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</p:sldMasterIdLst>
  <p:notesMasterIdLst>
    <p:notesMasterId r:id="rId27"/>
  </p:notesMasterIdLst>
  <p:handoutMasterIdLst>
    <p:handoutMasterId r:id="rId28"/>
  </p:handoutMasterIdLst>
  <p:sldIdLst>
    <p:sldId id="411" r:id="rId2"/>
    <p:sldId id="412" r:id="rId3"/>
    <p:sldId id="409" r:id="rId4"/>
    <p:sldId id="413" r:id="rId5"/>
    <p:sldId id="388" r:id="rId6"/>
    <p:sldId id="389" r:id="rId7"/>
    <p:sldId id="390" r:id="rId8"/>
    <p:sldId id="395" r:id="rId9"/>
    <p:sldId id="398" r:id="rId10"/>
    <p:sldId id="399" r:id="rId11"/>
    <p:sldId id="400" r:id="rId12"/>
    <p:sldId id="401" r:id="rId13"/>
    <p:sldId id="404" r:id="rId14"/>
    <p:sldId id="403" r:id="rId15"/>
    <p:sldId id="405" r:id="rId16"/>
    <p:sldId id="417" r:id="rId17"/>
    <p:sldId id="418" r:id="rId18"/>
    <p:sldId id="406" r:id="rId19"/>
    <p:sldId id="408" r:id="rId20"/>
    <p:sldId id="419" r:id="rId21"/>
    <p:sldId id="420" r:id="rId22"/>
    <p:sldId id="421" r:id="rId23"/>
    <p:sldId id="415" r:id="rId24"/>
    <p:sldId id="422" r:id="rId25"/>
    <p:sldId id="423" r:id="rId26"/>
  </p:sldIdLst>
  <p:sldSz cx="18272125" cy="10275888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1pPr>
    <a:lvl2pPr marL="814388" indent="-357188" algn="l" rtl="0" fontAlgn="base" latinLnBrk="1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2pPr>
    <a:lvl3pPr marL="1630363" indent="-715963" algn="l" rtl="0" fontAlgn="base" latinLnBrk="1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3pPr>
    <a:lvl4pPr marL="2446338" indent="-1074738" algn="l" rtl="0" fontAlgn="base" latinLnBrk="1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4pPr>
    <a:lvl5pPr marL="3262313" indent="-1433513" algn="l" rtl="0" fontAlgn="base" latinLnBrk="1">
      <a:spcBef>
        <a:spcPct val="0"/>
      </a:spcBef>
      <a:spcAft>
        <a:spcPct val="0"/>
      </a:spcAft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4300" kern="1200">
        <a:solidFill>
          <a:schemeClr val="tx1"/>
        </a:solidFill>
        <a:latin typeface="Geneva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D5F5"/>
    <a:srgbClr val="E9FFA3"/>
    <a:srgbClr val="FFFF99"/>
    <a:srgbClr val="33CC33"/>
    <a:srgbClr val="D3F0F9"/>
    <a:srgbClr val="003366"/>
    <a:srgbClr val="EAEAEA"/>
    <a:srgbClr val="FFC000"/>
    <a:srgbClr val="6699FF"/>
    <a:srgbClr val="E47C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3" autoAdjust="0"/>
    <p:restoredTop sz="90929"/>
  </p:normalViewPr>
  <p:slideViewPr>
    <p:cSldViewPr>
      <p:cViewPr>
        <p:scale>
          <a:sx n="40" d="100"/>
          <a:sy n="40" d="100"/>
        </p:scale>
        <p:origin x="-840" y="-420"/>
      </p:cViewPr>
      <p:guideLst>
        <p:guide orient="horz" pos="3237"/>
        <p:guide pos="57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fld id="{C939B6A5-0E53-408D-8D33-6A45B1766495}" type="datetimeFigureOut">
              <a:rPr lang="ko-KR" altLang="en-US"/>
              <a:pPr>
                <a:defRPr/>
              </a:pPr>
              <a:t>2012-09-08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fld id="{9EE2BAC8-D083-4CFB-8E93-1104C52607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99475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fld id="{49687DB4-220D-4E19-9DDB-63122A1B6E6F}" type="datetimeFigureOut">
              <a:rPr lang="ko-KR" altLang="en-US"/>
              <a:pPr>
                <a:defRPr/>
              </a:pPr>
              <a:t>2012-09-08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neva" charset="0"/>
                <a:ea typeface="+mn-ea"/>
              </a:defRPr>
            </a:lvl1pPr>
          </a:lstStyle>
          <a:p>
            <a:pPr>
              <a:defRPr/>
            </a:pPr>
            <a:fld id="{69C39010-708F-4B8E-A5DB-46BC56EEDB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38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4388" algn="l" rtl="0" eaLnBrk="0" fontAlgn="base" latinLnBrk="1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0363" algn="l" rtl="0" eaLnBrk="0" fontAlgn="base" latinLnBrk="1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6338" algn="l" rtl="0" eaLnBrk="0" fontAlgn="base" latinLnBrk="1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2313" algn="l" rtl="0" eaLnBrk="0" fontAlgn="base" latinLnBrk="1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78224" algn="l" defTabSz="1631290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3869" algn="l" defTabSz="1631290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09514" algn="l" defTabSz="1631290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25158" algn="l" defTabSz="1631290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70410" y="3192186"/>
            <a:ext cx="15531306" cy="220265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740819" y="5823004"/>
            <a:ext cx="12790488" cy="2626060"/>
          </a:xfrm>
        </p:spPr>
        <p:txBody>
          <a:bodyPr/>
          <a:lstStyle>
            <a:lvl1pPr marL="0" indent="0" algn="ctr">
              <a:buNone/>
              <a:defRPr/>
            </a:lvl1pPr>
            <a:lvl2pPr marL="815645" indent="0" algn="ctr">
              <a:buNone/>
              <a:defRPr/>
            </a:lvl2pPr>
            <a:lvl3pPr marL="1631290" indent="0" algn="ctr">
              <a:buNone/>
              <a:defRPr/>
            </a:lvl3pPr>
            <a:lvl4pPr marL="2446934" indent="0" algn="ctr">
              <a:buNone/>
              <a:defRPr/>
            </a:lvl4pPr>
            <a:lvl5pPr marL="3262579" indent="0" algn="ctr">
              <a:buNone/>
              <a:defRPr/>
            </a:lvl5pPr>
            <a:lvl6pPr marL="4078224" indent="0" algn="ctr">
              <a:buNone/>
              <a:defRPr/>
            </a:lvl6pPr>
            <a:lvl7pPr marL="4893869" indent="0" algn="ctr">
              <a:buNone/>
              <a:defRPr/>
            </a:lvl7pPr>
            <a:lvl8pPr marL="5709514" indent="0" algn="ctr">
              <a:buNone/>
              <a:defRPr/>
            </a:lvl8pPr>
            <a:lvl9pPr marL="652515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2882484" y="856325"/>
            <a:ext cx="3860620" cy="81612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94277" y="856325"/>
            <a:ext cx="11283673" cy="81612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7" descr="ui_05.jpg"/>
          <p:cNvPicPr>
            <a:picLocks noChangeAspect="1"/>
          </p:cNvPicPr>
          <p:nvPr userDrawn="1"/>
        </p:nvPicPr>
        <p:blipFill>
          <a:blip r:embed="rId2" cstate="print"/>
          <a:srcRect t="30208" b="60417"/>
          <a:stretch>
            <a:fillRect/>
          </a:stretch>
        </p:blipFill>
        <p:spPr bwMode="auto">
          <a:xfrm>
            <a:off x="7178675" y="9740900"/>
            <a:ext cx="4343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94279" y="2911503"/>
            <a:ext cx="7572147" cy="610606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70960" y="2911503"/>
            <a:ext cx="7572145" cy="610606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608" y="411512"/>
            <a:ext cx="16444913" cy="1712648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3606" y="2300182"/>
            <a:ext cx="8073362" cy="95860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5645" indent="0">
              <a:buNone/>
              <a:defRPr sz="3600" b="1"/>
            </a:lvl2pPr>
            <a:lvl3pPr marL="1631290" indent="0">
              <a:buNone/>
              <a:defRPr sz="3200" b="1"/>
            </a:lvl3pPr>
            <a:lvl4pPr marL="2446934" indent="0">
              <a:buNone/>
              <a:defRPr sz="2900" b="1"/>
            </a:lvl4pPr>
            <a:lvl5pPr marL="3262579" indent="0">
              <a:buNone/>
              <a:defRPr sz="2900" b="1"/>
            </a:lvl5pPr>
            <a:lvl6pPr marL="4078224" indent="0">
              <a:buNone/>
              <a:defRPr sz="2900" b="1"/>
            </a:lvl6pPr>
            <a:lvl7pPr marL="4893869" indent="0">
              <a:buNone/>
              <a:defRPr sz="2900" b="1"/>
            </a:lvl7pPr>
            <a:lvl8pPr marL="5709514" indent="0">
              <a:buNone/>
              <a:defRPr sz="2900" b="1"/>
            </a:lvl8pPr>
            <a:lvl9pPr marL="6525158" indent="0">
              <a:buNone/>
              <a:defRPr sz="2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913606" y="3258788"/>
            <a:ext cx="8073362" cy="592053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9281989" y="2300182"/>
            <a:ext cx="8076533" cy="958606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5645" indent="0">
              <a:buNone/>
              <a:defRPr sz="3600" b="1"/>
            </a:lvl2pPr>
            <a:lvl3pPr marL="1631290" indent="0">
              <a:buNone/>
              <a:defRPr sz="3200" b="1"/>
            </a:lvl3pPr>
            <a:lvl4pPr marL="2446934" indent="0">
              <a:buNone/>
              <a:defRPr sz="2900" b="1"/>
            </a:lvl4pPr>
            <a:lvl5pPr marL="3262579" indent="0">
              <a:buNone/>
              <a:defRPr sz="2900" b="1"/>
            </a:lvl5pPr>
            <a:lvl6pPr marL="4078224" indent="0">
              <a:buNone/>
              <a:defRPr sz="2900" b="1"/>
            </a:lvl6pPr>
            <a:lvl7pPr marL="4893869" indent="0">
              <a:buNone/>
              <a:defRPr sz="2900" b="1"/>
            </a:lvl7pPr>
            <a:lvl8pPr marL="5709514" indent="0">
              <a:buNone/>
              <a:defRPr sz="2900" b="1"/>
            </a:lvl8pPr>
            <a:lvl9pPr marL="6525158" indent="0">
              <a:buNone/>
              <a:defRPr sz="2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9281989" y="3258788"/>
            <a:ext cx="8076533" cy="592053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3609" y="409133"/>
            <a:ext cx="6011403" cy="1741192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143896" y="409133"/>
            <a:ext cx="10214625" cy="8770186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3609" y="2150325"/>
            <a:ext cx="6011403" cy="7028994"/>
          </a:xfrm>
        </p:spPr>
        <p:txBody>
          <a:bodyPr/>
          <a:lstStyle>
            <a:lvl1pPr marL="0" indent="0">
              <a:buNone/>
              <a:defRPr sz="2500"/>
            </a:lvl1pPr>
            <a:lvl2pPr marL="815645" indent="0">
              <a:buNone/>
              <a:defRPr sz="2100"/>
            </a:lvl2pPr>
            <a:lvl3pPr marL="1631290" indent="0">
              <a:buNone/>
              <a:defRPr sz="1800"/>
            </a:lvl3pPr>
            <a:lvl4pPr marL="2446934" indent="0">
              <a:buNone/>
              <a:defRPr sz="1600"/>
            </a:lvl4pPr>
            <a:lvl5pPr marL="3262579" indent="0">
              <a:buNone/>
              <a:defRPr sz="1600"/>
            </a:lvl5pPr>
            <a:lvl6pPr marL="4078224" indent="0">
              <a:buNone/>
              <a:defRPr sz="1600"/>
            </a:lvl6pPr>
            <a:lvl7pPr marL="4893869" indent="0">
              <a:buNone/>
              <a:defRPr sz="1600"/>
            </a:lvl7pPr>
            <a:lvl8pPr marL="5709514" indent="0">
              <a:buNone/>
              <a:defRPr sz="1600"/>
            </a:lvl8pPr>
            <a:lvl9pPr marL="6525158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81466" y="7193122"/>
            <a:ext cx="10963275" cy="84918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581466" y="918171"/>
            <a:ext cx="10963275" cy="6165533"/>
          </a:xfrm>
        </p:spPr>
        <p:txBody>
          <a:bodyPr/>
          <a:lstStyle>
            <a:lvl1pPr marL="0" indent="0">
              <a:buNone/>
              <a:defRPr sz="5700"/>
            </a:lvl1pPr>
            <a:lvl2pPr marL="815645" indent="0">
              <a:buNone/>
              <a:defRPr sz="5000"/>
            </a:lvl2pPr>
            <a:lvl3pPr marL="1631290" indent="0">
              <a:buNone/>
              <a:defRPr sz="4300"/>
            </a:lvl3pPr>
            <a:lvl4pPr marL="2446934" indent="0">
              <a:buNone/>
              <a:defRPr sz="3600"/>
            </a:lvl4pPr>
            <a:lvl5pPr marL="3262579" indent="0">
              <a:buNone/>
              <a:defRPr sz="3600"/>
            </a:lvl5pPr>
            <a:lvl6pPr marL="4078224" indent="0">
              <a:buNone/>
              <a:defRPr sz="3600"/>
            </a:lvl6pPr>
            <a:lvl7pPr marL="4893869" indent="0">
              <a:buNone/>
              <a:defRPr sz="3600"/>
            </a:lvl7pPr>
            <a:lvl8pPr marL="5709514" indent="0">
              <a:buNone/>
              <a:defRPr sz="3600"/>
            </a:lvl8pPr>
            <a:lvl9pPr marL="6525158" indent="0">
              <a:buNone/>
              <a:defRPr sz="36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581466" y="8042311"/>
            <a:ext cx="10963275" cy="1205989"/>
          </a:xfrm>
        </p:spPr>
        <p:txBody>
          <a:bodyPr/>
          <a:lstStyle>
            <a:lvl1pPr marL="0" indent="0">
              <a:buNone/>
              <a:defRPr sz="2500"/>
            </a:lvl1pPr>
            <a:lvl2pPr marL="815645" indent="0">
              <a:buNone/>
              <a:defRPr sz="2100"/>
            </a:lvl2pPr>
            <a:lvl3pPr marL="1631290" indent="0">
              <a:buNone/>
              <a:defRPr sz="1800"/>
            </a:lvl3pPr>
            <a:lvl4pPr marL="2446934" indent="0">
              <a:buNone/>
              <a:defRPr sz="1600"/>
            </a:lvl4pPr>
            <a:lvl5pPr marL="3262579" indent="0">
              <a:buNone/>
              <a:defRPr sz="1600"/>
            </a:lvl5pPr>
            <a:lvl6pPr marL="4078224" indent="0">
              <a:buNone/>
              <a:defRPr sz="1600"/>
            </a:lvl6pPr>
            <a:lvl7pPr marL="4893869" indent="0">
              <a:buNone/>
              <a:defRPr sz="1600"/>
            </a:lvl7pPr>
            <a:lvl8pPr marL="5709514" indent="0">
              <a:buNone/>
              <a:defRPr sz="1600"/>
            </a:lvl8pPr>
            <a:lvl9pPr marL="6525158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3813" y="855663"/>
            <a:ext cx="154495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129" tIns="81564" rIns="163129" bIns="815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3813" y="2911475"/>
            <a:ext cx="1544955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3129" tIns="81564" rIns="163129" bIns="815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72" r:id="rId3"/>
    <p:sldLayoutId id="2147484863" r:id="rId4"/>
    <p:sldLayoutId id="2147484864" r:id="rId5"/>
    <p:sldLayoutId id="2147484865" r:id="rId6"/>
    <p:sldLayoutId id="2147484873" r:id="rId7"/>
    <p:sldLayoutId id="2147484866" r:id="rId8"/>
    <p:sldLayoutId id="2147484867" r:id="rId9"/>
    <p:sldLayoutId id="2147484868" r:id="rId10"/>
    <p:sldLayoutId id="214748486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Calibri" pitchFamily="34" charset="0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Calibri" pitchFamily="34" charset="0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Calibri" pitchFamily="34" charset="0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Calibri" pitchFamily="34" charset="0"/>
          <a:ea typeface="맑은 고딕" pitchFamily="50" charset="-127"/>
        </a:defRPr>
      </a:lvl5pPr>
      <a:lvl6pPr marL="815645" algn="ctr" rtl="0" fontAlgn="base" latinLnBrk="1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Geneva" charset="0"/>
        </a:defRPr>
      </a:lvl6pPr>
      <a:lvl7pPr marL="1631290" algn="ctr" rtl="0" fontAlgn="base" latinLnBrk="1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Geneva" charset="0"/>
        </a:defRPr>
      </a:lvl7pPr>
      <a:lvl8pPr marL="2446934" algn="ctr" rtl="0" fontAlgn="base" latinLnBrk="1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Geneva" charset="0"/>
        </a:defRPr>
      </a:lvl8pPr>
      <a:lvl9pPr marL="3262579" algn="ctr" rtl="0" fontAlgn="base" latinLnBrk="1">
        <a:spcBef>
          <a:spcPct val="0"/>
        </a:spcBef>
        <a:spcAft>
          <a:spcPct val="0"/>
        </a:spcAft>
        <a:defRPr kumimoji="1" sz="7800">
          <a:solidFill>
            <a:srgbClr val="000000"/>
          </a:solidFill>
          <a:latin typeface="Geneva" charset="0"/>
        </a:defRPr>
      </a:lvl9pPr>
    </p:titleStyle>
    <p:bodyStyle>
      <a:lvl1pPr marL="611188" indent="-61118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5700">
          <a:solidFill>
            <a:schemeClr val="tx1"/>
          </a:solidFill>
          <a:latin typeface="+mn-lt"/>
          <a:ea typeface="+mn-ea"/>
          <a:cs typeface="+mn-cs"/>
        </a:defRPr>
      </a:lvl1pPr>
      <a:lvl2pPr marL="1323975" indent="-50958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5000">
          <a:solidFill>
            <a:schemeClr val="tx1"/>
          </a:solidFill>
          <a:latin typeface="+mn-lt"/>
          <a:ea typeface="맑은 고딕" pitchFamily="50" charset="-127"/>
        </a:defRPr>
      </a:lvl2pPr>
      <a:lvl3pPr marL="2038350" indent="-4064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300">
          <a:solidFill>
            <a:schemeClr val="tx1"/>
          </a:solidFill>
          <a:latin typeface="+mn-lt"/>
          <a:ea typeface="맑은 고딕" pitchFamily="50" charset="-127"/>
        </a:defRPr>
      </a:lvl3pPr>
      <a:lvl4pPr marL="2854325" indent="-4064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맑은 고딕" pitchFamily="50" charset="-127"/>
        </a:defRPr>
      </a:lvl4pPr>
      <a:lvl5pPr marL="3670300" indent="-4064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3600">
          <a:solidFill>
            <a:schemeClr val="tx1"/>
          </a:solidFill>
          <a:latin typeface="+mn-lt"/>
          <a:ea typeface="맑은 고딕" pitchFamily="50" charset="-127"/>
        </a:defRPr>
      </a:lvl5pPr>
      <a:lvl6pPr marL="4486046" indent="-407822" algn="l" rtl="0" fontAlgn="base" latinLnBrk="1">
        <a:spcBef>
          <a:spcPct val="20000"/>
        </a:spcBef>
        <a:spcAft>
          <a:spcPct val="0"/>
        </a:spcAft>
        <a:buChar char="»"/>
        <a:defRPr kumimoji="1" sz="3600">
          <a:solidFill>
            <a:schemeClr val="tx1"/>
          </a:solidFill>
          <a:latin typeface="+mn-lt"/>
        </a:defRPr>
      </a:lvl6pPr>
      <a:lvl7pPr marL="5301691" indent="-407822" algn="l" rtl="0" fontAlgn="base" latinLnBrk="1">
        <a:spcBef>
          <a:spcPct val="20000"/>
        </a:spcBef>
        <a:spcAft>
          <a:spcPct val="0"/>
        </a:spcAft>
        <a:buChar char="»"/>
        <a:defRPr kumimoji="1" sz="3600">
          <a:solidFill>
            <a:schemeClr val="tx1"/>
          </a:solidFill>
          <a:latin typeface="+mn-lt"/>
        </a:defRPr>
      </a:lvl7pPr>
      <a:lvl8pPr marL="6117336" indent="-407822" algn="l" rtl="0" fontAlgn="base" latinLnBrk="1">
        <a:spcBef>
          <a:spcPct val="20000"/>
        </a:spcBef>
        <a:spcAft>
          <a:spcPct val="0"/>
        </a:spcAft>
        <a:buChar char="»"/>
        <a:defRPr kumimoji="1" sz="3600">
          <a:solidFill>
            <a:schemeClr val="tx1"/>
          </a:solidFill>
          <a:latin typeface="+mn-lt"/>
        </a:defRPr>
      </a:lvl8pPr>
      <a:lvl9pPr marL="6932981" indent="-407822" algn="l" rtl="0" fontAlgn="base" latinLnBrk="1">
        <a:spcBef>
          <a:spcPct val="20000"/>
        </a:spcBef>
        <a:spcAft>
          <a:spcPct val="0"/>
        </a:spcAft>
        <a:buChar char="»"/>
        <a:defRPr kumimoji="1" sz="36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5645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1290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6934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2579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8224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3869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09514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25158" algn="l" defTabSz="1631290" rtl="0" eaLnBrk="1" latinLnBrk="1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30757"/>
            <a:ext cx="18288001" cy="1029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75422" y="7442200"/>
            <a:ext cx="11089331" cy="1224136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4400" b="1" spc="-300" dirty="0" err="1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Cheon</a:t>
            </a:r>
            <a:r>
              <a:rPr kumimoji="0" lang="en-US" altLang="ko-KR" sz="44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400" b="1" spc="-300" dirty="0" err="1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Gi</a:t>
            </a:r>
            <a:r>
              <a:rPr kumimoji="0" lang="en-US" altLang="ko-KR" sz="44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Year 3 HC 7/6 (Solar Aug.3)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9158" y="3337744"/>
            <a:ext cx="16993888" cy="232504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en-US" altLang="ko-KR" sz="8800" b="1" spc="-300" dirty="0" smtClean="0">
                <a:ln w="18000">
                  <a:noFill/>
                  <a:prstDash val="solid"/>
                </a:ln>
                <a:solidFill>
                  <a:srgbClr val="E9FFA3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Lecture 1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en-US" altLang="ko-KR" sz="8800" b="1" spc="-300" dirty="0" smtClean="0">
                <a:ln w="18000">
                  <a:noFill/>
                  <a:prstDash val="solid"/>
                </a:ln>
                <a:solidFill>
                  <a:srgbClr val="E9FFA3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Era of God of Night and Day</a:t>
            </a:r>
            <a:endParaRPr kumimoji="0" lang="ko-KR" altLang="en-US" sz="8800" b="1" spc="-300" dirty="0">
              <a:ln w="18000">
                <a:noFill/>
                <a:prstDash val="solid"/>
              </a:ln>
              <a:solidFill>
                <a:srgbClr val="E9FFA3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258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2"/>
          <p:cNvSpPr>
            <a:spLocks noChangeArrowheads="1"/>
          </p:cNvSpPr>
          <p:nvPr/>
        </p:nvSpPr>
        <p:spPr bwMode="gray">
          <a:xfrm>
            <a:off x="3374729" y="1223540"/>
            <a:ext cx="11810006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-80963" y="1177503"/>
            <a:ext cx="18272126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54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B. 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Standard of TM’s completion</a:t>
            </a:r>
            <a:endParaRPr lang="en-US" altLang="ko-KR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287190" y="2964581"/>
            <a:ext cx="16489832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5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Restoration through indemnity of </a:t>
            </a:r>
            <a:br>
              <a:rPr lang="en-US" altLang="ko-KR" sz="5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5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1</a:t>
            </a:r>
            <a:r>
              <a:rPr lang="en-US" altLang="ko-KR" sz="5400" b="1" spc="-300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st</a:t>
            </a:r>
            <a:r>
              <a:rPr lang="en-US" altLang="ko-KR" sz="5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, 2</a:t>
            </a:r>
            <a:r>
              <a:rPr lang="en-US" altLang="ko-KR" sz="5400" b="1" spc="-300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nd</a:t>
            </a:r>
            <a:r>
              <a:rPr lang="en-US" altLang="ko-KR" sz="5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, 3</a:t>
            </a:r>
            <a:r>
              <a:rPr lang="en-US" altLang="ko-KR" sz="5400" b="1" spc="-300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rd</a:t>
            </a:r>
            <a:r>
              <a:rPr lang="en-US" altLang="ko-KR" sz="5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mistakes of Eve </a:t>
            </a:r>
            <a:r>
              <a:rPr lang="en-US" altLang="ko-KR" sz="4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en-US" altLang="ko-KR" sz="4400" b="1" spc="-300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1997.1.2</a:t>
            </a:r>
            <a:r>
              <a:rPr lang="en-US" altLang="ko-KR" sz="4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</a:p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5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Should achieve oneness with TF</a:t>
            </a:r>
            <a:r>
              <a:rPr lang="ko-KR" altLang="en-US" sz="5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en-US" altLang="ko-KR" sz="4400" b="1" spc="-300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2003.2.6</a:t>
            </a:r>
            <a:r>
              <a:rPr lang="en-US" altLang="ko-KR" sz="4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</a:p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5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And become God’s substantial being .</a:t>
            </a:r>
            <a:r>
              <a:rPr lang="en-US" altLang="ko-KR" sz="4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(2006.6.13)</a:t>
            </a:r>
          </a:p>
          <a:p>
            <a:pPr marL="914400" indent="-914400">
              <a:lnSpc>
                <a:spcPct val="120000"/>
              </a:lnSpc>
              <a:buAutoNum type="arabicPeriod"/>
              <a:defRPr/>
            </a:pPr>
            <a:r>
              <a:rPr lang="en-US" altLang="ko-KR" sz="5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Proclamation of Ultimate Unity of TP</a:t>
            </a:r>
            <a:r>
              <a:rPr lang="en-US" altLang="ko-KR" sz="4400" b="1" spc="-3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(2010.6.26</a:t>
            </a:r>
            <a:r>
              <a:rPr lang="en-US" altLang="ko-KR" sz="4400" b="1" spc="-300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lang="ko-KR" altLang="en-US" sz="6600" b="1" spc="-3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20000"/>
              </a:lnSpc>
              <a:defRPr/>
            </a:pPr>
            <a:endParaRPr lang="ko-KR" altLang="en-US" sz="6600" b="1" spc="-3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1972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168204"/>
              </p:ext>
            </p:extLst>
          </p:nvPr>
        </p:nvGraphicFramePr>
        <p:xfrm>
          <a:off x="1551647" y="2239963"/>
          <a:ext cx="15145255" cy="71007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9264"/>
                <a:gridCol w="2533634"/>
                <a:gridCol w="2757190"/>
                <a:gridCol w="3129783"/>
                <a:gridCol w="4315384"/>
              </a:tblGrid>
              <a:tr h="711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bg1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Life Course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bg1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Process of completion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bg1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Change in</a:t>
                      </a:r>
                      <a:r>
                        <a:rPr lang="ko-KR" altLang="en-US" sz="2800" b="1" dirty="0" smtClean="0">
                          <a:solidFill>
                            <a:schemeClr val="bg1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 </a:t>
                      </a:r>
                      <a:r>
                        <a:rPr lang="en-US" altLang="ko-KR" sz="2800" b="1" dirty="0" smtClean="0">
                          <a:solidFill>
                            <a:schemeClr val="bg1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position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bg1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Date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chemeClr val="bg1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Comment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7110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King of Kings</a:t>
                      </a:r>
                      <a:endParaRPr lang="ko-KR" altLang="en-US" sz="2800" b="1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 anchor="ctr">
                    <a:lnB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God</a:t>
                      </a: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God’s wife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2013.1.13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Trinity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</a:tr>
              <a:tr h="7110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God 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B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Substantial God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B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2006.6.13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B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No </a:t>
                      </a:r>
                      <a:r>
                        <a:rPr lang="en-US" altLang="ko-KR" sz="2800" b="0" dirty="0" err="1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gyeongbae</a:t>
                      </a:r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 to God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B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</a:tr>
              <a:tr h="71102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True Parents</a:t>
                      </a:r>
                      <a:endParaRPr lang="ko-KR" altLang="en-US" sz="2800" b="1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 anchor="ctr">
                    <a:lnT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Queen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T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Oneness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T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2003.2.6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T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No </a:t>
                      </a:r>
                      <a:r>
                        <a:rPr lang="en-US" altLang="ko-KR" sz="2800" b="0" dirty="0" err="1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gyeongbae</a:t>
                      </a:r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 to TF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T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</a:tr>
              <a:tr h="7110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Grandmother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Equal</a:t>
                      </a:r>
                      <a:r>
                        <a:rPr lang="en-US" altLang="ko-KR" sz="2800" b="0" baseline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 authority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2000.6.1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40 cities tour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</a:tr>
              <a:tr h="7110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Mother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Equal position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1999.6.14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80 cities</a:t>
                      </a:r>
                      <a:r>
                        <a:rPr lang="en-US" altLang="ko-KR" sz="2800" b="0" baseline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 tour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</a:tr>
              <a:tr h="7110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Wife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B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Side 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B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1991.7.1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B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Start of speaking tour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B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</a:tr>
              <a:tr h="7110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Messiah</a:t>
                      </a:r>
                      <a:endParaRPr lang="ko-KR" altLang="en-US" sz="2800" b="1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 anchor="ctr">
                    <a:lnT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Younger</a:t>
                      </a:r>
                      <a:r>
                        <a:rPr lang="en-US" altLang="ko-KR" sz="2800" b="0" baseline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 sister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T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Behind 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T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1977.2.23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T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Complete freedom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lnT w="38100" cap="flat" cmpd="sng" algn="ctr">
                      <a:solidFill>
                        <a:srgbClr val="FFFF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</a:tr>
              <a:tr h="7110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Daughter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Behind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1960.4.11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 smtClean="0">
                          <a:solidFill>
                            <a:srgbClr val="D3F0F9"/>
                          </a:solidFill>
                          <a:latin typeface="다음_SemiBold" pitchFamily="2" charset="-127"/>
                          <a:ea typeface="다음_SemiBold" pitchFamily="2" charset="-127"/>
                        </a:rPr>
                        <a:t>No financial ability</a:t>
                      </a:r>
                      <a:endParaRPr lang="ko-KR" altLang="en-US" sz="2800" b="0" dirty="0">
                        <a:solidFill>
                          <a:srgbClr val="D3F0F9"/>
                        </a:solidFill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L="91438" marR="91438">
                    <a:solidFill>
                      <a:schemeClr val="bg1">
                        <a:lumMod val="75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3662762" y="719659"/>
            <a:ext cx="11233940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-80963" y="673622"/>
            <a:ext cx="18272126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54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C. Process</a:t>
            </a:r>
            <a:r>
              <a:rPr lang="ko-KR" altLang="en-US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of TM’s completion</a:t>
            </a:r>
            <a:endParaRPr lang="en-US" altLang="ko-KR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9120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0" y="2493963"/>
            <a:ext cx="18424525" cy="75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lphaUcPeriod"/>
              <a:defRPr/>
            </a:pPr>
            <a:r>
              <a:rPr lang="en-US" altLang="ko-KR" sz="5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Victorious TM stands in the “</a:t>
            </a:r>
            <a:r>
              <a:rPr lang="en-US" altLang="ko-KR" sz="50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completed position</a:t>
            </a:r>
            <a:r>
              <a:rPr lang="en-US" altLang="ko-KR" sz="5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”</a:t>
            </a:r>
            <a:r>
              <a:rPr lang="ko-KR" altLang="en-US" sz="5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spc="-150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(2008.5.14</a:t>
            </a:r>
            <a:r>
              <a:rPr lang="en-US" altLang="ko-KR" sz="4400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</a:p>
          <a:p>
            <a:pPr marL="914400" indent="-914400">
              <a:lnSpc>
                <a:spcPct val="120000"/>
              </a:lnSpc>
              <a:buAutoNum type="alphaUcPeriod"/>
              <a:defRPr/>
            </a:pPr>
            <a:r>
              <a:rPr lang="en-US" altLang="ko-KR" sz="5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Completion of Trinity: </a:t>
            </a:r>
            <a:r>
              <a:rPr lang="en-US" altLang="ko-KR" sz="50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Holy Father, Holy Son, Holy Daughter </a:t>
            </a:r>
            <a:r>
              <a:rPr lang="en-US" altLang="ko-KR" sz="4400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(1996.8.1; 2013.1.13)</a:t>
            </a:r>
          </a:p>
          <a:p>
            <a:pPr marL="914400" indent="-914400">
              <a:lnSpc>
                <a:spcPct val="120000"/>
              </a:lnSpc>
              <a:buAutoNum type="alphaUcPeriod"/>
              <a:defRPr/>
            </a:pPr>
            <a:r>
              <a:rPr lang="en-US" altLang="ko-KR" sz="5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Coronation Ceremony for the Realm of Liberation of God, </a:t>
            </a:r>
            <a:r>
              <a:rPr lang="en-US" altLang="ko-KR" sz="50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King of All Kings</a:t>
            </a:r>
            <a:r>
              <a:rPr lang="en-US" altLang="ko-KR" sz="5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en-US" altLang="ko-KR" sz="4400" spc="-150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2009.1.15&amp;1.31)</a:t>
            </a:r>
            <a:endParaRPr lang="ko-KR" altLang="en-US" sz="5000" spc="-15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914400" indent="-914400">
              <a:lnSpc>
                <a:spcPct val="120000"/>
              </a:lnSpc>
              <a:buAutoNum type="alphaUcPeriod" startAt="4"/>
              <a:defRPr/>
            </a:pPr>
            <a:r>
              <a:rPr lang="en-US" altLang="ko-KR" sz="5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TF: Messiah </a:t>
            </a:r>
            <a:r>
              <a:rPr lang="en-US" altLang="ko-KR" sz="5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  <a:sym typeface="Wingdings" pitchFamily="2" charset="2"/>
              </a:rPr>
              <a:t> TP</a:t>
            </a:r>
            <a:r>
              <a:rPr lang="ko-KR" altLang="en-US" sz="50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5000" b="1" spc="-150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→ </a:t>
            </a:r>
            <a:r>
              <a:rPr lang="en-US" altLang="ko-KR" sz="50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King of All Kings</a:t>
            </a:r>
          </a:p>
          <a:p>
            <a:pPr marL="914400" indent="-914400">
              <a:lnSpc>
                <a:spcPct val="120000"/>
              </a:lnSpc>
              <a:defRPr/>
            </a:pPr>
            <a:endParaRPr lang="ko-KR" altLang="en-US" sz="5000" spc="-15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4058615" y="791667"/>
            <a:ext cx="10622064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52" y="745630"/>
            <a:ext cx="18272126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54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D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. Result of TM’s completion</a:t>
            </a:r>
            <a:endParaRPr lang="en-US" altLang="ko-KR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7763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7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73100"/>
            <a:ext cx="18272125" cy="1584325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60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III. </a:t>
            </a:r>
            <a:r>
              <a:rPr kumimoji="0" lang="en-US" altLang="ko-KR" sz="60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Result of Cosmic Assembly for the Proclamation of the Substantial </a:t>
            </a:r>
            <a:r>
              <a:rPr kumimoji="0" lang="en-US" altLang="ko-KR" sz="6000" b="1" spc="-30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Word and </a:t>
            </a:r>
            <a:r>
              <a:rPr kumimoji="0" lang="en-US" altLang="ko-KR" sz="60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the Settlement of True Parents of Heaven, Earth, and Humankind</a:t>
            </a:r>
            <a:endParaRPr kumimoji="0" lang="ko-KR" altLang="en-US" sz="60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6" name="AutoShape 52"/>
          <p:cNvSpPr>
            <a:spLocks noChangeArrowheads="1"/>
          </p:cNvSpPr>
          <p:nvPr/>
        </p:nvSpPr>
        <p:spPr bwMode="gray">
          <a:xfrm>
            <a:off x="1143175" y="2992165"/>
            <a:ext cx="15985776" cy="164172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0" y="3240336"/>
            <a:ext cx="18272125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1082675" indent="-914400" algn="ctr" eaLnBrk="1" hangingPunct="1">
              <a:buAutoNum type="alphaUcPeriod"/>
            </a:pP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God’s lightning of joy and thunder of ecstasy! </a:t>
            </a:r>
          </a:p>
          <a:p>
            <a:pPr marL="168275" indent="0" algn="ctr" eaLnBrk="1" hangingPunct="1"/>
            <a:r>
              <a:rPr lang="en-US" altLang="ko-KR" sz="40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(New Year Benediction)</a:t>
            </a:r>
            <a:endParaRPr lang="en-US" altLang="ko-KR" sz="4800" b="1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-513010" y="4895924"/>
            <a:ext cx="1827212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n-US" altLang="ko-KR" sz="5400" b="1" i="1" spc="-300" dirty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If someone had come forward, I am certain that </a:t>
            </a:r>
            <a:r>
              <a:rPr lang="en-US" altLang="ko-KR" sz="5400" b="1" i="1" spc="-300" dirty="0" smtClean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God </a:t>
            </a:r>
            <a:r>
              <a:rPr lang="en-US" altLang="ko-KR" sz="5400" b="1" i="1" spc="-300" dirty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would have appeared in his dreams, carried </a:t>
            </a:r>
            <a:r>
              <a:rPr lang="en-US" altLang="ko-KR" sz="5400" b="1" i="1" spc="-300" dirty="0" smtClean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the </a:t>
            </a:r>
            <a:r>
              <a:rPr lang="en-US" altLang="ko-KR" sz="5400" b="1" i="1" spc="-300" dirty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sun and moon to him, and showered him with </a:t>
            </a:r>
            <a:r>
              <a:rPr lang="en-US" altLang="ko-KR" sz="5400" b="1" i="1" spc="-300" dirty="0" smtClean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lightning </a:t>
            </a:r>
            <a:r>
              <a:rPr lang="en-US" altLang="ko-KR" sz="5400" b="1" i="1" spc="-300" dirty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of joy and thunder of ecstasy from the </a:t>
            </a:r>
            <a:r>
              <a:rPr lang="en-US" altLang="ko-KR" sz="5400" b="1" i="1" spc="-300" dirty="0" smtClean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heavens.”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altLang="ko-KR" sz="5400" b="1" i="1" spc="-300" dirty="0" smtClean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(</a:t>
            </a:r>
            <a:r>
              <a:rPr lang="en-US" altLang="ko-KR" sz="5400" b="1" i="1" spc="-300" dirty="0" err="1" smtClean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Pyeong</a:t>
            </a:r>
            <a:r>
              <a:rPr lang="en-US" altLang="ko-KR" sz="5400" b="1" i="1" spc="-300" dirty="0" smtClean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5400" b="1" i="1" spc="-300" dirty="0" err="1" smtClean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Hwa</a:t>
            </a:r>
            <a:r>
              <a:rPr lang="en-US" altLang="ko-KR" sz="5400" b="1" i="1" spc="-300" dirty="0" smtClean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 Shin </a:t>
            </a:r>
            <a:r>
              <a:rPr lang="en-US" altLang="ko-KR" sz="5400" b="1" i="1" spc="-300" dirty="0" err="1" smtClean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Gyeong</a:t>
            </a:r>
            <a:r>
              <a:rPr lang="en-US" altLang="ko-KR" sz="5400" b="1" i="1" spc="-300" dirty="0" smtClean="0">
                <a:solidFill>
                  <a:srgbClr val="F7D5F5"/>
                </a:solidFill>
                <a:latin typeface="+mj-lt"/>
                <a:ea typeface="Tahoma" pitchFamily="34" charset="0"/>
                <a:cs typeface="Tahoma" pitchFamily="34" charset="0"/>
              </a:rPr>
              <a:t> p.21)</a:t>
            </a:r>
            <a:endParaRPr lang="en-US" altLang="ko-KR" sz="5400" b="1" i="1" spc="-300" dirty="0">
              <a:solidFill>
                <a:srgbClr val="F7D5F5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69989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52"/>
          <p:cNvSpPr>
            <a:spLocks noChangeArrowheads="1"/>
          </p:cNvSpPr>
          <p:nvPr/>
        </p:nvSpPr>
        <p:spPr bwMode="gray">
          <a:xfrm>
            <a:off x="2439071" y="1870075"/>
            <a:ext cx="13825784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FFC000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143174" y="3408363"/>
            <a:ext cx="16705856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marL="914400" indent="-9144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ko-KR" sz="5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Chase away Satan from the cosmos</a:t>
            </a:r>
            <a:r>
              <a:rPr lang="en-US" altLang="ko-KR" sz="54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(2011.4.24</a:t>
            </a:r>
            <a:r>
              <a:rPr lang="en-US" altLang="ko-KR" sz="36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44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ko-KR" sz="5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2. </a:t>
            </a:r>
            <a:r>
              <a:rPr lang="en-US" altLang="ko-KR" sz="5400" b="1" i="1" dirty="0" smtClean="0">
                <a:solidFill>
                  <a:srgbClr val="FFFF66"/>
                </a:solidFill>
                <a:latin typeface="HY궁서" pitchFamily="18" charset="-127"/>
                <a:ea typeface="HY궁서" pitchFamily="18" charset="-127"/>
              </a:rPr>
              <a:t>“Now, the world is revolving centering on True Parents.”</a:t>
            </a:r>
            <a:endParaRPr lang="ko-KR" altLang="en-US" sz="4400" i="1" dirty="0">
              <a:solidFill>
                <a:srgbClr val="FFFF66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5899" y="1815083"/>
            <a:ext cx="182721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B. Core Meaning of Cosmic Assembly</a:t>
            </a:r>
            <a:endParaRPr lang="en-US" altLang="ko-KR" sz="5400" b="1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136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431800" y="3492500"/>
            <a:ext cx="16768763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5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Clear up</a:t>
            </a:r>
            <a:r>
              <a:rPr lang="ko-KR" altLang="en-US" sz="5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5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all history since the Fall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5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New History of Creation has started. 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54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Era when God of Night and Day directly manages the providence</a:t>
            </a:r>
            <a:endParaRPr lang="ko-KR" altLang="en-US" sz="54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220" name="AutoShape 52"/>
          <p:cNvSpPr>
            <a:spLocks noChangeArrowheads="1"/>
          </p:cNvSpPr>
          <p:nvPr/>
        </p:nvSpPr>
        <p:spPr bwMode="gray">
          <a:xfrm>
            <a:off x="279079" y="1105496"/>
            <a:ext cx="17713968" cy="187220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-8954" y="1465536"/>
            <a:ext cx="182721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C. Clearing the past</a:t>
            </a:r>
            <a:r>
              <a:rPr lang="ko-KR" altLang="en-US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and the start of new history</a:t>
            </a:r>
            <a:r>
              <a:rPr lang="ko-KR" altLang="en-US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sv-FI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/>
            </a:r>
            <a:br>
              <a:rPr lang="sv-FI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en-US" altLang="ko-KR" sz="4800" b="1" dirty="0" err="1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Cheon</a:t>
            </a: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800" b="1" dirty="0" err="1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Gi</a:t>
            </a: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Year 2</a:t>
            </a:r>
            <a:r>
              <a:rPr lang="ko-KR" altLang="en-US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New year benediction)</a:t>
            </a:r>
            <a:endParaRPr lang="en-US" altLang="ko-KR" sz="5400" b="1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5311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3"/>
          <p:cNvSpPr>
            <a:spLocks noChangeArrowheads="1"/>
          </p:cNvSpPr>
          <p:nvPr/>
        </p:nvSpPr>
        <p:spPr bwMode="auto">
          <a:xfrm>
            <a:off x="6616154" y="2545829"/>
            <a:ext cx="1439863" cy="1439863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defRPr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God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타원 4"/>
          <p:cNvSpPr>
            <a:spLocks noChangeArrowheads="1"/>
          </p:cNvSpPr>
          <p:nvPr/>
        </p:nvSpPr>
        <p:spPr bwMode="auto">
          <a:xfrm>
            <a:off x="4600029" y="4561954"/>
            <a:ext cx="1439863" cy="1439863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defRPr/>
            </a:pP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A</a:t>
            </a:r>
            <a:endParaRPr lang="ko-KR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타원 5"/>
          <p:cNvSpPr>
            <a:spLocks noChangeArrowheads="1"/>
          </p:cNvSpPr>
          <p:nvPr/>
        </p:nvSpPr>
        <p:spPr bwMode="auto">
          <a:xfrm>
            <a:off x="8559254" y="4561954"/>
            <a:ext cx="1441450" cy="1439863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defRPr/>
            </a:pPr>
            <a:r>
              <a:rPr lang="en-US" altLang="ko-K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E</a:t>
            </a:r>
            <a:endParaRPr lang="ko-KR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타원 6"/>
          <p:cNvSpPr>
            <a:spLocks noChangeArrowheads="1"/>
          </p:cNvSpPr>
          <p:nvPr/>
        </p:nvSpPr>
        <p:spPr bwMode="auto">
          <a:xfrm>
            <a:off x="6616154" y="6720954"/>
            <a:ext cx="1439863" cy="1441450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defRPr/>
            </a:pPr>
            <a:r>
              <a:rPr lang="en-US" altLang="ko-K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United Being</a:t>
            </a:r>
            <a:endParaRPr lang="ko-KR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6" name="직선 연결선 5"/>
          <p:cNvCxnSpPr>
            <a:stCxn id="2" idx="2"/>
            <a:endCxn id="3" idx="0"/>
          </p:cNvCxnSpPr>
          <p:nvPr/>
        </p:nvCxnSpPr>
        <p:spPr>
          <a:xfrm rot="10800000" flipV="1">
            <a:off x="5319167" y="3264967"/>
            <a:ext cx="1296987" cy="12969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stCxn id="2" idx="6"/>
            <a:endCxn id="4" idx="0"/>
          </p:cNvCxnSpPr>
          <p:nvPr/>
        </p:nvCxnSpPr>
        <p:spPr>
          <a:xfrm>
            <a:off x="8056017" y="3264967"/>
            <a:ext cx="1223962" cy="12969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3" idx="4"/>
            <a:endCxn id="5" idx="2"/>
          </p:cNvCxnSpPr>
          <p:nvPr/>
        </p:nvCxnSpPr>
        <p:spPr>
          <a:xfrm rot="16200000" flipH="1">
            <a:off x="5247730" y="6073254"/>
            <a:ext cx="1439862" cy="12969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stCxn id="4" idx="4"/>
            <a:endCxn id="5" idx="6"/>
          </p:cNvCxnSpPr>
          <p:nvPr/>
        </p:nvCxnSpPr>
        <p:spPr>
          <a:xfrm rot="5400000">
            <a:off x="7948067" y="6109767"/>
            <a:ext cx="1439862" cy="12239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stCxn id="2" idx="4"/>
            <a:endCxn id="5" idx="0"/>
          </p:cNvCxnSpPr>
          <p:nvPr/>
        </p:nvCxnSpPr>
        <p:spPr>
          <a:xfrm rot="5400000">
            <a:off x="5967661" y="5353323"/>
            <a:ext cx="27352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stCxn id="3" idx="6"/>
            <a:endCxn id="4" idx="2"/>
          </p:cNvCxnSpPr>
          <p:nvPr/>
        </p:nvCxnSpPr>
        <p:spPr>
          <a:xfrm>
            <a:off x="6039892" y="5281092"/>
            <a:ext cx="25193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632279" y="3264967"/>
            <a:ext cx="43926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8632279" y="7657579"/>
            <a:ext cx="43926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0216604" y="5462067"/>
            <a:ext cx="26638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24"/>
          <p:cNvSpPr>
            <a:spLocks noChangeArrowheads="1"/>
          </p:cNvSpPr>
          <p:nvPr/>
        </p:nvSpPr>
        <p:spPr bwMode="auto">
          <a:xfrm>
            <a:off x="13240792" y="2688704"/>
            <a:ext cx="19446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FFFFFF"/>
              </a:buClr>
            </a:pPr>
            <a:r>
              <a:rPr lang="en-US" altLang="ko-KR" sz="3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Origin </a:t>
            </a:r>
            <a:endParaRPr lang="ko-KR" altLang="en-US" sz="3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25"/>
          <p:cNvSpPr>
            <a:spLocks noChangeArrowheads="1"/>
          </p:cNvSpPr>
          <p:nvPr/>
        </p:nvSpPr>
        <p:spPr bwMode="auto">
          <a:xfrm>
            <a:off x="12809489" y="4849292"/>
            <a:ext cx="280729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FFFFFF"/>
              </a:buClr>
            </a:pPr>
            <a:r>
              <a:rPr lang="en-US" altLang="ko-KR" sz="3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Division</a:t>
            </a:r>
            <a:endParaRPr lang="ko-KR" altLang="en-US" sz="3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직사각형 26"/>
          <p:cNvSpPr>
            <a:spLocks noChangeArrowheads="1"/>
          </p:cNvSpPr>
          <p:nvPr/>
        </p:nvSpPr>
        <p:spPr bwMode="auto">
          <a:xfrm>
            <a:off x="13240792" y="6936854"/>
            <a:ext cx="19446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  <a:buClr>
                <a:srgbClr val="FFFFFF"/>
              </a:buClr>
            </a:pPr>
            <a:r>
              <a:rPr lang="en-US" altLang="ko-KR" sz="3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Union</a:t>
            </a:r>
            <a:endParaRPr lang="ko-KR" altLang="en-US" sz="3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gray">
          <a:xfrm>
            <a:off x="351856" y="889472"/>
            <a:ext cx="17785206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0" y="889472"/>
            <a:ext cx="18272125" cy="109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ko-KR" sz="4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D. Origin-Division-Union Action and Four position Foundation</a:t>
            </a:r>
            <a:endParaRPr lang="ko-KR" altLang="en-US" sz="4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1258" y="2311677"/>
            <a:ext cx="4608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. ODU Action</a:t>
            </a:r>
            <a:endParaRPr lang="ko-KR" altLang="en-US" sz="48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78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3"/>
          <p:cNvSpPr>
            <a:spLocks noChangeArrowheads="1"/>
          </p:cNvSpPr>
          <p:nvPr/>
        </p:nvSpPr>
        <p:spPr bwMode="auto">
          <a:xfrm>
            <a:off x="6616154" y="2545829"/>
            <a:ext cx="1439863" cy="1439863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defRPr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God</a:t>
            </a:r>
            <a:endParaRPr lang="ko-KR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타원 4"/>
          <p:cNvSpPr>
            <a:spLocks noChangeArrowheads="1"/>
          </p:cNvSpPr>
          <p:nvPr/>
        </p:nvSpPr>
        <p:spPr bwMode="auto">
          <a:xfrm>
            <a:off x="4600029" y="4561954"/>
            <a:ext cx="1439863" cy="1439863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defRPr/>
            </a:pP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A</a:t>
            </a:r>
            <a:endParaRPr lang="ko-KR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타원 5"/>
          <p:cNvSpPr>
            <a:spLocks noChangeArrowheads="1"/>
          </p:cNvSpPr>
          <p:nvPr/>
        </p:nvSpPr>
        <p:spPr bwMode="auto">
          <a:xfrm>
            <a:off x="8559254" y="4561954"/>
            <a:ext cx="1441450" cy="1439863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defRPr/>
            </a:pP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E</a:t>
            </a:r>
            <a:endParaRPr lang="ko-KR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타원 6"/>
          <p:cNvSpPr>
            <a:spLocks noChangeArrowheads="1"/>
          </p:cNvSpPr>
          <p:nvPr/>
        </p:nvSpPr>
        <p:spPr bwMode="auto">
          <a:xfrm>
            <a:off x="6616154" y="6720954"/>
            <a:ext cx="1439863" cy="1441450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FFFFFF"/>
              </a:buClr>
              <a:defRPr/>
            </a:pP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Union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6" name="직선 연결선 5"/>
          <p:cNvCxnSpPr>
            <a:stCxn id="2" idx="2"/>
            <a:endCxn id="3" idx="0"/>
          </p:cNvCxnSpPr>
          <p:nvPr/>
        </p:nvCxnSpPr>
        <p:spPr>
          <a:xfrm rot="10800000" flipV="1">
            <a:off x="5319167" y="3264967"/>
            <a:ext cx="1296987" cy="12969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stCxn id="2" idx="6"/>
            <a:endCxn id="4" idx="0"/>
          </p:cNvCxnSpPr>
          <p:nvPr/>
        </p:nvCxnSpPr>
        <p:spPr>
          <a:xfrm>
            <a:off x="8056017" y="3264967"/>
            <a:ext cx="1223962" cy="12969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>
            <a:stCxn id="3" idx="4"/>
            <a:endCxn id="5" idx="2"/>
          </p:cNvCxnSpPr>
          <p:nvPr/>
        </p:nvCxnSpPr>
        <p:spPr>
          <a:xfrm rot="16200000" flipH="1">
            <a:off x="5247730" y="6073254"/>
            <a:ext cx="1439862" cy="12969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stCxn id="4" idx="4"/>
            <a:endCxn id="5" idx="6"/>
          </p:cNvCxnSpPr>
          <p:nvPr/>
        </p:nvCxnSpPr>
        <p:spPr>
          <a:xfrm rot="5400000">
            <a:off x="7948067" y="6109767"/>
            <a:ext cx="1439862" cy="12239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>
            <a:stCxn id="2" idx="4"/>
            <a:endCxn id="5" idx="0"/>
          </p:cNvCxnSpPr>
          <p:nvPr/>
        </p:nvCxnSpPr>
        <p:spPr>
          <a:xfrm rot="5400000">
            <a:off x="5967661" y="5353323"/>
            <a:ext cx="27352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stCxn id="3" idx="6"/>
            <a:endCxn id="4" idx="2"/>
          </p:cNvCxnSpPr>
          <p:nvPr/>
        </p:nvCxnSpPr>
        <p:spPr>
          <a:xfrm>
            <a:off x="6039892" y="5281092"/>
            <a:ext cx="25193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632279" y="3264967"/>
            <a:ext cx="43926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8632279" y="7657579"/>
            <a:ext cx="43926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0216604" y="5462067"/>
            <a:ext cx="26638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24"/>
          <p:cNvSpPr>
            <a:spLocks noChangeArrowheads="1"/>
          </p:cNvSpPr>
          <p:nvPr/>
        </p:nvSpPr>
        <p:spPr bwMode="auto">
          <a:xfrm>
            <a:off x="13240792" y="2688704"/>
            <a:ext cx="19446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FFFFFF"/>
              </a:buClr>
            </a:pPr>
            <a:r>
              <a:rPr lang="en-US" altLang="ko-KR" sz="3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Origin</a:t>
            </a:r>
            <a:endParaRPr lang="ko-KR" altLang="en-US" sz="3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직사각형 25"/>
          <p:cNvSpPr>
            <a:spLocks noChangeArrowheads="1"/>
          </p:cNvSpPr>
          <p:nvPr/>
        </p:nvSpPr>
        <p:spPr bwMode="auto">
          <a:xfrm>
            <a:off x="13240792" y="4849292"/>
            <a:ext cx="2520006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FFFFFF"/>
              </a:buClr>
            </a:pPr>
            <a:r>
              <a:rPr lang="en-US" altLang="ko-KR" sz="3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Division</a:t>
            </a:r>
            <a:endParaRPr lang="ko-KR" altLang="en-US" sz="3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직사각형 26"/>
          <p:cNvSpPr>
            <a:spLocks noChangeArrowheads="1"/>
          </p:cNvSpPr>
          <p:nvPr/>
        </p:nvSpPr>
        <p:spPr bwMode="auto">
          <a:xfrm>
            <a:off x="13240792" y="6936854"/>
            <a:ext cx="19446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  <a:buClr>
                <a:srgbClr val="FFFFFF"/>
              </a:buClr>
            </a:pPr>
            <a:r>
              <a:rPr lang="en-US" altLang="ko-KR" sz="36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Union</a:t>
            </a:r>
            <a:endParaRPr lang="en-US" altLang="ko-KR" sz="3600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1258" y="1498635"/>
            <a:ext cx="15265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b. Four Position Foundation</a:t>
            </a:r>
            <a:endParaRPr lang="ko-KR" altLang="en-US" sz="48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894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52"/>
          <p:cNvSpPr>
            <a:spLocks noChangeArrowheads="1"/>
          </p:cNvSpPr>
          <p:nvPr/>
        </p:nvSpPr>
        <p:spPr bwMode="gray">
          <a:xfrm>
            <a:off x="2511327" y="673449"/>
            <a:ext cx="13249472" cy="186828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125267" y="1105496"/>
            <a:ext cx="1585966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E. Core of Cosmic Assembly is </a:t>
            </a:r>
            <a:b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the completion of ODU Action</a:t>
            </a:r>
            <a:endParaRPr lang="en-US" altLang="ko-KR" sz="5400" b="1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3736989"/>
              </p:ext>
            </p:extLst>
          </p:nvPr>
        </p:nvGraphicFramePr>
        <p:xfrm>
          <a:off x="1503363" y="2977704"/>
          <a:ext cx="15265400" cy="6674795"/>
        </p:xfrm>
        <a:graphic>
          <a:graphicData uri="http://schemas.openxmlformats.org/drawingml/2006/table">
            <a:tbl>
              <a:tblPr/>
              <a:tblGrid>
                <a:gridCol w="1476375"/>
                <a:gridCol w="3783012"/>
                <a:gridCol w="4619625"/>
                <a:gridCol w="5386388"/>
              </a:tblGrid>
              <a:tr h="1149350"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1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Origin</a:t>
                      </a:r>
                    </a:p>
                  </a:txBody>
                  <a:tcPr marT="45718" marB="45718" anchor="ctr" horzOverflow="overflow">
                    <a:lnL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Division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Union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149350"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2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God of Mind</a:t>
                      </a:r>
                    </a:p>
                  </a:txBody>
                  <a:tcPr marT="45718" marB="45718" anchor="ctr" horzOverflow="overflow">
                    <a:lnL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God of Body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God of Mind and Body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3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God of Night</a:t>
                      </a:r>
                    </a:p>
                  </a:txBody>
                  <a:tcPr marT="45718" marB="45718" anchor="ctr" horzOverflow="overflow">
                    <a:lnL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God of Day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God of N and D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803"/>
                      </a:srgbClr>
                    </a:solidFill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4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T="45718" marB="45718" anchor="ctr" horzOverflow="overflow">
                    <a:lnL>
                      <a:noFill/>
                    </a:lnL>
                    <a:lnR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Parents of Heaven 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T="45718" marB="45718" anchor="ctr" horzOverflow="overflow">
                    <a:lnL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Parents of Earth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TP of HEH</a:t>
                      </a:r>
                      <a:endParaRPr kumimoji="0" lang="ko-KR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다음_SemiBold" pitchFamily="2" charset="-127"/>
                        <a:ea typeface="다음_SemiBold" pitchFamily="2" charset="-127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9803"/>
                      </a:srgbClr>
                    </a:solidFill>
                  </a:tcPr>
                </a:tc>
              </a:tr>
              <a:tr h="1090613"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5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Divine Self of Divinity</a:t>
                      </a:r>
                    </a:p>
                  </a:txBody>
                  <a:tcPr marT="45718" marB="45718" anchor="ctr" horzOverflow="overflow">
                    <a:lnL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Substantial Self of Divinity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Divine Entity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49803"/>
                      </a:srgbClr>
                    </a:solidFill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6</a:t>
                      </a:r>
                    </a:p>
                  </a:txBody>
                  <a:tcPr marT="45718" marB="45718" anchor="ctr" horzOverflow="overflow">
                    <a:lnL>
                      <a:noFill/>
                    </a:lnL>
                    <a:lnR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Divine Word</a:t>
                      </a:r>
                    </a:p>
                  </a:txBody>
                  <a:tcPr marT="45718" marB="45718" anchor="ctr" horzOverflow="overflow">
                    <a:lnL w="5715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Substantial Word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036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다음_SemiBold" pitchFamily="2" charset="-127"/>
                          <a:ea typeface="다음_SemiBold" pitchFamily="2" charset="-127"/>
                        </a:rPr>
                        <a:t>God’s Words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CCEE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rgbClr val="CCE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>
                        <a:alpha val="49803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26020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-206625" y="1681063"/>
            <a:ext cx="18127663" cy="83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ko-KR" sz="48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Completion of TP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: Union of ODU Action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Completion of Ideal Family: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Multiplication as result of ODU Action, Four position foundation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Completion of Ideal Kingdom of Heaven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: CIG in the expanded form of ideal family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Core of completion of the purpose of creation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: Completion of TP</a:t>
            </a:r>
            <a:endParaRPr lang="ko-KR" altLang="en-US" sz="4800" dirty="0">
              <a:solidFill>
                <a:srgbClr val="F7D5F5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135062" y="889472"/>
            <a:ext cx="17569952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54" y="889472"/>
            <a:ext cx="18146016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54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F. 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Purpose of Creation seen through ODU Action</a:t>
            </a:r>
            <a:endParaRPr lang="ko-KR" altLang="en-US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1211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64630"/>
            <a:ext cx="18272125" cy="160496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66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I. </a:t>
            </a:r>
            <a:r>
              <a:rPr kumimoji="0" lang="en-US" altLang="ko-KR" sz="66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Purpose of Creation and True Parents</a:t>
            </a:r>
            <a:endParaRPr kumimoji="0" lang="ko-KR" altLang="en-US" sz="66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AutoShape 52"/>
          <p:cNvSpPr>
            <a:spLocks noChangeArrowheads="1"/>
          </p:cNvSpPr>
          <p:nvPr/>
        </p:nvSpPr>
        <p:spPr bwMode="gray">
          <a:xfrm>
            <a:off x="1412900" y="2113608"/>
            <a:ext cx="15716200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-80963" y="2041600"/>
            <a:ext cx="1827212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48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800" b="1" spc="-150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A. Purpose of Creation and Adam and Eve </a:t>
            </a:r>
            <a:r>
              <a:rPr lang="en-US" altLang="ko-KR" sz="4000" spc="-150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(2011.4.3)</a:t>
            </a:r>
            <a:endParaRPr lang="en-US" altLang="ko-KR" sz="4800" spc="-15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23094" y="3481760"/>
            <a:ext cx="16706006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Completion of Adam and Eve’s portion of responsibility (3 Great Blessings and the commandment)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Through completion of the four realms of the heart and attending the Divine Entity, God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Through becoming substantial being of Absolute Sex resembling the divine entity of Absolute Sex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Achieve</a:t>
            </a:r>
            <a:r>
              <a:rPr lang="ko-KR" altLang="en-US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substantial holy temple and oneness of God and human being</a:t>
            </a:r>
            <a:endParaRPr lang="ko-KR" altLang="en-US" sz="40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6411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-206625" y="1681063"/>
            <a:ext cx="18477163" cy="83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ko-KR" sz="48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Trinity is completed through ODU Action</a:t>
            </a:r>
            <a:r>
              <a:rPr lang="ko-KR" altLang="en-US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(1998.5.3)</a:t>
            </a:r>
            <a:endParaRPr lang="en-US" altLang="ko-KR" sz="40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Origin (One Mind)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: Vertical oneness of God and Adam, God and Eve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Division (One Body)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: Horizontal oneness of Adam and Eve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Union (One Essence)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: United Being of God, Adam, and Eve</a:t>
            </a:r>
            <a:endParaRPr lang="ko-KR" altLang="en-US" sz="4800" dirty="0">
              <a:solidFill>
                <a:srgbClr val="FFC000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4095502" y="1002115"/>
            <a:ext cx="9649221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7150" y="1033488"/>
            <a:ext cx="16047391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G. ODU Action and Trinity</a:t>
            </a:r>
            <a:endParaRPr lang="ko-KR" altLang="en-US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3502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-296986" y="1897584"/>
            <a:ext cx="18146016" cy="79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ko-KR" sz="48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When Adam’s sperm and Eve’s egg become one inside Eve’s womb, God comes down vertically and Trinity is completed. </a:t>
            </a: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(2009.1.15)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Trinity 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is completed as “Holy Father, Holy Son, Holy Daughter” </a:t>
            </a: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(1996.8.1)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Trinity </a:t>
            </a: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is completed through “Core Thoughts”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Trinity has been completed substantially</a:t>
            </a:r>
            <a:r>
              <a:rPr lang="en-US" altLang="ko-KR" sz="32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.(CGY1 HC 5/8)</a:t>
            </a:r>
            <a:endParaRPr lang="ko-KR" altLang="en-US" sz="32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1935264" y="817464"/>
            <a:ext cx="13681518" cy="180019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23296" y="1177504"/>
            <a:ext cx="13105454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H. Completion of substantial Trinity is through “Core Thoughts”</a:t>
            </a:r>
            <a:endParaRPr lang="ko-KR" altLang="en-US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3502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-11864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-224979" y="1897584"/>
            <a:ext cx="18578065" cy="863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ko-KR" sz="44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TP’s</a:t>
            </a:r>
            <a:r>
              <a:rPr lang="ko-KR" altLang="en-US" sz="44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Holy Wedding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: Formation, growth, completion stage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Human beings after the Fall are reborn by </a:t>
            </a:r>
            <a:b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the God of Night and Day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Rebirth Blessing (individual), Resurrection Blessing </a:t>
            </a:r>
            <a:b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(family and nation), Eternal Life Blessing (world)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From </a:t>
            </a:r>
            <a:r>
              <a:rPr lang="en-US" altLang="ko-KR" sz="4400" b="1" i="1" dirty="0" err="1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Seunghwa</a:t>
            </a:r>
            <a:r>
              <a:rPr lang="ko-KR" altLang="en-US" sz="4400" b="1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Ceremony to </a:t>
            </a:r>
            <a:r>
              <a:rPr lang="en-US" altLang="ko-KR" sz="4400" b="1" i="1" dirty="0" err="1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Sunghwa</a:t>
            </a:r>
            <a:r>
              <a:rPr lang="en-US" altLang="ko-KR" sz="4400" b="1" i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Ceremony </a:t>
            </a:r>
            <a:r>
              <a:rPr lang="en-US" altLang="ko-KR" sz="36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(2011.10.14)</a:t>
            </a:r>
            <a:endParaRPr lang="ko-KR" altLang="en-US" sz="3600" dirty="0">
              <a:solidFill>
                <a:srgbClr val="FFC000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2439318" y="636498"/>
            <a:ext cx="12385376" cy="190915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9238" y="947016"/>
            <a:ext cx="13825536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I. Rebirth, Resurrection, </a:t>
            </a:r>
            <a:b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Eternal Life Blessing by the Trinity</a:t>
            </a:r>
            <a:endParaRPr lang="ko-KR" altLang="en-US" sz="48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35022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5183" y="241400"/>
            <a:ext cx="14761639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80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IV. Conclusion</a:t>
            </a:r>
            <a:endParaRPr lang="en-US" altLang="ko-KR" sz="14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3492204" y="1969592"/>
            <a:ext cx="11476506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87834" y="2041600"/>
            <a:ext cx="1388898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54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A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. Era of God of Night and Day</a:t>
            </a:r>
            <a:endParaRPr lang="en-US" altLang="ko-KR" sz="5400" b="1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1086" y="2481659"/>
            <a:ext cx="16993888" cy="632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altLang="ko-KR" sz="44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Purpose of God’s creation is completion of Trinity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Providence of Salvation is “</a:t>
            </a:r>
            <a:r>
              <a:rPr lang="en-US" altLang="ko-KR" sz="4400" b="1" i="1" dirty="0" err="1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chobudeuksam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” (The third time must be brought to completion” EDP, 405)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Era of God of Night and Day through the completion of Trinity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Era of God of Night and Day is the Era of God’s direct dominion</a:t>
            </a:r>
            <a:endParaRPr lang="ko-KR" altLang="en-US" sz="3200" dirty="0">
              <a:solidFill>
                <a:srgbClr val="FFC000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5308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5" descr="PPT배경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8268950" cy="102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0" y="1641616"/>
            <a:ext cx="17991458" cy="738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914400" indent="-914400" eaLnBrk="1" hangingPunct="1">
              <a:lnSpc>
                <a:spcPct val="120000"/>
              </a:lnSpc>
              <a:buAutoNum type="arabicPeriod"/>
            </a:pPr>
            <a:endParaRPr lang="en-US" altLang="ko-KR" sz="4400" b="1" dirty="0" smtClean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Harmony and unification of SW (</a:t>
            </a:r>
            <a:r>
              <a:rPr lang="en-US" altLang="ko-KR" sz="4400" b="1" dirty="0" err="1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Spir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. world) and PW (Phys. world)</a:t>
            </a:r>
            <a:r>
              <a:rPr lang="ko-KR" altLang="en-US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(2009.10.8)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Harmony and unification of harmony and unification</a:t>
            </a:r>
            <a:r>
              <a:rPr lang="ko-KR" altLang="en-US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(2009.10.9)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When God makes determination, nothing is impossible. 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With limitless gratitude, glory, and praise for TP</a:t>
            </a: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Let’s become “True I” and “True We”!!! (2001.10.29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 </a:t>
            </a:r>
            <a:endParaRPr lang="ko-KR" altLang="en-US" sz="4400" dirty="0">
              <a:solidFill>
                <a:srgbClr val="FFC000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gray">
          <a:xfrm>
            <a:off x="495102" y="868591"/>
            <a:ext cx="17209912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80962" y="817464"/>
            <a:ext cx="18400239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ko-KR" sz="52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B. Era of God of Night and Day’s Direct dominion</a:t>
            </a:r>
            <a:endParaRPr lang="ko-KR" altLang="en-US" sz="52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85620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18288001" cy="1029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19238" y="4397078"/>
            <a:ext cx="14833648" cy="160496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8800" b="1" spc="-300" dirty="0" smtClean="0">
                <a:ln w="18000">
                  <a:noFill/>
                  <a:prstDash val="solid"/>
                </a:ln>
                <a:solidFill>
                  <a:srgbClr val="E9FFA3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THE END</a:t>
            </a:r>
            <a:endParaRPr kumimoji="0" lang="ko-KR" altLang="en-US" sz="8800" b="1" spc="-300" dirty="0">
              <a:ln w="18000">
                <a:noFill/>
                <a:prstDash val="solid"/>
              </a:ln>
              <a:solidFill>
                <a:srgbClr val="E9FFA3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8677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36588"/>
            <a:ext cx="18272125" cy="160496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endParaRPr kumimoji="0" lang="ko-KR" altLang="en-US" sz="80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AutoShape 52"/>
          <p:cNvSpPr>
            <a:spLocks noChangeArrowheads="1"/>
          </p:cNvSpPr>
          <p:nvPr/>
        </p:nvSpPr>
        <p:spPr bwMode="gray">
          <a:xfrm>
            <a:off x="2421162" y="1536974"/>
            <a:ext cx="13699676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-80963" y="1465536"/>
            <a:ext cx="1827212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5400" b="1" dirty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B. God’s purpose of creation </a:t>
            </a:r>
            <a:r>
              <a:rPr lang="en-US" altLang="ko-KR" sz="4400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(2011.4.3)</a:t>
            </a:r>
            <a:endParaRPr lang="en-US" altLang="ko-KR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95102" y="3032100"/>
            <a:ext cx="16777864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1.God embodies Adam and Eve</a:t>
            </a:r>
          </a:p>
          <a:p>
            <a:pPr marL="1657350" lvl="1" indent="-914400" eaLnBrk="1" hangingPunct="1">
              <a:lnSpc>
                <a:spcPct val="120000"/>
              </a:lnSpc>
              <a:buFont typeface="+mj-lt"/>
              <a:buAutoNum type="alphaL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Vertical owner of sexual organ: God</a:t>
            </a:r>
          </a:p>
          <a:p>
            <a:pPr marL="1657350" lvl="1" indent="-914400" eaLnBrk="1" hangingPunct="1">
              <a:lnSpc>
                <a:spcPct val="120000"/>
              </a:lnSpc>
              <a:buFont typeface="+mj-lt"/>
              <a:buAutoNum type="alphaL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Horizontal owner of sexual organ: Spouse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2. God marries and manifests as substantial God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3. First love of Adam and Eve is God’s first love</a:t>
            </a:r>
            <a:endParaRPr lang="ko-KR" altLang="en-US" sz="48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3665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90648"/>
            <a:ext cx="18272125" cy="1604962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endParaRPr kumimoji="0" lang="ko-KR" altLang="en-US" sz="80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AutoShape 52"/>
          <p:cNvSpPr>
            <a:spLocks noChangeArrowheads="1"/>
          </p:cNvSpPr>
          <p:nvPr/>
        </p:nvSpPr>
        <p:spPr bwMode="gray">
          <a:xfrm>
            <a:off x="3231406" y="935683"/>
            <a:ext cx="12241360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-80963" y="864245"/>
            <a:ext cx="18272126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54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C. Fall of Adam and Eve </a:t>
            </a:r>
            <a:r>
              <a:rPr lang="en-US" altLang="ko-KR" sz="4400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(2011.4.3)</a:t>
            </a:r>
            <a:endParaRPr lang="en-US" altLang="ko-KR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-8954" y="2438500"/>
            <a:ext cx="17785976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4480" tIns="81564" rIns="163129" bIns="81564"/>
          <a:lstStyle>
            <a:lvl1pPr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Because God could not marry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True Sperm’s long journey could not settle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Manifest as substantial being and settle through True Parents </a:t>
            </a:r>
            <a:r>
              <a:rPr lang="en-US" altLang="ko-KR" sz="36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(2010)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purpose of creation was the settlement of God’s True Sperm </a:t>
            </a:r>
          </a:p>
          <a:p>
            <a:pPr marL="914400" indent="-914400" eaLnBrk="1" hangingPunct="1">
              <a:lnSpc>
                <a:spcPct val="120000"/>
              </a:lnSpc>
              <a:buAutoNum type="arabicPeriod"/>
            </a:pPr>
            <a:r>
              <a:rPr lang="en-US" altLang="ko-KR" sz="48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God’s purpose of creation is the completion of TP </a:t>
            </a:r>
            <a:endParaRPr lang="ko-KR" altLang="en-US" sz="48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5227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30596"/>
            <a:ext cx="18272125" cy="2014538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72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II. Second Advent: Sending or Calling?</a:t>
            </a:r>
            <a:endParaRPr kumimoji="0" lang="ko-KR" altLang="en-US" sz="7200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0" y="3668339"/>
            <a:ext cx="18272125" cy="708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Born with original sin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Born with traces of the Fall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Born as one of the many candidates for Messiah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Childhood becomes life of </a:t>
            </a:r>
            <a:r>
              <a:rPr lang="en-US" altLang="ko-KR" sz="44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human being after the Fall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There needs to be ceremony to cleanse the </a:t>
            </a:r>
            <a:r>
              <a:rPr lang="en-US" altLang="ko-KR" sz="44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original sin</a:t>
            </a:r>
            <a:r>
              <a:rPr lang="ko-KR" altLang="en-US" sz="44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(before 33 years old) 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Birth of 2</a:t>
            </a:r>
            <a:r>
              <a:rPr lang="en-US" altLang="ko-KR" sz="4400" b="1" spc="-150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nd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, 3</a:t>
            </a:r>
            <a:r>
              <a:rPr lang="en-US" altLang="ko-KR" sz="4400" b="1" spc="-150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rd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Messiah is possible. </a:t>
            </a:r>
            <a:endParaRPr lang="ko-KR" altLang="en-US" sz="4400" spc="-15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1555950" y="2401640"/>
            <a:ext cx="15356976" cy="10506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" y="2300187"/>
            <a:ext cx="18272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>
              <a:lnSpc>
                <a:spcPct val="150000"/>
              </a:lnSpc>
            </a:pPr>
            <a:r>
              <a:rPr lang="en-US" altLang="ko-KR" sz="48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A. If became Messiah through calling (chosen)?</a:t>
            </a:r>
            <a:endParaRPr lang="ko-KR" altLang="en-US" sz="48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3054" y="3164283"/>
            <a:ext cx="18005737" cy="54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Born without </a:t>
            </a:r>
            <a:r>
              <a:rPr lang="en-US" altLang="ko-KR" sz="44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original sin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Born without traces of the Fall (2009.6.4)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Messiah from birth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Messiah is born as </a:t>
            </a:r>
            <a:r>
              <a:rPr lang="en-US" altLang="ko-KR" sz="44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one person 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from the beginning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Childhood is life of human being before the Fall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2</a:t>
            </a:r>
            <a:r>
              <a:rPr lang="en-US" altLang="ko-KR" sz="4400" b="1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nd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, 3</a:t>
            </a:r>
            <a:r>
              <a:rPr lang="en-US" altLang="ko-KR" sz="4400" b="1" baseline="300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rd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Messiah cannot be born.</a:t>
            </a:r>
            <a:endParaRPr lang="ko-KR" altLang="en-US" sz="44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2060006" y="1255236"/>
            <a:ext cx="14348864" cy="116249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" y="1220067"/>
            <a:ext cx="18272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>
              <a:lnSpc>
                <a:spcPct val="150000"/>
              </a:lnSpc>
            </a:pP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B. If became Messiah through sending?</a:t>
            </a:r>
            <a:endParaRPr lang="ko-KR" altLang="en-US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61664" y="3625776"/>
            <a:ext cx="1744335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 was born without any trace of the Fall.</a:t>
            </a:r>
            <a:r>
              <a:rPr lang="ko-KR" altLang="en-US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(2009.7.7)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 was born unrelated to the fallen blood lineage.(2009.7.7)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 was born without original sin.(2010.7.7)</a:t>
            </a:r>
            <a:endParaRPr lang="en-US" altLang="ko-KR" sz="440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 was born as the direct son of God.</a:t>
            </a:r>
            <a:r>
              <a:rPr lang="ko-KR" altLang="en-US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(2010.4.13)</a:t>
            </a:r>
          </a:p>
          <a:p>
            <a:pPr marL="742950" indent="-742950">
              <a:lnSpc>
                <a:spcPct val="120000"/>
              </a:lnSpc>
              <a:buAutoNum type="arabicPeriod"/>
            </a:pP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I received God’s Heavenly seal from </a:t>
            </a:r>
            <a:r>
              <a:rPr lang="en-US" altLang="ko-KR" sz="4400" b="1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birth</a:t>
            </a:r>
            <a:r>
              <a:rPr lang="en-US" altLang="ko-KR" sz="44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. (2011.3.5)</a:t>
            </a:r>
            <a:endParaRPr lang="ko-KR" altLang="en-US" sz="44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3284142" y="1140665"/>
            <a:ext cx="11900592" cy="116249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" y="1105496"/>
            <a:ext cx="18272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>
              <a:lnSpc>
                <a:spcPct val="150000"/>
              </a:lnSpc>
            </a:pP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C. How does True Father see it?</a:t>
            </a:r>
            <a:endParaRPr lang="ko-KR" altLang="en-US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792087" y="3121720"/>
            <a:ext cx="1698493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Messiah is through </a:t>
            </a:r>
            <a:r>
              <a:rPr lang="en-US" altLang="ko-KR" sz="44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sending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, not calling.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TF was sent as the Second Advent </a:t>
            </a:r>
            <a:r>
              <a:rPr lang="en-US" altLang="ko-KR" sz="44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from the beginning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TF was sent as one person from the beginning. 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This is not domain of faith but domain</a:t>
            </a:r>
            <a:r>
              <a:rPr lang="ko-KR" altLang="en-US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of </a:t>
            </a:r>
            <a:r>
              <a:rPr lang="en-US" altLang="ko-KR" sz="4400" b="1" spc="-150" dirty="0" smtClean="0">
                <a:solidFill>
                  <a:srgbClr val="FFC000"/>
                </a:solidFill>
                <a:latin typeface="다음_SemiBold" pitchFamily="2" charset="-127"/>
                <a:ea typeface="다음_SemiBold" pitchFamily="2" charset="-127"/>
              </a:rPr>
              <a:t>truth</a:t>
            </a: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Proclaimed because the time is right. 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lang="en-US" altLang="ko-KR" sz="44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Let us newly understand TF from now!</a:t>
            </a:r>
            <a:endParaRPr lang="ko-KR" altLang="en-US" sz="4400" spc="-15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AutoShape 52"/>
          <p:cNvSpPr>
            <a:spLocks noChangeArrowheads="1"/>
          </p:cNvSpPr>
          <p:nvPr/>
        </p:nvSpPr>
        <p:spPr bwMode="gray">
          <a:xfrm>
            <a:off x="4292254" y="996649"/>
            <a:ext cx="9884368" cy="10449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-1" y="889472"/>
            <a:ext cx="182721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129" tIns="81564" rIns="163129" bIns="81564" anchor="ctr"/>
          <a:lstStyle/>
          <a:p>
            <a:pPr marL="739775" indent="-571500" algn="ctr">
              <a:lnSpc>
                <a:spcPct val="150000"/>
              </a:lnSpc>
            </a:pP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D. Is it sending or calling?</a:t>
            </a:r>
            <a:endParaRPr lang="ko-KR" altLang="en-US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152970" y="520130"/>
            <a:ext cx="18272125" cy="2241550"/>
          </a:xfrm>
          <a:prstGeom prst="rect">
            <a:avLst/>
          </a:prstGeom>
        </p:spPr>
        <p:txBody>
          <a:bodyPr lIns="163129" tIns="81564" rIns="163129" bIns="81564"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altLang="ko-KR" sz="72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III</a:t>
            </a:r>
            <a:r>
              <a:rPr kumimoji="0" lang="en-US" altLang="ko-KR" sz="7200" b="1" spc="-300" dirty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kumimoji="0" lang="en-US" altLang="ko-KR" sz="7200" b="1" spc="-300" dirty="0" smtClean="0">
                <a:ln w="18000">
                  <a:noFill/>
                  <a:prstDash val="solid"/>
                </a:ln>
                <a:solidFill>
                  <a:srgbClr val="FFFFFF"/>
                </a:solidFill>
                <a:effectLst>
                  <a:outerShdw blurRad="254000" dist="50800" dir="5400000" algn="ctr" rotWithShape="0">
                    <a:srgbClr val="000000">
                      <a:alpha val="90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Principle and Standard of TM’s Completion</a:t>
            </a:r>
            <a:endParaRPr kumimoji="0" lang="ko-KR" altLang="en-US" sz="7200" b="1" spc="-300" dirty="0">
              <a:ln w="18000">
                <a:noFill/>
                <a:prstDash val="solid"/>
              </a:ln>
              <a:solidFill>
                <a:srgbClr val="FFFFFF"/>
              </a:solidFill>
              <a:effectLst>
                <a:outerShdw blurRad="254000" dist="50800" dir="5400000" algn="ctr" rotWithShape="0">
                  <a:srgbClr val="000000">
                    <a:alpha val="90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5" name="AutoShape 52"/>
          <p:cNvSpPr>
            <a:spLocks noChangeArrowheads="1"/>
          </p:cNvSpPr>
          <p:nvPr/>
        </p:nvSpPr>
        <p:spPr bwMode="gray">
          <a:xfrm>
            <a:off x="3518745" y="3023742"/>
            <a:ext cx="11521974" cy="11779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 algn="ctr">
            <a:solidFill>
              <a:srgbClr val="E9FFA3">
                <a:alpha val="43921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ko-KR" b="1">
              <a:solidFill>
                <a:srgbClr val="000000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-80963" y="2977704"/>
            <a:ext cx="18272126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129" tIns="81564" rIns="163129" bIns="81564" anchor="ctr"/>
          <a:lstStyle>
            <a:lvl1pPr marL="739775" indent="-5715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1pPr>
            <a:lvl2pPr marL="742950" indent="-28575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2pPr>
            <a:lvl3pPr marL="11430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3pPr>
            <a:lvl4pPr marL="16002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4pPr>
            <a:lvl5pPr marL="2057400" indent="-228600" eaLnBrk="0" hangingPunct="0"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chemeClr val="tx1"/>
                </a:solidFill>
                <a:latin typeface="Geneva"/>
                <a:ea typeface="굴림" pitchFamily="50" charset="-127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ko-KR" sz="5400" b="1" dirty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 A. </a:t>
            </a:r>
            <a:r>
              <a:rPr lang="en-US" altLang="ko-KR" sz="5400" b="1" dirty="0" smtClean="0">
                <a:solidFill>
                  <a:srgbClr val="E9FFA3"/>
                </a:solidFill>
                <a:latin typeface="다음_SemiBold" pitchFamily="2" charset="-127"/>
                <a:ea typeface="다음_SemiBold" pitchFamily="2" charset="-127"/>
              </a:rPr>
              <a:t>Principle of TM’s completion</a:t>
            </a:r>
            <a:endParaRPr lang="en-US" altLang="ko-KR" sz="5400" dirty="0">
              <a:solidFill>
                <a:srgbClr val="E9FFA3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583334" y="4345856"/>
            <a:ext cx="13897544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4480" tIns="81564" rIns="163129" bIns="81564"/>
          <a:lstStyle/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Absolute subject partner creates an absolute object partner.</a:t>
            </a:r>
          </a:p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God creates Adam.</a:t>
            </a:r>
          </a:p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Adam creates Eve. </a:t>
            </a:r>
          </a:p>
          <a:p>
            <a:pPr marL="1143000" indent="-1143000">
              <a:lnSpc>
                <a:spcPct val="120000"/>
              </a:lnSpc>
              <a:buAutoNum type="arabicPeriod"/>
              <a:defRPr/>
            </a:pPr>
            <a:r>
              <a:rPr lang="en-US" altLang="ko-KR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AF, AL, AO</a:t>
            </a:r>
            <a:r>
              <a:rPr lang="ko-KR" altLang="en-US" sz="4800" b="1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3600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en-US" altLang="ko-KR" sz="3600" spc="-150" dirty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1997.1.2</a:t>
            </a:r>
            <a:r>
              <a:rPr lang="en-US" altLang="ko-KR" sz="3600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br>
              <a:rPr lang="en-US" altLang="ko-KR" sz="3600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en-US" altLang="ko-KR" sz="3600" spc="-15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Absolute Faith, Love and Obedience</a:t>
            </a:r>
            <a:endParaRPr lang="ko-KR" altLang="en-US" sz="3600" spc="-150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1611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algn="ctr">
          <a:buClr>
            <a:srgbClr val="FFFFFF"/>
          </a:buClr>
          <a:defRPr sz="1800" dirty="0" err="1" smtClean="0">
            <a:solidFill>
              <a:srgbClr val="000000"/>
            </a:solidFill>
            <a:latin typeface="HY견고딕" pitchFamily="18" charset="-127"/>
            <a:ea typeface="HY견고딕" pitchFamily="18" charset="-127"/>
          </a:defRPr>
        </a:defPPr>
      </a:lstStyle>
    </a:sp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3333CC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404040"/>
        </a:lt2>
        <a:accent1>
          <a:srgbClr val="DDDDDD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808080"/>
        </a:lt2>
        <a:accent1>
          <a:srgbClr val="339933"/>
        </a:accent1>
        <a:accent2>
          <a:srgbClr val="3333CC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4108</TotalTime>
  <Words>1254</Words>
  <Application>Microsoft Office PowerPoint</Application>
  <PresentationFormat>Custom</PresentationFormat>
  <Paragraphs>199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1_기본 디자인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신가행</dc:creator>
  <cp:lastModifiedBy>HP</cp:lastModifiedBy>
  <cp:revision>372</cp:revision>
  <dcterms:modified xsi:type="dcterms:W3CDTF">2012-09-08T07:50:46Z</dcterms:modified>
</cp:coreProperties>
</file>