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</p:sldMasterIdLst>
  <p:notesMasterIdLst>
    <p:notesMasterId r:id="rId31"/>
  </p:notesMasterIdLst>
  <p:handoutMasterIdLst>
    <p:handoutMasterId r:id="rId32"/>
  </p:handoutMasterIdLst>
  <p:sldIdLst>
    <p:sldId id="411" r:id="rId2"/>
    <p:sldId id="412" r:id="rId3"/>
    <p:sldId id="409" r:id="rId4"/>
    <p:sldId id="388" r:id="rId5"/>
    <p:sldId id="389" r:id="rId6"/>
    <p:sldId id="390" r:id="rId7"/>
    <p:sldId id="395" r:id="rId8"/>
    <p:sldId id="424" r:id="rId9"/>
    <p:sldId id="398" r:id="rId10"/>
    <p:sldId id="399" r:id="rId11"/>
    <p:sldId id="401" r:id="rId12"/>
    <p:sldId id="403" r:id="rId13"/>
    <p:sldId id="425" r:id="rId14"/>
    <p:sldId id="405" r:id="rId15"/>
    <p:sldId id="415" r:id="rId16"/>
    <p:sldId id="422" r:id="rId17"/>
    <p:sldId id="427" r:id="rId18"/>
    <p:sldId id="428" r:id="rId19"/>
    <p:sldId id="442" r:id="rId20"/>
    <p:sldId id="429" r:id="rId21"/>
    <p:sldId id="430" r:id="rId22"/>
    <p:sldId id="431" r:id="rId23"/>
    <p:sldId id="433" r:id="rId24"/>
    <p:sldId id="432" r:id="rId25"/>
    <p:sldId id="434" r:id="rId26"/>
    <p:sldId id="443" r:id="rId27"/>
    <p:sldId id="444" r:id="rId28"/>
    <p:sldId id="445" r:id="rId29"/>
    <p:sldId id="423" r:id="rId30"/>
  </p:sldIdLst>
  <p:sldSz cx="18272125" cy="10275888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1pPr>
    <a:lvl2pPr marL="814388" indent="-357188"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2pPr>
    <a:lvl3pPr marL="1630363" indent="-715963"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3pPr>
    <a:lvl4pPr marL="2446338" indent="-1074738"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4pPr>
    <a:lvl5pPr marL="3262313" indent="-1433513"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D5F5"/>
    <a:srgbClr val="E9FFA3"/>
    <a:srgbClr val="FFFF99"/>
    <a:srgbClr val="33CC33"/>
    <a:srgbClr val="D3F0F9"/>
    <a:srgbClr val="003366"/>
    <a:srgbClr val="EAEAEA"/>
    <a:srgbClr val="FFC000"/>
    <a:srgbClr val="6699FF"/>
    <a:srgbClr val="E47C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3" autoAdjust="0"/>
    <p:restoredTop sz="90929"/>
  </p:normalViewPr>
  <p:slideViewPr>
    <p:cSldViewPr>
      <p:cViewPr>
        <p:scale>
          <a:sx n="40" d="100"/>
          <a:sy n="40" d="100"/>
        </p:scale>
        <p:origin x="-840" y="-420"/>
      </p:cViewPr>
      <p:guideLst>
        <p:guide orient="horz" pos="3237"/>
        <p:guide pos="57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fld id="{C939B6A5-0E53-408D-8D33-6A45B1766495}" type="datetimeFigureOut">
              <a:rPr lang="ko-KR" altLang="en-US"/>
              <a:pPr>
                <a:defRPr/>
              </a:pPr>
              <a:t>2012-09-09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fld id="{9EE2BAC8-D083-4CFB-8E93-1104C52607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9947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fld id="{49687DB4-220D-4E19-9DDB-63122A1B6E6F}" type="datetimeFigureOut">
              <a:rPr lang="ko-KR" altLang="en-US"/>
              <a:pPr>
                <a:defRPr/>
              </a:pPr>
              <a:t>2012-09-09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fld id="{69C39010-708F-4B8E-A5DB-46BC56EEDB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38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4388"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0363"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6338"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2313"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78224" algn="l" defTabSz="1631290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3869" algn="l" defTabSz="1631290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09514" algn="l" defTabSz="1631290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25158" algn="l" defTabSz="1631290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0410" y="3192186"/>
            <a:ext cx="15531306" cy="220265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0819" y="5823004"/>
            <a:ext cx="12790488" cy="2626060"/>
          </a:xfrm>
        </p:spPr>
        <p:txBody>
          <a:bodyPr/>
          <a:lstStyle>
            <a:lvl1pPr marL="0" indent="0" algn="ctr">
              <a:buNone/>
              <a:defRPr/>
            </a:lvl1pPr>
            <a:lvl2pPr marL="815645" indent="0" algn="ctr">
              <a:buNone/>
              <a:defRPr/>
            </a:lvl2pPr>
            <a:lvl3pPr marL="1631290" indent="0" algn="ctr">
              <a:buNone/>
              <a:defRPr/>
            </a:lvl3pPr>
            <a:lvl4pPr marL="2446934" indent="0" algn="ctr">
              <a:buNone/>
              <a:defRPr/>
            </a:lvl4pPr>
            <a:lvl5pPr marL="3262579" indent="0" algn="ctr">
              <a:buNone/>
              <a:defRPr/>
            </a:lvl5pPr>
            <a:lvl6pPr marL="4078224" indent="0" algn="ctr">
              <a:buNone/>
              <a:defRPr/>
            </a:lvl6pPr>
            <a:lvl7pPr marL="4893869" indent="0" algn="ctr">
              <a:buNone/>
              <a:defRPr/>
            </a:lvl7pPr>
            <a:lvl8pPr marL="5709514" indent="0" algn="ctr">
              <a:buNone/>
              <a:defRPr/>
            </a:lvl8pPr>
            <a:lvl9pPr marL="652515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2882484" y="856325"/>
            <a:ext cx="3860620" cy="81612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94277" y="856325"/>
            <a:ext cx="11283673" cy="81612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7" descr="ui_05.jpg"/>
          <p:cNvPicPr>
            <a:picLocks noChangeAspect="1"/>
          </p:cNvPicPr>
          <p:nvPr userDrawn="1"/>
        </p:nvPicPr>
        <p:blipFill>
          <a:blip r:embed="rId2" cstate="print"/>
          <a:srcRect t="30208" b="60417"/>
          <a:stretch>
            <a:fillRect/>
          </a:stretch>
        </p:blipFill>
        <p:spPr bwMode="auto">
          <a:xfrm>
            <a:off x="7178675" y="9740900"/>
            <a:ext cx="4343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94279" y="2911503"/>
            <a:ext cx="7572147" cy="610606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70960" y="2911503"/>
            <a:ext cx="7572145" cy="610606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608" y="411512"/>
            <a:ext cx="16444913" cy="1712648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3606" y="2300182"/>
            <a:ext cx="8073362" cy="95860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5645" indent="0">
              <a:buNone/>
              <a:defRPr sz="3600" b="1"/>
            </a:lvl2pPr>
            <a:lvl3pPr marL="1631290" indent="0">
              <a:buNone/>
              <a:defRPr sz="3200" b="1"/>
            </a:lvl3pPr>
            <a:lvl4pPr marL="2446934" indent="0">
              <a:buNone/>
              <a:defRPr sz="2900" b="1"/>
            </a:lvl4pPr>
            <a:lvl5pPr marL="3262579" indent="0">
              <a:buNone/>
              <a:defRPr sz="2900" b="1"/>
            </a:lvl5pPr>
            <a:lvl6pPr marL="4078224" indent="0">
              <a:buNone/>
              <a:defRPr sz="2900" b="1"/>
            </a:lvl6pPr>
            <a:lvl7pPr marL="4893869" indent="0">
              <a:buNone/>
              <a:defRPr sz="2900" b="1"/>
            </a:lvl7pPr>
            <a:lvl8pPr marL="5709514" indent="0">
              <a:buNone/>
              <a:defRPr sz="2900" b="1"/>
            </a:lvl8pPr>
            <a:lvl9pPr marL="6525158" indent="0">
              <a:buNone/>
              <a:defRPr sz="2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3606" y="3258788"/>
            <a:ext cx="8073362" cy="592053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81989" y="2300182"/>
            <a:ext cx="8076533" cy="95860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5645" indent="0">
              <a:buNone/>
              <a:defRPr sz="3600" b="1"/>
            </a:lvl2pPr>
            <a:lvl3pPr marL="1631290" indent="0">
              <a:buNone/>
              <a:defRPr sz="3200" b="1"/>
            </a:lvl3pPr>
            <a:lvl4pPr marL="2446934" indent="0">
              <a:buNone/>
              <a:defRPr sz="2900" b="1"/>
            </a:lvl4pPr>
            <a:lvl5pPr marL="3262579" indent="0">
              <a:buNone/>
              <a:defRPr sz="2900" b="1"/>
            </a:lvl5pPr>
            <a:lvl6pPr marL="4078224" indent="0">
              <a:buNone/>
              <a:defRPr sz="2900" b="1"/>
            </a:lvl6pPr>
            <a:lvl7pPr marL="4893869" indent="0">
              <a:buNone/>
              <a:defRPr sz="2900" b="1"/>
            </a:lvl7pPr>
            <a:lvl8pPr marL="5709514" indent="0">
              <a:buNone/>
              <a:defRPr sz="2900" b="1"/>
            </a:lvl8pPr>
            <a:lvl9pPr marL="6525158" indent="0">
              <a:buNone/>
              <a:defRPr sz="2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81989" y="3258788"/>
            <a:ext cx="8076533" cy="592053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609" y="409133"/>
            <a:ext cx="6011403" cy="1741192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896" y="409133"/>
            <a:ext cx="10214625" cy="8770186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3609" y="2150325"/>
            <a:ext cx="6011403" cy="7028994"/>
          </a:xfrm>
        </p:spPr>
        <p:txBody>
          <a:bodyPr/>
          <a:lstStyle>
            <a:lvl1pPr marL="0" indent="0">
              <a:buNone/>
              <a:defRPr sz="2500"/>
            </a:lvl1pPr>
            <a:lvl2pPr marL="815645" indent="0">
              <a:buNone/>
              <a:defRPr sz="2100"/>
            </a:lvl2pPr>
            <a:lvl3pPr marL="1631290" indent="0">
              <a:buNone/>
              <a:defRPr sz="1800"/>
            </a:lvl3pPr>
            <a:lvl4pPr marL="2446934" indent="0">
              <a:buNone/>
              <a:defRPr sz="1600"/>
            </a:lvl4pPr>
            <a:lvl5pPr marL="3262579" indent="0">
              <a:buNone/>
              <a:defRPr sz="1600"/>
            </a:lvl5pPr>
            <a:lvl6pPr marL="4078224" indent="0">
              <a:buNone/>
              <a:defRPr sz="1600"/>
            </a:lvl6pPr>
            <a:lvl7pPr marL="4893869" indent="0">
              <a:buNone/>
              <a:defRPr sz="1600"/>
            </a:lvl7pPr>
            <a:lvl8pPr marL="5709514" indent="0">
              <a:buNone/>
              <a:defRPr sz="1600"/>
            </a:lvl8pPr>
            <a:lvl9pPr marL="6525158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1466" y="7193122"/>
            <a:ext cx="10963275" cy="84918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1466" y="918171"/>
            <a:ext cx="10963275" cy="6165533"/>
          </a:xfrm>
        </p:spPr>
        <p:txBody>
          <a:bodyPr/>
          <a:lstStyle>
            <a:lvl1pPr marL="0" indent="0">
              <a:buNone/>
              <a:defRPr sz="5700"/>
            </a:lvl1pPr>
            <a:lvl2pPr marL="815645" indent="0">
              <a:buNone/>
              <a:defRPr sz="5000"/>
            </a:lvl2pPr>
            <a:lvl3pPr marL="1631290" indent="0">
              <a:buNone/>
              <a:defRPr sz="4300"/>
            </a:lvl3pPr>
            <a:lvl4pPr marL="2446934" indent="0">
              <a:buNone/>
              <a:defRPr sz="3600"/>
            </a:lvl4pPr>
            <a:lvl5pPr marL="3262579" indent="0">
              <a:buNone/>
              <a:defRPr sz="3600"/>
            </a:lvl5pPr>
            <a:lvl6pPr marL="4078224" indent="0">
              <a:buNone/>
              <a:defRPr sz="3600"/>
            </a:lvl6pPr>
            <a:lvl7pPr marL="4893869" indent="0">
              <a:buNone/>
              <a:defRPr sz="3600"/>
            </a:lvl7pPr>
            <a:lvl8pPr marL="5709514" indent="0">
              <a:buNone/>
              <a:defRPr sz="3600"/>
            </a:lvl8pPr>
            <a:lvl9pPr marL="6525158" indent="0">
              <a:buNone/>
              <a:defRPr sz="36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1466" y="8042311"/>
            <a:ext cx="10963275" cy="1205989"/>
          </a:xfrm>
        </p:spPr>
        <p:txBody>
          <a:bodyPr/>
          <a:lstStyle>
            <a:lvl1pPr marL="0" indent="0">
              <a:buNone/>
              <a:defRPr sz="2500"/>
            </a:lvl1pPr>
            <a:lvl2pPr marL="815645" indent="0">
              <a:buNone/>
              <a:defRPr sz="2100"/>
            </a:lvl2pPr>
            <a:lvl3pPr marL="1631290" indent="0">
              <a:buNone/>
              <a:defRPr sz="1800"/>
            </a:lvl3pPr>
            <a:lvl4pPr marL="2446934" indent="0">
              <a:buNone/>
              <a:defRPr sz="1600"/>
            </a:lvl4pPr>
            <a:lvl5pPr marL="3262579" indent="0">
              <a:buNone/>
              <a:defRPr sz="1600"/>
            </a:lvl5pPr>
            <a:lvl6pPr marL="4078224" indent="0">
              <a:buNone/>
              <a:defRPr sz="1600"/>
            </a:lvl6pPr>
            <a:lvl7pPr marL="4893869" indent="0">
              <a:buNone/>
              <a:defRPr sz="1600"/>
            </a:lvl7pPr>
            <a:lvl8pPr marL="5709514" indent="0">
              <a:buNone/>
              <a:defRPr sz="1600"/>
            </a:lvl8pPr>
            <a:lvl9pPr marL="6525158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3813" y="855663"/>
            <a:ext cx="154495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129" tIns="81564" rIns="163129" bIns="815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3813" y="2911475"/>
            <a:ext cx="154495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129" tIns="81564" rIns="163129" bIns="81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72" r:id="rId3"/>
    <p:sldLayoutId id="2147484863" r:id="rId4"/>
    <p:sldLayoutId id="2147484864" r:id="rId5"/>
    <p:sldLayoutId id="2147484865" r:id="rId6"/>
    <p:sldLayoutId id="2147484873" r:id="rId7"/>
    <p:sldLayoutId id="2147484866" r:id="rId8"/>
    <p:sldLayoutId id="2147484867" r:id="rId9"/>
    <p:sldLayoutId id="2147484868" r:id="rId10"/>
    <p:sldLayoutId id="214748486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Calibri" pitchFamily="34" charset="0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Calibri" pitchFamily="34" charset="0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Calibri" pitchFamily="34" charset="0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Calibri" pitchFamily="34" charset="0"/>
          <a:ea typeface="맑은 고딕" pitchFamily="50" charset="-127"/>
        </a:defRPr>
      </a:lvl5pPr>
      <a:lvl6pPr marL="815645" algn="ctr" rtl="0" fontAlgn="base" latinLnBrk="1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Geneva" charset="0"/>
        </a:defRPr>
      </a:lvl6pPr>
      <a:lvl7pPr marL="1631290" algn="ctr" rtl="0" fontAlgn="base" latinLnBrk="1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Geneva" charset="0"/>
        </a:defRPr>
      </a:lvl7pPr>
      <a:lvl8pPr marL="2446934" algn="ctr" rtl="0" fontAlgn="base" latinLnBrk="1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Geneva" charset="0"/>
        </a:defRPr>
      </a:lvl8pPr>
      <a:lvl9pPr marL="3262579" algn="ctr" rtl="0" fontAlgn="base" latinLnBrk="1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Geneva" charset="0"/>
        </a:defRPr>
      </a:lvl9pPr>
    </p:titleStyle>
    <p:bodyStyle>
      <a:lvl1pPr marL="611188" indent="-61118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5700">
          <a:solidFill>
            <a:schemeClr val="tx1"/>
          </a:solidFill>
          <a:latin typeface="+mn-lt"/>
          <a:ea typeface="+mn-ea"/>
          <a:cs typeface="+mn-cs"/>
        </a:defRPr>
      </a:lvl1pPr>
      <a:lvl2pPr marL="1323975" indent="-5095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000">
          <a:solidFill>
            <a:schemeClr val="tx1"/>
          </a:solidFill>
          <a:latin typeface="+mn-lt"/>
          <a:ea typeface="맑은 고딕" pitchFamily="50" charset="-127"/>
        </a:defRPr>
      </a:lvl2pPr>
      <a:lvl3pPr marL="2038350" indent="-4064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300">
          <a:solidFill>
            <a:schemeClr val="tx1"/>
          </a:solidFill>
          <a:latin typeface="+mn-lt"/>
          <a:ea typeface="맑은 고딕" pitchFamily="50" charset="-127"/>
        </a:defRPr>
      </a:lvl3pPr>
      <a:lvl4pPr marL="2854325" indent="-4064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맑은 고딕" pitchFamily="50" charset="-127"/>
        </a:defRPr>
      </a:lvl4pPr>
      <a:lvl5pPr marL="3670300" indent="-4064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  <a:ea typeface="맑은 고딕" pitchFamily="50" charset="-127"/>
        </a:defRPr>
      </a:lvl5pPr>
      <a:lvl6pPr marL="4486046" indent="-407822" algn="l" rtl="0" fontAlgn="base" latinLnBrk="1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</a:defRPr>
      </a:lvl6pPr>
      <a:lvl7pPr marL="5301691" indent="-407822" algn="l" rtl="0" fontAlgn="base" latinLnBrk="1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</a:defRPr>
      </a:lvl7pPr>
      <a:lvl8pPr marL="6117336" indent="-407822" algn="l" rtl="0" fontAlgn="base" latinLnBrk="1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</a:defRPr>
      </a:lvl8pPr>
      <a:lvl9pPr marL="6932981" indent="-407822" algn="l" rtl="0" fontAlgn="base" latinLnBrk="1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5645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290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6934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2579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8224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3869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9514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5158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30757"/>
            <a:ext cx="18288001" cy="1029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75422" y="7442200"/>
            <a:ext cx="11089331" cy="1224136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4400" b="1" spc="-300" dirty="0" err="1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Cheon</a:t>
            </a:r>
            <a:r>
              <a:rPr kumimoji="0" lang="en-US" altLang="ko-KR" sz="44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400" b="1" spc="-300" dirty="0" err="1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Gi</a:t>
            </a:r>
            <a:r>
              <a:rPr kumimoji="0" lang="en-US" altLang="ko-KR" sz="44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Year 3 HC 7/6 (Solar Aug.23)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9158" y="3532982"/>
            <a:ext cx="16993888" cy="232504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en-US" altLang="ko-KR" sz="8800" b="1" spc="-300" dirty="0" smtClean="0">
                <a:ln w="18000">
                  <a:noFill/>
                  <a:prstDash val="solid"/>
                </a:ln>
                <a:solidFill>
                  <a:srgbClr val="E9FFA3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Lecture 3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en-US" altLang="ko-KR" sz="8800" b="1" spc="-300" dirty="0" smtClean="0">
                <a:ln w="18000">
                  <a:noFill/>
                  <a:prstDash val="solid"/>
                </a:ln>
                <a:solidFill>
                  <a:srgbClr val="E9FFA3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CIG Foundation Day and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en-US" altLang="ko-KR" sz="8800" b="1" spc="-300" dirty="0" smtClean="0">
                <a:ln w="18000">
                  <a:noFill/>
                  <a:prstDash val="solid"/>
                </a:ln>
                <a:solidFill>
                  <a:srgbClr val="E9FFA3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4 Dimensional Registration</a:t>
            </a:r>
            <a:endParaRPr kumimoji="0" lang="ko-KR" altLang="en-US" sz="8800" b="1" spc="-300" dirty="0">
              <a:ln w="18000">
                <a:noFill/>
                <a:prstDash val="solid"/>
              </a:ln>
              <a:solidFill>
                <a:srgbClr val="E9FFA3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258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2"/>
          <p:cNvSpPr>
            <a:spLocks noChangeArrowheads="1"/>
          </p:cNvSpPr>
          <p:nvPr/>
        </p:nvSpPr>
        <p:spPr bwMode="gray">
          <a:xfrm>
            <a:off x="1934570" y="817463"/>
            <a:ext cx="14690324" cy="187220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-80963" y="1177501"/>
            <a:ext cx="18272126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8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B. 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Completion of Cain-type Heavenly family </a:t>
            </a:r>
          </a:p>
          <a:p>
            <a:pPr algn="ctr" eaLnBrk="1" hangingPunct="1"/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(Four position foundation)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-8954" y="3193728"/>
            <a:ext cx="17780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TP’s children(19060-2003): Church-level, national-level blessing</a:t>
            </a:r>
          </a:p>
          <a:p>
            <a:pPr marL="914400" indent="-914400">
              <a:lnSpc>
                <a:spcPct val="120000"/>
              </a:lnSpc>
              <a:buFontTx/>
              <a:buAutoNum type="arabicPeriod"/>
              <a:defRPr/>
            </a:pP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TP of HE’s children(2003-2013.1.3): World-level, cosmic-level blessing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400" b="1" spc="-30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TP </a:t>
            </a: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of HEH’s  children(2013.1.13-): </a:t>
            </a:r>
            <a:r>
              <a:rPr lang="en-US" altLang="ko-KR" sz="4400" b="1" spc="-30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Re-blessing (God’s blessing)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Through God’s blessing, born as Cain-type direct children. 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Place of God’s blessing is at perfection level of perfection stage.</a:t>
            </a:r>
            <a:endParaRPr lang="ko-KR" altLang="en-US" sz="4400" b="1" spc="-3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1972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-224978" y="2493963"/>
            <a:ext cx="18424525" cy="75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Blessing of BF 1</a:t>
            </a:r>
            <a:r>
              <a:rPr lang="en-US" altLang="ko-KR" sz="4000" b="1" spc="-150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st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gen. (From 1960): </a:t>
            </a:r>
            <a:r>
              <a:rPr lang="en-US" altLang="ko-KR" sz="40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Church-level registration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Restoration Blessing (From 2000.9.26): </a:t>
            </a:r>
            <a:r>
              <a:rPr lang="en-US" altLang="ko-KR" sz="40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National-level registration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, mission field assignment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Revolution of True Heart and True Liberation and True Complete Freedom</a:t>
            </a:r>
            <a:r>
              <a:rPr lang="ko-KR" altLang="en-US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CIG Registration Blessing (2003-2004): </a:t>
            </a:r>
            <a:r>
              <a:rPr lang="en-US" altLang="ko-KR" sz="40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World-level 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registration(PW)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TP 1014 Cosmic Blessing (2009-2013): </a:t>
            </a:r>
            <a:r>
              <a:rPr lang="en-US" altLang="ko-KR" sz="40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Cosmic-level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registration (SW)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Foundation Day Re-blessing (2013): </a:t>
            </a:r>
            <a:r>
              <a:rPr lang="en-US" altLang="ko-KR" sz="40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Register as God’s Abel-type direct children</a:t>
            </a:r>
            <a:r>
              <a:rPr lang="en-US" altLang="ko-KR" sz="4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through God’s blessing</a:t>
            </a:r>
            <a:endParaRPr lang="ko-KR" altLang="en-US" sz="4000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2474440" y="529432"/>
            <a:ext cx="13790414" cy="187220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25176" y="889472"/>
            <a:ext cx="1423967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8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C. Stages of blessing and registration of Cain-type Heavenly family</a:t>
            </a:r>
            <a:endParaRPr lang="en-US" altLang="ko-KR" sz="48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763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-262656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52"/>
          <p:cNvSpPr>
            <a:spLocks noChangeArrowheads="1"/>
          </p:cNvSpPr>
          <p:nvPr/>
        </p:nvSpPr>
        <p:spPr bwMode="gray">
          <a:xfrm>
            <a:off x="4455296" y="656432"/>
            <a:ext cx="9793334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FFC000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51086" y="2473648"/>
            <a:ext cx="1763300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marL="914400" indent="-9144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ko-KR" sz="5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CIG: Nation where two people became one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ko-KR" sz="5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Who are the two people</a:t>
            </a:r>
          </a:p>
          <a:p>
            <a:pPr marL="1371600" lvl="1" indent="-914400" eaLnBrk="1" hangingPunct="1">
              <a:lnSpc>
                <a:spcPct val="130000"/>
              </a:lnSpc>
              <a:buFont typeface="+mj-lt"/>
              <a:buAutoNum type="alphaLcPeriod"/>
            </a:pPr>
            <a:r>
              <a:rPr lang="en-US" altLang="ko-KR" sz="5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Individual level-family level-tribal level-peoples level</a:t>
            </a:r>
          </a:p>
          <a:p>
            <a:pPr marL="1371600" lvl="1" indent="-914400" eaLnBrk="1" hangingPunct="1">
              <a:lnSpc>
                <a:spcPct val="130000"/>
              </a:lnSpc>
              <a:buFont typeface="+mj-lt"/>
              <a:buAutoNum type="alphaLcPeriod"/>
            </a:pPr>
            <a:r>
              <a:rPr lang="en-US" altLang="ko-KR" sz="5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National level-world level-cosmic level- God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062" y="601440"/>
            <a:ext cx="182721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D. CIG and </a:t>
            </a:r>
            <a:r>
              <a:rPr lang="en-US" altLang="ko-KR" sz="5400" b="1" i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Pal </a:t>
            </a:r>
            <a:r>
              <a:rPr lang="en-US" altLang="ko-KR" sz="5400" b="1" i="1" dirty="0" err="1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J</a:t>
            </a:r>
            <a:r>
              <a:rPr lang="en-US" altLang="ko-KR" sz="5400" b="1" i="1" dirty="0" err="1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eong</a:t>
            </a:r>
            <a:r>
              <a:rPr lang="en-US" altLang="ko-KR" sz="5400" b="1" i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i="1" dirty="0" err="1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Shik</a:t>
            </a:r>
            <a:r>
              <a:rPr lang="en-US" altLang="ko-KR" sz="5400" b="1" i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endParaRPr lang="en-US" altLang="ko-KR" sz="5400" b="1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136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-296986" y="1177504"/>
            <a:ext cx="17849031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marL="914400" indent="-9144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1543050" eaLnBrk="1" hangingPunct="1">
              <a:lnSpc>
                <a:spcPct val="130000"/>
              </a:lnSpc>
              <a:buFont typeface="+mj-lt"/>
              <a:buAutoNum type="arabicPeriod" startAt="2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What</a:t>
            </a:r>
            <a:r>
              <a:rPr lang="ko-KR" altLang="en-US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is </a:t>
            </a:r>
            <a:r>
              <a:rPr lang="en-US" altLang="ko-KR" sz="4800" b="1" i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Pal </a:t>
            </a:r>
            <a:r>
              <a:rPr lang="en-US" altLang="ko-KR" sz="4800" b="1" i="1" dirty="0" err="1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Jeong</a:t>
            </a:r>
            <a:r>
              <a:rPr lang="en-US" altLang="ko-KR" sz="4800" b="1" i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800" b="1" i="1" dirty="0" err="1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Sik</a:t>
            </a:r>
            <a:endParaRPr lang="en-US" altLang="ko-KR" sz="48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1371600" lvl="1" eaLnBrk="1" hangingPunct="1">
              <a:lnSpc>
                <a:spcPct val="130000"/>
              </a:lnSpc>
              <a:buFont typeface="+mj-lt"/>
              <a:buAutoNum type="alphaL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Vertical 8 stages: Servant of servant, servant, adopted son, step son, real son, mother, father, </a:t>
            </a: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God</a:t>
            </a:r>
          </a:p>
          <a:p>
            <a:pPr marL="1371600" lvl="1" eaLnBrk="1" hangingPunct="1">
              <a:lnSpc>
                <a:spcPct val="130000"/>
              </a:lnSpc>
              <a:buFont typeface="+mj-lt"/>
              <a:buAutoNum type="alphaL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Horizontal 8 stages: Individual, family, clan, people, nation, world, cosmos, </a:t>
            </a: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God</a:t>
            </a:r>
          </a:p>
          <a:p>
            <a:pPr marL="1543050" eaLnBrk="1" hangingPunct="1">
              <a:lnSpc>
                <a:spcPct val="130000"/>
              </a:lnSpc>
              <a:buFont typeface="+mj-lt"/>
              <a:buAutoNum type="arabicPeriod" startAt="2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Holy Wedding: </a:t>
            </a: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God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completed on the 8 vertical stages and 8 horizontal stages</a:t>
            </a:r>
          </a:p>
        </p:txBody>
      </p:sp>
    </p:spTree>
    <p:extLst>
      <p:ext uri="{BB962C8B-B14F-4D97-AF65-F5344CB8AC3E}">
        <p14:creationId xmlns:p14="http://schemas.microsoft.com/office/powerpoint/2010/main" xmlns="" val="6823380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54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-152970" y="2185616"/>
            <a:ext cx="17561247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Church-level blessing: Individual, family, tribe, </a:t>
            </a:r>
            <a:r>
              <a:rPr lang="en-US" altLang="ko-KR" sz="40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people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level registration blessing</a:t>
            </a:r>
            <a:r>
              <a:rPr lang="ko-KR" altLang="en-US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(1-4 stages)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National-level blessing: </a:t>
            </a:r>
            <a:r>
              <a:rPr lang="en-US" altLang="ko-KR" sz="4000" b="1" u="sng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National level</a:t>
            </a:r>
            <a:r>
              <a:rPr lang="ko-KR" altLang="en-US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registration blessing (5 stages)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World-level blessing: </a:t>
            </a:r>
            <a:r>
              <a:rPr lang="en-US" altLang="ko-KR" sz="4000" b="1" u="sng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World-level</a:t>
            </a:r>
            <a:r>
              <a:rPr lang="ko-KR" altLang="en-US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registration blessing (6 stages)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Cosmic blessing: </a:t>
            </a:r>
            <a:r>
              <a:rPr lang="en-US" altLang="ko-KR" sz="4000" b="1" u="sng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Cosmic-level</a:t>
            </a:r>
            <a:r>
              <a:rPr lang="ko-KR" altLang="en-US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registration blessing (7 stages)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blessing: </a:t>
            </a:r>
            <a:r>
              <a:rPr lang="ko-KR" altLang="en-US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Blessing registering as </a:t>
            </a:r>
            <a:r>
              <a:rPr lang="en-US" altLang="ko-KR" sz="4000" b="1" u="sng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God’s Cain-type direct children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(8 stages)</a:t>
            </a:r>
            <a:endParaRPr lang="ko-KR" altLang="en-US" sz="40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endParaRPr lang="ko-KR" altLang="en-US" sz="40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220" name="AutoShape 52"/>
          <p:cNvSpPr>
            <a:spLocks noChangeArrowheads="1"/>
          </p:cNvSpPr>
          <p:nvPr/>
        </p:nvSpPr>
        <p:spPr bwMode="gray">
          <a:xfrm>
            <a:off x="2727352" y="745456"/>
            <a:ext cx="12817422" cy="109061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-8954" y="745456"/>
            <a:ext cx="182721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E. Holy Wedding of God and </a:t>
            </a:r>
            <a:r>
              <a:rPr lang="en-US" altLang="ko-KR" sz="4400" b="1" i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Pal </a:t>
            </a:r>
            <a:r>
              <a:rPr lang="en-US" altLang="ko-KR" sz="4400" b="1" i="1" dirty="0" err="1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Jeong</a:t>
            </a:r>
            <a:r>
              <a:rPr lang="en-US" altLang="ko-KR" sz="4400" b="1" i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i="1" dirty="0" err="1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Sik</a:t>
            </a:r>
            <a:endParaRPr lang="en-US" altLang="ko-KR" sz="4400" b="1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5311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441000" y="241400"/>
            <a:ext cx="18074006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66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IV. God’s Holy Wedding and Proclamation of 4D Registration</a:t>
            </a:r>
            <a:endParaRPr lang="en-US" altLang="ko-KR" sz="11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2295302" y="2962400"/>
            <a:ext cx="13537504" cy="95140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524" y="2905696"/>
            <a:ext cx="1721846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8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A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. Meaning of 4D Registration </a:t>
            </a:r>
            <a:r>
              <a:rPr lang="en-US" altLang="ko-KR" sz="32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(HC 2012.4.16)</a:t>
            </a:r>
            <a:endParaRPr lang="en-US" altLang="ko-KR" sz="4800" b="1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67110" y="4353867"/>
            <a:ext cx="16993888" cy="632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1D Registration: Age of All Things, which is OT Age</a:t>
            </a:r>
          </a:p>
          <a:p>
            <a:pPr marL="742950" indent="-74295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2D Registration: Age of Children, which is NT Age</a:t>
            </a:r>
          </a:p>
          <a:p>
            <a:pPr marL="742950" indent="-74295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sz="4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3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D Registration: Age of Parents, which is CT Age</a:t>
            </a:r>
          </a:p>
          <a:p>
            <a:pPr marL="742950" indent="-74295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sz="4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4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D Registration: Age of God, which is the Age of the Ream of the 4</a:t>
            </a:r>
            <a:r>
              <a:rPr lang="en-US" altLang="ko-KR" sz="4400" b="1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Adam</a:t>
            </a:r>
          </a:p>
          <a:p>
            <a:pPr marL="742950" indent="-74295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sz="4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4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D </a:t>
            </a:r>
            <a:r>
              <a:rPr lang="en-US" altLang="ko-KR" sz="4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Registration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: Registration as Heavenly family centered on God</a:t>
            </a:r>
            <a:endParaRPr lang="en-US" altLang="ko-KR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z="44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endParaRPr lang="en-US" altLang="ko-KR" sz="44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5308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-8954" y="2048288"/>
            <a:ext cx="17991458" cy="86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Proclamation of perfected being who has achieved completion, unification, and oneness </a:t>
            </a:r>
            <a:r>
              <a:rPr lang="en-US" altLang="ko-KR" sz="2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(HC 2010.5.15)</a:t>
            </a:r>
            <a:endParaRPr lang="en-US" altLang="ko-KR" sz="28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Proclamation of Completion of Restoration and </a:t>
            </a:r>
            <a:r>
              <a:rPr lang="en-US" altLang="ko-KR" sz="4000" b="1" i="1" dirty="0" err="1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Sunghwa</a:t>
            </a:r>
            <a:r>
              <a:rPr lang="en-US" altLang="ko-KR" sz="4000" b="1" i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ceremony </a:t>
            </a:r>
            <a:r>
              <a:rPr lang="en-US" altLang="ko-KR" sz="2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(HC 2011.10.14)</a:t>
            </a:r>
            <a:endParaRPr lang="en-US" altLang="ko-KR" sz="28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Proclamation of Completion of Oneness between True God and TP </a:t>
            </a:r>
            <a:r>
              <a:rPr lang="en-US" altLang="ko-KR" sz="2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2011.11.17.-18)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Adam and Eve achieved completion, unification, and oneness. </a:t>
            </a:r>
            <a:r>
              <a:rPr lang="en-US" altLang="ko-KR" sz="2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(HC 2012.3.15) </a:t>
            </a:r>
            <a:endParaRPr lang="en-US" altLang="ko-KR" sz="40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SMM and HHJ who are the TP, have returned to the place of completion of restoration.</a:t>
            </a:r>
            <a:r>
              <a:rPr lang="en-US" altLang="ko-KR" sz="2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(HC 2012.3.22)</a:t>
            </a:r>
            <a:endParaRPr lang="ko-KR" altLang="en-US" sz="2800" dirty="0">
              <a:solidFill>
                <a:srgbClr val="FFC000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495102" y="825447"/>
            <a:ext cx="17209912" cy="92812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3809" y="817464"/>
            <a:ext cx="18305934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4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History of the Providence toward God’s Holy Wedding</a:t>
            </a:r>
            <a:endParaRPr lang="ko-KR" altLang="en-US" sz="4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8562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13408"/>
            <a:ext cx="18272125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endParaRPr kumimoji="0" lang="ko-KR" altLang="en-US" sz="80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AutoShape 52"/>
          <p:cNvSpPr>
            <a:spLocks noChangeArrowheads="1"/>
          </p:cNvSpPr>
          <p:nvPr/>
        </p:nvSpPr>
        <p:spPr bwMode="gray">
          <a:xfrm>
            <a:off x="1629074" y="1213794"/>
            <a:ext cx="15283852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-80963" y="1142356"/>
            <a:ext cx="1827212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4800" b="1" dirty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8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. Proclamation of 4D Registration </a:t>
            </a:r>
            <a:r>
              <a:rPr lang="en-US" altLang="ko-KR" sz="400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(HC 2012.4.16)</a:t>
            </a:r>
            <a:endParaRPr lang="en-US" altLang="ko-KR" sz="48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95102" y="2708920"/>
            <a:ext cx="16777864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All of TP’s responsibilities are finished. 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TP and TP of HEH have completely settled.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Our family saw completion and perfection. (95% + 5% = 100%)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err="1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Gookjin-Hyungjin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two sons, Cain-Abel became one. 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Bless families achieve completion through TP’s 96% responsibility and 4% own responsibility.</a:t>
            </a:r>
            <a:endParaRPr lang="ko-KR" altLang="en-US" sz="44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0364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90648"/>
            <a:ext cx="18272125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endParaRPr kumimoji="0" lang="ko-KR" altLang="en-US" sz="80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AutoShape 52"/>
          <p:cNvSpPr>
            <a:spLocks noChangeArrowheads="1"/>
          </p:cNvSpPr>
          <p:nvPr/>
        </p:nvSpPr>
        <p:spPr bwMode="gray">
          <a:xfrm>
            <a:off x="1791246" y="228601"/>
            <a:ext cx="15121680" cy="188500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701330" y="673448"/>
            <a:ext cx="1470754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8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D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. Understanding of the Proclamation of 4D Registration using diagram</a:t>
            </a:r>
            <a:endParaRPr lang="en-US" altLang="ko-KR" sz="48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1091" y="2257624"/>
            <a:ext cx="17785976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Heavenly family and TP of HEH </a:t>
            </a:r>
            <a:r>
              <a:rPr lang="en-US" altLang="ko-KR" sz="44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(2003.10.25)</a:t>
            </a:r>
            <a:endParaRPr lang="ko-KR" altLang="en-US" sz="44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7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495102" y="4063495"/>
            <a:ext cx="6432012" cy="4314809"/>
            <a:chOff x="495102" y="4063495"/>
            <a:chExt cx="6432012" cy="4314809"/>
          </a:xfrm>
        </p:grpSpPr>
        <p:cxnSp>
          <p:nvCxnSpPr>
            <p:cNvPr id="9" name="직선 연결선 8"/>
            <p:cNvCxnSpPr/>
            <p:nvPr/>
          </p:nvCxnSpPr>
          <p:spPr>
            <a:xfrm flipH="1">
              <a:off x="1052516" y="4617157"/>
              <a:ext cx="1362067" cy="15476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463736" y="4617157"/>
              <a:ext cx="1461464" cy="16037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249149" y="6303819"/>
              <a:ext cx="1165457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H="1">
              <a:off x="2463736" y="6303819"/>
              <a:ext cx="1312914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H="1">
              <a:off x="2463194" y="5169644"/>
              <a:ext cx="1" cy="210129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>
              <a:stCxn id="22" idx="6"/>
              <a:endCxn id="23" idx="2"/>
            </p:cNvCxnSpPr>
            <p:nvPr/>
          </p:nvCxnSpPr>
          <p:spPr>
            <a:xfrm>
              <a:off x="1549525" y="6165421"/>
              <a:ext cx="1787197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2727350" y="4617157"/>
              <a:ext cx="2005359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2727350" y="7787281"/>
              <a:ext cx="2005359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361805" y="6216011"/>
              <a:ext cx="370904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24"/>
            <p:cNvSpPr>
              <a:spLocks noChangeArrowheads="1"/>
            </p:cNvSpPr>
            <p:nvPr/>
          </p:nvSpPr>
          <p:spPr bwMode="auto">
            <a:xfrm>
              <a:off x="4915597" y="4173256"/>
              <a:ext cx="1513511" cy="77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0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O</a:t>
              </a:r>
              <a:endParaRPr lang="ko-KR" altLang="en-US" sz="4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19" name="직사각형 25"/>
            <p:cNvSpPr>
              <a:spLocks noChangeArrowheads="1"/>
            </p:cNvSpPr>
            <p:nvPr/>
          </p:nvSpPr>
          <p:spPr bwMode="auto">
            <a:xfrm>
              <a:off x="4915598" y="5833066"/>
              <a:ext cx="1338036" cy="77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0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D</a:t>
              </a:r>
              <a:endParaRPr lang="ko-KR" altLang="en-US" sz="4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20" name="직사각형 26"/>
            <p:cNvSpPr>
              <a:spLocks noChangeArrowheads="1"/>
            </p:cNvSpPr>
            <p:nvPr/>
          </p:nvSpPr>
          <p:spPr bwMode="auto">
            <a:xfrm>
              <a:off x="4915598" y="7270935"/>
              <a:ext cx="2011516" cy="110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36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U</a:t>
              </a:r>
              <a:endParaRPr lang="ko-KR" altLang="en-US" sz="36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21" name="타원 3"/>
            <p:cNvSpPr>
              <a:spLocks noChangeArrowheads="1"/>
            </p:cNvSpPr>
            <p:nvPr/>
          </p:nvSpPr>
          <p:spPr bwMode="auto">
            <a:xfrm>
              <a:off x="1875443" y="4063495"/>
              <a:ext cx="1175503" cy="1106149"/>
            </a:xfrm>
            <a:prstGeom prst="ellipse">
              <a:avLst/>
            </a:prstGeom>
            <a:solidFill>
              <a:srgbClr val="FF660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G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22" name="타원 4"/>
            <p:cNvSpPr>
              <a:spLocks noChangeArrowheads="1"/>
            </p:cNvSpPr>
            <p:nvPr/>
          </p:nvSpPr>
          <p:spPr bwMode="auto">
            <a:xfrm>
              <a:off x="495102" y="5612346"/>
              <a:ext cx="1054423" cy="110614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A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23" name="타원 5"/>
            <p:cNvSpPr>
              <a:spLocks noChangeArrowheads="1"/>
            </p:cNvSpPr>
            <p:nvPr/>
          </p:nvSpPr>
          <p:spPr bwMode="auto">
            <a:xfrm>
              <a:off x="3336722" y="5612346"/>
              <a:ext cx="1025083" cy="1106149"/>
            </a:xfrm>
            <a:prstGeom prst="ellipse">
              <a:avLst/>
            </a:prstGeom>
            <a:solidFill>
              <a:srgbClr val="FF7C8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E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24" name="타원 6"/>
            <p:cNvSpPr>
              <a:spLocks noChangeArrowheads="1"/>
            </p:cNvSpPr>
            <p:nvPr/>
          </p:nvSpPr>
          <p:spPr bwMode="auto">
            <a:xfrm>
              <a:off x="1875443" y="7270936"/>
              <a:ext cx="1175504" cy="1107368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U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7258778" y="4063495"/>
            <a:ext cx="6432012" cy="4314809"/>
            <a:chOff x="495102" y="4063495"/>
            <a:chExt cx="6432012" cy="4314809"/>
          </a:xfrm>
        </p:grpSpPr>
        <p:cxnSp>
          <p:nvCxnSpPr>
            <p:cNvPr id="26" name="직선 연결선 25"/>
            <p:cNvCxnSpPr/>
            <p:nvPr/>
          </p:nvCxnSpPr>
          <p:spPr>
            <a:xfrm flipH="1">
              <a:off x="1052516" y="4617157"/>
              <a:ext cx="1362067" cy="15476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2463736" y="4617157"/>
              <a:ext cx="1461464" cy="16037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249149" y="6303819"/>
              <a:ext cx="1165457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flipH="1">
              <a:off x="2463736" y="6303819"/>
              <a:ext cx="1312914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H="1">
              <a:off x="2463194" y="5169644"/>
              <a:ext cx="1" cy="210129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>
              <a:stCxn id="39" idx="6"/>
              <a:endCxn id="40" idx="2"/>
            </p:cNvCxnSpPr>
            <p:nvPr/>
          </p:nvCxnSpPr>
          <p:spPr>
            <a:xfrm>
              <a:off x="1549525" y="6165421"/>
              <a:ext cx="1787197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727350" y="4617157"/>
              <a:ext cx="2005359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727350" y="7787281"/>
              <a:ext cx="2005359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4361805" y="6216011"/>
              <a:ext cx="370904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24"/>
            <p:cNvSpPr>
              <a:spLocks noChangeArrowheads="1"/>
            </p:cNvSpPr>
            <p:nvPr/>
          </p:nvSpPr>
          <p:spPr bwMode="auto">
            <a:xfrm>
              <a:off x="4915598" y="4173256"/>
              <a:ext cx="1338036" cy="77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0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O</a:t>
              </a:r>
              <a:endParaRPr lang="ko-KR" altLang="en-US" sz="4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36" name="직사각형 25"/>
            <p:cNvSpPr>
              <a:spLocks noChangeArrowheads="1"/>
            </p:cNvSpPr>
            <p:nvPr/>
          </p:nvSpPr>
          <p:spPr bwMode="auto">
            <a:xfrm>
              <a:off x="4915598" y="5833066"/>
              <a:ext cx="1338036" cy="77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000" b="1" spc="-300" dirty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D</a:t>
              </a:r>
              <a:endParaRPr lang="ko-KR" altLang="en-US" sz="4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37" name="직사각형 26"/>
            <p:cNvSpPr>
              <a:spLocks noChangeArrowheads="1"/>
            </p:cNvSpPr>
            <p:nvPr/>
          </p:nvSpPr>
          <p:spPr bwMode="auto">
            <a:xfrm>
              <a:off x="4915598" y="7270935"/>
              <a:ext cx="2011516" cy="110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36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M</a:t>
              </a:r>
              <a:endParaRPr lang="ko-KR" altLang="en-US" sz="36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38" name="타원 3"/>
            <p:cNvSpPr>
              <a:spLocks noChangeArrowheads="1"/>
            </p:cNvSpPr>
            <p:nvPr/>
          </p:nvSpPr>
          <p:spPr bwMode="auto">
            <a:xfrm>
              <a:off x="1875443" y="4063495"/>
              <a:ext cx="1175503" cy="1106149"/>
            </a:xfrm>
            <a:prstGeom prst="ellipse">
              <a:avLst/>
            </a:prstGeom>
            <a:solidFill>
              <a:srgbClr val="FF660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G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39" name="타원 4"/>
            <p:cNvSpPr>
              <a:spLocks noChangeArrowheads="1"/>
            </p:cNvSpPr>
            <p:nvPr/>
          </p:nvSpPr>
          <p:spPr bwMode="auto">
            <a:xfrm>
              <a:off x="495102" y="5612346"/>
              <a:ext cx="1054423" cy="110614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A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40" name="타원 5"/>
            <p:cNvSpPr>
              <a:spLocks noChangeArrowheads="1"/>
            </p:cNvSpPr>
            <p:nvPr/>
          </p:nvSpPr>
          <p:spPr bwMode="auto">
            <a:xfrm>
              <a:off x="3336722" y="5612346"/>
              <a:ext cx="1025083" cy="1106149"/>
            </a:xfrm>
            <a:prstGeom prst="ellipse">
              <a:avLst/>
            </a:prstGeom>
            <a:solidFill>
              <a:srgbClr val="FF7C8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E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41" name="타원 6"/>
            <p:cNvSpPr>
              <a:spLocks noChangeArrowheads="1"/>
            </p:cNvSpPr>
            <p:nvPr/>
          </p:nvSpPr>
          <p:spPr bwMode="auto">
            <a:xfrm>
              <a:off x="1549524" y="7270936"/>
              <a:ext cx="1787197" cy="1107368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C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3792928" y="3303796"/>
            <a:ext cx="3866703" cy="6138845"/>
            <a:chOff x="495102" y="4063495"/>
            <a:chExt cx="3866703" cy="6138845"/>
          </a:xfrm>
        </p:grpSpPr>
        <p:cxnSp>
          <p:nvCxnSpPr>
            <p:cNvPr id="43" name="직선 연결선 42"/>
            <p:cNvCxnSpPr/>
            <p:nvPr/>
          </p:nvCxnSpPr>
          <p:spPr>
            <a:xfrm>
              <a:off x="1022313" y="6303819"/>
              <a:ext cx="1152627" cy="3344837"/>
            </a:xfrm>
            <a:prstGeom prst="line">
              <a:avLst/>
            </a:prstGeom>
            <a:ln w="1016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H="1">
              <a:off x="1052516" y="4617157"/>
              <a:ext cx="1362067" cy="15476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2463736" y="4617157"/>
              <a:ext cx="1461464" cy="16037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1249149" y="6303819"/>
              <a:ext cx="1165457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 flipH="1">
              <a:off x="2463736" y="6303819"/>
              <a:ext cx="1312914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H="1">
              <a:off x="2463194" y="5169644"/>
              <a:ext cx="1" cy="210129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>
              <a:stCxn id="51" idx="6"/>
              <a:endCxn id="55" idx="2"/>
            </p:cNvCxnSpPr>
            <p:nvPr/>
          </p:nvCxnSpPr>
          <p:spPr>
            <a:xfrm>
              <a:off x="1549525" y="6165421"/>
              <a:ext cx="1787197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타원 3"/>
            <p:cNvSpPr>
              <a:spLocks noChangeArrowheads="1"/>
            </p:cNvSpPr>
            <p:nvPr/>
          </p:nvSpPr>
          <p:spPr bwMode="auto">
            <a:xfrm>
              <a:off x="1875443" y="4063495"/>
              <a:ext cx="1175503" cy="1106149"/>
            </a:xfrm>
            <a:prstGeom prst="ellipse">
              <a:avLst/>
            </a:prstGeom>
            <a:solidFill>
              <a:srgbClr val="FF660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G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51" name="타원 4"/>
            <p:cNvSpPr>
              <a:spLocks noChangeArrowheads="1"/>
            </p:cNvSpPr>
            <p:nvPr/>
          </p:nvSpPr>
          <p:spPr bwMode="auto">
            <a:xfrm>
              <a:off x="495102" y="5612346"/>
              <a:ext cx="1054423" cy="110614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A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cxnSp>
          <p:nvCxnSpPr>
            <p:cNvPr id="52" name="직선 연결선 51"/>
            <p:cNvCxnSpPr/>
            <p:nvPr/>
          </p:nvCxnSpPr>
          <p:spPr>
            <a:xfrm flipH="1">
              <a:off x="2751004" y="6170261"/>
              <a:ext cx="1174198" cy="3478395"/>
            </a:xfrm>
            <a:prstGeom prst="line">
              <a:avLst/>
            </a:prstGeom>
            <a:ln w="1016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2463737" y="7478194"/>
              <a:ext cx="0" cy="1875833"/>
            </a:xfrm>
            <a:prstGeom prst="line">
              <a:avLst/>
            </a:prstGeom>
            <a:ln w="1016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타원 6"/>
            <p:cNvSpPr>
              <a:spLocks noChangeArrowheads="1"/>
            </p:cNvSpPr>
            <p:nvPr/>
          </p:nvSpPr>
          <p:spPr bwMode="auto">
            <a:xfrm>
              <a:off x="1549524" y="9094972"/>
              <a:ext cx="1787197" cy="1107368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C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55" name="타원 5"/>
            <p:cNvSpPr>
              <a:spLocks noChangeArrowheads="1"/>
            </p:cNvSpPr>
            <p:nvPr/>
          </p:nvSpPr>
          <p:spPr bwMode="auto">
            <a:xfrm>
              <a:off x="3336722" y="5612346"/>
              <a:ext cx="1025083" cy="1106149"/>
            </a:xfrm>
            <a:prstGeom prst="ellipse">
              <a:avLst/>
            </a:prstGeom>
            <a:solidFill>
              <a:srgbClr val="FF7C8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4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E</a:t>
              </a:r>
              <a:endParaRPr lang="ko-KR" altLang="en-US" sz="4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</p:grpSp>
      <p:sp>
        <p:nvSpPr>
          <p:cNvPr id="56" name="TextBox 4"/>
          <p:cNvSpPr txBox="1">
            <a:spLocks noChangeArrowheads="1"/>
          </p:cNvSpPr>
          <p:nvPr/>
        </p:nvSpPr>
        <p:spPr bwMode="auto">
          <a:xfrm>
            <a:off x="5584616" y="4703582"/>
            <a:ext cx="1688987" cy="26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138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/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+</a:t>
            </a:r>
            <a:endParaRPr lang="ko-KR" altLang="en-US" sz="138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r="5400000" algn="t" rotWithShape="0">
                  <a:prstClr val="black"/>
                </a:outerShdw>
              </a:effectLst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57" name="TextBox 4"/>
          <p:cNvSpPr txBox="1">
            <a:spLocks noChangeArrowheads="1"/>
          </p:cNvSpPr>
          <p:nvPr/>
        </p:nvSpPr>
        <p:spPr bwMode="auto">
          <a:xfrm>
            <a:off x="12175916" y="4703582"/>
            <a:ext cx="1688987" cy="26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138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/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=</a:t>
            </a:r>
            <a:endParaRPr lang="ko-KR" altLang="en-US" sz="138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r="5400000" algn="t" rotWithShape="0">
                  <a:prstClr val="black"/>
                </a:outerShdw>
              </a:effectLst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58" name="타원 6"/>
          <p:cNvSpPr>
            <a:spLocks noChangeArrowheads="1"/>
          </p:cNvSpPr>
          <p:nvPr/>
        </p:nvSpPr>
        <p:spPr bwMode="auto">
          <a:xfrm>
            <a:off x="15173268" y="6290072"/>
            <a:ext cx="1175504" cy="1107368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91338" tIns="45665" rIns="91338" bIns="45665" anchor="ctr"/>
          <a:lstStyle/>
          <a:p>
            <a:pPr algn="ctr" defTabSz="913435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altLang="ko-KR" sz="44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U</a:t>
            </a:r>
            <a:endParaRPr lang="ko-KR" altLang="en-US" sz="44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r="5400000" algn="t" rotWithShape="0">
                  <a:prstClr val="black">
                    <a:alpha val="90000"/>
                  </a:prstClr>
                </a:outerShdw>
              </a:effectLst>
              <a:latin typeface="나눔고딕OTF ExtraBold" pitchFamily="34" charset="-127"/>
              <a:ea typeface="나눔고딕OTF Extra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5807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90648"/>
            <a:ext cx="18272125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endParaRPr kumimoji="0" lang="ko-KR" altLang="en-US" sz="80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36769" y="817464"/>
            <a:ext cx="17785976" cy="19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2. Blessed families and Parents of HEH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(2003.10.25)</a:t>
            </a:r>
            <a:endParaRPr lang="ko-KR" altLang="en-US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7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855142" y="2398697"/>
            <a:ext cx="9166208" cy="6148999"/>
            <a:chOff x="495102" y="4063495"/>
            <a:chExt cx="6432012" cy="4314809"/>
          </a:xfrm>
        </p:grpSpPr>
        <p:cxnSp>
          <p:nvCxnSpPr>
            <p:cNvPr id="8" name="직선 연결선 7"/>
            <p:cNvCxnSpPr/>
            <p:nvPr/>
          </p:nvCxnSpPr>
          <p:spPr>
            <a:xfrm flipH="1">
              <a:off x="1052516" y="4617157"/>
              <a:ext cx="1362067" cy="15476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2463736" y="4617157"/>
              <a:ext cx="1461464" cy="16037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1249149" y="6303819"/>
              <a:ext cx="1165457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2463736" y="6303819"/>
              <a:ext cx="1312914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H="1">
              <a:off x="2463194" y="5169644"/>
              <a:ext cx="1" cy="210129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>
              <a:stCxn id="21" idx="6"/>
              <a:endCxn id="22" idx="2"/>
            </p:cNvCxnSpPr>
            <p:nvPr/>
          </p:nvCxnSpPr>
          <p:spPr>
            <a:xfrm>
              <a:off x="1549525" y="6165421"/>
              <a:ext cx="1787197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2727350" y="4617157"/>
              <a:ext cx="2005359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2727350" y="7787281"/>
              <a:ext cx="2005359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361805" y="6216011"/>
              <a:ext cx="370904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24"/>
            <p:cNvSpPr>
              <a:spLocks noChangeArrowheads="1"/>
            </p:cNvSpPr>
            <p:nvPr/>
          </p:nvSpPr>
          <p:spPr bwMode="auto">
            <a:xfrm>
              <a:off x="4915598" y="4173256"/>
              <a:ext cx="1338036" cy="77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5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95%</a:t>
              </a:r>
              <a:endParaRPr lang="ko-KR" altLang="en-US" sz="5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18" name="직사각형 25"/>
            <p:cNvSpPr>
              <a:spLocks noChangeArrowheads="1"/>
            </p:cNvSpPr>
            <p:nvPr/>
          </p:nvSpPr>
          <p:spPr bwMode="auto">
            <a:xfrm>
              <a:off x="4915598" y="5833066"/>
              <a:ext cx="1338036" cy="77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5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5%</a:t>
              </a:r>
              <a:endParaRPr lang="ko-KR" altLang="en-US" sz="5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19" name="직사각형 26"/>
            <p:cNvSpPr>
              <a:spLocks noChangeArrowheads="1"/>
            </p:cNvSpPr>
            <p:nvPr/>
          </p:nvSpPr>
          <p:spPr bwMode="auto">
            <a:xfrm>
              <a:off x="4915598" y="7270935"/>
              <a:ext cx="2011516" cy="110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>
                <a:buClr>
                  <a:srgbClr val="FFFFFF"/>
                </a:buClr>
                <a:defRPr/>
              </a:pPr>
              <a:r>
                <a:rPr lang="en-US" altLang="ko-KR" sz="48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100%</a:t>
              </a:r>
              <a:endParaRPr lang="ko-KR" altLang="en-US" sz="48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20" name="타원 3"/>
            <p:cNvSpPr>
              <a:spLocks noChangeArrowheads="1"/>
            </p:cNvSpPr>
            <p:nvPr/>
          </p:nvSpPr>
          <p:spPr bwMode="auto">
            <a:xfrm>
              <a:off x="1875443" y="4063495"/>
              <a:ext cx="1175503" cy="1106149"/>
            </a:xfrm>
            <a:prstGeom prst="ellipse">
              <a:avLst/>
            </a:prstGeom>
            <a:solidFill>
              <a:srgbClr val="FF660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60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G</a:t>
              </a:r>
              <a:endParaRPr lang="ko-KR" altLang="en-US" sz="6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21" name="타원 4"/>
            <p:cNvSpPr>
              <a:spLocks noChangeArrowheads="1"/>
            </p:cNvSpPr>
            <p:nvPr/>
          </p:nvSpPr>
          <p:spPr bwMode="auto">
            <a:xfrm>
              <a:off x="495102" y="5612346"/>
              <a:ext cx="1054423" cy="110614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6000" b="1" spc="-300" dirty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A</a:t>
              </a:r>
            </a:p>
          </p:txBody>
        </p:sp>
        <p:sp>
          <p:nvSpPr>
            <p:cNvPr id="22" name="타원 5"/>
            <p:cNvSpPr>
              <a:spLocks noChangeArrowheads="1"/>
            </p:cNvSpPr>
            <p:nvPr/>
          </p:nvSpPr>
          <p:spPr bwMode="auto">
            <a:xfrm>
              <a:off x="3336722" y="5612346"/>
              <a:ext cx="1025083" cy="1106149"/>
            </a:xfrm>
            <a:prstGeom prst="ellipse">
              <a:avLst/>
            </a:prstGeom>
            <a:solidFill>
              <a:srgbClr val="FF7C8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60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E</a:t>
              </a:r>
              <a:endParaRPr lang="ko-KR" altLang="en-US" sz="6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23" name="타원 6"/>
            <p:cNvSpPr>
              <a:spLocks noChangeArrowheads="1"/>
            </p:cNvSpPr>
            <p:nvPr/>
          </p:nvSpPr>
          <p:spPr bwMode="auto">
            <a:xfrm>
              <a:off x="1733548" y="7270936"/>
              <a:ext cx="1603173" cy="1107368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60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C</a:t>
              </a:r>
              <a:endParaRPr lang="ko-KR" altLang="en-US" sz="6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496102" y="2445329"/>
            <a:ext cx="9166208" cy="6148999"/>
            <a:chOff x="495102" y="4063495"/>
            <a:chExt cx="6432012" cy="4314809"/>
          </a:xfrm>
        </p:grpSpPr>
        <p:cxnSp>
          <p:nvCxnSpPr>
            <p:cNvPr id="25" name="직선 연결선 24"/>
            <p:cNvCxnSpPr/>
            <p:nvPr/>
          </p:nvCxnSpPr>
          <p:spPr>
            <a:xfrm flipH="1">
              <a:off x="1052516" y="4617157"/>
              <a:ext cx="1362067" cy="15476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2463736" y="4617157"/>
              <a:ext cx="1461464" cy="16037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249149" y="6303819"/>
              <a:ext cx="1165457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H="1">
              <a:off x="2463736" y="6303819"/>
              <a:ext cx="1312914" cy="152080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flipH="1">
              <a:off x="2463194" y="5169644"/>
              <a:ext cx="1" cy="210129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>
              <a:stCxn id="38" idx="6"/>
              <a:endCxn id="39" idx="2"/>
            </p:cNvCxnSpPr>
            <p:nvPr/>
          </p:nvCxnSpPr>
          <p:spPr>
            <a:xfrm>
              <a:off x="1549525" y="6165421"/>
              <a:ext cx="1787197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727350" y="4617157"/>
              <a:ext cx="2005359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727350" y="7787281"/>
              <a:ext cx="2005359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4361805" y="6216011"/>
              <a:ext cx="370904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24"/>
            <p:cNvSpPr>
              <a:spLocks noChangeArrowheads="1"/>
            </p:cNvSpPr>
            <p:nvPr/>
          </p:nvSpPr>
          <p:spPr bwMode="auto">
            <a:xfrm>
              <a:off x="4915598" y="4173256"/>
              <a:ext cx="1338036" cy="77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5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96%</a:t>
              </a:r>
              <a:endParaRPr lang="ko-KR" altLang="en-US" sz="5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35" name="직사각형 25"/>
            <p:cNvSpPr>
              <a:spLocks noChangeArrowheads="1"/>
            </p:cNvSpPr>
            <p:nvPr/>
          </p:nvSpPr>
          <p:spPr bwMode="auto">
            <a:xfrm>
              <a:off x="4915598" y="5833066"/>
              <a:ext cx="1338036" cy="77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54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4%</a:t>
              </a:r>
              <a:endParaRPr lang="ko-KR" altLang="en-US" sz="54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36" name="직사각형 26"/>
            <p:cNvSpPr>
              <a:spLocks noChangeArrowheads="1"/>
            </p:cNvSpPr>
            <p:nvPr/>
          </p:nvSpPr>
          <p:spPr bwMode="auto">
            <a:xfrm>
              <a:off x="4915598" y="7270935"/>
              <a:ext cx="2011516" cy="110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8" tIns="45665" rIns="91338" bIns="45665" anchor="ctr"/>
            <a:lstStyle/>
            <a:p>
              <a:pPr defTabSz="913435">
                <a:buClr>
                  <a:srgbClr val="FFFFFF"/>
                </a:buClr>
                <a:defRPr/>
              </a:pPr>
              <a:r>
                <a:rPr lang="en-US" altLang="ko-KR" sz="48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100%</a:t>
              </a:r>
              <a:endParaRPr lang="ko-KR" altLang="en-US" sz="48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37" name="타원 3"/>
            <p:cNvSpPr>
              <a:spLocks noChangeArrowheads="1"/>
            </p:cNvSpPr>
            <p:nvPr/>
          </p:nvSpPr>
          <p:spPr bwMode="auto">
            <a:xfrm>
              <a:off x="1875443" y="4063495"/>
              <a:ext cx="1175503" cy="1106149"/>
            </a:xfrm>
            <a:prstGeom prst="ellipse">
              <a:avLst/>
            </a:prstGeom>
            <a:solidFill>
              <a:srgbClr val="FF660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60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TP</a:t>
              </a:r>
              <a:endParaRPr lang="ko-KR" altLang="en-US" sz="6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38" name="타원 4"/>
            <p:cNvSpPr>
              <a:spLocks noChangeArrowheads="1"/>
            </p:cNvSpPr>
            <p:nvPr/>
          </p:nvSpPr>
          <p:spPr bwMode="auto">
            <a:xfrm>
              <a:off x="495102" y="5612346"/>
              <a:ext cx="1054423" cy="110614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6000" b="1" spc="-300" dirty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M</a:t>
              </a:r>
              <a:endParaRPr lang="ko-KR" altLang="en-US" sz="6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39" name="타원 5"/>
            <p:cNvSpPr>
              <a:spLocks noChangeArrowheads="1"/>
            </p:cNvSpPr>
            <p:nvPr/>
          </p:nvSpPr>
          <p:spPr bwMode="auto">
            <a:xfrm>
              <a:off x="3336722" y="5612346"/>
              <a:ext cx="1025083" cy="1106149"/>
            </a:xfrm>
            <a:prstGeom prst="ellipse">
              <a:avLst/>
            </a:prstGeom>
            <a:solidFill>
              <a:srgbClr val="FF7C8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60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W</a:t>
              </a:r>
              <a:endParaRPr lang="ko-KR" altLang="en-US" sz="6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  <p:sp>
          <p:nvSpPr>
            <p:cNvPr id="40" name="타원 6"/>
            <p:cNvSpPr>
              <a:spLocks noChangeArrowheads="1"/>
            </p:cNvSpPr>
            <p:nvPr/>
          </p:nvSpPr>
          <p:spPr bwMode="auto">
            <a:xfrm>
              <a:off x="1733548" y="7270936"/>
              <a:ext cx="1603173" cy="1107368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338" tIns="45665" rIns="91338" bIns="45665" anchor="ctr"/>
            <a:lstStyle/>
            <a:p>
              <a:pPr algn="ctr" defTabSz="913435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r>
                <a:rPr lang="en-US" altLang="ko-KR" sz="6000" b="1" spc="-300" dirty="0" smtClean="0">
                  <a:ln w="180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54000" dir="5400000" algn="t" rotWithShape="0">
                      <a:prstClr val="black">
                        <a:alpha val="90000"/>
                      </a:prstClr>
                    </a:outerShdw>
                  </a:effectLst>
                  <a:latin typeface="나눔고딕OTF ExtraBold" pitchFamily="34" charset="-127"/>
                  <a:ea typeface="나눔고딕OTF ExtraBold" pitchFamily="34" charset="-127"/>
                </a:rPr>
                <a:t>C</a:t>
              </a:r>
              <a:endParaRPr lang="ko-KR" altLang="en-US" sz="6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r="5400000" algn="t" rotWithShape="0">
                    <a:prstClr val="black">
                      <a:alpha val="90000"/>
                    </a:prstClr>
                  </a:outerShdw>
                </a:effectLst>
                <a:latin typeface="나눔고딕OTF ExtraBold" pitchFamily="34" charset="-127"/>
                <a:ea typeface="나눔고딕OTF ExtraBold" pitchFamily="34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480237" y="8907735"/>
            <a:ext cx="488531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Heavenly Family</a:t>
            </a:r>
            <a:endParaRPr lang="ko-KR" altLang="en-US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526222" y="8920395"/>
            <a:ext cx="430207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Blessed family</a:t>
            </a:r>
            <a:endParaRPr lang="ko-KR" altLang="en-US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800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64630"/>
            <a:ext cx="18272125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8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I. </a:t>
            </a:r>
            <a:r>
              <a:rPr kumimoji="0" lang="en-US" altLang="ko-KR" sz="80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Introduction </a:t>
            </a:r>
            <a:endParaRPr kumimoji="0" lang="ko-KR" altLang="en-US" sz="80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AutoShape 52"/>
          <p:cNvSpPr>
            <a:spLocks noChangeArrowheads="1"/>
          </p:cNvSpPr>
          <p:nvPr/>
        </p:nvSpPr>
        <p:spPr bwMode="gray">
          <a:xfrm>
            <a:off x="927150" y="2113608"/>
            <a:ext cx="16687700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-80963" y="2041600"/>
            <a:ext cx="1827212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1082675" indent="-914400" algn="ctr" eaLnBrk="1" hangingPunct="1">
              <a:lnSpc>
                <a:spcPct val="150000"/>
              </a:lnSpc>
              <a:buAutoNum type="alphaUcPeriod"/>
            </a:pPr>
            <a:r>
              <a:rPr lang="en-US" altLang="ko-KR" sz="4800" b="1" spc="-15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Foundation Day and God’s Holy Wedding </a:t>
            </a:r>
            <a:r>
              <a:rPr lang="en-US" altLang="ko-KR" sz="4000" b="1" spc="-15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(2012.1.13)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23094" y="3481760"/>
            <a:ext cx="16706006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Holy Wedding </a:t>
            </a: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(2012.1.12)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Re-blessing of blessed families: God’s </a:t>
            </a:r>
            <a:r>
              <a:rPr lang="en-US" altLang="ko-KR" sz="40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marriage registratio</a:t>
            </a:r>
            <a:r>
              <a:rPr lang="en-US" altLang="ko-KR" sz="4000" b="1" dirty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n</a:t>
            </a:r>
            <a:endParaRPr lang="en-US" altLang="ko-KR" sz="4000" b="1" dirty="0" smtClean="0">
              <a:solidFill>
                <a:srgbClr val="FFC000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1657350" lvl="1" indent="-914400" eaLnBrk="1" hangingPunct="1">
              <a:lnSpc>
                <a:spcPct val="120000"/>
              </a:lnSpc>
              <a:buFont typeface="+mj-lt"/>
              <a:buAutoNum type="alphaLcPeriod"/>
            </a:pPr>
            <a:r>
              <a:rPr lang="en-US" altLang="ko-KR" sz="40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Birth registration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as</a:t>
            </a:r>
            <a:r>
              <a:rPr lang="ko-KR" altLang="en-US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direct children in the Cain realm</a:t>
            </a:r>
          </a:p>
          <a:p>
            <a:pPr marL="1657350" lvl="1" indent="-914400" eaLnBrk="1" hangingPunct="1">
              <a:lnSpc>
                <a:spcPct val="120000"/>
              </a:lnSpc>
              <a:buFont typeface="+mj-lt"/>
              <a:buAutoNum type="alphaLcPeriod"/>
            </a:pPr>
            <a:r>
              <a:rPr lang="en-US" altLang="ko-KR" sz="40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Marriage registration</a:t>
            </a:r>
            <a:r>
              <a:rPr lang="ko-KR" altLang="en-US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through God’s blessing at perfection level of perfection stage</a:t>
            </a:r>
          </a:p>
          <a:p>
            <a:pPr marL="914400" indent="-9144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coronation ceremony: Era of God’s Direct Dominion</a:t>
            </a:r>
            <a:endParaRPr lang="ko-KR" altLang="en-US" sz="40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6411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30596"/>
            <a:ext cx="18272125" cy="2014538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72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V. Free Ideal World and God’s Holy Wedding</a:t>
            </a:r>
            <a:endParaRPr kumimoji="0" lang="ko-KR" altLang="en-US" sz="7200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0" y="3668339"/>
            <a:ext cx="18272125" cy="708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 embodies Adam and Eve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 meets and marries substantial wife, Eve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 multiplies direct children and completes Heavenly family.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Heavenly nation is created through expansion of Heavenly family. </a:t>
            </a:r>
            <a:endParaRPr lang="ko-KR" altLang="en-US" sz="4800" b="1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4436270" y="2361826"/>
            <a:ext cx="9596336" cy="116249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2300187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>
              <a:lnSpc>
                <a:spcPct val="150000"/>
              </a:lnSpc>
            </a:pP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A. God’s purpose of creation	</a:t>
            </a:r>
            <a:endParaRPr lang="ko-KR" altLang="en-US" sz="48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4185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3054" y="2761680"/>
            <a:ext cx="1800573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Age of the Association to connect the SW and PW</a:t>
            </a:r>
            <a:r>
              <a:rPr lang="ko-KR" altLang="en-US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and Family Pledge 5 (2009.10.8)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Age of Association to unite God and human beings in True Love and Family Pledge 8 (2009.10.9)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Era of the Association of Parents of Heaven and Earth and CIG Era (2009.10.9)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Holy Wedding and place of God’s blessing</a:t>
            </a:r>
            <a:endParaRPr lang="ko-KR" altLang="en-US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400085" y="1255236"/>
            <a:ext cx="17668706" cy="116249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1220067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>
              <a:lnSpc>
                <a:spcPct val="150000"/>
              </a:lnSpc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God’s Holy Wedding and Era of CIG Association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9924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3054" y="2761680"/>
            <a:ext cx="1744335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Heavenly nation is created centering on Heavenly family.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Heavenly family: Heavenly couple, Heavenly parents, Heavenly children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Heavenly nation: Heavenly family and blessed family are Cain and Abel.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Heavenly nation: Free Ideal World centered on Heavenly family</a:t>
            </a:r>
            <a:endParaRPr lang="ko-KR" altLang="en-US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-1" y="529433"/>
            <a:ext cx="18272125" cy="17737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889472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/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C. Heavenly nation in the “Creation Ceremony of Heavenly nation (HC 2012.1.2)</a:t>
            </a:r>
            <a:endParaRPr lang="ko-KR" altLang="en-US" sz="48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5688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52970" y="-190648"/>
            <a:ext cx="18272125" cy="2241550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72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VI. CIG Citizens’ Right</a:t>
            </a:r>
            <a:r>
              <a:rPr kumimoji="0" lang="ko-KR" altLang="en-US" sz="72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72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and Duty</a:t>
            </a:r>
            <a:endParaRPr kumimoji="0" lang="ko-KR" altLang="en-US" sz="72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AutoShape 52"/>
          <p:cNvSpPr>
            <a:spLocks noChangeArrowheads="1"/>
          </p:cNvSpPr>
          <p:nvPr/>
        </p:nvSpPr>
        <p:spPr bwMode="gray">
          <a:xfrm>
            <a:off x="3590754" y="1609552"/>
            <a:ext cx="11377956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-80963" y="1537544"/>
            <a:ext cx="1827212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48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A. 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Clearing the past and new start</a:t>
            </a:r>
            <a:endParaRPr lang="en-US" altLang="ko-KR" sz="48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-80962" y="2905696"/>
            <a:ext cx="18074008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3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homeland: On foundation of 3 great revolutions (431:274, 2004.1.19 evening)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3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Clearing the past: Revolution of indemnity, Total/All Life Offering, </a:t>
            </a:r>
            <a:r>
              <a:rPr lang="en-US" altLang="ko-KR" sz="38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God=Human(TP and children)+all things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3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New start: Revolution of Conscience, ODP education, inheriting 8 GTTM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3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After blessing: Revolution of heart, 4 position foundation, 3 great kingships, realm of royal family, Offering and Conversion Ceremony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3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Daily life motto: One tradition, one blood lineage, one resemblance</a:t>
            </a:r>
            <a:endParaRPr lang="ko-KR" altLang="en-US" sz="3800" b="1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3898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76063" y="3312368"/>
            <a:ext cx="17056943" cy="5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Blessed families complete their 4% responsibility. 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Live centering on Absolute Sex , True Love, Awareness for Others, Absolute Value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Live centered on prerequisite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Live doing HDH and write Heavenly Family Daily Report (2001.1.31)</a:t>
            </a:r>
            <a:endParaRPr lang="ko-KR" altLang="en-US" sz="4400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2871366" y="1177504"/>
            <a:ext cx="13105457" cy="1800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07270" y="1537544"/>
            <a:ext cx="13969554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1554163" lvl="1" indent="-571500" algn="ctr"/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Portion of Responsibility for the completion of family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8958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2"/>
          <p:cNvSpPr>
            <a:spLocks noChangeArrowheads="1"/>
          </p:cNvSpPr>
          <p:nvPr/>
        </p:nvSpPr>
        <p:spPr bwMode="gray">
          <a:xfrm>
            <a:off x="639118" y="889473"/>
            <a:ext cx="17281228" cy="184606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9057" y="1267196"/>
            <a:ext cx="18272126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54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C. Portion of responsibility for Free Ideal World (Kingdom</a:t>
            </a:r>
            <a:r>
              <a:rPr lang="ko-KR" altLang="en-US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of the Peaceful, Ideal World)</a:t>
            </a:r>
            <a:endParaRPr lang="en-US" altLang="ko-KR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3054" y="2820565"/>
            <a:ext cx="17780000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Completion of ideal family: Go the way of completing the 4 great realms of heart and 3 great kingships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New tribal</a:t>
            </a:r>
            <a:r>
              <a:rPr lang="ko-KR" altLang="en-US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Messiah: Go the way of completing the realm of royal family</a:t>
            </a:r>
          </a:p>
          <a:p>
            <a:pPr marL="1957388" lvl="1" indent="-1143000">
              <a:lnSpc>
                <a:spcPct val="120000"/>
              </a:lnSpc>
              <a:buFont typeface="+mj-lt"/>
              <a:buAutoNum type="alphaLcPeriod"/>
              <a:defRPr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Tribal messiah activity in PW</a:t>
            </a:r>
          </a:p>
          <a:p>
            <a:pPr marL="1957388" lvl="1" indent="-1143000">
              <a:lnSpc>
                <a:spcPct val="120000"/>
              </a:lnSpc>
              <a:buFont typeface="+mj-lt"/>
              <a:buAutoNum type="alphaLcPeriod"/>
              <a:defRPr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Tribal messiah activity in SW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Establish CIG through new tribal</a:t>
            </a:r>
            <a:r>
              <a:rPr lang="ko-KR" altLang="en-US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messiah Association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Strong Korea: Re-create Korea as Adam nation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Free Ideal World: Connects to UN Providence </a:t>
            </a:r>
            <a:endParaRPr lang="ko-KR" altLang="en-US" sz="4400" b="1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8235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078533" y="241400"/>
            <a:ext cx="193490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VI. Conclusion 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1359198" y="2257624"/>
            <a:ext cx="15954050" cy="115471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5130" y="2345046"/>
            <a:ext cx="16354370" cy="9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1082675" indent="-914400" algn="ctr" eaLnBrk="1" hangingPunct="1">
              <a:lnSpc>
                <a:spcPct val="120000"/>
              </a:lnSpc>
              <a:buAutoNum type="alphaUcPeriod"/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Foundation Day and God’s Holy Wedding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015382" y="3877950"/>
            <a:ext cx="16057784" cy="632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 am God’s direct child. 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 am God’s blessed family.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 and God’s holy temple.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 is in me.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When God commands, I act. </a:t>
            </a:r>
          </a:p>
        </p:txBody>
      </p:sp>
    </p:spTree>
    <p:extLst>
      <p:ext uri="{BB962C8B-B14F-4D97-AF65-F5344CB8AC3E}">
        <p14:creationId xmlns:p14="http://schemas.microsoft.com/office/powerpoint/2010/main" xmlns="" val="3315287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07015" y="2948259"/>
            <a:ext cx="16925991" cy="571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“Believe in True Parents,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Know True Parents,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Live together with True Parents,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Become one with True Family centering on love </a:t>
            </a:r>
            <a:b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(oneness in True Love), and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Start life in “Kingdom of Heaven on Earth”</a:t>
            </a:r>
            <a:endParaRPr lang="ko-KR" altLang="en-US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423094" y="1092720"/>
            <a:ext cx="17622688" cy="116249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1033488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>
              <a:lnSpc>
                <a:spcPct val="150000"/>
              </a:lnSpc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Way that blessed families should go </a:t>
            </a:r>
            <a:r>
              <a:rPr lang="en-US" altLang="ko-KR" sz="40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(1997.9.14)</a:t>
            </a:r>
            <a:endParaRPr lang="ko-KR" altLang="en-US" sz="40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0156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3054" y="2732235"/>
            <a:ext cx="18005737" cy="643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Let’s live together in the Garden of Eden of the original creation! 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Let’s live together in the place of “awareness for others”!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Let’s live together where we only hear “God’s sound”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Let’s live together centering on “one tradition, one blood lineage, one resemblance”!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“</a:t>
            </a:r>
            <a:r>
              <a:rPr lang="ko-KR" altLang="en-US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태평성대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” is where God is. </a:t>
            </a: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(56377, 2007.5.11)</a:t>
            </a:r>
            <a:endParaRPr lang="ko-KR" altLang="en-US" sz="32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2492054" y="1033489"/>
            <a:ext cx="13484768" cy="160599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1220067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/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C. “Let’s live together!” attending God </a:t>
            </a:r>
          </a:p>
          <a:p>
            <a:pPr marL="739775" indent="-571500" algn="ctr"/>
            <a:r>
              <a:rPr lang="en-US" altLang="ko-KR" sz="40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(HC 2012.3.4)</a:t>
            </a:r>
            <a:endParaRPr lang="ko-KR" altLang="en-US" sz="40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0156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18288001" cy="1029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19238" y="4057824"/>
            <a:ext cx="14833648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8800" b="1" spc="-300" dirty="0" smtClean="0">
                <a:ln w="18000">
                  <a:noFill/>
                  <a:prstDash val="solid"/>
                </a:ln>
                <a:solidFill>
                  <a:srgbClr val="E9FFA3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THE END</a:t>
            </a:r>
            <a:endParaRPr kumimoji="0" lang="ko-KR" altLang="en-US" sz="8800" b="1" spc="-300" dirty="0">
              <a:ln w="18000">
                <a:noFill/>
                <a:prstDash val="solid"/>
              </a:ln>
              <a:solidFill>
                <a:srgbClr val="E9FFA3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8677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18640"/>
            <a:ext cx="18272125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endParaRPr kumimoji="0" lang="ko-KR" altLang="en-US" sz="80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AutoShape 52"/>
          <p:cNvSpPr>
            <a:spLocks noChangeArrowheads="1"/>
          </p:cNvSpPr>
          <p:nvPr/>
        </p:nvSpPr>
        <p:spPr bwMode="gray">
          <a:xfrm>
            <a:off x="1719238" y="781746"/>
            <a:ext cx="15103524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-80963" y="710308"/>
            <a:ext cx="1827212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5400" b="1" dirty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Foundation Day and Free Ideal World</a:t>
            </a:r>
            <a:endParaRPr lang="en-US" altLang="ko-KR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95102" y="2276872"/>
            <a:ext cx="16777864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Holy Wedding of God of Night and Day: Trinity as the united being of ODU Action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Coronation Ceremony of God of Night and Day: Coronation Ceremony of TP of HEH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Abel-type Heavenly family: Four position foundation, 4D Registration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Cain-type </a:t>
            </a:r>
            <a:r>
              <a:rPr lang="en-US" altLang="ko-KR" sz="4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Heavenly family: Four position foundation, 4D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Registration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Substantial CIG centered on God and TP starts. </a:t>
            </a:r>
            <a:endParaRPr lang="en-US" altLang="ko-KR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3665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79279" y="330596"/>
            <a:ext cx="14113568" cy="2014538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66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II. God’s Holy Wedding: Holy Wedding of TP of HEH</a:t>
            </a:r>
            <a:endParaRPr kumimoji="0" lang="ko-KR" altLang="en-US" sz="6600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0" y="3668339"/>
            <a:ext cx="18272125" cy="708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1</a:t>
            </a:r>
            <a:r>
              <a:rPr lang="en-US" altLang="ko-KR" sz="4400" b="1" spc="-150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st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Formation Stage Holy Wedding: Holy Wedding of TP (1960.3.16)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</a:t>
            </a:r>
            <a:r>
              <a:rPr lang="en-US" altLang="ko-KR" sz="4400" b="1" spc="-150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nd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Formation Stage Holy Wedding: Holy Wedding of Parents of Heaven and Earth (2003.1.6)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3</a:t>
            </a:r>
            <a:r>
              <a:rPr lang="en-US" altLang="ko-KR" sz="4400" b="1" spc="-150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rd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 Completion Stage Holy Wedding: Holy Wedding of TP of HEH(2012.1.13)</a:t>
            </a:r>
            <a:endParaRPr lang="ko-KR" altLang="en-US" sz="4400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3284142" y="2361826"/>
            <a:ext cx="11900592" cy="116249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2300187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>
              <a:lnSpc>
                <a:spcPct val="150000"/>
              </a:lnSpc>
            </a:pPr>
            <a:r>
              <a:rPr lang="en-US" altLang="ko-KR" sz="50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A. Stages of God’s Holy Wedding</a:t>
            </a:r>
            <a:endParaRPr lang="ko-KR" altLang="en-US" sz="50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3054" y="2948259"/>
            <a:ext cx="18005737" cy="708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TF: Substantial being of God as God’s divine representative (Lunar 1960.3.1)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TM: Recreation of TF, the substantial being of God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TF and TM: Vertical relationship,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Gyeongbae</a:t>
            </a:r>
            <a:r>
              <a:rPr lang="en-US" altLang="ko-KR" sz="4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(O)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Core of vertical relationship: AF, AL, AO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Way of TM: Way of achieving oneness with TF</a:t>
            </a:r>
            <a:endParaRPr lang="ko-KR" altLang="en-US" sz="48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1359198" y="795648"/>
            <a:ext cx="16201800" cy="20380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03214" y="1220067"/>
            <a:ext cx="15265696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/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Holy Wedding of TP: 1</a:t>
            </a:r>
            <a:r>
              <a:rPr lang="en-US" altLang="ko-KR" sz="5400" b="1" baseline="3000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st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Formation Stage Holy Wedding  </a:t>
            </a:r>
            <a:r>
              <a:rPr lang="en-US" altLang="ko-KR" sz="4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(1960)</a:t>
            </a:r>
            <a:endParaRPr lang="ko-KR" altLang="en-US" sz="4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3054" y="2617664"/>
            <a:ext cx="17443350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TF: </a:t>
            </a:r>
            <a:r>
              <a:rPr lang="en-US" altLang="ko-KR" sz="4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Substantial being of God as God’s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divine representative 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Course of TM: Side(1991), equal position(1999), same position (2000)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TF and TM: Oneness of TF and TM, </a:t>
            </a:r>
            <a:r>
              <a:rPr lang="en-US" altLang="ko-KR" sz="4400" b="1" dirty="0" err="1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Gyeongbae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(X) 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Relationship with God: AF, AO, AL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Way of TM: Way of becoming substantial being of God </a:t>
            </a:r>
            <a:endParaRPr lang="ko-KR" altLang="en-US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962471" y="817464"/>
            <a:ext cx="16543934" cy="190780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5719" y="1176607"/>
            <a:ext cx="16740686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/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C. Holy Wedding of Parents of Heaven and Earth: 2</a:t>
            </a:r>
            <a:r>
              <a:rPr lang="en-US" altLang="ko-KR" sz="4800" b="1" baseline="3000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nd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Growth Stage Holy Wedding </a:t>
            </a:r>
            <a:r>
              <a:rPr lang="en-US" altLang="ko-KR" sz="36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(2003)</a:t>
            </a:r>
            <a:endParaRPr lang="ko-KR" altLang="en-US" sz="36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-8954" y="2761680"/>
            <a:ext cx="18281079" cy="62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TF: As God’s divine rep., God’s substantial being</a:t>
            </a:r>
          </a:p>
          <a:p>
            <a:pPr marL="914400" indent="-914400">
              <a:lnSpc>
                <a:spcPct val="120000"/>
              </a:lnSpc>
              <a:buFontTx/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TM: </a:t>
            </a:r>
            <a:r>
              <a:rPr lang="en-US" altLang="ko-KR" sz="4400" b="1" spc="-15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As God’s divine 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rep., </a:t>
            </a:r>
            <a:r>
              <a:rPr lang="en-US" altLang="ko-KR" sz="4400" b="1" spc="-15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substantial being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TF and TM: Independent character</a:t>
            </a:r>
            <a:r>
              <a:rPr lang="ko-KR" altLang="en-US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that represents God’s one character</a:t>
            </a:r>
            <a:r>
              <a:rPr lang="ko-KR" altLang="en-US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(2012.3.4)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God, TF, TM: United being of ODU, substantial Trinity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 of Night (Origin) + God of Day (Division) = God of Night and Day (Union)</a:t>
            </a: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990204" y="601440"/>
            <a:ext cx="16138746" cy="1974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75222" y="1022995"/>
            <a:ext cx="1512168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/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D. Holy Wedding of TP of HEH: </a:t>
            </a:r>
          </a:p>
          <a:p>
            <a:pPr marL="739775" indent="-571500" algn="ctr"/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3</a:t>
            </a:r>
            <a:r>
              <a:rPr lang="en-US" altLang="ko-KR" sz="5400" b="1" baseline="3000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rd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Completion Stage Holy Wedding </a:t>
            </a:r>
            <a:r>
              <a:rPr lang="en-US" altLang="ko-KR" sz="40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(2013)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547838" y="996649"/>
            <a:ext cx="17373200" cy="10449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889472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>
              <a:lnSpc>
                <a:spcPct val="150000"/>
              </a:lnSpc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E. Diagram of God’s Holy Wedding (ODU Action)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7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5352288" descr="EMB00000eb8a9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39"/>
          <a:stretch>
            <a:fillRect/>
          </a:stretch>
        </p:blipFill>
        <p:spPr bwMode="auto">
          <a:xfrm>
            <a:off x="999158" y="3216698"/>
            <a:ext cx="4517869" cy="54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827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65523568" descr="EMB00000eb8a9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742" y="3193728"/>
            <a:ext cx="4752528" cy="54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827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65523648" descr="EMB00000eb8a9e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4414" y="3193728"/>
            <a:ext cx="4896544" cy="54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51686" y="8666336"/>
            <a:ext cx="5755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Holy Wedding of Parents of    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       Heaven and Earth</a:t>
            </a:r>
          </a:p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2003</a:t>
            </a:r>
            <a:b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Growth stage</a:t>
            </a:r>
            <a:endParaRPr lang="ko-KR" altLang="en-US" sz="32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142" y="8680852"/>
            <a:ext cx="4849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TP Holy Wedding</a:t>
            </a:r>
            <a:b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1960</a:t>
            </a:r>
            <a:b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Formation stage</a:t>
            </a:r>
            <a:endParaRPr lang="ko-KR" altLang="en-US" sz="32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4334" y="8594328"/>
            <a:ext cx="6269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Holy Wedding of TP of</a:t>
            </a:r>
            <a:r>
              <a:rPr lang="ko-KR" altLang="en-US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HEH</a:t>
            </a:r>
            <a:b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Heaven &amp; Earth and Humankind</a:t>
            </a:r>
            <a:b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2013</a:t>
            </a:r>
            <a:b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Completion stage</a:t>
            </a:r>
            <a:endParaRPr lang="ko-KR" altLang="en-US" sz="32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4290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52970" y="25376"/>
            <a:ext cx="18272125" cy="2241550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66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III</a:t>
            </a:r>
            <a:r>
              <a:rPr kumimoji="0" lang="en-US" altLang="ko-KR" sz="66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kumimoji="0" lang="en-US" altLang="ko-KR" sz="66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God’s Holy Wedding and Heavenly Family</a:t>
            </a:r>
            <a:endParaRPr kumimoji="0" lang="ko-KR" altLang="en-US" sz="66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AutoShape 52"/>
          <p:cNvSpPr>
            <a:spLocks noChangeArrowheads="1"/>
          </p:cNvSpPr>
          <p:nvPr/>
        </p:nvSpPr>
        <p:spPr bwMode="gray">
          <a:xfrm>
            <a:off x="1790554" y="1897584"/>
            <a:ext cx="14978356" cy="182599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-80963" y="2247131"/>
            <a:ext cx="1827212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8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A. 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Completion of Abel-type Heavenly family</a:t>
            </a:r>
          </a:p>
          <a:p>
            <a:pPr algn="ctr" eaLnBrk="1" hangingPunct="1"/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(Four position foundation) </a:t>
            </a:r>
            <a:endParaRPr lang="en-US" altLang="ko-KR" sz="48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55142" y="3908684"/>
            <a:ext cx="16966838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TP’s direct children (1960)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TP of HE’s direct children (2003)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TP of HEH’s direct children (2013) 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Through God’s blessing, born as God’s Abel-type direct children.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The place of God’s blessing is blessing is at perfection level of perfection stage.</a:t>
            </a:r>
          </a:p>
        </p:txBody>
      </p:sp>
    </p:spTree>
    <p:extLst>
      <p:ext uri="{BB962C8B-B14F-4D97-AF65-F5344CB8AC3E}">
        <p14:creationId xmlns:p14="http://schemas.microsoft.com/office/powerpoint/2010/main" xmlns="" val="27141611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ctr">
          <a:buClr>
            <a:srgbClr val="FFFFFF"/>
          </a:buClr>
          <a:defRPr sz="1800" dirty="0" err="1" smtClean="0">
            <a:solidFill>
              <a:srgbClr val="000000"/>
            </a:solidFill>
            <a:latin typeface="HY견고딕" pitchFamily="18" charset="-127"/>
            <a:ea typeface="HY견고딕" pitchFamily="18" charset="-127"/>
          </a:defRPr>
        </a:defPPr>
      </a:lstStyle>
    </a:sp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3333CC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404040"/>
        </a:lt2>
        <a:accent1>
          <a:srgbClr val="DDDDDD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808080"/>
        </a:lt2>
        <a:accent1>
          <a:srgbClr val="339933"/>
        </a:accent1>
        <a:accent2>
          <a:srgbClr val="3333CC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1735</Words>
  <Application>Microsoft Office PowerPoint</Application>
  <PresentationFormat>Custom</PresentationFormat>
  <Paragraphs>199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1_기본 디자인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신가행</dc:creator>
  <cp:lastModifiedBy>HP</cp:lastModifiedBy>
  <cp:revision>399</cp:revision>
  <dcterms:modified xsi:type="dcterms:W3CDTF">2012-09-09T07:26:45Z</dcterms:modified>
</cp:coreProperties>
</file>