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6" r:id="rId19"/>
    <p:sldId id="277" r:id="rId20"/>
    <p:sldId id="279" r:id="rId21"/>
    <p:sldId id="281" r:id="rId22"/>
    <p:sldId id="282" r:id="rId23"/>
    <p:sldId id="283" r:id="rId24"/>
    <p:sldId id="285" r:id="rId25"/>
    <p:sldId id="320" r:id="rId26"/>
    <p:sldId id="287" r:id="rId27"/>
    <p:sldId id="288" r:id="rId28"/>
    <p:sldId id="289" r:id="rId29"/>
    <p:sldId id="290" r:id="rId30"/>
    <p:sldId id="291" r:id="rId31"/>
    <p:sldId id="292" r:id="rId32"/>
    <p:sldId id="293" r:id="rId33"/>
    <p:sldId id="294" r:id="rId34"/>
    <p:sldId id="296" r:id="rId35"/>
    <p:sldId id="297" r:id="rId36"/>
    <p:sldId id="298" r:id="rId37"/>
    <p:sldId id="301" r:id="rId38"/>
    <p:sldId id="302" r:id="rId39"/>
    <p:sldId id="303" r:id="rId40"/>
    <p:sldId id="304" r:id="rId41"/>
    <p:sldId id="305" r:id="rId42"/>
    <p:sldId id="306" r:id="rId43"/>
    <p:sldId id="307" r:id="rId44"/>
    <p:sldId id="309" r:id="rId45"/>
    <p:sldId id="310" r:id="rId46"/>
    <p:sldId id="311" r:id="rId47"/>
    <p:sldId id="312" r:id="rId48"/>
    <p:sldId id="315" r:id="rId49"/>
    <p:sldId id="316" r:id="rId50"/>
    <p:sldId id="317" r:id="rId51"/>
    <p:sldId id="318" r:id="rId52"/>
  </p:sldIdLst>
  <p:sldSz cx="20116800" cy="1131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65" autoAdjust="0"/>
  </p:normalViewPr>
  <p:slideViewPr>
    <p:cSldViewPr>
      <p:cViewPr varScale="1">
        <p:scale>
          <a:sx n="29" d="100"/>
          <a:sy n="29" d="100"/>
        </p:scale>
        <p:origin x="-13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9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42C74-0325-EB47-A47C-3C2B761A85C7}" type="datetimeFigureOut">
              <a:rPr lang="en-US" smtClean="0"/>
              <a:pPr/>
              <a:t>11/28/2015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6183F-A853-C44F-99D5-534F6233597F}" type="slidenum">
              <a:rPr lang="en-US" smtClean="0"/>
              <a:pPr/>
              <a:t>‹#›</a:t>
            </a:fld>
            <a:endParaRPr lang="en-US"/>
          </a:p>
        </p:txBody>
      </p:sp>
    </p:spTree>
    <p:extLst>
      <p:ext uri="{BB962C8B-B14F-4D97-AF65-F5344CB8AC3E}">
        <p14:creationId xmlns:p14="http://schemas.microsoft.com/office/powerpoint/2010/main" xmlns="" val="2012807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Welcome to Session 10 of Discovering the Divine Principle. In</a:t>
            </a:r>
            <a:r>
              <a:rPr lang="en-US" sz="1200" baseline="0" dirty="0" smtClean="0">
                <a:solidFill>
                  <a:srgbClr val="000000"/>
                </a:solidFill>
                <a:effectLst/>
                <a:latin typeface="Arial"/>
                <a:ea typeface="Arial"/>
              </a:rPr>
              <a:t> this session w</a:t>
            </a:r>
            <a:r>
              <a:rPr lang="en-US" sz="1200" dirty="0" smtClean="0">
                <a:solidFill>
                  <a:srgbClr val="000000"/>
                </a:solidFill>
                <a:effectLst/>
                <a:latin typeface="Arial"/>
                <a:ea typeface="Arial"/>
              </a:rPr>
              <a:t>e are going to look at the history of God’s providence up to the Second Advent of the Messiah.</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As a student, I for one did not enjoy</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a:t>
            </a:fld>
            <a:endParaRPr lang="en-US"/>
          </a:p>
        </p:txBody>
      </p:sp>
    </p:spTree>
    <p:extLst>
      <p:ext uri="{BB962C8B-B14F-4D97-AF65-F5344CB8AC3E}">
        <p14:creationId xmlns:p14="http://schemas.microsoft.com/office/powerpoint/2010/main" xmlns="" val="119210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400 years. When Moses went up on the mountain,</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10</a:t>
            </a:fld>
            <a:endParaRPr lang="en-US"/>
          </a:p>
        </p:txBody>
      </p:sp>
    </p:spTree>
    <p:extLst>
      <p:ext uri="{BB962C8B-B14F-4D97-AF65-F5344CB8AC3E}">
        <p14:creationId xmlns:p14="http://schemas.microsoft.com/office/powerpoint/2010/main" xmlns="" val="192774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he fasted for 40 days. When that failed, he fasted another</a:t>
            </a:r>
            <a:endParaRPr lang="en-US" dirty="0" smtClean="0"/>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11</a:t>
            </a:fld>
            <a:endParaRPr lang="en-US"/>
          </a:p>
        </p:txBody>
      </p:sp>
    </p:spTree>
    <p:extLst>
      <p:ext uri="{BB962C8B-B14F-4D97-AF65-F5344CB8AC3E}">
        <p14:creationId xmlns:p14="http://schemas.microsoft.com/office/powerpoint/2010/main" xmlns="" val="58087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40 days. Jesus also fasted for</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12</a:t>
            </a:fld>
            <a:endParaRPr lang="en-US"/>
          </a:p>
        </p:txBody>
      </p:sp>
    </p:spTree>
    <p:extLst>
      <p:ext uri="{BB962C8B-B14F-4D97-AF65-F5344CB8AC3E}">
        <p14:creationId xmlns:p14="http://schemas.microsoft.com/office/powerpoint/2010/main" xmlns="" val="276802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40 days.</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What’s happening here is that God is using</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13</a:t>
            </a:fld>
            <a:endParaRPr lang="en-US"/>
          </a:p>
        </p:txBody>
      </p:sp>
    </p:spTree>
    <p:extLst>
      <p:ext uri="{BB962C8B-B14F-4D97-AF65-F5344CB8AC3E}">
        <p14:creationId xmlns:p14="http://schemas.microsoft.com/office/powerpoint/2010/main" xmlns="" val="399939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4 to claim the ideal of creation. If a person fails to fulfill their responsibility, God will try again.</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14</a:t>
            </a:fld>
            <a:endParaRPr lang="en-US"/>
          </a:p>
        </p:txBody>
      </p:sp>
    </p:spTree>
    <p:extLst>
      <p:ext uri="{BB962C8B-B14F-4D97-AF65-F5344CB8AC3E}">
        <p14:creationId xmlns:p14="http://schemas.microsoft.com/office/powerpoint/2010/main" xmlns="" val="2598970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It’s like the cycle of seasons. We know that flowers bloom every spring. </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15</a:t>
            </a:fld>
            <a:endParaRPr lang="en-US"/>
          </a:p>
        </p:txBody>
      </p:sp>
    </p:spTree>
    <p:extLst>
      <p:ext uri="{BB962C8B-B14F-4D97-AF65-F5344CB8AC3E}">
        <p14:creationId xmlns:p14="http://schemas.microsoft.com/office/powerpoint/2010/main" xmlns="" val="236338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If a frost stops that, we have to wait for the cycle to come around; another three seasons have to precede it.</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With this understanding of God working through time periods, and then repeating them when things don’t work out, let’s take a look at the path of human history.</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In this session we’re going to look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16</a:t>
            </a:fld>
            <a:endParaRPr lang="en-US"/>
          </a:p>
        </p:txBody>
      </p:sp>
    </p:spTree>
    <p:extLst>
      <p:ext uri="{BB962C8B-B14F-4D97-AF65-F5344CB8AC3E}">
        <p14:creationId xmlns:p14="http://schemas.microsoft.com/office/powerpoint/2010/main" xmlns="" val="306050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cycles in history that reveal remarkable parallels.</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We have covered how God prepared the foundation for the Messiah on the level of the family, through</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17</a:t>
            </a:fld>
            <a:endParaRPr lang="en-US"/>
          </a:p>
        </p:txBody>
      </p:sp>
    </p:spTree>
    <p:extLst>
      <p:ext uri="{BB962C8B-B14F-4D97-AF65-F5344CB8AC3E}">
        <p14:creationId xmlns:p14="http://schemas.microsoft.com/office/powerpoint/2010/main" xmlns="" val="2956699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Adam, Noah, and Abraham’s family.</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18</a:t>
            </a:fld>
            <a:endParaRPr lang="en-US"/>
          </a:p>
        </p:txBody>
      </p:sp>
    </p:spTree>
    <p:extLst>
      <p:ext uri="{BB962C8B-B14F-4D97-AF65-F5344CB8AC3E}">
        <p14:creationId xmlns:p14="http://schemas.microsoft.com/office/powerpoint/2010/main" xmlns="" val="49005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God then determined to expand this family foundation to a nation. For this reason, we are going to examine the history of the Israelites, the descendants of Abraham, Isaac, and Jacob.</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That history begins with a 400-year period of slavery in Egypt. At the end of this 400-year period, God sent</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19</a:t>
            </a:fld>
            <a:endParaRPr lang="en-US"/>
          </a:p>
        </p:txBody>
      </p:sp>
    </p:spTree>
    <p:extLst>
      <p:ext uri="{BB962C8B-B14F-4D97-AF65-F5344CB8AC3E}">
        <p14:creationId xmlns:p14="http://schemas.microsoft.com/office/powerpoint/2010/main" xmlns="" val="255527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history. It seemed like a lot of memorization of one event after another, but in our study, we will discover that history has a goal. Behind history God is working toward an ideal.</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a:t>
            </a:fld>
            <a:endParaRPr lang="en-US"/>
          </a:p>
        </p:txBody>
      </p:sp>
    </p:spTree>
    <p:extLst>
      <p:ext uri="{BB962C8B-B14F-4D97-AF65-F5344CB8AC3E}">
        <p14:creationId xmlns:p14="http://schemas.microsoft.com/office/powerpoint/2010/main" xmlns="" val="107579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Moses to bring the people of Israel out of Egypt and into the land of Canaan. In Canaan they were to establish a kingdom centered on God. In Canaan they passed through another 400-year period, called</a:t>
            </a:r>
            <a:endParaRPr lang="en-US" dirty="0" smtClean="0"/>
          </a:p>
          <a:p>
            <a:pPr marL="0" marR="0" indent="0" algn="l" defTabSz="457200" rtl="0" eaLnBrk="1" fontAlgn="auto" latinLnBrk="0" hangingPunct="1">
              <a:lnSpc>
                <a:spcPct val="115000"/>
              </a:lnSpc>
              <a:spcBef>
                <a:spcPts val="0"/>
              </a:spcBef>
              <a:spcAft>
                <a:spcPts val="0"/>
              </a:spcAft>
              <a:buClrTx/>
              <a:buSzTx/>
              <a:buFontTx/>
              <a:buNone/>
              <a:tabLst/>
              <a:defRPr/>
            </a:pPr>
            <a:endParaRPr lang="en-US" dirty="0" smtClean="0"/>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20</a:t>
            </a:fld>
            <a:endParaRPr lang="en-US"/>
          </a:p>
        </p:txBody>
      </p:sp>
    </p:spTree>
    <p:extLst>
      <p:ext uri="{BB962C8B-B14F-4D97-AF65-F5344CB8AC3E}">
        <p14:creationId xmlns:p14="http://schemas.microsoft.com/office/powerpoint/2010/main" xmlns="" val="3113941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the period of the judges, the last of whom was Samuel. At the end of this 400-year period</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21</a:t>
            </a:fld>
            <a:endParaRPr lang="en-US"/>
          </a:p>
        </p:txBody>
      </p:sp>
    </p:spTree>
    <p:extLst>
      <p:ext uri="{BB962C8B-B14F-4D97-AF65-F5344CB8AC3E}">
        <p14:creationId xmlns:p14="http://schemas.microsoft.com/office/powerpoint/2010/main" xmlns="" val="410107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Samuel anointed Saul as king of Israel.</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This brings us to the period of</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22</a:t>
            </a:fld>
            <a:endParaRPr lang="en-US"/>
          </a:p>
        </p:txBody>
      </p:sp>
    </p:spTree>
    <p:extLst>
      <p:ext uri="{BB962C8B-B14F-4D97-AF65-F5344CB8AC3E}">
        <p14:creationId xmlns:p14="http://schemas.microsoft.com/office/powerpoint/2010/main" xmlns="" val="248668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a United Kingdom.</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23</a:t>
            </a:fld>
            <a:endParaRPr lang="en-US"/>
          </a:p>
        </p:txBody>
      </p:sp>
    </p:spTree>
    <p:extLst>
      <p:ext uri="{BB962C8B-B14F-4D97-AF65-F5344CB8AC3E}">
        <p14:creationId xmlns:p14="http://schemas.microsoft.com/office/powerpoint/2010/main" xmlns="" val="54162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God’s desire was for the kings, Saul, David and Solomon, to build a Temple in which God’s Word would be kept and in which God’s Spirit would dwell.</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24</a:t>
            </a:fld>
            <a:endParaRPr lang="en-US"/>
          </a:p>
        </p:txBody>
      </p:sp>
    </p:spTree>
    <p:extLst>
      <p:ext uri="{BB962C8B-B14F-4D97-AF65-F5344CB8AC3E}">
        <p14:creationId xmlns:p14="http://schemas.microsoft.com/office/powerpoint/2010/main" xmlns="" val="1601106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Temple represented the coming Messiah. By uniting around the temple, the people would make a condition for God to send the Messiah.</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Unfortunately, the kings failed and Israel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divided into north and south.</a:t>
            </a:r>
            <a:r>
              <a:rPr lang="en-US" sz="1200" dirty="0" smtClean="0">
                <a:solidFill>
                  <a:srgbClr val="000000"/>
                </a:solidFill>
                <a:effectLst/>
                <a:latin typeface="Arial"/>
                <a:ea typeface="Arial"/>
              </a:rPr>
              <a:t> The next time period is that of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D16183F-A853-C44F-99D5-534F6233597F}" type="slidenum">
              <a:rPr lang="en-US" smtClean="0"/>
              <a:pPr/>
              <a:t>25</a:t>
            </a:fld>
            <a:endParaRPr lang="en-US"/>
          </a:p>
        </p:txBody>
      </p:sp>
    </p:spTree>
    <p:extLst>
      <p:ext uri="{BB962C8B-B14F-4D97-AF65-F5344CB8AC3E}">
        <p14:creationId xmlns:p14="http://schemas.microsoft.com/office/powerpoint/2010/main" xmlns="" val="1622975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a Divided Kingdom. God’s plan was to remove corruption by sending prophets. The mission of the prophets, one of whom was</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26</a:t>
            </a:fld>
            <a:endParaRPr lang="en-US"/>
          </a:p>
        </p:txBody>
      </p:sp>
    </p:spTree>
    <p:extLst>
      <p:ext uri="{BB962C8B-B14F-4D97-AF65-F5344CB8AC3E}">
        <p14:creationId xmlns:p14="http://schemas.microsoft.com/office/powerpoint/2010/main" xmlns="" val="1622975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Elijah, was to bring the people back to the Word and the Temple. But the people did not listen and, after 400 years, this period also ended in failure.</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As a result, Israel was invaded by outside forces.</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27</a:t>
            </a:fld>
            <a:endParaRPr lang="en-US"/>
          </a:p>
        </p:txBody>
      </p:sp>
    </p:spTree>
    <p:extLst>
      <p:ext uri="{BB962C8B-B14F-4D97-AF65-F5344CB8AC3E}">
        <p14:creationId xmlns:p14="http://schemas.microsoft.com/office/powerpoint/2010/main" xmlns="" val="845198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The temple was destroyed and the people were taken into exile.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This brings us to the period of</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28</a:t>
            </a:fld>
            <a:endParaRPr lang="en-US"/>
          </a:p>
        </p:txBody>
      </p:sp>
    </p:spTree>
    <p:extLst>
      <p:ext uri="{BB962C8B-B14F-4D97-AF65-F5344CB8AC3E}">
        <p14:creationId xmlns:p14="http://schemas.microsoft.com/office/powerpoint/2010/main" xmlns="" val="958942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Exile and Return, a period of 210 years. During the first 70 years the Israelites lived in</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29</a:t>
            </a:fld>
            <a:endParaRPr lang="en-US"/>
          </a:p>
        </p:txBody>
      </p:sp>
    </p:spTree>
    <p:extLst>
      <p:ext uri="{BB962C8B-B14F-4D97-AF65-F5344CB8AC3E}">
        <p14:creationId xmlns:p14="http://schemas.microsoft.com/office/powerpoint/2010/main" xmlns="" val="171493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Therefore, just as surely as one season follows another, you can be sure that at some point, God is going to send</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a:t>
            </a:fld>
            <a:endParaRPr lang="en-US"/>
          </a:p>
        </p:txBody>
      </p:sp>
    </p:spTree>
    <p:extLst>
      <p:ext uri="{BB962C8B-B14F-4D97-AF65-F5344CB8AC3E}">
        <p14:creationId xmlns:p14="http://schemas.microsoft.com/office/powerpoint/2010/main" xmlns="" val="3304738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Babylon where they repented and gradually they could return to Canaan and rebuild the Temple. Their unity with God’s Word over the next 400 years finally established a</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30</a:t>
            </a:fld>
            <a:endParaRPr lang="en-US"/>
          </a:p>
        </p:txBody>
      </p:sp>
    </p:spTree>
    <p:extLst>
      <p:ext uri="{BB962C8B-B14F-4D97-AF65-F5344CB8AC3E}">
        <p14:creationId xmlns:p14="http://schemas.microsoft.com/office/powerpoint/2010/main" xmlns="" val="2222253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foundation for the Messiah. God spoke through the prophet Malachi, the last prophet of the Hebrew Scriptures, who proclaimed that the Lord is coming.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16183F-A853-C44F-99D5-534F6233597F}" type="slidenum">
              <a:rPr lang="en-US" smtClean="0"/>
              <a:pPr/>
              <a:t>31</a:t>
            </a:fld>
            <a:endParaRPr lang="en-US"/>
          </a:p>
        </p:txBody>
      </p:sp>
    </p:spTree>
    <p:extLst>
      <p:ext uri="{BB962C8B-B14F-4D97-AF65-F5344CB8AC3E}">
        <p14:creationId xmlns:p14="http://schemas.microsoft.com/office/powerpoint/2010/main" xmlns="" val="2511960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Then, 400 years later Jesus was born.</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And what happened? The people God had prepared did not recognize that Jesus was the Messiah.</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32</a:t>
            </a:fld>
            <a:endParaRPr lang="en-US"/>
          </a:p>
        </p:txBody>
      </p:sp>
    </p:spTree>
    <p:extLst>
      <p:ext uri="{BB962C8B-B14F-4D97-AF65-F5344CB8AC3E}">
        <p14:creationId xmlns:p14="http://schemas.microsoft.com/office/powerpoint/2010/main" xmlns="" val="1907581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They rejected him.</a:t>
            </a:r>
          </a:p>
          <a:p>
            <a:pPr marL="0" marR="0">
              <a:lnSpc>
                <a:spcPct val="115000"/>
              </a:lnSpc>
              <a:spcBef>
                <a:spcPts val="0"/>
              </a:spcBef>
              <a:spcAft>
                <a:spcPts val="0"/>
              </a:spcAft>
            </a:pP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On the foundation of the cross and resurrection, God had to build a foundation for the Messiah to come again.</a:t>
            </a:r>
          </a:p>
          <a:p>
            <a:pPr marL="0" marR="0">
              <a:lnSpc>
                <a:spcPct val="115000"/>
              </a:lnSpc>
              <a:spcBef>
                <a:spcPts val="0"/>
              </a:spcBef>
              <a:spcAft>
                <a:spcPts val="0"/>
              </a:spcAft>
            </a:pPr>
            <a:r>
              <a:rPr lang="en-US" sz="1200" dirty="0" smtClean="0">
                <a:solidFill>
                  <a:srgbClr val="000000"/>
                </a:solidFill>
                <a:effectLst/>
                <a:latin typeface="Arial"/>
                <a:ea typeface="Arial"/>
              </a:rPr>
              <a:t>In the story of the vineyard, Jesus explains that if the people kill God’s son, God will give the vineyard to another people.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(Matthew 21:33-43) Who are the “other people”? It is</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33</a:t>
            </a:fld>
            <a:endParaRPr lang="en-US"/>
          </a:p>
        </p:txBody>
      </p:sp>
    </p:spTree>
    <p:extLst>
      <p:ext uri="{BB962C8B-B14F-4D97-AF65-F5344CB8AC3E}">
        <p14:creationId xmlns:p14="http://schemas.microsoft.com/office/powerpoint/2010/main" xmlns="" val="2717757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those who unite in heart with Jesus. They are the ones to pay the indemnity for the Messiah to come again, this time on a</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34</a:t>
            </a:fld>
            <a:endParaRPr lang="en-US"/>
          </a:p>
        </p:txBody>
      </p:sp>
    </p:spTree>
    <p:extLst>
      <p:ext uri="{BB962C8B-B14F-4D97-AF65-F5344CB8AC3E}">
        <p14:creationId xmlns:p14="http://schemas.microsoft.com/office/powerpoint/2010/main" xmlns="" val="751365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worldwide foundation. The Christian faith is beyond national boundaries, prepared to receive and protect the Messiah.</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With this in mind, let’s look at Christian history. We will see cycles that parallel the previous course.</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For example, the first</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35</a:t>
            </a:fld>
            <a:endParaRPr lang="en-US"/>
          </a:p>
        </p:txBody>
      </p:sp>
    </p:spTree>
    <p:extLst>
      <p:ext uri="{BB962C8B-B14F-4D97-AF65-F5344CB8AC3E}">
        <p14:creationId xmlns:p14="http://schemas.microsoft.com/office/powerpoint/2010/main" xmlns="" val="2805193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400 years of Christianity, a period of suffering under the Roman Empire, parallels the 400-year period of suffering under Egyptian rule.</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For the next</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400 years, whereas judges guided the Israelites,</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36</a:t>
            </a:fld>
            <a:endParaRPr lang="en-US"/>
          </a:p>
        </p:txBody>
      </p:sp>
    </p:spTree>
    <p:extLst>
      <p:ext uri="{BB962C8B-B14F-4D97-AF65-F5344CB8AC3E}">
        <p14:creationId xmlns:p14="http://schemas.microsoft.com/office/powerpoint/2010/main" xmlns="" val="1784822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patriarchs guided the Christian churches.</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Following this period, in the year 800, the Bishop of Rome anointed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37</a:t>
            </a:fld>
            <a:endParaRPr lang="en-US"/>
          </a:p>
        </p:txBody>
      </p:sp>
    </p:spTree>
    <p:extLst>
      <p:ext uri="{BB962C8B-B14F-4D97-AF65-F5344CB8AC3E}">
        <p14:creationId xmlns:p14="http://schemas.microsoft.com/office/powerpoint/2010/main" xmlns="" val="3211129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Charlemagne emperor of the Holy Roman Empire. This parallels  Samuel anointing Saul king of Israel.</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In another parallel of history, the Holy Roman Empire failed to exalt the Word which began a period of a</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38</a:t>
            </a:fld>
            <a:endParaRPr lang="en-US"/>
          </a:p>
        </p:txBody>
      </p:sp>
    </p:spTree>
    <p:extLst>
      <p:ext uri="{BB962C8B-B14F-4D97-AF65-F5344CB8AC3E}">
        <p14:creationId xmlns:p14="http://schemas.microsoft.com/office/powerpoint/2010/main" xmlns="" val="3901888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divided Christian empire, just like the period of division in Israel between the northern and southern kingdoms.</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And just as God sent prophets to Israel, God sent saints to try to reform the church. But despite saints such as</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39</a:t>
            </a:fld>
            <a:endParaRPr lang="en-US"/>
          </a:p>
        </p:txBody>
      </p:sp>
    </p:spTree>
    <p:extLst>
      <p:ext uri="{BB962C8B-B14F-4D97-AF65-F5344CB8AC3E}">
        <p14:creationId xmlns:p14="http://schemas.microsoft.com/office/powerpoint/2010/main" xmlns="" val="173843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the Messiah and the ideal of creation will be a reality.</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a:t>
            </a:fld>
            <a:endParaRPr lang="en-US"/>
          </a:p>
        </p:txBody>
      </p:sp>
    </p:spTree>
    <p:extLst>
      <p:ext uri="{BB962C8B-B14F-4D97-AF65-F5344CB8AC3E}">
        <p14:creationId xmlns:p14="http://schemas.microsoft.com/office/powerpoint/2010/main" xmlns="" val="650679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St. Francis of Assisi, those in power resisted reform.</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This brings us to the period of</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40</a:t>
            </a:fld>
            <a:endParaRPr lang="en-US"/>
          </a:p>
        </p:txBody>
      </p:sp>
    </p:spTree>
    <p:extLst>
      <p:ext uri="{BB962C8B-B14F-4D97-AF65-F5344CB8AC3E}">
        <p14:creationId xmlns:p14="http://schemas.microsoft.com/office/powerpoint/2010/main" xmlns="" val="1477604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exile and return. As the people of Israel were taken into exile in Babylon, the Papacy was exiled to</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41</a:t>
            </a:fld>
            <a:endParaRPr lang="en-US"/>
          </a:p>
        </p:txBody>
      </p:sp>
    </p:spTree>
    <p:extLst>
      <p:ext uri="{BB962C8B-B14F-4D97-AF65-F5344CB8AC3E}">
        <p14:creationId xmlns:p14="http://schemas.microsoft.com/office/powerpoint/2010/main" xmlns="" val="330189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Avignon, France. Just as the Israelites were in exile for 70 years before they began their return, the papacy was in exile in France for 70 years. This was also followed by a period of return and in 1377,</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42</a:t>
            </a:fld>
            <a:endParaRPr lang="en-US"/>
          </a:p>
        </p:txBody>
      </p:sp>
    </p:spTree>
    <p:extLst>
      <p:ext uri="{BB962C8B-B14F-4D97-AF65-F5344CB8AC3E}">
        <p14:creationId xmlns:p14="http://schemas.microsoft.com/office/powerpoint/2010/main" xmlns="" val="499327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Pope Gregory the Eleventh</a:t>
            </a:r>
            <a:r>
              <a:rPr lang="en-US" sz="1200" baseline="0" dirty="0" smtClean="0">
                <a:solidFill>
                  <a:srgbClr val="000000"/>
                </a:solidFill>
                <a:effectLst/>
                <a:latin typeface="Arial"/>
                <a:ea typeface="Arial"/>
              </a:rPr>
              <a:t> (XI) </a:t>
            </a:r>
            <a:r>
              <a:rPr lang="en-US" sz="1200" dirty="0" smtClean="0">
                <a:solidFill>
                  <a:srgbClr val="000000"/>
                </a:solidFill>
                <a:effectLst/>
                <a:latin typeface="Arial"/>
                <a:ea typeface="Arial"/>
              </a:rPr>
              <a:t>r </a:t>
            </a:r>
            <a:r>
              <a:rPr lang="en-US" sz="1200" dirty="0" err="1" smtClean="0">
                <a:solidFill>
                  <a:srgbClr val="000000"/>
                </a:solidFill>
                <a:effectLst/>
                <a:latin typeface="Arial"/>
                <a:ea typeface="Arial"/>
              </a:rPr>
              <a:t>eturned</a:t>
            </a:r>
            <a:r>
              <a:rPr lang="en-US" sz="1200" dirty="0" smtClean="0">
                <a:solidFill>
                  <a:srgbClr val="000000"/>
                </a:solidFill>
                <a:effectLst/>
                <a:latin typeface="Arial"/>
                <a:ea typeface="Arial"/>
              </a:rPr>
              <a:t> to Rome.</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indent="0" algn="l"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This was a time of great confusion. Kings organized councils to reform the church, but they did not succeed. Finally, just as the Jewish reform occurred at the time of Malachi,</a:t>
            </a:r>
          </a:p>
          <a:p>
            <a:pPr marL="0" marR="0">
              <a:lnSpc>
                <a:spcPct val="115000"/>
              </a:lnSpc>
              <a:spcBef>
                <a:spcPts val="0"/>
              </a:spcBef>
              <a:spcAft>
                <a:spcPts val="0"/>
              </a:spcAft>
            </a:pP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43</a:t>
            </a:fld>
            <a:endParaRPr lang="en-US"/>
          </a:p>
        </p:txBody>
      </p:sp>
    </p:spTree>
    <p:extLst>
      <p:ext uri="{BB962C8B-B14F-4D97-AF65-F5344CB8AC3E}">
        <p14:creationId xmlns:p14="http://schemas.microsoft.com/office/powerpoint/2010/main" xmlns="" val="2255993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Luther’s reform took place in the Christian faith. One important result of the Reformation was that</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44</a:t>
            </a:fld>
            <a:endParaRPr lang="en-US"/>
          </a:p>
        </p:txBody>
      </p:sp>
    </p:spTree>
    <p:extLst>
      <p:ext uri="{BB962C8B-B14F-4D97-AF65-F5344CB8AC3E}">
        <p14:creationId xmlns:p14="http://schemas.microsoft.com/office/powerpoint/2010/main" xmlns="" val="19021622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the Bible was published in the language of the people. The new churches encouraged the people to read the Word of God.</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This parallels the Jewish scribes disseminating the Hebrew Scriptures. In both cases, the believers could prepare the foundation for the Messiah.</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This brings us to the period leading to the birth of</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45</a:t>
            </a:fld>
            <a:endParaRPr lang="en-US"/>
          </a:p>
        </p:txBody>
      </p:sp>
    </p:spTree>
    <p:extLst>
      <p:ext uri="{BB962C8B-B14F-4D97-AF65-F5344CB8AC3E}">
        <p14:creationId xmlns:p14="http://schemas.microsoft.com/office/powerpoint/2010/main" xmlns="" val="4249500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the Messiah. Malachi and Luther stand in parallel positions. If the pattern holds true, then</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46</a:t>
            </a:fld>
            <a:endParaRPr lang="en-US"/>
          </a:p>
        </p:txBody>
      </p:sp>
    </p:spTree>
    <p:extLst>
      <p:ext uri="{BB962C8B-B14F-4D97-AF65-F5344CB8AC3E}">
        <p14:creationId xmlns:p14="http://schemas.microsoft.com/office/powerpoint/2010/main" xmlns="" val="356708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400 years after Luther, the second coming of the Messiah should take place. It would actually bring us to the year 1917.</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Let’s review these parallels. God prepared Israel for the coming of Jesus. And likewise, God prepared Christianity</a:t>
            </a:r>
            <a:r>
              <a:rPr lang="en-US" sz="1200" baseline="0" dirty="0" smtClean="0">
                <a:solidFill>
                  <a:srgbClr val="000000"/>
                </a:solidFill>
                <a:effectLst/>
                <a:latin typeface="Arial"/>
                <a:ea typeface="Arial"/>
              </a:rPr>
              <a:t> for the second</a:t>
            </a:r>
            <a:r>
              <a:rPr lang="en-US" sz="1200" dirty="0" smtClean="0">
                <a:solidFill>
                  <a:srgbClr val="000000"/>
                </a:solidFill>
                <a:effectLst/>
                <a:latin typeface="Arial"/>
                <a:ea typeface="Arial"/>
              </a:rPr>
              <a:t> coming. These</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parallels clearly demonstrate God’s hand in history, centering on the Messiah.</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We see parallels, from Adam to Abraham, which, in biblical years, was about</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47</a:t>
            </a:fld>
            <a:endParaRPr lang="en-US"/>
          </a:p>
        </p:txBody>
      </p:sp>
    </p:spTree>
    <p:extLst>
      <p:ext uri="{BB962C8B-B14F-4D97-AF65-F5344CB8AC3E}">
        <p14:creationId xmlns:p14="http://schemas.microsoft.com/office/powerpoint/2010/main" xmlns="" val="2829260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2,000 years. Next we have the history from Abraham’s family to the birth of Jesus, another period of</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48</a:t>
            </a:fld>
            <a:endParaRPr lang="en-US"/>
          </a:p>
        </p:txBody>
      </p:sp>
    </p:spTree>
    <p:extLst>
      <p:ext uri="{BB962C8B-B14F-4D97-AF65-F5344CB8AC3E}">
        <p14:creationId xmlns:p14="http://schemas.microsoft.com/office/powerpoint/2010/main" xmlns="" val="26187036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2,000 years. And finally we have a</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49</a:t>
            </a:fld>
            <a:endParaRPr lang="en-US"/>
          </a:p>
        </p:txBody>
      </p:sp>
    </p:spTree>
    <p:extLst>
      <p:ext uri="{BB962C8B-B14F-4D97-AF65-F5344CB8AC3E}">
        <p14:creationId xmlns:p14="http://schemas.microsoft.com/office/powerpoint/2010/main" xmlns="" val="365708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effectLst/>
                <a:latin typeface="Arial"/>
                <a:ea typeface="Arial"/>
              </a:rPr>
              <a:t>In an earlier session we learned about indemnity. What we are going to discover is that</a:t>
            </a:r>
            <a:r>
              <a:rPr lang="en-US" sz="1200" baseline="0" dirty="0" smtClean="0">
                <a:solidFill>
                  <a:srgbClr val="000000"/>
                </a:solidFill>
                <a:effectLst/>
                <a:latin typeface="Arial"/>
                <a:ea typeface="Arial"/>
              </a:rPr>
              <a:t> </a:t>
            </a:r>
            <a:r>
              <a:rPr lang="en-US" sz="1200" dirty="0" smtClean="0">
                <a:solidFill>
                  <a:srgbClr val="000000"/>
                </a:solidFill>
                <a:effectLst/>
                <a:latin typeface="Arial"/>
                <a:ea typeface="Arial"/>
              </a:rPr>
              <a:t>God claims periods in history as conditions of indemnity for the Messiah’s coming.</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That sounds complicated, so let me give an analogy. Let’s say when I was young</a:t>
            </a:r>
            <a:r>
              <a:rPr lang="en-US" sz="1200" baseline="0" dirty="0" smtClean="0">
                <a:solidFill>
                  <a:srgbClr val="000000"/>
                </a:solidFill>
                <a:effectLst/>
                <a:latin typeface="Arial"/>
                <a:ea typeface="Arial"/>
              </a:rPr>
              <a:t> I </a:t>
            </a:r>
            <a:r>
              <a:rPr lang="en-US" sz="1200" dirty="0" smtClean="0">
                <a:solidFill>
                  <a:srgbClr val="000000"/>
                </a:solidFill>
                <a:effectLst/>
                <a:latin typeface="Arial"/>
                <a:ea typeface="Arial"/>
              </a:rPr>
              <a:t>said</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5</a:t>
            </a:fld>
            <a:endParaRPr lang="en-US"/>
          </a:p>
        </p:txBody>
      </p:sp>
    </p:spTree>
    <p:extLst>
      <p:ext uri="{BB962C8B-B14F-4D97-AF65-F5344CB8AC3E}">
        <p14:creationId xmlns:p14="http://schemas.microsoft.com/office/powerpoint/2010/main" xmlns="" val="3745798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2,000-year period from Jesus to 1917. The time for the Messiah to appear has come.</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50</a:t>
            </a:fld>
            <a:endParaRPr lang="en-US"/>
          </a:p>
        </p:txBody>
      </p:sp>
    </p:spTree>
    <p:extLst>
      <p:ext uri="{BB962C8B-B14F-4D97-AF65-F5344CB8AC3E}">
        <p14:creationId xmlns:p14="http://schemas.microsoft.com/office/powerpoint/2010/main" xmlns="" val="3721531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I am sure you have many questions and are wondering what to think. I urge you to ask for God’s guidance. Be sure to attend the next session, in which we are going to examine how the Messiah comes and how we will recognize him.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16183F-A853-C44F-99D5-534F6233597F}" type="slidenum">
              <a:rPr lang="en-US" smtClean="0"/>
              <a:pPr/>
              <a:t>51</a:t>
            </a:fld>
            <a:endParaRPr lang="en-US"/>
          </a:p>
        </p:txBody>
      </p:sp>
    </p:spTree>
    <p:extLst>
      <p:ext uri="{BB962C8B-B14F-4D97-AF65-F5344CB8AC3E}">
        <p14:creationId xmlns:p14="http://schemas.microsoft.com/office/powerpoint/2010/main" xmlns="" val="134790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effectLst/>
                <a:latin typeface="Arial"/>
                <a:ea typeface="Arial"/>
              </a:rPr>
              <a:t>four very bad words at school. To teach me a lesson, my mom made me bite down on a bar of</a:t>
            </a:r>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6</a:t>
            </a:fld>
            <a:endParaRPr lang="en-US"/>
          </a:p>
        </p:txBody>
      </p:sp>
    </p:spTree>
    <p:extLst>
      <p:ext uri="{BB962C8B-B14F-4D97-AF65-F5344CB8AC3E}">
        <p14:creationId xmlns:p14="http://schemas.microsoft.com/office/powerpoint/2010/main" xmlns="" val="275078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soap for four minutes, one minute for each bad word. In a similar fashion, God uses time periods.</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The number four is important, because it represents the original purpose of creation:</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7</a:t>
            </a:fld>
            <a:endParaRPr lang="en-US"/>
          </a:p>
        </p:txBody>
      </p:sp>
    </p:spTree>
    <p:extLst>
      <p:ext uri="{BB962C8B-B14F-4D97-AF65-F5344CB8AC3E}">
        <p14:creationId xmlns:p14="http://schemas.microsoft.com/office/powerpoint/2010/main" xmlns="" val="191655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solidFill>
                  <a:srgbClr val="000000"/>
                </a:solidFill>
                <a:effectLst/>
                <a:latin typeface="Arial"/>
                <a:ea typeface="Arial"/>
              </a:rPr>
              <a:t>God, man, woman and child. This is why the numbers four, forty or 400 appear constantly in the Bible.</a:t>
            </a:r>
          </a:p>
          <a:p>
            <a:pPr marL="0" marR="0">
              <a:lnSpc>
                <a:spcPct val="115000"/>
              </a:lnSpc>
              <a:spcBef>
                <a:spcPts val="0"/>
              </a:spcBef>
              <a:spcAft>
                <a:spcPts val="0"/>
              </a:spcAft>
            </a:pPr>
            <a:r>
              <a:rPr lang="en-US" sz="1200" dirty="0" smtClean="0">
                <a:solidFill>
                  <a:srgbClr val="000000"/>
                </a:solidFill>
                <a:effectLst/>
                <a:latin typeface="Times New Roman"/>
                <a:ea typeface="Times New Roman"/>
              </a:rPr>
              <a:t> </a:t>
            </a:r>
            <a:endParaRPr lang="en-US" sz="1200" dirty="0" smtClean="0">
              <a:solidFill>
                <a:srgbClr val="000000"/>
              </a:solidFill>
              <a:effectLst/>
              <a:latin typeface="Arial"/>
              <a:ea typeface="Arial"/>
            </a:endParaRPr>
          </a:p>
          <a:p>
            <a:pPr marL="0" marR="0">
              <a:lnSpc>
                <a:spcPct val="115000"/>
              </a:lnSpc>
              <a:spcBef>
                <a:spcPts val="0"/>
              </a:spcBef>
              <a:spcAft>
                <a:spcPts val="0"/>
              </a:spcAft>
            </a:pPr>
            <a:r>
              <a:rPr lang="en-US" sz="1200" dirty="0" smtClean="0">
                <a:solidFill>
                  <a:srgbClr val="000000"/>
                </a:solidFill>
                <a:effectLst/>
                <a:latin typeface="Arial"/>
                <a:ea typeface="Arial"/>
              </a:rPr>
              <a:t>For example, at the time of Noah, the flood judgment was</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8</a:t>
            </a:fld>
            <a:endParaRPr lang="en-US"/>
          </a:p>
        </p:txBody>
      </p:sp>
    </p:spTree>
    <p:extLst>
      <p:ext uri="{BB962C8B-B14F-4D97-AF65-F5344CB8AC3E}">
        <p14:creationId xmlns:p14="http://schemas.microsoft.com/office/powerpoint/2010/main" xmlns="" val="841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Arial"/>
              </a:rPr>
              <a:t>40 days. The Israelites were slaves in Egypt for</a:t>
            </a:r>
          </a:p>
          <a:p>
            <a:endParaRPr lang="en-US" dirty="0"/>
          </a:p>
        </p:txBody>
      </p:sp>
      <p:sp>
        <p:nvSpPr>
          <p:cNvPr id="4" name="Slide Number Placeholder 3"/>
          <p:cNvSpPr>
            <a:spLocks noGrp="1"/>
          </p:cNvSpPr>
          <p:nvPr>
            <p:ph type="sldNum" sz="quarter" idx="10"/>
          </p:nvPr>
        </p:nvSpPr>
        <p:spPr/>
        <p:txBody>
          <a:bodyPr/>
          <a:lstStyle/>
          <a:p>
            <a:fld id="{ED16183F-A853-C44F-99D5-534F6233597F}" type="slidenum">
              <a:rPr lang="en-US" smtClean="0"/>
              <a:pPr/>
              <a:t>9</a:t>
            </a:fld>
            <a:endParaRPr lang="en-US"/>
          </a:p>
        </p:txBody>
      </p:sp>
    </p:spTree>
    <p:extLst>
      <p:ext uri="{BB962C8B-B14F-4D97-AF65-F5344CB8AC3E}">
        <p14:creationId xmlns:p14="http://schemas.microsoft.com/office/powerpoint/2010/main" xmlns="" val="102723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9137" y="3503312"/>
            <a:ext cx="16778862" cy="2421138"/>
          </a:xfrm>
        </p:spPr>
        <p:txBody>
          <a:bodyPr/>
          <a:lstStyle/>
          <a:p>
            <a:r>
              <a:t>Click to edit Master title style</a:t>
            </a:r>
          </a:p>
        </p:txBody>
      </p:sp>
      <p:sp>
        <p:nvSpPr>
          <p:cNvPr id="3" name="Subtitle 2"/>
          <p:cNvSpPr>
            <a:spLocks noGrp="1"/>
          </p:cNvSpPr>
          <p:nvPr>
            <p:ph type="subTitle" idx="1"/>
          </p:nvPr>
        </p:nvSpPr>
        <p:spPr>
          <a:xfrm>
            <a:off x="3011497" y="6429375"/>
            <a:ext cx="14036638" cy="2845788"/>
          </a:xfrm>
        </p:spPr>
        <p:txBody>
          <a:bodyPr/>
          <a:lstStyle>
            <a:lvl1pPr marL="0" indent="0" algn="ctr">
              <a:buNone/>
              <a:defRPr>
                <a:solidFill>
                  <a:schemeClr val="tx1">
                    <a:tint val="75000"/>
                  </a:schemeClr>
                </a:solidFill>
              </a:defRPr>
            </a:lvl1pPr>
            <a:lvl2pPr marL="1005839" indent="0" algn="ctr">
              <a:buNone/>
              <a:defRPr>
                <a:solidFill>
                  <a:schemeClr val="tx1">
                    <a:tint val="75000"/>
                  </a:schemeClr>
                </a:solidFill>
              </a:defRPr>
            </a:lvl2pPr>
            <a:lvl3pPr marL="2011679" indent="0" algn="ctr">
              <a:buNone/>
              <a:defRPr>
                <a:solidFill>
                  <a:schemeClr val="tx1">
                    <a:tint val="75000"/>
                  </a:schemeClr>
                </a:solidFill>
              </a:defRPr>
            </a:lvl3pPr>
            <a:lvl4pPr marL="3016012" indent="0" algn="ctr">
              <a:buNone/>
              <a:defRPr>
                <a:solidFill>
                  <a:schemeClr val="tx1">
                    <a:tint val="75000"/>
                  </a:schemeClr>
                </a:solidFill>
              </a:defRPr>
            </a:lvl4pPr>
            <a:lvl5pPr marL="4023359" indent="0" algn="ctr">
              <a:buNone/>
              <a:defRPr>
                <a:solidFill>
                  <a:schemeClr val="tx1">
                    <a:tint val="75000"/>
                  </a:schemeClr>
                </a:solidFill>
              </a:defRPr>
            </a:lvl5pPr>
            <a:lvl6pPr marL="5029200" indent="0" algn="ctr">
              <a:buNone/>
              <a:defRPr>
                <a:solidFill>
                  <a:schemeClr val="tx1">
                    <a:tint val="75000"/>
                  </a:schemeClr>
                </a:solidFill>
              </a:defRPr>
            </a:lvl6pPr>
            <a:lvl7pPr marL="6041081" indent="0" algn="ctr">
              <a:buNone/>
              <a:defRPr>
                <a:solidFill>
                  <a:schemeClr val="tx1">
                    <a:tint val="75000"/>
                  </a:schemeClr>
                </a:solidFill>
              </a:defRPr>
            </a:lvl7pPr>
            <a:lvl8pPr marL="7033846" indent="0" algn="ctr">
              <a:buNone/>
              <a:defRPr>
                <a:solidFill>
                  <a:schemeClr val="tx1">
                    <a:tint val="75000"/>
                  </a:schemeClr>
                </a:solidFill>
              </a:defRPr>
            </a:lvl8pPr>
            <a:lvl9pPr marL="8046719"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BA0D1E47-BEAD-C47D-52D3-53C395769A0C}"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8EBBB66-A396-54AE-D0E0-2B09D1818575}"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D4D4B9BE-BC48-10A2-748E-0E7992426D25}"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2BCDC48-1C16-4977-2646-EE72A7D86BE5}"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84679" y="452628"/>
            <a:ext cx="4526281" cy="9618345"/>
          </a:xfrm>
        </p:spPr>
        <p:txBody>
          <a:bodyPr vert="eaVert" anchor="t"/>
          <a:lstStyle/>
          <a:p>
            <a:r>
              <a:t>Click to edit Master title style</a:t>
            </a:r>
          </a:p>
        </p:txBody>
      </p:sp>
      <p:sp>
        <p:nvSpPr>
          <p:cNvPr id="3" name="Vertical Title 2"/>
          <p:cNvSpPr>
            <a:spLocks noGrp="1"/>
          </p:cNvSpPr>
          <p:nvPr>
            <p:ph type="body" orient="vert" idx="1"/>
          </p:nvPr>
        </p:nvSpPr>
        <p:spPr>
          <a:xfrm>
            <a:off x="1005840" y="452628"/>
            <a:ext cx="13236854" cy="9618345"/>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5EC111BB-5523-01AA-8D88-804533CE4209}"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985DD12-7E18-6152-6A37-B232997105BD}"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68EA8045-8841-5C32-9717-171365ED56CE}"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88277A1-2553-C3DB-348A-75C60DE8E68C}"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04" y="7253653"/>
            <a:ext cx="17106906" cy="2335923"/>
          </a:xfrm>
        </p:spPr>
        <p:txBody>
          <a:bodyPr anchor="t"/>
          <a:lstStyle>
            <a:lvl1pPr algn="l">
              <a:buNone/>
              <a:defRPr sz="8800" b="1" cap="all"/>
            </a:lvl1pPr>
          </a:lstStyle>
          <a:p>
            <a:r>
              <a:t>Click to edit Master title style</a:t>
            </a:r>
          </a:p>
        </p:txBody>
      </p:sp>
      <p:sp>
        <p:nvSpPr>
          <p:cNvPr id="3" name="Text Placeholder 2"/>
          <p:cNvSpPr>
            <a:spLocks noGrp="1"/>
          </p:cNvSpPr>
          <p:nvPr>
            <p:ph type="body" idx="1"/>
          </p:nvPr>
        </p:nvSpPr>
        <p:spPr>
          <a:xfrm>
            <a:off x="1589004" y="4752594"/>
            <a:ext cx="17106906" cy="2489454"/>
          </a:xfrm>
        </p:spPr>
        <p:txBody>
          <a:bodyPr anchor="t"/>
          <a:lstStyle>
            <a:lvl1pPr marL="0" indent="0">
              <a:buNone/>
              <a:defRPr sz="8800">
                <a:solidFill>
                  <a:schemeClr val="tx1">
                    <a:tint val="75000"/>
                  </a:schemeClr>
                </a:solidFill>
              </a:defRPr>
            </a:lvl1pPr>
            <a:lvl2pPr marL="1005839" indent="0">
              <a:buNone/>
              <a:defRPr sz="7920">
                <a:solidFill>
                  <a:schemeClr val="tx1">
                    <a:tint val="75000"/>
                  </a:schemeClr>
                </a:solidFill>
              </a:defRPr>
            </a:lvl2pPr>
            <a:lvl3pPr marL="2011679" indent="0">
              <a:buNone/>
              <a:defRPr sz="7040">
                <a:solidFill>
                  <a:schemeClr val="tx1">
                    <a:tint val="75000"/>
                  </a:schemeClr>
                </a:solidFill>
              </a:defRPr>
            </a:lvl3pPr>
            <a:lvl4pPr marL="3016012" indent="0">
              <a:buNone/>
              <a:defRPr sz="6159">
                <a:solidFill>
                  <a:schemeClr val="tx1">
                    <a:tint val="75000"/>
                  </a:schemeClr>
                </a:solidFill>
              </a:defRPr>
            </a:lvl4pPr>
            <a:lvl5pPr marL="4023359" indent="0">
              <a:buNone/>
              <a:defRPr sz="5280">
                <a:solidFill>
                  <a:schemeClr val="tx1">
                    <a:tint val="75000"/>
                  </a:schemeClr>
                </a:solidFill>
              </a:defRPr>
            </a:lvl5pPr>
            <a:lvl6pPr marL="5029200" indent="0">
              <a:buNone/>
              <a:defRPr sz="8800">
                <a:solidFill>
                  <a:schemeClr val="tx1">
                    <a:tint val="75000"/>
                  </a:schemeClr>
                </a:solidFill>
              </a:defRPr>
            </a:lvl6pPr>
            <a:lvl7pPr marL="6041081" indent="0">
              <a:buNone/>
              <a:defRPr sz="8800">
                <a:solidFill>
                  <a:schemeClr val="tx1">
                    <a:tint val="75000"/>
                  </a:schemeClr>
                </a:solidFill>
              </a:defRPr>
            </a:lvl7pPr>
            <a:lvl8pPr marL="7033846" indent="0">
              <a:buNone/>
              <a:defRPr sz="8800">
                <a:solidFill>
                  <a:schemeClr val="tx1">
                    <a:tint val="75000"/>
                  </a:schemeClr>
                </a:solidFill>
              </a:defRPr>
            </a:lvl8pPr>
            <a:lvl9pPr marL="8046719" indent="0">
              <a:buNone/>
              <a:defRPr sz="88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60818EA3-C44E-8471-A833-42BDB123B75D}" type="datetimeFigureOut">
              <a:rPr/>
              <a:pPr/>
              <a:t>5/5/2015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8BEECBA-9B58-C7AC-487D-360918AAB9E4}"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1005840" y="2602611"/>
            <a:ext cx="8871508"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10058400" y="2602611"/>
            <a:ext cx="9052560"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B010D3B3-B47D-D3BA-737D-EED235BBB669}" type="datetimeFigureOut">
              <a:rPr/>
              <a:pPr/>
              <a:t>5/5/2015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BC4B21B-16C9-6EB5-C031-0ECD7BE63615}"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05840" y="2306139"/>
            <a:ext cx="8887602"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4" name="Text Placeholder 3"/>
          <p:cNvSpPr>
            <a:spLocks noGrp="1"/>
          </p:cNvSpPr>
          <p:nvPr>
            <p:ph type="body" idx="2"/>
          </p:nvPr>
        </p:nvSpPr>
        <p:spPr>
          <a:xfrm>
            <a:off x="10217322" y="2306139"/>
            <a:ext cx="8893638"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5" name="Content Placeholder 4"/>
          <p:cNvSpPr>
            <a:spLocks noGrp="1"/>
          </p:cNvSpPr>
          <p:nvPr>
            <p:ph idx="3"/>
          </p:nvPr>
        </p:nvSpPr>
        <p:spPr>
          <a:xfrm>
            <a:off x="1005840" y="3588208"/>
            <a:ext cx="8887602"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10217322" y="3588208"/>
            <a:ext cx="8893638"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135CDEC6-A668-AEB0-1DA4-6A32A8A1D33A}" type="datetimeFigureOut">
              <a:rPr/>
              <a:pPr/>
              <a:t>5/5/2015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EAB230C-364A-0996-A068-96034958B1B0}"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27C55CB4-ADD6-875A-323C-6D90B7E5A2D4}" type="datetimeFigureOut">
              <a:rPr/>
              <a:pPr/>
              <a:t>5/5/2015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24D08EC-3089-1485-0B04-545E9A5278AA}"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2406C-888E-1767-82A7-80DB7662A0A2}" type="datetimeFigureOut">
              <a:rPr/>
              <a:pPr/>
              <a:t>5/5/2015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EBC449C-6605-73BA-5716-081A987A7AEA}"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0478"/>
            <a:ext cx="6618427" cy="1914503"/>
          </a:xfrm>
        </p:spPr>
        <p:txBody>
          <a:bodyPr anchor="b"/>
          <a:lstStyle>
            <a:lvl1pPr algn="l">
              <a:defRPr sz="4276" b="1"/>
            </a:lvl1pPr>
          </a:lstStyle>
          <a:p>
            <a:r>
              <a:t>Click to edit Master title style</a:t>
            </a:r>
          </a:p>
        </p:txBody>
      </p:sp>
      <p:sp>
        <p:nvSpPr>
          <p:cNvPr id="3" name="Content Placeholder 2"/>
          <p:cNvSpPr>
            <a:spLocks noGrp="1"/>
          </p:cNvSpPr>
          <p:nvPr>
            <p:ph idx="1"/>
          </p:nvPr>
        </p:nvSpPr>
        <p:spPr>
          <a:xfrm>
            <a:off x="7863657" y="450478"/>
            <a:ext cx="11247303" cy="9620495"/>
          </a:xfrm>
        </p:spPr>
        <p:txBody>
          <a:bodyPr/>
          <a:lstStyle>
            <a:lvl1pPr>
              <a:defRPr sz="6969"/>
            </a:lvl1pPr>
            <a:lvl2pPr>
              <a:defRPr sz="6019"/>
            </a:lvl2pPr>
            <a:lvl3pPr>
              <a:defRPr sz="5227"/>
            </a:lvl3pPr>
            <a:lvl4pPr>
              <a:defRPr sz="4276"/>
            </a:lvl4pPr>
            <a:lvl5pPr>
              <a:defRPr sz="4276"/>
            </a:lvl5pPr>
            <a:lvl6pPr>
              <a:defRPr sz="4276"/>
            </a:lvl6pPr>
            <a:lvl7pPr>
              <a:defRPr sz="4276"/>
            </a:lvl7pPr>
            <a:lvl8pPr>
              <a:defRPr sz="4276"/>
            </a:lvl8pPr>
            <a:lvl9pPr>
              <a:defRPr sz="4276"/>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1005840" y="2364981"/>
            <a:ext cx="6616415" cy="7705992"/>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E59274AA-7C26-07D5-A285-60C2DCC0E4B1}" type="datetimeFigureOut">
              <a:rPr/>
              <a:pPr/>
              <a:t>5/5/2015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B0B9089-4849-BBA1-4018-393D158C59B0}"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2892" y="7920989"/>
            <a:ext cx="12070080" cy="905257"/>
          </a:xfrm>
        </p:spPr>
        <p:txBody>
          <a:bodyPr anchor="b"/>
          <a:lstStyle>
            <a:lvl1pPr algn="l">
              <a:defRPr sz="4276" b="1"/>
            </a:lvl1pPr>
          </a:lstStyle>
          <a:p>
            <a:r>
              <a:t>Click to edit Master title style</a:t>
            </a:r>
          </a:p>
        </p:txBody>
      </p:sp>
      <p:sp>
        <p:nvSpPr>
          <p:cNvPr id="3" name="Vertical Title 2"/>
          <p:cNvSpPr>
            <a:spLocks noGrp="1"/>
          </p:cNvSpPr>
          <p:nvPr>
            <p:ph type="pic" idx="1"/>
          </p:nvPr>
        </p:nvSpPr>
        <p:spPr>
          <a:xfrm>
            <a:off x="3942892" y="1007097"/>
            <a:ext cx="12070080" cy="6792815"/>
          </a:xfrm>
        </p:spPr>
        <p:txBody>
          <a:bodyPr/>
          <a:lstStyle/>
          <a:p>
            <a:endParaRPr/>
          </a:p>
        </p:txBody>
      </p:sp>
      <p:sp>
        <p:nvSpPr>
          <p:cNvPr id="4" name="Text Placeholder 3"/>
          <p:cNvSpPr>
            <a:spLocks noGrp="1"/>
          </p:cNvSpPr>
          <p:nvPr>
            <p:ph type="body" idx="2"/>
          </p:nvPr>
        </p:nvSpPr>
        <p:spPr>
          <a:xfrm>
            <a:off x="3942892" y="8826246"/>
            <a:ext cx="12070080" cy="1244727"/>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E8E4C372-A01B-03A2-5440-393D0B4952B3}" type="datetimeFigureOut">
              <a:rPr/>
              <a:pPr/>
              <a:t>5/5/2015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047EE8D-D024-7C38-29D7-252A10534855}"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52628"/>
            <a:ext cx="18105120" cy="188644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0" y="2636558"/>
            <a:ext cx="18105120" cy="7434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05840" y="10410444"/>
            <a:ext cx="4687214" cy="678942"/>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pPr/>
              <a:t>11/28/2015</a:t>
            </a:fld>
            <a:endParaRPr lang="en-US"/>
          </a:p>
        </p:txBody>
      </p:sp>
      <p:sp>
        <p:nvSpPr>
          <p:cNvPr id="5" name="Footer Placeholder 4"/>
          <p:cNvSpPr>
            <a:spLocks noGrp="1"/>
          </p:cNvSpPr>
          <p:nvPr>
            <p:ph type="ftr" sz="quarter" idx="3"/>
          </p:nvPr>
        </p:nvSpPr>
        <p:spPr>
          <a:xfrm>
            <a:off x="6859828" y="10410444"/>
            <a:ext cx="6377026" cy="6789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03628" y="10410444"/>
            <a:ext cx="4707332" cy="678942"/>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5819040" y="689298"/>
            <a:ext cx="2367956" cy="707886"/>
          </a:xfrm>
          <a:prstGeom prst="rect">
            <a:avLst/>
          </a:prstGeom>
          <a:noFill/>
        </p:spPr>
        <p:txBody>
          <a:bodyPr wrap="none" rtlCol="0">
            <a:spAutoFit/>
          </a:bodyPr>
          <a:lstStyle/>
          <a:p>
            <a:r>
              <a:rPr lang="fi-FI" sz="4000" dirty="0" smtClean="0">
                <a:solidFill>
                  <a:schemeClr val="bg2">
                    <a:lumMod val="50000"/>
                  </a:schemeClr>
                </a:solidFill>
              </a:rPr>
              <a:t>Session </a:t>
            </a:r>
            <a:r>
              <a:rPr lang="fi-FI" sz="4000" dirty="0" smtClean="0">
                <a:solidFill>
                  <a:schemeClr val="bg2">
                    <a:lumMod val="50000"/>
                  </a:schemeClr>
                </a:solidFill>
              </a:rPr>
              <a:t>10</a:t>
            </a:r>
            <a:endParaRPr lang="en-US" sz="4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19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2</a:t>
            </a:r>
            <a:r>
              <a:rPr lang="en-US" sz="3200" b="1" dirty="0" smtClean="0">
                <a:solidFill>
                  <a:schemeClr val="bg1">
                    <a:lumMod val="75000"/>
                  </a:schemeClr>
                </a:solidFill>
                <a:latin typeface="CentSchbook BT" pitchFamily="2" charset="0"/>
              </a:rPr>
              <a:t>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2</a:t>
            </a:r>
            <a:r>
              <a:rPr lang="en-US" sz="3200" b="1" dirty="0" smtClean="0">
                <a:solidFill>
                  <a:schemeClr val="bg1">
                    <a:lumMod val="75000"/>
                  </a:schemeClr>
                </a:solidFill>
                <a:latin typeface="CentSchbook BT" pitchFamily="2" charset="0"/>
              </a:rPr>
              <a:t>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25</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2633487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29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39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4</a:t>
            </a:r>
            <a:r>
              <a:rPr lang="en-US" sz="3200" b="1" dirty="0" smtClean="0">
                <a:solidFill>
                  <a:schemeClr val="bg1">
                    <a:lumMod val="75000"/>
                  </a:schemeClr>
                </a:solidFill>
                <a:latin typeface="CentSchbook BT" pitchFamily="2" charset="0"/>
              </a:rPr>
              <a:t>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smtClean="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5</a:t>
            </a:r>
            <a:r>
              <a:rPr lang="en-US" sz="3200" b="1" smtClean="0">
                <a:solidFill>
                  <a:schemeClr val="bg1">
                    <a:lumMod val="75000"/>
                  </a:schemeClr>
                </a:solidFill>
                <a:latin typeface="CentSchbook BT" pitchFamily="2" charset="0"/>
              </a:rPr>
              <a:t>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31496" y="69849"/>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 </a:t>
            </a:r>
            <a:r>
              <a:rPr lang="en-US" sz="3200" b="1" dirty="0" smtClean="0">
                <a:solidFill>
                  <a:schemeClr val="bg1">
                    <a:lumMod val="75000"/>
                  </a:schemeClr>
                </a:solidFill>
                <a:latin typeface="CentSchbook BT" pitchFamily="2" charset="0"/>
              </a:rPr>
              <a:t>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1189</TotalTime>
  <Words>1708</Words>
  <Application>Microsoft Office PowerPoint</Application>
  <PresentationFormat>Custom</PresentationFormat>
  <Paragraphs>196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studio9</dc:creator>
  <cp:lastModifiedBy>Valued Acer Customer</cp:lastModifiedBy>
  <cp:revision>60</cp:revision>
  <dcterms:modified xsi:type="dcterms:W3CDTF">2015-11-28T17:53:16Z</dcterms:modified>
</cp:coreProperties>
</file>