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4"/>
  </p:notesMasterIdLst>
  <p:sldIdLst>
    <p:sldId id="723" r:id="rId2"/>
    <p:sldId id="740" r:id="rId3"/>
    <p:sldId id="736" r:id="rId4"/>
    <p:sldId id="737" r:id="rId5"/>
    <p:sldId id="738" r:id="rId6"/>
    <p:sldId id="749" r:id="rId7"/>
    <p:sldId id="598" r:id="rId8"/>
    <p:sldId id="261" r:id="rId9"/>
    <p:sldId id="263" r:id="rId10"/>
    <p:sldId id="739" r:id="rId11"/>
    <p:sldId id="748" r:id="rId12"/>
    <p:sldId id="747" r:id="rId13"/>
    <p:sldId id="741" r:id="rId14"/>
    <p:sldId id="746" r:id="rId15"/>
    <p:sldId id="745" r:id="rId16"/>
    <p:sldId id="744" r:id="rId17"/>
    <p:sldId id="603" r:id="rId18"/>
    <p:sldId id="273" r:id="rId19"/>
    <p:sldId id="274" r:id="rId20"/>
    <p:sldId id="275" r:id="rId21"/>
    <p:sldId id="750" r:id="rId22"/>
    <p:sldId id="725" r:id="rId23"/>
  </p:sldIdLst>
  <p:sldSz cx="9144000" cy="6858000" type="screen4x3"/>
  <p:notesSz cx="6858000" cy="9144000"/>
  <p:embeddedFontLst>
    <p:embeddedFont>
      <p:font typeface="Impact" pitchFamily="34" charset="0"/>
      <p:regular r:id="rId25"/>
    </p:embeddedFont>
    <p:embeddedFont>
      <p:font typeface="Latin Wide"/>
      <p:regular r:id="rId26"/>
    </p:embeddedFont>
    <p:embeddedFont>
      <p:font typeface="Arial Black" pitchFamily="34" charset="0"/>
      <p:bold r:id="rId27"/>
    </p:embeddedFont>
    <p:embeddedFont>
      <p:font typeface="Arial Narrow" pitchFamily="34" charset="0"/>
      <p:regular r:id="rId28"/>
      <p:bold r:id="rId29"/>
      <p:italic r:id="rId30"/>
      <p:boldItalic r:id="rId31"/>
    </p:embeddedFont>
    <p:embeddedFont>
      <p:font typeface="CommonBullets"/>
      <p:regular r:id="rId32"/>
    </p:embeddedFont>
    <p:embeddedFont>
      <p:font typeface="Eurostile" pitchFamily="34" charset="0"/>
      <p:regular r:id="rId33"/>
      <p:bold r:id="rId3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4E4E76"/>
    <a:srgbClr val="3333CC"/>
    <a:srgbClr val="666699"/>
    <a:srgbClr val="5A00B4"/>
    <a:srgbClr val="000099"/>
    <a:srgbClr val="0000CC"/>
    <a:srgbClr val="6600CC"/>
    <a:srgbClr val="FFFFCC"/>
    <a:srgbClr val="FFFF00"/>
    <a:srgbClr val="BC104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3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02" y="-52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79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fld id="{68D6FB5B-96AD-4730-99C4-73EAF4AA32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C9032-D8BE-4F6F-B8E5-BE3AA8473558}" type="slidenum">
              <a:rPr lang="en-US"/>
              <a:pPr/>
              <a:t>1</a:t>
            </a:fld>
            <a:endParaRPr lang="en-US"/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D9969-6BE2-4A30-9068-81737A92A1A5}" type="slidenum">
              <a:rPr lang="en-US"/>
              <a:pPr/>
              <a:t>10</a:t>
            </a:fld>
            <a:endParaRPr lang="en-US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7F6146-8EF6-4996-B20D-C20E70CAC812}" type="slidenum">
              <a:rPr lang="en-US"/>
              <a:pPr/>
              <a:t>11</a:t>
            </a:fld>
            <a:endParaRPr lang="en-U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1A561-B66A-4B4A-BE8D-1C4F80529BC4}" type="slidenum">
              <a:rPr lang="en-US"/>
              <a:pPr/>
              <a:t>12</a:t>
            </a:fld>
            <a:endParaRPr 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A3517-0C08-4064-901B-3B44C7DB943D}" type="slidenum">
              <a:rPr lang="en-US"/>
              <a:pPr/>
              <a:t>13</a:t>
            </a:fld>
            <a:endParaRPr lang="en-US"/>
          </a:p>
        </p:txBody>
      </p:sp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88AF-649D-4DDC-985B-34E8BD67C790}" type="slidenum">
              <a:rPr lang="en-US"/>
              <a:pPr/>
              <a:t>14</a:t>
            </a:fld>
            <a:endParaRPr lang="en-US"/>
          </a:p>
        </p:txBody>
      </p:sp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40C52-6E13-4DFB-B2ED-E5ACF3CCDB3C}" type="slidenum">
              <a:rPr lang="en-US"/>
              <a:pPr/>
              <a:t>15</a:t>
            </a:fld>
            <a:endParaRPr lang="en-US"/>
          </a:p>
        </p:txBody>
      </p:sp>
      <p:sp>
        <p:nvSpPr>
          <p:cNvPr id="74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F0B09-B136-47ED-96CC-5748EF176EA0}" type="slidenum">
              <a:rPr lang="en-US"/>
              <a:pPr/>
              <a:t>16</a:t>
            </a:fld>
            <a:endParaRPr lang="en-US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64A6B-B164-459F-A8F2-C46AED0221D5}" type="slidenum">
              <a:rPr lang="en-US"/>
              <a:pPr/>
              <a:t>17</a:t>
            </a:fld>
            <a:endParaRPr lang="en-US"/>
          </a:p>
        </p:txBody>
      </p:sp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663D0-6A41-40DE-BC32-3D41B88A35DB}" type="slidenum">
              <a:rPr lang="en-US"/>
              <a:pPr/>
              <a:t>18</a:t>
            </a:fld>
            <a:endParaRPr lang="en-US"/>
          </a:p>
        </p:txBody>
      </p:sp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F6B1E-FB95-4BE5-A047-C04CE4A5CF4B}" type="slidenum">
              <a:rPr lang="en-US"/>
              <a:pPr/>
              <a:t>19</a:t>
            </a:fld>
            <a:endParaRPr 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FE5D7-A29C-4896-B7F2-85C74CF6D544}" type="slidenum">
              <a:rPr lang="en-US"/>
              <a:pPr/>
              <a:t>2</a:t>
            </a:fld>
            <a:endParaRPr 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DC685-6421-480C-B340-9F22DFFA874A}" type="slidenum">
              <a:rPr lang="en-US"/>
              <a:pPr/>
              <a:t>20</a:t>
            </a:fld>
            <a:endParaRPr 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D52DDC-756B-4DBC-8A76-3DA3ED79069F}" type="slidenum">
              <a:rPr lang="en-US"/>
              <a:pPr/>
              <a:t>21</a:t>
            </a:fld>
            <a:endParaRPr lang="en-US"/>
          </a:p>
        </p:txBody>
      </p:sp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30027-7BFA-44F9-B360-6883704267C7}" type="slidenum">
              <a:rPr lang="en-US"/>
              <a:pPr/>
              <a:t>22</a:t>
            </a:fld>
            <a:endParaRPr lang="en-US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E1DB5-27FA-4D37-9438-FAC5741FDDFB}" type="slidenum">
              <a:rPr lang="en-US"/>
              <a:pPr/>
              <a:t>3</a:t>
            </a:fld>
            <a:endParaRPr lang="en-US"/>
          </a:p>
        </p:txBody>
      </p:sp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EE11D-76A5-4FA1-BA68-65BB713914E1}" type="slidenum">
              <a:rPr lang="en-US"/>
              <a:pPr/>
              <a:t>4</a:t>
            </a:fld>
            <a:endParaRPr 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33A3C-9216-4974-8DE8-4D545EDEDC45}" type="slidenum">
              <a:rPr lang="en-US"/>
              <a:pPr/>
              <a:t>5</a:t>
            </a:fld>
            <a:endParaRPr lang="en-US"/>
          </a:p>
        </p:txBody>
      </p:sp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5A11F-0E51-42E0-9DF4-C5F3DD99A082}" type="slidenum">
              <a:rPr lang="en-US"/>
              <a:pPr/>
              <a:t>6</a:t>
            </a:fld>
            <a:endParaRPr lang="en-US"/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02361-2A37-439A-8AB9-190ED98239A4}" type="slidenum">
              <a:rPr lang="en-US"/>
              <a:pPr/>
              <a:t>7</a:t>
            </a:fld>
            <a:endParaRPr lang="en-US"/>
          </a:p>
        </p:txBody>
      </p:sp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3DA3D-5DCD-44C8-8F31-CBB71B1417B1}" type="slidenum">
              <a:rPr lang="en-US"/>
              <a:pPr/>
              <a:t>8</a:t>
            </a:fld>
            <a:endParaRPr lang="en-US"/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0E48E-E64B-4DA0-9435-73F50C88D76C}" type="slidenum">
              <a:rPr lang="en-US"/>
              <a:pPr/>
              <a:t>9</a:t>
            </a:fld>
            <a:endParaRPr lang="en-US"/>
          </a:p>
        </p:txBody>
      </p:sp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AB9E9-B24E-4E9C-96BD-8C17B378A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8B683-6628-48B5-84E4-C050D2B335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1EA6-DF49-4F7C-B060-6D13BEEFD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1E068-C170-44D3-95FF-2524456DF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CF7B-6A2A-4BD9-B6D5-8C06F5502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FD9B5-0695-49C8-9BC9-40DC5DD65D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7C6B3-3C72-4586-BD32-89FD1AB00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8675A-A395-4744-AA57-0102C0F8EB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EB43A-0A76-430E-88D7-FBCA58E41C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E0B91-A26C-4573-8840-DA9478D62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06F4A-6FD2-405A-9BED-D856C3DEB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50000">
              <a:schemeClr val="bg1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fld id="{A1518DAE-5B7A-4809-94D2-1778CE2406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0" y="5083175"/>
            <a:ext cx="9144000" cy="177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9468" name="AutoShape 76"/>
          <p:cNvSpPr>
            <a:spLocks noChangeArrowheads="1"/>
          </p:cNvSpPr>
          <p:nvPr/>
        </p:nvSpPr>
        <p:spPr bwMode="auto">
          <a:xfrm>
            <a:off x="7772400" y="22098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Ignor-</a:t>
            </a:r>
          </a:p>
          <a:p>
            <a:pPr>
              <a:lnSpc>
                <a:spcPct val="90000"/>
              </a:lnSpc>
            </a:pPr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ance</a:t>
            </a:r>
          </a:p>
        </p:txBody>
      </p:sp>
      <p:grpSp>
        <p:nvGrpSpPr>
          <p:cNvPr id="699927" name="Group 535"/>
          <p:cNvGrpSpPr>
            <a:grpSpLocks/>
          </p:cNvGrpSpPr>
          <p:nvPr/>
        </p:nvGrpSpPr>
        <p:grpSpPr bwMode="auto">
          <a:xfrm>
            <a:off x="1905000" y="1130300"/>
            <a:ext cx="2628900" cy="3594100"/>
            <a:chOff x="1200" y="712"/>
            <a:chExt cx="1656" cy="2264"/>
          </a:xfrm>
        </p:grpSpPr>
        <p:pic>
          <p:nvPicPr>
            <p:cNvPr id="699924" name="Picture 532" descr="boy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00" y="816"/>
              <a:ext cx="882" cy="2160"/>
            </a:xfrm>
            <a:prstGeom prst="rect">
              <a:avLst/>
            </a:prstGeom>
            <a:noFill/>
          </p:spPr>
        </p:pic>
        <p:sp>
          <p:nvSpPr>
            <p:cNvPr id="699464" name="Text Box 72"/>
            <p:cNvSpPr txBox="1">
              <a:spLocks noChangeArrowheads="1"/>
            </p:cNvSpPr>
            <p:nvPr/>
          </p:nvSpPr>
          <p:spPr bwMode="auto">
            <a:xfrm>
              <a:off x="1896" y="712"/>
              <a:ext cx="96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Intellect</a:t>
              </a:r>
            </a:p>
          </p:txBody>
        </p:sp>
      </p:grpSp>
      <p:sp>
        <p:nvSpPr>
          <p:cNvPr id="699910" name="AutoShape 518"/>
          <p:cNvSpPr>
            <a:spLocks noChangeArrowheads="1"/>
          </p:cNvSpPr>
          <p:nvPr/>
        </p:nvSpPr>
        <p:spPr bwMode="auto">
          <a:xfrm rot="11552108" flipV="1">
            <a:off x="4579938" y="1905000"/>
            <a:ext cx="3048000" cy="304800"/>
          </a:xfrm>
          <a:prstGeom prst="leftArrow">
            <a:avLst>
              <a:gd name="adj1" fmla="val 29176"/>
              <a:gd name="adj2" fmla="val 174861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9911" name="Group 519"/>
          <p:cNvGrpSpPr>
            <a:grpSpLocks/>
          </p:cNvGrpSpPr>
          <p:nvPr/>
        </p:nvGrpSpPr>
        <p:grpSpPr bwMode="auto">
          <a:xfrm>
            <a:off x="131763" y="106363"/>
            <a:ext cx="3768725" cy="579437"/>
            <a:chOff x="83" y="67"/>
            <a:chExt cx="2374" cy="365"/>
          </a:xfrm>
        </p:grpSpPr>
        <p:sp>
          <p:nvSpPr>
            <p:cNvPr id="699912" name="Text Box 520"/>
            <p:cNvSpPr txBox="1">
              <a:spLocks noChangeArrowheads="1"/>
            </p:cNvSpPr>
            <p:nvPr/>
          </p:nvSpPr>
          <p:spPr bwMode="auto">
            <a:xfrm>
              <a:off x="384" y="67"/>
              <a:ext cx="20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Ignorance</a:t>
              </a:r>
            </a:p>
          </p:txBody>
        </p:sp>
        <p:sp>
          <p:nvSpPr>
            <p:cNvPr id="699913" name="Text Box 521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(3)</a:t>
              </a:r>
            </a:p>
          </p:txBody>
        </p:sp>
      </p:grpSp>
      <p:grpSp>
        <p:nvGrpSpPr>
          <p:cNvPr id="699928" name="Group 536"/>
          <p:cNvGrpSpPr>
            <a:grpSpLocks/>
          </p:cNvGrpSpPr>
          <p:nvPr/>
        </p:nvGrpSpPr>
        <p:grpSpPr bwMode="auto">
          <a:xfrm>
            <a:off x="1535113" y="5546725"/>
            <a:ext cx="6161087" cy="625475"/>
            <a:chOff x="871" y="3398"/>
            <a:chExt cx="3881" cy="394"/>
          </a:xfrm>
        </p:grpSpPr>
        <p:sp>
          <p:nvSpPr>
            <p:cNvPr id="699915" name="Text Box 523"/>
            <p:cNvSpPr txBox="1">
              <a:spLocks noChangeArrowheads="1"/>
            </p:cNvSpPr>
            <p:nvPr/>
          </p:nvSpPr>
          <p:spPr bwMode="auto">
            <a:xfrm>
              <a:off x="1027" y="3408"/>
              <a:ext cx="3725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Considered from the viewpoint of the intellect, the human Fall represents humanity’s descent into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ignorance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 </a:t>
              </a:r>
            </a:p>
          </p:txBody>
        </p:sp>
        <p:sp>
          <p:nvSpPr>
            <p:cNvPr id="699916" name="Text Box 524"/>
            <p:cNvSpPr txBox="1">
              <a:spLocks noChangeArrowheads="1"/>
            </p:cNvSpPr>
            <p:nvPr/>
          </p:nvSpPr>
          <p:spPr bwMode="auto">
            <a:xfrm>
              <a:off x="871" y="3398"/>
              <a:ext cx="185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9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9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9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9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68" grpId="0" animBg="1" autoUpdateAnimBg="0"/>
      <p:bldP spid="6999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994" name="Group 2"/>
          <p:cNvGrpSpPr>
            <a:grpSpLocks/>
          </p:cNvGrpSpPr>
          <p:nvPr/>
        </p:nvGrpSpPr>
        <p:grpSpPr bwMode="auto">
          <a:xfrm>
            <a:off x="914400" y="1676400"/>
            <a:ext cx="685800" cy="2057400"/>
            <a:chOff x="576" y="960"/>
            <a:chExt cx="432" cy="1296"/>
          </a:xfrm>
        </p:grpSpPr>
        <p:sp>
          <p:nvSpPr>
            <p:cNvPr id="724995" name="Line 3"/>
            <p:cNvSpPr>
              <a:spLocks noChangeShapeType="1"/>
            </p:cNvSpPr>
            <p:nvPr/>
          </p:nvSpPr>
          <p:spPr bwMode="auto">
            <a:xfrm flipV="1">
              <a:off x="576" y="960"/>
              <a:ext cx="384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4996" name="Line 4"/>
            <p:cNvSpPr>
              <a:spLocks noChangeShapeType="1"/>
            </p:cNvSpPr>
            <p:nvPr/>
          </p:nvSpPr>
          <p:spPr bwMode="auto">
            <a:xfrm flipH="1" flipV="1">
              <a:off x="624" y="2016"/>
              <a:ext cx="384" cy="24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4997" name="Group 5"/>
          <p:cNvGrpSpPr>
            <a:grpSpLocks/>
          </p:cNvGrpSpPr>
          <p:nvPr/>
        </p:nvGrpSpPr>
        <p:grpSpPr bwMode="auto">
          <a:xfrm>
            <a:off x="2667000" y="1130300"/>
            <a:ext cx="1866900" cy="774700"/>
            <a:chOff x="1680" y="1037"/>
            <a:chExt cx="1176" cy="488"/>
          </a:xfrm>
        </p:grpSpPr>
        <p:sp>
          <p:nvSpPr>
            <p:cNvPr id="724998" name="Text Box 6"/>
            <p:cNvSpPr txBox="1">
              <a:spLocks noChangeArrowheads="1"/>
            </p:cNvSpPr>
            <p:nvPr/>
          </p:nvSpPr>
          <p:spPr bwMode="auto">
            <a:xfrm>
              <a:off x="1680" y="118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3600" b="0">
                  <a:solidFill>
                    <a:srgbClr val="0000CC"/>
                  </a:solidFill>
                  <a:effectLst/>
                  <a:latin typeface="Impact" pitchFamily="34" charset="0"/>
                </a:rPr>
                <a:t>:</a:t>
              </a:r>
            </a:p>
          </p:txBody>
        </p:sp>
        <p:sp>
          <p:nvSpPr>
            <p:cNvPr id="724999" name="Text Box 7"/>
            <p:cNvSpPr txBox="1">
              <a:spLocks noChangeArrowheads="1"/>
            </p:cNvSpPr>
            <p:nvPr/>
          </p:nvSpPr>
          <p:spPr bwMode="auto">
            <a:xfrm>
              <a:off x="1896" y="1037"/>
              <a:ext cx="96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Internal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 </a:t>
              </a:r>
            </a:p>
          </p:txBody>
        </p:sp>
      </p:grpSp>
      <p:grpSp>
        <p:nvGrpSpPr>
          <p:cNvPr id="725000" name="Group 8"/>
          <p:cNvGrpSpPr>
            <a:grpSpLocks/>
          </p:cNvGrpSpPr>
          <p:nvPr/>
        </p:nvGrpSpPr>
        <p:grpSpPr bwMode="auto">
          <a:xfrm>
            <a:off x="131763" y="106363"/>
            <a:ext cx="3768725" cy="579437"/>
            <a:chOff x="83" y="67"/>
            <a:chExt cx="2374" cy="365"/>
          </a:xfrm>
        </p:grpSpPr>
        <p:sp>
          <p:nvSpPr>
            <p:cNvPr id="725001" name="Text Box 9"/>
            <p:cNvSpPr txBox="1">
              <a:spLocks noChangeArrowheads="1"/>
            </p:cNvSpPr>
            <p:nvPr/>
          </p:nvSpPr>
          <p:spPr bwMode="auto">
            <a:xfrm>
              <a:off x="384" y="67"/>
              <a:ext cx="20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Ignorance</a:t>
              </a:r>
            </a:p>
          </p:txBody>
        </p:sp>
        <p:sp>
          <p:nvSpPr>
            <p:cNvPr id="725002" name="Text Box 10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(3)</a:t>
              </a:r>
            </a:p>
          </p:txBody>
        </p:sp>
      </p:grpSp>
      <p:sp>
        <p:nvSpPr>
          <p:cNvPr id="725003" name="Rectangle 11"/>
          <p:cNvSpPr>
            <a:spLocks noChangeArrowheads="1"/>
          </p:cNvSpPr>
          <p:nvPr/>
        </p:nvSpPr>
        <p:spPr bwMode="auto">
          <a:xfrm>
            <a:off x="0" y="5083175"/>
            <a:ext cx="9144000" cy="177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5004" name="Oval 12"/>
          <p:cNvSpPr>
            <a:spLocks noChangeArrowheads="1"/>
          </p:cNvSpPr>
          <p:nvPr/>
        </p:nvSpPr>
        <p:spPr bwMode="auto">
          <a:xfrm>
            <a:off x="1371600" y="914400"/>
            <a:ext cx="1143000" cy="1143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rgbClr val="000099"/>
                </a:solidFill>
                <a:effectLst/>
                <a:latin typeface="Impact" pitchFamily="34" charset="0"/>
              </a:rPr>
              <a:t>mind</a:t>
            </a:r>
          </a:p>
        </p:txBody>
      </p:sp>
      <p:sp>
        <p:nvSpPr>
          <p:cNvPr id="725005" name="Oval 13"/>
          <p:cNvSpPr>
            <a:spLocks noChangeArrowheads="1"/>
          </p:cNvSpPr>
          <p:nvPr/>
        </p:nvSpPr>
        <p:spPr bwMode="auto">
          <a:xfrm>
            <a:off x="1371600" y="3352800"/>
            <a:ext cx="1143000" cy="1143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effectLst/>
                <a:latin typeface="Impact" pitchFamily="34" charset="0"/>
              </a:rPr>
              <a:t>body</a:t>
            </a:r>
          </a:p>
        </p:txBody>
      </p:sp>
      <p:sp>
        <p:nvSpPr>
          <p:cNvPr id="725006" name="Text Box 14"/>
          <p:cNvSpPr txBox="1">
            <a:spLocks noChangeArrowheads="1"/>
          </p:cNvSpPr>
          <p:nvPr/>
        </p:nvSpPr>
        <p:spPr bwMode="auto">
          <a:xfrm>
            <a:off x="3009900" y="11303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0000CC"/>
                </a:solidFill>
                <a:effectLst/>
                <a:latin typeface="Impact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0000CC"/>
                </a:solidFill>
                <a:effectLst/>
                <a:latin typeface="Impact" pitchFamily="34" charset="0"/>
              </a:rPr>
              <a:t>Intellect</a:t>
            </a:r>
          </a:p>
        </p:txBody>
      </p:sp>
      <p:sp>
        <p:nvSpPr>
          <p:cNvPr id="725007" name="AutoShape 15"/>
          <p:cNvSpPr>
            <a:spLocks noChangeArrowheads="1"/>
          </p:cNvSpPr>
          <p:nvPr/>
        </p:nvSpPr>
        <p:spPr bwMode="auto">
          <a:xfrm>
            <a:off x="7772400" y="22098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Ignor-</a:t>
            </a:r>
          </a:p>
          <a:p>
            <a:pPr>
              <a:lnSpc>
                <a:spcPct val="90000"/>
              </a:lnSpc>
            </a:pPr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ance</a:t>
            </a:r>
          </a:p>
        </p:txBody>
      </p:sp>
      <p:grpSp>
        <p:nvGrpSpPr>
          <p:cNvPr id="725207" name="Group 215"/>
          <p:cNvGrpSpPr>
            <a:grpSpLocks/>
          </p:cNvGrpSpPr>
          <p:nvPr/>
        </p:nvGrpSpPr>
        <p:grpSpPr bwMode="auto">
          <a:xfrm>
            <a:off x="2667000" y="3568700"/>
            <a:ext cx="1866900" cy="774700"/>
            <a:chOff x="1680" y="1989"/>
            <a:chExt cx="1176" cy="488"/>
          </a:xfrm>
        </p:grpSpPr>
        <p:sp>
          <p:nvSpPr>
            <p:cNvPr id="725208" name="Text Box 216"/>
            <p:cNvSpPr txBox="1">
              <a:spLocks noChangeArrowheads="1"/>
            </p:cNvSpPr>
            <p:nvPr/>
          </p:nvSpPr>
          <p:spPr bwMode="auto">
            <a:xfrm>
              <a:off x="1680" y="2137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3600" b="0">
                  <a:solidFill>
                    <a:srgbClr val="0000CC"/>
                  </a:solidFill>
                  <a:effectLst/>
                  <a:latin typeface="Impact" pitchFamily="34" charset="0"/>
                </a:rPr>
                <a:t>:</a:t>
              </a:r>
            </a:p>
          </p:txBody>
        </p:sp>
        <p:sp>
          <p:nvSpPr>
            <p:cNvPr id="725209" name="Text Box 217"/>
            <p:cNvSpPr txBox="1">
              <a:spLocks noChangeArrowheads="1"/>
            </p:cNvSpPr>
            <p:nvPr/>
          </p:nvSpPr>
          <p:spPr bwMode="auto">
            <a:xfrm>
              <a:off x="1896" y="1989"/>
              <a:ext cx="96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External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Intellect</a:t>
              </a:r>
            </a:p>
          </p:txBody>
        </p:sp>
      </p:grpSp>
      <p:grpSp>
        <p:nvGrpSpPr>
          <p:cNvPr id="725224" name="Group 232"/>
          <p:cNvGrpSpPr>
            <a:grpSpLocks/>
          </p:cNvGrpSpPr>
          <p:nvPr/>
        </p:nvGrpSpPr>
        <p:grpSpPr bwMode="auto">
          <a:xfrm>
            <a:off x="1752600" y="5372100"/>
            <a:ext cx="5562600" cy="952500"/>
            <a:chOff x="864" y="3312"/>
            <a:chExt cx="3504" cy="600"/>
          </a:xfrm>
        </p:grpSpPr>
        <p:sp>
          <p:nvSpPr>
            <p:cNvPr id="725211" name="Text Box 219"/>
            <p:cNvSpPr txBox="1">
              <a:spLocks noChangeArrowheads="1"/>
            </p:cNvSpPr>
            <p:nvPr/>
          </p:nvSpPr>
          <p:spPr bwMode="auto">
            <a:xfrm>
              <a:off x="1056" y="3335"/>
              <a:ext cx="3312" cy="5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People are composed of two aspects:  internal and external, or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mind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body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; likewise, the intellect consists of two aspects: 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internal and external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</a:p>
          </p:txBody>
        </p:sp>
        <p:sp>
          <p:nvSpPr>
            <p:cNvPr id="725212" name="Text Box 220"/>
            <p:cNvSpPr txBox="1">
              <a:spLocks noChangeArrowheads="1"/>
            </p:cNvSpPr>
            <p:nvPr/>
          </p:nvSpPr>
          <p:spPr bwMode="auto">
            <a:xfrm>
              <a:off x="864" y="3312"/>
              <a:ext cx="192" cy="26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  <p:pic>
        <p:nvPicPr>
          <p:cNvPr id="725221" name="Picture 229" descr="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95400"/>
            <a:ext cx="140017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2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4" grpId="0" animBg="1" autoUpdateAnimBg="0"/>
      <p:bldP spid="72500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970" name="Group 2"/>
          <p:cNvGrpSpPr>
            <a:grpSpLocks/>
          </p:cNvGrpSpPr>
          <p:nvPr/>
        </p:nvGrpSpPr>
        <p:grpSpPr bwMode="auto">
          <a:xfrm>
            <a:off x="2667000" y="1130300"/>
            <a:ext cx="1866900" cy="774700"/>
            <a:chOff x="1680" y="1037"/>
            <a:chExt cx="1176" cy="488"/>
          </a:xfrm>
        </p:grpSpPr>
        <p:sp>
          <p:nvSpPr>
            <p:cNvPr id="723971" name="Text Box 3"/>
            <p:cNvSpPr txBox="1">
              <a:spLocks noChangeArrowheads="1"/>
            </p:cNvSpPr>
            <p:nvPr/>
          </p:nvSpPr>
          <p:spPr bwMode="auto">
            <a:xfrm>
              <a:off x="1680" y="1184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3600" b="0">
                  <a:solidFill>
                    <a:srgbClr val="0000CC"/>
                  </a:solidFill>
                  <a:effectLst/>
                  <a:latin typeface="Impact" pitchFamily="34" charset="0"/>
                </a:rPr>
                <a:t>:</a:t>
              </a:r>
            </a:p>
          </p:txBody>
        </p:sp>
        <p:sp>
          <p:nvSpPr>
            <p:cNvPr id="723972" name="Text Box 4"/>
            <p:cNvSpPr txBox="1">
              <a:spLocks noChangeArrowheads="1"/>
            </p:cNvSpPr>
            <p:nvPr/>
          </p:nvSpPr>
          <p:spPr bwMode="auto">
            <a:xfrm>
              <a:off x="1896" y="1037"/>
              <a:ext cx="96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Internal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 </a:t>
              </a:r>
            </a:p>
          </p:txBody>
        </p:sp>
      </p:grpSp>
      <p:grpSp>
        <p:nvGrpSpPr>
          <p:cNvPr id="723973" name="Group 5"/>
          <p:cNvGrpSpPr>
            <a:grpSpLocks/>
          </p:cNvGrpSpPr>
          <p:nvPr/>
        </p:nvGrpSpPr>
        <p:grpSpPr bwMode="auto">
          <a:xfrm>
            <a:off x="131763" y="106363"/>
            <a:ext cx="3768725" cy="579437"/>
            <a:chOff x="83" y="67"/>
            <a:chExt cx="2374" cy="365"/>
          </a:xfrm>
        </p:grpSpPr>
        <p:sp>
          <p:nvSpPr>
            <p:cNvPr id="723974" name="Text Box 6"/>
            <p:cNvSpPr txBox="1">
              <a:spLocks noChangeArrowheads="1"/>
            </p:cNvSpPr>
            <p:nvPr/>
          </p:nvSpPr>
          <p:spPr bwMode="auto">
            <a:xfrm>
              <a:off x="384" y="67"/>
              <a:ext cx="20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Ignorance</a:t>
              </a:r>
            </a:p>
          </p:txBody>
        </p:sp>
        <p:sp>
          <p:nvSpPr>
            <p:cNvPr id="723975" name="Text Box 7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(3)</a:t>
              </a:r>
            </a:p>
          </p:txBody>
        </p:sp>
      </p:grpSp>
      <p:sp>
        <p:nvSpPr>
          <p:cNvPr id="723976" name="Rectangle 8"/>
          <p:cNvSpPr>
            <a:spLocks noChangeArrowheads="1"/>
          </p:cNvSpPr>
          <p:nvPr/>
        </p:nvSpPr>
        <p:spPr bwMode="auto">
          <a:xfrm>
            <a:off x="0" y="5083175"/>
            <a:ext cx="9144000" cy="17748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77" name="Line 9"/>
          <p:cNvSpPr>
            <a:spLocks noChangeShapeType="1"/>
          </p:cNvSpPr>
          <p:nvPr/>
        </p:nvSpPr>
        <p:spPr bwMode="auto">
          <a:xfrm flipV="1">
            <a:off x="914400" y="1676400"/>
            <a:ext cx="60960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3978" name="Oval 10"/>
          <p:cNvSpPr>
            <a:spLocks noChangeArrowheads="1"/>
          </p:cNvSpPr>
          <p:nvPr/>
        </p:nvSpPr>
        <p:spPr bwMode="auto">
          <a:xfrm>
            <a:off x="1371600" y="914400"/>
            <a:ext cx="1143000" cy="1143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rgbClr val="000099"/>
                </a:solidFill>
                <a:effectLst/>
                <a:latin typeface="Impact" pitchFamily="34" charset="0"/>
              </a:rPr>
              <a:t>mind</a:t>
            </a:r>
          </a:p>
        </p:txBody>
      </p:sp>
      <p:sp>
        <p:nvSpPr>
          <p:cNvPr id="723979" name="Line 11"/>
          <p:cNvSpPr>
            <a:spLocks noChangeShapeType="1"/>
          </p:cNvSpPr>
          <p:nvPr/>
        </p:nvSpPr>
        <p:spPr bwMode="auto">
          <a:xfrm flipH="1" flipV="1">
            <a:off x="990600" y="3352800"/>
            <a:ext cx="609600" cy="381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3980" name="Oval 12"/>
          <p:cNvSpPr>
            <a:spLocks noChangeArrowheads="1"/>
          </p:cNvSpPr>
          <p:nvPr/>
        </p:nvSpPr>
        <p:spPr bwMode="auto">
          <a:xfrm>
            <a:off x="1371600" y="3352800"/>
            <a:ext cx="1143000" cy="11430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effectLst/>
                <a:latin typeface="Impact" pitchFamily="34" charset="0"/>
              </a:rPr>
              <a:t>body</a:t>
            </a:r>
          </a:p>
        </p:txBody>
      </p:sp>
      <p:sp>
        <p:nvSpPr>
          <p:cNvPr id="723981" name="Text Box 13"/>
          <p:cNvSpPr txBox="1">
            <a:spLocks noChangeArrowheads="1"/>
          </p:cNvSpPr>
          <p:nvPr/>
        </p:nvSpPr>
        <p:spPr bwMode="auto">
          <a:xfrm>
            <a:off x="3009900" y="11303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0000CC"/>
                </a:solidFill>
                <a:effectLst/>
                <a:latin typeface="Impact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0000CC"/>
                </a:solidFill>
                <a:effectLst/>
                <a:latin typeface="Impact" pitchFamily="34" charset="0"/>
              </a:rPr>
              <a:t>Intellect</a:t>
            </a:r>
          </a:p>
        </p:txBody>
      </p:sp>
      <p:sp>
        <p:nvSpPr>
          <p:cNvPr id="723982" name="AutoShape 14"/>
          <p:cNvSpPr>
            <a:spLocks noChangeArrowheads="1"/>
          </p:cNvSpPr>
          <p:nvPr/>
        </p:nvSpPr>
        <p:spPr bwMode="auto">
          <a:xfrm>
            <a:off x="7772400" y="220980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Ignor-</a:t>
            </a:r>
          </a:p>
          <a:p>
            <a:pPr>
              <a:lnSpc>
                <a:spcPct val="90000"/>
              </a:lnSpc>
            </a:pPr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ance</a:t>
            </a:r>
          </a:p>
        </p:txBody>
      </p:sp>
      <p:grpSp>
        <p:nvGrpSpPr>
          <p:cNvPr id="723983" name="Group 15"/>
          <p:cNvGrpSpPr>
            <a:grpSpLocks/>
          </p:cNvGrpSpPr>
          <p:nvPr/>
        </p:nvGrpSpPr>
        <p:grpSpPr bwMode="auto">
          <a:xfrm>
            <a:off x="4648200" y="1130300"/>
            <a:ext cx="2514600" cy="774700"/>
            <a:chOff x="2928" y="1037"/>
            <a:chExt cx="1584" cy="488"/>
          </a:xfrm>
        </p:grpSpPr>
        <p:sp>
          <p:nvSpPr>
            <p:cNvPr id="723984" name="AutoShape 16"/>
            <p:cNvSpPr>
              <a:spLocks noChangeArrowheads="1"/>
            </p:cNvSpPr>
            <p:nvPr/>
          </p:nvSpPr>
          <p:spPr bwMode="auto">
            <a:xfrm rot="10800000" flipV="1">
              <a:off x="2928" y="1181"/>
              <a:ext cx="432" cy="196"/>
            </a:xfrm>
            <a:prstGeom prst="leftArrow">
              <a:avLst>
                <a:gd name="adj1" fmla="val 28130"/>
                <a:gd name="adj2" fmla="val 77347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85" name="Text Box 17"/>
            <p:cNvSpPr txBox="1">
              <a:spLocks noChangeArrowheads="1"/>
            </p:cNvSpPr>
            <p:nvPr/>
          </p:nvSpPr>
          <p:spPr bwMode="auto">
            <a:xfrm>
              <a:off x="3408" y="1037"/>
              <a:ext cx="110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Internal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Ignorance</a:t>
              </a:r>
            </a:p>
          </p:txBody>
        </p:sp>
      </p:grpSp>
      <p:grpSp>
        <p:nvGrpSpPr>
          <p:cNvPr id="723986" name="Group 18"/>
          <p:cNvGrpSpPr>
            <a:grpSpLocks/>
          </p:cNvGrpSpPr>
          <p:nvPr/>
        </p:nvGrpSpPr>
        <p:grpSpPr bwMode="auto">
          <a:xfrm>
            <a:off x="4648200" y="3568700"/>
            <a:ext cx="2514600" cy="774700"/>
            <a:chOff x="2928" y="1989"/>
            <a:chExt cx="1584" cy="488"/>
          </a:xfrm>
        </p:grpSpPr>
        <p:sp>
          <p:nvSpPr>
            <p:cNvPr id="723987" name="AutoShape 19"/>
            <p:cNvSpPr>
              <a:spLocks noChangeArrowheads="1"/>
            </p:cNvSpPr>
            <p:nvPr/>
          </p:nvSpPr>
          <p:spPr bwMode="auto">
            <a:xfrm rot="10800000" flipV="1">
              <a:off x="2928" y="2133"/>
              <a:ext cx="432" cy="196"/>
            </a:xfrm>
            <a:prstGeom prst="leftArrow">
              <a:avLst>
                <a:gd name="adj1" fmla="val 28130"/>
                <a:gd name="adj2" fmla="val 77347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988" name="Text Box 20"/>
            <p:cNvSpPr txBox="1">
              <a:spLocks noChangeArrowheads="1"/>
            </p:cNvSpPr>
            <p:nvPr/>
          </p:nvSpPr>
          <p:spPr bwMode="auto">
            <a:xfrm>
              <a:off x="3408" y="1989"/>
              <a:ext cx="110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External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Ignorance</a:t>
              </a:r>
            </a:p>
          </p:txBody>
        </p:sp>
      </p:grpSp>
      <p:grpSp>
        <p:nvGrpSpPr>
          <p:cNvPr id="724194" name="Group 226"/>
          <p:cNvGrpSpPr>
            <a:grpSpLocks/>
          </p:cNvGrpSpPr>
          <p:nvPr/>
        </p:nvGrpSpPr>
        <p:grpSpPr bwMode="auto">
          <a:xfrm>
            <a:off x="2667000" y="3568700"/>
            <a:ext cx="1866900" cy="774700"/>
            <a:chOff x="1680" y="1989"/>
            <a:chExt cx="1176" cy="488"/>
          </a:xfrm>
        </p:grpSpPr>
        <p:sp>
          <p:nvSpPr>
            <p:cNvPr id="724195" name="Text Box 227"/>
            <p:cNvSpPr txBox="1">
              <a:spLocks noChangeArrowheads="1"/>
            </p:cNvSpPr>
            <p:nvPr/>
          </p:nvSpPr>
          <p:spPr bwMode="auto">
            <a:xfrm>
              <a:off x="1680" y="2137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3600" b="0">
                  <a:solidFill>
                    <a:srgbClr val="0000CC"/>
                  </a:solidFill>
                  <a:effectLst/>
                  <a:latin typeface="Impact" pitchFamily="34" charset="0"/>
                </a:rPr>
                <a:t>:</a:t>
              </a:r>
            </a:p>
          </p:txBody>
        </p:sp>
        <p:sp>
          <p:nvSpPr>
            <p:cNvPr id="724196" name="Text Box 228"/>
            <p:cNvSpPr txBox="1">
              <a:spLocks noChangeArrowheads="1"/>
            </p:cNvSpPr>
            <p:nvPr/>
          </p:nvSpPr>
          <p:spPr bwMode="auto">
            <a:xfrm>
              <a:off x="1896" y="1989"/>
              <a:ext cx="960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External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Intellect</a:t>
              </a:r>
            </a:p>
          </p:txBody>
        </p:sp>
      </p:grpSp>
      <p:sp>
        <p:nvSpPr>
          <p:cNvPr id="724197" name="WordArt 229"/>
          <p:cNvSpPr>
            <a:spLocks noChangeArrowheads="1" noChangeShapeType="1" noTextEdit="1"/>
          </p:cNvSpPr>
          <p:nvPr/>
        </p:nvSpPr>
        <p:spPr bwMode="auto">
          <a:xfrm>
            <a:off x="7086600" y="1143000"/>
            <a:ext cx="533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724206" name="Group 238"/>
          <p:cNvGrpSpPr>
            <a:grpSpLocks/>
          </p:cNvGrpSpPr>
          <p:nvPr/>
        </p:nvGrpSpPr>
        <p:grpSpPr bwMode="auto">
          <a:xfrm>
            <a:off x="1820863" y="5530850"/>
            <a:ext cx="5494337" cy="641350"/>
            <a:chOff x="667" y="3388"/>
            <a:chExt cx="3461" cy="404"/>
          </a:xfrm>
        </p:grpSpPr>
        <p:sp>
          <p:nvSpPr>
            <p:cNvPr id="724202" name="Text Box 234"/>
            <p:cNvSpPr txBox="1">
              <a:spLocks noChangeArrowheads="1"/>
            </p:cNvSpPr>
            <p:nvPr/>
          </p:nvSpPr>
          <p:spPr bwMode="auto">
            <a:xfrm>
              <a:off x="859" y="3388"/>
              <a:ext cx="3269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>
                <a:lnSpc>
                  <a:spcPct val="9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In the same way, there are two types of ignorance:</a:t>
              </a:r>
            </a:p>
            <a:p>
              <a:pPr algn="dist">
                <a:lnSpc>
                  <a:spcPct val="90000"/>
                </a:lnSpc>
              </a:pP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Internal ignorance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external ignorance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0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24203" name="Text Box 235"/>
            <p:cNvSpPr txBox="1">
              <a:spLocks noChangeArrowheads="1"/>
            </p:cNvSpPr>
            <p:nvPr/>
          </p:nvSpPr>
          <p:spPr bwMode="auto">
            <a:xfrm>
              <a:off x="667" y="3398"/>
              <a:ext cx="233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4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  <p:pic>
        <p:nvPicPr>
          <p:cNvPr id="724205" name="Picture 237" descr="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95400"/>
            <a:ext cx="1400175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2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2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2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312" name="Group 680"/>
          <p:cNvGrpSpPr>
            <a:grpSpLocks/>
          </p:cNvGrpSpPr>
          <p:nvPr/>
        </p:nvGrpSpPr>
        <p:grpSpPr bwMode="auto">
          <a:xfrm>
            <a:off x="990600" y="1066800"/>
            <a:ext cx="2133600" cy="3429000"/>
            <a:chOff x="624" y="672"/>
            <a:chExt cx="1344" cy="2160"/>
          </a:xfrm>
        </p:grpSpPr>
        <p:sp>
          <p:nvSpPr>
            <p:cNvPr id="709652" name="Line 20"/>
            <p:cNvSpPr>
              <a:spLocks noChangeShapeType="1"/>
            </p:cNvSpPr>
            <p:nvPr/>
          </p:nvSpPr>
          <p:spPr bwMode="auto">
            <a:xfrm flipV="1">
              <a:off x="672" y="1104"/>
              <a:ext cx="384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9653" name="Line 21"/>
            <p:cNvSpPr>
              <a:spLocks noChangeShapeType="1"/>
            </p:cNvSpPr>
            <p:nvPr/>
          </p:nvSpPr>
          <p:spPr bwMode="auto">
            <a:xfrm flipH="1" flipV="1">
              <a:off x="624" y="2112"/>
              <a:ext cx="384" cy="24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9654" name="AutoShape 22"/>
            <p:cNvSpPr>
              <a:spLocks noChangeArrowheads="1"/>
            </p:cNvSpPr>
            <p:nvPr/>
          </p:nvSpPr>
          <p:spPr bwMode="auto">
            <a:xfrm>
              <a:off x="816" y="672"/>
              <a:ext cx="1152" cy="6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Internal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Ignorance</a:t>
              </a:r>
            </a:p>
          </p:txBody>
        </p:sp>
        <p:sp>
          <p:nvSpPr>
            <p:cNvPr id="709655" name="AutoShape 23"/>
            <p:cNvSpPr>
              <a:spLocks noChangeArrowheads="1"/>
            </p:cNvSpPr>
            <p:nvPr/>
          </p:nvSpPr>
          <p:spPr bwMode="auto">
            <a:xfrm>
              <a:off x="816" y="2208"/>
              <a:ext cx="1152" cy="6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External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Ignorance</a:t>
              </a:r>
            </a:p>
          </p:txBody>
        </p:sp>
      </p:grpSp>
      <p:sp>
        <p:nvSpPr>
          <p:cNvPr id="709656" name="AutoShape 24"/>
          <p:cNvSpPr>
            <a:spLocks noChangeArrowheads="1"/>
          </p:cNvSpPr>
          <p:nvPr/>
        </p:nvSpPr>
        <p:spPr bwMode="auto">
          <a:xfrm rot="10800000" flipV="1">
            <a:off x="3124200" y="1447800"/>
            <a:ext cx="1790700" cy="228600"/>
          </a:xfrm>
          <a:prstGeom prst="leftArrow">
            <a:avLst>
              <a:gd name="adj1" fmla="val 29593"/>
              <a:gd name="adj2" fmla="val 83556"/>
            </a:avLst>
          </a:prstGeom>
          <a:solidFill>
            <a:srgbClr val="969696"/>
          </a:solidFill>
          <a:ln w="190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0271" name="Oval 639"/>
          <p:cNvSpPr>
            <a:spLocks noChangeArrowheads="1"/>
          </p:cNvSpPr>
          <p:nvPr/>
        </p:nvSpPr>
        <p:spPr bwMode="auto">
          <a:xfrm>
            <a:off x="3200400" y="1676400"/>
            <a:ext cx="1676400" cy="6096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Religion</a:t>
            </a:r>
          </a:p>
        </p:txBody>
      </p:sp>
      <p:sp>
        <p:nvSpPr>
          <p:cNvPr id="710279" name="AutoShape 647"/>
          <p:cNvSpPr>
            <a:spLocks noChangeArrowheads="1"/>
          </p:cNvSpPr>
          <p:nvPr/>
        </p:nvSpPr>
        <p:spPr bwMode="auto">
          <a:xfrm>
            <a:off x="5029200" y="1066800"/>
            <a:ext cx="3352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rgbClr val="5C00B8"/>
                </a:solidFill>
                <a:effectLst/>
                <a:latin typeface="Impact" pitchFamily="34" charset="0"/>
              </a:rPr>
              <a:t>Search for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rgbClr val="5C00B8"/>
                </a:solidFill>
                <a:effectLst/>
                <a:latin typeface="Impact" pitchFamily="34" charset="0"/>
              </a:rPr>
              <a:t>internal truth</a:t>
            </a:r>
          </a:p>
        </p:txBody>
      </p:sp>
      <p:sp>
        <p:nvSpPr>
          <p:cNvPr id="710285" name="Rectangle 653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0291" name="Group 659"/>
          <p:cNvGrpSpPr>
            <a:grpSpLocks/>
          </p:cNvGrpSpPr>
          <p:nvPr/>
        </p:nvGrpSpPr>
        <p:grpSpPr bwMode="auto">
          <a:xfrm>
            <a:off x="131763" y="106363"/>
            <a:ext cx="4645025" cy="579437"/>
            <a:chOff x="83" y="67"/>
            <a:chExt cx="2926" cy="365"/>
          </a:xfrm>
        </p:grpSpPr>
        <p:sp>
          <p:nvSpPr>
            <p:cNvPr id="710292" name="Text Box 660"/>
            <p:cNvSpPr txBox="1">
              <a:spLocks noChangeArrowheads="1"/>
            </p:cNvSpPr>
            <p:nvPr/>
          </p:nvSpPr>
          <p:spPr bwMode="auto">
            <a:xfrm>
              <a:off x="384" y="67"/>
              <a:ext cx="26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search for truth</a:t>
              </a:r>
            </a:p>
          </p:txBody>
        </p:sp>
        <p:sp>
          <p:nvSpPr>
            <p:cNvPr id="710293" name="Text Box 661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(4)</a:t>
              </a:r>
            </a:p>
          </p:txBody>
        </p:sp>
      </p:grpSp>
      <p:pic>
        <p:nvPicPr>
          <p:cNvPr id="710308" name="Picture 676" descr="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95400"/>
            <a:ext cx="1400175" cy="3429000"/>
          </a:xfrm>
          <a:prstGeom prst="rect">
            <a:avLst/>
          </a:prstGeom>
          <a:noFill/>
        </p:spPr>
      </p:pic>
      <p:grpSp>
        <p:nvGrpSpPr>
          <p:cNvPr id="710313" name="Group 681"/>
          <p:cNvGrpSpPr>
            <a:grpSpLocks/>
          </p:cNvGrpSpPr>
          <p:nvPr/>
        </p:nvGrpSpPr>
        <p:grpSpPr bwMode="auto">
          <a:xfrm>
            <a:off x="1287463" y="5486400"/>
            <a:ext cx="6713537" cy="641350"/>
            <a:chOff x="619" y="3388"/>
            <a:chExt cx="4229" cy="404"/>
          </a:xfrm>
        </p:grpSpPr>
        <p:sp>
          <p:nvSpPr>
            <p:cNvPr id="710310" name="Text Box 678"/>
            <p:cNvSpPr txBox="1">
              <a:spLocks noChangeArrowheads="1"/>
            </p:cNvSpPr>
            <p:nvPr/>
          </p:nvSpPr>
          <p:spPr bwMode="auto">
            <a:xfrm>
              <a:off x="815" y="3388"/>
              <a:ext cx="4033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Humanity through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religion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has followed the path of searching for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internal truth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  <a:endParaRPr lang="en-US" sz="20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10311" name="Text Box 679"/>
            <p:cNvSpPr txBox="1">
              <a:spLocks noChangeArrowheads="1"/>
            </p:cNvSpPr>
            <p:nvPr/>
          </p:nvSpPr>
          <p:spPr bwMode="auto">
            <a:xfrm>
              <a:off x="619" y="3398"/>
              <a:ext cx="238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4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9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56" grpId="0" animBg="1"/>
      <p:bldP spid="710271" grpId="0" animBg="1" autoUpdateAnimBg="0"/>
      <p:bldP spid="71027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Line 2"/>
          <p:cNvSpPr>
            <a:spLocks noChangeShapeType="1"/>
          </p:cNvSpPr>
          <p:nvPr/>
        </p:nvSpPr>
        <p:spPr bwMode="auto">
          <a:xfrm flipV="1">
            <a:off x="1066800" y="1752600"/>
            <a:ext cx="609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947" name="Line 3"/>
          <p:cNvSpPr>
            <a:spLocks noChangeShapeType="1"/>
          </p:cNvSpPr>
          <p:nvPr/>
        </p:nvSpPr>
        <p:spPr bwMode="auto">
          <a:xfrm flipH="1" flipV="1">
            <a:off x="990600" y="3352800"/>
            <a:ext cx="609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2948" name="AutoShape 4"/>
          <p:cNvSpPr>
            <a:spLocks noChangeArrowheads="1"/>
          </p:cNvSpPr>
          <p:nvPr/>
        </p:nvSpPr>
        <p:spPr bwMode="auto">
          <a:xfrm>
            <a:off x="1295400" y="1066800"/>
            <a:ext cx="1828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Ignorance</a:t>
            </a:r>
          </a:p>
        </p:txBody>
      </p:sp>
      <p:sp>
        <p:nvSpPr>
          <p:cNvPr id="722949" name="AutoShape 5"/>
          <p:cNvSpPr>
            <a:spLocks noChangeArrowheads="1"/>
          </p:cNvSpPr>
          <p:nvPr/>
        </p:nvSpPr>
        <p:spPr bwMode="auto">
          <a:xfrm>
            <a:off x="1295400" y="3505200"/>
            <a:ext cx="1828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External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Ignorance</a:t>
            </a:r>
          </a:p>
        </p:txBody>
      </p:sp>
      <p:sp>
        <p:nvSpPr>
          <p:cNvPr id="722950" name="AutoShape 6"/>
          <p:cNvSpPr>
            <a:spLocks noChangeArrowheads="1"/>
          </p:cNvSpPr>
          <p:nvPr/>
        </p:nvSpPr>
        <p:spPr bwMode="auto">
          <a:xfrm rot="10800000" flipV="1">
            <a:off x="3124200" y="1447800"/>
            <a:ext cx="1790700" cy="228600"/>
          </a:xfrm>
          <a:prstGeom prst="leftArrow">
            <a:avLst>
              <a:gd name="adj1" fmla="val 29593"/>
              <a:gd name="adj2" fmla="val 83556"/>
            </a:avLst>
          </a:prstGeom>
          <a:solidFill>
            <a:srgbClr val="969696"/>
          </a:solidFill>
          <a:ln w="190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951" name="AutoShape 7"/>
          <p:cNvSpPr>
            <a:spLocks noChangeArrowheads="1"/>
          </p:cNvSpPr>
          <p:nvPr/>
        </p:nvSpPr>
        <p:spPr bwMode="auto">
          <a:xfrm rot="10800000" flipV="1">
            <a:off x="3124200" y="3886200"/>
            <a:ext cx="1790700" cy="228600"/>
          </a:xfrm>
          <a:prstGeom prst="leftArrow">
            <a:avLst>
              <a:gd name="adj1" fmla="val 29593"/>
              <a:gd name="adj2" fmla="val 83556"/>
            </a:avLst>
          </a:prstGeom>
          <a:solidFill>
            <a:srgbClr val="808080"/>
          </a:solidFill>
          <a:ln w="190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151" name="Oval 207"/>
          <p:cNvSpPr>
            <a:spLocks noChangeArrowheads="1"/>
          </p:cNvSpPr>
          <p:nvPr/>
        </p:nvSpPr>
        <p:spPr bwMode="auto">
          <a:xfrm>
            <a:off x="3200400" y="1676400"/>
            <a:ext cx="1676400" cy="6096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Religion</a:t>
            </a:r>
          </a:p>
        </p:txBody>
      </p:sp>
      <p:sp>
        <p:nvSpPr>
          <p:cNvPr id="723152" name="Oval 208"/>
          <p:cNvSpPr>
            <a:spLocks noChangeArrowheads="1"/>
          </p:cNvSpPr>
          <p:nvPr/>
        </p:nvSpPr>
        <p:spPr bwMode="auto">
          <a:xfrm>
            <a:off x="3200400" y="3276600"/>
            <a:ext cx="16764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Science</a:t>
            </a:r>
          </a:p>
        </p:txBody>
      </p:sp>
      <p:sp>
        <p:nvSpPr>
          <p:cNvPr id="723153" name="AutoShape 209"/>
          <p:cNvSpPr>
            <a:spLocks noChangeArrowheads="1"/>
          </p:cNvSpPr>
          <p:nvPr/>
        </p:nvSpPr>
        <p:spPr bwMode="auto">
          <a:xfrm>
            <a:off x="5029200" y="1066800"/>
            <a:ext cx="3352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5C00B8"/>
                </a:solidFill>
                <a:effectLst/>
                <a:latin typeface="Impact" pitchFamily="34" charset="0"/>
              </a:rPr>
              <a:t>Search for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5C00B8"/>
                </a:solidFill>
                <a:effectLst/>
                <a:latin typeface="Impact" pitchFamily="34" charset="0"/>
              </a:rPr>
              <a:t>internal truth</a:t>
            </a:r>
          </a:p>
        </p:txBody>
      </p:sp>
      <p:sp>
        <p:nvSpPr>
          <p:cNvPr id="723154" name="AutoShape 210"/>
          <p:cNvSpPr>
            <a:spLocks noChangeArrowheads="1"/>
          </p:cNvSpPr>
          <p:nvPr/>
        </p:nvSpPr>
        <p:spPr bwMode="auto">
          <a:xfrm>
            <a:off x="5029200" y="3505200"/>
            <a:ext cx="3352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0000CC"/>
                </a:solidFill>
                <a:effectLst/>
                <a:latin typeface="Impact" pitchFamily="34" charset="0"/>
              </a:rPr>
              <a:t>Search for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0000CC"/>
                </a:solidFill>
                <a:effectLst/>
                <a:latin typeface="Impact" pitchFamily="34" charset="0"/>
              </a:rPr>
              <a:t>external truth</a:t>
            </a:r>
          </a:p>
        </p:txBody>
      </p:sp>
      <p:sp>
        <p:nvSpPr>
          <p:cNvPr id="723155" name="Rectangle 211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3156" name="Group 212"/>
          <p:cNvGrpSpPr>
            <a:grpSpLocks/>
          </p:cNvGrpSpPr>
          <p:nvPr/>
        </p:nvGrpSpPr>
        <p:grpSpPr bwMode="auto">
          <a:xfrm>
            <a:off x="131763" y="106363"/>
            <a:ext cx="4645025" cy="579437"/>
            <a:chOff x="83" y="67"/>
            <a:chExt cx="2926" cy="365"/>
          </a:xfrm>
        </p:grpSpPr>
        <p:sp>
          <p:nvSpPr>
            <p:cNvPr id="723157" name="Text Box 213"/>
            <p:cNvSpPr txBox="1">
              <a:spLocks noChangeArrowheads="1"/>
            </p:cNvSpPr>
            <p:nvPr/>
          </p:nvSpPr>
          <p:spPr bwMode="auto">
            <a:xfrm>
              <a:off x="384" y="67"/>
              <a:ext cx="26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search for truth</a:t>
              </a:r>
            </a:p>
          </p:txBody>
        </p:sp>
        <p:sp>
          <p:nvSpPr>
            <p:cNvPr id="723158" name="Text Box 214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(4)</a:t>
              </a:r>
            </a:p>
          </p:txBody>
        </p:sp>
      </p:grpSp>
      <p:pic>
        <p:nvPicPr>
          <p:cNvPr id="723166" name="Picture 222" descr="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95400"/>
            <a:ext cx="1400175" cy="3429000"/>
          </a:xfrm>
          <a:prstGeom prst="rect">
            <a:avLst/>
          </a:prstGeom>
          <a:noFill/>
        </p:spPr>
      </p:pic>
      <p:grpSp>
        <p:nvGrpSpPr>
          <p:cNvPr id="723171" name="Group 227"/>
          <p:cNvGrpSpPr>
            <a:grpSpLocks/>
          </p:cNvGrpSpPr>
          <p:nvPr/>
        </p:nvGrpSpPr>
        <p:grpSpPr bwMode="auto">
          <a:xfrm>
            <a:off x="1600200" y="5530850"/>
            <a:ext cx="5867400" cy="641350"/>
            <a:chOff x="1008" y="3484"/>
            <a:chExt cx="3696" cy="404"/>
          </a:xfrm>
        </p:grpSpPr>
        <p:sp>
          <p:nvSpPr>
            <p:cNvPr id="723168" name="Text Box 224"/>
            <p:cNvSpPr txBox="1">
              <a:spLocks noChangeArrowheads="1"/>
            </p:cNvSpPr>
            <p:nvPr/>
          </p:nvSpPr>
          <p:spPr bwMode="auto">
            <a:xfrm>
              <a:off x="1165" y="3484"/>
              <a:ext cx="3539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and through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science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has followed the path of seeking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external truth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3).</a:t>
              </a:r>
              <a:endParaRPr lang="en-US" sz="1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23169" name="Text Box 225"/>
            <p:cNvSpPr txBox="1">
              <a:spLocks noChangeArrowheads="1"/>
            </p:cNvSpPr>
            <p:nvPr/>
          </p:nvSpPr>
          <p:spPr bwMode="auto">
            <a:xfrm>
              <a:off x="1008" y="3494"/>
              <a:ext cx="19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4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2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1" grpId="0" animBg="1"/>
      <p:bldP spid="723152" grpId="0" animBg="1" autoUpdateAnimBg="0"/>
      <p:bldP spid="7231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3" name="Line 3"/>
          <p:cNvSpPr>
            <a:spLocks noChangeShapeType="1"/>
          </p:cNvSpPr>
          <p:nvPr/>
        </p:nvSpPr>
        <p:spPr bwMode="auto">
          <a:xfrm rot="20870636" flipH="1">
            <a:off x="3619500" y="2514600"/>
            <a:ext cx="838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1924" name="Line 4"/>
          <p:cNvSpPr>
            <a:spLocks noChangeShapeType="1"/>
          </p:cNvSpPr>
          <p:nvPr/>
        </p:nvSpPr>
        <p:spPr bwMode="auto">
          <a:xfrm rot="729364">
            <a:off x="3619500" y="2514600"/>
            <a:ext cx="838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1925" name="Line 5"/>
          <p:cNvSpPr>
            <a:spLocks noChangeShapeType="1"/>
          </p:cNvSpPr>
          <p:nvPr/>
        </p:nvSpPr>
        <p:spPr bwMode="auto">
          <a:xfrm flipV="1">
            <a:off x="1066800" y="1752600"/>
            <a:ext cx="609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1926" name="Line 6"/>
          <p:cNvSpPr>
            <a:spLocks noChangeShapeType="1"/>
          </p:cNvSpPr>
          <p:nvPr/>
        </p:nvSpPr>
        <p:spPr bwMode="auto">
          <a:xfrm flipH="1" flipV="1">
            <a:off x="990600" y="3352800"/>
            <a:ext cx="609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1927" name="AutoShape 7"/>
          <p:cNvSpPr>
            <a:spLocks noChangeArrowheads="1"/>
          </p:cNvSpPr>
          <p:nvPr/>
        </p:nvSpPr>
        <p:spPr bwMode="auto">
          <a:xfrm>
            <a:off x="1295400" y="1066800"/>
            <a:ext cx="1828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Ignorance</a:t>
            </a:r>
          </a:p>
        </p:txBody>
      </p:sp>
      <p:sp>
        <p:nvSpPr>
          <p:cNvPr id="721928" name="AutoShape 8"/>
          <p:cNvSpPr>
            <a:spLocks noChangeArrowheads="1"/>
          </p:cNvSpPr>
          <p:nvPr/>
        </p:nvSpPr>
        <p:spPr bwMode="auto">
          <a:xfrm>
            <a:off x="1295400" y="3505200"/>
            <a:ext cx="1828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External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Ignorance</a:t>
            </a:r>
          </a:p>
        </p:txBody>
      </p:sp>
      <p:sp>
        <p:nvSpPr>
          <p:cNvPr id="721929" name="AutoShape 9"/>
          <p:cNvSpPr>
            <a:spLocks noChangeArrowheads="1"/>
          </p:cNvSpPr>
          <p:nvPr/>
        </p:nvSpPr>
        <p:spPr bwMode="auto">
          <a:xfrm rot="10800000" flipV="1">
            <a:off x="3124200" y="1447800"/>
            <a:ext cx="1790700" cy="228600"/>
          </a:xfrm>
          <a:prstGeom prst="leftArrow">
            <a:avLst>
              <a:gd name="adj1" fmla="val 29593"/>
              <a:gd name="adj2" fmla="val 83556"/>
            </a:avLst>
          </a:prstGeom>
          <a:solidFill>
            <a:srgbClr val="969696"/>
          </a:solidFill>
          <a:ln w="190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1930" name="AutoShape 10"/>
          <p:cNvSpPr>
            <a:spLocks noChangeArrowheads="1"/>
          </p:cNvSpPr>
          <p:nvPr/>
        </p:nvSpPr>
        <p:spPr bwMode="auto">
          <a:xfrm rot="10800000" flipV="1">
            <a:off x="3124200" y="3886200"/>
            <a:ext cx="1790700" cy="228600"/>
          </a:xfrm>
          <a:prstGeom prst="leftArrow">
            <a:avLst>
              <a:gd name="adj1" fmla="val 29593"/>
              <a:gd name="adj2" fmla="val 83556"/>
            </a:avLst>
          </a:prstGeom>
          <a:solidFill>
            <a:srgbClr val="808080"/>
          </a:solidFill>
          <a:ln w="190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2130" name="Oval 210"/>
          <p:cNvSpPr>
            <a:spLocks noChangeArrowheads="1"/>
          </p:cNvSpPr>
          <p:nvPr/>
        </p:nvSpPr>
        <p:spPr bwMode="auto">
          <a:xfrm>
            <a:off x="3200400" y="1676400"/>
            <a:ext cx="1676400" cy="6096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Religion</a:t>
            </a:r>
          </a:p>
        </p:txBody>
      </p:sp>
      <p:sp>
        <p:nvSpPr>
          <p:cNvPr id="722131" name="Oval 211"/>
          <p:cNvSpPr>
            <a:spLocks noChangeArrowheads="1"/>
          </p:cNvSpPr>
          <p:nvPr/>
        </p:nvSpPr>
        <p:spPr bwMode="auto">
          <a:xfrm>
            <a:off x="3200400" y="3276600"/>
            <a:ext cx="16764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Science</a:t>
            </a:r>
          </a:p>
        </p:txBody>
      </p:sp>
      <p:sp>
        <p:nvSpPr>
          <p:cNvPr id="722132" name="AutoShape 212"/>
          <p:cNvSpPr>
            <a:spLocks noChangeArrowheads="1"/>
          </p:cNvSpPr>
          <p:nvPr/>
        </p:nvSpPr>
        <p:spPr bwMode="auto">
          <a:xfrm>
            <a:off x="5029200" y="1066800"/>
            <a:ext cx="3352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5C00B8"/>
                </a:solidFill>
                <a:effectLst/>
                <a:latin typeface="Impact" pitchFamily="34" charset="0"/>
              </a:rPr>
              <a:t>Search for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5C00B8"/>
                </a:solidFill>
                <a:effectLst/>
                <a:latin typeface="Impact" pitchFamily="34" charset="0"/>
              </a:rPr>
              <a:t>internal truth</a:t>
            </a:r>
          </a:p>
        </p:txBody>
      </p:sp>
      <p:sp>
        <p:nvSpPr>
          <p:cNvPr id="722133" name="AutoShape 213"/>
          <p:cNvSpPr>
            <a:spLocks noChangeArrowheads="1"/>
          </p:cNvSpPr>
          <p:nvPr/>
        </p:nvSpPr>
        <p:spPr bwMode="auto">
          <a:xfrm>
            <a:off x="5029200" y="3505200"/>
            <a:ext cx="3352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0000CC"/>
                </a:solidFill>
                <a:effectLst/>
                <a:latin typeface="Impact" pitchFamily="34" charset="0"/>
              </a:rPr>
              <a:t>Search for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solidFill>
                  <a:srgbClr val="0000CC"/>
                </a:solidFill>
                <a:effectLst/>
                <a:latin typeface="Impact" pitchFamily="34" charset="0"/>
              </a:rPr>
              <a:t>external truth</a:t>
            </a:r>
          </a:p>
        </p:txBody>
      </p:sp>
      <p:sp>
        <p:nvSpPr>
          <p:cNvPr id="722134" name="Rectangle 214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2140" name="Group 220"/>
          <p:cNvGrpSpPr>
            <a:grpSpLocks/>
          </p:cNvGrpSpPr>
          <p:nvPr/>
        </p:nvGrpSpPr>
        <p:grpSpPr bwMode="auto">
          <a:xfrm>
            <a:off x="131763" y="106363"/>
            <a:ext cx="4645025" cy="579437"/>
            <a:chOff x="83" y="67"/>
            <a:chExt cx="2926" cy="365"/>
          </a:xfrm>
        </p:grpSpPr>
        <p:sp>
          <p:nvSpPr>
            <p:cNvPr id="722141" name="Text Box 221"/>
            <p:cNvSpPr txBox="1">
              <a:spLocks noChangeArrowheads="1"/>
            </p:cNvSpPr>
            <p:nvPr/>
          </p:nvSpPr>
          <p:spPr bwMode="auto">
            <a:xfrm>
              <a:off x="384" y="67"/>
              <a:ext cx="26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search for truth</a:t>
              </a:r>
            </a:p>
          </p:txBody>
        </p:sp>
        <p:sp>
          <p:nvSpPr>
            <p:cNvPr id="722142" name="Text Box 222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(4)</a:t>
              </a:r>
            </a:p>
          </p:txBody>
        </p:sp>
      </p:grpSp>
      <p:pic>
        <p:nvPicPr>
          <p:cNvPr id="722144" name="Picture 224" descr="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95400"/>
            <a:ext cx="1400175" cy="3429000"/>
          </a:xfrm>
          <a:prstGeom prst="rect">
            <a:avLst/>
          </a:prstGeom>
          <a:noFill/>
        </p:spPr>
      </p:pic>
      <p:grpSp>
        <p:nvGrpSpPr>
          <p:cNvPr id="722145" name="Group 225"/>
          <p:cNvGrpSpPr>
            <a:grpSpLocks/>
          </p:cNvGrpSpPr>
          <p:nvPr/>
        </p:nvGrpSpPr>
        <p:grpSpPr bwMode="auto">
          <a:xfrm>
            <a:off x="609600" y="5370513"/>
            <a:ext cx="8077200" cy="768350"/>
            <a:chOff x="480" y="3383"/>
            <a:chExt cx="4421" cy="484"/>
          </a:xfrm>
        </p:grpSpPr>
        <p:sp>
          <p:nvSpPr>
            <p:cNvPr id="722146" name="Text Box 226"/>
            <p:cNvSpPr txBox="1">
              <a:spLocks noChangeArrowheads="1"/>
            </p:cNvSpPr>
            <p:nvPr/>
          </p:nvSpPr>
          <p:spPr bwMode="auto">
            <a:xfrm>
              <a:off x="672" y="3383"/>
              <a:ext cx="4229" cy="4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They have seemed in the course of their development to take positions that were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contradictory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irreconcilable.</a:t>
              </a:r>
              <a:endParaRPr lang="en-US" sz="26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22147" name="Text Box 227"/>
            <p:cNvSpPr txBox="1">
              <a:spLocks noChangeArrowheads="1"/>
            </p:cNvSpPr>
            <p:nvPr/>
          </p:nvSpPr>
          <p:spPr bwMode="auto">
            <a:xfrm>
              <a:off x="480" y="3398"/>
              <a:ext cx="233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4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2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3" grpId="0" animBg="1"/>
      <p:bldP spid="7219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0899" name="Group 3"/>
          <p:cNvGrpSpPr>
            <a:grpSpLocks/>
          </p:cNvGrpSpPr>
          <p:nvPr/>
        </p:nvGrpSpPr>
        <p:grpSpPr bwMode="auto">
          <a:xfrm>
            <a:off x="4267200" y="2209800"/>
            <a:ext cx="685800" cy="1143000"/>
            <a:chOff x="2688" y="1296"/>
            <a:chExt cx="432" cy="720"/>
          </a:xfrm>
        </p:grpSpPr>
        <p:sp>
          <p:nvSpPr>
            <p:cNvPr id="720900" name="Line 4"/>
            <p:cNvSpPr>
              <a:spLocks noChangeShapeType="1"/>
            </p:cNvSpPr>
            <p:nvPr/>
          </p:nvSpPr>
          <p:spPr bwMode="auto">
            <a:xfrm flipH="1" flipV="1">
              <a:off x="2688" y="1296"/>
              <a:ext cx="384" cy="24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0901" name="Line 5"/>
            <p:cNvSpPr>
              <a:spLocks noChangeShapeType="1"/>
            </p:cNvSpPr>
            <p:nvPr/>
          </p:nvSpPr>
          <p:spPr bwMode="auto">
            <a:xfrm flipV="1">
              <a:off x="2736" y="1776"/>
              <a:ext cx="384" cy="240"/>
            </a:xfrm>
            <a:prstGeom prst="line">
              <a:avLst/>
            </a:prstGeom>
            <a:noFill/>
            <a:ln w="5715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902" name="AutoShape 6"/>
          <p:cNvSpPr>
            <a:spLocks noChangeArrowheads="1"/>
          </p:cNvSpPr>
          <p:nvPr/>
        </p:nvSpPr>
        <p:spPr bwMode="auto">
          <a:xfrm>
            <a:off x="4094163" y="2398713"/>
            <a:ext cx="204787" cy="801687"/>
          </a:xfrm>
          <a:prstGeom prst="curvedLeftArrow">
            <a:avLst>
              <a:gd name="adj1" fmla="val 78295"/>
              <a:gd name="adj2" fmla="val 156589"/>
              <a:gd name="adj3" fmla="val 33333"/>
            </a:avLst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03" name="AutoShape 7"/>
          <p:cNvSpPr>
            <a:spLocks noChangeArrowheads="1"/>
          </p:cNvSpPr>
          <p:nvPr/>
        </p:nvSpPr>
        <p:spPr bwMode="auto">
          <a:xfrm rot="-10800000">
            <a:off x="3751263" y="2362200"/>
            <a:ext cx="204787" cy="801688"/>
          </a:xfrm>
          <a:prstGeom prst="curvedLeftArrow">
            <a:avLst>
              <a:gd name="adj1" fmla="val 78295"/>
              <a:gd name="adj2" fmla="val 156590"/>
              <a:gd name="adj3" fmla="val 33333"/>
            </a:avLst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04" name="AutoShape 8"/>
          <p:cNvSpPr>
            <a:spLocks noChangeArrowheads="1"/>
          </p:cNvSpPr>
          <p:nvPr/>
        </p:nvSpPr>
        <p:spPr bwMode="auto">
          <a:xfrm>
            <a:off x="7543800" y="1905000"/>
            <a:ext cx="13716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900CC"/>
              </a:gs>
              <a:gs pos="100000">
                <a:srgbClr val="0000FF"/>
              </a:gs>
            </a:gsLst>
            <a:lin ang="2700000" scaled="1"/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sz="2800" b="0"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  <p:sp>
        <p:nvSpPr>
          <p:cNvPr id="720905" name="AutoShape 9"/>
          <p:cNvSpPr>
            <a:spLocks noChangeArrowheads="1"/>
          </p:cNvSpPr>
          <p:nvPr/>
        </p:nvSpPr>
        <p:spPr bwMode="auto">
          <a:xfrm>
            <a:off x="4876800" y="2514600"/>
            <a:ext cx="20574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rgbClr val="6600CC"/>
                </a:solidFill>
                <a:effectLst/>
                <a:latin typeface="Impact" pitchFamily="34" charset="0"/>
              </a:rPr>
              <a:t>New Truth</a:t>
            </a:r>
          </a:p>
        </p:txBody>
      </p:sp>
      <p:sp>
        <p:nvSpPr>
          <p:cNvPr id="720906" name="AutoShape 10"/>
          <p:cNvSpPr>
            <a:spLocks noChangeArrowheads="1"/>
          </p:cNvSpPr>
          <p:nvPr/>
        </p:nvSpPr>
        <p:spPr bwMode="auto">
          <a:xfrm>
            <a:off x="4094163" y="2400300"/>
            <a:ext cx="204787" cy="801688"/>
          </a:xfrm>
          <a:prstGeom prst="curvedLeftArrow">
            <a:avLst>
              <a:gd name="adj1" fmla="val 78295"/>
              <a:gd name="adj2" fmla="val 156590"/>
              <a:gd name="adj3" fmla="val 33333"/>
            </a:avLst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07" name="AutoShape 11"/>
          <p:cNvSpPr>
            <a:spLocks noChangeArrowheads="1"/>
          </p:cNvSpPr>
          <p:nvPr/>
        </p:nvSpPr>
        <p:spPr bwMode="auto">
          <a:xfrm rot="-10800000">
            <a:off x="3751263" y="2363788"/>
            <a:ext cx="204787" cy="801687"/>
          </a:xfrm>
          <a:prstGeom prst="curvedLeftArrow">
            <a:avLst>
              <a:gd name="adj1" fmla="val 78295"/>
              <a:gd name="adj2" fmla="val 156589"/>
              <a:gd name="adj3" fmla="val 33333"/>
            </a:avLst>
          </a:prstGeom>
          <a:solidFill>
            <a:schemeClr val="tx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1136" name="Group 240"/>
          <p:cNvGrpSpPr>
            <a:grpSpLocks/>
          </p:cNvGrpSpPr>
          <p:nvPr/>
        </p:nvGrpSpPr>
        <p:grpSpPr bwMode="auto">
          <a:xfrm>
            <a:off x="6356350" y="1905000"/>
            <a:ext cx="1187450" cy="1758950"/>
            <a:chOff x="4004" y="1200"/>
            <a:chExt cx="748" cy="1108"/>
          </a:xfrm>
        </p:grpSpPr>
        <p:sp>
          <p:nvSpPr>
            <p:cNvPr id="720911" name="AutoShape 15"/>
            <p:cNvSpPr>
              <a:spLocks noChangeArrowheads="1"/>
            </p:cNvSpPr>
            <p:nvPr/>
          </p:nvSpPr>
          <p:spPr bwMode="auto">
            <a:xfrm rot="-12127954">
              <a:off x="4004" y="2162"/>
              <a:ext cx="748" cy="146"/>
            </a:xfrm>
            <a:prstGeom prst="leftArrow">
              <a:avLst>
                <a:gd name="adj1" fmla="val 29593"/>
                <a:gd name="adj2" fmla="val 54648"/>
              </a:avLst>
            </a:prstGeom>
            <a:solidFill>
              <a:srgbClr val="2D5F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12" name="AutoShape 16"/>
            <p:cNvSpPr>
              <a:spLocks noChangeArrowheads="1"/>
            </p:cNvSpPr>
            <p:nvPr/>
          </p:nvSpPr>
          <p:spPr bwMode="auto">
            <a:xfrm rot="12127954" flipV="1">
              <a:off x="4004" y="1200"/>
              <a:ext cx="748" cy="146"/>
            </a:xfrm>
            <a:prstGeom prst="leftArrow">
              <a:avLst>
                <a:gd name="adj1" fmla="val 29593"/>
                <a:gd name="adj2" fmla="val 54648"/>
              </a:avLst>
            </a:prstGeom>
            <a:solidFill>
              <a:srgbClr val="A347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0913" name="Line 17"/>
          <p:cNvSpPr>
            <a:spLocks noChangeShapeType="1"/>
          </p:cNvSpPr>
          <p:nvPr/>
        </p:nvSpPr>
        <p:spPr bwMode="auto">
          <a:xfrm flipV="1">
            <a:off x="1066800" y="1752600"/>
            <a:ext cx="609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914" name="Line 18"/>
          <p:cNvSpPr>
            <a:spLocks noChangeShapeType="1"/>
          </p:cNvSpPr>
          <p:nvPr/>
        </p:nvSpPr>
        <p:spPr bwMode="auto">
          <a:xfrm flipH="1" flipV="1">
            <a:off x="990600" y="3352800"/>
            <a:ext cx="609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0915" name="AutoShape 19"/>
          <p:cNvSpPr>
            <a:spLocks noChangeArrowheads="1"/>
          </p:cNvSpPr>
          <p:nvPr/>
        </p:nvSpPr>
        <p:spPr bwMode="auto">
          <a:xfrm>
            <a:off x="1295400" y="1066800"/>
            <a:ext cx="1828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Ignorance</a:t>
            </a:r>
          </a:p>
        </p:txBody>
      </p:sp>
      <p:sp>
        <p:nvSpPr>
          <p:cNvPr id="720916" name="AutoShape 20"/>
          <p:cNvSpPr>
            <a:spLocks noChangeArrowheads="1"/>
          </p:cNvSpPr>
          <p:nvPr/>
        </p:nvSpPr>
        <p:spPr bwMode="auto">
          <a:xfrm>
            <a:off x="1295400" y="3505200"/>
            <a:ext cx="18288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External</a:t>
            </a:r>
          </a:p>
          <a:p>
            <a:pPr algn="ctr">
              <a:lnSpc>
                <a:spcPct val="80000"/>
              </a:lnSpc>
            </a:pPr>
            <a:r>
              <a:rPr lang="en-US" sz="2800" b="0">
                <a:effectLst/>
                <a:latin typeface="Impact" pitchFamily="34" charset="0"/>
              </a:rPr>
              <a:t>Ignorance</a:t>
            </a:r>
          </a:p>
        </p:txBody>
      </p:sp>
      <p:sp>
        <p:nvSpPr>
          <p:cNvPr id="720917" name="AutoShape 21"/>
          <p:cNvSpPr>
            <a:spLocks noChangeArrowheads="1"/>
          </p:cNvSpPr>
          <p:nvPr/>
        </p:nvSpPr>
        <p:spPr bwMode="auto">
          <a:xfrm rot="10800000" flipV="1">
            <a:off x="3124200" y="1447800"/>
            <a:ext cx="1790700" cy="228600"/>
          </a:xfrm>
          <a:prstGeom prst="leftArrow">
            <a:avLst>
              <a:gd name="adj1" fmla="val 29593"/>
              <a:gd name="adj2" fmla="val 83556"/>
            </a:avLst>
          </a:prstGeom>
          <a:solidFill>
            <a:srgbClr val="969696"/>
          </a:solidFill>
          <a:ln w="1905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0919" name="AutoShape 23"/>
          <p:cNvSpPr>
            <a:spLocks noChangeArrowheads="1"/>
          </p:cNvSpPr>
          <p:nvPr/>
        </p:nvSpPr>
        <p:spPr bwMode="auto">
          <a:xfrm rot="10800000" flipV="1">
            <a:off x="3124200" y="3886200"/>
            <a:ext cx="1790700" cy="228600"/>
          </a:xfrm>
          <a:prstGeom prst="leftArrow">
            <a:avLst>
              <a:gd name="adj1" fmla="val 29593"/>
              <a:gd name="adj2" fmla="val 83556"/>
            </a:avLst>
          </a:prstGeom>
          <a:solidFill>
            <a:srgbClr val="808080"/>
          </a:solidFill>
          <a:ln w="1905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1132" name="Group 236"/>
          <p:cNvGrpSpPr>
            <a:grpSpLocks/>
          </p:cNvGrpSpPr>
          <p:nvPr/>
        </p:nvGrpSpPr>
        <p:grpSpPr bwMode="auto">
          <a:xfrm>
            <a:off x="4953000" y="1066800"/>
            <a:ext cx="1905000" cy="3429000"/>
            <a:chOff x="3120" y="672"/>
            <a:chExt cx="1200" cy="2160"/>
          </a:xfrm>
        </p:grpSpPr>
        <p:sp>
          <p:nvSpPr>
            <p:cNvPr id="720918" name="AutoShape 22"/>
            <p:cNvSpPr>
              <a:spLocks noChangeArrowheads="1"/>
            </p:cNvSpPr>
            <p:nvPr/>
          </p:nvSpPr>
          <p:spPr bwMode="auto">
            <a:xfrm>
              <a:off x="3120" y="672"/>
              <a:ext cx="1200" cy="6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CC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5C00B8"/>
                  </a:solidFill>
                  <a:effectLst/>
                  <a:latin typeface="Impact" pitchFamily="34" charset="0"/>
                </a:rPr>
                <a:t>Internal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5C00B8"/>
                  </a:solidFill>
                  <a:effectLst/>
                  <a:latin typeface="Impact" pitchFamily="34" charset="0"/>
                </a:rPr>
                <a:t>Knowledge</a:t>
              </a:r>
            </a:p>
          </p:txBody>
        </p:sp>
        <p:sp>
          <p:nvSpPr>
            <p:cNvPr id="720920" name="AutoShape 24"/>
            <p:cNvSpPr>
              <a:spLocks noChangeArrowheads="1"/>
            </p:cNvSpPr>
            <p:nvPr/>
          </p:nvSpPr>
          <p:spPr bwMode="auto">
            <a:xfrm>
              <a:off x="3120" y="2208"/>
              <a:ext cx="1200" cy="6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External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0">
                  <a:solidFill>
                    <a:srgbClr val="0000CC"/>
                  </a:solidFill>
                  <a:effectLst/>
                  <a:latin typeface="Impact" pitchFamily="34" charset="0"/>
                </a:rPr>
                <a:t>Knowledge</a:t>
              </a:r>
            </a:p>
          </p:txBody>
        </p:sp>
      </p:grpSp>
      <p:grpSp>
        <p:nvGrpSpPr>
          <p:cNvPr id="721127" name="Group 231"/>
          <p:cNvGrpSpPr>
            <a:grpSpLocks/>
          </p:cNvGrpSpPr>
          <p:nvPr/>
        </p:nvGrpSpPr>
        <p:grpSpPr bwMode="auto">
          <a:xfrm>
            <a:off x="131763" y="106363"/>
            <a:ext cx="4468812" cy="579437"/>
            <a:chOff x="83" y="67"/>
            <a:chExt cx="2464" cy="365"/>
          </a:xfrm>
        </p:grpSpPr>
        <p:sp>
          <p:nvSpPr>
            <p:cNvPr id="720921" name="Text Box 25"/>
            <p:cNvSpPr txBox="1">
              <a:spLocks noChangeArrowheads="1"/>
            </p:cNvSpPr>
            <p:nvPr/>
          </p:nvSpPr>
          <p:spPr bwMode="auto">
            <a:xfrm>
              <a:off x="347" y="67"/>
              <a:ext cx="22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 dirty="0">
                  <a:solidFill>
                    <a:srgbClr val="000099"/>
                  </a:solidFill>
                  <a:effectLst/>
                  <a:latin typeface="Impact" pitchFamily="34" charset="0"/>
                </a:rPr>
                <a:t>  Need for the new truth</a:t>
              </a:r>
            </a:p>
          </p:txBody>
        </p:sp>
        <p:sp>
          <p:nvSpPr>
            <p:cNvPr id="720922" name="Text Box 26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(5)</a:t>
              </a:r>
            </a:p>
          </p:txBody>
        </p:sp>
      </p:grpSp>
      <p:grpSp>
        <p:nvGrpSpPr>
          <p:cNvPr id="721141" name="Group 245"/>
          <p:cNvGrpSpPr>
            <a:grpSpLocks/>
          </p:cNvGrpSpPr>
          <p:nvPr/>
        </p:nvGrpSpPr>
        <p:grpSpPr bwMode="auto">
          <a:xfrm>
            <a:off x="457200" y="5165725"/>
            <a:ext cx="8382000" cy="1465263"/>
            <a:chOff x="288" y="3254"/>
            <a:chExt cx="5280" cy="923"/>
          </a:xfrm>
        </p:grpSpPr>
        <p:sp>
          <p:nvSpPr>
            <p:cNvPr id="720924" name="Text Box 28"/>
            <p:cNvSpPr txBox="1">
              <a:spLocks noChangeArrowheads="1"/>
            </p:cNvSpPr>
            <p:nvPr/>
          </p:nvSpPr>
          <p:spPr bwMode="auto">
            <a:xfrm>
              <a:off x="288" y="3254"/>
              <a:ext cx="228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20925" name="Text Box 29"/>
            <p:cNvSpPr txBox="1">
              <a:spLocks noChangeArrowheads="1"/>
            </p:cNvSpPr>
            <p:nvPr/>
          </p:nvSpPr>
          <p:spPr bwMode="auto">
            <a:xfrm>
              <a:off x="470" y="3274"/>
              <a:ext cx="5098" cy="90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For humankind to completely overcome the </a:t>
              </a:r>
              <a:r>
                <a:rPr lang="en-US" sz="22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two aspects of ignorance</a:t>
              </a: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fully realize the </a:t>
              </a:r>
              <a:r>
                <a:rPr lang="en-US" sz="22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goodness</a:t>
              </a: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 which the original mind desires, at some point in history there must emerge a </a:t>
              </a:r>
              <a:r>
                <a:rPr lang="en-US" sz="22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new truth</a:t>
              </a: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 which can reconcile </a:t>
              </a:r>
              <a:r>
                <a:rPr lang="en-US" sz="22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religion</a:t>
              </a: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</a:t>
              </a:r>
              <a:r>
                <a:rPr lang="en-US" sz="22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science</a:t>
              </a:r>
              <a:r>
                <a:rPr lang="en-US" sz="22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resolve their problems in an integrated undertaking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6).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</a:p>
          </p:txBody>
        </p:sp>
      </p:grpSp>
      <p:sp>
        <p:nvSpPr>
          <p:cNvPr id="721125" name="Oval 229"/>
          <p:cNvSpPr>
            <a:spLocks noChangeArrowheads="1"/>
          </p:cNvSpPr>
          <p:nvPr/>
        </p:nvSpPr>
        <p:spPr bwMode="auto">
          <a:xfrm>
            <a:off x="3200400" y="1676400"/>
            <a:ext cx="1676400" cy="6096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Religion</a:t>
            </a:r>
          </a:p>
        </p:txBody>
      </p:sp>
      <p:sp>
        <p:nvSpPr>
          <p:cNvPr id="721126" name="Oval 230"/>
          <p:cNvSpPr>
            <a:spLocks noChangeArrowheads="1"/>
          </p:cNvSpPr>
          <p:nvPr/>
        </p:nvSpPr>
        <p:spPr bwMode="auto">
          <a:xfrm>
            <a:off x="3200400" y="3276600"/>
            <a:ext cx="1676400" cy="609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bg1"/>
                </a:solidFill>
                <a:effectLst/>
                <a:latin typeface="Impact" pitchFamily="34" charset="0"/>
              </a:rPr>
              <a:t>Science</a:t>
            </a:r>
          </a:p>
        </p:txBody>
      </p:sp>
      <p:sp>
        <p:nvSpPr>
          <p:cNvPr id="721129" name="Oval 233"/>
          <p:cNvSpPr>
            <a:spLocks noChangeArrowheads="1"/>
          </p:cNvSpPr>
          <p:nvPr/>
        </p:nvSpPr>
        <p:spPr bwMode="auto">
          <a:xfrm>
            <a:off x="3200400" y="1676400"/>
            <a:ext cx="1676400" cy="609600"/>
          </a:xfrm>
          <a:prstGeom prst="ellipse">
            <a:avLst/>
          </a:prstGeom>
          <a:solidFill>
            <a:srgbClr val="9900CC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 dirty="0">
                <a:solidFill>
                  <a:schemeClr val="bg1"/>
                </a:solidFill>
                <a:effectLst/>
                <a:latin typeface="Impact" pitchFamily="34" charset="0"/>
              </a:rPr>
              <a:t>Religion</a:t>
            </a:r>
          </a:p>
        </p:txBody>
      </p:sp>
      <p:sp>
        <p:nvSpPr>
          <p:cNvPr id="721130" name="Oval 234"/>
          <p:cNvSpPr>
            <a:spLocks noChangeArrowheads="1"/>
          </p:cNvSpPr>
          <p:nvPr/>
        </p:nvSpPr>
        <p:spPr bwMode="auto">
          <a:xfrm>
            <a:off x="3200400" y="3276600"/>
            <a:ext cx="1676400" cy="609600"/>
          </a:xfrm>
          <a:prstGeom prst="ellipse">
            <a:avLst/>
          </a:prstGeom>
          <a:solidFill>
            <a:srgbClr val="0000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 dirty="0">
                <a:solidFill>
                  <a:schemeClr val="bg1"/>
                </a:solidFill>
                <a:effectLst/>
                <a:latin typeface="Impact" pitchFamily="34" charset="0"/>
              </a:rPr>
              <a:t>Science</a:t>
            </a:r>
          </a:p>
        </p:txBody>
      </p:sp>
      <p:pic>
        <p:nvPicPr>
          <p:cNvPr id="721138" name="Picture 242" descr="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295400"/>
            <a:ext cx="1400175" cy="3429000"/>
          </a:xfrm>
          <a:prstGeom prst="rect">
            <a:avLst/>
          </a:prstGeom>
          <a:noFill/>
        </p:spPr>
      </p:pic>
      <p:sp>
        <p:nvSpPr>
          <p:cNvPr id="721139" name="AutoShape 243"/>
          <p:cNvSpPr>
            <a:spLocks noChangeArrowheads="1"/>
          </p:cNvSpPr>
          <p:nvPr/>
        </p:nvSpPr>
        <p:spPr bwMode="auto">
          <a:xfrm>
            <a:off x="7543800" y="1905000"/>
            <a:ext cx="1371600" cy="1752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effectLst/>
                <a:latin typeface="Impact" pitchFamily="34" charset="0"/>
              </a:rPr>
              <a:t>Realize</a:t>
            </a:r>
          </a:p>
          <a:p>
            <a:pPr algn="ctr">
              <a:lnSpc>
                <a:spcPct val="80000"/>
              </a:lnSpc>
            </a:pPr>
            <a:r>
              <a:rPr lang="en-US" sz="2800" b="0" dirty="0">
                <a:solidFill>
                  <a:schemeClr val="bg1"/>
                </a:solidFill>
                <a:effectLst/>
                <a:latin typeface="Impact" pitchFamily="34" charset="0"/>
              </a:rPr>
              <a:t>Good-</a:t>
            </a:r>
          </a:p>
          <a:p>
            <a:pPr algn="ctr">
              <a:lnSpc>
                <a:spcPct val="80000"/>
              </a:lnSpc>
            </a:pPr>
            <a:r>
              <a:rPr lang="en-US" sz="2800" b="0" dirty="0" err="1">
                <a:solidFill>
                  <a:schemeClr val="bg1"/>
                </a:solidFill>
                <a:effectLst/>
                <a:latin typeface="Impact" pitchFamily="34" charset="0"/>
              </a:rPr>
              <a:t>ness</a:t>
            </a:r>
            <a:endParaRPr lang="en-US" sz="2800" b="0" dirty="0">
              <a:solidFill>
                <a:schemeClr val="bg1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2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1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1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2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2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2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0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20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2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2" grpId="0" animBg="1"/>
      <p:bldP spid="720903" grpId="0" animBg="1"/>
      <p:bldP spid="720904" grpId="1" animBg="1"/>
      <p:bldP spid="720905" grpId="0" animBg="1" autoUpdateAnimBg="0"/>
      <p:bldP spid="720906" grpId="0" animBg="1"/>
      <p:bldP spid="720907" grpId="0" animBg="1"/>
      <p:bldP spid="721129" grpId="0" animBg="1"/>
      <p:bldP spid="721130" grpId="0" animBg="1"/>
      <p:bldP spid="7211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3431" name="Group 39"/>
          <p:cNvGrpSpPr>
            <a:grpSpLocks/>
          </p:cNvGrpSpPr>
          <p:nvPr/>
        </p:nvGrpSpPr>
        <p:grpSpPr bwMode="auto">
          <a:xfrm>
            <a:off x="685800" y="5486400"/>
            <a:ext cx="8077200" cy="488950"/>
            <a:chOff x="240" y="3456"/>
            <a:chExt cx="5328" cy="308"/>
          </a:xfrm>
        </p:grpSpPr>
        <p:sp>
          <p:nvSpPr>
            <p:cNvPr id="443397" name="Text Box 5"/>
            <p:cNvSpPr txBox="1">
              <a:spLocks noChangeArrowheads="1"/>
            </p:cNvSpPr>
            <p:nvPr/>
          </p:nvSpPr>
          <p:spPr bwMode="auto">
            <a:xfrm>
              <a:off x="432" y="3456"/>
              <a:ext cx="5136" cy="3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New Truth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should bring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humanity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into a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new world</a:t>
              </a:r>
              <a:r>
                <a:rPr lang="en-US"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2000" b="0">
                  <a:solidFill>
                    <a:schemeClr val="bg1"/>
                  </a:solidFill>
                  <a:effectLst/>
                </a:rPr>
                <a:t>(p. 7-8).</a:t>
              </a:r>
              <a:endParaRPr lang="en-US" sz="20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43398" name="Text Box 6"/>
            <p:cNvSpPr txBox="1">
              <a:spLocks noChangeArrowheads="1"/>
            </p:cNvSpPr>
            <p:nvPr/>
          </p:nvSpPr>
          <p:spPr bwMode="auto">
            <a:xfrm>
              <a:off x="240" y="3504"/>
              <a:ext cx="192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4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443401" name="AutoShape 9"/>
          <p:cNvSpPr>
            <a:spLocks noChangeArrowheads="1"/>
          </p:cNvSpPr>
          <p:nvPr/>
        </p:nvSpPr>
        <p:spPr bwMode="auto">
          <a:xfrm>
            <a:off x="6042025" y="952500"/>
            <a:ext cx="2320925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3600" b="0">
                <a:solidFill>
                  <a:srgbClr val="9900FF"/>
                </a:solidFill>
                <a:effectLst/>
                <a:latin typeface="Impact" pitchFamily="34" charset="0"/>
              </a:rPr>
              <a:t>New World</a:t>
            </a:r>
          </a:p>
        </p:txBody>
      </p:sp>
      <p:sp>
        <p:nvSpPr>
          <p:cNvPr id="443403" name="Oval 11"/>
          <p:cNvSpPr>
            <a:spLocks noChangeArrowheads="1"/>
          </p:cNvSpPr>
          <p:nvPr/>
        </p:nvSpPr>
        <p:spPr bwMode="auto">
          <a:xfrm>
            <a:off x="719138" y="952500"/>
            <a:ext cx="2613025" cy="990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>
                <a:solidFill>
                  <a:srgbClr val="000099"/>
                </a:solidFill>
                <a:effectLst/>
                <a:latin typeface="Impact" pitchFamily="34" charset="0"/>
              </a:rPr>
              <a:t>Humanity</a:t>
            </a:r>
          </a:p>
        </p:txBody>
      </p:sp>
      <p:sp>
        <p:nvSpPr>
          <p:cNvPr id="443419" name="AutoShape 27"/>
          <p:cNvSpPr>
            <a:spLocks noChangeArrowheads="1"/>
          </p:cNvSpPr>
          <p:nvPr/>
        </p:nvSpPr>
        <p:spPr bwMode="auto">
          <a:xfrm>
            <a:off x="2057400" y="2590800"/>
            <a:ext cx="50292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8000">
                <a:solidFill>
                  <a:srgbClr val="6600CC"/>
                </a:solidFill>
                <a:effectLst/>
                <a:latin typeface="Impact" pitchFamily="34" charset="0"/>
              </a:rPr>
              <a:t>New Truth</a:t>
            </a:r>
          </a:p>
        </p:txBody>
      </p:sp>
      <p:sp>
        <p:nvSpPr>
          <p:cNvPr id="443399" name="AutoShape 7"/>
          <p:cNvSpPr>
            <a:spLocks noChangeArrowheads="1"/>
          </p:cNvSpPr>
          <p:nvPr/>
        </p:nvSpPr>
        <p:spPr bwMode="auto">
          <a:xfrm rot="10800000" flipV="1">
            <a:off x="3543300" y="1304925"/>
            <a:ext cx="2171700" cy="285750"/>
          </a:xfrm>
          <a:prstGeom prst="leftArrow">
            <a:avLst>
              <a:gd name="adj1" fmla="val 29593"/>
              <a:gd name="adj2" fmla="val 81067"/>
            </a:avLst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3425" name="Group 33"/>
          <p:cNvGrpSpPr>
            <a:grpSpLocks/>
          </p:cNvGrpSpPr>
          <p:nvPr/>
        </p:nvGrpSpPr>
        <p:grpSpPr bwMode="auto">
          <a:xfrm>
            <a:off x="131763" y="106363"/>
            <a:ext cx="4821237" cy="579437"/>
            <a:chOff x="83" y="67"/>
            <a:chExt cx="3037" cy="365"/>
          </a:xfrm>
        </p:grpSpPr>
        <p:sp>
          <p:nvSpPr>
            <p:cNvPr id="443426" name="Text Box 34"/>
            <p:cNvSpPr txBox="1">
              <a:spLocks noChangeArrowheads="1"/>
            </p:cNvSpPr>
            <p:nvPr/>
          </p:nvSpPr>
          <p:spPr bwMode="auto">
            <a:xfrm>
              <a:off x="357" y="67"/>
              <a:ext cx="27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 dirty="0">
                  <a:solidFill>
                    <a:srgbClr val="000099"/>
                  </a:solidFill>
                  <a:effectLst/>
                  <a:latin typeface="Impact" pitchFamily="34" charset="0"/>
                </a:rPr>
                <a:t>  Mission of the new truth </a:t>
              </a:r>
            </a:p>
          </p:txBody>
        </p:sp>
        <p:sp>
          <p:nvSpPr>
            <p:cNvPr id="443427" name="Text Box 35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(6)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4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1" grpId="0" animBg="1" autoUpdateAnimBg="0"/>
      <p:bldP spid="443403" grpId="0" animBg="1" autoUpdateAnimBg="0"/>
      <p:bldP spid="443419" grpId="0" animBg="1" autoUpdateAnimBg="0"/>
      <p:bldP spid="4433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5" name="AutoShape 43"/>
          <p:cNvSpPr>
            <a:spLocks noChangeArrowheads="1"/>
          </p:cNvSpPr>
          <p:nvPr/>
        </p:nvSpPr>
        <p:spPr bwMode="auto">
          <a:xfrm>
            <a:off x="2057400" y="2590800"/>
            <a:ext cx="50292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round/>
            <a:headEnd/>
            <a:tailEnd/>
          </a:ln>
          <a:effectLst/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8000">
                <a:solidFill>
                  <a:srgbClr val="6600CC"/>
                </a:solidFill>
                <a:effectLst/>
                <a:latin typeface="Impact" pitchFamily="34" charset="0"/>
              </a:rPr>
              <a:t>New Truth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 rot="10800000" flipV="1">
            <a:off x="3543300" y="2771775"/>
            <a:ext cx="2171700" cy="285750"/>
          </a:xfrm>
          <a:prstGeom prst="leftArrow">
            <a:avLst>
              <a:gd name="adj1" fmla="val 29593"/>
              <a:gd name="adj2" fmla="val 81067"/>
            </a:avLst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622300" y="2095500"/>
            <a:ext cx="2806700" cy="16383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sz="3600" b="0" dirty="0">
                <a:solidFill>
                  <a:schemeClr val="bg1"/>
                </a:solidFill>
                <a:effectLst/>
                <a:latin typeface="Impact" pitchFamily="34" charset="0"/>
              </a:rPr>
              <a:t>Religions</a:t>
            </a:r>
          </a:p>
          <a:p>
            <a:pPr>
              <a:lnSpc>
                <a:spcPct val="85000"/>
              </a:lnSpc>
            </a:pPr>
            <a:r>
              <a:rPr lang="en-US" sz="3600" b="0" dirty="0">
                <a:solidFill>
                  <a:schemeClr val="bg1"/>
                </a:solidFill>
                <a:effectLst/>
                <a:latin typeface="Impact" pitchFamily="34" charset="0"/>
              </a:rPr>
              <a:t>Ideologies</a:t>
            </a:r>
          </a:p>
          <a:p>
            <a:pPr>
              <a:lnSpc>
                <a:spcPct val="85000"/>
              </a:lnSpc>
            </a:pPr>
            <a:r>
              <a:rPr lang="en-US" sz="3600" b="0" dirty="0">
                <a:solidFill>
                  <a:schemeClr val="bg1"/>
                </a:solidFill>
                <a:effectLst/>
                <a:latin typeface="Impact" pitchFamily="34" charset="0"/>
              </a:rPr>
              <a:t>Philosophies</a:t>
            </a:r>
          </a:p>
        </p:txBody>
      </p:sp>
      <p:sp>
        <p:nvSpPr>
          <p:cNvPr id="23585" name="AutoShape 33"/>
          <p:cNvSpPr>
            <a:spLocks noChangeArrowheads="1"/>
          </p:cNvSpPr>
          <p:nvPr/>
        </p:nvSpPr>
        <p:spPr bwMode="auto">
          <a:xfrm>
            <a:off x="6042025" y="2419350"/>
            <a:ext cx="2320925" cy="990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4000" b="0">
                <a:solidFill>
                  <a:srgbClr val="0000FF"/>
                </a:solidFill>
                <a:effectLst/>
                <a:latin typeface="Impact" pitchFamily="34" charset="0"/>
              </a:rPr>
              <a:t>Unity</a:t>
            </a:r>
          </a:p>
        </p:txBody>
      </p:sp>
      <p:grpSp>
        <p:nvGrpSpPr>
          <p:cNvPr id="23594" name="Group 42"/>
          <p:cNvGrpSpPr>
            <a:grpSpLocks/>
          </p:cNvGrpSpPr>
          <p:nvPr/>
        </p:nvGrpSpPr>
        <p:grpSpPr bwMode="auto">
          <a:xfrm>
            <a:off x="131763" y="106363"/>
            <a:ext cx="4821237" cy="579437"/>
            <a:chOff x="83" y="67"/>
            <a:chExt cx="3037" cy="365"/>
          </a:xfrm>
        </p:grpSpPr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357" y="67"/>
              <a:ext cx="27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Mission of the new truth </a:t>
              </a:r>
            </a:p>
          </p:txBody>
        </p:sp>
        <p:sp>
          <p:nvSpPr>
            <p:cNvPr id="23582" name="Text Box 30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(6)</a:t>
              </a:r>
            </a:p>
          </p:txBody>
        </p:sp>
      </p:grp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6042025" y="952500"/>
            <a:ext cx="2320925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3600" b="0">
                <a:solidFill>
                  <a:srgbClr val="9900FF"/>
                </a:solidFill>
                <a:effectLst/>
                <a:latin typeface="Impact" pitchFamily="34" charset="0"/>
              </a:rPr>
              <a:t>New World</a:t>
            </a:r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719138" y="952500"/>
            <a:ext cx="2613025" cy="990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>
                <a:solidFill>
                  <a:srgbClr val="000099"/>
                </a:solidFill>
                <a:effectLst/>
                <a:latin typeface="Impact" pitchFamily="34" charset="0"/>
              </a:rPr>
              <a:t>Humanity</a:t>
            </a:r>
          </a:p>
        </p:txBody>
      </p:sp>
      <p:sp>
        <p:nvSpPr>
          <p:cNvPr id="23590" name="AutoShape 38"/>
          <p:cNvSpPr>
            <a:spLocks noChangeArrowheads="1"/>
          </p:cNvSpPr>
          <p:nvPr/>
        </p:nvSpPr>
        <p:spPr bwMode="auto">
          <a:xfrm rot="10800000" flipV="1">
            <a:off x="3543300" y="1304925"/>
            <a:ext cx="2171700" cy="285750"/>
          </a:xfrm>
          <a:prstGeom prst="leftArrow">
            <a:avLst>
              <a:gd name="adj1" fmla="val 29593"/>
              <a:gd name="adj2" fmla="val 81067"/>
            </a:avLst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96" name="Group 44"/>
          <p:cNvGrpSpPr>
            <a:grpSpLocks/>
          </p:cNvGrpSpPr>
          <p:nvPr/>
        </p:nvGrpSpPr>
        <p:grpSpPr bwMode="auto">
          <a:xfrm>
            <a:off x="990600" y="5370513"/>
            <a:ext cx="7162800" cy="1106487"/>
            <a:chOff x="480" y="3383"/>
            <a:chExt cx="4421" cy="697"/>
          </a:xfrm>
        </p:grpSpPr>
        <p:sp>
          <p:nvSpPr>
            <p:cNvPr id="23597" name="Text Box 45"/>
            <p:cNvSpPr txBox="1">
              <a:spLocks noChangeArrowheads="1"/>
            </p:cNvSpPr>
            <p:nvPr/>
          </p:nvSpPr>
          <p:spPr bwMode="auto">
            <a:xfrm>
              <a:off x="672" y="3383"/>
              <a:ext cx="4229" cy="69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New Truth should be able to embrace all historical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religions, ideologies, and philosophies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bring complete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unity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among them.</a:t>
              </a:r>
              <a:endParaRPr lang="en-US" sz="260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3598" name="Text Box 46"/>
            <p:cNvSpPr txBox="1">
              <a:spLocks noChangeArrowheads="1"/>
            </p:cNvSpPr>
            <p:nvPr/>
          </p:nvSpPr>
          <p:spPr bwMode="auto">
            <a:xfrm>
              <a:off x="480" y="3398"/>
              <a:ext cx="233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4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5" grpId="1" animBg="1"/>
      <p:bldP spid="23579" grpId="0" animBg="1"/>
      <p:bldP spid="23583" grpId="0" animBg="1" autoUpdateAnimBg="0"/>
      <p:bldP spid="2358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 rot="10800000" flipV="1">
            <a:off x="3505200" y="4238625"/>
            <a:ext cx="2171700" cy="285750"/>
          </a:xfrm>
          <a:prstGeom prst="leftArrow">
            <a:avLst>
              <a:gd name="adj1" fmla="val 29593"/>
              <a:gd name="adj2" fmla="val 81067"/>
            </a:avLst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 rot="10800000" flipV="1">
            <a:off x="3543300" y="1304925"/>
            <a:ext cx="2171700" cy="285750"/>
          </a:xfrm>
          <a:prstGeom prst="leftArrow">
            <a:avLst>
              <a:gd name="adj1" fmla="val 29593"/>
              <a:gd name="adj2" fmla="val 81067"/>
            </a:avLst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 rot="10800000" flipV="1">
            <a:off x="3543300" y="2771775"/>
            <a:ext cx="2171700" cy="285750"/>
          </a:xfrm>
          <a:prstGeom prst="leftArrow">
            <a:avLst>
              <a:gd name="adj1" fmla="val 29593"/>
              <a:gd name="adj2" fmla="val 81067"/>
            </a:avLst>
          </a:prstGeom>
          <a:gradFill rotWithShape="0">
            <a:gsLst>
              <a:gs pos="0">
                <a:srgbClr val="FFFFFF"/>
              </a:gs>
              <a:gs pos="100000">
                <a:srgbClr val="CC99FF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10" name="Group 34"/>
          <p:cNvGrpSpPr>
            <a:grpSpLocks/>
          </p:cNvGrpSpPr>
          <p:nvPr/>
        </p:nvGrpSpPr>
        <p:grpSpPr bwMode="auto">
          <a:xfrm>
            <a:off x="131763" y="106363"/>
            <a:ext cx="4821237" cy="579437"/>
            <a:chOff x="83" y="67"/>
            <a:chExt cx="3037" cy="365"/>
          </a:xfrm>
        </p:grpSpPr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357" y="67"/>
              <a:ext cx="27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Mission of the new truth </a:t>
              </a:r>
            </a:p>
          </p:txBody>
        </p:sp>
        <p:sp>
          <p:nvSpPr>
            <p:cNvPr id="24601" name="Text Box 25"/>
            <p:cNvSpPr txBox="1">
              <a:spLocks noChangeArrowheads="1"/>
            </p:cNvSpPr>
            <p:nvPr/>
          </p:nvSpPr>
          <p:spPr bwMode="auto">
            <a:xfrm>
              <a:off x="83" y="67"/>
              <a:ext cx="44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(6)</a:t>
              </a:r>
            </a:p>
          </p:txBody>
        </p:sp>
      </p:grpSp>
      <p:sp>
        <p:nvSpPr>
          <p:cNvPr id="24602" name="AutoShape 26"/>
          <p:cNvSpPr>
            <a:spLocks noChangeArrowheads="1"/>
          </p:cNvSpPr>
          <p:nvPr/>
        </p:nvSpPr>
        <p:spPr bwMode="auto">
          <a:xfrm>
            <a:off x="622300" y="2095500"/>
            <a:ext cx="2806700" cy="16383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en-US" sz="3600" b="0" dirty="0">
                <a:solidFill>
                  <a:schemeClr val="bg1"/>
                </a:solidFill>
                <a:effectLst/>
                <a:latin typeface="Impact" pitchFamily="34" charset="0"/>
              </a:rPr>
              <a:t>Religions</a:t>
            </a:r>
          </a:p>
          <a:p>
            <a:pPr>
              <a:lnSpc>
                <a:spcPct val="85000"/>
              </a:lnSpc>
            </a:pPr>
            <a:r>
              <a:rPr lang="en-US" sz="3600" b="0" dirty="0">
                <a:solidFill>
                  <a:schemeClr val="bg1"/>
                </a:solidFill>
                <a:effectLst/>
                <a:latin typeface="Impact" pitchFamily="34" charset="0"/>
              </a:rPr>
              <a:t>Ideologies</a:t>
            </a:r>
          </a:p>
          <a:p>
            <a:pPr>
              <a:lnSpc>
                <a:spcPct val="85000"/>
              </a:lnSpc>
            </a:pPr>
            <a:r>
              <a:rPr lang="en-US" sz="3600" b="0" dirty="0">
                <a:solidFill>
                  <a:schemeClr val="bg1"/>
                </a:solidFill>
                <a:effectLst/>
                <a:latin typeface="Impact" pitchFamily="34" charset="0"/>
              </a:rPr>
              <a:t>Philosophies</a:t>
            </a:r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719138" y="952500"/>
            <a:ext cx="2613025" cy="9906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>
                <a:solidFill>
                  <a:srgbClr val="000099"/>
                </a:solidFill>
                <a:effectLst/>
                <a:latin typeface="Impact" pitchFamily="34" charset="0"/>
              </a:rPr>
              <a:t>Humanity</a:t>
            </a:r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719138" y="3886200"/>
            <a:ext cx="2613025" cy="990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3200" b="0" dirty="0">
                <a:solidFill>
                  <a:schemeClr val="bg1"/>
                </a:solidFill>
                <a:effectLst/>
                <a:latin typeface="Impact" pitchFamily="34" charset="0"/>
              </a:rPr>
              <a:t>Fallen</a:t>
            </a:r>
          </a:p>
          <a:p>
            <a:pPr algn="ctr">
              <a:lnSpc>
                <a:spcPct val="80000"/>
              </a:lnSpc>
            </a:pPr>
            <a:r>
              <a:rPr lang="en-US" sz="3200" b="0" dirty="0">
                <a:solidFill>
                  <a:schemeClr val="bg1"/>
                </a:solidFill>
                <a:effectLst/>
                <a:latin typeface="Impact" pitchFamily="34" charset="0"/>
              </a:rPr>
              <a:t>people</a:t>
            </a:r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5943600" y="3886200"/>
            <a:ext cx="2613025" cy="990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5000"/>
              </a:spcBef>
            </a:pPr>
            <a:endParaRPr lang="en-US" sz="1000" b="0" dirty="0">
              <a:solidFill>
                <a:schemeClr val="accent2"/>
              </a:solidFill>
              <a:effectLst/>
              <a:latin typeface="Impact" pitchFamily="34" charset="0"/>
            </a:endParaRPr>
          </a:p>
          <a:p>
            <a:pPr algn="ctr">
              <a:lnSpc>
                <a:spcPct val="80000"/>
              </a:lnSpc>
              <a:spcBef>
                <a:spcPct val="5000"/>
              </a:spcBef>
            </a:pPr>
            <a:r>
              <a:rPr lang="en-US" sz="3200" b="0" dirty="0">
                <a:solidFill>
                  <a:srgbClr val="6600CC"/>
                </a:solidFill>
                <a:effectLst/>
                <a:latin typeface="Impact" pitchFamily="34" charset="0"/>
              </a:rPr>
              <a:t>Original</a:t>
            </a:r>
          </a:p>
          <a:p>
            <a:pPr algn="ctr">
              <a:lnSpc>
                <a:spcPct val="80000"/>
              </a:lnSpc>
              <a:spcAft>
                <a:spcPct val="10000"/>
              </a:spcAft>
            </a:pPr>
            <a:r>
              <a:rPr lang="en-US" sz="3200" b="0" dirty="0">
                <a:solidFill>
                  <a:srgbClr val="6600CC"/>
                </a:solidFill>
                <a:effectLst/>
                <a:latin typeface="Impact" pitchFamily="34" charset="0"/>
              </a:rPr>
              <a:t>State</a:t>
            </a:r>
          </a:p>
        </p:txBody>
      </p:sp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762000" y="5441950"/>
            <a:ext cx="7696200" cy="806450"/>
            <a:chOff x="288" y="3427"/>
            <a:chExt cx="4848" cy="508"/>
          </a:xfrm>
        </p:grpSpPr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288" y="3446"/>
              <a:ext cx="240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480" y="3427"/>
              <a:ext cx="4656" cy="5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New Truth should guide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fallen people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to return to their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original state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</a:p>
          </p:txBody>
        </p:sp>
      </p:grp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042025" y="2419350"/>
            <a:ext cx="2320925" cy="990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4000" b="0">
                <a:solidFill>
                  <a:srgbClr val="0000FF"/>
                </a:solidFill>
                <a:effectLst/>
                <a:latin typeface="Impact" pitchFamily="34" charset="0"/>
              </a:rPr>
              <a:t>Unity</a:t>
            </a:r>
          </a:p>
        </p:txBody>
      </p:sp>
      <p:sp>
        <p:nvSpPr>
          <p:cNvPr id="20" name="AutoShape 32"/>
          <p:cNvSpPr>
            <a:spLocks noChangeArrowheads="1"/>
          </p:cNvSpPr>
          <p:nvPr/>
        </p:nvSpPr>
        <p:spPr bwMode="auto">
          <a:xfrm>
            <a:off x="6042025" y="952500"/>
            <a:ext cx="2320925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sz="3600" b="0">
                <a:solidFill>
                  <a:srgbClr val="9900FF"/>
                </a:solidFill>
                <a:effectLst/>
                <a:latin typeface="Impact" pitchFamily="34" charset="0"/>
              </a:rPr>
              <a:t>New World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nimBg="1"/>
      <p:bldP spid="24606" grpId="0" animBg="1" autoUpdateAnimBg="0"/>
      <p:bldP spid="2460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466" name="Picture 2" descr="ffwpu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81000"/>
            <a:ext cx="4419600" cy="4465638"/>
          </a:xfrm>
          <a:prstGeom prst="rect">
            <a:avLst/>
          </a:prstGeom>
          <a:noFill/>
        </p:spPr>
      </p:pic>
      <p:sp>
        <p:nvSpPr>
          <p:cNvPr id="702467" name="WordArt 3"/>
          <p:cNvSpPr>
            <a:spLocks noChangeArrowheads="1" noChangeShapeType="1" noTextEdit="1"/>
          </p:cNvSpPr>
          <p:nvPr/>
        </p:nvSpPr>
        <p:spPr bwMode="auto">
          <a:xfrm>
            <a:off x="304800" y="4929188"/>
            <a:ext cx="8534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5400" dir="2400000" algn="ctr" rotWithShape="0">
                    <a:schemeClr val="bg1"/>
                  </a:outerShdw>
                </a:effectLst>
                <a:latin typeface="Impact"/>
              </a:rPr>
              <a:t>Family Federation for</a:t>
            </a:r>
          </a:p>
          <a:p>
            <a:pPr algn="ctr"/>
            <a:r>
              <a:rPr lang="en-US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5400" dir="2400000" algn="ctr" rotWithShape="0">
                    <a:schemeClr val="bg1"/>
                  </a:outerShdw>
                </a:effectLst>
                <a:latin typeface="Impact"/>
              </a:rPr>
              <a:t>World Peace and Unification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0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Eup-Cover"/>
          <p:cNvPicPr>
            <a:picLocks noChangeAspect="1" noChangeArrowheads="1"/>
          </p:cNvPicPr>
          <p:nvPr/>
        </p:nvPicPr>
        <p:blipFill>
          <a:blip r:embed="rId4"/>
          <a:srcRect l="47771" t="44907" r="5025" b="11478"/>
          <a:stretch>
            <a:fillRect/>
          </a:stretch>
        </p:blipFill>
        <p:spPr bwMode="auto">
          <a:xfrm>
            <a:off x="5562600" y="0"/>
            <a:ext cx="358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14400" y="2351088"/>
            <a:ext cx="38862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26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4E4E76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Arial Black" pitchFamily="34" charset="0"/>
              </a:rPr>
              <a:t>Reverend</a:t>
            </a:r>
          </a:p>
          <a:p>
            <a:pPr>
              <a:lnSpc>
                <a:spcPct val="90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4E4E76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Arial Black" pitchFamily="34" charset="0"/>
              </a:rPr>
              <a:t>Sun </a:t>
            </a:r>
            <a:r>
              <a:rPr lang="en-US" sz="4800" dirty="0" err="1">
                <a:ln w="3175">
                  <a:solidFill>
                    <a:schemeClr val="bg1"/>
                  </a:solidFill>
                </a:ln>
                <a:solidFill>
                  <a:srgbClr val="4E4E76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Arial Black" pitchFamily="34" charset="0"/>
              </a:rPr>
              <a:t>Myung</a:t>
            </a: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4E4E76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Arial Black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4E4E76"/>
                </a:solidFill>
                <a:effectLst>
                  <a:outerShdw dist="12700" dir="2400000" algn="ctr" rotWithShape="0">
                    <a:schemeClr val="bg1"/>
                  </a:outerShdw>
                </a:effectLst>
                <a:latin typeface="Arial Black" pitchFamily="34" charset="0"/>
              </a:rPr>
              <a:t>Moon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4" name="Group 14"/>
          <p:cNvGrpSpPr>
            <a:grpSpLocks/>
          </p:cNvGrpSpPr>
          <p:nvPr/>
        </p:nvGrpSpPr>
        <p:grpSpPr bwMode="auto">
          <a:xfrm>
            <a:off x="762000" y="5410200"/>
            <a:ext cx="7772400" cy="1117600"/>
            <a:chOff x="480" y="3360"/>
            <a:chExt cx="4896" cy="704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480" y="3360"/>
              <a:ext cx="240" cy="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672" y="3367"/>
              <a:ext cx="4704" cy="69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God has sent one person to this earth to resolve the fundamental problems of human life and the universe. His name is </a:t>
              </a:r>
              <a:r>
                <a:rPr lang="en-US" sz="26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Rev. Sun Myung Moon</a:t>
              </a:r>
              <a:r>
                <a:rPr lang="en-US" sz="26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20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12).</a:t>
              </a:r>
              <a:endParaRPr lang="en-US" sz="2000" b="0" u="sng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Text Box 2"/>
          <p:cNvSpPr txBox="1">
            <a:spLocks noChangeArrowheads="1"/>
          </p:cNvSpPr>
          <p:nvPr/>
        </p:nvSpPr>
        <p:spPr bwMode="auto">
          <a:xfrm>
            <a:off x="1581150" y="1998663"/>
            <a:ext cx="5905500" cy="1136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/>
                <a:latin typeface="Eurostile" pitchFamily="34" charset="0"/>
              </a:rPr>
              <a:t>For more information visit our website</a:t>
            </a:r>
          </a:p>
        </p:txBody>
      </p:sp>
      <p:sp>
        <p:nvSpPr>
          <p:cNvPr id="750595" name="Text Box 3"/>
          <p:cNvSpPr txBox="1">
            <a:spLocks noChangeArrowheads="1"/>
          </p:cNvSpPr>
          <p:nvPr/>
        </p:nvSpPr>
        <p:spPr bwMode="auto">
          <a:xfrm>
            <a:off x="533400" y="3632200"/>
            <a:ext cx="8001000" cy="787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sz="4800">
                <a:solidFill>
                  <a:srgbClr val="FFEA91"/>
                </a:solidFill>
                <a:effectLst/>
                <a:latin typeface="Arial Narrow" pitchFamily="34" charset="0"/>
              </a:rPr>
              <a:t>http://www.unificationstudy.com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6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Text Box 2"/>
          <p:cNvSpPr txBox="1">
            <a:spLocks noChangeArrowheads="1"/>
          </p:cNvSpPr>
          <p:nvPr/>
        </p:nvSpPr>
        <p:spPr bwMode="auto">
          <a:xfrm>
            <a:off x="609600" y="2574925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atin Wide" pitchFamily="2" charset="0"/>
              </a:rPr>
              <a:t>presents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99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250" name="Picture 2" descr="Exposition to DP red edition"/>
          <p:cNvPicPr>
            <a:picLocks noChangeAspect="1" noChangeArrowheads="1"/>
          </p:cNvPicPr>
          <p:nvPr/>
        </p:nvPicPr>
        <p:blipFill>
          <a:blip r:embed="rId3" cstate="print"/>
          <a:srcRect r="4315"/>
          <a:stretch>
            <a:fillRect/>
          </a:stretch>
        </p:blipFill>
        <p:spPr bwMode="auto">
          <a:xfrm>
            <a:off x="2263775" y="304800"/>
            <a:ext cx="4618038" cy="6248400"/>
          </a:xfrm>
          <a:prstGeom prst="rect">
            <a:avLst/>
          </a:prstGeom>
          <a:noFill/>
        </p:spPr>
      </p:pic>
      <p:sp>
        <p:nvSpPr>
          <p:cNvPr id="693251" name="WordArt 3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2296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bg1"/>
                  </a:outerShdw>
                </a:effectLst>
                <a:latin typeface="Impact"/>
              </a:rPr>
              <a:t>A Slide Show Presentation</a:t>
            </a:r>
          </a:p>
          <a:p>
            <a:pPr algn="ctr"/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CC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25400" dir="2700000" algn="ctr" rotWithShape="0">
                    <a:schemeClr val="bg1"/>
                  </a:outerShdw>
                </a:effectLst>
                <a:latin typeface="Impact"/>
              </a:rPr>
              <a:t>of the Divine Principle</a:t>
            </a:r>
          </a:p>
        </p:txBody>
      </p:sp>
      <p:sp>
        <p:nvSpPr>
          <p:cNvPr id="693252" name="WordArt 4"/>
          <p:cNvSpPr>
            <a:spLocks noChangeArrowheads="1" noChangeShapeType="1" noTextEdit="1"/>
          </p:cNvSpPr>
          <p:nvPr/>
        </p:nvSpPr>
        <p:spPr bwMode="auto">
          <a:xfrm>
            <a:off x="2933700" y="4495800"/>
            <a:ext cx="33147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FFFFCC"/>
                  </a:solidFill>
                  <a:round/>
                  <a:headEnd/>
                  <a:tailEnd/>
                </a:ln>
                <a:solidFill>
                  <a:srgbClr val="BC1049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- Red Part -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9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animBg="1"/>
      <p:bldP spid="693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99FF"/>
            </a:gs>
            <a:gs pos="50000">
              <a:schemeClr val="bg1"/>
            </a:gs>
            <a:gs pos="100000">
              <a:srgbClr val="99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5" name="Oval 3"/>
          <p:cNvSpPr>
            <a:spLocks noChangeArrowheads="1"/>
          </p:cNvSpPr>
          <p:nvPr/>
        </p:nvSpPr>
        <p:spPr bwMode="auto">
          <a:xfrm>
            <a:off x="838200" y="2057400"/>
            <a:ext cx="7467600" cy="2895600"/>
          </a:xfrm>
          <a:prstGeom prst="ellipse">
            <a:avLst/>
          </a:prstGeom>
          <a:gradFill rotWithShape="0">
            <a:gsLst>
              <a:gs pos="0">
                <a:srgbClr val="0000FF"/>
              </a:gs>
              <a:gs pos="100000">
                <a:srgbClr val="66FFFF"/>
              </a:gs>
            </a:gsLst>
            <a:lin ang="2700000" scaled="1"/>
          </a:gradFill>
          <a:ln w="381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>
              <a:solidFill>
                <a:schemeClr val="bg1"/>
              </a:solidFill>
              <a:effectLst/>
            </a:endParaRPr>
          </a:p>
        </p:txBody>
      </p:sp>
      <p:sp>
        <p:nvSpPr>
          <p:cNvPr id="694276" name="WordArt 4"/>
          <p:cNvSpPr>
            <a:spLocks noChangeArrowheads="1" noChangeShapeType="1" noTextEdit="1"/>
          </p:cNvSpPr>
          <p:nvPr/>
        </p:nvSpPr>
        <p:spPr bwMode="auto">
          <a:xfrm>
            <a:off x="1600200" y="2935288"/>
            <a:ext cx="5943600" cy="1103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Introduction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1" animBg="1"/>
      <p:bldP spid="6942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59" name="Picture 219" descr="bo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1143000"/>
            <a:ext cx="1524000" cy="3733800"/>
          </a:xfrm>
          <a:prstGeom prst="rect">
            <a:avLst/>
          </a:prstGeom>
          <a:noFill/>
        </p:spPr>
      </p:pic>
      <p:sp>
        <p:nvSpPr>
          <p:cNvPr id="727241" name="Rectangle 201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33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27242" name="Oval 202"/>
          <p:cNvSpPr>
            <a:spLocks noChangeArrowheads="1"/>
          </p:cNvSpPr>
          <p:nvPr/>
        </p:nvSpPr>
        <p:spPr bwMode="auto">
          <a:xfrm>
            <a:off x="152400" y="2601913"/>
            <a:ext cx="2667000" cy="9144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>
                <a:solidFill>
                  <a:srgbClr val="0000FF"/>
                </a:solidFill>
                <a:effectLst/>
                <a:latin typeface="Arial Black" pitchFamily="34" charset="0"/>
              </a:rPr>
              <a:t>Happiness</a:t>
            </a:r>
          </a:p>
        </p:txBody>
      </p:sp>
      <p:sp>
        <p:nvSpPr>
          <p:cNvPr id="727243" name="AutoShape 203"/>
          <p:cNvSpPr>
            <a:spLocks noChangeArrowheads="1"/>
          </p:cNvSpPr>
          <p:nvPr/>
        </p:nvSpPr>
        <p:spPr bwMode="auto">
          <a:xfrm>
            <a:off x="2971800" y="2868613"/>
            <a:ext cx="914400" cy="381000"/>
          </a:xfrm>
          <a:prstGeom prst="leftArrow">
            <a:avLst>
              <a:gd name="adj1" fmla="val 50000"/>
              <a:gd name="adj2" fmla="val 60000"/>
            </a:avLst>
          </a:prstGeom>
          <a:solidFill>
            <a:srgbClr val="FFFF00"/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244" name="Oval 204"/>
          <p:cNvSpPr>
            <a:spLocks noChangeArrowheads="1"/>
          </p:cNvSpPr>
          <p:nvPr/>
        </p:nvSpPr>
        <p:spPr bwMode="auto">
          <a:xfrm>
            <a:off x="6248400" y="2601913"/>
            <a:ext cx="2667000" cy="9144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Misfortune</a:t>
            </a:r>
          </a:p>
        </p:txBody>
      </p:sp>
      <p:sp>
        <p:nvSpPr>
          <p:cNvPr id="727245" name="AutoShape 205"/>
          <p:cNvSpPr>
            <a:spLocks noChangeArrowheads="1"/>
          </p:cNvSpPr>
          <p:nvPr/>
        </p:nvSpPr>
        <p:spPr bwMode="auto">
          <a:xfrm rot="10800000" flipV="1">
            <a:off x="5105400" y="2868613"/>
            <a:ext cx="1066800" cy="381000"/>
          </a:xfrm>
          <a:prstGeom prst="leftArrow">
            <a:avLst>
              <a:gd name="adj1" fmla="val 25009"/>
              <a:gd name="adj2" fmla="val 647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246" name="Group 206"/>
          <p:cNvGrpSpPr>
            <a:grpSpLocks/>
          </p:cNvGrpSpPr>
          <p:nvPr/>
        </p:nvGrpSpPr>
        <p:grpSpPr bwMode="auto">
          <a:xfrm>
            <a:off x="131763" y="304800"/>
            <a:ext cx="3332162" cy="579438"/>
            <a:chOff x="83" y="192"/>
            <a:chExt cx="2099" cy="365"/>
          </a:xfrm>
        </p:grpSpPr>
        <p:sp>
          <p:nvSpPr>
            <p:cNvPr id="727247" name="Text Box 207"/>
            <p:cNvSpPr txBox="1">
              <a:spLocks noChangeArrowheads="1"/>
            </p:cNvSpPr>
            <p:nvPr/>
          </p:nvSpPr>
          <p:spPr bwMode="auto">
            <a:xfrm>
              <a:off x="384" y="192"/>
              <a:ext cx="179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striving</a:t>
              </a:r>
            </a:p>
          </p:txBody>
        </p:sp>
        <p:sp>
          <p:nvSpPr>
            <p:cNvPr id="727248" name="Text Box 208"/>
            <p:cNvSpPr txBox="1">
              <a:spLocks noChangeArrowheads="1"/>
            </p:cNvSpPr>
            <p:nvPr/>
          </p:nvSpPr>
          <p:spPr bwMode="auto">
            <a:xfrm>
              <a:off x="83" y="192"/>
              <a:ext cx="5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(1)</a:t>
              </a:r>
            </a:p>
          </p:txBody>
        </p:sp>
      </p:grpSp>
      <p:grpSp>
        <p:nvGrpSpPr>
          <p:cNvPr id="727277" name="Group 237"/>
          <p:cNvGrpSpPr>
            <a:grpSpLocks/>
          </p:cNvGrpSpPr>
          <p:nvPr/>
        </p:nvGrpSpPr>
        <p:grpSpPr bwMode="auto">
          <a:xfrm>
            <a:off x="914400" y="5591175"/>
            <a:ext cx="7543800" cy="474663"/>
            <a:chOff x="576" y="3522"/>
            <a:chExt cx="4752" cy="299"/>
          </a:xfrm>
        </p:grpSpPr>
        <p:sp>
          <p:nvSpPr>
            <p:cNvPr id="727261" name="Text Box 221"/>
            <p:cNvSpPr txBox="1">
              <a:spLocks noChangeArrowheads="1"/>
            </p:cNvSpPr>
            <p:nvPr/>
          </p:nvSpPr>
          <p:spPr bwMode="auto">
            <a:xfrm>
              <a:off x="768" y="3522"/>
              <a:ext cx="456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Everyone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is struggling to attain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happiness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avoid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misfortune</a:t>
              </a:r>
              <a:r>
                <a:rPr lang="en-US" sz="28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1). </a:t>
              </a:r>
              <a:endParaRPr lang="en-US" sz="1600" b="0" u="sng"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27272" name="Text Box 232"/>
            <p:cNvSpPr txBox="1">
              <a:spLocks noChangeArrowheads="1"/>
            </p:cNvSpPr>
            <p:nvPr/>
          </p:nvSpPr>
          <p:spPr bwMode="auto">
            <a:xfrm>
              <a:off x="576" y="3552"/>
              <a:ext cx="1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  <p:grpSp>
        <p:nvGrpSpPr>
          <p:cNvPr id="727278" name="Group 238"/>
          <p:cNvGrpSpPr>
            <a:grpSpLocks/>
          </p:cNvGrpSpPr>
          <p:nvPr/>
        </p:nvGrpSpPr>
        <p:grpSpPr bwMode="auto">
          <a:xfrm>
            <a:off x="893763" y="6096000"/>
            <a:ext cx="5070475" cy="396875"/>
            <a:chOff x="563" y="3840"/>
            <a:chExt cx="3194" cy="250"/>
          </a:xfrm>
        </p:grpSpPr>
        <p:sp>
          <p:nvSpPr>
            <p:cNvPr id="727266" name="Text Box 226"/>
            <p:cNvSpPr txBox="1">
              <a:spLocks noChangeArrowheads="1"/>
            </p:cNvSpPr>
            <p:nvPr/>
          </p:nvSpPr>
          <p:spPr bwMode="auto">
            <a:xfrm>
              <a:off x="768" y="3840"/>
              <a:ext cx="29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People feel joy when their desires are fulfilled.</a:t>
              </a:r>
            </a:p>
          </p:txBody>
        </p:sp>
        <p:sp>
          <p:nvSpPr>
            <p:cNvPr id="727273" name="Text Box 233"/>
            <p:cNvSpPr txBox="1">
              <a:spLocks noChangeArrowheads="1"/>
            </p:cNvSpPr>
            <p:nvPr/>
          </p:nvSpPr>
          <p:spPr bwMode="auto">
            <a:xfrm>
              <a:off x="563" y="384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2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2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72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2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72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42" grpId="0" animBg="1" autoUpdateAnimBg="0"/>
      <p:bldP spid="727243" grpId="0" animBg="1"/>
      <p:bldP spid="727244" grpId="0" animBg="1" autoUpdateAnimBg="0"/>
      <p:bldP spid="7272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430130" name="Group 50"/>
          <p:cNvGrpSpPr>
            <a:grpSpLocks/>
          </p:cNvGrpSpPr>
          <p:nvPr/>
        </p:nvGrpSpPr>
        <p:grpSpPr bwMode="auto">
          <a:xfrm>
            <a:off x="131763" y="304800"/>
            <a:ext cx="6330950" cy="579438"/>
            <a:chOff x="83" y="192"/>
            <a:chExt cx="3988" cy="365"/>
          </a:xfrm>
        </p:grpSpPr>
        <p:sp>
          <p:nvSpPr>
            <p:cNvPr id="430083" name="Text Box 3"/>
            <p:cNvSpPr txBox="1">
              <a:spLocks noChangeArrowheads="1"/>
            </p:cNvSpPr>
            <p:nvPr/>
          </p:nvSpPr>
          <p:spPr bwMode="auto">
            <a:xfrm>
              <a:off x="432" y="192"/>
              <a:ext cx="36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contradiction and the fall</a:t>
              </a:r>
            </a:p>
          </p:txBody>
        </p:sp>
        <p:sp>
          <p:nvSpPr>
            <p:cNvPr id="430084" name="Text Box 4"/>
            <p:cNvSpPr txBox="1">
              <a:spLocks noChangeArrowheads="1"/>
            </p:cNvSpPr>
            <p:nvPr/>
          </p:nvSpPr>
          <p:spPr bwMode="auto">
            <a:xfrm>
              <a:off x="83" y="192"/>
              <a:ext cx="5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(2)</a:t>
              </a:r>
            </a:p>
          </p:txBody>
        </p:sp>
      </p:grpSp>
      <p:grpSp>
        <p:nvGrpSpPr>
          <p:cNvPr id="430085" name="Group 5"/>
          <p:cNvGrpSpPr>
            <a:grpSpLocks/>
          </p:cNvGrpSpPr>
          <p:nvPr/>
        </p:nvGrpSpPr>
        <p:grpSpPr bwMode="auto">
          <a:xfrm>
            <a:off x="4476750" y="1371600"/>
            <a:ext cx="1200150" cy="1981200"/>
            <a:chOff x="2868" y="864"/>
            <a:chExt cx="756" cy="1248"/>
          </a:xfrm>
        </p:grpSpPr>
        <p:grpSp>
          <p:nvGrpSpPr>
            <p:cNvPr id="430086" name="Group 6"/>
            <p:cNvGrpSpPr>
              <a:grpSpLocks/>
            </p:cNvGrpSpPr>
            <p:nvPr/>
          </p:nvGrpSpPr>
          <p:grpSpPr bwMode="auto">
            <a:xfrm>
              <a:off x="2868" y="864"/>
              <a:ext cx="756" cy="1248"/>
              <a:chOff x="3408" y="912"/>
              <a:chExt cx="1392" cy="2760"/>
            </a:xfrm>
          </p:grpSpPr>
          <p:sp>
            <p:nvSpPr>
              <p:cNvPr id="430087" name="AutoShape 7"/>
              <p:cNvSpPr>
                <a:spLocks noChangeArrowheads="1"/>
              </p:cNvSpPr>
              <p:nvPr/>
            </p:nvSpPr>
            <p:spPr bwMode="auto">
              <a:xfrm flipV="1">
                <a:off x="3408" y="1968"/>
                <a:ext cx="1296" cy="1704"/>
              </a:xfrm>
              <a:prstGeom prst="rtTriangle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88" name="Oval 8"/>
              <p:cNvSpPr>
                <a:spLocks noChangeArrowheads="1"/>
              </p:cNvSpPr>
              <p:nvPr/>
            </p:nvSpPr>
            <p:spPr bwMode="auto">
              <a:xfrm>
                <a:off x="3408" y="912"/>
                <a:ext cx="1392" cy="13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89" name="Rectangle 9"/>
              <p:cNvSpPr>
                <a:spLocks noChangeArrowheads="1"/>
              </p:cNvSpPr>
              <p:nvPr/>
            </p:nvSpPr>
            <p:spPr bwMode="auto">
              <a:xfrm>
                <a:off x="3408" y="1680"/>
                <a:ext cx="240" cy="43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090" name="Text Box 10"/>
            <p:cNvSpPr txBox="1">
              <a:spLocks noChangeArrowheads="1"/>
            </p:cNvSpPr>
            <p:nvPr/>
          </p:nvSpPr>
          <p:spPr bwMode="auto">
            <a:xfrm>
              <a:off x="2944" y="1104"/>
              <a:ext cx="507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chemeClr val="bg1"/>
                  </a:solidFill>
                  <a:effectLst/>
                  <a:latin typeface="Impact" pitchFamily="34" charset="0"/>
                </a:rPr>
                <a:t>Evil</a:t>
              </a:r>
            </a:p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chemeClr val="bg1"/>
                  </a:solidFill>
                  <a:effectLst/>
                  <a:latin typeface="Impact" pitchFamily="34" charset="0"/>
                </a:rPr>
                <a:t>Mind</a:t>
              </a:r>
            </a:p>
          </p:txBody>
        </p:sp>
      </p:grpSp>
      <p:grpSp>
        <p:nvGrpSpPr>
          <p:cNvPr id="430091" name="Group 11"/>
          <p:cNvGrpSpPr>
            <a:grpSpLocks/>
          </p:cNvGrpSpPr>
          <p:nvPr/>
        </p:nvGrpSpPr>
        <p:grpSpPr bwMode="auto">
          <a:xfrm>
            <a:off x="3276600" y="1371600"/>
            <a:ext cx="1255713" cy="1981200"/>
            <a:chOff x="2112" y="864"/>
            <a:chExt cx="791" cy="1248"/>
          </a:xfrm>
        </p:grpSpPr>
        <p:grpSp>
          <p:nvGrpSpPr>
            <p:cNvPr id="430092" name="Group 12"/>
            <p:cNvGrpSpPr>
              <a:grpSpLocks/>
            </p:cNvGrpSpPr>
            <p:nvPr/>
          </p:nvGrpSpPr>
          <p:grpSpPr bwMode="auto">
            <a:xfrm flipH="1">
              <a:off x="2112" y="864"/>
              <a:ext cx="756" cy="1248"/>
              <a:chOff x="3408" y="912"/>
              <a:chExt cx="1392" cy="2760"/>
            </a:xfrm>
          </p:grpSpPr>
          <p:sp>
            <p:nvSpPr>
              <p:cNvPr id="430093" name="AutoShape 13"/>
              <p:cNvSpPr>
                <a:spLocks noChangeArrowheads="1"/>
              </p:cNvSpPr>
              <p:nvPr/>
            </p:nvSpPr>
            <p:spPr bwMode="auto">
              <a:xfrm flipV="1">
                <a:off x="3408" y="1968"/>
                <a:ext cx="1296" cy="1704"/>
              </a:xfrm>
              <a:prstGeom prst="rtTriangle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94" name="Oval 14"/>
              <p:cNvSpPr>
                <a:spLocks noChangeArrowheads="1"/>
              </p:cNvSpPr>
              <p:nvPr/>
            </p:nvSpPr>
            <p:spPr bwMode="auto">
              <a:xfrm>
                <a:off x="3408" y="912"/>
                <a:ext cx="1392" cy="1392"/>
              </a:xfrm>
              <a:prstGeom prst="ellipse">
                <a:avLst/>
              </a:pr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095" name="Rectangle 15"/>
              <p:cNvSpPr>
                <a:spLocks noChangeArrowheads="1"/>
              </p:cNvSpPr>
              <p:nvPr/>
            </p:nvSpPr>
            <p:spPr bwMode="auto">
              <a:xfrm>
                <a:off x="3408" y="1680"/>
                <a:ext cx="240" cy="432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096" name="Text Box 16"/>
            <p:cNvSpPr txBox="1">
              <a:spLocks noChangeArrowheads="1"/>
            </p:cNvSpPr>
            <p:nvPr/>
          </p:nvSpPr>
          <p:spPr bwMode="auto">
            <a:xfrm>
              <a:off x="2157" y="1104"/>
              <a:ext cx="74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rgbClr val="000099"/>
                  </a:solidFill>
                  <a:effectLst/>
                  <a:latin typeface="Impact" pitchFamily="34" charset="0"/>
                </a:rPr>
                <a:t>Original</a:t>
              </a:r>
            </a:p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rgbClr val="000099"/>
                  </a:solidFill>
                  <a:effectLst/>
                  <a:latin typeface="Impact" pitchFamily="34" charset="0"/>
                </a:rPr>
                <a:t>Mind</a:t>
              </a:r>
            </a:p>
          </p:txBody>
        </p:sp>
      </p:grpSp>
      <p:grpSp>
        <p:nvGrpSpPr>
          <p:cNvPr id="430126" name="Group 46"/>
          <p:cNvGrpSpPr>
            <a:grpSpLocks/>
          </p:cNvGrpSpPr>
          <p:nvPr/>
        </p:nvGrpSpPr>
        <p:grpSpPr bwMode="auto">
          <a:xfrm>
            <a:off x="5562600" y="1892300"/>
            <a:ext cx="1881188" cy="774700"/>
            <a:chOff x="3552" y="1192"/>
            <a:chExt cx="1185" cy="488"/>
          </a:xfrm>
        </p:grpSpPr>
        <p:sp>
          <p:nvSpPr>
            <p:cNvPr id="430097" name="AutoShape 17"/>
            <p:cNvSpPr>
              <a:spLocks noChangeArrowheads="1"/>
            </p:cNvSpPr>
            <p:nvPr/>
          </p:nvSpPr>
          <p:spPr bwMode="auto">
            <a:xfrm>
              <a:off x="3552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098" name="Text Box 18"/>
            <p:cNvSpPr txBox="1">
              <a:spLocks noChangeArrowheads="1"/>
            </p:cNvSpPr>
            <p:nvPr/>
          </p:nvSpPr>
          <p:spPr bwMode="auto">
            <a:xfrm>
              <a:off x="3863" y="1192"/>
              <a:ext cx="87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Wicked-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ness</a:t>
              </a:r>
            </a:p>
          </p:txBody>
        </p:sp>
      </p:grpSp>
      <p:grpSp>
        <p:nvGrpSpPr>
          <p:cNvPr id="430133" name="Group 53"/>
          <p:cNvGrpSpPr>
            <a:grpSpLocks/>
          </p:cNvGrpSpPr>
          <p:nvPr/>
        </p:nvGrpSpPr>
        <p:grpSpPr bwMode="auto">
          <a:xfrm>
            <a:off x="1862138" y="1892300"/>
            <a:ext cx="1490662" cy="774700"/>
            <a:chOff x="1221" y="1192"/>
            <a:chExt cx="939" cy="488"/>
          </a:xfrm>
        </p:grpSpPr>
        <p:sp>
          <p:nvSpPr>
            <p:cNvPr id="430101" name="AutoShape 21"/>
            <p:cNvSpPr>
              <a:spLocks noChangeArrowheads="1"/>
            </p:cNvSpPr>
            <p:nvPr/>
          </p:nvSpPr>
          <p:spPr bwMode="auto">
            <a:xfrm flipH="1">
              <a:off x="1872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CC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02" name="Text Box 22"/>
            <p:cNvSpPr txBox="1">
              <a:spLocks noChangeArrowheads="1"/>
            </p:cNvSpPr>
            <p:nvPr/>
          </p:nvSpPr>
          <p:spPr bwMode="auto">
            <a:xfrm>
              <a:off x="1221" y="1192"/>
              <a:ext cx="651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Good-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ness</a:t>
              </a:r>
            </a:p>
          </p:txBody>
        </p:sp>
      </p:grpSp>
      <p:grpSp>
        <p:nvGrpSpPr>
          <p:cNvPr id="430132" name="Group 52"/>
          <p:cNvGrpSpPr>
            <a:grpSpLocks/>
          </p:cNvGrpSpPr>
          <p:nvPr/>
        </p:nvGrpSpPr>
        <p:grpSpPr bwMode="auto">
          <a:xfrm>
            <a:off x="152400" y="1892300"/>
            <a:ext cx="8905875" cy="774700"/>
            <a:chOff x="144" y="1192"/>
            <a:chExt cx="5610" cy="488"/>
          </a:xfrm>
        </p:grpSpPr>
        <p:sp>
          <p:nvSpPr>
            <p:cNvPr id="430099" name="AutoShape 19"/>
            <p:cNvSpPr>
              <a:spLocks noChangeArrowheads="1"/>
            </p:cNvSpPr>
            <p:nvPr/>
          </p:nvSpPr>
          <p:spPr bwMode="auto">
            <a:xfrm>
              <a:off x="4656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00" name="Text Box 20"/>
            <p:cNvSpPr txBox="1">
              <a:spLocks noChangeArrowheads="1"/>
            </p:cNvSpPr>
            <p:nvPr/>
          </p:nvSpPr>
          <p:spPr bwMode="auto">
            <a:xfrm>
              <a:off x="4961" y="1192"/>
              <a:ext cx="79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Mis-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fortune</a:t>
              </a:r>
            </a:p>
          </p:txBody>
        </p:sp>
        <p:sp>
          <p:nvSpPr>
            <p:cNvPr id="430103" name="Text Box 23"/>
            <p:cNvSpPr txBox="1">
              <a:spLocks noChangeArrowheads="1"/>
            </p:cNvSpPr>
            <p:nvPr/>
          </p:nvSpPr>
          <p:spPr bwMode="auto">
            <a:xfrm>
              <a:off x="144" y="1192"/>
              <a:ext cx="712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Happi-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ness</a:t>
              </a:r>
            </a:p>
          </p:txBody>
        </p:sp>
        <p:sp>
          <p:nvSpPr>
            <p:cNvPr id="430104" name="AutoShape 24"/>
            <p:cNvSpPr>
              <a:spLocks noChangeArrowheads="1"/>
            </p:cNvSpPr>
            <p:nvPr/>
          </p:nvSpPr>
          <p:spPr bwMode="auto">
            <a:xfrm flipH="1">
              <a:off x="864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CC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41" name="Group 61"/>
          <p:cNvGrpSpPr>
            <a:grpSpLocks/>
          </p:cNvGrpSpPr>
          <p:nvPr/>
        </p:nvGrpSpPr>
        <p:grpSpPr bwMode="auto">
          <a:xfrm>
            <a:off x="1220788" y="5562600"/>
            <a:ext cx="6704012" cy="962025"/>
            <a:chOff x="720" y="3504"/>
            <a:chExt cx="4223" cy="606"/>
          </a:xfrm>
        </p:grpSpPr>
        <p:sp>
          <p:nvSpPr>
            <p:cNvPr id="430116" name="Text Box 36"/>
            <p:cNvSpPr txBox="1">
              <a:spLocks noChangeArrowheads="1"/>
            </p:cNvSpPr>
            <p:nvPr/>
          </p:nvSpPr>
          <p:spPr bwMode="auto">
            <a:xfrm>
              <a:off x="720" y="3504"/>
              <a:ext cx="2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30138" name="Text Box 58"/>
            <p:cNvSpPr txBox="1">
              <a:spLocks noChangeArrowheads="1"/>
            </p:cNvSpPr>
            <p:nvPr/>
          </p:nvSpPr>
          <p:spPr bwMode="auto">
            <a:xfrm>
              <a:off x="912" y="3533"/>
              <a:ext cx="403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Within the self-same individual are two opposing inclinations: 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original mind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that desires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goodness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and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evil mind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that desires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wickedness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</a:t>
              </a:r>
              <a:r>
                <a:rPr lang="en-US" sz="1600" b="0">
                  <a:solidFill>
                    <a:schemeClr val="bg1"/>
                  </a:solidFill>
                  <a:effectLst/>
                  <a:latin typeface="Arial Narrow" pitchFamily="34" charset="0"/>
                </a:rPr>
                <a:t>(p. 2).</a:t>
              </a:r>
              <a:endParaRPr lang="en-US" sz="200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3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0" name="Rectangle 94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95" name="AutoShape 79"/>
          <p:cNvSpPr>
            <a:spLocks noChangeArrowheads="1"/>
          </p:cNvSpPr>
          <p:nvPr/>
        </p:nvSpPr>
        <p:spPr bwMode="auto">
          <a:xfrm>
            <a:off x="2667000" y="3505200"/>
            <a:ext cx="3657600" cy="6858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chemeClr val="bg1"/>
                </a:solidFill>
                <a:effectLst/>
                <a:latin typeface="Arial Black" pitchFamily="34" charset="0"/>
              </a:rPr>
              <a:t>contradiction</a:t>
            </a:r>
          </a:p>
        </p:txBody>
      </p:sp>
      <p:grpSp>
        <p:nvGrpSpPr>
          <p:cNvPr id="9348" name="Group 132"/>
          <p:cNvGrpSpPr>
            <a:grpSpLocks/>
          </p:cNvGrpSpPr>
          <p:nvPr/>
        </p:nvGrpSpPr>
        <p:grpSpPr bwMode="auto">
          <a:xfrm>
            <a:off x="131763" y="304800"/>
            <a:ext cx="6330950" cy="579438"/>
            <a:chOff x="83" y="192"/>
            <a:chExt cx="3988" cy="365"/>
          </a:xfrm>
        </p:grpSpPr>
        <p:sp>
          <p:nvSpPr>
            <p:cNvPr id="9349" name="Text Box 133"/>
            <p:cNvSpPr txBox="1">
              <a:spLocks noChangeArrowheads="1"/>
            </p:cNvSpPr>
            <p:nvPr/>
          </p:nvSpPr>
          <p:spPr bwMode="auto">
            <a:xfrm>
              <a:off x="432" y="192"/>
              <a:ext cx="36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contradiction and the fall</a:t>
              </a:r>
            </a:p>
          </p:txBody>
        </p:sp>
        <p:sp>
          <p:nvSpPr>
            <p:cNvPr id="9350" name="Text Box 134"/>
            <p:cNvSpPr txBox="1">
              <a:spLocks noChangeArrowheads="1"/>
            </p:cNvSpPr>
            <p:nvPr/>
          </p:nvSpPr>
          <p:spPr bwMode="auto">
            <a:xfrm>
              <a:off x="83" y="192"/>
              <a:ext cx="5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(2)</a:t>
              </a:r>
            </a:p>
          </p:txBody>
        </p:sp>
      </p:grpSp>
      <p:grpSp>
        <p:nvGrpSpPr>
          <p:cNvPr id="9351" name="Group 135"/>
          <p:cNvGrpSpPr>
            <a:grpSpLocks/>
          </p:cNvGrpSpPr>
          <p:nvPr/>
        </p:nvGrpSpPr>
        <p:grpSpPr bwMode="auto">
          <a:xfrm>
            <a:off x="4476750" y="1371600"/>
            <a:ext cx="1200150" cy="1981200"/>
            <a:chOff x="2868" y="864"/>
            <a:chExt cx="756" cy="1248"/>
          </a:xfrm>
        </p:grpSpPr>
        <p:grpSp>
          <p:nvGrpSpPr>
            <p:cNvPr id="9352" name="Group 136"/>
            <p:cNvGrpSpPr>
              <a:grpSpLocks/>
            </p:cNvGrpSpPr>
            <p:nvPr/>
          </p:nvGrpSpPr>
          <p:grpSpPr bwMode="auto">
            <a:xfrm>
              <a:off x="2868" y="864"/>
              <a:ext cx="756" cy="1248"/>
              <a:chOff x="3408" y="912"/>
              <a:chExt cx="1392" cy="2760"/>
            </a:xfrm>
          </p:grpSpPr>
          <p:sp>
            <p:nvSpPr>
              <p:cNvPr id="9353" name="AutoShape 137"/>
              <p:cNvSpPr>
                <a:spLocks noChangeArrowheads="1"/>
              </p:cNvSpPr>
              <p:nvPr/>
            </p:nvSpPr>
            <p:spPr bwMode="auto">
              <a:xfrm flipV="1">
                <a:off x="3408" y="1968"/>
                <a:ext cx="1296" cy="1704"/>
              </a:xfrm>
              <a:prstGeom prst="rtTriangle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4" name="Oval 138"/>
              <p:cNvSpPr>
                <a:spLocks noChangeArrowheads="1"/>
              </p:cNvSpPr>
              <p:nvPr/>
            </p:nvSpPr>
            <p:spPr bwMode="auto">
              <a:xfrm>
                <a:off x="3408" y="912"/>
                <a:ext cx="1392" cy="13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5" name="Rectangle 139"/>
              <p:cNvSpPr>
                <a:spLocks noChangeArrowheads="1"/>
              </p:cNvSpPr>
              <p:nvPr/>
            </p:nvSpPr>
            <p:spPr bwMode="auto">
              <a:xfrm>
                <a:off x="3408" y="1680"/>
                <a:ext cx="240" cy="43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56" name="Text Box 140"/>
            <p:cNvSpPr txBox="1">
              <a:spLocks noChangeArrowheads="1"/>
            </p:cNvSpPr>
            <p:nvPr/>
          </p:nvSpPr>
          <p:spPr bwMode="auto">
            <a:xfrm>
              <a:off x="2944" y="1104"/>
              <a:ext cx="507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chemeClr val="bg1"/>
                  </a:solidFill>
                  <a:effectLst/>
                  <a:latin typeface="Impact" pitchFamily="34" charset="0"/>
                </a:rPr>
                <a:t>Evil</a:t>
              </a:r>
            </a:p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chemeClr val="bg1"/>
                  </a:solidFill>
                  <a:effectLst/>
                  <a:latin typeface="Impact" pitchFamily="34" charset="0"/>
                </a:rPr>
                <a:t>Mind</a:t>
              </a:r>
            </a:p>
          </p:txBody>
        </p:sp>
      </p:grpSp>
      <p:grpSp>
        <p:nvGrpSpPr>
          <p:cNvPr id="9357" name="Group 141"/>
          <p:cNvGrpSpPr>
            <a:grpSpLocks/>
          </p:cNvGrpSpPr>
          <p:nvPr/>
        </p:nvGrpSpPr>
        <p:grpSpPr bwMode="auto">
          <a:xfrm>
            <a:off x="3276600" y="1371600"/>
            <a:ext cx="1255713" cy="1981200"/>
            <a:chOff x="2112" y="864"/>
            <a:chExt cx="791" cy="1248"/>
          </a:xfrm>
        </p:grpSpPr>
        <p:grpSp>
          <p:nvGrpSpPr>
            <p:cNvPr id="9358" name="Group 142"/>
            <p:cNvGrpSpPr>
              <a:grpSpLocks/>
            </p:cNvGrpSpPr>
            <p:nvPr/>
          </p:nvGrpSpPr>
          <p:grpSpPr bwMode="auto">
            <a:xfrm flipH="1">
              <a:off x="2112" y="864"/>
              <a:ext cx="756" cy="1248"/>
              <a:chOff x="3408" y="912"/>
              <a:chExt cx="1392" cy="2760"/>
            </a:xfrm>
          </p:grpSpPr>
          <p:sp>
            <p:nvSpPr>
              <p:cNvPr id="9359" name="AutoShape 143"/>
              <p:cNvSpPr>
                <a:spLocks noChangeArrowheads="1"/>
              </p:cNvSpPr>
              <p:nvPr/>
            </p:nvSpPr>
            <p:spPr bwMode="auto">
              <a:xfrm flipV="1">
                <a:off x="3408" y="1968"/>
                <a:ext cx="1296" cy="1704"/>
              </a:xfrm>
              <a:prstGeom prst="rtTriangle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0" name="Oval 144"/>
              <p:cNvSpPr>
                <a:spLocks noChangeArrowheads="1"/>
              </p:cNvSpPr>
              <p:nvPr/>
            </p:nvSpPr>
            <p:spPr bwMode="auto">
              <a:xfrm>
                <a:off x="3408" y="912"/>
                <a:ext cx="1392" cy="1392"/>
              </a:xfrm>
              <a:prstGeom prst="ellipse">
                <a:avLst/>
              </a:pr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Rectangle 145"/>
              <p:cNvSpPr>
                <a:spLocks noChangeArrowheads="1"/>
              </p:cNvSpPr>
              <p:nvPr/>
            </p:nvSpPr>
            <p:spPr bwMode="auto">
              <a:xfrm>
                <a:off x="3408" y="1680"/>
                <a:ext cx="240" cy="432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62" name="Text Box 146"/>
            <p:cNvSpPr txBox="1">
              <a:spLocks noChangeArrowheads="1"/>
            </p:cNvSpPr>
            <p:nvPr/>
          </p:nvSpPr>
          <p:spPr bwMode="auto">
            <a:xfrm>
              <a:off x="2157" y="1104"/>
              <a:ext cx="74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rgbClr val="000099"/>
                  </a:solidFill>
                  <a:effectLst/>
                  <a:latin typeface="Impact" pitchFamily="34" charset="0"/>
                </a:rPr>
                <a:t>Original</a:t>
              </a:r>
            </a:p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rgbClr val="000099"/>
                  </a:solidFill>
                  <a:effectLst/>
                  <a:latin typeface="Impact" pitchFamily="34" charset="0"/>
                </a:rPr>
                <a:t>Mind</a:t>
              </a:r>
            </a:p>
          </p:txBody>
        </p:sp>
      </p:grpSp>
      <p:grpSp>
        <p:nvGrpSpPr>
          <p:cNvPr id="9363" name="Group 147"/>
          <p:cNvGrpSpPr>
            <a:grpSpLocks/>
          </p:cNvGrpSpPr>
          <p:nvPr/>
        </p:nvGrpSpPr>
        <p:grpSpPr bwMode="auto">
          <a:xfrm>
            <a:off x="5562600" y="1892300"/>
            <a:ext cx="1881188" cy="774700"/>
            <a:chOff x="3552" y="1192"/>
            <a:chExt cx="1185" cy="488"/>
          </a:xfrm>
        </p:grpSpPr>
        <p:sp>
          <p:nvSpPr>
            <p:cNvPr id="9364" name="AutoShape 148"/>
            <p:cNvSpPr>
              <a:spLocks noChangeArrowheads="1"/>
            </p:cNvSpPr>
            <p:nvPr/>
          </p:nvSpPr>
          <p:spPr bwMode="auto">
            <a:xfrm>
              <a:off x="3552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5" name="Text Box 149"/>
            <p:cNvSpPr txBox="1">
              <a:spLocks noChangeArrowheads="1"/>
            </p:cNvSpPr>
            <p:nvPr/>
          </p:nvSpPr>
          <p:spPr bwMode="auto">
            <a:xfrm>
              <a:off x="3863" y="1192"/>
              <a:ext cx="87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Wicked-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ness</a:t>
              </a:r>
            </a:p>
          </p:txBody>
        </p:sp>
      </p:grpSp>
      <p:grpSp>
        <p:nvGrpSpPr>
          <p:cNvPr id="9366" name="Group 150"/>
          <p:cNvGrpSpPr>
            <a:grpSpLocks/>
          </p:cNvGrpSpPr>
          <p:nvPr/>
        </p:nvGrpSpPr>
        <p:grpSpPr bwMode="auto">
          <a:xfrm>
            <a:off x="1862138" y="1892300"/>
            <a:ext cx="1490662" cy="774700"/>
            <a:chOff x="1221" y="1192"/>
            <a:chExt cx="939" cy="488"/>
          </a:xfrm>
        </p:grpSpPr>
        <p:sp>
          <p:nvSpPr>
            <p:cNvPr id="9367" name="AutoShape 151"/>
            <p:cNvSpPr>
              <a:spLocks noChangeArrowheads="1"/>
            </p:cNvSpPr>
            <p:nvPr/>
          </p:nvSpPr>
          <p:spPr bwMode="auto">
            <a:xfrm flipH="1">
              <a:off x="1872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CC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8" name="Text Box 152"/>
            <p:cNvSpPr txBox="1">
              <a:spLocks noChangeArrowheads="1"/>
            </p:cNvSpPr>
            <p:nvPr/>
          </p:nvSpPr>
          <p:spPr bwMode="auto">
            <a:xfrm>
              <a:off x="1221" y="1192"/>
              <a:ext cx="651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Good-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ness</a:t>
              </a:r>
            </a:p>
          </p:txBody>
        </p:sp>
      </p:grpSp>
      <p:grpSp>
        <p:nvGrpSpPr>
          <p:cNvPr id="9369" name="Group 153"/>
          <p:cNvGrpSpPr>
            <a:grpSpLocks/>
          </p:cNvGrpSpPr>
          <p:nvPr/>
        </p:nvGrpSpPr>
        <p:grpSpPr bwMode="auto">
          <a:xfrm>
            <a:off x="152400" y="1892300"/>
            <a:ext cx="8905875" cy="774700"/>
            <a:chOff x="144" y="1192"/>
            <a:chExt cx="5610" cy="488"/>
          </a:xfrm>
        </p:grpSpPr>
        <p:sp>
          <p:nvSpPr>
            <p:cNvPr id="9370" name="AutoShape 154"/>
            <p:cNvSpPr>
              <a:spLocks noChangeArrowheads="1"/>
            </p:cNvSpPr>
            <p:nvPr/>
          </p:nvSpPr>
          <p:spPr bwMode="auto">
            <a:xfrm>
              <a:off x="4656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71" name="Text Box 155"/>
            <p:cNvSpPr txBox="1">
              <a:spLocks noChangeArrowheads="1"/>
            </p:cNvSpPr>
            <p:nvPr/>
          </p:nvSpPr>
          <p:spPr bwMode="auto">
            <a:xfrm>
              <a:off x="4961" y="1192"/>
              <a:ext cx="79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Mis-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fortune</a:t>
              </a:r>
            </a:p>
          </p:txBody>
        </p:sp>
        <p:sp>
          <p:nvSpPr>
            <p:cNvPr id="9372" name="Text Box 156"/>
            <p:cNvSpPr txBox="1">
              <a:spLocks noChangeArrowheads="1"/>
            </p:cNvSpPr>
            <p:nvPr/>
          </p:nvSpPr>
          <p:spPr bwMode="auto">
            <a:xfrm>
              <a:off x="144" y="1192"/>
              <a:ext cx="712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Happi-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ness</a:t>
              </a:r>
            </a:p>
          </p:txBody>
        </p:sp>
        <p:sp>
          <p:nvSpPr>
            <p:cNvPr id="9373" name="AutoShape 157"/>
            <p:cNvSpPr>
              <a:spLocks noChangeArrowheads="1"/>
            </p:cNvSpPr>
            <p:nvPr/>
          </p:nvSpPr>
          <p:spPr bwMode="auto">
            <a:xfrm flipH="1">
              <a:off x="864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CC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78" name="Group 162"/>
          <p:cNvGrpSpPr>
            <a:grpSpLocks/>
          </p:cNvGrpSpPr>
          <p:nvPr/>
        </p:nvGrpSpPr>
        <p:grpSpPr bwMode="auto">
          <a:xfrm>
            <a:off x="1447800" y="5562600"/>
            <a:ext cx="6172200" cy="914400"/>
            <a:chOff x="432" y="3504"/>
            <a:chExt cx="3888" cy="576"/>
          </a:xfrm>
        </p:grpSpPr>
        <p:sp>
          <p:nvSpPr>
            <p:cNvPr id="9375" name="Text Box 159"/>
            <p:cNvSpPr txBox="1">
              <a:spLocks noChangeArrowheads="1"/>
            </p:cNvSpPr>
            <p:nvPr/>
          </p:nvSpPr>
          <p:spPr bwMode="auto">
            <a:xfrm>
              <a:off x="577" y="3533"/>
              <a:ext cx="3743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dist">
                <a:lnSpc>
                  <a:spcPct val="85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They are engaged in a fierce battle, striving to accomplish two conflicting purposes. Any being possessing such a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contradiction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within itself is doomed to perish.</a:t>
              </a:r>
              <a:endParaRPr lang="en-US" sz="2000" b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376" name="Text Box 160"/>
            <p:cNvSpPr txBox="1">
              <a:spLocks noChangeArrowheads="1"/>
            </p:cNvSpPr>
            <p:nvPr/>
          </p:nvSpPr>
          <p:spPr bwMode="auto">
            <a:xfrm>
              <a:off x="432" y="3504"/>
              <a:ext cx="1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99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4191000" y="4267200"/>
            <a:ext cx="609600" cy="3048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533525" y="4579938"/>
            <a:ext cx="3527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>
                <a:effectLst/>
                <a:latin typeface="Impact" pitchFamily="34" charset="0"/>
              </a:rPr>
              <a:t>state of destruction 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4962525" y="4495800"/>
            <a:ext cx="106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effectLst/>
              </a:rPr>
              <a:t>...…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5854700" y="4572000"/>
            <a:ext cx="1460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>
                <a:effectLst/>
                <a:latin typeface="Impact" pitchFamily="34" charset="0"/>
              </a:rPr>
              <a:t>the Fall </a:t>
            </a:r>
          </a:p>
        </p:txBody>
      </p:sp>
      <p:grpSp>
        <p:nvGrpSpPr>
          <p:cNvPr id="12450" name="Group 162"/>
          <p:cNvGrpSpPr>
            <a:grpSpLocks/>
          </p:cNvGrpSpPr>
          <p:nvPr/>
        </p:nvGrpSpPr>
        <p:grpSpPr bwMode="auto">
          <a:xfrm>
            <a:off x="1600200" y="5668963"/>
            <a:ext cx="5867400" cy="687387"/>
            <a:chOff x="576" y="3571"/>
            <a:chExt cx="3696" cy="433"/>
          </a:xfrm>
        </p:grpSpPr>
        <p:sp>
          <p:nvSpPr>
            <p:cNvPr id="12317" name="Text Box 29"/>
            <p:cNvSpPr txBox="1">
              <a:spLocks noChangeArrowheads="1"/>
            </p:cNvSpPr>
            <p:nvPr/>
          </p:nvSpPr>
          <p:spPr bwMode="auto">
            <a:xfrm>
              <a:off x="768" y="3600"/>
              <a:ext cx="3504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Christianity sees this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state of destruction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 as the result of the </a:t>
              </a:r>
              <a:r>
                <a:rPr lang="en-US" sz="2000" u="sng">
                  <a:solidFill>
                    <a:schemeClr val="bg1"/>
                  </a:solidFill>
                  <a:effectLst/>
                  <a:latin typeface="Arial Narrow" pitchFamily="34" charset="0"/>
                </a:rPr>
                <a:t>human Fall</a:t>
              </a:r>
              <a:r>
                <a:rPr lang="en-US" sz="2000">
                  <a:solidFill>
                    <a:schemeClr val="bg1"/>
                  </a:solidFill>
                  <a:effectLst/>
                  <a:latin typeface="Arial Narrow" pitchFamily="34" charset="0"/>
                </a:rPr>
                <a:t>.</a:t>
              </a:r>
            </a:p>
          </p:txBody>
        </p:sp>
        <p:sp>
          <p:nvSpPr>
            <p:cNvPr id="12323" name="Text Box 35"/>
            <p:cNvSpPr txBox="1">
              <a:spLocks noChangeArrowheads="1"/>
            </p:cNvSpPr>
            <p:nvPr/>
          </p:nvSpPr>
          <p:spPr bwMode="auto">
            <a:xfrm>
              <a:off x="576" y="3571"/>
              <a:ext cx="1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55000"/>
                </a:lnSpc>
              </a:pPr>
              <a:r>
                <a:rPr lang="en-US" sz="4000" b="0">
                  <a:solidFill>
                    <a:schemeClr val="bg1"/>
                  </a:solidFill>
                  <a:effectLst/>
                  <a:sym typeface="CommonBullets" pitchFamily="34" charset="2"/>
                </a:rPr>
                <a:t></a:t>
              </a:r>
              <a:endParaRPr lang="en-US" sz="4000" b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2422" name="AutoShape 134"/>
          <p:cNvSpPr>
            <a:spLocks noChangeArrowheads="1"/>
          </p:cNvSpPr>
          <p:nvPr/>
        </p:nvSpPr>
        <p:spPr bwMode="auto">
          <a:xfrm>
            <a:off x="2667000" y="3505200"/>
            <a:ext cx="3657600" cy="685800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chemeClr val="bg1"/>
                </a:solidFill>
                <a:effectLst/>
                <a:latin typeface="Arial Black" pitchFamily="34" charset="0"/>
              </a:rPr>
              <a:t>contradiction</a:t>
            </a:r>
          </a:p>
        </p:txBody>
      </p:sp>
      <p:grpSp>
        <p:nvGrpSpPr>
          <p:cNvPr id="12423" name="Group 135"/>
          <p:cNvGrpSpPr>
            <a:grpSpLocks/>
          </p:cNvGrpSpPr>
          <p:nvPr/>
        </p:nvGrpSpPr>
        <p:grpSpPr bwMode="auto">
          <a:xfrm>
            <a:off x="131763" y="304800"/>
            <a:ext cx="6330950" cy="579438"/>
            <a:chOff x="83" y="192"/>
            <a:chExt cx="3988" cy="365"/>
          </a:xfrm>
        </p:grpSpPr>
        <p:sp>
          <p:nvSpPr>
            <p:cNvPr id="12424" name="Text Box 136"/>
            <p:cNvSpPr txBox="1">
              <a:spLocks noChangeArrowheads="1"/>
            </p:cNvSpPr>
            <p:nvPr/>
          </p:nvSpPr>
          <p:spPr bwMode="auto">
            <a:xfrm>
              <a:off x="432" y="192"/>
              <a:ext cx="36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  Human contradiction and the fall</a:t>
              </a:r>
            </a:p>
          </p:txBody>
        </p:sp>
        <p:sp>
          <p:nvSpPr>
            <p:cNvPr id="12425" name="Text Box 137"/>
            <p:cNvSpPr txBox="1">
              <a:spLocks noChangeArrowheads="1"/>
            </p:cNvSpPr>
            <p:nvPr/>
          </p:nvSpPr>
          <p:spPr bwMode="auto">
            <a:xfrm>
              <a:off x="83" y="192"/>
              <a:ext cx="54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0" u="sng">
                  <a:solidFill>
                    <a:srgbClr val="000099"/>
                  </a:solidFill>
                  <a:effectLst/>
                  <a:latin typeface="Impact" pitchFamily="34" charset="0"/>
                </a:rPr>
                <a:t>(2)</a:t>
              </a:r>
            </a:p>
          </p:txBody>
        </p:sp>
      </p:grpSp>
      <p:grpSp>
        <p:nvGrpSpPr>
          <p:cNvPr id="12426" name="Group 138"/>
          <p:cNvGrpSpPr>
            <a:grpSpLocks/>
          </p:cNvGrpSpPr>
          <p:nvPr/>
        </p:nvGrpSpPr>
        <p:grpSpPr bwMode="auto">
          <a:xfrm>
            <a:off x="4476750" y="1371600"/>
            <a:ext cx="1200150" cy="1981200"/>
            <a:chOff x="2868" y="864"/>
            <a:chExt cx="756" cy="1248"/>
          </a:xfrm>
        </p:grpSpPr>
        <p:grpSp>
          <p:nvGrpSpPr>
            <p:cNvPr id="12427" name="Group 139"/>
            <p:cNvGrpSpPr>
              <a:grpSpLocks/>
            </p:cNvGrpSpPr>
            <p:nvPr/>
          </p:nvGrpSpPr>
          <p:grpSpPr bwMode="auto">
            <a:xfrm>
              <a:off x="2868" y="864"/>
              <a:ext cx="756" cy="1248"/>
              <a:chOff x="3408" y="912"/>
              <a:chExt cx="1392" cy="2760"/>
            </a:xfrm>
          </p:grpSpPr>
          <p:sp>
            <p:nvSpPr>
              <p:cNvPr id="12428" name="AutoShape 140"/>
              <p:cNvSpPr>
                <a:spLocks noChangeArrowheads="1"/>
              </p:cNvSpPr>
              <p:nvPr/>
            </p:nvSpPr>
            <p:spPr bwMode="auto">
              <a:xfrm flipV="1">
                <a:off x="3408" y="1968"/>
                <a:ext cx="1296" cy="1704"/>
              </a:xfrm>
              <a:prstGeom prst="rtTriangle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9" name="Oval 141"/>
              <p:cNvSpPr>
                <a:spLocks noChangeArrowheads="1"/>
              </p:cNvSpPr>
              <p:nvPr/>
            </p:nvSpPr>
            <p:spPr bwMode="auto">
              <a:xfrm>
                <a:off x="3408" y="912"/>
                <a:ext cx="1392" cy="1392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0" name="Rectangle 142"/>
              <p:cNvSpPr>
                <a:spLocks noChangeArrowheads="1"/>
              </p:cNvSpPr>
              <p:nvPr/>
            </p:nvSpPr>
            <p:spPr bwMode="auto">
              <a:xfrm>
                <a:off x="3408" y="1680"/>
                <a:ext cx="240" cy="43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31" name="Text Box 143"/>
            <p:cNvSpPr txBox="1">
              <a:spLocks noChangeArrowheads="1"/>
            </p:cNvSpPr>
            <p:nvPr/>
          </p:nvSpPr>
          <p:spPr bwMode="auto">
            <a:xfrm>
              <a:off x="2944" y="1104"/>
              <a:ext cx="507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chemeClr val="bg1"/>
                  </a:solidFill>
                  <a:effectLst/>
                  <a:latin typeface="Impact" pitchFamily="34" charset="0"/>
                </a:rPr>
                <a:t>Evil</a:t>
              </a:r>
            </a:p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chemeClr val="bg1"/>
                  </a:solidFill>
                  <a:effectLst/>
                  <a:latin typeface="Impact" pitchFamily="34" charset="0"/>
                </a:rPr>
                <a:t>Mind</a:t>
              </a:r>
            </a:p>
          </p:txBody>
        </p:sp>
      </p:grpSp>
      <p:grpSp>
        <p:nvGrpSpPr>
          <p:cNvPr id="12432" name="Group 144"/>
          <p:cNvGrpSpPr>
            <a:grpSpLocks/>
          </p:cNvGrpSpPr>
          <p:nvPr/>
        </p:nvGrpSpPr>
        <p:grpSpPr bwMode="auto">
          <a:xfrm>
            <a:off x="3276600" y="1371600"/>
            <a:ext cx="1255713" cy="1981200"/>
            <a:chOff x="2112" y="864"/>
            <a:chExt cx="791" cy="1248"/>
          </a:xfrm>
        </p:grpSpPr>
        <p:grpSp>
          <p:nvGrpSpPr>
            <p:cNvPr id="12433" name="Group 145"/>
            <p:cNvGrpSpPr>
              <a:grpSpLocks/>
            </p:cNvGrpSpPr>
            <p:nvPr/>
          </p:nvGrpSpPr>
          <p:grpSpPr bwMode="auto">
            <a:xfrm flipH="1">
              <a:off x="2112" y="864"/>
              <a:ext cx="756" cy="1248"/>
              <a:chOff x="3408" y="912"/>
              <a:chExt cx="1392" cy="2760"/>
            </a:xfrm>
          </p:grpSpPr>
          <p:sp>
            <p:nvSpPr>
              <p:cNvPr id="12434" name="AutoShape 146"/>
              <p:cNvSpPr>
                <a:spLocks noChangeArrowheads="1"/>
              </p:cNvSpPr>
              <p:nvPr/>
            </p:nvSpPr>
            <p:spPr bwMode="auto">
              <a:xfrm flipV="1">
                <a:off x="3408" y="1968"/>
                <a:ext cx="1296" cy="1704"/>
              </a:xfrm>
              <a:prstGeom prst="rtTriangle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5" name="Oval 147"/>
              <p:cNvSpPr>
                <a:spLocks noChangeArrowheads="1"/>
              </p:cNvSpPr>
              <p:nvPr/>
            </p:nvSpPr>
            <p:spPr bwMode="auto">
              <a:xfrm>
                <a:off x="3408" y="912"/>
                <a:ext cx="1392" cy="1392"/>
              </a:xfrm>
              <a:prstGeom prst="ellipse">
                <a:avLst/>
              </a:pr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6" name="Rectangle 148"/>
              <p:cNvSpPr>
                <a:spLocks noChangeArrowheads="1"/>
              </p:cNvSpPr>
              <p:nvPr/>
            </p:nvSpPr>
            <p:spPr bwMode="auto">
              <a:xfrm>
                <a:off x="3408" y="1680"/>
                <a:ext cx="240" cy="432"/>
              </a:xfrm>
              <a:prstGeom prst="rect">
                <a:avLst/>
              </a:prstGeom>
              <a:solidFill>
                <a:srgbClr val="FF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437" name="Text Box 149"/>
            <p:cNvSpPr txBox="1">
              <a:spLocks noChangeArrowheads="1"/>
            </p:cNvSpPr>
            <p:nvPr/>
          </p:nvSpPr>
          <p:spPr bwMode="auto">
            <a:xfrm>
              <a:off x="2157" y="1104"/>
              <a:ext cx="746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rgbClr val="000099"/>
                  </a:solidFill>
                  <a:effectLst/>
                  <a:latin typeface="Impact" pitchFamily="34" charset="0"/>
                </a:rPr>
                <a:t>Original</a:t>
              </a:r>
            </a:p>
            <a:p>
              <a:pPr algn="ctr">
                <a:lnSpc>
                  <a:spcPct val="80000"/>
                </a:lnSpc>
              </a:pPr>
              <a:r>
                <a:rPr lang="en-US" b="0">
                  <a:solidFill>
                    <a:srgbClr val="000099"/>
                  </a:solidFill>
                  <a:effectLst/>
                  <a:latin typeface="Impact" pitchFamily="34" charset="0"/>
                </a:rPr>
                <a:t>Mind</a:t>
              </a:r>
            </a:p>
          </p:txBody>
        </p:sp>
      </p:grpSp>
      <p:grpSp>
        <p:nvGrpSpPr>
          <p:cNvPr id="12438" name="Group 150"/>
          <p:cNvGrpSpPr>
            <a:grpSpLocks/>
          </p:cNvGrpSpPr>
          <p:nvPr/>
        </p:nvGrpSpPr>
        <p:grpSpPr bwMode="auto">
          <a:xfrm>
            <a:off x="5562600" y="1892300"/>
            <a:ext cx="1881188" cy="774700"/>
            <a:chOff x="3552" y="1192"/>
            <a:chExt cx="1185" cy="488"/>
          </a:xfrm>
        </p:grpSpPr>
        <p:sp>
          <p:nvSpPr>
            <p:cNvPr id="12439" name="AutoShape 151"/>
            <p:cNvSpPr>
              <a:spLocks noChangeArrowheads="1"/>
            </p:cNvSpPr>
            <p:nvPr/>
          </p:nvSpPr>
          <p:spPr bwMode="auto">
            <a:xfrm>
              <a:off x="3552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0" name="Text Box 152"/>
            <p:cNvSpPr txBox="1">
              <a:spLocks noChangeArrowheads="1"/>
            </p:cNvSpPr>
            <p:nvPr/>
          </p:nvSpPr>
          <p:spPr bwMode="auto">
            <a:xfrm>
              <a:off x="3863" y="1192"/>
              <a:ext cx="87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Wicked-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ness</a:t>
              </a:r>
            </a:p>
          </p:txBody>
        </p:sp>
      </p:grpSp>
      <p:grpSp>
        <p:nvGrpSpPr>
          <p:cNvPr id="12441" name="Group 153"/>
          <p:cNvGrpSpPr>
            <a:grpSpLocks/>
          </p:cNvGrpSpPr>
          <p:nvPr/>
        </p:nvGrpSpPr>
        <p:grpSpPr bwMode="auto">
          <a:xfrm>
            <a:off x="1862138" y="1892300"/>
            <a:ext cx="1490662" cy="774700"/>
            <a:chOff x="1221" y="1192"/>
            <a:chExt cx="939" cy="488"/>
          </a:xfrm>
        </p:grpSpPr>
        <p:sp>
          <p:nvSpPr>
            <p:cNvPr id="12442" name="AutoShape 154"/>
            <p:cNvSpPr>
              <a:spLocks noChangeArrowheads="1"/>
            </p:cNvSpPr>
            <p:nvPr/>
          </p:nvSpPr>
          <p:spPr bwMode="auto">
            <a:xfrm flipH="1">
              <a:off x="1872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CC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3" name="Text Box 155"/>
            <p:cNvSpPr txBox="1">
              <a:spLocks noChangeArrowheads="1"/>
            </p:cNvSpPr>
            <p:nvPr/>
          </p:nvSpPr>
          <p:spPr bwMode="auto">
            <a:xfrm>
              <a:off x="1221" y="1192"/>
              <a:ext cx="651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Good-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ness</a:t>
              </a:r>
            </a:p>
          </p:txBody>
        </p:sp>
      </p:grpSp>
      <p:grpSp>
        <p:nvGrpSpPr>
          <p:cNvPr id="12444" name="Group 156"/>
          <p:cNvGrpSpPr>
            <a:grpSpLocks/>
          </p:cNvGrpSpPr>
          <p:nvPr/>
        </p:nvGrpSpPr>
        <p:grpSpPr bwMode="auto">
          <a:xfrm>
            <a:off x="152400" y="1892300"/>
            <a:ext cx="8905875" cy="774700"/>
            <a:chOff x="144" y="1192"/>
            <a:chExt cx="5610" cy="488"/>
          </a:xfrm>
        </p:grpSpPr>
        <p:sp>
          <p:nvSpPr>
            <p:cNvPr id="12445" name="AutoShape 157"/>
            <p:cNvSpPr>
              <a:spLocks noChangeArrowheads="1"/>
            </p:cNvSpPr>
            <p:nvPr/>
          </p:nvSpPr>
          <p:spPr bwMode="auto">
            <a:xfrm>
              <a:off x="4656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46" name="Text Box 158"/>
            <p:cNvSpPr txBox="1">
              <a:spLocks noChangeArrowheads="1"/>
            </p:cNvSpPr>
            <p:nvPr/>
          </p:nvSpPr>
          <p:spPr bwMode="auto">
            <a:xfrm>
              <a:off x="4961" y="1192"/>
              <a:ext cx="793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Mis-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effectLst/>
                  <a:latin typeface="Impact" pitchFamily="34" charset="0"/>
                </a:rPr>
                <a:t>fortune</a:t>
              </a:r>
            </a:p>
          </p:txBody>
        </p:sp>
        <p:sp>
          <p:nvSpPr>
            <p:cNvPr id="12447" name="Text Box 159"/>
            <p:cNvSpPr txBox="1">
              <a:spLocks noChangeArrowheads="1"/>
            </p:cNvSpPr>
            <p:nvPr/>
          </p:nvSpPr>
          <p:spPr bwMode="auto">
            <a:xfrm>
              <a:off x="144" y="1192"/>
              <a:ext cx="712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Happi-</a:t>
              </a:r>
            </a:p>
            <a:p>
              <a:pPr>
                <a:lnSpc>
                  <a:spcPct val="80000"/>
                </a:lnSpc>
              </a:pPr>
              <a:r>
                <a:rPr lang="en-US" sz="2800" b="0">
                  <a:solidFill>
                    <a:srgbClr val="0000FF"/>
                  </a:solidFill>
                  <a:effectLst/>
                  <a:latin typeface="Impact" pitchFamily="34" charset="0"/>
                </a:rPr>
                <a:t>ness</a:t>
              </a:r>
            </a:p>
          </p:txBody>
        </p:sp>
        <p:sp>
          <p:nvSpPr>
            <p:cNvPr id="12448" name="AutoShape 160"/>
            <p:cNvSpPr>
              <a:spLocks noChangeArrowheads="1"/>
            </p:cNvSpPr>
            <p:nvPr/>
          </p:nvSpPr>
          <p:spPr bwMode="auto">
            <a:xfrm flipH="1">
              <a:off x="864" y="1394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CCC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/>
      <p:bldP spid="12314" grpId="0" autoUpdateAnimBg="0"/>
      <p:bldP spid="12315" grpId="0" autoUpdateAnimBg="0"/>
      <p:bldP spid="1231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19283</TotalTime>
  <Words>677</Words>
  <Application>Microsoft PowerPoint</Application>
  <PresentationFormat>On-screen Show (4:3)</PresentationFormat>
  <Paragraphs>235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Impact</vt:lpstr>
      <vt:lpstr>Latin Wide</vt:lpstr>
      <vt:lpstr>Times New Roman</vt:lpstr>
      <vt:lpstr>Arial Black</vt:lpstr>
      <vt:lpstr>Arial Narrow</vt:lpstr>
      <vt:lpstr>CommonBullets</vt:lpstr>
      <vt:lpstr>Eurostile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Exposition of the Divine Principle</dc:title>
  <dc:subject>Introduction</dc:subject>
  <dc:creator>Eleonore de Watteville</dc:creator>
  <dc:description>Diagramed Lecture Manual for the Red Part</dc:description>
  <cp:lastModifiedBy>Eleonore</cp:lastModifiedBy>
  <cp:revision>537</cp:revision>
  <dcterms:created xsi:type="dcterms:W3CDTF">2000-06-26T19:09:36Z</dcterms:created>
  <dcterms:modified xsi:type="dcterms:W3CDTF">2008-08-04T20:14:31Z</dcterms:modified>
</cp:coreProperties>
</file>