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57"/>
  </p:notesMasterIdLst>
  <p:sldIdLst>
    <p:sldId id="881" r:id="rId2"/>
    <p:sldId id="276" r:id="rId3"/>
    <p:sldId id="806" r:id="rId4"/>
    <p:sldId id="808" r:id="rId5"/>
    <p:sldId id="802" r:id="rId6"/>
    <p:sldId id="810" r:id="rId7"/>
    <p:sldId id="801" r:id="rId8"/>
    <p:sldId id="811" r:id="rId9"/>
    <p:sldId id="812" r:id="rId10"/>
    <p:sldId id="814" r:id="rId11"/>
    <p:sldId id="866" r:id="rId12"/>
    <p:sldId id="815" r:id="rId13"/>
    <p:sldId id="816" r:id="rId14"/>
    <p:sldId id="867" r:id="rId15"/>
    <p:sldId id="875" r:id="rId16"/>
    <p:sldId id="868" r:id="rId17"/>
    <p:sldId id="869" r:id="rId18"/>
    <p:sldId id="829" r:id="rId19"/>
    <p:sldId id="824" r:id="rId20"/>
    <p:sldId id="825" r:id="rId21"/>
    <p:sldId id="887" r:id="rId22"/>
    <p:sldId id="833" r:id="rId23"/>
    <p:sldId id="880" r:id="rId24"/>
    <p:sldId id="834" r:id="rId25"/>
    <p:sldId id="835" r:id="rId26"/>
    <p:sldId id="884" r:id="rId27"/>
    <p:sldId id="837" r:id="rId28"/>
    <p:sldId id="838" r:id="rId29"/>
    <p:sldId id="839" r:id="rId30"/>
    <p:sldId id="840" r:id="rId31"/>
    <p:sldId id="841" r:id="rId32"/>
    <p:sldId id="842" r:id="rId33"/>
    <p:sldId id="843" r:id="rId34"/>
    <p:sldId id="803" r:id="rId35"/>
    <p:sldId id="871" r:id="rId36"/>
    <p:sldId id="872" r:id="rId37"/>
    <p:sldId id="901" r:id="rId38"/>
    <p:sldId id="847" r:id="rId39"/>
    <p:sldId id="848" r:id="rId40"/>
    <p:sldId id="849" r:id="rId41"/>
    <p:sldId id="850" r:id="rId42"/>
    <p:sldId id="851" r:id="rId43"/>
    <p:sldId id="852" r:id="rId44"/>
    <p:sldId id="853" r:id="rId45"/>
    <p:sldId id="855" r:id="rId46"/>
    <p:sldId id="856" r:id="rId47"/>
    <p:sldId id="857" r:id="rId48"/>
    <p:sldId id="858" r:id="rId49"/>
    <p:sldId id="874" r:id="rId50"/>
    <p:sldId id="904" r:id="rId51"/>
    <p:sldId id="861" r:id="rId52"/>
    <p:sldId id="879" r:id="rId53"/>
    <p:sldId id="863" r:id="rId54"/>
    <p:sldId id="905" r:id="rId55"/>
    <p:sldId id="883" r:id="rId56"/>
  </p:sldIdLst>
  <p:sldSz cx="9144000" cy="6858000" type="screen4x3"/>
  <p:notesSz cx="6858000" cy="9144000"/>
  <p:embeddedFontLst>
    <p:embeddedFont>
      <p:font typeface="Arial Black" pitchFamily="34" charset="0"/>
      <p:bold r:id="rId58"/>
    </p:embeddedFont>
    <p:embeddedFont>
      <p:font typeface="Impact" pitchFamily="34" charset="0"/>
      <p:regular r:id="rId59"/>
    </p:embeddedFont>
    <p:embeddedFont>
      <p:font typeface="Arial Narrow" pitchFamily="34" charset="0"/>
      <p:regular r:id="rId60"/>
      <p:bold r:id="rId61"/>
      <p:italic r:id="rId62"/>
      <p:boldItalic r:id="rId63"/>
    </p:embeddedFont>
    <p:embeddedFont>
      <p:font typeface="CommonBullets"/>
      <p:regular r:id="rId64"/>
    </p:embeddedFont>
    <p:embeddedFont>
      <p:font typeface="Fette Engschrift"/>
      <p:regular r:id="rId65"/>
    </p:embeddedFont>
    <p:embeddedFont>
      <p:font typeface="Arial Rounded MT Bold" pitchFamily="34" charset="0"/>
      <p:regular r:id="rId66"/>
    </p:embeddedFont>
    <p:embeddedFont>
      <p:font typeface="Haettenschweiler" pitchFamily="34" charset="0"/>
      <p:regular r:id="rId67"/>
    </p:embeddedFont>
    <p:embeddedFont>
      <p:font typeface="Palatino Linotype" pitchFamily="18" charset="0"/>
      <p:regular r:id="rId68"/>
      <p:bold r:id="rId69"/>
      <p:italic r:id="rId70"/>
      <p:boldItalic r:id="rId71"/>
    </p:embeddedFont>
    <p:embeddedFont>
      <p:font typeface="Papyrus" pitchFamily="66" charset="0"/>
      <p:regular r:id="rId72"/>
    </p:embeddedFont>
    <p:embeddedFont>
      <p:font typeface="Latin Wide"/>
      <p:regular r:id="rId73"/>
    </p:embeddedFont>
    <p:embeddedFont>
      <p:font typeface="Eurostile" pitchFamily="34" charset="0"/>
      <p:regular r:id="rId74"/>
      <p:bold r:id="rId7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000000"/>
    <a:srgbClr val="FFFF99"/>
    <a:srgbClr val="FF7C80"/>
    <a:srgbClr val="A50021"/>
    <a:srgbClr val="800000"/>
    <a:srgbClr val="422100"/>
    <a:srgbClr val="FF5050"/>
    <a:srgbClr val="00CC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45" autoAdjust="0"/>
    <p:restoredTop sz="94563" autoAdjust="0"/>
  </p:normalViewPr>
  <p:slideViewPr>
    <p:cSldViewPr>
      <p:cViewPr varScale="1">
        <p:scale>
          <a:sx n="88" d="100"/>
          <a:sy n="88" d="100"/>
        </p:scale>
        <p:origin x="-114" y="-390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fld id="{05B00727-7912-433B-A52E-CB43076299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ACB4D-DF03-4364-9126-4A6D920F2B75}" type="slidenum">
              <a:rPr lang="en-US"/>
              <a:pPr/>
              <a:t>1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81E6C-02C6-4EAA-B2CD-22904ECDB26C}" type="slidenum">
              <a:rPr lang="en-US"/>
              <a:pPr/>
              <a:t>10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0D0FF-5696-4136-A56C-1CE7FE4CF4F4}" type="slidenum">
              <a:rPr lang="en-US"/>
              <a:pPr/>
              <a:t>11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B4D6E-2FE6-4A1F-84BA-9D2DCAFBBB4B}" type="slidenum">
              <a:rPr lang="en-US"/>
              <a:pPr/>
              <a:t>12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EE566-3002-4B69-A605-2C7F9F7444AB}" type="slidenum">
              <a:rPr lang="en-US"/>
              <a:pPr/>
              <a:t>13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E1A7C-1CB1-4A80-AE7C-1096FD3F4FBC}" type="slidenum">
              <a:rPr lang="en-US"/>
              <a:pPr/>
              <a:t>14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90D7D-42C5-418C-AC70-3499B3071E6A}" type="slidenum">
              <a:rPr lang="en-US"/>
              <a:pPr/>
              <a:t>15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C039C-52CD-4F37-BB04-498525B783A7}" type="slidenum">
              <a:rPr lang="en-US"/>
              <a:pPr/>
              <a:t>16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1E0D4-EE60-4AEB-ACAB-C95010638DCC}" type="slidenum">
              <a:rPr lang="en-US"/>
              <a:pPr/>
              <a:t>17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AFE20-D1EB-4585-82F7-075162C3FA4E}" type="slidenum">
              <a:rPr lang="en-US"/>
              <a:pPr/>
              <a:t>18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9C3A6-C13B-43E3-BD1C-ABE06BB20793}" type="slidenum">
              <a:rPr lang="en-US"/>
              <a:pPr/>
              <a:t>19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B8713-B62C-4B9F-AD38-ABCF42687951}" type="slidenum">
              <a:rPr lang="en-US"/>
              <a:pPr/>
              <a:t>2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986AB-15B9-47E4-8C9E-DB013FD2915D}" type="slidenum">
              <a:rPr lang="en-US"/>
              <a:pPr/>
              <a:t>20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92507-7780-4FC8-BBD8-5BC4ACFD58A7}" type="slidenum">
              <a:rPr lang="en-US"/>
              <a:pPr/>
              <a:t>21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543E4-E9C9-4EF3-9A0B-28EEAFF8B827}" type="slidenum">
              <a:rPr lang="en-US"/>
              <a:pPr/>
              <a:t>22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B90B-7E72-43AF-B44D-F7086E440C9A}" type="slidenum">
              <a:rPr lang="en-US"/>
              <a:pPr/>
              <a:t>23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ADCB-A4EB-4A32-A198-2D7E650558A8}" type="slidenum">
              <a:rPr lang="en-US"/>
              <a:pPr/>
              <a:t>24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B9602-81A7-4857-941E-CB6C1D3F7FE9}" type="slidenum">
              <a:rPr lang="en-US"/>
              <a:pPr/>
              <a:t>25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Jewish King in ancient Judah – 19</a:t>
            </a:r>
            <a:r>
              <a:rPr lang="en-US" baseline="30000"/>
              <a:t>th</a:t>
            </a:r>
            <a:r>
              <a:rPr lang="en-US"/>
              <a:t> Cent_PD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D4A1F-F145-4F09-BDD6-934889B4F280}" type="slidenum">
              <a:rPr lang="en-US"/>
              <a:pPr/>
              <a:t>26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ED5E5-555D-4FB8-A7EB-2FC3F75E424A}" type="slidenum">
              <a:rPr lang="en-US"/>
              <a:pPr/>
              <a:t>27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A4535-FBB1-4306-9753-ACDE0F90E7C4}" type="slidenum">
              <a:rPr lang="en-US"/>
              <a:pPr/>
              <a:t>28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7713C-E464-41F4-840F-9739101DC83A}" type="slidenum">
              <a:rPr lang="en-US"/>
              <a:pPr/>
              <a:t>29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E9A44-F637-4FBC-9713-F823FEF842D2}" type="slidenum">
              <a:rPr lang="en-US"/>
              <a:pPr/>
              <a:t>3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94343-A2D7-4547-BD12-86CF40FE01C5}" type="slidenum">
              <a:rPr lang="en-US"/>
              <a:pPr/>
              <a:t>30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58B33-DF02-41DB-A149-95909D80E0FC}" type="slidenum">
              <a:rPr lang="en-US"/>
              <a:pPr/>
              <a:t>31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E1608-31C4-43ED-8E71-2F7592E72CD7}" type="slidenum">
              <a:rPr lang="en-US"/>
              <a:pPr/>
              <a:t>32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2036B-DC53-48A8-9365-9FD7176DDCD6}" type="slidenum">
              <a:rPr lang="en-US"/>
              <a:pPr/>
              <a:t>33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25860-383B-4E80-8828-DB7C76993819}" type="slidenum">
              <a:rPr lang="en-US"/>
              <a:pPr/>
              <a:t>34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D1FD8-E817-481E-8790-0E61668FF4A8}" type="slidenum">
              <a:rPr lang="en-US"/>
              <a:pPr/>
              <a:t>35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E83EA-5717-43A3-A7DA-3672B499C34E}" type="slidenum">
              <a:rPr lang="en-US"/>
              <a:pPr/>
              <a:t>36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0F90A-128C-4C43-A74B-345F3957472B}" type="slidenum">
              <a:rPr lang="en-US"/>
              <a:pPr/>
              <a:t>37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2829E-62D6-4EB9-94BF-FB840743BD42}" type="slidenum">
              <a:rPr lang="en-US"/>
              <a:pPr/>
              <a:t>38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15187-B72B-4E6B-96E2-3F39F2E2EF12}" type="slidenum">
              <a:rPr lang="en-US"/>
              <a:pPr/>
              <a:t>39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A0BDC-5CBD-4FBC-A889-A4624D7C2046}" type="slidenum">
              <a:rPr lang="en-US"/>
              <a:pPr/>
              <a:t>4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B64CC-B1A9-4DBD-A7CA-3DF663A3162A}" type="slidenum">
              <a:rPr lang="en-US"/>
              <a:pPr/>
              <a:t>40</a:t>
            </a:fld>
            <a:endParaRPr lang="en-US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A1BB6-6126-48FA-86E9-0BB37E739F71}" type="slidenum">
              <a:rPr lang="en-US"/>
              <a:pPr/>
              <a:t>41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27B7B-0164-4DA2-BB9C-CD7AE1AD48EE}" type="slidenum">
              <a:rPr lang="en-US"/>
              <a:pPr/>
              <a:t>42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53E90-6A00-4279-8F0F-FB5CE686DE3F}" type="slidenum">
              <a:rPr lang="en-US"/>
              <a:pPr/>
              <a:t>43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82688-4D9F-49D2-895C-DD6EDD87CDF6}" type="slidenum">
              <a:rPr lang="en-US"/>
              <a:pPr/>
              <a:t>44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A1D08-47AF-41ED-94B5-B235CEEE1916}" type="slidenum">
              <a:rPr lang="en-US"/>
              <a:pPr/>
              <a:t>45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8A39B-D35D-46C4-A73A-9F3C7F88547C}" type="slidenum">
              <a:rPr lang="en-US"/>
              <a:pPr/>
              <a:t>46</a:t>
            </a:fld>
            <a:endParaRPr 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D4E3C-DCB8-4E47-9008-41D46AA65DFD}" type="slidenum">
              <a:rPr lang="en-US"/>
              <a:pPr/>
              <a:t>47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F333C-12A7-41B5-9522-80352EF7CA2B}" type="slidenum">
              <a:rPr lang="en-US"/>
              <a:pPr/>
              <a:t>48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43AED-C3D6-4C25-992B-CB7774FC8D37}" type="slidenum">
              <a:rPr lang="en-US"/>
              <a:pPr/>
              <a:t>49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AE2D1-7D35-41A8-8A42-0435738DAC32}" type="slidenum">
              <a:rPr lang="en-US"/>
              <a:pPr/>
              <a:t>5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C8937-F52C-40FE-AD91-827AF18C9A75}" type="slidenum">
              <a:rPr lang="en-US"/>
              <a:pPr/>
              <a:t>50</a:t>
            </a:fld>
            <a:endParaRPr 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D37D2-D220-4514-9AEC-9254C31A57BB}" type="slidenum">
              <a:rPr lang="en-US"/>
              <a:pPr/>
              <a:t>51</a:t>
            </a:fld>
            <a:endParaRPr 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86681-D854-439F-AD0E-7B86C149FC07}" type="slidenum">
              <a:rPr lang="en-US"/>
              <a:pPr/>
              <a:t>52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6F427-B1C9-4928-8D10-2A8DBCAB39F6}" type="slidenum">
              <a:rPr lang="en-US"/>
              <a:pPr/>
              <a:t>53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5E8D3-2D11-40D3-ACEB-17AFC304509A}" type="slidenum">
              <a:rPr lang="en-US"/>
              <a:pPr/>
              <a:t>54</a:t>
            </a:fld>
            <a:endParaRPr lang="en-US"/>
          </a:p>
        </p:txBody>
      </p:sp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516CE-0FB8-4A6C-B043-25B337F9A55E}" type="slidenum">
              <a:rPr lang="en-US"/>
              <a:pPr/>
              <a:t>55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9B0CB-5726-405C-B37F-84789F3BDC18}" type="slidenum">
              <a:rPr lang="en-US"/>
              <a:pPr/>
              <a:t>6</a:t>
            </a:fld>
            <a:endParaRPr lang="en-US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D06B1-E0AA-4450-ADC9-D1C6A4AA6B1C}" type="slidenum">
              <a:rPr lang="en-US"/>
              <a:pPr/>
              <a:t>7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10FEC-BB19-4D71-8709-FCBD2F3B2BBC}" type="slidenum">
              <a:rPr lang="en-US"/>
              <a:pPr/>
              <a:t>8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E07AD-12F0-41D9-9A1A-4E00F0F1D86A}" type="slidenum">
              <a:rPr lang="en-US"/>
              <a:pPr/>
              <a:t>9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E2873-4F09-4243-8EB5-427AA2B4D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0F794-94B1-4EE5-BA8D-D869397CB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9C91C-E77F-413E-B02A-EB84A531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339FC-E662-4300-8590-7AD05BA73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0E8EA-DCFF-4766-9229-9E72B64115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4DE7C-CAD8-4DCE-AFF0-B6F03B3F4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2144F-EE1A-4C8E-9D18-64A2685BA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FA618-EEF5-49E0-85D5-7B68AC1AD4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68E16-0221-4744-90A5-FAE2E71A9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B5FB9-5B89-4CA2-BEC5-F5406BAC2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EFC64-0FF3-4CFA-A44C-860F490D5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fld id="{F1F3DD17-4BFC-4CED-A36F-1191F7BECD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1.jpe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677" name="Picture 149" descr="Early Christians worshipping - by William Hole"/>
          <p:cNvPicPr>
            <a:picLocks noChangeAspect="1" noChangeArrowheads="1"/>
          </p:cNvPicPr>
          <p:nvPr/>
        </p:nvPicPr>
        <p:blipFill>
          <a:blip r:embed="rId3"/>
          <a:srcRect t="25142"/>
          <a:stretch>
            <a:fillRect/>
          </a:stretch>
        </p:blipFill>
        <p:spPr bwMode="auto">
          <a:xfrm>
            <a:off x="0" y="609600"/>
            <a:ext cx="9144000" cy="5334000"/>
          </a:xfrm>
          <a:prstGeom prst="rect">
            <a:avLst/>
          </a:prstGeom>
          <a:noFill/>
        </p:spPr>
      </p:pic>
      <p:pic>
        <p:nvPicPr>
          <p:cNvPr id="790572" name="Picture 44" descr="CTY50027"/>
          <p:cNvPicPr>
            <a:picLocks noChangeAspect="1" noChangeArrowheads="1"/>
          </p:cNvPicPr>
          <p:nvPr/>
        </p:nvPicPr>
        <p:blipFill>
          <a:blip r:embed="rId4">
            <a:lum bright="12000" contrast="-54000"/>
          </a:blip>
          <a:srcRect l="-383" t="1627" r="105" b="53506"/>
          <a:stretch>
            <a:fillRect/>
          </a:stretch>
        </p:blipFill>
        <p:spPr bwMode="auto">
          <a:xfrm>
            <a:off x="-76200" y="0"/>
            <a:ext cx="9220200" cy="5608638"/>
          </a:xfrm>
          <a:prstGeom prst="rect">
            <a:avLst/>
          </a:prstGeom>
          <a:noFill/>
        </p:spPr>
      </p:pic>
      <p:sp>
        <p:nvSpPr>
          <p:cNvPr id="790582" name="Text Box 54"/>
          <p:cNvSpPr txBox="1">
            <a:spLocks noChangeArrowheads="1"/>
          </p:cNvSpPr>
          <p:nvPr/>
        </p:nvSpPr>
        <p:spPr bwMode="auto">
          <a:xfrm>
            <a:off x="381000" y="76200"/>
            <a:ext cx="8686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1.2  Was Salvation Completed through the Cross</a:t>
            </a:r>
            <a:r>
              <a:rPr lang="en-US" sz="3600" b="0" dirty="0">
                <a:solidFill>
                  <a:srgbClr val="000099"/>
                </a:solidFill>
                <a:effectLst/>
                <a:latin typeface="Arial Rounded MT Bold" pitchFamily="34" charset="0"/>
              </a:rPr>
              <a:t>?</a:t>
            </a:r>
          </a:p>
        </p:txBody>
      </p:sp>
      <p:sp>
        <p:nvSpPr>
          <p:cNvPr id="79053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555" name="AutoShape 27"/>
          <p:cNvSpPr>
            <a:spLocks noChangeArrowheads="1"/>
          </p:cNvSpPr>
          <p:nvPr/>
        </p:nvSpPr>
        <p:spPr bwMode="auto">
          <a:xfrm flipV="1">
            <a:off x="1371600" y="1731963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559" name="AutoShape 31"/>
          <p:cNvSpPr>
            <a:spLocks noChangeArrowheads="1"/>
          </p:cNvSpPr>
          <p:nvPr/>
        </p:nvSpPr>
        <p:spPr bwMode="auto">
          <a:xfrm flipV="1">
            <a:off x="1371600" y="3200400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562" name="AutoShape 34"/>
          <p:cNvSpPr>
            <a:spLocks noChangeArrowheads="1"/>
          </p:cNvSpPr>
          <p:nvPr/>
        </p:nvSpPr>
        <p:spPr bwMode="auto">
          <a:xfrm>
            <a:off x="6286500" y="1066800"/>
            <a:ext cx="381000" cy="685800"/>
          </a:xfrm>
          <a:prstGeom prst="downArrow">
            <a:avLst>
              <a:gd name="adj1" fmla="val 35000"/>
              <a:gd name="adj2" fmla="val 44683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563" name="AutoShape 35"/>
          <p:cNvSpPr>
            <a:spLocks noChangeArrowheads="1"/>
          </p:cNvSpPr>
          <p:nvPr/>
        </p:nvSpPr>
        <p:spPr bwMode="auto">
          <a:xfrm>
            <a:off x="4305300" y="762000"/>
            <a:ext cx="4343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</a:pPr>
            <a:r>
              <a:rPr lang="en-US" sz="4000" b="0">
                <a:solidFill>
                  <a:srgbClr val="660066"/>
                </a:solidFill>
                <a:effectLst/>
                <a:latin typeface="Impact" pitchFamily="34" charset="0"/>
              </a:rPr>
              <a:t>Kingdom of Heaven</a:t>
            </a:r>
          </a:p>
        </p:txBody>
      </p:sp>
      <p:grpSp>
        <p:nvGrpSpPr>
          <p:cNvPr id="790565" name="Group 37"/>
          <p:cNvGrpSpPr>
            <a:grpSpLocks/>
          </p:cNvGrpSpPr>
          <p:nvPr/>
        </p:nvGrpSpPr>
        <p:grpSpPr bwMode="auto">
          <a:xfrm>
            <a:off x="2971800" y="2209800"/>
            <a:ext cx="925513" cy="1371600"/>
            <a:chOff x="3648" y="480"/>
            <a:chExt cx="1737" cy="2574"/>
          </a:xfrm>
        </p:grpSpPr>
        <p:sp>
          <p:nvSpPr>
            <p:cNvPr id="790566" name="Freeform 38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67" name="Freeform 39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0568" name="AutoShape 40"/>
          <p:cNvSpPr>
            <a:spLocks noChangeArrowheads="1"/>
          </p:cNvSpPr>
          <p:nvPr/>
        </p:nvSpPr>
        <p:spPr bwMode="auto">
          <a:xfrm rot="-8580481">
            <a:off x="2743200" y="3017838"/>
            <a:ext cx="331788" cy="868362"/>
          </a:xfrm>
          <a:prstGeom prst="downArrow">
            <a:avLst>
              <a:gd name="adj1" fmla="val 35000"/>
              <a:gd name="adj2" fmla="val 64970"/>
            </a:avLst>
          </a:prstGeom>
          <a:solidFill>
            <a:srgbClr val="9933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569" name="AutoShape 41"/>
          <p:cNvSpPr>
            <a:spLocks noChangeArrowheads="1"/>
          </p:cNvSpPr>
          <p:nvPr/>
        </p:nvSpPr>
        <p:spPr bwMode="auto">
          <a:xfrm rot="-8755978">
            <a:off x="3832225" y="1371600"/>
            <a:ext cx="358775" cy="1066800"/>
          </a:xfrm>
          <a:prstGeom prst="downArrow">
            <a:avLst>
              <a:gd name="adj1" fmla="val 35000"/>
              <a:gd name="adj2" fmla="val 73813"/>
            </a:avLst>
          </a:prstGeom>
          <a:solidFill>
            <a:srgbClr val="9900CC"/>
          </a:soli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575" name="WordArt 47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126682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::::::</a:t>
            </a:r>
          </a:p>
        </p:txBody>
      </p:sp>
      <p:grpSp>
        <p:nvGrpSpPr>
          <p:cNvPr id="790679" name="Group 151"/>
          <p:cNvGrpSpPr>
            <a:grpSpLocks/>
          </p:cNvGrpSpPr>
          <p:nvPr/>
        </p:nvGrpSpPr>
        <p:grpSpPr bwMode="auto">
          <a:xfrm>
            <a:off x="838200" y="5653088"/>
            <a:ext cx="7369175" cy="898525"/>
            <a:chOff x="590" y="3561"/>
            <a:chExt cx="4642" cy="566"/>
          </a:xfrm>
        </p:grpSpPr>
        <p:sp>
          <p:nvSpPr>
            <p:cNvPr id="790580" name="Text Box 52"/>
            <p:cNvSpPr txBox="1">
              <a:spLocks noChangeArrowheads="1"/>
            </p:cNvSpPr>
            <p:nvPr/>
          </p:nvSpPr>
          <p:spPr bwMode="auto">
            <a:xfrm>
              <a:off x="782" y="3580"/>
              <a:ext cx="445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>
                <a:lnSpc>
                  <a:spcPct val="85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Did </a:t>
              </a:r>
              <a:r>
                <a:rPr lang="en-US" sz="2000" dirty="0">
                  <a:solidFill>
                    <a:srgbClr val="FFFF99"/>
                  </a:solidFill>
                  <a:effectLst/>
                  <a:latin typeface="Arial Narrow" pitchFamily="34" charset="0"/>
                </a:rPr>
                <a:t>Jesus’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crucifixion fulfill the purpose of the providence of restoration? If so, faithful </a:t>
              </a:r>
              <a:r>
                <a:rPr lang="en-US" sz="2000" dirty="0">
                  <a:solidFill>
                    <a:srgbClr val="FFFF99"/>
                  </a:solidFill>
                  <a:effectLst/>
                  <a:latin typeface="Arial Narrow" pitchFamily="34" charset="0"/>
                </a:rPr>
                <a:t>believers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in Jesus would have restored their </a:t>
              </a:r>
              <a:r>
                <a:rPr lang="en-US" sz="2000" dirty="0">
                  <a:solidFill>
                    <a:srgbClr val="FFFF99"/>
                  </a:solidFill>
                  <a:effectLst/>
                  <a:latin typeface="Arial Narrow" pitchFamily="34" charset="0"/>
                </a:rPr>
                <a:t>original 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nature and built the </a:t>
              </a:r>
              <a:r>
                <a:rPr lang="en-US" sz="2000" dirty="0">
                  <a:solidFill>
                    <a:srgbClr val="FFFF99"/>
                  </a:solidFill>
                  <a:effectLst/>
                  <a:latin typeface="Arial Narrow" pitchFamily="34" charset="0"/>
                </a:rPr>
                <a:t>Kingdom</a:t>
              </a:r>
              <a:r>
                <a:rPr lang="en-US" sz="20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of Heaven on earth </a:t>
              </a:r>
              <a:r>
                <a:rPr lang="en-US" sz="16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113).</a:t>
              </a:r>
              <a:endParaRPr lang="en-US" sz="1600" b="0" u="sng" dirty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90581" name="Text Box 53"/>
            <p:cNvSpPr txBox="1">
              <a:spLocks noChangeArrowheads="1"/>
            </p:cNvSpPr>
            <p:nvPr/>
          </p:nvSpPr>
          <p:spPr bwMode="auto">
            <a:xfrm>
              <a:off x="590" y="3561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0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0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90585" name="Oval 57"/>
          <p:cNvSpPr>
            <a:spLocks noChangeArrowheads="1"/>
          </p:cNvSpPr>
          <p:nvPr/>
        </p:nvSpPr>
        <p:spPr bwMode="auto">
          <a:xfrm>
            <a:off x="5181600" y="1905000"/>
            <a:ext cx="2590800" cy="685800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 dirty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6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Believers</a:t>
            </a:r>
          </a:p>
        </p:txBody>
      </p:sp>
      <p:sp>
        <p:nvSpPr>
          <p:cNvPr id="790556" name="Oval 28"/>
          <p:cNvSpPr>
            <a:spLocks noChangeArrowheads="1"/>
          </p:cNvSpPr>
          <p:nvPr/>
        </p:nvSpPr>
        <p:spPr bwMode="auto">
          <a:xfrm>
            <a:off x="382588" y="2219325"/>
            <a:ext cx="2360612" cy="963613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5400" b="0" dirty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790560" name="Oval 32"/>
          <p:cNvSpPr>
            <a:spLocks noChangeArrowheads="1"/>
          </p:cNvSpPr>
          <p:nvPr/>
        </p:nvSpPr>
        <p:spPr bwMode="auto">
          <a:xfrm>
            <a:off x="381000" y="3684588"/>
            <a:ext cx="2362200" cy="963612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 dirty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Fallen</a:t>
            </a: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person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000" y="685800"/>
            <a:ext cx="2363788" cy="990600"/>
            <a:chOff x="381000" y="685800"/>
            <a:chExt cx="2363788" cy="990600"/>
          </a:xfrm>
        </p:grpSpPr>
        <p:sp>
          <p:nvSpPr>
            <p:cNvPr id="790578" name="Oval 50"/>
            <p:cNvSpPr>
              <a:spLocks noChangeArrowheads="1"/>
            </p:cNvSpPr>
            <p:nvPr/>
          </p:nvSpPr>
          <p:spPr bwMode="auto">
            <a:xfrm>
              <a:off x="382588" y="685800"/>
              <a:ext cx="2362200" cy="9636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25" name="Oval 50"/>
            <p:cNvSpPr>
              <a:spLocks noChangeArrowheads="1"/>
            </p:cNvSpPr>
            <p:nvPr/>
          </p:nvSpPr>
          <p:spPr bwMode="auto">
            <a:xfrm>
              <a:off x="381000" y="712787"/>
              <a:ext cx="2362200" cy="96361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Perfect</a:t>
              </a: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person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9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0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0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9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9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9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90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90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90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9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9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9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9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82" grpId="0"/>
      <p:bldP spid="790555" grpId="0" animBg="1"/>
      <p:bldP spid="790559" grpId="0" animBg="1"/>
      <p:bldP spid="790562" grpId="0" animBg="1"/>
      <p:bldP spid="790563" grpId="0" animBg="1" autoUpdateAnimBg="0"/>
      <p:bldP spid="790568" grpId="0" animBg="1"/>
      <p:bldP spid="790569" grpId="0" animBg="1"/>
      <p:bldP spid="790575" grpId="0" animBg="1"/>
      <p:bldP spid="790585" grpId="0" animBg="1" autoUpdateAnimBg="0"/>
      <p:bldP spid="790556" grpId="0" animBg="1" autoUpdateAnimBg="0"/>
      <p:bldP spid="79056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71" name="Picture 59" descr="Early Christians worshipping - by William Hole"/>
          <p:cNvPicPr>
            <a:picLocks noChangeAspect="1" noChangeArrowheads="1"/>
          </p:cNvPicPr>
          <p:nvPr/>
        </p:nvPicPr>
        <p:blipFill>
          <a:blip r:embed="rId3"/>
          <a:srcRect t="25142"/>
          <a:stretch>
            <a:fillRect/>
          </a:stretch>
        </p:blipFill>
        <p:spPr bwMode="auto">
          <a:xfrm>
            <a:off x="0" y="609600"/>
            <a:ext cx="9144000" cy="5334000"/>
          </a:xfrm>
          <a:prstGeom prst="rect">
            <a:avLst/>
          </a:prstGeom>
          <a:noFill/>
        </p:spPr>
      </p:pic>
      <p:sp>
        <p:nvSpPr>
          <p:cNvPr id="858115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19" name="AutoShape 7"/>
          <p:cNvSpPr>
            <a:spLocks noChangeArrowheads="1"/>
          </p:cNvSpPr>
          <p:nvPr/>
        </p:nvSpPr>
        <p:spPr bwMode="auto">
          <a:xfrm>
            <a:off x="4267200" y="1828800"/>
            <a:ext cx="4419600" cy="2895600"/>
          </a:xfrm>
          <a:prstGeom prst="roundRect">
            <a:avLst>
              <a:gd name="adj" fmla="val 16667"/>
            </a:avLst>
          </a:prstGeom>
          <a:solidFill>
            <a:srgbClr val="EAEAEA">
              <a:alpha val="50196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20" name="Oval 8"/>
          <p:cNvSpPr>
            <a:spLocks noChangeArrowheads="1"/>
          </p:cNvSpPr>
          <p:nvPr/>
        </p:nvSpPr>
        <p:spPr bwMode="auto">
          <a:xfrm>
            <a:off x="4495800" y="2667000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858121" name="Rectangle 9"/>
          <p:cNvSpPr>
            <a:spLocks noChangeArrowheads="1"/>
          </p:cNvSpPr>
          <p:nvPr/>
        </p:nvSpPr>
        <p:spPr bwMode="auto">
          <a:xfrm>
            <a:off x="4876800" y="2667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3200" b="0" dirty="0">
                <a:solidFill>
                  <a:srgbClr val="000066"/>
                </a:solidFill>
                <a:effectLst/>
                <a:latin typeface="Impact" pitchFamily="34" charset="0"/>
              </a:rPr>
              <a:t>No oneness with God</a:t>
            </a:r>
          </a:p>
        </p:txBody>
      </p:sp>
      <p:sp>
        <p:nvSpPr>
          <p:cNvPr id="858150" name="Text Box 38"/>
          <p:cNvSpPr txBox="1">
            <a:spLocks noChangeArrowheads="1"/>
          </p:cNvSpPr>
          <p:nvPr/>
        </p:nvSpPr>
        <p:spPr bwMode="auto">
          <a:xfrm>
            <a:off x="381000" y="76200"/>
            <a:ext cx="8686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1.2  Was Salvation Completed through the Cross</a:t>
            </a:r>
            <a:r>
              <a:rPr lang="en-US" sz="3600" b="0" dirty="0">
                <a:solidFill>
                  <a:srgbClr val="000099"/>
                </a:solidFill>
                <a:effectLst/>
                <a:latin typeface="Arial Rounded MT Bold" pitchFamily="34" charset="0"/>
              </a:rPr>
              <a:t>?</a:t>
            </a:r>
          </a:p>
        </p:txBody>
      </p:sp>
      <p:sp>
        <p:nvSpPr>
          <p:cNvPr id="858152" name="Oval 40"/>
          <p:cNvSpPr>
            <a:spLocks noChangeArrowheads="1"/>
          </p:cNvSpPr>
          <p:nvPr/>
        </p:nvSpPr>
        <p:spPr bwMode="auto">
          <a:xfrm>
            <a:off x="5181600" y="1905000"/>
            <a:ext cx="2590800" cy="685800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Believers</a:t>
            </a:r>
          </a:p>
        </p:txBody>
      </p:sp>
      <p:sp>
        <p:nvSpPr>
          <p:cNvPr id="858153" name="AutoShape 41"/>
          <p:cNvSpPr>
            <a:spLocks noChangeArrowheads="1"/>
          </p:cNvSpPr>
          <p:nvPr/>
        </p:nvSpPr>
        <p:spPr bwMode="auto">
          <a:xfrm flipV="1">
            <a:off x="1371600" y="1731963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54" name="AutoShape 42"/>
          <p:cNvSpPr>
            <a:spLocks noChangeArrowheads="1"/>
          </p:cNvSpPr>
          <p:nvPr/>
        </p:nvSpPr>
        <p:spPr bwMode="auto">
          <a:xfrm flipV="1">
            <a:off x="1371600" y="3200400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56" name="AutoShape 44"/>
          <p:cNvSpPr>
            <a:spLocks noChangeArrowheads="1"/>
          </p:cNvSpPr>
          <p:nvPr/>
        </p:nvSpPr>
        <p:spPr bwMode="auto">
          <a:xfrm>
            <a:off x="6286500" y="1066800"/>
            <a:ext cx="381000" cy="685800"/>
          </a:xfrm>
          <a:prstGeom prst="downArrow">
            <a:avLst>
              <a:gd name="adj1" fmla="val 35000"/>
              <a:gd name="adj2" fmla="val 44683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57" name="AutoShape 45"/>
          <p:cNvSpPr>
            <a:spLocks noChangeArrowheads="1"/>
          </p:cNvSpPr>
          <p:nvPr/>
        </p:nvSpPr>
        <p:spPr bwMode="auto">
          <a:xfrm>
            <a:off x="4305300" y="762000"/>
            <a:ext cx="4343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</a:pPr>
            <a:r>
              <a:rPr lang="en-US" sz="4000" b="0">
                <a:solidFill>
                  <a:srgbClr val="660066"/>
                </a:solidFill>
                <a:effectLst/>
                <a:latin typeface="Impact" pitchFamily="34" charset="0"/>
              </a:rPr>
              <a:t>Kingdom of Heaven</a:t>
            </a:r>
          </a:p>
        </p:txBody>
      </p:sp>
      <p:grpSp>
        <p:nvGrpSpPr>
          <p:cNvPr id="858158" name="Group 46"/>
          <p:cNvGrpSpPr>
            <a:grpSpLocks/>
          </p:cNvGrpSpPr>
          <p:nvPr/>
        </p:nvGrpSpPr>
        <p:grpSpPr bwMode="auto">
          <a:xfrm>
            <a:off x="2971800" y="2209800"/>
            <a:ext cx="925513" cy="1371600"/>
            <a:chOff x="3648" y="480"/>
            <a:chExt cx="1737" cy="2574"/>
          </a:xfrm>
        </p:grpSpPr>
        <p:sp>
          <p:nvSpPr>
            <p:cNvPr id="858159" name="Freeform 47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160" name="Freeform 48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8161" name="AutoShape 49"/>
          <p:cNvSpPr>
            <a:spLocks noChangeArrowheads="1"/>
          </p:cNvSpPr>
          <p:nvPr/>
        </p:nvSpPr>
        <p:spPr bwMode="auto">
          <a:xfrm rot="-8580481">
            <a:off x="2743200" y="3017838"/>
            <a:ext cx="331788" cy="868362"/>
          </a:xfrm>
          <a:prstGeom prst="downArrow">
            <a:avLst>
              <a:gd name="adj1" fmla="val 35000"/>
              <a:gd name="adj2" fmla="val 64970"/>
            </a:avLst>
          </a:prstGeom>
          <a:solidFill>
            <a:srgbClr val="9933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62" name="AutoShape 50"/>
          <p:cNvSpPr>
            <a:spLocks noChangeArrowheads="1"/>
          </p:cNvSpPr>
          <p:nvPr/>
        </p:nvSpPr>
        <p:spPr bwMode="auto">
          <a:xfrm rot="-8755978">
            <a:off x="3832225" y="1371600"/>
            <a:ext cx="358775" cy="1066800"/>
          </a:xfrm>
          <a:prstGeom prst="downArrow">
            <a:avLst>
              <a:gd name="adj1" fmla="val 35000"/>
              <a:gd name="adj2" fmla="val 73813"/>
            </a:avLst>
          </a:prstGeom>
          <a:solidFill>
            <a:srgbClr val="9900CC"/>
          </a:soli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63" name="WordArt 51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126682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::::::</a:t>
            </a:r>
          </a:p>
        </p:txBody>
      </p:sp>
      <p:sp>
        <p:nvSpPr>
          <p:cNvPr id="858164" name="Oval 52"/>
          <p:cNvSpPr>
            <a:spLocks noChangeArrowheads="1"/>
          </p:cNvSpPr>
          <p:nvPr/>
        </p:nvSpPr>
        <p:spPr bwMode="auto">
          <a:xfrm>
            <a:off x="5181600" y="1905000"/>
            <a:ext cx="2590800" cy="685800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Believers</a:t>
            </a:r>
          </a:p>
        </p:txBody>
      </p:sp>
      <p:sp>
        <p:nvSpPr>
          <p:cNvPr id="858165" name="Oval 53"/>
          <p:cNvSpPr>
            <a:spLocks noChangeArrowheads="1"/>
          </p:cNvSpPr>
          <p:nvPr/>
        </p:nvSpPr>
        <p:spPr bwMode="auto">
          <a:xfrm>
            <a:off x="382588" y="2219325"/>
            <a:ext cx="2360612" cy="963613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54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grpSp>
        <p:nvGrpSpPr>
          <p:cNvPr id="858169" name="Group 57"/>
          <p:cNvGrpSpPr>
            <a:grpSpLocks/>
          </p:cNvGrpSpPr>
          <p:nvPr/>
        </p:nvGrpSpPr>
        <p:grpSpPr bwMode="auto">
          <a:xfrm>
            <a:off x="762000" y="5638800"/>
            <a:ext cx="7620000" cy="1120775"/>
            <a:chOff x="480" y="3518"/>
            <a:chExt cx="4800" cy="706"/>
          </a:xfrm>
        </p:grpSpPr>
        <p:sp>
          <p:nvSpPr>
            <p:cNvPr id="858117" name="Text Box 5"/>
            <p:cNvSpPr txBox="1">
              <a:spLocks noChangeArrowheads="1"/>
            </p:cNvSpPr>
            <p:nvPr/>
          </p:nvSpPr>
          <p:spPr bwMode="auto">
            <a:xfrm>
              <a:off x="816" y="3527"/>
              <a:ext cx="4464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Yet in the entire history of Christianity, there has been no one, no matter how devout, who lived his life  </a:t>
              </a:r>
              <a:r>
                <a:rPr lang="en-US" sz="26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in </a:t>
              </a:r>
              <a:r>
                <a:rPr lang="en-US" sz="2600" u="sng" dirty="0" smtClean="0">
                  <a:solidFill>
                    <a:schemeClr val="bg1"/>
                  </a:solidFill>
                  <a:effectLst/>
                  <a:latin typeface="Arial Narrow" pitchFamily="34" charset="0"/>
                </a:rPr>
                <a:t>inseparable oneness with God</a:t>
              </a:r>
              <a:r>
                <a:rPr lang="en-US" sz="26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. </a:t>
              </a:r>
            </a:p>
          </p:txBody>
        </p:sp>
        <p:sp>
          <p:nvSpPr>
            <p:cNvPr id="858167" name="Oval 55"/>
            <p:cNvSpPr>
              <a:spLocks noChangeArrowheads="1"/>
            </p:cNvSpPr>
            <p:nvPr/>
          </p:nvSpPr>
          <p:spPr bwMode="auto">
            <a:xfrm>
              <a:off x="480" y="3518"/>
              <a:ext cx="267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600" b="0">
                  <a:solidFill>
                    <a:srgbClr val="E6E6E6"/>
                  </a:solidFill>
                  <a:effectLst/>
                  <a:latin typeface="Impact" pitchFamily="34" charset="0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0" y="685800"/>
            <a:ext cx="2363788" cy="990600"/>
            <a:chOff x="381000" y="685800"/>
            <a:chExt cx="2363788" cy="990600"/>
          </a:xfrm>
        </p:grpSpPr>
        <p:sp>
          <p:nvSpPr>
            <p:cNvPr id="29" name="Oval 50"/>
            <p:cNvSpPr>
              <a:spLocks noChangeArrowheads="1"/>
            </p:cNvSpPr>
            <p:nvPr/>
          </p:nvSpPr>
          <p:spPr bwMode="auto">
            <a:xfrm>
              <a:off x="382588" y="685800"/>
              <a:ext cx="2362200" cy="9636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30" name="Oval 50"/>
            <p:cNvSpPr>
              <a:spLocks noChangeArrowheads="1"/>
            </p:cNvSpPr>
            <p:nvPr/>
          </p:nvSpPr>
          <p:spPr bwMode="auto">
            <a:xfrm>
              <a:off x="381000" y="712787"/>
              <a:ext cx="2362200" cy="96361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Perfect</a:t>
              </a: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person</a:t>
              </a:r>
            </a:p>
          </p:txBody>
        </p:sp>
      </p:grp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381000" y="3684588"/>
            <a:ext cx="2362200" cy="963612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 dirty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Fallen</a:t>
            </a: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person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5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9" grpId="0" animBg="1"/>
      <p:bldP spid="858120" grpId="0" animBg="1" autoUpdateAnimBg="0"/>
      <p:bldP spid="8581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647" name="Picture 95" descr="Early Christians worshipping - by William Hole"/>
          <p:cNvPicPr>
            <a:picLocks noChangeAspect="1" noChangeArrowheads="1"/>
          </p:cNvPicPr>
          <p:nvPr/>
        </p:nvPicPr>
        <p:blipFill>
          <a:blip r:embed="rId3"/>
          <a:srcRect t="25142"/>
          <a:stretch>
            <a:fillRect/>
          </a:stretch>
        </p:blipFill>
        <p:spPr bwMode="auto">
          <a:xfrm>
            <a:off x="0" y="609600"/>
            <a:ext cx="9144000" cy="5334000"/>
          </a:xfrm>
          <a:prstGeom prst="rect">
            <a:avLst/>
          </a:prstGeom>
          <a:noFill/>
        </p:spPr>
      </p:pic>
      <p:sp>
        <p:nvSpPr>
          <p:cNvPr id="79155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1646" name="Group 94"/>
          <p:cNvGrpSpPr>
            <a:grpSpLocks/>
          </p:cNvGrpSpPr>
          <p:nvPr/>
        </p:nvGrpSpPr>
        <p:grpSpPr bwMode="auto">
          <a:xfrm>
            <a:off x="762000" y="5708650"/>
            <a:ext cx="7924800" cy="768350"/>
            <a:chOff x="480" y="3596"/>
            <a:chExt cx="4992" cy="484"/>
          </a:xfrm>
        </p:grpSpPr>
        <p:sp>
          <p:nvSpPr>
            <p:cNvPr id="791556" name="Text Box 4"/>
            <p:cNvSpPr txBox="1">
              <a:spLocks noChangeArrowheads="1"/>
            </p:cNvSpPr>
            <p:nvPr/>
          </p:nvSpPr>
          <p:spPr bwMode="auto">
            <a:xfrm>
              <a:off x="814" y="3596"/>
              <a:ext cx="4658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There has never been a believer who had no need of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redemption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or a life of ardent prayer and devotion.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91558" name="Oval 6"/>
            <p:cNvSpPr>
              <a:spLocks noChangeArrowheads="1"/>
            </p:cNvSpPr>
            <p:nvPr/>
          </p:nvSpPr>
          <p:spPr bwMode="auto">
            <a:xfrm>
              <a:off x="480" y="3600"/>
              <a:ext cx="267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</a:pPr>
              <a:r>
                <a:rPr lang="en-US" sz="2600" b="0">
                  <a:solidFill>
                    <a:srgbClr val="E6E6E6"/>
                  </a:solidFill>
                  <a:effectLst/>
                  <a:latin typeface="Impact" pitchFamily="34" charset="0"/>
                </a:rPr>
                <a:t>2</a:t>
              </a:r>
            </a:p>
          </p:txBody>
        </p:sp>
      </p:grpSp>
      <p:sp>
        <p:nvSpPr>
          <p:cNvPr id="791560" name="AutoShape 8"/>
          <p:cNvSpPr>
            <a:spLocks noChangeArrowheads="1"/>
          </p:cNvSpPr>
          <p:nvPr/>
        </p:nvSpPr>
        <p:spPr bwMode="auto">
          <a:xfrm>
            <a:off x="4267200" y="1828800"/>
            <a:ext cx="4419600" cy="2895600"/>
          </a:xfrm>
          <a:prstGeom prst="roundRect">
            <a:avLst>
              <a:gd name="adj" fmla="val 16667"/>
            </a:avLst>
          </a:prstGeom>
          <a:solidFill>
            <a:srgbClr val="EAEAEA">
              <a:alpha val="50196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1592" name="Oval 40"/>
          <p:cNvSpPr>
            <a:spLocks noChangeArrowheads="1"/>
          </p:cNvSpPr>
          <p:nvPr/>
        </p:nvSpPr>
        <p:spPr bwMode="auto">
          <a:xfrm>
            <a:off x="4495800" y="2667000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791593" name="Rectangle 41"/>
          <p:cNvSpPr>
            <a:spLocks noChangeArrowheads="1"/>
          </p:cNvSpPr>
          <p:nvPr/>
        </p:nvSpPr>
        <p:spPr bwMode="auto">
          <a:xfrm>
            <a:off x="4876800" y="2667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3200" b="0" dirty="0">
                <a:solidFill>
                  <a:srgbClr val="000066"/>
                </a:solidFill>
                <a:effectLst/>
                <a:latin typeface="Impact" pitchFamily="34" charset="0"/>
              </a:rPr>
              <a:t>No oneness with God</a:t>
            </a:r>
          </a:p>
        </p:txBody>
      </p:sp>
      <p:sp>
        <p:nvSpPr>
          <p:cNvPr id="791594" name="Rectangle 42"/>
          <p:cNvSpPr>
            <a:spLocks noChangeArrowheads="1"/>
          </p:cNvSpPr>
          <p:nvPr/>
        </p:nvSpPr>
        <p:spPr bwMode="auto">
          <a:xfrm>
            <a:off x="4876800" y="3657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3200" b="0" dirty="0">
                <a:solidFill>
                  <a:srgbClr val="000066"/>
                </a:solidFill>
                <a:effectLst/>
                <a:latin typeface="Impact" pitchFamily="34" charset="0"/>
              </a:rPr>
              <a:t>prayer, </a:t>
            </a:r>
          </a:p>
        </p:txBody>
      </p:sp>
      <p:sp>
        <p:nvSpPr>
          <p:cNvPr id="791595" name="Rectangle 43"/>
          <p:cNvSpPr>
            <a:spLocks noChangeArrowheads="1"/>
          </p:cNvSpPr>
          <p:nvPr/>
        </p:nvSpPr>
        <p:spPr bwMode="auto">
          <a:xfrm>
            <a:off x="6172200" y="3657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000066"/>
                </a:solidFill>
                <a:effectLst/>
                <a:latin typeface="Impact" pitchFamily="34" charset="0"/>
              </a:rPr>
              <a:t>and devotion </a:t>
            </a:r>
          </a:p>
        </p:txBody>
      </p:sp>
      <p:sp>
        <p:nvSpPr>
          <p:cNvPr id="791596" name="Oval 44"/>
          <p:cNvSpPr>
            <a:spLocks noChangeArrowheads="1"/>
          </p:cNvSpPr>
          <p:nvPr/>
        </p:nvSpPr>
        <p:spPr bwMode="auto">
          <a:xfrm>
            <a:off x="4495800" y="3214688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2</a:t>
            </a:r>
          </a:p>
        </p:txBody>
      </p:sp>
      <p:sp>
        <p:nvSpPr>
          <p:cNvPr id="791597" name="Rectangle 45"/>
          <p:cNvSpPr>
            <a:spLocks noChangeArrowheads="1"/>
          </p:cNvSpPr>
          <p:nvPr/>
        </p:nvSpPr>
        <p:spPr bwMode="auto">
          <a:xfrm>
            <a:off x="4876800" y="3200400"/>
            <a:ext cx="2895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3200" b="0" dirty="0">
                <a:solidFill>
                  <a:srgbClr val="000066"/>
                </a:solidFill>
                <a:effectLst/>
                <a:latin typeface="Impact" pitchFamily="34" charset="0"/>
              </a:rPr>
              <a:t>Need redemption,</a:t>
            </a:r>
          </a:p>
        </p:txBody>
      </p:sp>
      <p:sp>
        <p:nvSpPr>
          <p:cNvPr id="791630" name="Oval 78"/>
          <p:cNvSpPr>
            <a:spLocks noChangeArrowheads="1"/>
          </p:cNvSpPr>
          <p:nvPr/>
        </p:nvSpPr>
        <p:spPr bwMode="auto">
          <a:xfrm>
            <a:off x="5181600" y="1905000"/>
            <a:ext cx="2590800" cy="685800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Believers</a:t>
            </a:r>
          </a:p>
        </p:txBody>
      </p:sp>
      <p:sp>
        <p:nvSpPr>
          <p:cNvPr id="791631" name="AutoShape 79"/>
          <p:cNvSpPr>
            <a:spLocks noChangeArrowheads="1"/>
          </p:cNvSpPr>
          <p:nvPr/>
        </p:nvSpPr>
        <p:spPr bwMode="auto">
          <a:xfrm flipV="1">
            <a:off x="1371600" y="1731963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1632" name="AutoShape 80"/>
          <p:cNvSpPr>
            <a:spLocks noChangeArrowheads="1"/>
          </p:cNvSpPr>
          <p:nvPr/>
        </p:nvSpPr>
        <p:spPr bwMode="auto">
          <a:xfrm flipV="1">
            <a:off x="1371600" y="3200400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1634" name="AutoShape 82"/>
          <p:cNvSpPr>
            <a:spLocks noChangeArrowheads="1"/>
          </p:cNvSpPr>
          <p:nvPr/>
        </p:nvSpPr>
        <p:spPr bwMode="auto">
          <a:xfrm>
            <a:off x="6286500" y="1066800"/>
            <a:ext cx="381000" cy="685800"/>
          </a:xfrm>
          <a:prstGeom prst="downArrow">
            <a:avLst>
              <a:gd name="adj1" fmla="val 35000"/>
              <a:gd name="adj2" fmla="val 44683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1635" name="AutoShape 83"/>
          <p:cNvSpPr>
            <a:spLocks noChangeArrowheads="1"/>
          </p:cNvSpPr>
          <p:nvPr/>
        </p:nvSpPr>
        <p:spPr bwMode="auto">
          <a:xfrm>
            <a:off x="4305300" y="762000"/>
            <a:ext cx="4343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</a:pPr>
            <a:r>
              <a:rPr lang="en-US" sz="4000" b="0">
                <a:solidFill>
                  <a:srgbClr val="660066"/>
                </a:solidFill>
                <a:effectLst/>
                <a:latin typeface="Impact" pitchFamily="34" charset="0"/>
              </a:rPr>
              <a:t>Kingdom of Heaven</a:t>
            </a:r>
          </a:p>
        </p:txBody>
      </p:sp>
      <p:grpSp>
        <p:nvGrpSpPr>
          <p:cNvPr id="791636" name="Group 84"/>
          <p:cNvGrpSpPr>
            <a:grpSpLocks/>
          </p:cNvGrpSpPr>
          <p:nvPr/>
        </p:nvGrpSpPr>
        <p:grpSpPr bwMode="auto">
          <a:xfrm>
            <a:off x="2971800" y="2209800"/>
            <a:ext cx="925513" cy="1371600"/>
            <a:chOff x="3648" y="480"/>
            <a:chExt cx="1737" cy="2574"/>
          </a:xfrm>
        </p:grpSpPr>
        <p:sp>
          <p:nvSpPr>
            <p:cNvPr id="791637" name="Freeform 85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638" name="Freeform 86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1639" name="AutoShape 87"/>
          <p:cNvSpPr>
            <a:spLocks noChangeArrowheads="1"/>
          </p:cNvSpPr>
          <p:nvPr/>
        </p:nvSpPr>
        <p:spPr bwMode="auto">
          <a:xfrm rot="-8580481">
            <a:off x="2743200" y="3017838"/>
            <a:ext cx="331788" cy="868362"/>
          </a:xfrm>
          <a:prstGeom prst="downArrow">
            <a:avLst>
              <a:gd name="adj1" fmla="val 35000"/>
              <a:gd name="adj2" fmla="val 64970"/>
            </a:avLst>
          </a:prstGeom>
          <a:solidFill>
            <a:srgbClr val="9933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1640" name="AutoShape 88"/>
          <p:cNvSpPr>
            <a:spLocks noChangeArrowheads="1"/>
          </p:cNvSpPr>
          <p:nvPr/>
        </p:nvSpPr>
        <p:spPr bwMode="auto">
          <a:xfrm rot="-8755978">
            <a:off x="3832225" y="1371600"/>
            <a:ext cx="358775" cy="1066800"/>
          </a:xfrm>
          <a:prstGeom prst="downArrow">
            <a:avLst>
              <a:gd name="adj1" fmla="val 35000"/>
              <a:gd name="adj2" fmla="val 73813"/>
            </a:avLst>
          </a:prstGeom>
          <a:solidFill>
            <a:srgbClr val="9900CC"/>
          </a:soli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1641" name="WordArt 89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126682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::::::</a:t>
            </a:r>
          </a:p>
        </p:txBody>
      </p:sp>
      <p:sp>
        <p:nvSpPr>
          <p:cNvPr id="791642" name="Oval 90"/>
          <p:cNvSpPr>
            <a:spLocks noChangeArrowheads="1"/>
          </p:cNvSpPr>
          <p:nvPr/>
        </p:nvSpPr>
        <p:spPr bwMode="auto">
          <a:xfrm>
            <a:off x="5181600" y="1905000"/>
            <a:ext cx="2590800" cy="685800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Believers</a:t>
            </a:r>
          </a:p>
        </p:txBody>
      </p:sp>
      <p:sp>
        <p:nvSpPr>
          <p:cNvPr id="791643" name="Oval 91"/>
          <p:cNvSpPr>
            <a:spLocks noChangeArrowheads="1"/>
          </p:cNvSpPr>
          <p:nvPr/>
        </p:nvSpPr>
        <p:spPr bwMode="auto">
          <a:xfrm>
            <a:off x="382588" y="2219325"/>
            <a:ext cx="2360612" cy="963613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54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381000" y="76200"/>
            <a:ext cx="8686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1.2  Was Salvation Completed through the Cross</a:t>
            </a:r>
            <a:r>
              <a:rPr lang="en-US" sz="3600" b="0" dirty="0">
                <a:solidFill>
                  <a:srgbClr val="000099"/>
                </a:solidFill>
                <a:effectLst/>
                <a:latin typeface="Arial Rounded MT Bold" pitchFamily="34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81000" y="685800"/>
            <a:ext cx="2363788" cy="990600"/>
            <a:chOff x="381000" y="685800"/>
            <a:chExt cx="2363788" cy="990600"/>
          </a:xfrm>
        </p:grpSpPr>
        <p:sp>
          <p:nvSpPr>
            <p:cNvPr id="34" name="Oval 50"/>
            <p:cNvSpPr>
              <a:spLocks noChangeArrowheads="1"/>
            </p:cNvSpPr>
            <p:nvPr/>
          </p:nvSpPr>
          <p:spPr bwMode="auto">
            <a:xfrm>
              <a:off x="382588" y="685800"/>
              <a:ext cx="2362200" cy="9636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35" name="Oval 50"/>
            <p:cNvSpPr>
              <a:spLocks noChangeArrowheads="1"/>
            </p:cNvSpPr>
            <p:nvPr/>
          </p:nvSpPr>
          <p:spPr bwMode="auto">
            <a:xfrm>
              <a:off x="381000" y="712787"/>
              <a:ext cx="2362200" cy="96361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Perfect</a:t>
              </a: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person</a:t>
              </a:r>
            </a:p>
          </p:txBody>
        </p:sp>
      </p:grp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381000" y="3684588"/>
            <a:ext cx="2362200" cy="963612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 dirty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Fallen</a:t>
            </a: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person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9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94" grpId="0" autoUpdateAnimBg="0"/>
      <p:bldP spid="791595" grpId="0" autoUpdateAnimBg="0"/>
      <p:bldP spid="791596" grpId="0" animBg="1" autoUpdateAnimBg="0"/>
      <p:bldP spid="79159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652" name="Picture 76" descr="Early Christians worshipping - by William Hole"/>
          <p:cNvPicPr>
            <a:picLocks noChangeAspect="1" noChangeArrowheads="1"/>
          </p:cNvPicPr>
          <p:nvPr/>
        </p:nvPicPr>
        <p:blipFill>
          <a:blip r:embed="rId3"/>
          <a:srcRect t="25142"/>
          <a:stretch>
            <a:fillRect/>
          </a:stretch>
        </p:blipFill>
        <p:spPr bwMode="auto">
          <a:xfrm>
            <a:off x="0" y="609600"/>
            <a:ext cx="9144000" cy="5334000"/>
          </a:xfrm>
          <a:prstGeom prst="rect">
            <a:avLst/>
          </a:prstGeom>
          <a:noFill/>
        </p:spPr>
      </p:pic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584" name="AutoShape 8"/>
          <p:cNvSpPr>
            <a:spLocks noChangeArrowheads="1"/>
          </p:cNvSpPr>
          <p:nvPr/>
        </p:nvSpPr>
        <p:spPr bwMode="auto">
          <a:xfrm>
            <a:off x="4267200" y="1828800"/>
            <a:ext cx="4419600" cy="2895600"/>
          </a:xfrm>
          <a:prstGeom prst="roundRect">
            <a:avLst>
              <a:gd name="adj" fmla="val 16667"/>
            </a:avLst>
          </a:prstGeom>
          <a:solidFill>
            <a:srgbClr val="EAEAEA">
              <a:alpha val="50196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586" name="Oval 10"/>
          <p:cNvSpPr>
            <a:spLocks noChangeArrowheads="1"/>
          </p:cNvSpPr>
          <p:nvPr/>
        </p:nvSpPr>
        <p:spPr bwMode="auto">
          <a:xfrm>
            <a:off x="4495800" y="2667000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792590" name="Oval 14"/>
          <p:cNvSpPr>
            <a:spLocks noChangeArrowheads="1"/>
          </p:cNvSpPr>
          <p:nvPr/>
        </p:nvSpPr>
        <p:spPr bwMode="auto">
          <a:xfrm>
            <a:off x="4495800" y="4200525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3</a:t>
            </a:r>
          </a:p>
        </p:txBody>
      </p:sp>
      <p:sp>
        <p:nvSpPr>
          <p:cNvPr id="792591" name="Rectangle 15"/>
          <p:cNvSpPr>
            <a:spLocks noChangeArrowheads="1"/>
          </p:cNvSpPr>
          <p:nvPr/>
        </p:nvSpPr>
        <p:spPr bwMode="auto">
          <a:xfrm>
            <a:off x="4876800" y="4191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3200" b="0" dirty="0">
                <a:solidFill>
                  <a:srgbClr val="000066"/>
                </a:solidFill>
                <a:effectLst/>
                <a:latin typeface="Impact" pitchFamily="34" charset="0"/>
              </a:rPr>
              <a:t>Transmit original sin</a:t>
            </a:r>
          </a:p>
        </p:txBody>
      </p:sp>
      <p:sp>
        <p:nvSpPr>
          <p:cNvPr id="792607" name="Oval 31"/>
          <p:cNvSpPr>
            <a:spLocks noChangeArrowheads="1"/>
          </p:cNvSpPr>
          <p:nvPr/>
        </p:nvSpPr>
        <p:spPr bwMode="auto">
          <a:xfrm>
            <a:off x="4495800" y="3214688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2</a:t>
            </a:r>
          </a:p>
        </p:txBody>
      </p:sp>
      <p:sp>
        <p:nvSpPr>
          <p:cNvPr id="792608" name="Rectangle 32"/>
          <p:cNvSpPr>
            <a:spLocks noChangeArrowheads="1"/>
          </p:cNvSpPr>
          <p:nvPr/>
        </p:nvSpPr>
        <p:spPr bwMode="auto">
          <a:xfrm>
            <a:off x="4876800" y="3200400"/>
            <a:ext cx="2895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3200" b="0">
                <a:solidFill>
                  <a:srgbClr val="000066"/>
                </a:solidFill>
                <a:effectLst/>
                <a:latin typeface="Impact" pitchFamily="34" charset="0"/>
              </a:rPr>
              <a:t>Need redemption,</a:t>
            </a:r>
          </a:p>
        </p:txBody>
      </p:sp>
      <p:sp>
        <p:nvSpPr>
          <p:cNvPr id="792609" name="Rectangle 33"/>
          <p:cNvSpPr>
            <a:spLocks noChangeArrowheads="1"/>
          </p:cNvSpPr>
          <p:nvPr/>
        </p:nvSpPr>
        <p:spPr bwMode="auto">
          <a:xfrm>
            <a:off x="4876800" y="3657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000066"/>
                </a:solidFill>
                <a:effectLst/>
                <a:latin typeface="Impact" pitchFamily="34" charset="0"/>
              </a:rPr>
              <a:t>prayer, </a:t>
            </a:r>
          </a:p>
        </p:txBody>
      </p:sp>
      <p:sp>
        <p:nvSpPr>
          <p:cNvPr id="792610" name="Rectangle 34"/>
          <p:cNvSpPr>
            <a:spLocks noChangeArrowheads="1"/>
          </p:cNvSpPr>
          <p:nvPr/>
        </p:nvSpPr>
        <p:spPr bwMode="auto">
          <a:xfrm>
            <a:off x="6172200" y="3657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000066"/>
                </a:solidFill>
                <a:effectLst/>
                <a:latin typeface="Impact" pitchFamily="34" charset="0"/>
              </a:rPr>
              <a:t>and devotion </a:t>
            </a:r>
          </a:p>
        </p:txBody>
      </p:sp>
      <p:sp>
        <p:nvSpPr>
          <p:cNvPr id="792634" name="Oval 58"/>
          <p:cNvSpPr>
            <a:spLocks noChangeArrowheads="1"/>
          </p:cNvSpPr>
          <p:nvPr/>
        </p:nvSpPr>
        <p:spPr bwMode="auto">
          <a:xfrm>
            <a:off x="5181600" y="1905000"/>
            <a:ext cx="2590800" cy="685800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Believers</a:t>
            </a:r>
          </a:p>
        </p:txBody>
      </p:sp>
      <p:sp>
        <p:nvSpPr>
          <p:cNvPr id="792635" name="AutoShape 59"/>
          <p:cNvSpPr>
            <a:spLocks noChangeArrowheads="1"/>
          </p:cNvSpPr>
          <p:nvPr/>
        </p:nvSpPr>
        <p:spPr bwMode="auto">
          <a:xfrm flipV="1">
            <a:off x="1371600" y="1731963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636" name="AutoShape 60"/>
          <p:cNvSpPr>
            <a:spLocks noChangeArrowheads="1"/>
          </p:cNvSpPr>
          <p:nvPr/>
        </p:nvSpPr>
        <p:spPr bwMode="auto">
          <a:xfrm flipV="1">
            <a:off x="1371600" y="3200400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638" name="AutoShape 62"/>
          <p:cNvSpPr>
            <a:spLocks noChangeArrowheads="1"/>
          </p:cNvSpPr>
          <p:nvPr/>
        </p:nvSpPr>
        <p:spPr bwMode="auto">
          <a:xfrm>
            <a:off x="6286500" y="1066800"/>
            <a:ext cx="381000" cy="685800"/>
          </a:xfrm>
          <a:prstGeom prst="downArrow">
            <a:avLst>
              <a:gd name="adj1" fmla="val 35000"/>
              <a:gd name="adj2" fmla="val 44683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639" name="AutoShape 63"/>
          <p:cNvSpPr>
            <a:spLocks noChangeArrowheads="1"/>
          </p:cNvSpPr>
          <p:nvPr/>
        </p:nvSpPr>
        <p:spPr bwMode="auto">
          <a:xfrm>
            <a:off x="4305300" y="762000"/>
            <a:ext cx="4343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</a:pPr>
            <a:r>
              <a:rPr lang="en-US" sz="4000" b="0">
                <a:solidFill>
                  <a:srgbClr val="660066"/>
                </a:solidFill>
                <a:effectLst/>
                <a:latin typeface="Impact" pitchFamily="34" charset="0"/>
              </a:rPr>
              <a:t>Kingdom of Heaven</a:t>
            </a:r>
          </a:p>
        </p:txBody>
      </p:sp>
      <p:grpSp>
        <p:nvGrpSpPr>
          <p:cNvPr id="792640" name="Group 64"/>
          <p:cNvGrpSpPr>
            <a:grpSpLocks/>
          </p:cNvGrpSpPr>
          <p:nvPr/>
        </p:nvGrpSpPr>
        <p:grpSpPr bwMode="auto">
          <a:xfrm>
            <a:off x="2971800" y="2209800"/>
            <a:ext cx="925513" cy="1371600"/>
            <a:chOff x="3648" y="480"/>
            <a:chExt cx="1737" cy="2574"/>
          </a:xfrm>
        </p:grpSpPr>
        <p:sp>
          <p:nvSpPr>
            <p:cNvPr id="792641" name="Freeform 65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642" name="Freeform 66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2643" name="AutoShape 67"/>
          <p:cNvSpPr>
            <a:spLocks noChangeArrowheads="1"/>
          </p:cNvSpPr>
          <p:nvPr/>
        </p:nvSpPr>
        <p:spPr bwMode="auto">
          <a:xfrm rot="-8580481">
            <a:off x="2743200" y="3017838"/>
            <a:ext cx="331788" cy="868362"/>
          </a:xfrm>
          <a:prstGeom prst="downArrow">
            <a:avLst>
              <a:gd name="adj1" fmla="val 35000"/>
              <a:gd name="adj2" fmla="val 64970"/>
            </a:avLst>
          </a:prstGeom>
          <a:solidFill>
            <a:srgbClr val="9933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644" name="AutoShape 68"/>
          <p:cNvSpPr>
            <a:spLocks noChangeArrowheads="1"/>
          </p:cNvSpPr>
          <p:nvPr/>
        </p:nvSpPr>
        <p:spPr bwMode="auto">
          <a:xfrm rot="-8755978">
            <a:off x="3832225" y="1371600"/>
            <a:ext cx="358775" cy="1066800"/>
          </a:xfrm>
          <a:prstGeom prst="downArrow">
            <a:avLst>
              <a:gd name="adj1" fmla="val 35000"/>
              <a:gd name="adj2" fmla="val 73813"/>
            </a:avLst>
          </a:prstGeom>
          <a:solidFill>
            <a:srgbClr val="9900CC"/>
          </a:soli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2645" name="WordArt 69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126682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::::::</a:t>
            </a:r>
          </a:p>
        </p:txBody>
      </p:sp>
      <p:sp>
        <p:nvSpPr>
          <p:cNvPr id="792646" name="Oval 70"/>
          <p:cNvSpPr>
            <a:spLocks noChangeArrowheads="1"/>
          </p:cNvSpPr>
          <p:nvPr/>
        </p:nvSpPr>
        <p:spPr bwMode="auto">
          <a:xfrm>
            <a:off x="5181600" y="1905000"/>
            <a:ext cx="2590800" cy="685800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Believers</a:t>
            </a:r>
          </a:p>
        </p:txBody>
      </p:sp>
      <p:sp>
        <p:nvSpPr>
          <p:cNvPr id="792647" name="Oval 71"/>
          <p:cNvSpPr>
            <a:spLocks noChangeArrowheads="1"/>
          </p:cNvSpPr>
          <p:nvPr/>
        </p:nvSpPr>
        <p:spPr bwMode="auto">
          <a:xfrm>
            <a:off x="382588" y="2219325"/>
            <a:ext cx="2360612" cy="963613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54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grpSp>
        <p:nvGrpSpPr>
          <p:cNvPr id="792651" name="Group 75"/>
          <p:cNvGrpSpPr>
            <a:grpSpLocks/>
          </p:cNvGrpSpPr>
          <p:nvPr/>
        </p:nvGrpSpPr>
        <p:grpSpPr bwMode="auto">
          <a:xfrm>
            <a:off x="990600" y="5716588"/>
            <a:ext cx="7391400" cy="768350"/>
            <a:chOff x="624" y="3601"/>
            <a:chExt cx="4656" cy="484"/>
          </a:xfrm>
        </p:grpSpPr>
        <p:sp>
          <p:nvSpPr>
            <p:cNvPr id="792580" name="Text Box 4"/>
            <p:cNvSpPr txBox="1">
              <a:spLocks noChangeArrowheads="1"/>
            </p:cNvSpPr>
            <p:nvPr/>
          </p:nvSpPr>
          <p:spPr bwMode="auto">
            <a:xfrm>
              <a:off x="928" y="3601"/>
              <a:ext cx="4352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No matter how devout, Christian parents continue to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transmit the original sin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to their children.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92649" name="Oval 73"/>
            <p:cNvSpPr>
              <a:spLocks noChangeArrowheads="1"/>
            </p:cNvSpPr>
            <p:nvPr/>
          </p:nvSpPr>
          <p:spPr bwMode="auto">
            <a:xfrm>
              <a:off x="624" y="3609"/>
              <a:ext cx="267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600" b="0">
                  <a:solidFill>
                    <a:srgbClr val="E6E6E6"/>
                  </a:solidFill>
                  <a:effectLst/>
                  <a:latin typeface="Impact" pitchFamily="34" charset="0"/>
                </a:rPr>
                <a:t>3</a:t>
              </a:r>
            </a:p>
          </p:txBody>
        </p:sp>
      </p:grpSp>
      <p:sp>
        <p:nvSpPr>
          <p:cNvPr id="792653" name="Rectangle 77"/>
          <p:cNvSpPr>
            <a:spLocks noChangeArrowheads="1"/>
          </p:cNvSpPr>
          <p:nvPr/>
        </p:nvSpPr>
        <p:spPr bwMode="auto">
          <a:xfrm>
            <a:off x="4876800" y="2667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3200" b="0">
                <a:solidFill>
                  <a:srgbClr val="000066"/>
                </a:solidFill>
                <a:effectLst/>
                <a:latin typeface="Impact" pitchFamily="34" charset="0"/>
              </a:rPr>
              <a:t>No oneness with God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381000" y="76200"/>
            <a:ext cx="8686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1.2  Was Salvation Completed through the Cross</a:t>
            </a:r>
            <a:r>
              <a:rPr lang="en-US" sz="3600" b="0" dirty="0">
                <a:solidFill>
                  <a:srgbClr val="000099"/>
                </a:solidFill>
                <a:effectLst/>
                <a:latin typeface="Arial Rounded MT Bold" pitchFamily="34" charset="0"/>
              </a:rPr>
              <a:t>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81000" y="685800"/>
            <a:ext cx="2363788" cy="990600"/>
            <a:chOff x="381000" y="685800"/>
            <a:chExt cx="2363788" cy="990600"/>
          </a:xfrm>
        </p:grpSpPr>
        <p:sp>
          <p:nvSpPr>
            <p:cNvPr id="36" name="Oval 50"/>
            <p:cNvSpPr>
              <a:spLocks noChangeArrowheads="1"/>
            </p:cNvSpPr>
            <p:nvPr/>
          </p:nvSpPr>
          <p:spPr bwMode="auto">
            <a:xfrm>
              <a:off x="382588" y="685800"/>
              <a:ext cx="2362200" cy="9636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381000" y="712787"/>
              <a:ext cx="2362200" cy="96361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Perfect</a:t>
              </a: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person</a:t>
              </a:r>
            </a:p>
          </p:txBody>
        </p:sp>
      </p:grp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381000" y="3684588"/>
            <a:ext cx="2362200" cy="963612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 dirty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Fallen</a:t>
            </a: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person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9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90" grpId="0" animBg="1" autoUpdateAnimBg="0"/>
      <p:bldP spid="79259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192" name="Picture 56" descr="Early Christians worshipping - by William Hole"/>
          <p:cNvPicPr>
            <a:picLocks noChangeAspect="1" noChangeArrowheads="1"/>
          </p:cNvPicPr>
          <p:nvPr/>
        </p:nvPicPr>
        <p:blipFill>
          <a:blip r:embed="rId3"/>
          <a:srcRect t="25142"/>
          <a:stretch>
            <a:fillRect/>
          </a:stretch>
        </p:blipFill>
        <p:spPr bwMode="auto">
          <a:xfrm>
            <a:off x="0" y="609600"/>
            <a:ext cx="9144000" cy="5334000"/>
          </a:xfrm>
          <a:prstGeom prst="rect">
            <a:avLst/>
          </a:prstGeom>
          <a:noFill/>
        </p:spPr>
      </p:pic>
      <p:sp>
        <p:nvSpPr>
          <p:cNvPr id="859143" name="AutoShape 7"/>
          <p:cNvSpPr>
            <a:spLocks noChangeArrowheads="1"/>
          </p:cNvSpPr>
          <p:nvPr/>
        </p:nvSpPr>
        <p:spPr bwMode="auto">
          <a:xfrm>
            <a:off x="4267200" y="1828800"/>
            <a:ext cx="4419600" cy="2895600"/>
          </a:xfrm>
          <a:prstGeom prst="roundRect">
            <a:avLst>
              <a:gd name="adj" fmla="val 16667"/>
            </a:avLst>
          </a:prstGeom>
          <a:solidFill>
            <a:srgbClr val="EAEAEA">
              <a:alpha val="50196"/>
            </a:srgbClr>
          </a:soli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9144" name="Oval 8"/>
          <p:cNvSpPr>
            <a:spLocks noChangeArrowheads="1"/>
          </p:cNvSpPr>
          <p:nvPr/>
        </p:nvSpPr>
        <p:spPr bwMode="auto">
          <a:xfrm>
            <a:off x="4495800" y="2667000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859146" name="Oval 10"/>
          <p:cNvSpPr>
            <a:spLocks noChangeArrowheads="1"/>
          </p:cNvSpPr>
          <p:nvPr/>
        </p:nvSpPr>
        <p:spPr bwMode="auto">
          <a:xfrm>
            <a:off x="4495800" y="4200525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3</a:t>
            </a:r>
          </a:p>
        </p:txBody>
      </p:sp>
      <p:sp>
        <p:nvSpPr>
          <p:cNvPr id="859148" name="Oval 12"/>
          <p:cNvSpPr>
            <a:spLocks noChangeArrowheads="1"/>
          </p:cNvSpPr>
          <p:nvPr/>
        </p:nvSpPr>
        <p:spPr bwMode="auto">
          <a:xfrm>
            <a:off x="4495800" y="3214688"/>
            <a:ext cx="381000" cy="361950"/>
          </a:xfrm>
          <a:prstGeom prst="ellipse">
            <a:avLst/>
          </a:prstGeom>
          <a:solidFill>
            <a:srgbClr val="F8F8F8"/>
          </a:soli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2</a:t>
            </a:r>
          </a:p>
        </p:txBody>
      </p:sp>
      <p:sp>
        <p:nvSpPr>
          <p:cNvPr id="859166" name="Oval 30"/>
          <p:cNvSpPr>
            <a:spLocks noChangeArrowheads="1"/>
          </p:cNvSpPr>
          <p:nvPr/>
        </p:nvSpPr>
        <p:spPr bwMode="auto">
          <a:xfrm>
            <a:off x="5181600" y="1905000"/>
            <a:ext cx="2590800" cy="685800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Believers</a:t>
            </a:r>
          </a:p>
        </p:txBody>
      </p:sp>
      <p:sp>
        <p:nvSpPr>
          <p:cNvPr id="859172" name="Rectangle 36"/>
          <p:cNvSpPr>
            <a:spLocks noChangeArrowheads="1"/>
          </p:cNvSpPr>
          <p:nvPr/>
        </p:nvSpPr>
        <p:spPr bwMode="auto">
          <a:xfrm>
            <a:off x="1219200" y="4876800"/>
            <a:ext cx="6705600" cy="533400"/>
          </a:xfrm>
          <a:prstGeom prst="rect">
            <a:avLst/>
          </a:prstGeom>
          <a:solidFill>
            <a:srgbClr val="0000CC">
              <a:alpha val="4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endParaRPr lang="en-US" sz="4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</a:t>
            </a:r>
            <a:r>
              <a:rPr lang="en-US" sz="3200" b="0">
                <a:solidFill>
                  <a:schemeClr val="bg1"/>
                </a:solidFill>
                <a:effectLst/>
                <a:latin typeface="Impact" pitchFamily="34" charset="0"/>
              </a:rPr>
              <a:t>Original nature not perfectly restored</a:t>
            </a:r>
          </a:p>
        </p:txBody>
      </p:sp>
      <p:sp>
        <p:nvSpPr>
          <p:cNvPr id="859178" name="AutoShape 42"/>
          <p:cNvSpPr>
            <a:spLocks noChangeArrowheads="1"/>
          </p:cNvSpPr>
          <p:nvPr/>
        </p:nvSpPr>
        <p:spPr bwMode="auto">
          <a:xfrm flipV="1">
            <a:off x="1371600" y="1731963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9179" name="AutoShape 43"/>
          <p:cNvSpPr>
            <a:spLocks noChangeArrowheads="1"/>
          </p:cNvSpPr>
          <p:nvPr/>
        </p:nvSpPr>
        <p:spPr bwMode="auto">
          <a:xfrm flipV="1">
            <a:off x="1371600" y="3200400"/>
            <a:ext cx="381000" cy="914400"/>
          </a:xfrm>
          <a:prstGeom prst="downArrow">
            <a:avLst>
              <a:gd name="adj1" fmla="val 44176"/>
              <a:gd name="adj2" fmla="val 73578"/>
            </a:avLst>
          </a:prstGeom>
          <a:gradFill rotWithShape="0">
            <a:gsLst>
              <a:gs pos="0">
                <a:srgbClr val="0000FF"/>
              </a:gs>
              <a:gs pos="100000">
                <a:srgbClr val="996633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9181" name="AutoShape 45"/>
          <p:cNvSpPr>
            <a:spLocks noChangeArrowheads="1"/>
          </p:cNvSpPr>
          <p:nvPr/>
        </p:nvSpPr>
        <p:spPr bwMode="auto">
          <a:xfrm>
            <a:off x="6286500" y="1066800"/>
            <a:ext cx="381000" cy="685800"/>
          </a:xfrm>
          <a:prstGeom prst="downArrow">
            <a:avLst>
              <a:gd name="adj1" fmla="val 35000"/>
              <a:gd name="adj2" fmla="val 44683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9182" name="AutoShape 46"/>
          <p:cNvSpPr>
            <a:spLocks noChangeArrowheads="1"/>
          </p:cNvSpPr>
          <p:nvPr/>
        </p:nvSpPr>
        <p:spPr bwMode="auto">
          <a:xfrm>
            <a:off x="4305300" y="762000"/>
            <a:ext cx="4343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</a:pPr>
            <a:r>
              <a:rPr lang="en-US" sz="4000" b="0">
                <a:solidFill>
                  <a:srgbClr val="660066"/>
                </a:solidFill>
                <a:effectLst/>
                <a:latin typeface="Impact" pitchFamily="34" charset="0"/>
              </a:rPr>
              <a:t>Kingdom of Heaven</a:t>
            </a:r>
          </a:p>
        </p:txBody>
      </p:sp>
      <p:grpSp>
        <p:nvGrpSpPr>
          <p:cNvPr id="859183" name="Group 47"/>
          <p:cNvGrpSpPr>
            <a:grpSpLocks/>
          </p:cNvGrpSpPr>
          <p:nvPr/>
        </p:nvGrpSpPr>
        <p:grpSpPr bwMode="auto">
          <a:xfrm>
            <a:off x="2971800" y="2209800"/>
            <a:ext cx="925513" cy="1371600"/>
            <a:chOff x="3648" y="480"/>
            <a:chExt cx="1737" cy="2574"/>
          </a:xfrm>
        </p:grpSpPr>
        <p:sp>
          <p:nvSpPr>
            <p:cNvPr id="859184" name="Freeform 48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185" name="Freeform 49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9186" name="AutoShape 50"/>
          <p:cNvSpPr>
            <a:spLocks noChangeArrowheads="1"/>
          </p:cNvSpPr>
          <p:nvPr/>
        </p:nvSpPr>
        <p:spPr bwMode="auto">
          <a:xfrm rot="-8580481">
            <a:off x="2743200" y="3017838"/>
            <a:ext cx="331788" cy="868362"/>
          </a:xfrm>
          <a:prstGeom prst="downArrow">
            <a:avLst>
              <a:gd name="adj1" fmla="val 35000"/>
              <a:gd name="adj2" fmla="val 64970"/>
            </a:avLst>
          </a:prstGeom>
          <a:solidFill>
            <a:srgbClr val="9933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9187" name="AutoShape 51"/>
          <p:cNvSpPr>
            <a:spLocks noChangeArrowheads="1"/>
          </p:cNvSpPr>
          <p:nvPr/>
        </p:nvSpPr>
        <p:spPr bwMode="auto">
          <a:xfrm rot="-8755978">
            <a:off x="3832225" y="1371600"/>
            <a:ext cx="358775" cy="1066800"/>
          </a:xfrm>
          <a:prstGeom prst="downArrow">
            <a:avLst>
              <a:gd name="adj1" fmla="val 35000"/>
              <a:gd name="adj2" fmla="val 73813"/>
            </a:avLst>
          </a:prstGeom>
          <a:solidFill>
            <a:srgbClr val="9900CC"/>
          </a:solidFill>
          <a:ln w="19050">
            <a:solidFill>
              <a:schemeClr val="bg1">
                <a:alpha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9188" name="WordArt 52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126682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::::::</a:t>
            </a:r>
          </a:p>
        </p:txBody>
      </p:sp>
      <p:sp>
        <p:nvSpPr>
          <p:cNvPr id="859189" name="Oval 53"/>
          <p:cNvSpPr>
            <a:spLocks noChangeArrowheads="1"/>
          </p:cNvSpPr>
          <p:nvPr/>
        </p:nvSpPr>
        <p:spPr bwMode="auto">
          <a:xfrm>
            <a:off x="5181600" y="1905000"/>
            <a:ext cx="2590800" cy="685800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endParaRPr lang="en-US" sz="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Believers</a:t>
            </a:r>
          </a:p>
        </p:txBody>
      </p:sp>
      <p:sp>
        <p:nvSpPr>
          <p:cNvPr id="859190" name="Oval 54"/>
          <p:cNvSpPr>
            <a:spLocks noChangeArrowheads="1"/>
          </p:cNvSpPr>
          <p:nvPr/>
        </p:nvSpPr>
        <p:spPr bwMode="auto">
          <a:xfrm>
            <a:off x="382588" y="2219325"/>
            <a:ext cx="2360612" cy="963613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54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59139" name="Rectangle 3"/>
          <p:cNvSpPr>
            <a:spLocks noChangeArrowheads="1"/>
          </p:cNvSpPr>
          <p:nvPr/>
        </p:nvSpPr>
        <p:spPr bwMode="auto">
          <a:xfrm>
            <a:off x="0" y="5495925"/>
            <a:ext cx="9144000" cy="136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9177" name="Group 41"/>
          <p:cNvGrpSpPr>
            <a:grpSpLocks/>
          </p:cNvGrpSpPr>
          <p:nvPr/>
        </p:nvGrpSpPr>
        <p:grpSpPr bwMode="auto">
          <a:xfrm>
            <a:off x="685800" y="5562600"/>
            <a:ext cx="7772400" cy="1182688"/>
            <a:chOff x="624" y="3504"/>
            <a:chExt cx="4656" cy="745"/>
          </a:xfrm>
        </p:grpSpPr>
        <p:sp>
          <p:nvSpPr>
            <p:cNvPr id="859168" name="Text Box 32"/>
            <p:cNvSpPr txBox="1">
              <a:spLocks noChangeArrowheads="1"/>
            </p:cNvSpPr>
            <p:nvPr/>
          </p:nvSpPr>
          <p:spPr bwMode="auto">
            <a:xfrm>
              <a:off x="845" y="3552"/>
              <a:ext cx="4435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It teaches us that the grace of redemption by the cross has neither fully uprooted our original sin nor perfectly restored our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original nature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59169" name="Text Box 33"/>
            <p:cNvSpPr txBox="1">
              <a:spLocks noChangeArrowheads="1"/>
            </p:cNvSpPr>
            <p:nvPr/>
          </p:nvSpPr>
          <p:spPr bwMode="auto">
            <a:xfrm>
              <a:off x="624" y="3504"/>
              <a:ext cx="24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6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59193" name="Rectangle 57"/>
          <p:cNvSpPr>
            <a:spLocks noChangeArrowheads="1"/>
          </p:cNvSpPr>
          <p:nvPr/>
        </p:nvSpPr>
        <p:spPr bwMode="auto">
          <a:xfrm>
            <a:off x="4876800" y="4191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3200" b="0">
                <a:solidFill>
                  <a:srgbClr val="000066"/>
                </a:solidFill>
                <a:effectLst/>
                <a:latin typeface="Impact" pitchFamily="34" charset="0"/>
              </a:rPr>
              <a:t>Transmit original sin</a:t>
            </a:r>
          </a:p>
        </p:txBody>
      </p:sp>
      <p:sp>
        <p:nvSpPr>
          <p:cNvPr id="859194" name="Rectangle 58"/>
          <p:cNvSpPr>
            <a:spLocks noChangeArrowheads="1"/>
          </p:cNvSpPr>
          <p:nvPr/>
        </p:nvSpPr>
        <p:spPr bwMode="auto">
          <a:xfrm>
            <a:off x="4876800" y="3200400"/>
            <a:ext cx="2895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3200" b="0">
                <a:solidFill>
                  <a:srgbClr val="000066"/>
                </a:solidFill>
                <a:effectLst/>
                <a:latin typeface="Impact" pitchFamily="34" charset="0"/>
              </a:rPr>
              <a:t>Need redemption,</a:t>
            </a:r>
          </a:p>
        </p:txBody>
      </p:sp>
      <p:sp>
        <p:nvSpPr>
          <p:cNvPr id="859195" name="Rectangle 59"/>
          <p:cNvSpPr>
            <a:spLocks noChangeArrowheads="1"/>
          </p:cNvSpPr>
          <p:nvPr/>
        </p:nvSpPr>
        <p:spPr bwMode="auto">
          <a:xfrm>
            <a:off x="4876800" y="3657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000066"/>
                </a:solidFill>
                <a:effectLst/>
                <a:latin typeface="Impact" pitchFamily="34" charset="0"/>
              </a:rPr>
              <a:t>prayer, </a:t>
            </a:r>
          </a:p>
        </p:txBody>
      </p:sp>
      <p:sp>
        <p:nvSpPr>
          <p:cNvPr id="859196" name="Rectangle 60"/>
          <p:cNvSpPr>
            <a:spLocks noChangeArrowheads="1"/>
          </p:cNvSpPr>
          <p:nvPr/>
        </p:nvSpPr>
        <p:spPr bwMode="auto">
          <a:xfrm>
            <a:off x="6172200" y="3657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000066"/>
                </a:solidFill>
                <a:effectLst/>
                <a:latin typeface="Impact" pitchFamily="34" charset="0"/>
              </a:rPr>
              <a:t>and devotion </a:t>
            </a:r>
          </a:p>
        </p:txBody>
      </p:sp>
      <p:sp>
        <p:nvSpPr>
          <p:cNvPr id="859197" name="Rectangle 61"/>
          <p:cNvSpPr>
            <a:spLocks noChangeArrowheads="1"/>
          </p:cNvSpPr>
          <p:nvPr/>
        </p:nvSpPr>
        <p:spPr bwMode="auto">
          <a:xfrm>
            <a:off x="4876800" y="2667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r>
              <a:rPr lang="en-US" sz="3200" b="0" dirty="0">
                <a:solidFill>
                  <a:srgbClr val="000066"/>
                </a:solidFill>
                <a:effectLst/>
                <a:latin typeface="Impact" pitchFamily="34" charset="0"/>
              </a:rPr>
              <a:t>No oneness with God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81000" y="76200"/>
            <a:ext cx="8686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1.2  Was Salvation Completed through the Cross</a:t>
            </a:r>
            <a:r>
              <a:rPr lang="en-US" sz="3600" b="0" dirty="0">
                <a:solidFill>
                  <a:srgbClr val="000099"/>
                </a:solidFill>
                <a:effectLst/>
                <a:latin typeface="Arial Rounded MT Bold" pitchFamily="34" charset="0"/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000" y="685800"/>
            <a:ext cx="2363788" cy="990600"/>
            <a:chOff x="381000" y="685800"/>
            <a:chExt cx="2363788" cy="990600"/>
          </a:xfrm>
        </p:grpSpPr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382588" y="685800"/>
              <a:ext cx="2362200" cy="9636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381000" y="712787"/>
              <a:ext cx="2362200" cy="96361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 dirty="0">
                <a:solidFill>
                  <a:srgbClr val="0000FF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Perfect</a:t>
              </a:r>
            </a:p>
            <a:p>
              <a:pPr>
                <a:lnSpc>
                  <a:spcPct val="6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person</a:t>
              </a:r>
            </a:p>
          </p:txBody>
        </p:sp>
      </p:grpSp>
      <p:sp>
        <p:nvSpPr>
          <p:cNvPr id="39" name="Oval 32"/>
          <p:cNvSpPr>
            <a:spLocks noChangeArrowheads="1"/>
          </p:cNvSpPr>
          <p:nvPr/>
        </p:nvSpPr>
        <p:spPr bwMode="auto">
          <a:xfrm>
            <a:off x="381000" y="3684588"/>
            <a:ext cx="2362200" cy="963612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 dirty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Fallen</a:t>
            </a:r>
          </a:p>
          <a:p>
            <a:pPr>
              <a:lnSpc>
                <a:spcPct val="7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person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9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7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4" name="Picture 2" descr="CTY50027"/>
          <p:cNvPicPr>
            <a:picLocks noChangeAspect="1" noChangeArrowheads="1"/>
          </p:cNvPicPr>
          <p:nvPr/>
        </p:nvPicPr>
        <p:blipFill>
          <a:blip r:embed="rId3">
            <a:lum bright="12000" contrast="-54000"/>
          </a:blip>
          <a:srcRect l="-383" t="1627" r="105" b="53506"/>
          <a:stretch>
            <a:fillRect/>
          </a:stretch>
        </p:blipFill>
        <p:spPr bwMode="auto">
          <a:xfrm>
            <a:off x="-76200" y="0"/>
            <a:ext cx="9220200" cy="560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873475" name="Group 3"/>
          <p:cNvGrpSpPr>
            <a:grpSpLocks/>
          </p:cNvGrpSpPr>
          <p:nvPr/>
        </p:nvGrpSpPr>
        <p:grpSpPr bwMode="auto">
          <a:xfrm>
            <a:off x="1828800" y="1549400"/>
            <a:ext cx="1066800" cy="2565400"/>
            <a:chOff x="1152" y="976"/>
            <a:chExt cx="672" cy="1616"/>
          </a:xfrm>
        </p:grpSpPr>
        <p:sp>
          <p:nvSpPr>
            <p:cNvPr id="873476" name="AutoShape 4"/>
            <p:cNvSpPr>
              <a:spLocks noChangeArrowheads="1"/>
            </p:cNvSpPr>
            <p:nvPr/>
          </p:nvSpPr>
          <p:spPr bwMode="auto">
            <a:xfrm rot="-7859601">
              <a:off x="1375" y="2143"/>
              <a:ext cx="226" cy="672"/>
            </a:xfrm>
            <a:prstGeom prst="downArrow">
              <a:avLst>
                <a:gd name="adj1" fmla="val 35000"/>
                <a:gd name="adj2" fmla="val 7381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477" name="AutoShape 5"/>
            <p:cNvSpPr>
              <a:spLocks noChangeArrowheads="1"/>
            </p:cNvSpPr>
            <p:nvPr/>
          </p:nvSpPr>
          <p:spPr bwMode="auto">
            <a:xfrm rot="-5400000">
              <a:off x="1392" y="1632"/>
              <a:ext cx="240" cy="432"/>
            </a:xfrm>
            <a:prstGeom prst="downArrow">
              <a:avLst>
                <a:gd name="adj1" fmla="val 33333"/>
                <a:gd name="adj2" fmla="val 82925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478" name="AutoShape 6"/>
            <p:cNvSpPr>
              <a:spLocks noChangeArrowheads="1"/>
            </p:cNvSpPr>
            <p:nvPr/>
          </p:nvSpPr>
          <p:spPr bwMode="auto">
            <a:xfrm rot="-2933866">
              <a:off x="1375" y="753"/>
              <a:ext cx="226" cy="672"/>
            </a:xfrm>
            <a:prstGeom prst="downArrow">
              <a:avLst>
                <a:gd name="adj1" fmla="val 35000"/>
                <a:gd name="adj2" fmla="val 7381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3479" name="Rectangle 7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3490" name="Oval 18"/>
          <p:cNvSpPr>
            <a:spLocks noChangeArrowheads="1"/>
          </p:cNvSpPr>
          <p:nvPr/>
        </p:nvSpPr>
        <p:spPr bwMode="auto">
          <a:xfrm>
            <a:off x="228600" y="1166813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1</a:t>
            </a:r>
          </a:p>
        </p:txBody>
      </p:sp>
      <p:sp>
        <p:nvSpPr>
          <p:cNvPr id="873491" name="Oval 19"/>
          <p:cNvSpPr>
            <a:spLocks noChangeArrowheads="1"/>
          </p:cNvSpPr>
          <p:nvPr/>
        </p:nvSpPr>
        <p:spPr bwMode="auto">
          <a:xfrm>
            <a:off x="228600" y="2632075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2</a:t>
            </a:r>
          </a:p>
        </p:txBody>
      </p:sp>
      <p:sp>
        <p:nvSpPr>
          <p:cNvPr id="873492" name="Oval 20"/>
          <p:cNvSpPr>
            <a:spLocks noChangeArrowheads="1"/>
          </p:cNvSpPr>
          <p:nvPr/>
        </p:nvSpPr>
        <p:spPr bwMode="auto">
          <a:xfrm>
            <a:off x="228600" y="4113213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3</a:t>
            </a:r>
          </a:p>
        </p:txBody>
      </p:sp>
      <p:sp>
        <p:nvSpPr>
          <p:cNvPr id="873493" name="Oval 21"/>
          <p:cNvSpPr>
            <a:spLocks noChangeArrowheads="1"/>
          </p:cNvSpPr>
          <p:nvPr/>
        </p:nvSpPr>
        <p:spPr bwMode="auto">
          <a:xfrm>
            <a:off x="812800" y="3860800"/>
            <a:ext cx="1549400" cy="9398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grpSp>
        <p:nvGrpSpPr>
          <p:cNvPr id="873494" name="Group 22"/>
          <p:cNvGrpSpPr>
            <a:grpSpLocks/>
          </p:cNvGrpSpPr>
          <p:nvPr/>
        </p:nvGrpSpPr>
        <p:grpSpPr bwMode="auto">
          <a:xfrm>
            <a:off x="914400" y="2336800"/>
            <a:ext cx="1143000" cy="1023938"/>
            <a:chOff x="576" y="1472"/>
            <a:chExt cx="720" cy="645"/>
          </a:xfrm>
        </p:grpSpPr>
        <p:sp>
          <p:nvSpPr>
            <p:cNvPr id="873495" name="Oval 23"/>
            <p:cNvSpPr>
              <a:spLocks noChangeArrowheads="1"/>
            </p:cNvSpPr>
            <p:nvPr/>
          </p:nvSpPr>
          <p:spPr bwMode="auto">
            <a:xfrm>
              <a:off x="576" y="1472"/>
              <a:ext cx="720" cy="6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7349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673" y="1632"/>
              <a:ext cx="558" cy="3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effectLst/>
                  <a:latin typeface="Impact"/>
                </a:rPr>
                <a:t>God</a:t>
              </a:r>
            </a:p>
          </p:txBody>
        </p:sp>
      </p:grpSp>
      <p:sp>
        <p:nvSpPr>
          <p:cNvPr id="873497" name="Text Box 25"/>
          <p:cNvSpPr txBox="1">
            <a:spLocks noChangeArrowheads="1"/>
          </p:cNvSpPr>
          <p:nvPr/>
        </p:nvSpPr>
        <p:spPr bwMode="auto">
          <a:xfrm>
            <a:off x="381000" y="153988"/>
            <a:ext cx="53340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1.3  Jesus’ Death on the Cross</a:t>
            </a:r>
          </a:p>
        </p:txBody>
      </p:sp>
      <p:grpSp>
        <p:nvGrpSpPr>
          <p:cNvPr id="873498" name="Group 26"/>
          <p:cNvGrpSpPr>
            <a:grpSpLocks/>
          </p:cNvGrpSpPr>
          <p:nvPr/>
        </p:nvGrpSpPr>
        <p:grpSpPr bwMode="auto">
          <a:xfrm>
            <a:off x="2743200" y="1701800"/>
            <a:ext cx="1600200" cy="2413000"/>
            <a:chOff x="3648" y="480"/>
            <a:chExt cx="1737" cy="2574"/>
          </a:xfrm>
        </p:grpSpPr>
        <p:sp>
          <p:nvSpPr>
            <p:cNvPr id="873499" name="Freeform 27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500" name="Freeform 28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501" name="AutoShape 29"/>
          <p:cNvSpPr>
            <a:spLocks noChangeArrowheads="1"/>
          </p:cNvSpPr>
          <p:nvPr/>
        </p:nvSpPr>
        <p:spPr bwMode="auto">
          <a:xfrm>
            <a:off x="4648200" y="1676400"/>
            <a:ext cx="1371600" cy="2514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</a:pPr>
            <a:endParaRPr lang="en-US" sz="3800" b="0">
              <a:solidFill>
                <a:srgbClr val="660066"/>
              </a:solidFill>
              <a:effectLst/>
              <a:latin typeface="Impact" pitchFamily="34" charset="0"/>
            </a:endParaRPr>
          </a:p>
        </p:txBody>
      </p:sp>
      <p:sp>
        <p:nvSpPr>
          <p:cNvPr id="873502" name="Oval 30"/>
          <p:cNvSpPr>
            <a:spLocks noChangeArrowheads="1"/>
          </p:cNvSpPr>
          <p:nvPr/>
        </p:nvSpPr>
        <p:spPr bwMode="auto">
          <a:xfrm>
            <a:off x="812800" y="914400"/>
            <a:ext cx="1549400" cy="939800"/>
          </a:xfrm>
          <a:prstGeom prst="ellipse">
            <a:avLst/>
          </a:prstGeom>
          <a:gradFill rotWithShape="0">
            <a:gsLst>
              <a:gs pos="0">
                <a:srgbClr val="993366"/>
              </a:gs>
              <a:gs pos="100000">
                <a:srgbClr val="6600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Disciples</a:t>
            </a:r>
          </a:p>
        </p:txBody>
      </p:sp>
      <p:sp>
        <p:nvSpPr>
          <p:cNvPr id="873503" name="AutoShape 31"/>
          <p:cNvSpPr>
            <a:spLocks noChangeArrowheads="1"/>
          </p:cNvSpPr>
          <p:nvPr/>
        </p:nvSpPr>
        <p:spPr bwMode="auto">
          <a:xfrm rot="-5400000">
            <a:off x="4038600" y="2590800"/>
            <a:ext cx="381000" cy="685800"/>
          </a:xfrm>
          <a:prstGeom prst="downArrow">
            <a:avLst>
              <a:gd name="adj1" fmla="val 32500"/>
              <a:gd name="adj2" fmla="val 87925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3504" name="AutoShape 32"/>
          <p:cNvSpPr>
            <a:spLocks noChangeArrowheads="1"/>
          </p:cNvSpPr>
          <p:nvPr/>
        </p:nvSpPr>
        <p:spPr bwMode="auto">
          <a:xfrm>
            <a:off x="4724400" y="2667000"/>
            <a:ext cx="1219200" cy="10668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</a:pPr>
            <a:r>
              <a:rPr lang="en-US" sz="3800" b="0">
                <a:solidFill>
                  <a:srgbClr val="660066"/>
                </a:solidFill>
                <a:effectLst/>
                <a:latin typeface="Impact" pitchFamily="34" charset="0"/>
              </a:rPr>
              <a:t>God’s</a:t>
            </a:r>
          </a:p>
          <a:p>
            <a:pPr>
              <a:lnSpc>
                <a:spcPct val="95000"/>
              </a:lnSpc>
            </a:pPr>
            <a:r>
              <a:rPr lang="en-US" sz="3800" b="0">
                <a:solidFill>
                  <a:srgbClr val="660066"/>
                </a:solidFill>
                <a:effectLst/>
                <a:latin typeface="Impact" pitchFamily="34" charset="0"/>
              </a:rPr>
              <a:t>Will</a:t>
            </a:r>
          </a:p>
        </p:txBody>
      </p:sp>
      <p:sp>
        <p:nvSpPr>
          <p:cNvPr id="873505" name="AutoShape 33"/>
          <p:cNvSpPr>
            <a:spLocks noChangeArrowheads="1"/>
          </p:cNvSpPr>
          <p:nvPr/>
        </p:nvSpPr>
        <p:spPr bwMode="auto">
          <a:xfrm>
            <a:off x="4876800" y="2133600"/>
            <a:ext cx="914400" cy="5334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800" b="0">
                <a:solidFill>
                  <a:srgbClr val="660066"/>
                </a:solidFill>
                <a:effectLst/>
                <a:latin typeface="Impact" pitchFamily="34" charset="0"/>
              </a:rPr>
              <a:t>Not</a:t>
            </a:r>
          </a:p>
        </p:txBody>
      </p:sp>
      <p:grpSp>
        <p:nvGrpSpPr>
          <p:cNvPr id="873510" name="Group 38"/>
          <p:cNvGrpSpPr>
            <a:grpSpLocks/>
          </p:cNvGrpSpPr>
          <p:nvPr/>
        </p:nvGrpSpPr>
        <p:grpSpPr bwMode="auto">
          <a:xfrm>
            <a:off x="519113" y="5067300"/>
            <a:ext cx="8091487" cy="1714500"/>
            <a:chOff x="327" y="3192"/>
            <a:chExt cx="5097" cy="1080"/>
          </a:xfrm>
        </p:grpSpPr>
        <p:sp>
          <p:nvSpPr>
            <p:cNvPr id="873511" name="Oval 39"/>
            <p:cNvSpPr>
              <a:spLocks noChangeArrowheads="1"/>
            </p:cNvSpPr>
            <p:nvPr/>
          </p:nvSpPr>
          <p:spPr bwMode="auto">
            <a:xfrm>
              <a:off x="672" y="3508"/>
              <a:ext cx="240" cy="2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0">
                  <a:solidFill>
                    <a:srgbClr val="E6E6E6"/>
                  </a:solidFill>
                  <a:effectLst/>
                  <a:latin typeface="Impact" pitchFamily="34" charset="0"/>
                </a:rPr>
                <a:t>2</a:t>
              </a:r>
            </a:p>
          </p:txBody>
        </p:sp>
        <p:sp>
          <p:nvSpPr>
            <p:cNvPr id="873512" name="Oval 40"/>
            <p:cNvSpPr>
              <a:spLocks noChangeArrowheads="1"/>
            </p:cNvSpPr>
            <p:nvPr/>
          </p:nvSpPr>
          <p:spPr bwMode="auto">
            <a:xfrm>
              <a:off x="2976" y="3508"/>
              <a:ext cx="240" cy="2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0">
                  <a:solidFill>
                    <a:srgbClr val="E6E6E6"/>
                  </a:solidFill>
                  <a:effectLst/>
                  <a:latin typeface="Impact" pitchFamily="34" charset="0"/>
                </a:rPr>
                <a:t>3</a:t>
              </a:r>
            </a:p>
          </p:txBody>
        </p:sp>
        <p:sp>
          <p:nvSpPr>
            <p:cNvPr id="873513" name="Text Box 41"/>
            <p:cNvSpPr txBox="1">
              <a:spLocks noChangeArrowheads="1"/>
            </p:cNvSpPr>
            <p:nvPr/>
          </p:nvSpPr>
          <p:spPr bwMode="auto">
            <a:xfrm>
              <a:off x="584" y="3216"/>
              <a:ext cx="114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Considering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73514" name="Text Box 42"/>
            <p:cNvSpPr txBox="1">
              <a:spLocks noChangeArrowheads="1"/>
            </p:cNvSpPr>
            <p:nvPr/>
          </p:nvSpPr>
          <p:spPr bwMode="auto">
            <a:xfrm>
              <a:off x="327" y="3192"/>
              <a:ext cx="22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3515" name="Oval 43"/>
            <p:cNvSpPr>
              <a:spLocks noChangeArrowheads="1"/>
            </p:cNvSpPr>
            <p:nvPr/>
          </p:nvSpPr>
          <p:spPr bwMode="auto">
            <a:xfrm>
              <a:off x="1728" y="3253"/>
              <a:ext cx="240" cy="2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0">
                  <a:solidFill>
                    <a:srgbClr val="E6E6E6"/>
                  </a:solidFill>
                  <a:effectLst/>
                  <a:latin typeface="Impact" pitchFamily="34" charset="0"/>
                </a:rPr>
                <a:t>1</a:t>
              </a:r>
            </a:p>
          </p:txBody>
        </p:sp>
        <p:sp>
          <p:nvSpPr>
            <p:cNvPr id="873516" name="Text Box 44"/>
            <p:cNvSpPr txBox="1">
              <a:spLocks noChangeArrowheads="1"/>
            </p:cNvSpPr>
            <p:nvPr/>
          </p:nvSpPr>
          <p:spPr bwMode="auto">
            <a:xfrm>
              <a:off x="1968" y="3212"/>
              <a:ext cx="32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words and deeds of the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disciples, </a:t>
              </a:r>
              <a:endParaRPr lang="en-US" sz="260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73517" name="Text Box 45"/>
            <p:cNvSpPr txBox="1">
              <a:spLocks noChangeArrowheads="1"/>
            </p:cNvSpPr>
            <p:nvPr/>
          </p:nvSpPr>
          <p:spPr bwMode="auto">
            <a:xfrm>
              <a:off x="960" y="3480"/>
              <a:ext cx="19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providence, and</a:t>
              </a:r>
              <a:endParaRPr lang="en-US" sz="26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73518" name="Text Box 46"/>
            <p:cNvSpPr txBox="1">
              <a:spLocks noChangeArrowheads="1"/>
            </p:cNvSpPr>
            <p:nvPr/>
          </p:nvSpPr>
          <p:spPr bwMode="auto">
            <a:xfrm>
              <a:off x="3264" y="3480"/>
              <a:ext cx="182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words and deeds of</a:t>
              </a:r>
            </a:p>
          </p:txBody>
        </p:sp>
        <p:sp>
          <p:nvSpPr>
            <p:cNvPr id="873519" name="Text Box 47"/>
            <p:cNvSpPr txBox="1">
              <a:spLocks noChangeArrowheads="1"/>
            </p:cNvSpPr>
            <p:nvPr/>
          </p:nvSpPr>
          <p:spPr bwMode="auto">
            <a:xfrm>
              <a:off x="576" y="3720"/>
              <a:ext cx="484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6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 sz="26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himself (Matt. 26:39),  Jesus’ death on the </a:t>
              </a:r>
              <a:r>
                <a:rPr lang="en-US" sz="2600" dirty="0">
                  <a:solidFill>
                    <a:srgbClr val="FFFF99"/>
                  </a:solidFill>
                  <a:effectLst/>
                  <a:latin typeface="Arial Narrow" pitchFamily="34" charset="0"/>
                </a:rPr>
                <a:t>cross</a:t>
              </a:r>
              <a:r>
                <a:rPr lang="en-US" sz="26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 was </a:t>
              </a:r>
              <a:r>
                <a:rPr lang="en-US" sz="26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not</a:t>
              </a:r>
              <a:r>
                <a:rPr lang="en-US" sz="26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the most desired </a:t>
              </a:r>
              <a:r>
                <a:rPr lang="en-US" sz="26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Will of God</a:t>
              </a:r>
              <a:r>
                <a:rPr lang="en-US" sz="26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(1 Cor. 2:8)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0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113-115).</a:t>
              </a:r>
            </a:p>
          </p:txBody>
        </p:sp>
      </p:grpSp>
      <p:grpSp>
        <p:nvGrpSpPr>
          <p:cNvPr id="873540" name="Group 68"/>
          <p:cNvGrpSpPr>
            <a:grpSpLocks/>
          </p:cNvGrpSpPr>
          <p:nvPr/>
        </p:nvGrpSpPr>
        <p:grpSpPr bwMode="auto">
          <a:xfrm>
            <a:off x="838200" y="609600"/>
            <a:ext cx="7772400" cy="4419600"/>
            <a:chOff x="432" y="288"/>
            <a:chExt cx="4896" cy="2784"/>
          </a:xfrm>
        </p:grpSpPr>
        <p:sp>
          <p:nvSpPr>
            <p:cNvPr id="873541" name="AutoShape 69"/>
            <p:cNvSpPr>
              <a:spLocks noChangeArrowheads="1"/>
            </p:cNvSpPr>
            <p:nvPr/>
          </p:nvSpPr>
          <p:spPr bwMode="auto">
            <a:xfrm>
              <a:off x="432" y="288"/>
              <a:ext cx="4896" cy="2784"/>
            </a:xfrm>
            <a:prstGeom prst="horizontalScroll">
              <a:avLst>
                <a:gd name="adj" fmla="val 14236"/>
              </a:avLst>
            </a:prstGeom>
            <a:gradFill rotWithShape="0">
              <a:gsLst>
                <a:gs pos="0">
                  <a:srgbClr val="FFCCFF"/>
                </a:gs>
                <a:gs pos="50000">
                  <a:srgbClr val="CCCCFF"/>
                </a:gs>
                <a:gs pos="100000">
                  <a:srgbClr val="FFCCFF"/>
                </a:gs>
              </a:gsLst>
              <a:lin ang="2700000" scaled="1"/>
            </a:gradFill>
            <a:ln w="381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/>
                <a:latin typeface="Palatino Linotype" pitchFamily="18" charset="0"/>
              </a:endParaRPr>
            </a:p>
          </p:txBody>
        </p:sp>
        <p:grpSp>
          <p:nvGrpSpPr>
            <p:cNvPr id="873542" name="Group 70"/>
            <p:cNvGrpSpPr>
              <a:grpSpLocks/>
            </p:cNvGrpSpPr>
            <p:nvPr/>
          </p:nvGrpSpPr>
          <p:grpSpPr bwMode="auto">
            <a:xfrm>
              <a:off x="1008" y="950"/>
              <a:ext cx="4224" cy="1642"/>
              <a:chOff x="1008" y="950"/>
              <a:chExt cx="4224" cy="1642"/>
            </a:xfrm>
          </p:grpSpPr>
          <p:sp>
            <p:nvSpPr>
              <p:cNvPr id="873543" name="Text Box 71"/>
              <p:cNvSpPr txBox="1">
                <a:spLocks noChangeArrowheads="1"/>
              </p:cNvSpPr>
              <p:nvPr/>
            </p:nvSpPr>
            <p:spPr bwMode="auto">
              <a:xfrm>
                <a:off x="1008" y="950"/>
                <a:ext cx="4224" cy="1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algn="ctr" rotWithShape="0">
                  <a:srgbClr val="6666FF"/>
                </a:outerShdw>
              </a:effectLst>
            </p:spPr>
            <p:txBody>
              <a:bodyPr>
                <a:spAutoFit/>
              </a:bodyPr>
              <a:lstStyle/>
              <a:p>
                <a:pPr algn="l"/>
                <a:r>
                  <a:rPr lang="en-US" sz="3600">
                    <a:solidFill>
                      <a:srgbClr val="000099"/>
                    </a:solidFill>
                    <a:effectLst/>
                    <a:latin typeface="Papyrus" pitchFamily="66" charset="0"/>
                  </a:rPr>
                  <a:t>None of the rulers of this age understood this;  for if they had, they would not have crucified the Lord of glory.</a:t>
                </a:r>
              </a:p>
            </p:txBody>
          </p:sp>
          <p:sp>
            <p:nvSpPr>
              <p:cNvPr id="873544" name="Text Box 72"/>
              <p:cNvSpPr txBox="1">
                <a:spLocks noChangeArrowheads="1"/>
              </p:cNvSpPr>
              <p:nvPr/>
            </p:nvSpPr>
            <p:spPr bwMode="auto">
              <a:xfrm>
                <a:off x="3696" y="2208"/>
                <a:ext cx="139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CC"/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sz="3400">
                    <a:solidFill>
                      <a:srgbClr val="000099"/>
                    </a:solidFill>
                    <a:effectLst/>
                    <a:latin typeface="Papyrus" pitchFamily="66" charset="0"/>
                  </a:rPr>
                  <a:t>1 Cor. 2:8</a:t>
                </a:r>
              </a:p>
            </p:txBody>
          </p:sp>
        </p:grp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7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7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7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7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decel="50000" autoRev="1" fill="remove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87350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87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90" grpId="0" animBg="1" autoUpdateAnimBg="0"/>
      <p:bldP spid="873491" grpId="0" animBg="1" autoUpdateAnimBg="0"/>
      <p:bldP spid="873492" grpId="0" animBg="1" autoUpdateAnimBg="0"/>
      <p:bldP spid="873493" grpId="0" animBg="1" autoUpdateAnimBg="0"/>
      <p:bldP spid="873497" grpId="0" autoUpdateAnimBg="0"/>
      <p:bldP spid="873501" grpId="0" animBg="1" autoUpdateAnimBg="0"/>
      <p:bldP spid="873502" grpId="0" animBg="1" autoUpdateAnimBg="0"/>
      <p:bldP spid="873503" grpId="0" animBg="1"/>
      <p:bldP spid="873504" grpId="0" autoUpdateAnimBg="0"/>
      <p:bldP spid="873505" grpId="0" autoUpdateAnimBg="0"/>
      <p:bldP spid="87350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9" name="Picture 39" descr="CTY50027"/>
          <p:cNvPicPr>
            <a:picLocks noChangeAspect="1" noChangeArrowheads="1"/>
          </p:cNvPicPr>
          <p:nvPr/>
        </p:nvPicPr>
        <p:blipFill>
          <a:blip r:embed="rId3">
            <a:lum bright="12000" contrast="-54000"/>
          </a:blip>
          <a:srcRect l="-383" t="1627" r="105" b="53506"/>
          <a:stretch>
            <a:fillRect/>
          </a:stretch>
        </p:blipFill>
        <p:spPr bwMode="auto">
          <a:xfrm>
            <a:off x="-76200" y="0"/>
            <a:ext cx="9220200" cy="560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860162" name="Group 2"/>
          <p:cNvGrpSpPr>
            <a:grpSpLocks/>
          </p:cNvGrpSpPr>
          <p:nvPr/>
        </p:nvGrpSpPr>
        <p:grpSpPr bwMode="auto">
          <a:xfrm>
            <a:off x="1828800" y="1549400"/>
            <a:ext cx="1066800" cy="2565400"/>
            <a:chOff x="1152" y="976"/>
            <a:chExt cx="672" cy="1616"/>
          </a:xfrm>
        </p:grpSpPr>
        <p:sp>
          <p:nvSpPr>
            <p:cNvPr id="860163" name="AutoShape 3"/>
            <p:cNvSpPr>
              <a:spLocks noChangeArrowheads="1"/>
            </p:cNvSpPr>
            <p:nvPr/>
          </p:nvSpPr>
          <p:spPr bwMode="auto">
            <a:xfrm rot="-7859601">
              <a:off x="1375" y="2143"/>
              <a:ext cx="226" cy="672"/>
            </a:xfrm>
            <a:prstGeom prst="downArrow">
              <a:avLst>
                <a:gd name="adj1" fmla="val 35000"/>
                <a:gd name="adj2" fmla="val 7381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164" name="AutoShape 4"/>
            <p:cNvSpPr>
              <a:spLocks noChangeArrowheads="1"/>
            </p:cNvSpPr>
            <p:nvPr/>
          </p:nvSpPr>
          <p:spPr bwMode="auto">
            <a:xfrm rot="-5400000">
              <a:off x="1392" y="1632"/>
              <a:ext cx="240" cy="432"/>
            </a:xfrm>
            <a:prstGeom prst="downArrow">
              <a:avLst>
                <a:gd name="adj1" fmla="val 33333"/>
                <a:gd name="adj2" fmla="val 82925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165" name="AutoShape 5"/>
            <p:cNvSpPr>
              <a:spLocks noChangeArrowheads="1"/>
            </p:cNvSpPr>
            <p:nvPr/>
          </p:nvSpPr>
          <p:spPr bwMode="auto">
            <a:xfrm rot="-2933866">
              <a:off x="1375" y="753"/>
              <a:ext cx="226" cy="672"/>
            </a:xfrm>
            <a:prstGeom prst="downArrow">
              <a:avLst>
                <a:gd name="adj1" fmla="val 35000"/>
                <a:gd name="adj2" fmla="val 7381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177" name="Oval 17"/>
          <p:cNvSpPr>
            <a:spLocks noChangeArrowheads="1"/>
          </p:cNvSpPr>
          <p:nvPr/>
        </p:nvSpPr>
        <p:spPr bwMode="auto">
          <a:xfrm>
            <a:off x="228600" y="1166813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1</a:t>
            </a:r>
          </a:p>
        </p:txBody>
      </p:sp>
      <p:sp>
        <p:nvSpPr>
          <p:cNvPr id="860178" name="Oval 18"/>
          <p:cNvSpPr>
            <a:spLocks noChangeArrowheads="1"/>
          </p:cNvSpPr>
          <p:nvPr/>
        </p:nvSpPr>
        <p:spPr bwMode="auto">
          <a:xfrm>
            <a:off x="228600" y="2632075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2</a:t>
            </a:r>
          </a:p>
        </p:txBody>
      </p:sp>
      <p:sp>
        <p:nvSpPr>
          <p:cNvPr id="860179" name="Oval 19"/>
          <p:cNvSpPr>
            <a:spLocks noChangeArrowheads="1"/>
          </p:cNvSpPr>
          <p:nvPr/>
        </p:nvSpPr>
        <p:spPr bwMode="auto">
          <a:xfrm>
            <a:off x="228600" y="4113213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3</a:t>
            </a:r>
          </a:p>
        </p:txBody>
      </p:sp>
      <p:sp>
        <p:nvSpPr>
          <p:cNvPr id="860180" name="Oval 20"/>
          <p:cNvSpPr>
            <a:spLocks noChangeArrowheads="1"/>
          </p:cNvSpPr>
          <p:nvPr/>
        </p:nvSpPr>
        <p:spPr bwMode="auto">
          <a:xfrm>
            <a:off x="812800" y="3860800"/>
            <a:ext cx="1549400" cy="9398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grpSp>
        <p:nvGrpSpPr>
          <p:cNvPr id="860181" name="Group 21"/>
          <p:cNvGrpSpPr>
            <a:grpSpLocks/>
          </p:cNvGrpSpPr>
          <p:nvPr/>
        </p:nvGrpSpPr>
        <p:grpSpPr bwMode="auto">
          <a:xfrm>
            <a:off x="914400" y="2336800"/>
            <a:ext cx="1143000" cy="1023938"/>
            <a:chOff x="576" y="1472"/>
            <a:chExt cx="720" cy="645"/>
          </a:xfrm>
        </p:grpSpPr>
        <p:sp>
          <p:nvSpPr>
            <p:cNvPr id="860182" name="Oval 22"/>
            <p:cNvSpPr>
              <a:spLocks noChangeArrowheads="1"/>
            </p:cNvSpPr>
            <p:nvPr/>
          </p:nvSpPr>
          <p:spPr bwMode="auto">
            <a:xfrm>
              <a:off x="576" y="1472"/>
              <a:ext cx="720" cy="6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6018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673" y="1632"/>
              <a:ext cx="558" cy="3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effectLst/>
                  <a:latin typeface="Impact"/>
                </a:rPr>
                <a:t>God</a:t>
              </a:r>
            </a:p>
          </p:txBody>
        </p:sp>
      </p:grpSp>
      <p:sp>
        <p:nvSpPr>
          <p:cNvPr id="860184" name="Text Box 24"/>
          <p:cNvSpPr txBox="1">
            <a:spLocks noChangeArrowheads="1"/>
          </p:cNvSpPr>
          <p:nvPr/>
        </p:nvSpPr>
        <p:spPr bwMode="auto">
          <a:xfrm>
            <a:off x="381000" y="153988"/>
            <a:ext cx="5334000" cy="53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1.3  Jesus’ Death on the Cross</a:t>
            </a:r>
          </a:p>
        </p:txBody>
      </p:sp>
      <p:grpSp>
        <p:nvGrpSpPr>
          <p:cNvPr id="860185" name="Group 25"/>
          <p:cNvGrpSpPr>
            <a:grpSpLocks/>
          </p:cNvGrpSpPr>
          <p:nvPr/>
        </p:nvGrpSpPr>
        <p:grpSpPr bwMode="auto">
          <a:xfrm>
            <a:off x="2743200" y="1701800"/>
            <a:ext cx="1600200" cy="2413000"/>
            <a:chOff x="3648" y="480"/>
            <a:chExt cx="1737" cy="2574"/>
          </a:xfrm>
        </p:grpSpPr>
        <p:sp>
          <p:nvSpPr>
            <p:cNvPr id="860186" name="Freeform 26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187" name="Freeform 27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188" name="AutoShape 28"/>
          <p:cNvSpPr>
            <a:spLocks noChangeArrowheads="1"/>
          </p:cNvSpPr>
          <p:nvPr/>
        </p:nvSpPr>
        <p:spPr bwMode="auto">
          <a:xfrm>
            <a:off x="4648200" y="1676400"/>
            <a:ext cx="1371600" cy="2514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</a:pPr>
            <a:endParaRPr lang="en-US" sz="3800" b="0">
              <a:solidFill>
                <a:srgbClr val="660066"/>
              </a:solidFill>
              <a:effectLst/>
              <a:latin typeface="Impact" pitchFamily="34" charset="0"/>
            </a:endParaRPr>
          </a:p>
        </p:txBody>
      </p:sp>
      <p:sp>
        <p:nvSpPr>
          <p:cNvPr id="860189" name="Oval 29"/>
          <p:cNvSpPr>
            <a:spLocks noChangeArrowheads="1"/>
          </p:cNvSpPr>
          <p:nvPr/>
        </p:nvSpPr>
        <p:spPr bwMode="auto">
          <a:xfrm>
            <a:off x="812800" y="914400"/>
            <a:ext cx="1549400" cy="939800"/>
          </a:xfrm>
          <a:prstGeom prst="ellipse">
            <a:avLst/>
          </a:prstGeom>
          <a:gradFill rotWithShape="0">
            <a:gsLst>
              <a:gs pos="0">
                <a:srgbClr val="993366"/>
              </a:gs>
              <a:gs pos="100000">
                <a:srgbClr val="6600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Disciples</a:t>
            </a:r>
          </a:p>
        </p:txBody>
      </p:sp>
      <p:sp>
        <p:nvSpPr>
          <p:cNvPr id="860190" name="AutoShape 30"/>
          <p:cNvSpPr>
            <a:spLocks noChangeArrowheads="1"/>
          </p:cNvSpPr>
          <p:nvPr/>
        </p:nvSpPr>
        <p:spPr bwMode="auto">
          <a:xfrm rot="-5400000">
            <a:off x="4038600" y="2590800"/>
            <a:ext cx="381000" cy="685800"/>
          </a:xfrm>
          <a:prstGeom prst="downArrow">
            <a:avLst>
              <a:gd name="adj1" fmla="val 32500"/>
              <a:gd name="adj2" fmla="val 87925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1" name="AutoShape 31"/>
          <p:cNvSpPr>
            <a:spLocks noChangeArrowheads="1"/>
          </p:cNvSpPr>
          <p:nvPr/>
        </p:nvSpPr>
        <p:spPr bwMode="auto">
          <a:xfrm>
            <a:off x="4724400" y="2667000"/>
            <a:ext cx="1219200" cy="10668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</a:pPr>
            <a:r>
              <a:rPr lang="en-US" sz="3800" b="0">
                <a:solidFill>
                  <a:srgbClr val="660066"/>
                </a:solidFill>
                <a:effectLst/>
                <a:latin typeface="Impact" pitchFamily="34" charset="0"/>
              </a:rPr>
              <a:t>God’s</a:t>
            </a:r>
          </a:p>
          <a:p>
            <a:pPr>
              <a:lnSpc>
                <a:spcPct val="95000"/>
              </a:lnSpc>
            </a:pPr>
            <a:r>
              <a:rPr lang="en-US" sz="3800" b="0">
                <a:solidFill>
                  <a:srgbClr val="660066"/>
                </a:solidFill>
                <a:effectLst/>
                <a:latin typeface="Impact" pitchFamily="34" charset="0"/>
              </a:rPr>
              <a:t>Will</a:t>
            </a:r>
          </a:p>
        </p:txBody>
      </p:sp>
      <p:sp>
        <p:nvSpPr>
          <p:cNvPr id="860192" name="AutoShape 32"/>
          <p:cNvSpPr>
            <a:spLocks noChangeArrowheads="1"/>
          </p:cNvSpPr>
          <p:nvPr/>
        </p:nvSpPr>
        <p:spPr bwMode="auto">
          <a:xfrm>
            <a:off x="4876800" y="2133600"/>
            <a:ext cx="914400" cy="5334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800" b="0">
                <a:solidFill>
                  <a:srgbClr val="660066"/>
                </a:solidFill>
                <a:effectLst/>
                <a:latin typeface="Impact" pitchFamily="34" charset="0"/>
              </a:rPr>
              <a:t>Not</a:t>
            </a:r>
          </a:p>
        </p:txBody>
      </p:sp>
      <p:sp>
        <p:nvSpPr>
          <p:cNvPr id="860225" name="Rectangle 65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226" name="Group 66"/>
          <p:cNvGrpSpPr>
            <a:grpSpLocks/>
          </p:cNvGrpSpPr>
          <p:nvPr/>
        </p:nvGrpSpPr>
        <p:grpSpPr bwMode="auto">
          <a:xfrm>
            <a:off x="519113" y="5067300"/>
            <a:ext cx="8091487" cy="1714500"/>
            <a:chOff x="327" y="3192"/>
            <a:chExt cx="5097" cy="1080"/>
          </a:xfrm>
        </p:grpSpPr>
        <p:sp>
          <p:nvSpPr>
            <p:cNvPr id="860227" name="Oval 67"/>
            <p:cNvSpPr>
              <a:spLocks noChangeArrowheads="1"/>
            </p:cNvSpPr>
            <p:nvPr/>
          </p:nvSpPr>
          <p:spPr bwMode="auto">
            <a:xfrm>
              <a:off x="672" y="3508"/>
              <a:ext cx="240" cy="2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0">
                  <a:solidFill>
                    <a:srgbClr val="E6E6E6"/>
                  </a:solidFill>
                  <a:effectLst/>
                  <a:latin typeface="Impact" pitchFamily="34" charset="0"/>
                </a:rPr>
                <a:t>2</a:t>
              </a:r>
            </a:p>
          </p:txBody>
        </p:sp>
        <p:sp>
          <p:nvSpPr>
            <p:cNvPr id="860228" name="Oval 68"/>
            <p:cNvSpPr>
              <a:spLocks noChangeArrowheads="1"/>
            </p:cNvSpPr>
            <p:nvPr/>
          </p:nvSpPr>
          <p:spPr bwMode="auto">
            <a:xfrm>
              <a:off x="2976" y="3508"/>
              <a:ext cx="240" cy="2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0">
                  <a:solidFill>
                    <a:srgbClr val="E6E6E6"/>
                  </a:solidFill>
                  <a:effectLst/>
                  <a:latin typeface="Impact" pitchFamily="34" charset="0"/>
                </a:rPr>
                <a:t>3</a:t>
              </a:r>
            </a:p>
          </p:txBody>
        </p:sp>
        <p:sp>
          <p:nvSpPr>
            <p:cNvPr id="860229" name="Text Box 69"/>
            <p:cNvSpPr txBox="1">
              <a:spLocks noChangeArrowheads="1"/>
            </p:cNvSpPr>
            <p:nvPr/>
          </p:nvSpPr>
          <p:spPr bwMode="auto">
            <a:xfrm>
              <a:off x="584" y="3216"/>
              <a:ext cx="114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Considering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60230" name="Text Box 70"/>
            <p:cNvSpPr txBox="1">
              <a:spLocks noChangeArrowheads="1"/>
            </p:cNvSpPr>
            <p:nvPr/>
          </p:nvSpPr>
          <p:spPr bwMode="auto">
            <a:xfrm>
              <a:off x="327" y="3192"/>
              <a:ext cx="22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0231" name="Oval 71"/>
            <p:cNvSpPr>
              <a:spLocks noChangeArrowheads="1"/>
            </p:cNvSpPr>
            <p:nvPr/>
          </p:nvSpPr>
          <p:spPr bwMode="auto">
            <a:xfrm>
              <a:off x="1728" y="3253"/>
              <a:ext cx="240" cy="22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0">
                  <a:solidFill>
                    <a:srgbClr val="E6E6E6"/>
                  </a:solidFill>
                  <a:effectLst/>
                  <a:latin typeface="Impact" pitchFamily="34" charset="0"/>
                </a:rPr>
                <a:t>1</a:t>
              </a:r>
            </a:p>
          </p:txBody>
        </p:sp>
        <p:sp>
          <p:nvSpPr>
            <p:cNvPr id="860232" name="Text Box 72"/>
            <p:cNvSpPr txBox="1">
              <a:spLocks noChangeArrowheads="1"/>
            </p:cNvSpPr>
            <p:nvPr/>
          </p:nvSpPr>
          <p:spPr bwMode="auto">
            <a:xfrm>
              <a:off x="1968" y="3212"/>
              <a:ext cx="32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words and deeds of the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disciples, </a:t>
              </a:r>
              <a:endParaRPr lang="en-US" sz="260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60233" name="Text Box 73"/>
            <p:cNvSpPr txBox="1">
              <a:spLocks noChangeArrowheads="1"/>
            </p:cNvSpPr>
            <p:nvPr/>
          </p:nvSpPr>
          <p:spPr bwMode="auto">
            <a:xfrm>
              <a:off x="960" y="3480"/>
              <a:ext cx="19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God’s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providence, and</a:t>
              </a:r>
              <a:endParaRPr lang="en-US" sz="26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60234" name="Text Box 74"/>
            <p:cNvSpPr txBox="1">
              <a:spLocks noChangeArrowheads="1"/>
            </p:cNvSpPr>
            <p:nvPr/>
          </p:nvSpPr>
          <p:spPr bwMode="auto">
            <a:xfrm>
              <a:off x="3264" y="3480"/>
              <a:ext cx="182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words and deeds of</a:t>
              </a:r>
            </a:p>
          </p:txBody>
        </p:sp>
        <p:sp>
          <p:nvSpPr>
            <p:cNvPr id="860235" name="Text Box 75"/>
            <p:cNvSpPr txBox="1">
              <a:spLocks noChangeArrowheads="1"/>
            </p:cNvSpPr>
            <p:nvPr/>
          </p:nvSpPr>
          <p:spPr bwMode="auto">
            <a:xfrm>
              <a:off x="576" y="3720"/>
              <a:ext cx="484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himself (Matt. 26:39),  Jesus’ death on the </a:t>
              </a:r>
              <a:r>
                <a:rPr lang="en-US" sz="2600">
                  <a:solidFill>
                    <a:srgbClr val="FFFF99"/>
                  </a:solidFill>
                  <a:effectLst/>
                  <a:latin typeface="Arial Narrow" pitchFamily="34" charset="0"/>
                </a:rPr>
                <a:t>cross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 was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not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the most desired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Will of God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(1 Cor. 2:8)</a:t>
              </a:r>
              <a:r>
                <a:rPr lang="en-US" sz="28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113-115).</a:t>
              </a:r>
            </a:p>
          </p:txBody>
        </p:sp>
      </p:grpSp>
      <p:grpSp>
        <p:nvGrpSpPr>
          <p:cNvPr id="860236" name="Group 76"/>
          <p:cNvGrpSpPr>
            <a:grpSpLocks/>
          </p:cNvGrpSpPr>
          <p:nvPr/>
        </p:nvGrpSpPr>
        <p:grpSpPr bwMode="auto">
          <a:xfrm>
            <a:off x="685800" y="457200"/>
            <a:ext cx="7772400" cy="4419600"/>
            <a:chOff x="432" y="240"/>
            <a:chExt cx="4896" cy="2784"/>
          </a:xfrm>
        </p:grpSpPr>
        <p:sp>
          <p:nvSpPr>
            <p:cNvPr id="860237" name="AutoShape 77"/>
            <p:cNvSpPr>
              <a:spLocks noChangeArrowheads="1"/>
            </p:cNvSpPr>
            <p:nvPr/>
          </p:nvSpPr>
          <p:spPr bwMode="auto">
            <a:xfrm>
              <a:off x="432" y="240"/>
              <a:ext cx="4896" cy="2784"/>
            </a:xfrm>
            <a:prstGeom prst="horizontalScroll">
              <a:avLst>
                <a:gd name="adj" fmla="val 14236"/>
              </a:avLst>
            </a:prstGeom>
            <a:gradFill rotWithShape="0">
              <a:gsLst>
                <a:gs pos="0">
                  <a:srgbClr val="FFCCFF"/>
                </a:gs>
                <a:gs pos="50000">
                  <a:srgbClr val="CCCCFF"/>
                </a:gs>
                <a:gs pos="100000">
                  <a:srgbClr val="FFCCFF"/>
                </a:gs>
              </a:gsLst>
              <a:lin ang="2700000" scaled="1"/>
            </a:gradFill>
            <a:ln w="381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/>
                <a:latin typeface="Palatino Linotype" pitchFamily="18" charset="0"/>
              </a:endParaRPr>
            </a:p>
          </p:txBody>
        </p:sp>
        <p:sp>
          <p:nvSpPr>
            <p:cNvPr id="860238" name="Text Box 78"/>
            <p:cNvSpPr txBox="1">
              <a:spLocks noChangeArrowheads="1"/>
            </p:cNvSpPr>
            <p:nvPr/>
          </p:nvSpPr>
          <p:spPr bwMode="auto">
            <a:xfrm>
              <a:off x="960" y="902"/>
              <a:ext cx="4320" cy="1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6666FF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>
                  <a:solidFill>
                    <a:srgbClr val="000099"/>
                  </a:solidFill>
                  <a:effectLst/>
                  <a:latin typeface="Papyrus" pitchFamily="66" charset="0"/>
                </a:rPr>
                <a:t>And going a little farther he fell on his face and prayed,  “My Father, if it be possible, let this cup pass from me;  nevertheless, not as I will, but as thou wilt.”</a:t>
              </a:r>
            </a:p>
          </p:txBody>
        </p:sp>
        <p:sp>
          <p:nvSpPr>
            <p:cNvPr id="860239" name="Text Box 79"/>
            <p:cNvSpPr txBox="1">
              <a:spLocks noChangeArrowheads="1"/>
            </p:cNvSpPr>
            <p:nvPr/>
          </p:nvSpPr>
          <p:spPr bwMode="auto">
            <a:xfrm>
              <a:off x="3600" y="2256"/>
              <a:ext cx="15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000099"/>
                  </a:solidFill>
                  <a:effectLst/>
                  <a:latin typeface="Papyrus" pitchFamily="66" charset="0"/>
                </a:rPr>
                <a:t>Matt. 26:39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6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60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227" name="Picture 43" descr="CTY50027"/>
          <p:cNvPicPr>
            <a:picLocks noChangeAspect="1" noChangeArrowheads="1"/>
          </p:cNvPicPr>
          <p:nvPr/>
        </p:nvPicPr>
        <p:blipFill>
          <a:blip r:embed="rId3">
            <a:lum bright="12000" contrast="-54000"/>
          </a:blip>
          <a:srcRect l="-383" t="1627" r="105" b="53506"/>
          <a:stretch>
            <a:fillRect/>
          </a:stretch>
        </p:blipFill>
        <p:spPr bwMode="auto">
          <a:xfrm>
            <a:off x="-76200" y="0"/>
            <a:ext cx="9220200" cy="560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61186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1229" name="Group 45"/>
          <p:cNvGrpSpPr>
            <a:grpSpLocks/>
          </p:cNvGrpSpPr>
          <p:nvPr/>
        </p:nvGrpSpPr>
        <p:grpSpPr bwMode="auto">
          <a:xfrm>
            <a:off x="914400" y="5284788"/>
            <a:ext cx="7239000" cy="1116012"/>
            <a:chOff x="432" y="3288"/>
            <a:chExt cx="4896" cy="703"/>
          </a:xfrm>
        </p:grpSpPr>
        <p:sp>
          <p:nvSpPr>
            <p:cNvPr id="861188" name="Text Box 4"/>
            <p:cNvSpPr txBox="1">
              <a:spLocks noChangeArrowheads="1"/>
            </p:cNvSpPr>
            <p:nvPr/>
          </p:nvSpPr>
          <p:spPr bwMode="auto">
            <a:xfrm>
              <a:off x="703" y="3312"/>
              <a:ext cx="46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Ever since Jesus died on the cross, the people of Israel became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scattered over the face of the earth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, suffering oppression and persecution 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117).</a:t>
              </a:r>
            </a:p>
          </p:txBody>
        </p:sp>
        <p:sp>
          <p:nvSpPr>
            <p:cNvPr id="861189" name="Text Box 5"/>
            <p:cNvSpPr txBox="1">
              <a:spLocks noChangeArrowheads="1"/>
            </p:cNvSpPr>
            <p:nvPr/>
          </p:nvSpPr>
          <p:spPr bwMode="auto">
            <a:xfrm>
              <a:off x="432" y="3288"/>
              <a:ext cx="19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61195" name="Group 11"/>
          <p:cNvGrpSpPr>
            <a:grpSpLocks/>
          </p:cNvGrpSpPr>
          <p:nvPr/>
        </p:nvGrpSpPr>
        <p:grpSpPr bwMode="auto">
          <a:xfrm>
            <a:off x="2743200" y="1701800"/>
            <a:ext cx="1600200" cy="2413000"/>
            <a:chOff x="3648" y="480"/>
            <a:chExt cx="1737" cy="2574"/>
          </a:xfrm>
        </p:grpSpPr>
        <p:sp>
          <p:nvSpPr>
            <p:cNvPr id="861196" name="Freeform 12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97" name="Freeform 13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1204" name="AutoShape 20"/>
          <p:cNvSpPr>
            <a:spLocks noChangeArrowheads="1"/>
          </p:cNvSpPr>
          <p:nvPr/>
        </p:nvSpPr>
        <p:spPr bwMode="auto">
          <a:xfrm rot="-5400000">
            <a:off x="6172200" y="2590800"/>
            <a:ext cx="381000" cy="685800"/>
          </a:xfrm>
          <a:prstGeom prst="downArrow">
            <a:avLst>
              <a:gd name="adj1" fmla="val 32500"/>
              <a:gd name="adj2" fmla="val 87925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1205" name="AutoShape 21"/>
          <p:cNvSpPr>
            <a:spLocks noChangeArrowheads="1"/>
          </p:cNvSpPr>
          <p:nvPr/>
        </p:nvSpPr>
        <p:spPr bwMode="auto">
          <a:xfrm rot="-5400000">
            <a:off x="4038600" y="2590800"/>
            <a:ext cx="381000" cy="685800"/>
          </a:xfrm>
          <a:prstGeom prst="downArrow">
            <a:avLst>
              <a:gd name="adj1" fmla="val 32500"/>
              <a:gd name="adj2" fmla="val 87925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1206" name="Text Box 22"/>
          <p:cNvSpPr txBox="1">
            <a:spLocks noChangeArrowheads="1"/>
          </p:cNvSpPr>
          <p:nvPr/>
        </p:nvSpPr>
        <p:spPr bwMode="auto">
          <a:xfrm>
            <a:off x="381000" y="153988"/>
            <a:ext cx="5334000" cy="53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1.3  Jesus’ Death on the Cross</a:t>
            </a:r>
          </a:p>
        </p:txBody>
      </p:sp>
      <p:grpSp>
        <p:nvGrpSpPr>
          <p:cNvPr id="861214" name="Group 30"/>
          <p:cNvGrpSpPr>
            <a:grpSpLocks/>
          </p:cNvGrpSpPr>
          <p:nvPr/>
        </p:nvGrpSpPr>
        <p:grpSpPr bwMode="auto">
          <a:xfrm>
            <a:off x="4648200" y="1676400"/>
            <a:ext cx="1371600" cy="2514600"/>
            <a:chOff x="2928" y="1056"/>
            <a:chExt cx="864" cy="1584"/>
          </a:xfrm>
        </p:grpSpPr>
        <p:sp>
          <p:nvSpPr>
            <p:cNvPr id="861211" name="AutoShape 27"/>
            <p:cNvSpPr>
              <a:spLocks noChangeArrowheads="1"/>
            </p:cNvSpPr>
            <p:nvPr/>
          </p:nvSpPr>
          <p:spPr bwMode="auto">
            <a:xfrm>
              <a:off x="2928" y="1056"/>
              <a:ext cx="864" cy="15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</a:pPr>
              <a:endParaRPr lang="en-US" sz="3800" b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61212" name="AutoShape 28"/>
            <p:cNvSpPr>
              <a:spLocks noChangeArrowheads="1"/>
            </p:cNvSpPr>
            <p:nvPr/>
          </p:nvSpPr>
          <p:spPr bwMode="auto">
            <a:xfrm>
              <a:off x="2976" y="1680"/>
              <a:ext cx="768" cy="672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</a:pPr>
              <a:r>
                <a:rPr lang="en-US" sz="3800" b="0">
                  <a:solidFill>
                    <a:srgbClr val="660066"/>
                  </a:solidFill>
                  <a:effectLst/>
                  <a:latin typeface="Impact" pitchFamily="34" charset="0"/>
                </a:rPr>
                <a:t>God’s</a:t>
              </a:r>
            </a:p>
            <a:p>
              <a:pPr>
                <a:lnSpc>
                  <a:spcPct val="95000"/>
                </a:lnSpc>
              </a:pPr>
              <a:r>
                <a:rPr lang="en-US" sz="3800" b="0">
                  <a:solidFill>
                    <a:srgbClr val="660066"/>
                  </a:solidFill>
                  <a:effectLst/>
                  <a:latin typeface="Impact" pitchFamily="34" charset="0"/>
                </a:rPr>
                <a:t>Will</a:t>
              </a:r>
            </a:p>
          </p:txBody>
        </p:sp>
        <p:sp>
          <p:nvSpPr>
            <p:cNvPr id="861213" name="AutoShape 29"/>
            <p:cNvSpPr>
              <a:spLocks noChangeArrowheads="1"/>
            </p:cNvSpPr>
            <p:nvPr/>
          </p:nvSpPr>
          <p:spPr bwMode="auto">
            <a:xfrm>
              <a:off x="3072" y="1344"/>
              <a:ext cx="576" cy="336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800" b="0">
                  <a:solidFill>
                    <a:srgbClr val="660066"/>
                  </a:solidFill>
                  <a:effectLst/>
                  <a:latin typeface="Impact" pitchFamily="34" charset="0"/>
                </a:rPr>
                <a:t>Not</a:t>
              </a:r>
            </a:p>
          </p:txBody>
        </p:sp>
      </p:grpSp>
      <p:sp>
        <p:nvSpPr>
          <p:cNvPr id="861215" name="AutoShape 31"/>
          <p:cNvSpPr>
            <a:spLocks noChangeArrowheads="1"/>
          </p:cNvSpPr>
          <p:nvPr/>
        </p:nvSpPr>
        <p:spPr bwMode="auto">
          <a:xfrm>
            <a:off x="6705600" y="1295400"/>
            <a:ext cx="2057400" cy="320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EAEA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1216" name="Rectangle 32"/>
          <p:cNvSpPr>
            <a:spLocks noChangeArrowheads="1"/>
          </p:cNvSpPr>
          <p:nvPr/>
        </p:nvSpPr>
        <p:spPr bwMode="auto">
          <a:xfrm>
            <a:off x="6781800" y="16002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Suffering</a:t>
            </a:r>
          </a:p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of the</a:t>
            </a:r>
          </a:p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Israelites</a:t>
            </a:r>
          </a:p>
        </p:txBody>
      </p:sp>
      <p:sp>
        <p:nvSpPr>
          <p:cNvPr id="861219" name="Oval 35"/>
          <p:cNvSpPr>
            <a:spLocks noChangeArrowheads="1"/>
          </p:cNvSpPr>
          <p:nvPr/>
        </p:nvSpPr>
        <p:spPr bwMode="auto">
          <a:xfrm>
            <a:off x="228600" y="1166813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1</a:t>
            </a:r>
          </a:p>
        </p:txBody>
      </p:sp>
      <p:sp>
        <p:nvSpPr>
          <p:cNvPr id="861220" name="Oval 36"/>
          <p:cNvSpPr>
            <a:spLocks noChangeArrowheads="1"/>
          </p:cNvSpPr>
          <p:nvPr/>
        </p:nvSpPr>
        <p:spPr bwMode="auto">
          <a:xfrm>
            <a:off x="228600" y="2632075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2</a:t>
            </a:r>
          </a:p>
        </p:txBody>
      </p:sp>
      <p:sp>
        <p:nvSpPr>
          <p:cNvPr id="861221" name="Oval 37"/>
          <p:cNvSpPr>
            <a:spLocks noChangeArrowheads="1"/>
          </p:cNvSpPr>
          <p:nvPr/>
        </p:nvSpPr>
        <p:spPr bwMode="auto">
          <a:xfrm>
            <a:off x="228600" y="4113213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3</a:t>
            </a:r>
          </a:p>
        </p:txBody>
      </p:sp>
      <p:grpSp>
        <p:nvGrpSpPr>
          <p:cNvPr id="861230" name="Group 46"/>
          <p:cNvGrpSpPr>
            <a:grpSpLocks/>
          </p:cNvGrpSpPr>
          <p:nvPr/>
        </p:nvGrpSpPr>
        <p:grpSpPr bwMode="auto">
          <a:xfrm>
            <a:off x="1828800" y="1549400"/>
            <a:ext cx="1066800" cy="2565400"/>
            <a:chOff x="1152" y="976"/>
            <a:chExt cx="672" cy="1616"/>
          </a:xfrm>
        </p:grpSpPr>
        <p:sp>
          <p:nvSpPr>
            <p:cNvPr id="861231" name="AutoShape 47"/>
            <p:cNvSpPr>
              <a:spLocks noChangeArrowheads="1"/>
            </p:cNvSpPr>
            <p:nvPr/>
          </p:nvSpPr>
          <p:spPr bwMode="auto">
            <a:xfrm rot="-7859601">
              <a:off x="1375" y="2143"/>
              <a:ext cx="226" cy="672"/>
            </a:xfrm>
            <a:prstGeom prst="downArrow">
              <a:avLst>
                <a:gd name="adj1" fmla="val 35000"/>
                <a:gd name="adj2" fmla="val 7381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32" name="AutoShape 48"/>
            <p:cNvSpPr>
              <a:spLocks noChangeArrowheads="1"/>
            </p:cNvSpPr>
            <p:nvPr/>
          </p:nvSpPr>
          <p:spPr bwMode="auto">
            <a:xfrm rot="-5400000">
              <a:off x="1392" y="1632"/>
              <a:ext cx="240" cy="432"/>
            </a:xfrm>
            <a:prstGeom prst="downArrow">
              <a:avLst>
                <a:gd name="adj1" fmla="val 33333"/>
                <a:gd name="adj2" fmla="val 82925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33" name="AutoShape 49"/>
            <p:cNvSpPr>
              <a:spLocks noChangeArrowheads="1"/>
            </p:cNvSpPr>
            <p:nvPr/>
          </p:nvSpPr>
          <p:spPr bwMode="auto">
            <a:xfrm rot="-2933866">
              <a:off x="1375" y="753"/>
              <a:ext cx="226" cy="672"/>
            </a:xfrm>
            <a:prstGeom prst="downArrow">
              <a:avLst>
                <a:gd name="adj1" fmla="val 35000"/>
                <a:gd name="adj2" fmla="val 7381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1222" name="Oval 38"/>
          <p:cNvSpPr>
            <a:spLocks noChangeArrowheads="1"/>
          </p:cNvSpPr>
          <p:nvPr/>
        </p:nvSpPr>
        <p:spPr bwMode="auto">
          <a:xfrm>
            <a:off x="812800" y="3860800"/>
            <a:ext cx="1549400" cy="9398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grpSp>
        <p:nvGrpSpPr>
          <p:cNvPr id="861223" name="Group 39"/>
          <p:cNvGrpSpPr>
            <a:grpSpLocks/>
          </p:cNvGrpSpPr>
          <p:nvPr/>
        </p:nvGrpSpPr>
        <p:grpSpPr bwMode="auto">
          <a:xfrm>
            <a:off x="914400" y="2336800"/>
            <a:ext cx="1143000" cy="1023938"/>
            <a:chOff x="576" y="1472"/>
            <a:chExt cx="720" cy="645"/>
          </a:xfrm>
        </p:grpSpPr>
        <p:sp>
          <p:nvSpPr>
            <p:cNvPr id="861224" name="Oval 40"/>
            <p:cNvSpPr>
              <a:spLocks noChangeArrowheads="1"/>
            </p:cNvSpPr>
            <p:nvPr/>
          </p:nvSpPr>
          <p:spPr bwMode="auto">
            <a:xfrm>
              <a:off x="576" y="1472"/>
              <a:ext cx="720" cy="6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61225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673" y="1632"/>
              <a:ext cx="558" cy="3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effectLst/>
                  <a:latin typeface="Impact"/>
                </a:rPr>
                <a:t>God</a:t>
              </a:r>
            </a:p>
          </p:txBody>
        </p:sp>
      </p:grpSp>
      <p:sp>
        <p:nvSpPr>
          <p:cNvPr id="861226" name="Oval 42"/>
          <p:cNvSpPr>
            <a:spLocks noChangeArrowheads="1"/>
          </p:cNvSpPr>
          <p:nvPr/>
        </p:nvSpPr>
        <p:spPr bwMode="auto">
          <a:xfrm>
            <a:off x="812800" y="914400"/>
            <a:ext cx="1549400" cy="939800"/>
          </a:xfrm>
          <a:prstGeom prst="ellipse">
            <a:avLst/>
          </a:prstGeom>
          <a:gradFill rotWithShape="0">
            <a:gsLst>
              <a:gs pos="0">
                <a:srgbClr val="993366"/>
              </a:gs>
              <a:gs pos="100000">
                <a:srgbClr val="6600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Disciples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6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6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04" grpId="0" animBg="1"/>
      <p:bldP spid="861215" grpId="0" animBg="1"/>
      <p:bldP spid="86121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946" name="Picture 58" descr="CTY50027"/>
          <p:cNvPicPr>
            <a:picLocks noChangeAspect="1" noChangeArrowheads="1"/>
          </p:cNvPicPr>
          <p:nvPr/>
        </p:nvPicPr>
        <p:blipFill>
          <a:blip r:embed="rId3">
            <a:lum bright="12000" contrast="-54000"/>
          </a:blip>
          <a:srcRect l="-383" t="1627" r="105" b="53506"/>
          <a:stretch>
            <a:fillRect/>
          </a:stretch>
        </p:blipFill>
        <p:spPr bwMode="auto">
          <a:xfrm>
            <a:off x="-76200" y="0"/>
            <a:ext cx="9220200" cy="560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05964" name="Text Box 76"/>
          <p:cNvSpPr txBox="1">
            <a:spLocks noChangeArrowheads="1"/>
          </p:cNvSpPr>
          <p:nvPr/>
        </p:nvSpPr>
        <p:spPr bwMode="auto">
          <a:xfrm>
            <a:off x="381000" y="153988"/>
            <a:ext cx="5334000" cy="53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1.3  Jesus’ Death on the Cross</a:t>
            </a:r>
          </a:p>
        </p:txBody>
      </p:sp>
      <p:sp>
        <p:nvSpPr>
          <p:cNvPr id="805921" name="AutoShape 33"/>
          <p:cNvSpPr>
            <a:spLocks noChangeArrowheads="1"/>
          </p:cNvSpPr>
          <p:nvPr/>
        </p:nvSpPr>
        <p:spPr bwMode="auto">
          <a:xfrm rot="-5400000">
            <a:off x="6172200" y="2590800"/>
            <a:ext cx="381000" cy="685800"/>
          </a:xfrm>
          <a:prstGeom prst="downArrow">
            <a:avLst>
              <a:gd name="adj1" fmla="val 32500"/>
              <a:gd name="adj2" fmla="val 87925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5922" name="AutoShape 34"/>
          <p:cNvSpPr>
            <a:spLocks noChangeArrowheads="1"/>
          </p:cNvSpPr>
          <p:nvPr/>
        </p:nvSpPr>
        <p:spPr bwMode="auto">
          <a:xfrm rot="-5400000">
            <a:off x="4038600" y="2590800"/>
            <a:ext cx="381000" cy="685800"/>
          </a:xfrm>
          <a:prstGeom prst="downArrow">
            <a:avLst>
              <a:gd name="adj1" fmla="val 32500"/>
              <a:gd name="adj2" fmla="val 87925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5911" name="Group 23"/>
          <p:cNvGrpSpPr>
            <a:grpSpLocks/>
          </p:cNvGrpSpPr>
          <p:nvPr/>
        </p:nvGrpSpPr>
        <p:grpSpPr bwMode="auto">
          <a:xfrm>
            <a:off x="2743200" y="1701800"/>
            <a:ext cx="1600200" cy="2413000"/>
            <a:chOff x="3648" y="480"/>
            <a:chExt cx="1737" cy="2574"/>
          </a:xfrm>
        </p:grpSpPr>
        <p:sp>
          <p:nvSpPr>
            <p:cNvPr id="805912" name="Freeform 24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13" name="Freeform 25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5936" name="Group 48"/>
          <p:cNvGrpSpPr>
            <a:grpSpLocks/>
          </p:cNvGrpSpPr>
          <p:nvPr/>
        </p:nvGrpSpPr>
        <p:grpSpPr bwMode="auto">
          <a:xfrm>
            <a:off x="4648200" y="1676400"/>
            <a:ext cx="1371600" cy="2514600"/>
            <a:chOff x="2928" y="1056"/>
            <a:chExt cx="864" cy="1584"/>
          </a:xfrm>
        </p:grpSpPr>
        <p:sp>
          <p:nvSpPr>
            <p:cNvPr id="805933" name="AutoShape 45"/>
            <p:cNvSpPr>
              <a:spLocks noChangeArrowheads="1"/>
            </p:cNvSpPr>
            <p:nvPr/>
          </p:nvSpPr>
          <p:spPr bwMode="auto">
            <a:xfrm>
              <a:off x="2928" y="1056"/>
              <a:ext cx="864" cy="15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</a:pPr>
              <a:endParaRPr lang="en-US" sz="3800" b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05934" name="AutoShape 46"/>
            <p:cNvSpPr>
              <a:spLocks noChangeArrowheads="1"/>
            </p:cNvSpPr>
            <p:nvPr/>
          </p:nvSpPr>
          <p:spPr bwMode="auto">
            <a:xfrm>
              <a:off x="2976" y="1680"/>
              <a:ext cx="768" cy="672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</a:pPr>
              <a:r>
                <a:rPr lang="en-US" sz="3800" b="0">
                  <a:solidFill>
                    <a:srgbClr val="660066"/>
                  </a:solidFill>
                  <a:effectLst/>
                  <a:latin typeface="Impact" pitchFamily="34" charset="0"/>
                </a:rPr>
                <a:t>God’s</a:t>
              </a:r>
            </a:p>
            <a:p>
              <a:pPr>
                <a:lnSpc>
                  <a:spcPct val="95000"/>
                </a:lnSpc>
              </a:pPr>
              <a:r>
                <a:rPr lang="en-US" sz="3800" b="0">
                  <a:solidFill>
                    <a:srgbClr val="660066"/>
                  </a:solidFill>
                  <a:effectLst/>
                  <a:latin typeface="Impact" pitchFamily="34" charset="0"/>
                </a:rPr>
                <a:t>Will</a:t>
              </a:r>
            </a:p>
          </p:txBody>
        </p:sp>
        <p:sp>
          <p:nvSpPr>
            <p:cNvPr id="805935" name="AutoShape 47"/>
            <p:cNvSpPr>
              <a:spLocks noChangeArrowheads="1"/>
            </p:cNvSpPr>
            <p:nvPr/>
          </p:nvSpPr>
          <p:spPr bwMode="auto">
            <a:xfrm>
              <a:off x="3072" y="1344"/>
              <a:ext cx="576" cy="336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800" b="0">
                  <a:solidFill>
                    <a:srgbClr val="660066"/>
                  </a:solidFill>
                  <a:effectLst/>
                  <a:latin typeface="Impact" pitchFamily="34" charset="0"/>
                </a:rPr>
                <a:t>Not</a:t>
              </a:r>
            </a:p>
          </p:txBody>
        </p:sp>
      </p:grpSp>
      <p:sp>
        <p:nvSpPr>
          <p:cNvPr id="805938" name="Oval 50"/>
          <p:cNvSpPr>
            <a:spLocks noChangeArrowheads="1"/>
          </p:cNvSpPr>
          <p:nvPr/>
        </p:nvSpPr>
        <p:spPr bwMode="auto">
          <a:xfrm>
            <a:off x="228600" y="1166813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1</a:t>
            </a:r>
          </a:p>
        </p:txBody>
      </p:sp>
      <p:sp>
        <p:nvSpPr>
          <p:cNvPr id="805939" name="Oval 51"/>
          <p:cNvSpPr>
            <a:spLocks noChangeArrowheads="1"/>
          </p:cNvSpPr>
          <p:nvPr/>
        </p:nvSpPr>
        <p:spPr bwMode="auto">
          <a:xfrm>
            <a:off x="228600" y="2632075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2</a:t>
            </a:r>
          </a:p>
        </p:txBody>
      </p:sp>
      <p:sp>
        <p:nvSpPr>
          <p:cNvPr id="805940" name="Oval 52"/>
          <p:cNvSpPr>
            <a:spLocks noChangeArrowheads="1"/>
          </p:cNvSpPr>
          <p:nvPr/>
        </p:nvSpPr>
        <p:spPr bwMode="auto">
          <a:xfrm>
            <a:off x="228600" y="4113213"/>
            <a:ext cx="457200" cy="434975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0">
                <a:solidFill>
                  <a:srgbClr val="000099"/>
                </a:solidFill>
                <a:effectLst/>
                <a:latin typeface="Impact" pitchFamily="34" charset="0"/>
              </a:rPr>
              <a:t>3</a:t>
            </a:r>
          </a:p>
        </p:txBody>
      </p:sp>
      <p:grpSp>
        <p:nvGrpSpPr>
          <p:cNvPr id="805951" name="Group 63"/>
          <p:cNvGrpSpPr>
            <a:grpSpLocks/>
          </p:cNvGrpSpPr>
          <p:nvPr/>
        </p:nvGrpSpPr>
        <p:grpSpPr bwMode="auto">
          <a:xfrm>
            <a:off x="1828800" y="1549400"/>
            <a:ext cx="1066800" cy="2565400"/>
            <a:chOff x="1152" y="976"/>
            <a:chExt cx="672" cy="1616"/>
          </a:xfrm>
        </p:grpSpPr>
        <p:sp>
          <p:nvSpPr>
            <p:cNvPr id="805952" name="AutoShape 64"/>
            <p:cNvSpPr>
              <a:spLocks noChangeArrowheads="1"/>
            </p:cNvSpPr>
            <p:nvPr/>
          </p:nvSpPr>
          <p:spPr bwMode="auto">
            <a:xfrm rot="-7859601">
              <a:off x="1375" y="2143"/>
              <a:ext cx="226" cy="672"/>
            </a:xfrm>
            <a:prstGeom prst="downArrow">
              <a:avLst>
                <a:gd name="adj1" fmla="val 35000"/>
                <a:gd name="adj2" fmla="val 7381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953" name="AutoShape 65"/>
            <p:cNvSpPr>
              <a:spLocks noChangeArrowheads="1"/>
            </p:cNvSpPr>
            <p:nvPr/>
          </p:nvSpPr>
          <p:spPr bwMode="auto">
            <a:xfrm rot="-5400000">
              <a:off x="1392" y="1632"/>
              <a:ext cx="240" cy="432"/>
            </a:xfrm>
            <a:prstGeom prst="downArrow">
              <a:avLst>
                <a:gd name="adj1" fmla="val 33333"/>
                <a:gd name="adj2" fmla="val 82925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954" name="AutoShape 66"/>
            <p:cNvSpPr>
              <a:spLocks noChangeArrowheads="1"/>
            </p:cNvSpPr>
            <p:nvPr/>
          </p:nvSpPr>
          <p:spPr bwMode="auto">
            <a:xfrm rot="-2933866">
              <a:off x="1375" y="753"/>
              <a:ext cx="226" cy="672"/>
            </a:xfrm>
            <a:prstGeom prst="downArrow">
              <a:avLst>
                <a:gd name="adj1" fmla="val 35000"/>
                <a:gd name="adj2" fmla="val 7381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9900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5941" name="Oval 53"/>
          <p:cNvSpPr>
            <a:spLocks noChangeArrowheads="1"/>
          </p:cNvSpPr>
          <p:nvPr/>
        </p:nvSpPr>
        <p:spPr bwMode="auto">
          <a:xfrm>
            <a:off x="812800" y="3860800"/>
            <a:ext cx="1549400" cy="9398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grpSp>
        <p:nvGrpSpPr>
          <p:cNvPr id="805942" name="Group 54"/>
          <p:cNvGrpSpPr>
            <a:grpSpLocks/>
          </p:cNvGrpSpPr>
          <p:nvPr/>
        </p:nvGrpSpPr>
        <p:grpSpPr bwMode="auto">
          <a:xfrm>
            <a:off x="914400" y="2336800"/>
            <a:ext cx="1143000" cy="1023938"/>
            <a:chOff x="576" y="1472"/>
            <a:chExt cx="720" cy="645"/>
          </a:xfrm>
        </p:grpSpPr>
        <p:sp>
          <p:nvSpPr>
            <p:cNvPr id="805943" name="Oval 55"/>
            <p:cNvSpPr>
              <a:spLocks noChangeArrowheads="1"/>
            </p:cNvSpPr>
            <p:nvPr/>
          </p:nvSpPr>
          <p:spPr bwMode="auto">
            <a:xfrm>
              <a:off x="576" y="1472"/>
              <a:ext cx="720" cy="6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05944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673" y="1632"/>
              <a:ext cx="558" cy="3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Left"/>
                <a:lightRig rig="legacyHarsh3" dir="t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r>
                <a:rPr lang="en-US" sz="3600" kern="10">
                  <a:ln w="2857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50000">
                        <a:schemeClr val="bg1"/>
                      </a:gs>
                      <a:gs pos="100000">
                        <a:srgbClr val="6600CC"/>
                      </a:gs>
                    </a:gsLst>
                    <a:lin ang="2700000" scaled="1"/>
                  </a:gradFill>
                  <a:effectLst/>
                  <a:latin typeface="Impact"/>
                </a:rPr>
                <a:t>God</a:t>
              </a:r>
            </a:p>
          </p:txBody>
        </p:sp>
      </p:grpSp>
      <p:sp>
        <p:nvSpPr>
          <p:cNvPr id="805945" name="Oval 57"/>
          <p:cNvSpPr>
            <a:spLocks noChangeArrowheads="1"/>
          </p:cNvSpPr>
          <p:nvPr/>
        </p:nvSpPr>
        <p:spPr bwMode="auto">
          <a:xfrm>
            <a:off x="812800" y="914400"/>
            <a:ext cx="1549400" cy="939800"/>
          </a:xfrm>
          <a:prstGeom prst="ellipse">
            <a:avLst/>
          </a:prstGeom>
          <a:gradFill rotWithShape="0">
            <a:gsLst>
              <a:gs pos="0">
                <a:srgbClr val="993366"/>
              </a:gs>
              <a:gs pos="100000">
                <a:srgbClr val="6600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Disciples</a:t>
            </a:r>
          </a:p>
        </p:txBody>
      </p:sp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5963" name="Group 75"/>
          <p:cNvGrpSpPr>
            <a:grpSpLocks/>
          </p:cNvGrpSpPr>
          <p:nvPr/>
        </p:nvGrpSpPr>
        <p:grpSpPr bwMode="auto">
          <a:xfrm>
            <a:off x="685800" y="5421313"/>
            <a:ext cx="7620000" cy="814387"/>
            <a:chOff x="432" y="3415"/>
            <a:chExt cx="4800" cy="513"/>
          </a:xfrm>
        </p:grpSpPr>
        <p:sp>
          <p:nvSpPr>
            <p:cNvPr id="805924" name="Text Box 36"/>
            <p:cNvSpPr txBox="1">
              <a:spLocks noChangeArrowheads="1"/>
            </p:cNvSpPr>
            <p:nvPr/>
          </p:nvSpPr>
          <p:spPr bwMode="auto">
            <a:xfrm>
              <a:off x="662" y="3456"/>
              <a:ext cx="457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Also many faithful Christians have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shouldered the cross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as their portion for the collective sin of having killed </a:t>
              </a:r>
              <a:r>
                <a:rPr lang="en-US">
                  <a:solidFill>
                    <a:srgbClr val="FFFF99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05925" name="Text Box 37"/>
            <p:cNvSpPr txBox="1">
              <a:spLocks noChangeArrowheads="1"/>
            </p:cNvSpPr>
            <p:nvPr/>
          </p:nvSpPr>
          <p:spPr bwMode="auto">
            <a:xfrm>
              <a:off x="432" y="3415"/>
              <a:ext cx="22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805965" name="Picture 77" descr="Early Christian Service in the Catacombs"/>
          <p:cNvPicPr>
            <a:picLocks noChangeAspect="1" noChangeArrowheads="1"/>
          </p:cNvPicPr>
          <p:nvPr/>
        </p:nvPicPr>
        <p:blipFill>
          <a:blip r:embed="rId4"/>
          <a:srcRect t="4445" r="-74760" b="23889"/>
          <a:stretch>
            <a:fillRect/>
          </a:stretch>
        </p:blipFill>
        <p:spPr bwMode="auto">
          <a:xfrm>
            <a:off x="3729038" y="1905000"/>
            <a:ext cx="5414962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05966" name="Picture 78" descr="The stoning of Stephen"/>
          <p:cNvPicPr>
            <a:picLocks noChangeAspect="1" noChangeArrowheads="1"/>
          </p:cNvPicPr>
          <p:nvPr/>
        </p:nvPicPr>
        <p:blipFill>
          <a:blip r:embed="rId5"/>
          <a:srcRect t="1671" r="-80331" b="1462"/>
          <a:stretch>
            <a:fillRect/>
          </a:stretch>
        </p:blipFill>
        <p:spPr bwMode="auto">
          <a:xfrm>
            <a:off x="3729038" y="0"/>
            <a:ext cx="5414962" cy="2393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05967" name="Picture 79" descr="Martyrs in the Collosse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75075" cy="5029200"/>
          </a:xfrm>
          <a:prstGeom prst="rect">
            <a:avLst/>
          </a:prstGeom>
          <a:noFill/>
        </p:spPr>
      </p:pic>
      <p:sp>
        <p:nvSpPr>
          <p:cNvPr id="805914" name="AutoShape 26"/>
          <p:cNvSpPr>
            <a:spLocks noChangeArrowheads="1"/>
          </p:cNvSpPr>
          <p:nvPr/>
        </p:nvSpPr>
        <p:spPr bwMode="auto">
          <a:xfrm>
            <a:off x="6705600" y="1295400"/>
            <a:ext cx="2057400" cy="320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EAEA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5919" name="Rectangle 31"/>
          <p:cNvSpPr>
            <a:spLocks noChangeArrowheads="1"/>
          </p:cNvSpPr>
          <p:nvPr/>
        </p:nvSpPr>
        <p:spPr bwMode="auto">
          <a:xfrm>
            <a:off x="6781800" y="16002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Suffering</a:t>
            </a:r>
          </a:p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of the</a:t>
            </a:r>
          </a:p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Israelites</a:t>
            </a:r>
          </a:p>
        </p:txBody>
      </p:sp>
      <p:sp>
        <p:nvSpPr>
          <p:cNvPr id="805926" name="Rectangle 38"/>
          <p:cNvSpPr>
            <a:spLocks noChangeArrowheads="1"/>
          </p:cNvSpPr>
          <p:nvPr/>
        </p:nvSpPr>
        <p:spPr bwMode="auto">
          <a:xfrm>
            <a:off x="6781800" y="30480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Cross</a:t>
            </a:r>
          </a:p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of the</a:t>
            </a:r>
          </a:p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Christians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0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05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05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0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0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05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05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0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0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05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0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0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2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790" name="Group 22"/>
          <p:cNvGrpSpPr>
            <a:grpSpLocks/>
          </p:cNvGrpSpPr>
          <p:nvPr/>
        </p:nvGrpSpPr>
        <p:grpSpPr bwMode="auto">
          <a:xfrm>
            <a:off x="1524000" y="2817813"/>
            <a:ext cx="762000" cy="917575"/>
            <a:chOff x="960" y="1775"/>
            <a:chExt cx="480" cy="578"/>
          </a:xfrm>
        </p:grpSpPr>
        <p:sp>
          <p:nvSpPr>
            <p:cNvPr id="800787" name="Line 19"/>
            <p:cNvSpPr>
              <a:spLocks noChangeShapeType="1"/>
            </p:cNvSpPr>
            <p:nvPr/>
          </p:nvSpPr>
          <p:spPr bwMode="auto">
            <a:xfrm rot="-1658086">
              <a:off x="1008" y="1775"/>
              <a:ext cx="432" cy="1"/>
            </a:xfrm>
            <a:prstGeom prst="line">
              <a:avLst/>
            </a:prstGeom>
            <a:noFill/>
            <a:ln w="76200">
              <a:solidFill>
                <a:srgbClr val="99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0789" name="Line 21"/>
            <p:cNvSpPr>
              <a:spLocks noChangeShapeType="1"/>
            </p:cNvSpPr>
            <p:nvPr/>
          </p:nvSpPr>
          <p:spPr bwMode="auto">
            <a:xfrm rot="1988311">
              <a:off x="960" y="2352"/>
              <a:ext cx="432" cy="1"/>
            </a:xfrm>
            <a:prstGeom prst="line">
              <a:avLst/>
            </a:prstGeom>
            <a:noFill/>
            <a:ln w="76200">
              <a:solidFill>
                <a:srgbClr val="99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0770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0797" name="Group 29"/>
          <p:cNvGrpSpPr>
            <a:grpSpLocks/>
          </p:cNvGrpSpPr>
          <p:nvPr/>
        </p:nvGrpSpPr>
        <p:grpSpPr bwMode="auto">
          <a:xfrm>
            <a:off x="533400" y="5383213"/>
            <a:ext cx="8077200" cy="760412"/>
            <a:chOff x="288" y="3312"/>
            <a:chExt cx="4848" cy="479"/>
          </a:xfrm>
        </p:grpSpPr>
        <p:sp>
          <p:nvSpPr>
            <p:cNvPr id="800772" name="Text Box 4"/>
            <p:cNvSpPr txBox="1">
              <a:spLocks noChangeArrowheads="1"/>
            </p:cNvSpPr>
            <p:nvPr/>
          </p:nvSpPr>
          <p:spPr bwMode="auto">
            <a:xfrm>
              <a:off x="537" y="3319"/>
              <a:ext cx="4599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If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had not been crucified, he would have accomplished both the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spiritual and physical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aspects of salvation 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118).</a:t>
              </a:r>
            </a:p>
          </p:txBody>
        </p:sp>
        <p:sp>
          <p:nvSpPr>
            <p:cNvPr id="800773" name="Text Box 5"/>
            <p:cNvSpPr txBox="1">
              <a:spLocks noChangeArrowheads="1"/>
            </p:cNvSpPr>
            <p:nvPr/>
          </p:nvSpPr>
          <p:spPr bwMode="auto">
            <a:xfrm>
              <a:off x="288" y="3312"/>
              <a:ext cx="18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00796" name="Group 28"/>
          <p:cNvGrpSpPr>
            <a:grpSpLocks/>
          </p:cNvGrpSpPr>
          <p:nvPr/>
        </p:nvGrpSpPr>
        <p:grpSpPr bwMode="auto">
          <a:xfrm>
            <a:off x="304800" y="76200"/>
            <a:ext cx="8305800" cy="1438275"/>
            <a:chOff x="192" y="48"/>
            <a:chExt cx="5232" cy="906"/>
          </a:xfrm>
        </p:grpSpPr>
        <p:sp>
          <p:nvSpPr>
            <p:cNvPr id="800774" name="Text Box 6"/>
            <p:cNvSpPr txBox="1">
              <a:spLocks noChangeArrowheads="1"/>
            </p:cNvSpPr>
            <p:nvPr/>
          </p:nvSpPr>
          <p:spPr bwMode="auto">
            <a:xfrm>
              <a:off x="576" y="65"/>
              <a:ext cx="4848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The Limit of Salvation through Redemption by the Cross and the Purpose</a:t>
              </a:r>
            </a:p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of Jesus’ Second Advent</a:t>
              </a:r>
            </a:p>
          </p:txBody>
        </p:sp>
        <p:sp>
          <p:nvSpPr>
            <p:cNvPr id="800775" name="Text Box 7"/>
            <p:cNvSpPr txBox="1">
              <a:spLocks noChangeArrowheads="1"/>
            </p:cNvSpPr>
            <p:nvPr/>
          </p:nvSpPr>
          <p:spPr bwMode="auto">
            <a:xfrm>
              <a:off x="192" y="48"/>
              <a:ext cx="43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1.4</a:t>
              </a:r>
            </a:p>
          </p:txBody>
        </p:sp>
      </p:grpSp>
      <p:sp>
        <p:nvSpPr>
          <p:cNvPr id="800776" name="Oval 8"/>
          <p:cNvSpPr>
            <a:spLocks noChangeArrowheads="1"/>
          </p:cNvSpPr>
          <p:nvPr/>
        </p:nvSpPr>
        <p:spPr bwMode="auto">
          <a:xfrm>
            <a:off x="228600" y="2209800"/>
            <a:ext cx="1473200" cy="2133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4400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00777" name="Rectangle 9"/>
          <p:cNvSpPr>
            <a:spLocks noChangeArrowheads="1"/>
          </p:cNvSpPr>
          <p:nvPr/>
        </p:nvSpPr>
        <p:spPr bwMode="auto">
          <a:xfrm>
            <a:off x="2133600" y="2133600"/>
            <a:ext cx="3810000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400" b="0">
              <a:solidFill>
                <a:srgbClr val="9900CC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66"/>
                </a:solidFill>
                <a:effectLst/>
                <a:latin typeface="Impact" pitchFamily="34" charset="0"/>
              </a:rPr>
              <a:t>Spiritual salvation</a:t>
            </a:r>
          </a:p>
        </p:txBody>
      </p:sp>
      <p:sp>
        <p:nvSpPr>
          <p:cNvPr id="800778" name="Rectangle 10"/>
          <p:cNvSpPr>
            <a:spLocks noChangeArrowheads="1"/>
          </p:cNvSpPr>
          <p:nvPr/>
        </p:nvSpPr>
        <p:spPr bwMode="auto">
          <a:xfrm>
            <a:off x="2133600" y="3505200"/>
            <a:ext cx="3810000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4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000099"/>
                </a:solidFill>
                <a:effectLst/>
                <a:latin typeface="Impact" pitchFamily="34" charset="0"/>
              </a:rPr>
              <a:t>Physical salvation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2949714"/>
            <a:ext cx="1676400" cy="677108"/>
          </a:xfrm>
          <a:prstGeom prst="rect">
            <a:avLst/>
          </a:prstGeom>
          <a:noFill/>
          <a:ln>
            <a:noFill/>
          </a:ln>
          <a:effectLst>
            <a:outerShdw dist="12700" dir="16680000" algn="ctr" rotWithShape="0">
              <a:schemeClr val="tx1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800" b="0" spc="300" dirty="0">
                <a:solidFill>
                  <a:schemeClr val="bg1"/>
                </a:solidFill>
                <a:latin typeface="Impact" pitchFamily="34" charset="0"/>
              </a:rPr>
              <a:t>Jesus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0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0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6" grpId="0" animBg="1" autoUpdateAnimBg="0"/>
      <p:bldP spid="800777" grpId="0" animBg="1" autoUpdateAnimBg="0"/>
      <p:bldP spid="800778" grpId="0" animBg="1" autoUpdateAnimBg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533400" y="457200"/>
            <a:ext cx="8077200" cy="1600200"/>
            <a:chOff x="336" y="240"/>
            <a:chExt cx="5088" cy="1008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336" y="240"/>
              <a:ext cx="5088" cy="10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62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744" y="397"/>
              <a:ext cx="427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CCFF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28398" dir="1593903" algn="ctr" rotWithShape="0">
                      <a:srgbClr val="66FFFF"/>
                    </a:outerShdw>
                  </a:effectLst>
                  <a:latin typeface="Impact"/>
                </a:rPr>
                <a:t>Chapter 4</a:t>
              </a:r>
            </a:p>
          </p:txBody>
        </p:sp>
      </p:grpSp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2133600" y="2590800"/>
            <a:ext cx="491013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The Messiah:</a:t>
            </a:r>
          </a:p>
        </p:txBody>
      </p: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381000" y="3962400"/>
            <a:ext cx="8382000" cy="2306638"/>
            <a:chOff x="240" y="2435"/>
            <a:chExt cx="5280" cy="1453"/>
          </a:xfrm>
        </p:grpSpPr>
        <p:sp>
          <p:nvSpPr>
            <p:cNvPr id="2663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720" y="3264"/>
              <a:ext cx="4320" cy="624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8083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00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Impact"/>
                </a:rPr>
                <a:t>of His Second Coming</a:t>
              </a:r>
            </a:p>
          </p:txBody>
        </p:sp>
        <p:sp>
          <p:nvSpPr>
            <p:cNvPr id="2664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40" y="2435"/>
              <a:ext cx="5280" cy="637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8083"/>
                </a:avLst>
              </a:prstTxWarp>
            </a:bodyPr>
            <a:lstStyle/>
            <a:p>
              <a:r>
                <a:rPr lang="en-US" sz="3600" kern="10">
                  <a:ln w="38100">
                    <a:solidFill>
                      <a:srgbClr val="0000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latin typeface="Impact"/>
                </a:rPr>
                <a:t>His Advent and the Purpose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1819" name="Group 27"/>
          <p:cNvGrpSpPr>
            <a:grpSpLocks/>
          </p:cNvGrpSpPr>
          <p:nvPr/>
        </p:nvGrpSpPr>
        <p:grpSpPr bwMode="auto">
          <a:xfrm>
            <a:off x="974725" y="5408613"/>
            <a:ext cx="7331075" cy="792162"/>
            <a:chOff x="374" y="3407"/>
            <a:chExt cx="5002" cy="499"/>
          </a:xfrm>
        </p:grpSpPr>
        <p:sp>
          <p:nvSpPr>
            <p:cNvPr id="801796" name="Text Box 4"/>
            <p:cNvSpPr txBox="1">
              <a:spLocks noChangeArrowheads="1"/>
            </p:cNvSpPr>
            <p:nvPr/>
          </p:nvSpPr>
          <p:spPr bwMode="auto">
            <a:xfrm>
              <a:off x="614" y="3422"/>
              <a:ext cx="4762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He surely would have established the everlasting and indestructible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Kingdom of Heaven on earth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01797" name="Text Box 5"/>
            <p:cNvSpPr txBox="1">
              <a:spLocks noChangeArrowheads="1"/>
            </p:cNvSpPr>
            <p:nvPr/>
          </p:nvSpPr>
          <p:spPr bwMode="auto">
            <a:xfrm>
              <a:off x="374" y="3407"/>
              <a:ext cx="25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01798" name="Group 6"/>
          <p:cNvGrpSpPr>
            <a:grpSpLocks/>
          </p:cNvGrpSpPr>
          <p:nvPr/>
        </p:nvGrpSpPr>
        <p:grpSpPr bwMode="auto">
          <a:xfrm>
            <a:off x="1524000" y="2817813"/>
            <a:ext cx="762000" cy="917575"/>
            <a:chOff x="960" y="1775"/>
            <a:chExt cx="480" cy="578"/>
          </a:xfrm>
        </p:grpSpPr>
        <p:sp>
          <p:nvSpPr>
            <p:cNvPr id="801799" name="Line 7"/>
            <p:cNvSpPr>
              <a:spLocks noChangeShapeType="1"/>
            </p:cNvSpPr>
            <p:nvPr/>
          </p:nvSpPr>
          <p:spPr bwMode="auto">
            <a:xfrm rot="-1658086">
              <a:off x="1008" y="1775"/>
              <a:ext cx="432" cy="1"/>
            </a:xfrm>
            <a:prstGeom prst="line">
              <a:avLst/>
            </a:prstGeom>
            <a:noFill/>
            <a:ln w="76200">
              <a:solidFill>
                <a:srgbClr val="99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1800" name="Line 8"/>
            <p:cNvSpPr>
              <a:spLocks noChangeShapeType="1"/>
            </p:cNvSpPr>
            <p:nvPr/>
          </p:nvSpPr>
          <p:spPr bwMode="auto">
            <a:xfrm rot="1988311">
              <a:off x="960" y="2352"/>
              <a:ext cx="432" cy="1"/>
            </a:xfrm>
            <a:prstGeom prst="line">
              <a:avLst/>
            </a:prstGeom>
            <a:noFill/>
            <a:ln w="76200">
              <a:solidFill>
                <a:srgbClr val="99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1804" name="Rectangle 12"/>
          <p:cNvSpPr>
            <a:spLocks noChangeArrowheads="1"/>
          </p:cNvSpPr>
          <p:nvPr/>
        </p:nvSpPr>
        <p:spPr bwMode="auto">
          <a:xfrm>
            <a:off x="2133600" y="2133600"/>
            <a:ext cx="3810000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400" b="0">
              <a:solidFill>
                <a:srgbClr val="660066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66"/>
                </a:solidFill>
                <a:effectLst/>
                <a:latin typeface="Impact" pitchFamily="34" charset="0"/>
              </a:rPr>
              <a:t>Spiritual salvation</a:t>
            </a:r>
          </a:p>
        </p:txBody>
      </p:sp>
      <p:sp>
        <p:nvSpPr>
          <p:cNvPr id="801805" name="Rectangle 13"/>
          <p:cNvSpPr>
            <a:spLocks noChangeArrowheads="1"/>
          </p:cNvSpPr>
          <p:nvPr/>
        </p:nvSpPr>
        <p:spPr bwMode="auto">
          <a:xfrm>
            <a:off x="2133600" y="3505200"/>
            <a:ext cx="3810000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400" b="0">
              <a:solidFill>
                <a:srgbClr val="000099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000099"/>
                </a:solidFill>
                <a:effectLst/>
                <a:latin typeface="Impact" pitchFamily="34" charset="0"/>
              </a:rPr>
              <a:t>Physical salvation</a:t>
            </a:r>
          </a:p>
        </p:txBody>
      </p:sp>
      <p:grpSp>
        <p:nvGrpSpPr>
          <p:cNvPr id="801820" name="Group 28"/>
          <p:cNvGrpSpPr>
            <a:grpSpLocks/>
          </p:cNvGrpSpPr>
          <p:nvPr/>
        </p:nvGrpSpPr>
        <p:grpSpPr bwMode="auto">
          <a:xfrm>
            <a:off x="6477000" y="1752600"/>
            <a:ext cx="2514600" cy="2971800"/>
            <a:chOff x="4032" y="1104"/>
            <a:chExt cx="1584" cy="1872"/>
          </a:xfrm>
        </p:grpSpPr>
        <p:sp>
          <p:nvSpPr>
            <p:cNvPr id="801807" name="AutoShape 15"/>
            <p:cNvSpPr>
              <a:spLocks noChangeArrowheads="1"/>
            </p:cNvSpPr>
            <p:nvPr/>
          </p:nvSpPr>
          <p:spPr bwMode="auto">
            <a:xfrm>
              <a:off x="4032" y="1104"/>
              <a:ext cx="1584" cy="1872"/>
            </a:xfrm>
            <a:prstGeom prst="verticalScroll">
              <a:avLst>
                <a:gd name="adj" fmla="val 125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808" name="Rectangle 16"/>
            <p:cNvSpPr>
              <a:spLocks noChangeArrowheads="1"/>
            </p:cNvSpPr>
            <p:nvPr/>
          </p:nvSpPr>
          <p:spPr bwMode="auto">
            <a:xfrm>
              <a:off x="4272" y="1248"/>
              <a:ext cx="1104" cy="17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4400" b="0" dirty="0">
                  <a:solidFill>
                    <a:srgbClr val="660033"/>
                  </a:solidFill>
                  <a:effectLst/>
                  <a:latin typeface="Haettenschweiler" pitchFamily="34" charset="0"/>
                </a:rPr>
                <a:t>Heavenly</a:t>
              </a:r>
            </a:p>
            <a:p>
              <a:pPr>
                <a:lnSpc>
                  <a:spcPct val="80000"/>
                </a:lnSpc>
              </a:pPr>
              <a:r>
                <a:rPr lang="en-US" sz="4400" b="0" dirty="0">
                  <a:solidFill>
                    <a:srgbClr val="660033"/>
                  </a:solidFill>
                  <a:effectLst/>
                  <a:latin typeface="Haettenschweiler" pitchFamily="34" charset="0"/>
                </a:rPr>
                <a:t>Kingdom</a:t>
              </a:r>
            </a:p>
            <a:p>
              <a:pPr>
                <a:lnSpc>
                  <a:spcPct val="80000"/>
                </a:lnSpc>
              </a:pPr>
              <a:r>
                <a:rPr lang="en-US" sz="4400" b="0" dirty="0">
                  <a:solidFill>
                    <a:srgbClr val="660033"/>
                  </a:solidFill>
                  <a:effectLst/>
                  <a:latin typeface="Haettenschweiler" pitchFamily="34" charset="0"/>
                </a:rPr>
                <a:t>on</a:t>
              </a:r>
            </a:p>
            <a:p>
              <a:pPr>
                <a:lnSpc>
                  <a:spcPct val="80000"/>
                </a:lnSpc>
              </a:pPr>
              <a:r>
                <a:rPr lang="en-US" sz="4400" b="0" dirty="0">
                  <a:solidFill>
                    <a:srgbClr val="660033"/>
                  </a:solidFill>
                  <a:effectLst/>
                  <a:latin typeface="Haettenschweiler" pitchFamily="34" charset="0"/>
                </a:rPr>
                <a:t>earth</a:t>
              </a:r>
            </a:p>
          </p:txBody>
        </p:sp>
      </p:grpSp>
      <p:sp>
        <p:nvSpPr>
          <p:cNvPr id="801809" name="AutoShape 17"/>
          <p:cNvSpPr>
            <a:spLocks noChangeArrowheads="1"/>
          </p:cNvSpPr>
          <p:nvPr/>
        </p:nvSpPr>
        <p:spPr bwMode="auto">
          <a:xfrm rot="-5400000">
            <a:off x="6134100" y="2933700"/>
            <a:ext cx="381000" cy="762000"/>
          </a:xfrm>
          <a:prstGeom prst="downArrow">
            <a:avLst>
              <a:gd name="adj1" fmla="val 37500"/>
              <a:gd name="adj2" fmla="val 110991"/>
            </a:avLst>
          </a:prstGeom>
          <a:gradFill rotWithShape="0">
            <a:gsLst>
              <a:gs pos="0">
                <a:srgbClr val="FFCCFF"/>
              </a:gs>
              <a:gs pos="100000">
                <a:srgbClr val="9900CC"/>
              </a:gs>
            </a:gsLst>
            <a:path path="rect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90000"/>
              </a:lnSpc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04800" y="76200"/>
            <a:ext cx="8305800" cy="1438275"/>
            <a:chOff x="192" y="48"/>
            <a:chExt cx="5232" cy="906"/>
          </a:xfrm>
        </p:grpSpPr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76" y="65"/>
              <a:ext cx="4848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The Limit of Salvation through Redemption by the Cross and the Purpose</a:t>
              </a:r>
            </a:p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of Jesus’ Second Advent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92" y="48"/>
              <a:ext cx="43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1.4</a:t>
              </a:r>
            </a:p>
          </p:txBody>
        </p:sp>
      </p:grp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228600" y="2209800"/>
            <a:ext cx="1473200" cy="2133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4400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2949714"/>
            <a:ext cx="1676400" cy="677108"/>
          </a:xfrm>
          <a:prstGeom prst="rect">
            <a:avLst/>
          </a:prstGeom>
          <a:noFill/>
          <a:ln>
            <a:noFill/>
          </a:ln>
          <a:effectLst>
            <a:outerShdw dist="12700" dir="16680000" algn="ctr" rotWithShape="0">
              <a:schemeClr val="tx1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800" b="0" spc="300" dirty="0">
                <a:solidFill>
                  <a:schemeClr val="bg1"/>
                </a:solidFill>
                <a:latin typeface="Impact" pitchFamily="34" charset="0"/>
              </a:rPr>
              <a:t>Jesus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80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287" name="Group 23"/>
          <p:cNvGrpSpPr>
            <a:grpSpLocks/>
          </p:cNvGrpSpPr>
          <p:nvPr/>
        </p:nvGrpSpPr>
        <p:grpSpPr bwMode="auto">
          <a:xfrm>
            <a:off x="0" y="0"/>
            <a:ext cx="9144000" cy="5105400"/>
            <a:chOff x="0" y="0"/>
            <a:chExt cx="5760" cy="3216"/>
          </a:xfrm>
        </p:grpSpPr>
        <p:pic>
          <p:nvPicPr>
            <p:cNvPr id="907266" name="Picture 2" descr="The First Nail - Tissot"/>
            <p:cNvPicPr>
              <a:picLocks noChangeAspect="1" noChangeArrowheads="1"/>
            </p:cNvPicPr>
            <p:nvPr/>
          </p:nvPicPr>
          <p:blipFill>
            <a:blip r:embed="rId3"/>
            <a:srcRect l="10449" b="14732"/>
            <a:stretch>
              <a:fillRect/>
            </a:stretch>
          </p:blipFill>
          <p:spPr bwMode="auto">
            <a:xfrm>
              <a:off x="0" y="1488"/>
              <a:ext cx="2352" cy="1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907271" name="Picture 7" descr="Scala Sancta, from The Life of Jesus Christ by J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191" cy="1488"/>
            </a:xfrm>
            <a:prstGeom prst="rect">
              <a:avLst/>
            </a:prstGeom>
            <a:noFill/>
          </p:spPr>
        </p:pic>
        <p:pic>
          <p:nvPicPr>
            <p:cNvPr id="907272" name="Picture 8" descr="Jesus stripped of His raiment - Tissot"/>
            <p:cNvPicPr>
              <a:picLocks noChangeAspect="1" noChangeArrowheads="1"/>
            </p:cNvPicPr>
            <p:nvPr/>
          </p:nvPicPr>
          <p:blipFill>
            <a:blip r:embed="rId5"/>
            <a:srcRect t="-659" b="-2876"/>
            <a:stretch>
              <a:fillRect/>
            </a:stretch>
          </p:blipFill>
          <p:spPr bwMode="auto">
            <a:xfrm>
              <a:off x="4033" y="1440"/>
              <a:ext cx="1727" cy="1776"/>
            </a:xfrm>
            <a:prstGeom prst="rect">
              <a:avLst/>
            </a:prstGeom>
            <a:noFill/>
          </p:spPr>
        </p:pic>
        <p:pic>
          <p:nvPicPr>
            <p:cNvPr id="907273" name="Picture 9" descr="Scourging of the Face - Tisso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2" y="1488"/>
              <a:ext cx="1776" cy="1712"/>
            </a:xfrm>
            <a:prstGeom prst="rect">
              <a:avLst/>
            </a:prstGeom>
            <a:noFill/>
          </p:spPr>
        </p:pic>
        <p:pic>
          <p:nvPicPr>
            <p:cNvPr id="907274" name="Picture 10" descr="Christ Falls beneath His Cross - Tissot"/>
            <p:cNvPicPr>
              <a:picLocks noChangeAspect="1" noChangeArrowheads="1"/>
            </p:cNvPicPr>
            <p:nvPr/>
          </p:nvPicPr>
          <p:blipFill>
            <a:blip r:embed="rId7"/>
            <a:srcRect l="9091" b="11172"/>
            <a:stretch>
              <a:fillRect/>
            </a:stretch>
          </p:blipFill>
          <p:spPr bwMode="auto">
            <a:xfrm>
              <a:off x="3552" y="0"/>
              <a:ext cx="2208" cy="1490"/>
            </a:xfrm>
            <a:prstGeom prst="rect">
              <a:avLst/>
            </a:prstGeom>
            <a:noFill/>
          </p:spPr>
        </p:pic>
        <p:pic>
          <p:nvPicPr>
            <p:cNvPr id="907286" name="Picture 22" descr="Behold the Man - by William Hole"/>
            <p:cNvPicPr>
              <a:picLocks noChangeAspect="1" noChangeArrowheads="1"/>
            </p:cNvPicPr>
            <p:nvPr/>
          </p:nvPicPr>
          <p:blipFill>
            <a:blip r:embed="rId8"/>
            <a:srcRect b="27272"/>
            <a:stretch>
              <a:fillRect/>
            </a:stretch>
          </p:blipFill>
          <p:spPr bwMode="auto">
            <a:xfrm>
              <a:off x="1152" y="0"/>
              <a:ext cx="2400" cy="1488"/>
            </a:xfrm>
            <a:prstGeom prst="rect">
              <a:avLst/>
            </a:prstGeom>
            <a:noFill/>
          </p:spPr>
        </p:pic>
      </p:grpSp>
      <p:sp>
        <p:nvSpPr>
          <p:cNvPr id="907275" name="Rectangle 11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7276" name="Group 12"/>
          <p:cNvGrpSpPr>
            <a:grpSpLocks/>
          </p:cNvGrpSpPr>
          <p:nvPr/>
        </p:nvGrpSpPr>
        <p:grpSpPr bwMode="auto">
          <a:xfrm>
            <a:off x="609600" y="5276850"/>
            <a:ext cx="8153400" cy="1047750"/>
            <a:chOff x="288" y="3360"/>
            <a:chExt cx="4368" cy="660"/>
          </a:xfrm>
        </p:grpSpPr>
        <p:sp>
          <p:nvSpPr>
            <p:cNvPr id="907277" name="Text Box 13"/>
            <p:cNvSpPr txBox="1">
              <a:spLocks noChangeArrowheads="1"/>
            </p:cNvSpPr>
            <p:nvPr/>
          </p:nvSpPr>
          <p:spPr bwMode="auto">
            <a:xfrm>
              <a:off x="530" y="3374"/>
              <a:ext cx="4126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The people led him to the cross. 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Jesus’ body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was exposed to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Satan’s assault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, and he was killed. Consequently, Christians cannot attain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physical salvation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07278" name="Text Box 14"/>
            <p:cNvSpPr txBox="1">
              <a:spLocks noChangeArrowheads="1"/>
            </p:cNvSpPr>
            <p:nvPr/>
          </p:nvSpPr>
          <p:spPr bwMode="auto">
            <a:xfrm>
              <a:off x="288" y="3360"/>
              <a:ext cx="19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07268" name="AutoShape 4"/>
          <p:cNvSpPr>
            <a:spLocks noChangeArrowheads="1"/>
          </p:cNvSpPr>
          <p:nvPr/>
        </p:nvSpPr>
        <p:spPr bwMode="auto">
          <a:xfrm>
            <a:off x="228600" y="2286000"/>
            <a:ext cx="29718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3300">
                  <a:alpha val="70000"/>
                </a:srgbClr>
              </a:gs>
              <a:gs pos="100000">
                <a:schemeClr val="tx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en-US" sz="3600" b="0"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907269" name="AutoShape 5"/>
          <p:cNvSpPr>
            <a:spLocks noChangeArrowheads="1"/>
          </p:cNvSpPr>
          <p:nvPr/>
        </p:nvSpPr>
        <p:spPr bwMode="auto">
          <a:xfrm>
            <a:off x="1371600" y="2286000"/>
            <a:ext cx="1752600" cy="10668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>
              <a:lnSpc>
                <a:spcPct val="80000"/>
              </a:lnSpc>
            </a:pPr>
            <a:endParaRPr lang="en-US" sz="600" b="0" dirty="0"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3600" b="0" dirty="0">
                <a:solidFill>
                  <a:schemeClr val="bg1"/>
                </a:solidFill>
                <a:effectLst/>
                <a:latin typeface="Impact" pitchFamily="34" charset="0"/>
              </a:rPr>
              <a:t>Satan’s</a:t>
            </a:r>
          </a:p>
          <a:p>
            <a:pPr algn="r">
              <a:lnSpc>
                <a:spcPct val="80000"/>
              </a:lnSpc>
            </a:pPr>
            <a:r>
              <a:rPr lang="en-US" sz="3600" b="0" dirty="0">
                <a:solidFill>
                  <a:schemeClr val="bg1"/>
                </a:solidFill>
                <a:effectLst/>
                <a:latin typeface="Impact" pitchFamily="34" charset="0"/>
              </a:rPr>
              <a:t>assault</a:t>
            </a:r>
          </a:p>
        </p:txBody>
      </p:sp>
      <p:sp>
        <p:nvSpPr>
          <p:cNvPr id="907270" name="AutoShape 6"/>
          <p:cNvSpPr>
            <a:spLocks noChangeArrowheads="1"/>
          </p:cNvSpPr>
          <p:nvPr/>
        </p:nvSpPr>
        <p:spPr bwMode="auto">
          <a:xfrm>
            <a:off x="304800" y="2362200"/>
            <a:ext cx="1295400" cy="4572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endParaRPr lang="en-US" sz="600" b="0"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/>
                <a:latin typeface="Impact" pitchFamily="34" charset="0"/>
              </a:rPr>
              <a:t>Body :</a:t>
            </a:r>
          </a:p>
        </p:txBody>
      </p:sp>
      <p:sp>
        <p:nvSpPr>
          <p:cNvPr id="907290" name="AutoShape 26"/>
          <p:cNvSpPr>
            <a:spLocks noChangeArrowheads="1"/>
          </p:cNvSpPr>
          <p:nvPr/>
        </p:nvSpPr>
        <p:spPr bwMode="auto">
          <a:xfrm>
            <a:off x="7010400" y="2286000"/>
            <a:ext cx="1905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3300">
                  <a:alpha val="70000"/>
                </a:srgbClr>
              </a:gs>
              <a:gs pos="100000">
                <a:schemeClr val="tx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7288" name="AutoShape 24"/>
          <p:cNvSpPr>
            <a:spLocks noChangeArrowheads="1"/>
          </p:cNvSpPr>
          <p:nvPr/>
        </p:nvSpPr>
        <p:spPr bwMode="auto">
          <a:xfrm>
            <a:off x="7010400" y="2286000"/>
            <a:ext cx="1905000" cy="137160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No</a:t>
            </a:r>
          </a:p>
          <a:p>
            <a:pPr>
              <a:lnSpc>
                <a:spcPct val="80000"/>
              </a:lnSpc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Physical</a:t>
            </a:r>
          </a:p>
          <a:p>
            <a:pPr>
              <a:lnSpc>
                <a:spcPct val="80000"/>
              </a:lnSpc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salvation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90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0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0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8" grpId="0" animBg="1" autoUpdateAnimBg="0"/>
      <p:bldP spid="907269" grpId="0"/>
      <p:bldP spid="907290" grpId="0" animBg="1"/>
      <p:bldP spid="9072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122" name="Picture 66" descr="CTY50020"/>
          <p:cNvPicPr>
            <a:picLocks noChangeAspect="1" noChangeArrowheads="1"/>
          </p:cNvPicPr>
          <p:nvPr/>
        </p:nvPicPr>
        <p:blipFill>
          <a:blip r:embed="rId3"/>
          <a:srcRect l="30899" t="34494" r="6975" b="21156"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</p:spPr>
      </p:pic>
      <p:pic>
        <p:nvPicPr>
          <p:cNvPr id="813126" name="Picture 70" descr="CTY50038"/>
          <p:cNvPicPr>
            <a:picLocks noChangeAspect="1" noChangeArrowheads="1"/>
          </p:cNvPicPr>
          <p:nvPr/>
        </p:nvPicPr>
        <p:blipFill>
          <a:blip r:embed="rId4"/>
          <a:srcRect l="14279" t="13042" r="19833" b="35561"/>
          <a:stretch>
            <a:fillRect/>
          </a:stretch>
        </p:blipFill>
        <p:spPr bwMode="auto">
          <a:xfrm>
            <a:off x="3332163" y="0"/>
            <a:ext cx="5811837" cy="6324600"/>
          </a:xfrm>
          <a:prstGeom prst="rect">
            <a:avLst/>
          </a:prstGeom>
          <a:noFill/>
        </p:spPr>
      </p:pic>
      <p:grpSp>
        <p:nvGrpSpPr>
          <p:cNvPr id="813138" name="Group 82"/>
          <p:cNvGrpSpPr>
            <a:grpSpLocks/>
          </p:cNvGrpSpPr>
          <p:nvPr/>
        </p:nvGrpSpPr>
        <p:grpSpPr bwMode="auto">
          <a:xfrm>
            <a:off x="0" y="0"/>
            <a:ext cx="9144000" cy="5105400"/>
            <a:chOff x="0" y="0"/>
            <a:chExt cx="5760" cy="3216"/>
          </a:xfrm>
        </p:grpSpPr>
        <p:pic>
          <p:nvPicPr>
            <p:cNvPr id="813132" name="Picture 76" descr="The First Nail - Tissot"/>
            <p:cNvPicPr>
              <a:picLocks noChangeAspect="1" noChangeArrowheads="1"/>
            </p:cNvPicPr>
            <p:nvPr/>
          </p:nvPicPr>
          <p:blipFill>
            <a:blip r:embed="rId5"/>
            <a:srcRect l="10449" b="14732"/>
            <a:stretch>
              <a:fillRect/>
            </a:stretch>
          </p:blipFill>
          <p:spPr bwMode="auto">
            <a:xfrm>
              <a:off x="0" y="1488"/>
              <a:ext cx="2352" cy="1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813133" name="Picture 77" descr="Scala Sancta, from The Life of Jesus Christ by J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191" cy="1488"/>
            </a:xfrm>
            <a:prstGeom prst="rect">
              <a:avLst/>
            </a:prstGeom>
            <a:noFill/>
          </p:spPr>
        </p:pic>
        <p:pic>
          <p:nvPicPr>
            <p:cNvPr id="813134" name="Picture 78" descr="Jesus stripped of His raiment - Tissot"/>
            <p:cNvPicPr>
              <a:picLocks noChangeAspect="1" noChangeArrowheads="1"/>
            </p:cNvPicPr>
            <p:nvPr/>
          </p:nvPicPr>
          <p:blipFill>
            <a:blip r:embed="rId7"/>
            <a:srcRect t="-659" b="-2876"/>
            <a:stretch>
              <a:fillRect/>
            </a:stretch>
          </p:blipFill>
          <p:spPr bwMode="auto">
            <a:xfrm>
              <a:off x="4033" y="1440"/>
              <a:ext cx="1727" cy="1776"/>
            </a:xfrm>
            <a:prstGeom prst="rect">
              <a:avLst/>
            </a:prstGeom>
            <a:noFill/>
          </p:spPr>
        </p:pic>
        <p:pic>
          <p:nvPicPr>
            <p:cNvPr id="813135" name="Picture 79" descr="Scourging of the Face - Tisso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2" y="1488"/>
              <a:ext cx="1776" cy="1712"/>
            </a:xfrm>
            <a:prstGeom prst="rect">
              <a:avLst/>
            </a:prstGeom>
            <a:noFill/>
          </p:spPr>
        </p:pic>
        <p:pic>
          <p:nvPicPr>
            <p:cNvPr id="813136" name="Picture 80" descr="Christ Falls beneath His Cross - Tissot"/>
            <p:cNvPicPr>
              <a:picLocks noChangeAspect="1" noChangeArrowheads="1"/>
            </p:cNvPicPr>
            <p:nvPr/>
          </p:nvPicPr>
          <p:blipFill>
            <a:blip r:embed="rId9"/>
            <a:srcRect l="9091" b="11172"/>
            <a:stretch>
              <a:fillRect/>
            </a:stretch>
          </p:blipFill>
          <p:spPr bwMode="auto">
            <a:xfrm>
              <a:off x="3552" y="0"/>
              <a:ext cx="2208" cy="1490"/>
            </a:xfrm>
            <a:prstGeom prst="rect">
              <a:avLst/>
            </a:prstGeom>
            <a:noFill/>
          </p:spPr>
        </p:pic>
        <p:pic>
          <p:nvPicPr>
            <p:cNvPr id="813137" name="Picture 81" descr="Behold the Man - by William Hole"/>
            <p:cNvPicPr>
              <a:picLocks noChangeAspect="1" noChangeArrowheads="1"/>
            </p:cNvPicPr>
            <p:nvPr/>
          </p:nvPicPr>
          <p:blipFill>
            <a:blip r:embed="rId10"/>
            <a:srcRect b="27272"/>
            <a:stretch>
              <a:fillRect/>
            </a:stretch>
          </p:blipFill>
          <p:spPr bwMode="auto">
            <a:xfrm>
              <a:off x="1152" y="0"/>
              <a:ext cx="2400" cy="1488"/>
            </a:xfrm>
            <a:prstGeom prst="rect">
              <a:avLst/>
            </a:prstGeom>
            <a:noFill/>
          </p:spPr>
        </p:pic>
      </p:grpSp>
      <p:grpSp>
        <p:nvGrpSpPr>
          <p:cNvPr id="813118" name="Group 62"/>
          <p:cNvGrpSpPr>
            <a:grpSpLocks/>
          </p:cNvGrpSpPr>
          <p:nvPr/>
        </p:nvGrpSpPr>
        <p:grpSpPr bwMode="auto">
          <a:xfrm>
            <a:off x="3378200" y="1066800"/>
            <a:ext cx="1169988" cy="1905000"/>
            <a:chOff x="3648" y="480"/>
            <a:chExt cx="1737" cy="2574"/>
          </a:xfrm>
        </p:grpSpPr>
        <p:sp>
          <p:nvSpPr>
            <p:cNvPr id="813119" name="Freeform 63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20" name="Freeform 64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3117" name="WordArt 61"/>
          <p:cNvSpPr>
            <a:spLocks noChangeArrowheads="1" noChangeShapeType="1" noTextEdit="1"/>
          </p:cNvSpPr>
          <p:nvPr/>
        </p:nvSpPr>
        <p:spPr bwMode="auto">
          <a:xfrm>
            <a:off x="3124200" y="18288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660066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rPr>
              <a:t>&gt;</a:t>
            </a:r>
          </a:p>
        </p:txBody>
      </p:sp>
      <p:sp>
        <p:nvSpPr>
          <p:cNvPr id="813116" name="AutoShape 60"/>
          <p:cNvSpPr>
            <a:spLocks noChangeArrowheads="1"/>
          </p:cNvSpPr>
          <p:nvPr/>
        </p:nvSpPr>
        <p:spPr bwMode="auto">
          <a:xfrm>
            <a:off x="228600" y="457200"/>
            <a:ext cx="2971800" cy="1371600"/>
          </a:xfrm>
          <a:prstGeom prst="roundRect">
            <a:avLst>
              <a:gd name="adj" fmla="val 16667"/>
            </a:avLst>
          </a:prstGeom>
          <a:solidFill>
            <a:srgbClr val="FFFFFF">
              <a:alpha val="60001"/>
            </a:srgbClr>
          </a:solidFill>
          <a:ln w="28575">
            <a:solidFill>
              <a:srgbClr val="990099">
                <a:alpha val="2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Spirit: basis</a:t>
            </a: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	  for</a:t>
            </a: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	  salvation</a:t>
            </a:r>
          </a:p>
        </p:txBody>
      </p:sp>
      <p:sp>
        <p:nvSpPr>
          <p:cNvPr id="813058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3121" name="Group 65"/>
          <p:cNvGrpSpPr>
            <a:grpSpLocks/>
          </p:cNvGrpSpPr>
          <p:nvPr/>
        </p:nvGrpSpPr>
        <p:grpSpPr bwMode="auto">
          <a:xfrm>
            <a:off x="990600" y="5332413"/>
            <a:ext cx="7315200" cy="1068387"/>
            <a:chOff x="624" y="3359"/>
            <a:chExt cx="4608" cy="673"/>
          </a:xfrm>
        </p:grpSpPr>
        <p:sp>
          <p:nvSpPr>
            <p:cNvPr id="813060" name="Text Box 4"/>
            <p:cNvSpPr txBox="1">
              <a:spLocks noChangeArrowheads="1"/>
            </p:cNvSpPr>
            <p:nvPr/>
          </p:nvSpPr>
          <p:spPr bwMode="auto">
            <a:xfrm>
              <a:off x="850" y="3386"/>
              <a:ext cx="438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However, Jesus laid the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basis for spiritual salvation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by securing the victorious foundation for his </a:t>
              </a:r>
              <a:r>
                <a:rPr lang="en-US">
                  <a:solidFill>
                    <a:srgbClr val="FFFF99"/>
                  </a:solidFill>
                  <a:effectLst/>
                  <a:latin typeface="Arial Narrow" pitchFamily="34" charset="0"/>
                </a:rPr>
                <a:t>resurrection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through the redemption by his blood on the </a:t>
              </a:r>
              <a:r>
                <a:rPr lang="en-US">
                  <a:solidFill>
                    <a:srgbClr val="FFFF99"/>
                  </a:solidFill>
                  <a:effectLst/>
                  <a:latin typeface="Arial Narrow" pitchFamily="34" charset="0"/>
                </a:rPr>
                <a:t>cross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. 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13061" name="Text Box 5"/>
            <p:cNvSpPr txBox="1">
              <a:spLocks noChangeArrowheads="1"/>
            </p:cNvSpPr>
            <p:nvPr/>
          </p:nvSpPr>
          <p:spPr bwMode="auto">
            <a:xfrm>
              <a:off x="624" y="3359"/>
              <a:ext cx="22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13146" name="AutoShape 90"/>
          <p:cNvSpPr>
            <a:spLocks noChangeArrowheads="1"/>
          </p:cNvSpPr>
          <p:nvPr/>
        </p:nvSpPr>
        <p:spPr bwMode="auto">
          <a:xfrm>
            <a:off x="228600" y="2286000"/>
            <a:ext cx="29718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3300">
                  <a:alpha val="70000"/>
                </a:srgbClr>
              </a:gs>
              <a:gs pos="100000">
                <a:schemeClr val="tx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en-US" sz="3600" b="0"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813147" name="AutoShape 91"/>
          <p:cNvSpPr>
            <a:spLocks noChangeArrowheads="1"/>
          </p:cNvSpPr>
          <p:nvPr/>
        </p:nvSpPr>
        <p:spPr bwMode="auto">
          <a:xfrm>
            <a:off x="1371600" y="2286000"/>
            <a:ext cx="1752600" cy="10668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>
              <a:lnSpc>
                <a:spcPct val="80000"/>
              </a:lnSpc>
            </a:pPr>
            <a:endParaRPr lang="en-US" sz="600" b="0"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/>
                <a:latin typeface="Impact" pitchFamily="34" charset="0"/>
              </a:rPr>
              <a:t>Satan’s</a:t>
            </a:r>
          </a:p>
          <a:p>
            <a:pPr algn="r"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/>
                <a:latin typeface="Impact" pitchFamily="34" charset="0"/>
              </a:rPr>
              <a:t>assault</a:t>
            </a:r>
          </a:p>
        </p:txBody>
      </p:sp>
      <p:sp>
        <p:nvSpPr>
          <p:cNvPr id="813148" name="AutoShape 92"/>
          <p:cNvSpPr>
            <a:spLocks noChangeArrowheads="1"/>
          </p:cNvSpPr>
          <p:nvPr/>
        </p:nvSpPr>
        <p:spPr bwMode="auto">
          <a:xfrm>
            <a:off x="304800" y="2362200"/>
            <a:ext cx="1295400" cy="4572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endParaRPr lang="en-US" sz="600" b="0"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/>
                <a:latin typeface="Impact" pitchFamily="34" charset="0"/>
              </a:rPr>
              <a:t>Body :</a:t>
            </a:r>
          </a:p>
        </p:txBody>
      </p:sp>
      <p:sp>
        <p:nvSpPr>
          <p:cNvPr id="813150" name="AutoShape 94"/>
          <p:cNvSpPr>
            <a:spLocks noChangeArrowheads="1"/>
          </p:cNvSpPr>
          <p:nvPr/>
        </p:nvSpPr>
        <p:spPr bwMode="auto">
          <a:xfrm>
            <a:off x="7010400" y="2286000"/>
            <a:ext cx="1905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3300">
                  <a:alpha val="70000"/>
                </a:srgbClr>
              </a:gs>
              <a:gs pos="100000">
                <a:schemeClr val="tx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3151" name="AutoShape 95"/>
          <p:cNvSpPr>
            <a:spLocks noChangeArrowheads="1"/>
          </p:cNvSpPr>
          <p:nvPr/>
        </p:nvSpPr>
        <p:spPr bwMode="auto">
          <a:xfrm>
            <a:off x="7010400" y="2286000"/>
            <a:ext cx="1905000" cy="137160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No</a:t>
            </a:r>
          </a:p>
          <a:p>
            <a:pPr>
              <a:lnSpc>
                <a:spcPct val="80000"/>
              </a:lnSpc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Physical</a:t>
            </a:r>
          </a:p>
          <a:p>
            <a:pPr>
              <a:lnSpc>
                <a:spcPct val="80000"/>
              </a:lnSpc>
            </a:pPr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salvation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1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1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117" grpId="0" animBg="1"/>
      <p:bldP spid="81311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704" name="Picture 40" descr="CTY50038"/>
          <p:cNvPicPr>
            <a:picLocks noChangeAspect="1" noChangeArrowheads="1"/>
          </p:cNvPicPr>
          <p:nvPr/>
        </p:nvPicPr>
        <p:blipFill>
          <a:blip r:embed="rId3"/>
          <a:srcRect l="14279" t="13042" r="19833" b="35561"/>
          <a:stretch>
            <a:fillRect/>
          </a:stretch>
        </p:blipFill>
        <p:spPr bwMode="auto">
          <a:xfrm>
            <a:off x="3332163" y="0"/>
            <a:ext cx="5811837" cy="6324600"/>
          </a:xfrm>
          <a:prstGeom prst="rect">
            <a:avLst/>
          </a:prstGeom>
          <a:noFill/>
        </p:spPr>
      </p:pic>
      <p:pic>
        <p:nvPicPr>
          <p:cNvPr id="881701" name="Picture 37" descr="Early Christians worshipping - by William Hole"/>
          <p:cNvPicPr>
            <a:picLocks noChangeAspect="1" noChangeArrowheads="1"/>
          </p:cNvPicPr>
          <p:nvPr/>
        </p:nvPicPr>
        <p:blipFill>
          <a:blip r:embed="rId4"/>
          <a:srcRect t="16586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grpSp>
        <p:nvGrpSpPr>
          <p:cNvPr id="881676" name="Group 12"/>
          <p:cNvGrpSpPr>
            <a:grpSpLocks/>
          </p:cNvGrpSpPr>
          <p:nvPr/>
        </p:nvGrpSpPr>
        <p:grpSpPr bwMode="auto">
          <a:xfrm>
            <a:off x="3378200" y="1066800"/>
            <a:ext cx="1169988" cy="1905000"/>
            <a:chOff x="3648" y="480"/>
            <a:chExt cx="1737" cy="2574"/>
          </a:xfrm>
        </p:grpSpPr>
        <p:sp>
          <p:nvSpPr>
            <p:cNvPr id="881677" name="Freeform 13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78" name="Freeform 14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1680" name="Group 16"/>
          <p:cNvGrpSpPr>
            <a:grpSpLocks/>
          </p:cNvGrpSpPr>
          <p:nvPr/>
        </p:nvGrpSpPr>
        <p:grpSpPr bwMode="auto">
          <a:xfrm>
            <a:off x="6629400" y="1524000"/>
            <a:ext cx="381000" cy="1066800"/>
            <a:chOff x="4176" y="1008"/>
            <a:chExt cx="384" cy="672"/>
          </a:xfrm>
        </p:grpSpPr>
        <p:sp>
          <p:nvSpPr>
            <p:cNvPr id="881681" name="Line 17"/>
            <p:cNvSpPr>
              <a:spLocks noChangeShapeType="1"/>
            </p:cNvSpPr>
            <p:nvPr/>
          </p:nvSpPr>
          <p:spPr bwMode="auto">
            <a:xfrm rot="-367102" flipH="1" flipV="1">
              <a:off x="4176" y="1440"/>
              <a:ext cx="384" cy="240"/>
            </a:xfrm>
            <a:prstGeom prst="line">
              <a:avLst/>
            </a:prstGeom>
            <a:noFill/>
            <a:ln w="57150">
              <a:solidFill>
                <a:srgbClr val="80008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682" name="Line 18"/>
            <p:cNvSpPr>
              <a:spLocks noChangeShapeType="1"/>
            </p:cNvSpPr>
            <p:nvPr/>
          </p:nvSpPr>
          <p:spPr bwMode="auto">
            <a:xfrm rot="353489" flipV="1">
              <a:off x="4176" y="1008"/>
              <a:ext cx="384" cy="240"/>
            </a:xfrm>
            <a:prstGeom prst="line">
              <a:avLst/>
            </a:prstGeom>
            <a:noFill/>
            <a:ln w="57150">
              <a:solidFill>
                <a:srgbClr val="80008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684" name="AutoShape 20"/>
          <p:cNvSpPr>
            <a:spLocks noChangeArrowheads="1"/>
          </p:cNvSpPr>
          <p:nvPr/>
        </p:nvSpPr>
        <p:spPr bwMode="auto">
          <a:xfrm rot="-16200000">
            <a:off x="4822032" y="1883568"/>
            <a:ext cx="203200" cy="855663"/>
          </a:xfrm>
          <a:prstGeom prst="curvedLeftArrow">
            <a:avLst>
              <a:gd name="adj1" fmla="val 84219"/>
              <a:gd name="adj2" fmla="val 168438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685" name="AutoShape 21"/>
          <p:cNvSpPr>
            <a:spLocks noChangeArrowheads="1"/>
          </p:cNvSpPr>
          <p:nvPr/>
        </p:nvSpPr>
        <p:spPr bwMode="auto">
          <a:xfrm rot="-5400000">
            <a:off x="4880769" y="1502569"/>
            <a:ext cx="203200" cy="855662"/>
          </a:xfrm>
          <a:prstGeom prst="curvedLeftArrow">
            <a:avLst>
              <a:gd name="adj1" fmla="val 84219"/>
              <a:gd name="adj2" fmla="val 168437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686" name="AutoShape 22"/>
          <p:cNvSpPr>
            <a:spLocks noChangeArrowheads="1"/>
          </p:cNvSpPr>
          <p:nvPr/>
        </p:nvSpPr>
        <p:spPr bwMode="auto">
          <a:xfrm rot="-16200000">
            <a:off x="4822032" y="1883568"/>
            <a:ext cx="203200" cy="855663"/>
          </a:xfrm>
          <a:prstGeom prst="curvedLeftArrow">
            <a:avLst>
              <a:gd name="adj1" fmla="val 84219"/>
              <a:gd name="adj2" fmla="val 168438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687" name="AutoShape 23"/>
          <p:cNvSpPr>
            <a:spLocks noChangeArrowheads="1"/>
          </p:cNvSpPr>
          <p:nvPr/>
        </p:nvSpPr>
        <p:spPr bwMode="auto">
          <a:xfrm rot="-5400000">
            <a:off x="4880769" y="1502569"/>
            <a:ext cx="203200" cy="855662"/>
          </a:xfrm>
          <a:prstGeom prst="curvedLeftArrow">
            <a:avLst>
              <a:gd name="adj1" fmla="val 84219"/>
              <a:gd name="adj2" fmla="val 168437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688" name="AutoShape 24"/>
          <p:cNvSpPr>
            <a:spLocks noChangeArrowheads="1"/>
          </p:cNvSpPr>
          <p:nvPr/>
        </p:nvSpPr>
        <p:spPr bwMode="auto">
          <a:xfrm rot="-16200000">
            <a:off x="4822032" y="1883568"/>
            <a:ext cx="203200" cy="855663"/>
          </a:xfrm>
          <a:prstGeom prst="curvedLeftArrow">
            <a:avLst>
              <a:gd name="adj1" fmla="val 84219"/>
              <a:gd name="adj2" fmla="val 168438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689" name="AutoShape 25"/>
          <p:cNvSpPr>
            <a:spLocks noChangeArrowheads="1"/>
          </p:cNvSpPr>
          <p:nvPr/>
        </p:nvSpPr>
        <p:spPr bwMode="auto">
          <a:xfrm rot="-5400000">
            <a:off x="4880769" y="1502569"/>
            <a:ext cx="203200" cy="855662"/>
          </a:xfrm>
          <a:prstGeom prst="curvedLeftArrow">
            <a:avLst>
              <a:gd name="adj1" fmla="val 84219"/>
              <a:gd name="adj2" fmla="val 168437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1697" name="Group 33"/>
          <p:cNvGrpSpPr>
            <a:grpSpLocks/>
          </p:cNvGrpSpPr>
          <p:nvPr/>
        </p:nvGrpSpPr>
        <p:grpSpPr bwMode="auto">
          <a:xfrm>
            <a:off x="5562600" y="1600200"/>
            <a:ext cx="1371600" cy="914400"/>
            <a:chOff x="3504" y="1008"/>
            <a:chExt cx="864" cy="576"/>
          </a:xfrm>
        </p:grpSpPr>
        <p:sp>
          <p:nvSpPr>
            <p:cNvPr id="881692" name="Oval 28"/>
            <p:cNvSpPr>
              <a:spLocks noChangeArrowheads="1"/>
            </p:cNvSpPr>
            <p:nvPr/>
          </p:nvSpPr>
          <p:spPr bwMode="auto">
            <a:xfrm>
              <a:off x="3504" y="1008"/>
              <a:ext cx="864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75000"/>
                </a:lnSpc>
              </a:pPr>
              <a:endParaRPr lang="en-US" sz="3200" b="0">
                <a:solidFill>
                  <a:srgbClr val="990099"/>
                </a:solidFill>
                <a:effectLst/>
                <a:latin typeface="Haettenschweiler" pitchFamily="34" charset="0"/>
              </a:endParaRPr>
            </a:p>
          </p:txBody>
        </p:sp>
        <p:sp>
          <p:nvSpPr>
            <p:cNvPr id="881693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552" y="1056"/>
              <a:ext cx="768" cy="336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effectLst/>
                  <a:latin typeface="Times New Roman"/>
                  <a:cs typeface="Times New Roman"/>
                </a:rPr>
                <a:t>Believers</a:t>
              </a:r>
            </a:p>
          </p:txBody>
        </p:sp>
      </p:grpSp>
      <p:sp>
        <p:nvSpPr>
          <p:cNvPr id="881683" name="AutoShape 19"/>
          <p:cNvSpPr>
            <a:spLocks noChangeArrowheads="1"/>
          </p:cNvSpPr>
          <p:nvPr/>
        </p:nvSpPr>
        <p:spPr bwMode="auto">
          <a:xfrm>
            <a:off x="7010400" y="457200"/>
            <a:ext cx="1905000" cy="1371600"/>
          </a:xfrm>
          <a:prstGeom prst="roundRect">
            <a:avLst>
              <a:gd name="adj" fmla="val 16667"/>
            </a:avLst>
          </a:prstGeom>
          <a:solidFill>
            <a:srgbClr val="FFFFFF">
              <a:alpha val="60001"/>
            </a:srgbClr>
          </a:solidFill>
          <a:ln w="28575">
            <a:solidFill>
              <a:srgbClr val="990099">
                <a:alpha val="2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3600" b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Spiritual</a:t>
            </a:r>
          </a:p>
          <a:p>
            <a:pPr>
              <a:lnSpc>
                <a:spcPct val="90000"/>
              </a:lnSpc>
            </a:pPr>
            <a:r>
              <a:rPr lang="en-US" sz="3600" b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salvation</a:t>
            </a:r>
          </a:p>
        </p:txBody>
      </p:sp>
      <p:sp>
        <p:nvSpPr>
          <p:cNvPr id="881668" name="Rectangle 4"/>
          <p:cNvSpPr>
            <a:spLocks noChangeArrowheads="1"/>
          </p:cNvSpPr>
          <p:nvPr/>
        </p:nvSpPr>
        <p:spPr bwMode="auto">
          <a:xfrm>
            <a:off x="0" y="5029200"/>
            <a:ext cx="9144000" cy="182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679" name="Text Box 15"/>
          <p:cNvSpPr txBox="1">
            <a:spLocks noChangeArrowheads="1"/>
          </p:cNvSpPr>
          <p:nvPr/>
        </p:nvSpPr>
        <p:spPr bwMode="auto">
          <a:xfrm>
            <a:off x="914400" y="5346700"/>
            <a:ext cx="7543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Arial Narrow" pitchFamily="34" charset="0"/>
              </a:rPr>
              <a:t>As a result, all </a:t>
            </a:r>
            <a:r>
              <a:rPr lang="en-US" dirty="0">
                <a:solidFill>
                  <a:srgbClr val="FFFF99"/>
                </a:solidFill>
                <a:effectLst/>
                <a:latin typeface="Arial Narrow" pitchFamily="34" charset="0"/>
              </a:rPr>
              <a:t>believers</a:t>
            </a:r>
            <a:r>
              <a:rPr lang="en-US" dirty="0">
                <a:solidFill>
                  <a:schemeClr val="bg1"/>
                </a:solidFill>
                <a:effectLst/>
                <a:latin typeface="Arial Narrow" pitchFamily="34" charset="0"/>
              </a:rPr>
              <a:t> since his resurrection have received the benefit of </a:t>
            </a:r>
            <a:r>
              <a:rPr lang="en-US" u="sng" dirty="0">
                <a:solidFill>
                  <a:schemeClr val="bg1"/>
                </a:solidFill>
                <a:effectLst/>
                <a:latin typeface="Arial Narrow" pitchFamily="34" charset="0"/>
              </a:rPr>
              <a:t>spiritual salvation</a:t>
            </a:r>
            <a:r>
              <a:rPr lang="en-US" dirty="0">
                <a:solidFill>
                  <a:schemeClr val="bg1"/>
                </a:solidFill>
                <a:effectLst/>
                <a:latin typeface="Arial Narrow" pitchFamily="34" charset="0"/>
              </a:rPr>
              <a:t>, but not physical salvation</a:t>
            </a:r>
          </a:p>
          <a:p>
            <a:pPr algn="l">
              <a:lnSpc>
                <a:spcPct val="85000"/>
              </a:lnSpc>
            </a:pPr>
            <a:r>
              <a:rPr lang="en-US" sz="2000" b="0" dirty="0">
                <a:solidFill>
                  <a:schemeClr val="bg1"/>
                </a:solidFill>
                <a:effectLst/>
                <a:latin typeface="Arial Narrow" pitchFamily="34" charset="0"/>
              </a:rPr>
              <a:t>(p. 119).   </a:t>
            </a:r>
          </a:p>
        </p:txBody>
      </p:sp>
      <p:sp>
        <p:nvSpPr>
          <p:cNvPr id="881709" name="AutoShape 45"/>
          <p:cNvSpPr>
            <a:spLocks noChangeArrowheads="1"/>
          </p:cNvSpPr>
          <p:nvPr/>
        </p:nvSpPr>
        <p:spPr bwMode="auto">
          <a:xfrm>
            <a:off x="228600" y="2286000"/>
            <a:ext cx="29718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3300">
                  <a:alpha val="70000"/>
                </a:srgbClr>
              </a:gs>
              <a:gs pos="100000">
                <a:schemeClr val="tx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en-US" sz="3600" b="0"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881710" name="AutoShape 46"/>
          <p:cNvSpPr>
            <a:spLocks noChangeArrowheads="1"/>
          </p:cNvSpPr>
          <p:nvPr/>
        </p:nvSpPr>
        <p:spPr bwMode="auto">
          <a:xfrm>
            <a:off x="1371600" y="2286000"/>
            <a:ext cx="1752600" cy="10668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r">
              <a:lnSpc>
                <a:spcPct val="80000"/>
              </a:lnSpc>
            </a:pPr>
            <a:endParaRPr lang="en-US" sz="600" b="0"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/>
                <a:latin typeface="Impact" pitchFamily="34" charset="0"/>
              </a:rPr>
              <a:t>Satan’s</a:t>
            </a:r>
          </a:p>
          <a:p>
            <a:pPr algn="r"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/>
                <a:latin typeface="Impact" pitchFamily="34" charset="0"/>
              </a:rPr>
              <a:t>assault</a:t>
            </a:r>
          </a:p>
        </p:txBody>
      </p:sp>
      <p:sp>
        <p:nvSpPr>
          <p:cNvPr id="881711" name="AutoShape 47"/>
          <p:cNvSpPr>
            <a:spLocks noChangeArrowheads="1"/>
          </p:cNvSpPr>
          <p:nvPr/>
        </p:nvSpPr>
        <p:spPr bwMode="auto">
          <a:xfrm>
            <a:off x="304800" y="2362200"/>
            <a:ext cx="1295400" cy="4572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endParaRPr lang="en-US" sz="600" b="0"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3600" b="0">
                <a:solidFill>
                  <a:schemeClr val="bg1"/>
                </a:solidFill>
                <a:effectLst/>
                <a:latin typeface="Impact" pitchFamily="34" charset="0"/>
              </a:rPr>
              <a:t>Body :</a:t>
            </a:r>
          </a:p>
        </p:txBody>
      </p:sp>
      <p:grpSp>
        <p:nvGrpSpPr>
          <p:cNvPr id="881719" name="Group 55"/>
          <p:cNvGrpSpPr>
            <a:grpSpLocks/>
          </p:cNvGrpSpPr>
          <p:nvPr/>
        </p:nvGrpSpPr>
        <p:grpSpPr bwMode="auto">
          <a:xfrm>
            <a:off x="7010400" y="2286000"/>
            <a:ext cx="1905000" cy="1371600"/>
            <a:chOff x="4416" y="1440"/>
            <a:chExt cx="1200" cy="864"/>
          </a:xfrm>
        </p:grpSpPr>
        <p:sp>
          <p:nvSpPr>
            <p:cNvPr id="881717" name="AutoShape 53"/>
            <p:cNvSpPr>
              <a:spLocks noChangeArrowheads="1"/>
            </p:cNvSpPr>
            <p:nvPr/>
          </p:nvSpPr>
          <p:spPr bwMode="auto">
            <a:xfrm>
              <a:off x="4416" y="1440"/>
              <a:ext cx="1200" cy="86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3300">
                    <a:alpha val="70000"/>
                  </a:srgbClr>
                </a:gs>
                <a:gs pos="100000">
                  <a:schemeClr val="tx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18" name="AutoShape 54"/>
            <p:cNvSpPr>
              <a:spLocks noChangeArrowheads="1"/>
            </p:cNvSpPr>
            <p:nvPr/>
          </p:nvSpPr>
          <p:spPr bwMode="auto">
            <a:xfrm>
              <a:off x="4416" y="1440"/>
              <a:ext cx="1200" cy="864"/>
            </a:xfrm>
            <a:prstGeom prst="roundRect">
              <a:avLst>
                <a:gd name="adj" fmla="val 16667"/>
              </a:avLst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No</a:t>
              </a:r>
            </a:p>
            <a:p>
              <a:pPr>
                <a:lnSpc>
                  <a:spcPct val="80000"/>
                </a:lnSpc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Physical</a:t>
              </a:r>
            </a:p>
            <a:p>
              <a:pPr>
                <a:lnSpc>
                  <a:spcPct val="80000"/>
                </a:lnSpc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salvation</a:t>
              </a:r>
            </a:p>
          </p:txBody>
        </p:sp>
      </p:grpSp>
      <p:sp>
        <p:nvSpPr>
          <p:cNvPr id="881721" name="AutoShape 57"/>
          <p:cNvSpPr>
            <a:spLocks noChangeArrowheads="1"/>
          </p:cNvSpPr>
          <p:nvPr/>
        </p:nvSpPr>
        <p:spPr bwMode="auto">
          <a:xfrm>
            <a:off x="228600" y="457200"/>
            <a:ext cx="2971800" cy="1371600"/>
          </a:xfrm>
          <a:prstGeom prst="roundRect">
            <a:avLst>
              <a:gd name="adj" fmla="val 16667"/>
            </a:avLst>
          </a:prstGeom>
          <a:solidFill>
            <a:srgbClr val="FFFFFF">
              <a:alpha val="60001"/>
            </a:srgbClr>
          </a:solidFill>
          <a:ln w="28575">
            <a:solidFill>
              <a:srgbClr val="990099">
                <a:alpha val="2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Spirit: basis</a:t>
            </a: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	  for</a:t>
            </a: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	  salvation</a:t>
            </a:r>
          </a:p>
        </p:txBody>
      </p:sp>
      <p:sp>
        <p:nvSpPr>
          <p:cNvPr id="881722" name="WordArt 58"/>
          <p:cNvSpPr>
            <a:spLocks noChangeArrowheads="1" noChangeShapeType="1" noTextEdit="1"/>
          </p:cNvSpPr>
          <p:nvPr/>
        </p:nvSpPr>
        <p:spPr bwMode="auto">
          <a:xfrm>
            <a:off x="3124200" y="18288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660066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rPr>
              <a:t>&gt;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8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8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81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8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8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81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8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1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88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8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84" grpId="0" animBg="1"/>
      <p:bldP spid="881685" grpId="0" animBg="1"/>
      <p:bldP spid="881686" grpId="0" animBg="1"/>
      <p:bldP spid="881687" grpId="0" animBg="1"/>
      <p:bldP spid="881688" grpId="0" animBg="1"/>
      <p:bldP spid="881689" grpId="0" animBg="1"/>
      <p:bldP spid="881683" grpId="0" animBg="1" autoUpdateAnimBg="0"/>
      <p:bldP spid="88167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127" name="Picture 47" descr="Early Christians worshipping - by William Hole"/>
          <p:cNvPicPr>
            <a:picLocks noChangeAspect="1" noChangeArrowheads="1"/>
          </p:cNvPicPr>
          <p:nvPr/>
        </p:nvPicPr>
        <p:blipFill>
          <a:blip r:embed="rId3"/>
          <a:srcRect t="16586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grpSp>
        <p:nvGrpSpPr>
          <p:cNvPr id="814197" name="Group 117"/>
          <p:cNvGrpSpPr>
            <a:grpSpLocks/>
          </p:cNvGrpSpPr>
          <p:nvPr/>
        </p:nvGrpSpPr>
        <p:grpSpPr bwMode="auto">
          <a:xfrm>
            <a:off x="2819400" y="3517900"/>
            <a:ext cx="2209800" cy="1587500"/>
            <a:chOff x="1776" y="2216"/>
            <a:chExt cx="1392" cy="1000"/>
          </a:xfrm>
        </p:grpSpPr>
        <p:sp>
          <p:nvSpPr>
            <p:cNvPr id="814093" name="Oval 13"/>
            <p:cNvSpPr>
              <a:spLocks noChangeArrowheads="1"/>
            </p:cNvSpPr>
            <p:nvPr/>
          </p:nvSpPr>
          <p:spPr bwMode="auto">
            <a:xfrm>
              <a:off x="1824" y="2400"/>
              <a:ext cx="1344" cy="67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95000"/>
                  </a:srgbClr>
                </a:gs>
                <a:gs pos="100000">
                  <a:srgbClr val="CCECFF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6699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75000"/>
                </a:lnSpc>
              </a:pPr>
              <a:endParaRPr lang="en-US" sz="400" b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  <a:p>
              <a:pPr>
                <a:lnSpc>
                  <a:spcPct val="70000"/>
                </a:lnSpc>
              </a:pPr>
              <a:endParaRPr lang="en-US" sz="600" b="0">
                <a:solidFill>
                  <a:srgbClr val="000099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14189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1872" y="2400"/>
              <a:ext cx="1248" cy="816"/>
            </a:xfrm>
            <a:prstGeom prst="rect">
              <a:avLst/>
            </a:prstGeom>
          </p:spPr>
          <p:txBody>
            <a:bodyPr wrap="none" fromWordArt="1">
              <a:prstTxWarp prst="textArchUpPour">
                <a:avLst>
                  <a:gd name="adj1" fmla="val 11772226"/>
                  <a:gd name="adj2" fmla="val 54713"/>
                </a:avLst>
              </a:prstTxWarp>
            </a:bodyPr>
            <a:lstStyle/>
            <a:p>
              <a:r>
                <a:rPr lang="en-US" sz="3600" kern="10">
                  <a:ln w="3175">
                    <a:solidFill>
                      <a:srgbClr val="FFCC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effectLst/>
                  <a:latin typeface="Times New Roman"/>
                  <a:cs typeface="Times New Roman"/>
                </a:rPr>
                <a:t>Second</a:t>
              </a:r>
            </a:p>
          </p:txBody>
        </p:sp>
        <p:sp>
          <p:nvSpPr>
            <p:cNvPr id="814190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1776" y="2216"/>
              <a:ext cx="1392" cy="856"/>
            </a:xfrm>
            <a:prstGeom prst="rect">
              <a:avLst/>
            </a:prstGeom>
          </p:spPr>
          <p:txBody>
            <a:bodyPr wrap="none" fromWordArt="1">
              <a:prstTxWarp prst="textArchDownPour">
                <a:avLst>
                  <a:gd name="adj1" fmla="val 782765"/>
                  <a:gd name="adj2" fmla="val 47870"/>
                </a:avLst>
              </a:prstTxWarp>
            </a:bodyPr>
            <a:lstStyle/>
            <a:p>
              <a:r>
                <a:rPr lang="en-US" sz="3600" kern="10">
                  <a:ln w="3175">
                    <a:solidFill>
                      <a:srgbClr val="FFCCCC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effectLst/>
                  <a:latin typeface="Times New Roman"/>
                  <a:cs typeface="Times New Roman"/>
                </a:rPr>
                <a:t>Coming</a:t>
              </a:r>
            </a:p>
          </p:txBody>
        </p:sp>
      </p:grpSp>
      <p:pic>
        <p:nvPicPr>
          <p:cNvPr id="814195" name="Picture 115" descr="gc0025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352800" y="3886200"/>
            <a:ext cx="1143000" cy="757238"/>
          </a:xfrm>
          <a:prstGeom prst="rect">
            <a:avLst/>
          </a:prstGeom>
          <a:noFill/>
        </p:spPr>
      </p:pic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4199" name="Group 119"/>
          <p:cNvGrpSpPr>
            <a:grpSpLocks/>
          </p:cNvGrpSpPr>
          <p:nvPr/>
        </p:nvGrpSpPr>
        <p:grpSpPr bwMode="auto">
          <a:xfrm>
            <a:off x="892175" y="5408613"/>
            <a:ext cx="7413625" cy="782637"/>
            <a:chOff x="562" y="3407"/>
            <a:chExt cx="4670" cy="493"/>
          </a:xfrm>
        </p:grpSpPr>
        <p:sp>
          <p:nvSpPr>
            <p:cNvPr id="814084" name="Text Box 4"/>
            <p:cNvSpPr txBox="1">
              <a:spLocks noChangeArrowheads="1"/>
            </p:cNvSpPr>
            <p:nvPr/>
          </p:nvSpPr>
          <p:spPr bwMode="auto">
            <a:xfrm>
              <a:off x="791" y="3428"/>
              <a:ext cx="4441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To complete the work of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spiritual and physical salvation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, Jesus must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come again on earth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14085" name="Text Box 5"/>
            <p:cNvSpPr txBox="1">
              <a:spLocks noChangeArrowheads="1"/>
            </p:cNvSpPr>
            <p:nvPr/>
          </p:nvSpPr>
          <p:spPr bwMode="auto">
            <a:xfrm>
              <a:off x="562" y="3407"/>
              <a:ext cx="18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14094" name="AutoShape 14"/>
          <p:cNvSpPr>
            <a:spLocks noChangeArrowheads="1"/>
          </p:cNvSpPr>
          <p:nvPr/>
        </p:nvSpPr>
        <p:spPr bwMode="auto">
          <a:xfrm>
            <a:off x="3771900" y="3048000"/>
            <a:ext cx="381000" cy="685800"/>
          </a:xfrm>
          <a:prstGeom prst="downArrow">
            <a:avLst>
              <a:gd name="adj1" fmla="val 33333"/>
              <a:gd name="adj2" fmla="val 87917"/>
            </a:avLst>
          </a:prstGeom>
          <a:gradFill rotWithShape="0">
            <a:gsLst>
              <a:gs pos="0">
                <a:srgbClr val="FFFFFF">
                  <a:alpha val="85000"/>
                </a:srgbClr>
              </a:gs>
              <a:gs pos="100000">
                <a:srgbClr val="660066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4095" name="Text Box 15"/>
          <p:cNvSpPr txBox="1">
            <a:spLocks noChangeArrowheads="1"/>
          </p:cNvSpPr>
          <p:nvPr/>
        </p:nvSpPr>
        <p:spPr bwMode="auto">
          <a:xfrm>
            <a:off x="5029200" y="3886200"/>
            <a:ext cx="30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 b="0">
                <a:solidFill>
                  <a:schemeClr val="bg1"/>
                </a:solidFill>
                <a:effectLst/>
                <a:latin typeface="Impact" pitchFamily="34" charset="0"/>
              </a:rPr>
              <a:t>:</a:t>
            </a:r>
          </a:p>
        </p:txBody>
      </p:sp>
      <p:sp>
        <p:nvSpPr>
          <p:cNvPr id="814108" name="AutoShape 28"/>
          <p:cNvSpPr>
            <a:spLocks noChangeArrowheads="1"/>
          </p:cNvSpPr>
          <p:nvPr/>
        </p:nvSpPr>
        <p:spPr bwMode="auto">
          <a:xfrm rot="-16200000">
            <a:off x="4822032" y="1883568"/>
            <a:ext cx="203200" cy="855663"/>
          </a:xfrm>
          <a:prstGeom prst="curvedLeftArrow">
            <a:avLst>
              <a:gd name="adj1" fmla="val 84219"/>
              <a:gd name="adj2" fmla="val 168438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4109" name="AutoShape 29"/>
          <p:cNvSpPr>
            <a:spLocks noChangeArrowheads="1"/>
          </p:cNvSpPr>
          <p:nvPr/>
        </p:nvSpPr>
        <p:spPr bwMode="auto">
          <a:xfrm rot="-5400000">
            <a:off x="4880769" y="1502569"/>
            <a:ext cx="203200" cy="855662"/>
          </a:xfrm>
          <a:prstGeom prst="curvedLeftArrow">
            <a:avLst>
              <a:gd name="adj1" fmla="val 84219"/>
              <a:gd name="adj2" fmla="val 168437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4116" name="WordArt 36"/>
          <p:cNvSpPr>
            <a:spLocks noChangeArrowheads="1" noChangeShapeType="1" noTextEdit="1"/>
          </p:cNvSpPr>
          <p:nvPr/>
        </p:nvSpPr>
        <p:spPr bwMode="auto">
          <a:xfrm>
            <a:off x="5956300" y="3810000"/>
            <a:ext cx="23606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EC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Spiritual and</a:t>
            </a:r>
          </a:p>
        </p:txBody>
      </p:sp>
      <p:sp>
        <p:nvSpPr>
          <p:cNvPr id="814117" name="WordArt 37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342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EC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physical salvation</a:t>
            </a:r>
          </a:p>
        </p:txBody>
      </p:sp>
      <p:sp>
        <p:nvSpPr>
          <p:cNvPr id="814146" name="AutoShape 66"/>
          <p:cNvSpPr>
            <a:spLocks noChangeArrowheads="1"/>
          </p:cNvSpPr>
          <p:nvPr/>
        </p:nvSpPr>
        <p:spPr bwMode="auto">
          <a:xfrm>
            <a:off x="228600" y="457200"/>
            <a:ext cx="2971800" cy="1371600"/>
          </a:xfrm>
          <a:prstGeom prst="roundRect">
            <a:avLst>
              <a:gd name="adj" fmla="val 16667"/>
            </a:avLst>
          </a:prstGeom>
          <a:solidFill>
            <a:srgbClr val="FFFFFF">
              <a:alpha val="60001"/>
            </a:srgbClr>
          </a:solidFill>
          <a:ln w="28575">
            <a:solidFill>
              <a:srgbClr val="990099">
                <a:alpha val="2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Spirit: basis</a:t>
            </a: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	  for</a:t>
            </a: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	  salvation</a:t>
            </a:r>
          </a:p>
        </p:txBody>
      </p:sp>
      <p:grpSp>
        <p:nvGrpSpPr>
          <p:cNvPr id="814150" name="Group 70"/>
          <p:cNvGrpSpPr>
            <a:grpSpLocks/>
          </p:cNvGrpSpPr>
          <p:nvPr/>
        </p:nvGrpSpPr>
        <p:grpSpPr bwMode="auto">
          <a:xfrm>
            <a:off x="228600" y="2286000"/>
            <a:ext cx="2971800" cy="1066800"/>
            <a:chOff x="144" y="1440"/>
            <a:chExt cx="1872" cy="672"/>
          </a:xfrm>
        </p:grpSpPr>
        <p:sp>
          <p:nvSpPr>
            <p:cNvPr id="814147" name="AutoShape 67"/>
            <p:cNvSpPr>
              <a:spLocks noChangeArrowheads="1"/>
            </p:cNvSpPr>
            <p:nvPr/>
          </p:nvSpPr>
          <p:spPr bwMode="auto">
            <a:xfrm>
              <a:off x="144" y="1440"/>
              <a:ext cx="1872" cy="67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3300">
                    <a:alpha val="70000"/>
                  </a:srgbClr>
                </a:gs>
                <a:gs pos="100000">
                  <a:schemeClr val="tx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600" b="0">
                <a:solidFill>
                  <a:schemeClr val="bg1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3600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14148" name="AutoShape 68"/>
            <p:cNvSpPr>
              <a:spLocks noChangeArrowheads="1"/>
            </p:cNvSpPr>
            <p:nvPr/>
          </p:nvSpPr>
          <p:spPr bwMode="auto">
            <a:xfrm>
              <a:off x="864" y="1440"/>
              <a:ext cx="1104" cy="672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  <a:effectLst>
              <a:outerShdw dist="45791" dir="202140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r">
                <a:lnSpc>
                  <a:spcPct val="80000"/>
                </a:lnSpc>
              </a:pPr>
              <a:endParaRPr lang="en-US" sz="600" b="0">
                <a:solidFill>
                  <a:schemeClr val="bg1"/>
                </a:solidFill>
                <a:effectLst/>
                <a:latin typeface="Impact" pitchFamily="34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3600" b="0">
                  <a:solidFill>
                    <a:schemeClr val="bg1"/>
                  </a:solidFill>
                  <a:effectLst/>
                  <a:latin typeface="Impact" pitchFamily="34" charset="0"/>
                </a:rPr>
                <a:t>Satan’s</a:t>
              </a:r>
            </a:p>
            <a:p>
              <a:pPr algn="r">
                <a:lnSpc>
                  <a:spcPct val="80000"/>
                </a:lnSpc>
              </a:pPr>
              <a:r>
                <a:rPr lang="en-US" sz="3600" b="0">
                  <a:solidFill>
                    <a:schemeClr val="bg1"/>
                  </a:solidFill>
                  <a:effectLst/>
                  <a:latin typeface="Impact" pitchFamily="34" charset="0"/>
                </a:rPr>
                <a:t>assault</a:t>
              </a:r>
            </a:p>
          </p:txBody>
        </p:sp>
        <p:sp>
          <p:nvSpPr>
            <p:cNvPr id="814149" name="AutoShape 69"/>
            <p:cNvSpPr>
              <a:spLocks noChangeArrowheads="1"/>
            </p:cNvSpPr>
            <p:nvPr/>
          </p:nvSpPr>
          <p:spPr bwMode="auto">
            <a:xfrm>
              <a:off x="192" y="1488"/>
              <a:ext cx="816" cy="288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  <a:effectLst>
              <a:outerShdw dist="45791" dir="202140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</a:pPr>
              <a:endParaRPr lang="en-US" sz="600" b="0">
                <a:solidFill>
                  <a:schemeClr val="bg1"/>
                </a:solidFill>
                <a:effectLst/>
                <a:latin typeface="Impact" pitchFamily="34" charset="0"/>
              </a:endParaRPr>
            </a:p>
            <a:p>
              <a:pPr algn="l">
                <a:lnSpc>
                  <a:spcPct val="80000"/>
                </a:lnSpc>
              </a:pPr>
              <a:r>
                <a:rPr lang="en-US" sz="3600" b="0">
                  <a:solidFill>
                    <a:schemeClr val="bg1"/>
                  </a:solidFill>
                  <a:effectLst/>
                  <a:latin typeface="Impact" pitchFamily="34" charset="0"/>
                </a:rPr>
                <a:t>Body :</a:t>
              </a:r>
            </a:p>
          </p:txBody>
        </p:sp>
      </p:grpSp>
      <p:grpSp>
        <p:nvGrpSpPr>
          <p:cNvPr id="814173" name="Group 93"/>
          <p:cNvGrpSpPr>
            <a:grpSpLocks/>
          </p:cNvGrpSpPr>
          <p:nvPr/>
        </p:nvGrpSpPr>
        <p:grpSpPr bwMode="auto">
          <a:xfrm>
            <a:off x="6629400" y="1524000"/>
            <a:ext cx="381000" cy="1066800"/>
            <a:chOff x="4176" y="1008"/>
            <a:chExt cx="384" cy="672"/>
          </a:xfrm>
        </p:grpSpPr>
        <p:sp>
          <p:nvSpPr>
            <p:cNvPr id="814174" name="Line 94"/>
            <p:cNvSpPr>
              <a:spLocks noChangeShapeType="1"/>
            </p:cNvSpPr>
            <p:nvPr/>
          </p:nvSpPr>
          <p:spPr bwMode="auto">
            <a:xfrm rot="-367102" flipH="1" flipV="1">
              <a:off x="4176" y="1440"/>
              <a:ext cx="384" cy="240"/>
            </a:xfrm>
            <a:prstGeom prst="line">
              <a:avLst/>
            </a:prstGeom>
            <a:noFill/>
            <a:ln w="57150">
              <a:solidFill>
                <a:srgbClr val="80008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4175" name="Line 95"/>
            <p:cNvSpPr>
              <a:spLocks noChangeShapeType="1"/>
            </p:cNvSpPr>
            <p:nvPr/>
          </p:nvSpPr>
          <p:spPr bwMode="auto">
            <a:xfrm rot="353489" flipV="1">
              <a:off x="4176" y="1008"/>
              <a:ext cx="384" cy="240"/>
            </a:xfrm>
            <a:prstGeom prst="line">
              <a:avLst/>
            </a:prstGeom>
            <a:noFill/>
            <a:ln w="57150">
              <a:solidFill>
                <a:srgbClr val="80008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4183" name="Group 103"/>
          <p:cNvGrpSpPr>
            <a:grpSpLocks/>
          </p:cNvGrpSpPr>
          <p:nvPr/>
        </p:nvGrpSpPr>
        <p:grpSpPr bwMode="auto">
          <a:xfrm>
            <a:off x="5562600" y="1600200"/>
            <a:ext cx="1371600" cy="914400"/>
            <a:chOff x="3504" y="1008"/>
            <a:chExt cx="864" cy="576"/>
          </a:xfrm>
        </p:grpSpPr>
        <p:sp>
          <p:nvSpPr>
            <p:cNvPr id="814121" name="Oval 41"/>
            <p:cNvSpPr>
              <a:spLocks noChangeArrowheads="1"/>
            </p:cNvSpPr>
            <p:nvPr/>
          </p:nvSpPr>
          <p:spPr bwMode="auto">
            <a:xfrm>
              <a:off x="3504" y="1008"/>
              <a:ext cx="864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75000"/>
                </a:lnSpc>
              </a:pPr>
              <a:endParaRPr lang="en-US" sz="3200" b="0">
                <a:solidFill>
                  <a:srgbClr val="990099"/>
                </a:solidFill>
                <a:effectLst/>
                <a:latin typeface="Haettenschweiler" pitchFamily="34" charset="0"/>
              </a:endParaRPr>
            </a:p>
          </p:txBody>
        </p:sp>
        <p:sp>
          <p:nvSpPr>
            <p:cNvPr id="814122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3552" y="1056"/>
              <a:ext cx="768" cy="336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effectLst/>
                  <a:latin typeface="Times New Roman"/>
                  <a:cs typeface="Times New Roman"/>
                </a:rPr>
                <a:t>Believers</a:t>
              </a:r>
            </a:p>
          </p:txBody>
        </p:sp>
      </p:grpSp>
      <p:sp>
        <p:nvSpPr>
          <p:cNvPr id="814176" name="AutoShape 96"/>
          <p:cNvSpPr>
            <a:spLocks noChangeArrowheads="1"/>
          </p:cNvSpPr>
          <p:nvPr/>
        </p:nvSpPr>
        <p:spPr bwMode="auto">
          <a:xfrm>
            <a:off x="7010400" y="457200"/>
            <a:ext cx="1905000" cy="1371600"/>
          </a:xfrm>
          <a:prstGeom prst="roundRect">
            <a:avLst>
              <a:gd name="adj" fmla="val 16667"/>
            </a:avLst>
          </a:prstGeom>
          <a:solidFill>
            <a:srgbClr val="FFFFFF">
              <a:alpha val="60001"/>
            </a:srgbClr>
          </a:solidFill>
          <a:ln w="28575">
            <a:solidFill>
              <a:srgbClr val="990099">
                <a:alpha val="2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3600" b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Spiritual</a:t>
            </a:r>
          </a:p>
          <a:p>
            <a:pPr>
              <a:lnSpc>
                <a:spcPct val="90000"/>
              </a:lnSpc>
            </a:pPr>
            <a:r>
              <a:rPr lang="en-US" sz="3600" b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salvation</a:t>
            </a:r>
          </a:p>
        </p:txBody>
      </p:sp>
      <p:grpSp>
        <p:nvGrpSpPr>
          <p:cNvPr id="814177" name="Group 97"/>
          <p:cNvGrpSpPr>
            <a:grpSpLocks/>
          </p:cNvGrpSpPr>
          <p:nvPr/>
        </p:nvGrpSpPr>
        <p:grpSpPr bwMode="auto">
          <a:xfrm>
            <a:off x="7010400" y="2286000"/>
            <a:ext cx="1905000" cy="1371600"/>
            <a:chOff x="4416" y="1440"/>
            <a:chExt cx="1200" cy="864"/>
          </a:xfrm>
        </p:grpSpPr>
        <p:sp>
          <p:nvSpPr>
            <p:cNvPr id="814178" name="AutoShape 98"/>
            <p:cNvSpPr>
              <a:spLocks noChangeArrowheads="1"/>
            </p:cNvSpPr>
            <p:nvPr/>
          </p:nvSpPr>
          <p:spPr bwMode="auto">
            <a:xfrm>
              <a:off x="4416" y="1440"/>
              <a:ext cx="1200" cy="86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3300">
                    <a:alpha val="70000"/>
                  </a:srgbClr>
                </a:gs>
                <a:gs pos="100000">
                  <a:schemeClr val="tx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179" name="AutoShape 99"/>
            <p:cNvSpPr>
              <a:spLocks noChangeArrowheads="1"/>
            </p:cNvSpPr>
            <p:nvPr/>
          </p:nvSpPr>
          <p:spPr bwMode="auto">
            <a:xfrm>
              <a:off x="4416" y="1440"/>
              <a:ext cx="1200" cy="864"/>
            </a:xfrm>
            <a:prstGeom prst="roundRect">
              <a:avLst>
                <a:gd name="adj" fmla="val 16667"/>
              </a:avLst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No</a:t>
              </a:r>
            </a:p>
            <a:p>
              <a:pPr>
                <a:lnSpc>
                  <a:spcPct val="80000"/>
                </a:lnSpc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Physical</a:t>
              </a:r>
            </a:p>
            <a:p>
              <a:pPr>
                <a:lnSpc>
                  <a:spcPct val="80000"/>
                </a:lnSpc>
              </a:pPr>
              <a:r>
                <a:rPr lang="en-US" sz="32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salvation</a:t>
              </a:r>
            </a:p>
          </p:txBody>
        </p:sp>
      </p:grpSp>
      <p:grpSp>
        <p:nvGrpSpPr>
          <p:cNvPr id="814184" name="Group 104"/>
          <p:cNvGrpSpPr>
            <a:grpSpLocks/>
          </p:cNvGrpSpPr>
          <p:nvPr/>
        </p:nvGrpSpPr>
        <p:grpSpPr bwMode="auto">
          <a:xfrm>
            <a:off x="3378200" y="1066800"/>
            <a:ext cx="1169988" cy="1905000"/>
            <a:chOff x="3648" y="480"/>
            <a:chExt cx="1737" cy="2574"/>
          </a:xfrm>
        </p:grpSpPr>
        <p:sp>
          <p:nvSpPr>
            <p:cNvPr id="814185" name="Freeform 105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86" name="Freeform 106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4198" name="WordArt 118"/>
          <p:cNvSpPr>
            <a:spLocks noChangeArrowheads="1" noChangeShapeType="1" noTextEdit="1"/>
          </p:cNvSpPr>
          <p:nvPr/>
        </p:nvSpPr>
        <p:spPr bwMode="auto">
          <a:xfrm>
            <a:off x="3124200" y="18288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560056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rPr>
              <a:t>&gt;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141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1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94" grpId="0" animBg="1"/>
      <p:bldP spid="814095" grpId="0" autoUpdateAnimBg="0"/>
      <p:bldP spid="814116" grpId="0" animBg="1"/>
      <p:bldP spid="8141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310" name="Picture 158" descr="Jewish King in ancient Judah - 19th Cent_PD 1"/>
          <p:cNvPicPr>
            <a:picLocks noChangeAspect="1" noChangeArrowheads="1"/>
          </p:cNvPicPr>
          <p:nvPr/>
        </p:nvPicPr>
        <p:blipFill>
          <a:blip r:embed="rId3">
            <a:lum bright="18000" contrast="-30000"/>
          </a:blip>
          <a:srcRect l="5820" t="3076" r="-22231" b="7692"/>
          <a:stretch>
            <a:fillRect/>
          </a:stretch>
        </p:blipFill>
        <p:spPr bwMode="auto">
          <a:xfrm>
            <a:off x="0" y="609600"/>
            <a:ext cx="4572000" cy="4419600"/>
          </a:xfrm>
          <a:prstGeom prst="rect">
            <a:avLst/>
          </a:prstGeom>
          <a:solidFill>
            <a:srgbClr val="FFFFEB"/>
          </a:solidFill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7211" name="Picture 59" descr="Jesus´ mother and other women at the cross - by William Hole"/>
          <p:cNvPicPr>
            <a:picLocks noChangeAspect="1" noChangeArrowheads="1"/>
          </p:cNvPicPr>
          <p:nvPr/>
        </p:nvPicPr>
        <p:blipFill>
          <a:blip r:embed="rId4">
            <a:lum bright="18000" contrast="-30000"/>
          </a:blip>
          <a:srcRect l="861"/>
          <a:stretch>
            <a:fillRect/>
          </a:stretch>
        </p:blipFill>
        <p:spPr bwMode="auto">
          <a:xfrm>
            <a:off x="4572000" y="609600"/>
            <a:ext cx="4572000" cy="5334000"/>
          </a:xfrm>
          <a:prstGeom prst="rect">
            <a:avLst/>
          </a:prstGeom>
          <a:noFill/>
        </p:spPr>
      </p:pic>
      <p:sp>
        <p:nvSpPr>
          <p:cNvPr id="817155" name="Text Box 3"/>
          <p:cNvSpPr txBox="1">
            <a:spLocks noChangeArrowheads="1"/>
          </p:cNvSpPr>
          <p:nvPr/>
        </p:nvSpPr>
        <p:spPr bwMode="auto">
          <a:xfrm>
            <a:off x="304800" y="1031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1.5  Two Kinds of Prophecies Concerning the Cross</a:t>
            </a:r>
          </a:p>
        </p:txBody>
      </p:sp>
      <p:sp>
        <p:nvSpPr>
          <p:cNvPr id="817157" name="Rectangle 5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7203" name="Group 51"/>
          <p:cNvGrpSpPr>
            <a:grpSpLocks/>
          </p:cNvGrpSpPr>
          <p:nvPr/>
        </p:nvGrpSpPr>
        <p:grpSpPr bwMode="auto">
          <a:xfrm>
            <a:off x="654050" y="5162550"/>
            <a:ext cx="7880350" cy="1390650"/>
            <a:chOff x="172" y="3216"/>
            <a:chExt cx="5492" cy="876"/>
          </a:xfrm>
        </p:grpSpPr>
        <p:sp>
          <p:nvSpPr>
            <p:cNvPr id="817159" name="Text Box 7"/>
            <p:cNvSpPr txBox="1">
              <a:spLocks noChangeArrowheads="1"/>
            </p:cNvSpPr>
            <p:nvPr/>
          </p:nvSpPr>
          <p:spPr bwMode="auto">
            <a:xfrm>
              <a:off x="428" y="3250"/>
              <a:ext cx="5236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It was prophesied in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Isaiah 53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that Jesus would suffer on the cross; in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Isaiah 9, 11, 60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, however, it was foretold that Jesus would become the king of the Jews in his lifetime and establish an everlasting kingdom on earth.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17160" name="Text Box 8"/>
            <p:cNvSpPr txBox="1">
              <a:spLocks noChangeArrowheads="1"/>
            </p:cNvSpPr>
            <p:nvPr/>
          </p:nvSpPr>
          <p:spPr bwMode="auto">
            <a:xfrm>
              <a:off x="172" y="3216"/>
              <a:ext cx="2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17312" name="AutoShape 160"/>
          <p:cNvSpPr>
            <a:spLocks noChangeArrowheads="1"/>
          </p:cNvSpPr>
          <p:nvPr/>
        </p:nvSpPr>
        <p:spPr bwMode="auto">
          <a:xfrm rot="6813543">
            <a:off x="3357563" y="3860800"/>
            <a:ext cx="352425" cy="554038"/>
          </a:xfrm>
          <a:prstGeom prst="downArrow">
            <a:avLst>
              <a:gd name="adj1" fmla="val 39157"/>
              <a:gd name="adj2" fmla="val 50750"/>
            </a:avLst>
          </a:prstGeom>
          <a:gradFill rotWithShape="1">
            <a:gsLst>
              <a:gs pos="0">
                <a:srgbClr val="F3FFFF"/>
              </a:gs>
              <a:gs pos="100000">
                <a:schemeClr val="tx1"/>
              </a:gs>
            </a:gsLst>
            <a:lin ang="5400000" scaled="1"/>
          </a:gradFill>
          <a:ln w="3175" algn="ctr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7313" name="AutoShape 161"/>
          <p:cNvSpPr>
            <a:spLocks noChangeArrowheads="1"/>
          </p:cNvSpPr>
          <p:nvPr/>
        </p:nvSpPr>
        <p:spPr bwMode="auto">
          <a:xfrm rot="14582371">
            <a:off x="5435601" y="3860800"/>
            <a:ext cx="352425" cy="554038"/>
          </a:xfrm>
          <a:prstGeom prst="downArrow">
            <a:avLst>
              <a:gd name="adj1" fmla="val 39157"/>
              <a:gd name="adj2" fmla="val 50750"/>
            </a:avLst>
          </a:prstGeom>
          <a:gradFill rotWithShape="1">
            <a:gsLst>
              <a:gs pos="0">
                <a:srgbClr val="F3FFFF"/>
              </a:gs>
              <a:gs pos="100000">
                <a:schemeClr val="tx1"/>
              </a:gs>
            </a:gsLst>
            <a:lin ang="5400000" scaled="1"/>
          </a:gradFill>
          <a:ln w="3175" algn="ctr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17314" name="Group 162"/>
          <p:cNvGrpSpPr>
            <a:grpSpLocks/>
          </p:cNvGrpSpPr>
          <p:nvPr/>
        </p:nvGrpSpPr>
        <p:grpSpPr bwMode="auto">
          <a:xfrm>
            <a:off x="3470275" y="3956050"/>
            <a:ext cx="2182813" cy="844550"/>
            <a:chOff x="2198" y="2492"/>
            <a:chExt cx="1375" cy="532"/>
          </a:xfrm>
        </p:grpSpPr>
        <p:sp>
          <p:nvSpPr>
            <p:cNvPr id="817315" name="Oval 163" descr="Sermon On the Mount by Carl Heinrich Bloch d 1890_PD"/>
            <p:cNvSpPr>
              <a:spLocks noChangeArrowheads="1"/>
            </p:cNvSpPr>
            <p:nvPr/>
          </p:nvSpPr>
          <p:spPr bwMode="auto">
            <a:xfrm>
              <a:off x="2198" y="2500"/>
              <a:ext cx="1375" cy="524"/>
            </a:xfrm>
            <a:prstGeom prst="ellipse">
              <a:avLst/>
            </a:prstGeom>
            <a:blipFill dpi="0" rotWithShape="0">
              <a:blip r:embed="rId5" cstate="print"/>
              <a:srcRect/>
              <a:stretch>
                <a:fillRect b="-32186"/>
              </a:stretch>
            </a:blip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400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17316" name="WordArt 164"/>
            <p:cNvSpPr>
              <a:spLocks noChangeArrowheads="1" noChangeShapeType="1" noTextEdit="1"/>
            </p:cNvSpPr>
            <p:nvPr/>
          </p:nvSpPr>
          <p:spPr bwMode="auto">
            <a:xfrm>
              <a:off x="2484" y="2492"/>
              <a:ext cx="804" cy="532"/>
            </a:xfrm>
            <a:prstGeom prst="rect">
              <a:avLst/>
            </a:prstGeom>
          </p:spPr>
          <p:txBody>
            <a:bodyPr wrap="none" fromWordArt="1">
              <a:prstTxWarp prst="textCurveDown">
                <a:avLst>
                  <a:gd name="adj" fmla="val 43477"/>
                </a:avLst>
              </a:prstTxWarp>
            </a:bodyPr>
            <a:lstStyle/>
            <a:p>
              <a:r>
                <a:rPr lang="en-US" sz="3600" kern="10" spc="720" dirty="0"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12393903" algn="ctr" rotWithShape="0">
                      <a:schemeClr val="tx1"/>
                    </a:outerShdw>
                  </a:effectLst>
                  <a:latin typeface="Papyrus"/>
                </a:rPr>
                <a:t>Jesus</a:t>
              </a:r>
            </a:p>
          </p:txBody>
        </p:sp>
      </p:grpSp>
      <p:sp>
        <p:nvSpPr>
          <p:cNvPr id="817319" name="Oval 167" descr="Bible handwritten in Latin,  Malmesbury Abbey, Wiltshire, England"/>
          <p:cNvSpPr>
            <a:spLocks noChangeArrowheads="1"/>
          </p:cNvSpPr>
          <p:nvPr/>
        </p:nvSpPr>
        <p:spPr bwMode="auto">
          <a:xfrm>
            <a:off x="5811838" y="3351213"/>
            <a:ext cx="3179762" cy="1068387"/>
          </a:xfrm>
          <a:prstGeom prst="ellipse">
            <a:avLst/>
          </a:prstGeom>
          <a:blipFill dpi="0" rotWithShape="0">
            <a:blip r:embed="rId6">
              <a:lum bright="30000" contrast="-12000"/>
            </a:blip>
            <a:srcRect/>
            <a:stretch>
              <a:fillRect b="-100187"/>
            </a:stretch>
          </a:blipFill>
          <a:ln w="9525" algn="ctr">
            <a:round/>
            <a:headEnd/>
            <a:tailEnd/>
          </a:ln>
          <a:effectLst/>
          <a:scene3d>
            <a:camera prst="legacyPerspectiveBottomRight"/>
            <a:lightRig rig="legacyHarsh3" dir="t"/>
          </a:scene3d>
          <a:sp3d extrusionH="735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1400" b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817320" name="Text Box 168"/>
          <p:cNvSpPr txBox="1">
            <a:spLocks noChangeArrowheads="1"/>
          </p:cNvSpPr>
          <p:nvPr/>
        </p:nvSpPr>
        <p:spPr bwMode="auto">
          <a:xfrm>
            <a:off x="6472238" y="3505200"/>
            <a:ext cx="185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C r o s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s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Papyrus" pitchFamily="66" charset="0"/>
            </a:endParaRPr>
          </a:p>
        </p:txBody>
      </p:sp>
      <p:sp>
        <p:nvSpPr>
          <p:cNvPr id="817321" name="WordArt 169"/>
          <p:cNvSpPr>
            <a:spLocks noChangeArrowheads="1" noChangeShapeType="1" noTextEdit="1"/>
          </p:cNvSpPr>
          <p:nvPr/>
        </p:nvSpPr>
        <p:spPr bwMode="auto">
          <a:xfrm>
            <a:off x="6778625" y="4038600"/>
            <a:ext cx="124618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latin typeface="Arial Black"/>
              </a:rPr>
              <a:t>(Isa. 53)</a:t>
            </a:r>
          </a:p>
        </p:txBody>
      </p:sp>
      <p:sp>
        <p:nvSpPr>
          <p:cNvPr id="817323" name="Oval 171" descr="Bible handwritten in Latin,  Malmesbury Abbey, Wiltshire, England"/>
          <p:cNvSpPr>
            <a:spLocks noChangeArrowheads="1"/>
          </p:cNvSpPr>
          <p:nvPr/>
        </p:nvSpPr>
        <p:spPr bwMode="auto">
          <a:xfrm>
            <a:off x="152400" y="3351213"/>
            <a:ext cx="3179763" cy="1068387"/>
          </a:xfrm>
          <a:prstGeom prst="ellipse">
            <a:avLst/>
          </a:prstGeom>
          <a:blipFill dpi="0" rotWithShape="0">
            <a:blip r:embed="rId6">
              <a:lum bright="24000" contrast="-24000"/>
            </a:blip>
            <a:srcRect/>
            <a:stretch>
              <a:fillRect b="-100187"/>
            </a:stretch>
          </a:blip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735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1400" b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817324" name="WordArt 172"/>
          <p:cNvSpPr>
            <a:spLocks noChangeArrowheads="1" noChangeShapeType="1" noTextEdit="1"/>
          </p:cNvSpPr>
          <p:nvPr/>
        </p:nvSpPr>
        <p:spPr bwMode="auto">
          <a:xfrm>
            <a:off x="609600" y="3581400"/>
            <a:ext cx="236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8398" dir="17793903" algn="ctr" rotWithShape="0">
                    <a:schemeClr val="bg1"/>
                  </a:outerShdw>
                </a:effectLst>
                <a:latin typeface="Papyrus"/>
              </a:rPr>
              <a:t>King - Kingdom </a:t>
            </a:r>
          </a:p>
        </p:txBody>
      </p:sp>
      <p:sp>
        <p:nvSpPr>
          <p:cNvPr id="817325" name="WordArt 173"/>
          <p:cNvSpPr>
            <a:spLocks noChangeArrowheads="1" noChangeShapeType="1" noTextEdit="1"/>
          </p:cNvSpPr>
          <p:nvPr/>
        </p:nvSpPr>
        <p:spPr bwMode="auto">
          <a:xfrm>
            <a:off x="828675" y="4038600"/>
            <a:ext cx="1828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latin typeface="Arial Black"/>
              </a:rPr>
              <a:t>(Isa. 9, 11, 60)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1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7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7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1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1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1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1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1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autoUpdateAnimBg="0"/>
      <p:bldP spid="817312" grpId="0" animBg="1"/>
      <p:bldP spid="817313" grpId="0" animBg="1"/>
      <p:bldP spid="817319" grpId="0" animBg="1"/>
      <p:bldP spid="817320" grpId="0"/>
      <p:bldP spid="817321" grpId="0" animBg="1"/>
      <p:bldP spid="817323" grpId="0" animBg="1"/>
      <p:bldP spid="817324" grpId="0" animBg="1"/>
      <p:bldP spid="8173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224" name="Picture 32" descr="Jewish King in ancient Judah - 19th Cent_PD 1"/>
          <p:cNvPicPr>
            <a:picLocks noChangeAspect="1" noChangeArrowheads="1"/>
          </p:cNvPicPr>
          <p:nvPr/>
        </p:nvPicPr>
        <p:blipFill>
          <a:blip r:embed="rId3">
            <a:lum bright="18000" contrast="-30000"/>
          </a:blip>
          <a:srcRect l="5820" t="3076" r="-22231" b="6154"/>
          <a:stretch>
            <a:fillRect/>
          </a:stretch>
        </p:blipFill>
        <p:spPr bwMode="auto">
          <a:xfrm>
            <a:off x="0" y="609600"/>
            <a:ext cx="4572000" cy="4495800"/>
          </a:xfrm>
          <a:prstGeom prst="rect">
            <a:avLst/>
          </a:prstGeom>
          <a:solidFill>
            <a:srgbClr val="FFFFEB"/>
          </a:solidFill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4214" name="Picture 22" descr="Jesus´ mother and other women at the cross - by William Hole"/>
          <p:cNvPicPr>
            <a:picLocks noChangeAspect="1" noChangeArrowheads="1"/>
          </p:cNvPicPr>
          <p:nvPr/>
        </p:nvPicPr>
        <p:blipFill>
          <a:blip r:embed="rId4">
            <a:lum bright="18000" contrast="-30000"/>
          </a:blip>
          <a:srcRect l="861"/>
          <a:stretch>
            <a:fillRect/>
          </a:stretch>
        </p:blipFill>
        <p:spPr bwMode="auto">
          <a:xfrm>
            <a:off x="4572000" y="609600"/>
            <a:ext cx="4572000" cy="5334000"/>
          </a:xfrm>
          <a:prstGeom prst="rect">
            <a:avLst/>
          </a:prstGeom>
          <a:noFill/>
        </p:spPr>
      </p:pic>
      <p:sp>
        <p:nvSpPr>
          <p:cNvPr id="904197" name="Text Box 5"/>
          <p:cNvSpPr txBox="1">
            <a:spLocks noChangeArrowheads="1"/>
          </p:cNvSpPr>
          <p:nvPr/>
        </p:nvSpPr>
        <p:spPr bwMode="auto">
          <a:xfrm>
            <a:off x="304800" y="1031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1.5  Two Kinds of Prophecies Concerning the Cross</a:t>
            </a:r>
          </a:p>
        </p:txBody>
      </p:sp>
      <p:sp>
        <p:nvSpPr>
          <p:cNvPr id="904198" name="Rectangle 6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4211" name="Text Box 19"/>
          <p:cNvSpPr txBox="1">
            <a:spLocks noChangeArrowheads="1"/>
          </p:cNvSpPr>
          <p:nvPr/>
        </p:nvSpPr>
        <p:spPr bwMode="auto">
          <a:xfrm>
            <a:off x="1089025" y="5410200"/>
            <a:ext cx="72167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  <a:effectLst/>
                <a:latin typeface="Arial Narrow" pitchFamily="34" charset="0"/>
              </a:rPr>
              <a:t>Let us investigate why God gave two contrasting kinds of prophecies concerning Jesus </a:t>
            </a:r>
            <a:r>
              <a:rPr lang="en-US" sz="2000" b="0">
                <a:solidFill>
                  <a:schemeClr val="bg1"/>
                </a:solidFill>
                <a:effectLst/>
                <a:latin typeface="Arial Narrow" pitchFamily="34" charset="0"/>
              </a:rPr>
              <a:t>(p. 120).</a:t>
            </a:r>
          </a:p>
        </p:txBody>
      </p:sp>
      <p:sp>
        <p:nvSpPr>
          <p:cNvPr id="904225" name="AutoShape 33"/>
          <p:cNvSpPr>
            <a:spLocks noChangeArrowheads="1"/>
          </p:cNvSpPr>
          <p:nvPr/>
        </p:nvSpPr>
        <p:spPr bwMode="auto">
          <a:xfrm rot="-14786457">
            <a:off x="3356769" y="3861594"/>
            <a:ext cx="352425" cy="554037"/>
          </a:xfrm>
          <a:prstGeom prst="downArrow">
            <a:avLst>
              <a:gd name="adj1" fmla="val 39157"/>
              <a:gd name="adj2" fmla="val 50750"/>
            </a:avLst>
          </a:prstGeom>
          <a:gradFill rotWithShape="1">
            <a:gsLst>
              <a:gs pos="0">
                <a:srgbClr val="F3FFFF"/>
              </a:gs>
              <a:gs pos="100000">
                <a:schemeClr val="tx1"/>
              </a:gs>
            </a:gsLst>
            <a:lin ang="5400000" scaled="1"/>
          </a:gradFill>
          <a:ln w="3175" algn="ctr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4226" name="AutoShape 34"/>
          <p:cNvSpPr>
            <a:spLocks noChangeArrowheads="1"/>
          </p:cNvSpPr>
          <p:nvPr/>
        </p:nvSpPr>
        <p:spPr bwMode="auto">
          <a:xfrm rot="-7017629">
            <a:off x="5434806" y="3861594"/>
            <a:ext cx="352425" cy="554038"/>
          </a:xfrm>
          <a:prstGeom prst="downArrow">
            <a:avLst>
              <a:gd name="adj1" fmla="val 39157"/>
              <a:gd name="adj2" fmla="val 50750"/>
            </a:avLst>
          </a:prstGeom>
          <a:gradFill rotWithShape="1">
            <a:gsLst>
              <a:gs pos="0">
                <a:srgbClr val="F3FFFF"/>
              </a:gs>
              <a:gs pos="100000">
                <a:schemeClr val="tx1"/>
              </a:gs>
            </a:gsLst>
            <a:lin ang="5400000" scaled="1"/>
          </a:gradFill>
          <a:ln w="3175" algn="ctr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904227" name="Group 35"/>
          <p:cNvGrpSpPr>
            <a:grpSpLocks/>
          </p:cNvGrpSpPr>
          <p:nvPr/>
        </p:nvGrpSpPr>
        <p:grpSpPr bwMode="auto">
          <a:xfrm>
            <a:off x="3470275" y="3956050"/>
            <a:ext cx="2182813" cy="844550"/>
            <a:chOff x="2198" y="2492"/>
            <a:chExt cx="1375" cy="532"/>
          </a:xfrm>
        </p:grpSpPr>
        <p:sp>
          <p:nvSpPr>
            <p:cNvPr id="904228" name="Oval 36" descr="Sermon On the Mount by Carl Heinrich Bloch d 1890_PD"/>
            <p:cNvSpPr>
              <a:spLocks noChangeArrowheads="1"/>
            </p:cNvSpPr>
            <p:nvPr/>
          </p:nvSpPr>
          <p:spPr bwMode="auto">
            <a:xfrm>
              <a:off x="2198" y="2500"/>
              <a:ext cx="1375" cy="524"/>
            </a:xfrm>
            <a:prstGeom prst="ellipse">
              <a:avLst/>
            </a:prstGeom>
            <a:blipFill dpi="0" rotWithShape="0">
              <a:blip r:embed="rId5" cstate="print"/>
              <a:srcRect/>
              <a:stretch>
                <a:fillRect b="-32186"/>
              </a:stretch>
            </a:blip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400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90422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484" y="2492"/>
              <a:ext cx="804" cy="532"/>
            </a:xfrm>
            <a:prstGeom prst="rect">
              <a:avLst/>
            </a:prstGeom>
          </p:spPr>
          <p:txBody>
            <a:bodyPr wrap="none" fromWordArt="1">
              <a:prstTxWarp prst="textCurveDown">
                <a:avLst>
                  <a:gd name="adj" fmla="val 43477"/>
                </a:avLst>
              </a:prstTxWarp>
            </a:bodyPr>
            <a:lstStyle/>
            <a:p>
              <a:r>
                <a:rPr lang="en-US" sz="3600" kern="10" spc="720"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12393903" algn="ctr" rotWithShape="0">
                      <a:schemeClr val="tx1"/>
                    </a:outerShdw>
                  </a:effectLst>
                  <a:latin typeface="Papyrus"/>
                </a:rPr>
                <a:t>Jesus</a:t>
              </a:r>
            </a:p>
          </p:txBody>
        </p:sp>
      </p:grpSp>
      <p:grpSp>
        <p:nvGrpSpPr>
          <p:cNvPr id="904230" name="Group 38"/>
          <p:cNvGrpSpPr>
            <a:grpSpLocks/>
          </p:cNvGrpSpPr>
          <p:nvPr/>
        </p:nvGrpSpPr>
        <p:grpSpPr bwMode="auto">
          <a:xfrm>
            <a:off x="5811838" y="3351213"/>
            <a:ext cx="3179762" cy="1068387"/>
            <a:chOff x="3661" y="2111"/>
            <a:chExt cx="2003" cy="673"/>
          </a:xfrm>
        </p:grpSpPr>
        <p:sp>
          <p:nvSpPr>
            <p:cNvPr id="904231" name="Oval 39" descr="Bible handwritten in Latin,  Malmesbury Abbey, Wiltshire, England"/>
            <p:cNvSpPr>
              <a:spLocks noChangeArrowheads="1"/>
            </p:cNvSpPr>
            <p:nvPr/>
          </p:nvSpPr>
          <p:spPr bwMode="auto">
            <a:xfrm>
              <a:off x="3661" y="2111"/>
              <a:ext cx="2003" cy="673"/>
            </a:xfrm>
            <a:prstGeom prst="ellipse">
              <a:avLst/>
            </a:prstGeom>
            <a:blipFill dpi="0" rotWithShape="0">
              <a:blip r:embed="rId6">
                <a:lum bright="30000" contrast="-12000"/>
              </a:blip>
              <a:srcRect/>
              <a:stretch>
                <a:fillRect b="-100187"/>
              </a:stretch>
            </a:blipFill>
            <a:ln w="9525" algn="ctr">
              <a:round/>
              <a:headEnd/>
              <a:tailEnd/>
            </a:ln>
            <a:effectLst/>
            <a:scene3d>
              <a:camera prst="legacyPerspectiveBottomRigh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1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04232" name="Text Box 40"/>
            <p:cNvSpPr txBox="1">
              <a:spLocks noChangeArrowheads="1"/>
            </p:cNvSpPr>
            <p:nvPr/>
          </p:nvSpPr>
          <p:spPr bwMode="auto">
            <a:xfrm>
              <a:off x="4077" y="2208"/>
              <a:ext cx="11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Papyrus" pitchFamily="66" charset="0"/>
                </a:rPr>
                <a:t>C r o s s</a:t>
              </a:r>
            </a:p>
          </p:txBody>
        </p:sp>
        <p:sp>
          <p:nvSpPr>
            <p:cNvPr id="904233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270" y="2544"/>
              <a:ext cx="785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pc="72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  <a:latin typeface="Arial Black"/>
                </a:rPr>
                <a:t>(Isa. 53)</a:t>
              </a:r>
            </a:p>
          </p:txBody>
        </p:sp>
      </p:grpSp>
      <p:grpSp>
        <p:nvGrpSpPr>
          <p:cNvPr id="904234" name="Group 42"/>
          <p:cNvGrpSpPr>
            <a:grpSpLocks/>
          </p:cNvGrpSpPr>
          <p:nvPr/>
        </p:nvGrpSpPr>
        <p:grpSpPr bwMode="auto">
          <a:xfrm>
            <a:off x="152400" y="3351213"/>
            <a:ext cx="3179763" cy="1068387"/>
            <a:chOff x="96" y="2111"/>
            <a:chExt cx="2003" cy="673"/>
          </a:xfrm>
        </p:grpSpPr>
        <p:sp>
          <p:nvSpPr>
            <p:cNvPr id="904235" name="Oval 43" descr="Bible handwritten in Latin,  Malmesbury Abbey, Wiltshire, England"/>
            <p:cNvSpPr>
              <a:spLocks noChangeArrowheads="1"/>
            </p:cNvSpPr>
            <p:nvPr/>
          </p:nvSpPr>
          <p:spPr bwMode="auto">
            <a:xfrm>
              <a:off x="96" y="2111"/>
              <a:ext cx="2003" cy="673"/>
            </a:xfrm>
            <a:prstGeom prst="ellipse">
              <a:avLst/>
            </a:prstGeom>
            <a:blipFill dpi="0" rotWithShape="0">
              <a:blip r:embed="rId6">
                <a:lum bright="24000" contrast="-24000"/>
              </a:blip>
              <a:srcRect/>
              <a:stretch>
                <a:fillRect b="-100187"/>
              </a:stretch>
            </a:blip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1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04236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384" y="2256"/>
              <a:ext cx="14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pc="72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28398" dir="17793903" algn="ctr" rotWithShape="0">
                      <a:schemeClr val="bg1"/>
                    </a:outerShdw>
                  </a:effectLst>
                  <a:latin typeface="Papyrus"/>
                </a:rPr>
                <a:t>King - Kingdom </a:t>
              </a:r>
            </a:p>
          </p:txBody>
        </p:sp>
        <p:sp>
          <p:nvSpPr>
            <p:cNvPr id="904237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22" y="2544"/>
              <a:ext cx="115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pc="72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  <a:latin typeface="Arial Black"/>
                </a:rPr>
                <a:t>(Isa. 9, 11, 60)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1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91" name="Picture 91" descr="Jewish King in ancient Judah - 19th Cent_PD 1"/>
          <p:cNvPicPr>
            <a:picLocks noChangeAspect="1" noChangeArrowheads="1"/>
          </p:cNvPicPr>
          <p:nvPr/>
        </p:nvPicPr>
        <p:blipFill>
          <a:blip r:embed="rId3">
            <a:lum bright="18000" contrast="-30000"/>
          </a:blip>
          <a:srcRect l="5820" t="3076" r="-22231" b="6154"/>
          <a:stretch>
            <a:fillRect/>
          </a:stretch>
        </p:blipFill>
        <p:spPr bwMode="auto">
          <a:xfrm>
            <a:off x="0" y="609600"/>
            <a:ext cx="4572000" cy="4495800"/>
          </a:xfrm>
          <a:prstGeom prst="rect">
            <a:avLst/>
          </a:prstGeom>
          <a:solidFill>
            <a:srgbClr val="FFFFEB"/>
          </a:solidFill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9275" name="Picture 75" descr="Jesus´ mother and other women at the cross - by William Hole"/>
          <p:cNvPicPr>
            <a:picLocks noChangeAspect="1" noChangeArrowheads="1"/>
          </p:cNvPicPr>
          <p:nvPr/>
        </p:nvPicPr>
        <p:blipFill>
          <a:blip r:embed="rId4">
            <a:lum bright="18000" contrast="-30000"/>
          </a:blip>
          <a:srcRect l="861"/>
          <a:stretch>
            <a:fillRect/>
          </a:stretch>
        </p:blipFill>
        <p:spPr bwMode="auto">
          <a:xfrm>
            <a:off x="4572000" y="609600"/>
            <a:ext cx="4572000" cy="5334000"/>
          </a:xfrm>
          <a:prstGeom prst="rect">
            <a:avLst/>
          </a:prstGeom>
          <a:noFill/>
        </p:spPr>
      </p:pic>
      <p:sp>
        <p:nvSpPr>
          <p:cNvPr id="819202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268" name="Group 68"/>
          <p:cNvGrpSpPr>
            <a:grpSpLocks/>
          </p:cNvGrpSpPr>
          <p:nvPr/>
        </p:nvGrpSpPr>
        <p:grpSpPr bwMode="auto">
          <a:xfrm>
            <a:off x="795338" y="5181600"/>
            <a:ext cx="7815262" cy="1384300"/>
            <a:chOff x="117" y="3216"/>
            <a:chExt cx="5307" cy="872"/>
          </a:xfrm>
        </p:grpSpPr>
        <p:sp>
          <p:nvSpPr>
            <p:cNvPr id="819204" name="Text Box 4"/>
            <p:cNvSpPr txBox="1">
              <a:spLocks noChangeArrowheads="1"/>
            </p:cNvSpPr>
            <p:nvPr/>
          </p:nvSpPr>
          <p:spPr bwMode="auto">
            <a:xfrm>
              <a:off x="350" y="3246"/>
              <a:ext cx="5074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The nature of the fruits human beings bear depends upon whether or not they fulfill their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portion of responsibility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. For this reason, God gave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two kinds of prophecies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concerning the accomplishment of His Will.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19205" name="Text Box 5"/>
            <p:cNvSpPr txBox="1">
              <a:spLocks noChangeArrowheads="1"/>
            </p:cNvSpPr>
            <p:nvPr/>
          </p:nvSpPr>
          <p:spPr bwMode="auto">
            <a:xfrm>
              <a:off x="117" y="3216"/>
              <a:ext cx="21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19208" name="WordArt 8"/>
          <p:cNvSpPr>
            <a:spLocks noChangeArrowheads="1" noChangeShapeType="1" noTextEdit="1"/>
          </p:cNvSpPr>
          <p:nvPr/>
        </p:nvSpPr>
        <p:spPr bwMode="auto">
          <a:xfrm rot="5400000">
            <a:off x="6972300" y="2857500"/>
            <a:ext cx="914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663300"/>
                    </a:gs>
                    <a:gs pos="100000">
                      <a:srgbClr val="663300"/>
                    </a:gs>
                  </a:gsLst>
                  <a:lin ang="0" scaled="1"/>
                </a:gradFill>
                <a:effectLst/>
                <a:latin typeface="Arial Black"/>
              </a:rPr>
              <a:t>……</a:t>
            </a:r>
          </a:p>
        </p:txBody>
      </p:sp>
      <p:sp>
        <p:nvSpPr>
          <p:cNvPr id="819209" name="WordArt 9"/>
          <p:cNvSpPr>
            <a:spLocks noChangeArrowheads="1" noChangeShapeType="1" noTextEdit="1"/>
          </p:cNvSpPr>
          <p:nvPr/>
        </p:nvSpPr>
        <p:spPr bwMode="auto">
          <a:xfrm rot="5400000">
            <a:off x="1257300" y="2857500"/>
            <a:ext cx="914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CC"/>
                    </a:gs>
                    <a:gs pos="100000">
                      <a:srgbClr val="0000CC"/>
                    </a:gs>
                  </a:gsLst>
                  <a:lin ang="0" scaled="1"/>
                </a:gradFill>
                <a:effectLst/>
                <a:latin typeface="Arial Black"/>
              </a:rPr>
              <a:t>……</a:t>
            </a:r>
          </a:p>
        </p:txBody>
      </p:sp>
      <p:grpSp>
        <p:nvGrpSpPr>
          <p:cNvPr id="819306" name="Group 106"/>
          <p:cNvGrpSpPr>
            <a:grpSpLocks/>
          </p:cNvGrpSpPr>
          <p:nvPr/>
        </p:nvGrpSpPr>
        <p:grpSpPr bwMode="auto">
          <a:xfrm>
            <a:off x="3065463" y="1676400"/>
            <a:ext cx="3013075" cy="342900"/>
            <a:chOff x="1920" y="1008"/>
            <a:chExt cx="1898" cy="216"/>
          </a:xfrm>
        </p:grpSpPr>
        <p:sp>
          <p:nvSpPr>
            <p:cNvPr id="819212" name="AutoShape 12"/>
            <p:cNvSpPr>
              <a:spLocks noChangeArrowheads="1"/>
            </p:cNvSpPr>
            <p:nvPr/>
          </p:nvSpPr>
          <p:spPr bwMode="auto">
            <a:xfrm rot="4203561">
              <a:off x="2076" y="852"/>
              <a:ext cx="216" cy="528"/>
            </a:xfrm>
            <a:prstGeom prst="downArrow">
              <a:avLst>
                <a:gd name="adj1" fmla="val 39157"/>
                <a:gd name="adj2" fmla="val 78913"/>
              </a:avLst>
            </a:prstGeom>
            <a:gradFill rotWithShape="1">
              <a:gsLst>
                <a:gs pos="0">
                  <a:srgbClr val="F3FFFF"/>
                </a:gs>
                <a:gs pos="100000">
                  <a:schemeClr val="tx1"/>
                </a:gs>
              </a:gsLst>
              <a:lin ang="5400000" scaled="1"/>
            </a:gradFill>
            <a:ln w="3175" algn="ctr">
              <a:solidFill>
                <a:schemeClr val="tx1">
                  <a:alpha val="50000"/>
                </a:schemeClr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19213" name="AutoShape 13"/>
            <p:cNvSpPr>
              <a:spLocks noChangeArrowheads="1"/>
            </p:cNvSpPr>
            <p:nvPr/>
          </p:nvSpPr>
          <p:spPr bwMode="auto">
            <a:xfrm rot="-4107220">
              <a:off x="3446" y="852"/>
              <a:ext cx="216" cy="528"/>
            </a:xfrm>
            <a:prstGeom prst="downArrow">
              <a:avLst>
                <a:gd name="adj1" fmla="val 39157"/>
                <a:gd name="adj2" fmla="val 78913"/>
              </a:avLst>
            </a:prstGeom>
            <a:gradFill rotWithShape="1">
              <a:gsLst>
                <a:gs pos="0">
                  <a:srgbClr val="F3FFFF"/>
                </a:gs>
                <a:gs pos="100000">
                  <a:schemeClr val="tx1"/>
                </a:gs>
              </a:gsLst>
              <a:lin ang="5400000" scaled="1"/>
            </a:gradFill>
            <a:ln w="3175" algn="ctr">
              <a:solidFill>
                <a:schemeClr val="tx1">
                  <a:alpha val="50000"/>
                </a:schemeClr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819243" name="Group 43"/>
          <p:cNvGrpSpPr>
            <a:grpSpLocks/>
          </p:cNvGrpSpPr>
          <p:nvPr/>
        </p:nvGrpSpPr>
        <p:grpSpPr bwMode="auto">
          <a:xfrm>
            <a:off x="3886200" y="866775"/>
            <a:ext cx="1371600" cy="1266825"/>
            <a:chOff x="2448" y="498"/>
            <a:chExt cx="864" cy="798"/>
          </a:xfrm>
        </p:grpSpPr>
        <p:sp>
          <p:nvSpPr>
            <p:cNvPr id="819222" name="Oval 22"/>
            <p:cNvSpPr>
              <a:spLocks noChangeArrowheads="1"/>
            </p:cNvSpPr>
            <p:nvPr/>
          </p:nvSpPr>
          <p:spPr bwMode="auto">
            <a:xfrm>
              <a:off x="2448" y="498"/>
              <a:ext cx="864" cy="79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>
                <a:solidFill>
                  <a:srgbClr val="66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192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572" y="624"/>
              <a:ext cx="640" cy="3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pc="720">
                  <a:ln w="1905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6600CC"/>
                  </a:solidFill>
                  <a:effectLst/>
                  <a:latin typeface="Arial Black"/>
                </a:rPr>
                <a:t>God's</a:t>
              </a:r>
            </a:p>
          </p:txBody>
        </p:sp>
        <p:sp>
          <p:nvSpPr>
            <p:cNvPr id="81922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648" y="964"/>
              <a:ext cx="459" cy="2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pc="720">
                  <a:ln w="1905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6600CC"/>
                  </a:solidFill>
                  <a:effectLst/>
                  <a:latin typeface="Arial Black"/>
                </a:rPr>
                <a:t>Will</a:t>
              </a:r>
            </a:p>
          </p:txBody>
        </p:sp>
      </p:grpSp>
      <p:sp>
        <p:nvSpPr>
          <p:cNvPr id="819238" name="WordArt 38"/>
          <p:cNvSpPr>
            <a:spLocks noChangeArrowheads="1" noChangeShapeType="1" noTextEdit="1"/>
          </p:cNvSpPr>
          <p:nvPr/>
        </p:nvSpPr>
        <p:spPr bwMode="auto">
          <a:xfrm>
            <a:off x="2209800" y="29718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1800">
                <a:ln w="28575">
                  <a:noFill/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Arial Black"/>
              </a:rPr>
              <a:t>Faith</a:t>
            </a:r>
          </a:p>
        </p:txBody>
      </p:sp>
      <p:sp>
        <p:nvSpPr>
          <p:cNvPr id="819239" name="WordArt 39"/>
          <p:cNvSpPr>
            <a:spLocks noChangeArrowheads="1" noChangeShapeType="1" noTextEdit="1"/>
          </p:cNvSpPr>
          <p:nvPr/>
        </p:nvSpPr>
        <p:spPr bwMode="auto">
          <a:xfrm>
            <a:off x="6019800" y="29718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noFill/>
                  <a:round/>
                  <a:headEnd/>
                  <a:tailEnd/>
                </a:ln>
                <a:effectLst/>
                <a:latin typeface="Arial Black"/>
              </a:rPr>
              <a:t>Disbelief</a:t>
            </a:r>
          </a:p>
        </p:txBody>
      </p:sp>
      <p:grpSp>
        <p:nvGrpSpPr>
          <p:cNvPr id="819265" name="Group 65"/>
          <p:cNvGrpSpPr>
            <a:grpSpLocks/>
          </p:cNvGrpSpPr>
          <p:nvPr/>
        </p:nvGrpSpPr>
        <p:grpSpPr bwMode="auto">
          <a:xfrm>
            <a:off x="360363" y="1600200"/>
            <a:ext cx="2763837" cy="989013"/>
            <a:chOff x="227" y="960"/>
            <a:chExt cx="1741" cy="623"/>
          </a:xfrm>
        </p:grpSpPr>
        <p:sp>
          <p:nvSpPr>
            <p:cNvPr id="819210" name="Oval 10"/>
            <p:cNvSpPr>
              <a:spLocks noChangeArrowheads="1"/>
            </p:cNvSpPr>
            <p:nvPr/>
          </p:nvSpPr>
          <p:spPr bwMode="auto">
            <a:xfrm>
              <a:off x="227" y="960"/>
              <a:ext cx="1741" cy="62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FF99FF"/>
                </a:gs>
              </a:gsLst>
              <a:lin ang="2700000" scaled="1"/>
            </a:gradFill>
            <a:ln w="9525">
              <a:round/>
              <a:headEnd/>
              <a:tailEnd/>
            </a:ln>
            <a:effectLst/>
            <a:scene3d>
              <a:camera prst="legacyPerspectiveTop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CCCC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36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endParaRPr>
            </a:p>
          </p:txBody>
        </p:sp>
        <p:sp>
          <p:nvSpPr>
            <p:cNvPr id="819241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378" y="1056"/>
              <a:ext cx="1440" cy="45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effectLst/>
                  <a:latin typeface="Arial Black"/>
                </a:rPr>
                <a:t>Accomplishment</a:t>
              </a:r>
            </a:p>
          </p:txBody>
        </p:sp>
      </p:grpSp>
      <p:sp>
        <p:nvSpPr>
          <p:cNvPr id="819249" name="Text Box 49"/>
          <p:cNvSpPr txBox="1">
            <a:spLocks noChangeArrowheads="1"/>
          </p:cNvSpPr>
          <p:nvPr/>
        </p:nvSpPr>
        <p:spPr bwMode="auto">
          <a:xfrm>
            <a:off x="304800" y="1031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1.5  Two Kinds of Prophecies Concerning the Cross</a:t>
            </a:r>
          </a:p>
        </p:txBody>
      </p:sp>
      <p:grpSp>
        <p:nvGrpSpPr>
          <p:cNvPr id="819260" name="Group 60"/>
          <p:cNvGrpSpPr>
            <a:grpSpLocks/>
          </p:cNvGrpSpPr>
          <p:nvPr/>
        </p:nvGrpSpPr>
        <p:grpSpPr bwMode="auto">
          <a:xfrm>
            <a:off x="6019800" y="1600200"/>
            <a:ext cx="2763838" cy="989013"/>
            <a:chOff x="3792" y="960"/>
            <a:chExt cx="1741" cy="623"/>
          </a:xfrm>
        </p:grpSpPr>
        <p:sp>
          <p:nvSpPr>
            <p:cNvPr id="819211" name="Oval 11"/>
            <p:cNvSpPr>
              <a:spLocks noChangeArrowheads="1"/>
            </p:cNvSpPr>
            <p:nvPr/>
          </p:nvSpPr>
          <p:spPr bwMode="auto">
            <a:xfrm>
              <a:off x="3792" y="960"/>
              <a:ext cx="1741" cy="623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993300"/>
                </a:gs>
              </a:gsLst>
              <a:lin ang="18900000" scaled="1"/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400" b="0">
                <a:solidFill>
                  <a:srgbClr val="010000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19259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4176" y="1080"/>
              <a:ext cx="1090" cy="36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EAEAEA"/>
                    </a:solidFill>
                    <a:round/>
                    <a:headEnd/>
                    <a:tailEnd/>
                  </a:ln>
                  <a:effectLst/>
                  <a:latin typeface="Arial Black"/>
                </a:rPr>
                <a:t>Failure</a:t>
              </a:r>
            </a:p>
          </p:txBody>
        </p:sp>
      </p:grpSp>
      <p:grpSp>
        <p:nvGrpSpPr>
          <p:cNvPr id="819308" name="Group 108"/>
          <p:cNvGrpSpPr>
            <a:grpSpLocks/>
          </p:cNvGrpSpPr>
          <p:nvPr/>
        </p:nvGrpSpPr>
        <p:grpSpPr bwMode="auto">
          <a:xfrm>
            <a:off x="5811838" y="3351213"/>
            <a:ext cx="3179762" cy="1068387"/>
            <a:chOff x="3661" y="2111"/>
            <a:chExt cx="2003" cy="673"/>
          </a:xfrm>
        </p:grpSpPr>
        <p:sp>
          <p:nvSpPr>
            <p:cNvPr id="819277" name="Oval 77" descr="Bible handwritten in Latin,  Malmesbury Abbey, Wiltshire, England"/>
            <p:cNvSpPr>
              <a:spLocks noChangeArrowheads="1"/>
            </p:cNvSpPr>
            <p:nvPr/>
          </p:nvSpPr>
          <p:spPr bwMode="auto">
            <a:xfrm>
              <a:off x="3661" y="2111"/>
              <a:ext cx="2003" cy="673"/>
            </a:xfrm>
            <a:prstGeom prst="ellipse">
              <a:avLst/>
            </a:prstGeom>
            <a:blipFill dpi="0" rotWithShape="0">
              <a:blip r:embed="rId5">
                <a:lum bright="30000" contrast="-12000"/>
              </a:blip>
              <a:srcRect/>
              <a:stretch>
                <a:fillRect b="-100187"/>
              </a:stretch>
            </a:blipFill>
            <a:ln w="9525" algn="ctr">
              <a:round/>
              <a:headEnd/>
              <a:tailEnd/>
            </a:ln>
            <a:effectLst/>
            <a:scene3d>
              <a:camera prst="legacyPerspectiveBottomRigh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1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819278" name="Text Box 78"/>
            <p:cNvSpPr txBox="1">
              <a:spLocks noChangeArrowheads="1"/>
            </p:cNvSpPr>
            <p:nvPr/>
          </p:nvSpPr>
          <p:spPr bwMode="auto">
            <a:xfrm>
              <a:off x="4077" y="2208"/>
              <a:ext cx="11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Papyrus" pitchFamily="66" charset="0"/>
                </a:rPr>
                <a:t>C r o s s</a:t>
              </a:r>
            </a:p>
          </p:txBody>
        </p:sp>
        <p:sp>
          <p:nvSpPr>
            <p:cNvPr id="819279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4270" y="2544"/>
              <a:ext cx="785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pc="72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  <a:latin typeface="Arial Black"/>
                </a:rPr>
                <a:t>(Isa. 53)</a:t>
              </a:r>
            </a:p>
          </p:txBody>
        </p:sp>
      </p:grpSp>
      <p:grpSp>
        <p:nvGrpSpPr>
          <p:cNvPr id="819307" name="Group 107"/>
          <p:cNvGrpSpPr>
            <a:grpSpLocks/>
          </p:cNvGrpSpPr>
          <p:nvPr/>
        </p:nvGrpSpPr>
        <p:grpSpPr bwMode="auto">
          <a:xfrm>
            <a:off x="152400" y="3351213"/>
            <a:ext cx="3179763" cy="1068387"/>
            <a:chOff x="96" y="2111"/>
            <a:chExt cx="2003" cy="673"/>
          </a:xfrm>
        </p:grpSpPr>
        <p:sp>
          <p:nvSpPr>
            <p:cNvPr id="819280" name="Oval 80" descr="Bible handwritten in Latin,  Malmesbury Abbey, Wiltshire, England"/>
            <p:cNvSpPr>
              <a:spLocks noChangeArrowheads="1"/>
            </p:cNvSpPr>
            <p:nvPr/>
          </p:nvSpPr>
          <p:spPr bwMode="auto">
            <a:xfrm>
              <a:off x="96" y="2111"/>
              <a:ext cx="2003" cy="673"/>
            </a:xfrm>
            <a:prstGeom prst="ellipse">
              <a:avLst/>
            </a:prstGeom>
            <a:blipFill dpi="0" rotWithShape="0">
              <a:blip r:embed="rId5">
                <a:lum bright="24000" contrast="-24000"/>
              </a:blip>
              <a:srcRect/>
              <a:stretch>
                <a:fillRect b="-100187"/>
              </a:stretch>
            </a:blip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Harsh3" dir="t"/>
            </a:scene3d>
            <a:sp3d extrusionH="735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en-US" sz="1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819281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384" y="2256"/>
              <a:ext cx="14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pc="72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28398" dir="17793903" algn="ctr" rotWithShape="0">
                      <a:schemeClr val="bg1"/>
                    </a:outerShdw>
                  </a:effectLst>
                  <a:latin typeface="Papyrus"/>
                </a:rPr>
                <a:t>King - Kingdom </a:t>
              </a:r>
            </a:p>
          </p:txBody>
        </p:sp>
        <p:sp>
          <p:nvSpPr>
            <p:cNvPr id="819282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522" y="2544"/>
              <a:ext cx="115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pc="72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  <a:latin typeface="Arial Black"/>
                </a:rPr>
                <a:t>(Isa. 9, 11, 60)</a:t>
              </a:r>
            </a:p>
          </p:txBody>
        </p:sp>
      </p:grpSp>
      <p:sp>
        <p:nvSpPr>
          <p:cNvPr id="819226" name="AutoShape 26"/>
          <p:cNvSpPr>
            <a:spLocks noChangeArrowheads="1"/>
          </p:cNvSpPr>
          <p:nvPr/>
        </p:nvSpPr>
        <p:spPr bwMode="auto">
          <a:xfrm rot="-5400000">
            <a:off x="6419850" y="2076450"/>
            <a:ext cx="266700" cy="1524000"/>
          </a:xfrm>
          <a:prstGeom prst="downArrow">
            <a:avLst>
              <a:gd name="adj1" fmla="val 48333"/>
              <a:gd name="adj2" fmla="val 118307"/>
            </a:avLst>
          </a:prstGeom>
          <a:solidFill>
            <a:srgbClr val="3C1E00">
              <a:alpha val="60001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27" name="AutoShape 27"/>
          <p:cNvSpPr>
            <a:spLocks noChangeArrowheads="1"/>
          </p:cNvSpPr>
          <p:nvPr/>
        </p:nvSpPr>
        <p:spPr bwMode="auto">
          <a:xfrm rot="-16200000">
            <a:off x="2457450" y="2076450"/>
            <a:ext cx="266700" cy="1524000"/>
          </a:xfrm>
          <a:prstGeom prst="downArrow">
            <a:avLst>
              <a:gd name="adj1" fmla="val 48333"/>
              <a:gd name="adj2" fmla="val 118307"/>
            </a:avLst>
          </a:prstGeom>
          <a:solidFill>
            <a:srgbClr val="6600CC">
              <a:alpha val="60001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25" name="Rectangle 25" descr="Jews conspire together 1"/>
          <p:cNvSpPr>
            <a:spLocks noChangeArrowheads="1"/>
          </p:cNvSpPr>
          <p:nvPr/>
        </p:nvSpPr>
        <p:spPr bwMode="auto">
          <a:xfrm>
            <a:off x="3276600" y="2362200"/>
            <a:ext cx="2590800" cy="914400"/>
          </a:xfrm>
          <a:prstGeom prst="rect">
            <a:avLst/>
          </a:prstGeom>
          <a:blipFill dpi="0" rotWithShape="0">
            <a:blip r:embed="rId6"/>
            <a:srcRect/>
            <a:stretch>
              <a:fillRect b="-15586"/>
            </a:stretch>
          </a:blip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3200" b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819292" name="WordArt 92"/>
          <p:cNvSpPr>
            <a:spLocks noChangeArrowheads="1" noChangeShapeType="1" noTextEdit="1"/>
          </p:cNvSpPr>
          <p:nvPr/>
        </p:nvSpPr>
        <p:spPr bwMode="auto">
          <a:xfrm>
            <a:off x="3352800" y="2590800"/>
            <a:ext cx="933450" cy="24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Jews:</a:t>
            </a:r>
          </a:p>
        </p:txBody>
      </p:sp>
      <p:sp>
        <p:nvSpPr>
          <p:cNvPr id="819293" name="WordArt 93"/>
          <p:cNvSpPr>
            <a:spLocks noChangeArrowheads="1" noChangeShapeType="1" noTextEdit="1"/>
          </p:cNvSpPr>
          <p:nvPr/>
        </p:nvSpPr>
        <p:spPr bwMode="auto">
          <a:xfrm>
            <a:off x="3657600" y="2895600"/>
            <a:ext cx="2133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responsibility</a:t>
            </a:r>
          </a:p>
        </p:txBody>
      </p:sp>
      <p:sp>
        <p:nvSpPr>
          <p:cNvPr id="819256" name="AutoShape 56"/>
          <p:cNvSpPr>
            <a:spLocks noChangeArrowheads="1"/>
          </p:cNvSpPr>
          <p:nvPr/>
        </p:nvSpPr>
        <p:spPr bwMode="auto">
          <a:xfrm rot="-14786457">
            <a:off x="3356769" y="3861594"/>
            <a:ext cx="352425" cy="554037"/>
          </a:xfrm>
          <a:prstGeom prst="downArrow">
            <a:avLst>
              <a:gd name="adj1" fmla="val 39157"/>
              <a:gd name="adj2" fmla="val 50750"/>
            </a:avLst>
          </a:prstGeom>
          <a:gradFill rotWithShape="1">
            <a:gsLst>
              <a:gs pos="0">
                <a:srgbClr val="F3FFFF"/>
              </a:gs>
              <a:gs pos="100000">
                <a:schemeClr val="tx1"/>
              </a:gs>
            </a:gsLst>
            <a:lin ang="5400000" scaled="1"/>
          </a:gradFill>
          <a:ln w="3175" algn="ctr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257" name="AutoShape 57"/>
          <p:cNvSpPr>
            <a:spLocks noChangeArrowheads="1"/>
          </p:cNvSpPr>
          <p:nvPr/>
        </p:nvSpPr>
        <p:spPr bwMode="auto">
          <a:xfrm rot="-7017629">
            <a:off x="5434806" y="3861594"/>
            <a:ext cx="352425" cy="554038"/>
          </a:xfrm>
          <a:prstGeom prst="downArrow">
            <a:avLst>
              <a:gd name="adj1" fmla="val 39157"/>
              <a:gd name="adj2" fmla="val 50750"/>
            </a:avLst>
          </a:prstGeom>
          <a:gradFill rotWithShape="1">
            <a:gsLst>
              <a:gs pos="0">
                <a:srgbClr val="F3FFFF"/>
              </a:gs>
              <a:gs pos="100000">
                <a:schemeClr val="tx1"/>
              </a:gs>
            </a:gsLst>
            <a:lin ang="5400000" scaled="1"/>
          </a:gradFill>
          <a:ln w="3175" algn="ctr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19302" name="Group 102"/>
          <p:cNvGrpSpPr>
            <a:grpSpLocks/>
          </p:cNvGrpSpPr>
          <p:nvPr/>
        </p:nvGrpSpPr>
        <p:grpSpPr bwMode="auto">
          <a:xfrm>
            <a:off x="3470275" y="3956050"/>
            <a:ext cx="2182813" cy="844550"/>
            <a:chOff x="2198" y="2492"/>
            <a:chExt cx="1375" cy="532"/>
          </a:xfrm>
        </p:grpSpPr>
        <p:sp>
          <p:nvSpPr>
            <p:cNvPr id="819303" name="Oval 103" descr="Sermon On the Mount by Carl Heinrich Bloch d 1890_PD"/>
            <p:cNvSpPr>
              <a:spLocks noChangeArrowheads="1"/>
            </p:cNvSpPr>
            <p:nvPr/>
          </p:nvSpPr>
          <p:spPr bwMode="auto">
            <a:xfrm>
              <a:off x="2198" y="2500"/>
              <a:ext cx="1375" cy="524"/>
            </a:xfrm>
            <a:prstGeom prst="ellipse">
              <a:avLst/>
            </a:prstGeom>
            <a:blipFill dpi="0" rotWithShape="0">
              <a:blip r:embed="rId7" cstate="print"/>
              <a:srcRect/>
              <a:stretch>
                <a:fillRect b="-32186"/>
              </a:stretch>
            </a:blip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4400" b="0">
                <a:solidFill>
                  <a:schemeClr val="bg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19304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2484" y="2492"/>
              <a:ext cx="804" cy="532"/>
            </a:xfrm>
            <a:prstGeom prst="rect">
              <a:avLst/>
            </a:prstGeom>
          </p:spPr>
          <p:txBody>
            <a:bodyPr wrap="none" fromWordArt="1">
              <a:prstTxWarp prst="textCurveDown">
                <a:avLst>
                  <a:gd name="adj" fmla="val 43477"/>
                </a:avLst>
              </a:prstTxWarp>
            </a:bodyPr>
            <a:lstStyle/>
            <a:p>
              <a:r>
                <a:rPr lang="en-US" sz="3600" kern="10" spc="720"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28398" dir="12393903" algn="ctr" rotWithShape="0">
                      <a:schemeClr val="tx1"/>
                    </a:outerShdw>
                  </a:effectLst>
                  <a:latin typeface="Papyrus"/>
                </a:rPr>
                <a:t>Jesus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1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19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1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1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1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8" grpId="0" animBg="1"/>
      <p:bldP spid="819209" grpId="0" animBg="1"/>
      <p:bldP spid="819238" grpId="0" animBg="1"/>
      <p:bldP spid="819239" grpId="0" animBg="1"/>
      <p:bldP spid="819226" grpId="0" animBg="1"/>
      <p:bldP spid="819227" grpId="0" animBg="1"/>
      <p:bldP spid="819225" grpId="0" animBg="1"/>
      <p:bldP spid="819292" grpId="0" animBg="1"/>
      <p:bldP spid="8192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1274" name="Group 26"/>
          <p:cNvGrpSpPr>
            <a:grpSpLocks/>
          </p:cNvGrpSpPr>
          <p:nvPr/>
        </p:nvGrpSpPr>
        <p:grpSpPr bwMode="auto">
          <a:xfrm>
            <a:off x="990600" y="5334000"/>
            <a:ext cx="7315200" cy="784225"/>
            <a:chOff x="480" y="3360"/>
            <a:chExt cx="4416" cy="494"/>
          </a:xfrm>
        </p:grpSpPr>
        <p:sp>
          <p:nvSpPr>
            <p:cNvPr id="821252" name="Text Box 4"/>
            <p:cNvSpPr txBox="1">
              <a:spLocks noChangeArrowheads="1"/>
            </p:cNvSpPr>
            <p:nvPr/>
          </p:nvSpPr>
          <p:spPr bwMode="auto">
            <a:xfrm>
              <a:off x="693" y="3404"/>
              <a:ext cx="4203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Several times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spoke of his suffering on the cross as if it were necessary for salvation. 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21253" name="Text Box 5"/>
            <p:cNvSpPr txBox="1">
              <a:spLocks noChangeArrowheads="1"/>
            </p:cNvSpPr>
            <p:nvPr/>
          </p:nvSpPr>
          <p:spPr bwMode="auto">
            <a:xfrm>
              <a:off x="480" y="3360"/>
              <a:ext cx="19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21271" name="Group 23"/>
          <p:cNvGrpSpPr>
            <a:grpSpLocks/>
          </p:cNvGrpSpPr>
          <p:nvPr/>
        </p:nvGrpSpPr>
        <p:grpSpPr bwMode="auto">
          <a:xfrm>
            <a:off x="457200" y="119063"/>
            <a:ext cx="7543800" cy="947737"/>
            <a:chOff x="192" y="48"/>
            <a:chExt cx="4752" cy="597"/>
          </a:xfrm>
        </p:grpSpPr>
        <p:sp>
          <p:nvSpPr>
            <p:cNvPr id="821254" name="Text Box 6"/>
            <p:cNvSpPr txBox="1">
              <a:spLocks noChangeArrowheads="1"/>
            </p:cNvSpPr>
            <p:nvPr/>
          </p:nvSpPr>
          <p:spPr bwMode="auto">
            <a:xfrm>
              <a:off x="576" y="65"/>
              <a:ext cx="436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Gospel Passages in which Jesus Spoke</a:t>
              </a:r>
            </a:p>
            <a:p>
              <a:pPr algn="l">
                <a:lnSpc>
                  <a:spcPct val="8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of His Crucifixion as if it were Necessary</a:t>
              </a:r>
            </a:p>
          </p:txBody>
        </p:sp>
        <p:sp>
          <p:nvSpPr>
            <p:cNvPr id="821255" name="Text Box 7"/>
            <p:cNvSpPr txBox="1">
              <a:spLocks noChangeArrowheads="1"/>
            </p:cNvSpPr>
            <p:nvPr/>
          </p:nvSpPr>
          <p:spPr bwMode="auto">
            <a:xfrm>
              <a:off x="192" y="4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1.6</a:t>
              </a:r>
            </a:p>
          </p:txBody>
        </p:sp>
      </p:grpSp>
      <p:sp>
        <p:nvSpPr>
          <p:cNvPr id="821272" name="Oval 24"/>
          <p:cNvSpPr>
            <a:spLocks noChangeArrowheads="1"/>
          </p:cNvSpPr>
          <p:nvPr/>
        </p:nvSpPr>
        <p:spPr bwMode="auto">
          <a:xfrm>
            <a:off x="1257300" y="1911350"/>
            <a:ext cx="2095500" cy="831850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400" b="0">
                <a:solidFill>
                  <a:schemeClr val="bg1"/>
                </a:solidFill>
                <a:effectLst/>
                <a:latin typeface="Impact" pitchFamily="34" charset="0"/>
              </a:rPr>
              <a:t>Jesus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2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7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275" name="Text Box 3"/>
          <p:cNvSpPr txBox="1">
            <a:spLocks noChangeArrowheads="1"/>
          </p:cNvSpPr>
          <p:nvPr/>
        </p:nvSpPr>
        <p:spPr bwMode="auto">
          <a:xfrm>
            <a:off x="1066800" y="523875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Arial Narrow" pitchFamily="34" charset="0"/>
              </a:rPr>
              <a:t>For example, when </a:t>
            </a:r>
            <a:r>
              <a:rPr lang="en-US" u="sng" dirty="0">
                <a:solidFill>
                  <a:schemeClr val="bg1"/>
                </a:solidFill>
                <a:effectLst/>
                <a:latin typeface="Arial Narrow" pitchFamily="34" charset="0"/>
              </a:rPr>
              <a:t>Peter</a:t>
            </a:r>
            <a:r>
              <a:rPr lang="en-US" dirty="0">
                <a:solidFill>
                  <a:schemeClr val="bg1"/>
                </a:solidFill>
                <a:effectLst/>
                <a:latin typeface="Arial Narrow" pitchFamily="34" charset="0"/>
              </a:rPr>
              <a:t> heard Jesus’ prediction of his imminent crucifixion and tried to </a:t>
            </a:r>
            <a:r>
              <a:rPr lang="en-US" dirty="0">
                <a:solidFill>
                  <a:srgbClr val="FFFF66"/>
                </a:solidFill>
                <a:effectLst/>
                <a:latin typeface="Arial Narrow" pitchFamily="34" charset="0"/>
              </a:rPr>
              <a:t>dissuade</a:t>
            </a:r>
            <a:r>
              <a:rPr lang="en-US" dirty="0">
                <a:solidFill>
                  <a:schemeClr val="bg1"/>
                </a:solidFill>
                <a:effectLst/>
                <a:latin typeface="Arial Narrow" pitchFamily="34" charset="0"/>
              </a:rPr>
              <a:t> him, Jesus rebuked him, saying, “Get behind me, </a:t>
            </a:r>
            <a:r>
              <a:rPr lang="en-US" u="sng" dirty="0">
                <a:solidFill>
                  <a:schemeClr val="bg1"/>
                </a:solidFill>
                <a:effectLst/>
                <a:latin typeface="Arial Narrow" pitchFamily="34" charset="0"/>
              </a:rPr>
              <a:t>Satan</a:t>
            </a:r>
            <a:r>
              <a:rPr lang="en-US" dirty="0">
                <a:solidFill>
                  <a:schemeClr val="bg1"/>
                </a:solidFill>
                <a:effectLst/>
                <a:latin typeface="Arial Narrow" pitchFamily="34" charset="0"/>
              </a:rPr>
              <a:t>!” (Matt. 16:23)</a:t>
            </a:r>
            <a:r>
              <a:rPr lang="en-US" sz="2600" dirty="0"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  <a:effectLst/>
                <a:latin typeface="Arial Narrow" pitchFamily="34" charset="0"/>
              </a:rPr>
              <a:t>(p. 121).</a:t>
            </a:r>
          </a:p>
        </p:txBody>
      </p:sp>
      <p:sp>
        <p:nvSpPr>
          <p:cNvPr id="822280" name="Text Box 8"/>
          <p:cNvSpPr txBox="1">
            <a:spLocks noChangeArrowheads="1"/>
          </p:cNvSpPr>
          <p:nvPr/>
        </p:nvSpPr>
        <p:spPr bwMode="auto">
          <a:xfrm>
            <a:off x="3124200" y="18288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</a:t>
            </a:r>
          </a:p>
        </p:txBody>
      </p:sp>
      <p:sp>
        <p:nvSpPr>
          <p:cNvPr id="822281" name="AutoShape 9"/>
          <p:cNvSpPr>
            <a:spLocks noChangeArrowheads="1"/>
          </p:cNvSpPr>
          <p:nvPr/>
        </p:nvSpPr>
        <p:spPr bwMode="auto">
          <a:xfrm rot="10800000">
            <a:off x="2044700" y="2819400"/>
            <a:ext cx="219075" cy="1054100"/>
          </a:xfrm>
          <a:prstGeom prst="downArrow">
            <a:avLst>
              <a:gd name="adj1" fmla="val 50000"/>
              <a:gd name="adj2" fmla="val 120290"/>
            </a:avLst>
          </a:prstGeom>
          <a:gradFill rotWithShape="0">
            <a:gsLst>
              <a:gs pos="0">
                <a:srgbClr val="660066"/>
              </a:gs>
              <a:gs pos="100000">
                <a:schemeClr val="bg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22282" name="AutoShape 10"/>
          <p:cNvSpPr>
            <a:spLocks noChangeArrowheads="1"/>
          </p:cNvSpPr>
          <p:nvPr/>
        </p:nvSpPr>
        <p:spPr bwMode="auto">
          <a:xfrm flipH="1">
            <a:off x="2430463" y="2832100"/>
            <a:ext cx="223837" cy="1054100"/>
          </a:xfrm>
          <a:prstGeom prst="downArrow">
            <a:avLst>
              <a:gd name="adj1" fmla="val 50000"/>
              <a:gd name="adj2" fmla="val 117731"/>
            </a:avLst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22284" name="Oval 12"/>
          <p:cNvSpPr>
            <a:spLocks noChangeArrowheads="1"/>
          </p:cNvSpPr>
          <p:nvPr/>
        </p:nvSpPr>
        <p:spPr bwMode="auto">
          <a:xfrm>
            <a:off x="1257300" y="1911350"/>
            <a:ext cx="2095500" cy="831850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400" b="0">
                <a:solidFill>
                  <a:schemeClr val="bg1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22285" name="Text Box 13"/>
          <p:cNvSpPr txBox="1">
            <a:spLocks noChangeArrowheads="1"/>
          </p:cNvSpPr>
          <p:nvPr/>
        </p:nvSpPr>
        <p:spPr bwMode="auto">
          <a:xfrm>
            <a:off x="762000" y="12192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 u="sng">
                <a:solidFill>
                  <a:srgbClr val="660066"/>
                </a:solidFill>
                <a:effectLst/>
                <a:latin typeface="Arial Black" pitchFamily="34" charset="0"/>
              </a:rPr>
              <a:t>Matt. 16:23</a:t>
            </a:r>
          </a:p>
        </p:txBody>
      </p:sp>
      <p:sp>
        <p:nvSpPr>
          <p:cNvPr id="822286" name="Oval 14"/>
          <p:cNvSpPr>
            <a:spLocks noChangeArrowheads="1"/>
          </p:cNvSpPr>
          <p:nvPr/>
        </p:nvSpPr>
        <p:spPr bwMode="auto">
          <a:xfrm>
            <a:off x="1257300" y="3892550"/>
            <a:ext cx="2095500" cy="8318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400" b="0">
                <a:solidFill>
                  <a:srgbClr val="660066"/>
                </a:solidFill>
                <a:effectLst/>
                <a:latin typeface="Impact" pitchFamily="34" charset="0"/>
              </a:rPr>
              <a:t>Peter</a:t>
            </a:r>
          </a:p>
        </p:txBody>
      </p:sp>
      <p:sp>
        <p:nvSpPr>
          <p:cNvPr id="822287" name="Text Box 15"/>
          <p:cNvSpPr txBox="1">
            <a:spLocks noChangeArrowheads="1"/>
          </p:cNvSpPr>
          <p:nvPr/>
        </p:nvSpPr>
        <p:spPr bwMode="auto">
          <a:xfrm>
            <a:off x="4191000" y="19494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b="0" dirty="0">
                <a:solidFill>
                  <a:srgbClr val="660066"/>
                </a:solidFill>
                <a:effectLst/>
                <a:latin typeface="Impact" pitchFamily="34" charset="0"/>
              </a:rPr>
              <a:t>“Get behind me, Satan.”</a:t>
            </a:r>
          </a:p>
        </p:txBody>
      </p:sp>
      <p:sp>
        <p:nvSpPr>
          <p:cNvPr id="822288" name="Text Box 16"/>
          <p:cNvSpPr txBox="1">
            <a:spLocks noChangeArrowheads="1"/>
          </p:cNvSpPr>
          <p:nvPr/>
        </p:nvSpPr>
        <p:spPr bwMode="auto">
          <a:xfrm>
            <a:off x="2667000" y="30480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b="0">
                <a:solidFill>
                  <a:srgbClr val="0000CC"/>
                </a:solidFill>
                <a:effectLst/>
                <a:latin typeface="Impact" pitchFamily="34" charset="0"/>
              </a:rPr>
              <a:t>Predict crucifixion</a:t>
            </a:r>
          </a:p>
        </p:txBody>
      </p:sp>
      <p:sp>
        <p:nvSpPr>
          <p:cNvPr id="822289" name="Text Box 17"/>
          <p:cNvSpPr txBox="1">
            <a:spLocks noChangeArrowheads="1"/>
          </p:cNvSpPr>
          <p:nvPr/>
        </p:nvSpPr>
        <p:spPr bwMode="auto">
          <a:xfrm>
            <a:off x="152400" y="3048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Impact" pitchFamily="34" charset="0"/>
              </a:rPr>
              <a:t>Dissuade</a:t>
            </a: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57200" y="119063"/>
            <a:ext cx="7543800" cy="947737"/>
            <a:chOff x="192" y="48"/>
            <a:chExt cx="4752" cy="597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76" y="65"/>
              <a:ext cx="436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Gospel Passages in which Jesus Spoke</a:t>
              </a:r>
            </a:p>
            <a:p>
              <a:pPr algn="l">
                <a:lnSpc>
                  <a:spcPct val="8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of His Crucifixion as if it were Necessary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92" y="4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1.6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2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2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2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5" grpId="0" autoUpdateAnimBg="0"/>
      <p:bldP spid="822280" grpId="0" autoUpdateAnimBg="0"/>
      <p:bldP spid="822281" grpId="0" animBg="1" autoUpdateAnimBg="0"/>
      <p:bldP spid="822285" grpId="0" autoUpdateAnimBg="0"/>
      <p:bldP spid="822286" grpId="0" animBg="1" autoUpdateAnimBg="0"/>
      <p:bldP spid="822287" grpId="0" autoUpdateAnimBg="0"/>
      <p:bldP spid="822288" grpId="0" autoUpdateAnimBg="0"/>
      <p:bldP spid="82228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68" name="Picture 56" descr="Transfiguration by Raphael -  Chapel of Nicholas V,Bor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1219200"/>
            <a:ext cx="3105150" cy="3886200"/>
          </a:xfrm>
          <a:prstGeom prst="rect">
            <a:avLst/>
          </a:prstGeom>
          <a:noFill/>
        </p:spPr>
      </p:pic>
      <p:sp>
        <p:nvSpPr>
          <p:cNvPr id="781314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1366" name="Group 54"/>
          <p:cNvGrpSpPr>
            <a:grpSpLocks/>
          </p:cNvGrpSpPr>
          <p:nvPr/>
        </p:nvGrpSpPr>
        <p:grpSpPr bwMode="auto">
          <a:xfrm>
            <a:off x="609600" y="5410200"/>
            <a:ext cx="8229600" cy="863600"/>
            <a:chOff x="576" y="3408"/>
            <a:chExt cx="4752" cy="544"/>
          </a:xfrm>
        </p:grpSpPr>
        <p:sp>
          <p:nvSpPr>
            <p:cNvPr id="781315" name="Text Box 3"/>
            <p:cNvSpPr txBox="1">
              <a:spLocks noChangeArrowheads="1"/>
            </p:cNvSpPr>
            <p:nvPr/>
          </p:nvSpPr>
          <p:spPr bwMode="auto">
            <a:xfrm>
              <a:off x="809" y="3452"/>
              <a:ext cx="451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word “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Messiah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” in Hebrew means the “anointed one,” signifying a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king</a:t>
              </a:r>
              <a:r>
                <a:rPr lang="en-US" sz="28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 111).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 </a:t>
              </a:r>
            </a:p>
          </p:txBody>
        </p:sp>
        <p:sp>
          <p:nvSpPr>
            <p:cNvPr id="781316" name="Text Box 4"/>
            <p:cNvSpPr txBox="1">
              <a:spLocks noChangeArrowheads="1"/>
            </p:cNvSpPr>
            <p:nvPr/>
          </p:nvSpPr>
          <p:spPr bwMode="auto">
            <a:xfrm>
              <a:off x="576" y="3408"/>
              <a:ext cx="193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6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81321" name="Oval 9"/>
          <p:cNvSpPr>
            <a:spLocks noChangeArrowheads="1"/>
          </p:cNvSpPr>
          <p:nvPr/>
        </p:nvSpPr>
        <p:spPr bwMode="auto">
          <a:xfrm>
            <a:off x="779463" y="304800"/>
            <a:ext cx="3016250" cy="11430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5200" b="0">
                <a:solidFill>
                  <a:srgbClr val="FFFF00"/>
                </a:solidFill>
                <a:effectLst/>
                <a:latin typeface="Impact" pitchFamily="34" charset="0"/>
              </a:rPr>
              <a:t>Messiah</a:t>
            </a:r>
          </a:p>
        </p:txBody>
      </p:sp>
      <p:sp>
        <p:nvSpPr>
          <p:cNvPr id="781324" name="Text Box 12"/>
          <p:cNvSpPr txBox="1">
            <a:spLocks noChangeArrowheads="1"/>
          </p:cNvSpPr>
          <p:nvPr/>
        </p:nvSpPr>
        <p:spPr bwMode="auto">
          <a:xfrm>
            <a:off x="5029200" y="465138"/>
            <a:ext cx="152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0" dirty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King</a:t>
            </a:r>
          </a:p>
        </p:txBody>
      </p:sp>
      <p:sp>
        <p:nvSpPr>
          <p:cNvPr id="781333" name="Text Box 21"/>
          <p:cNvSpPr txBox="1">
            <a:spLocks noChangeArrowheads="1"/>
          </p:cNvSpPr>
          <p:nvPr/>
        </p:nvSpPr>
        <p:spPr bwMode="auto">
          <a:xfrm>
            <a:off x="3733800" y="381000"/>
            <a:ext cx="152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78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21" grpId="0" animBg="1" autoUpdateAnimBg="0"/>
      <p:bldP spid="781324" grpId="0" autoUpdateAnimBg="0"/>
      <p:bldP spid="78133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1" name="Rectangle 5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3327" name="Group 31"/>
          <p:cNvGrpSpPr>
            <a:grpSpLocks/>
          </p:cNvGrpSpPr>
          <p:nvPr/>
        </p:nvGrpSpPr>
        <p:grpSpPr bwMode="auto">
          <a:xfrm>
            <a:off x="642938" y="5294313"/>
            <a:ext cx="7891462" cy="1025525"/>
            <a:chOff x="165" y="3290"/>
            <a:chExt cx="5163" cy="646"/>
          </a:xfrm>
        </p:grpSpPr>
        <p:sp>
          <p:nvSpPr>
            <p:cNvPr id="823303" name="Text Box 7"/>
            <p:cNvSpPr txBox="1">
              <a:spLocks noChangeArrowheads="1"/>
            </p:cNvSpPr>
            <p:nvPr/>
          </p:nvSpPr>
          <p:spPr bwMode="auto">
            <a:xfrm>
              <a:off x="432" y="3290"/>
              <a:ext cx="4896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Peter’s dissuasion could have hindered Jesus from paving the way for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spiritual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salvation through the cross. For this reason, Jesus rebuked him.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23304" name="Text Box 8"/>
            <p:cNvSpPr txBox="1">
              <a:spLocks noChangeArrowheads="1"/>
            </p:cNvSpPr>
            <p:nvPr/>
          </p:nvSpPr>
          <p:spPr bwMode="auto">
            <a:xfrm>
              <a:off x="165" y="3290"/>
              <a:ext cx="21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4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23310" name="Text Box 14"/>
          <p:cNvSpPr txBox="1">
            <a:spLocks noChangeArrowheads="1"/>
          </p:cNvSpPr>
          <p:nvPr/>
        </p:nvSpPr>
        <p:spPr bwMode="auto">
          <a:xfrm>
            <a:off x="3124200" y="18288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</a:t>
            </a:r>
          </a:p>
        </p:txBody>
      </p:sp>
      <p:sp>
        <p:nvSpPr>
          <p:cNvPr id="823311" name="AutoShape 15"/>
          <p:cNvSpPr>
            <a:spLocks noChangeArrowheads="1"/>
          </p:cNvSpPr>
          <p:nvPr/>
        </p:nvSpPr>
        <p:spPr bwMode="auto">
          <a:xfrm rot="10800000">
            <a:off x="2044700" y="2819400"/>
            <a:ext cx="219075" cy="1054100"/>
          </a:xfrm>
          <a:prstGeom prst="downArrow">
            <a:avLst>
              <a:gd name="adj1" fmla="val 50000"/>
              <a:gd name="adj2" fmla="val 120290"/>
            </a:avLst>
          </a:prstGeom>
          <a:gradFill rotWithShape="0">
            <a:gsLst>
              <a:gs pos="0">
                <a:srgbClr val="660066"/>
              </a:gs>
              <a:gs pos="100000">
                <a:schemeClr val="bg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23312" name="AutoShape 16"/>
          <p:cNvSpPr>
            <a:spLocks noChangeArrowheads="1"/>
          </p:cNvSpPr>
          <p:nvPr/>
        </p:nvSpPr>
        <p:spPr bwMode="auto">
          <a:xfrm flipH="1">
            <a:off x="2430463" y="2832100"/>
            <a:ext cx="223837" cy="1054100"/>
          </a:xfrm>
          <a:prstGeom prst="downArrow">
            <a:avLst>
              <a:gd name="adj1" fmla="val 50000"/>
              <a:gd name="adj2" fmla="val 117731"/>
            </a:avLst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23314" name="Oval 18"/>
          <p:cNvSpPr>
            <a:spLocks noChangeArrowheads="1"/>
          </p:cNvSpPr>
          <p:nvPr/>
        </p:nvSpPr>
        <p:spPr bwMode="auto">
          <a:xfrm>
            <a:off x="1257300" y="1911350"/>
            <a:ext cx="2095500" cy="831850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400" b="0">
                <a:solidFill>
                  <a:schemeClr val="bg1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23316" name="Oval 20"/>
          <p:cNvSpPr>
            <a:spLocks noChangeArrowheads="1"/>
          </p:cNvSpPr>
          <p:nvPr/>
        </p:nvSpPr>
        <p:spPr bwMode="auto">
          <a:xfrm>
            <a:off x="1257300" y="3892550"/>
            <a:ext cx="2095500" cy="8318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400" b="0">
                <a:solidFill>
                  <a:srgbClr val="660066"/>
                </a:solidFill>
                <a:effectLst/>
                <a:latin typeface="Impact" pitchFamily="34" charset="0"/>
              </a:rPr>
              <a:t>Peter</a:t>
            </a:r>
          </a:p>
        </p:txBody>
      </p:sp>
      <p:sp>
        <p:nvSpPr>
          <p:cNvPr id="823317" name="Text Box 21"/>
          <p:cNvSpPr txBox="1">
            <a:spLocks noChangeArrowheads="1"/>
          </p:cNvSpPr>
          <p:nvPr/>
        </p:nvSpPr>
        <p:spPr bwMode="auto">
          <a:xfrm>
            <a:off x="4191000" y="19494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b="0">
                <a:solidFill>
                  <a:srgbClr val="660066"/>
                </a:solidFill>
                <a:effectLst/>
                <a:latin typeface="Impact" pitchFamily="34" charset="0"/>
              </a:rPr>
              <a:t>“Get behind me, Satan.”</a:t>
            </a:r>
          </a:p>
        </p:txBody>
      </p:sp>
      <p:sp>
        <p:nvSpPr>
          <p:cNvPr id="823318" name="Text Box 22"/>
          <p:cNvSpPr txBox="1">
            <a:spLocks noChangeArrowheads="1"/>
          </p:cNvSpPr>
          <p:nvPr/>
        </p:nvSpPr>
        <p:spPr bwMode="auto">
          <a:xfrm>
            <a:off x="2667000" y="30480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b="0">
                <a:solidFill>
                  <a:srgbClr val="0000CC"/>
                </a:solidFill>
                <a:effectLst/>
                <a:latin typeface="Impact" pitchFamily="34" charset="0"/>
              </a:rPr>
              <a:t>Predict crucifixion</a:t>
            </a:r>
          </a:p>
        </p:txBody>
      </p:sp>
      <p:sp>
        <p:nvSpPr>
          <p:cNvPr id="823319" name="Text Box 23"/>
          <p:cNvSpPr txBox="1">
            <a:spLocks noChangeArrowheads="1"/>
          </p:cNvSpPr>
          <p:nvPr/>
        </p:nvSpPr>
        <p:spPr bwMode="auto">
          <a:xfrm>
            <a:off x="152400" y="3048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Impact" pitchFamily="34" charset="0"/>
              </a:rPr>
              <a:t>Dissuade</a:t>
            </a:r>
          </a:p>
        </p:txBody>
      </p:sp>
      <p:sp>
        <p:nvSpPr>
          <p:cNvPr id="823328" name="Text Box 32"/>
          <p:cNvSpPr txBox="1">
            <a:spLocks noChangeArrowheads="1"/>
          </p:cNvSpPr>
          <p:nvPr/>
        </p:nvSpPr>
        <p:spPr bwMode="auto">
          <a:xfrm>
            <a:off x="762000" y="12192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 u="sng">
                <a:solidFill>
                  <a:srgbClr val="660066"/>
                </a:solidFill>
                <a:effectLst/>
                <a:latin typeface="Arial Black" pitchFamily="34" charset="0"/>
              </a:rPr>
              <a:t>Matt. 16:23</a:t>
            </a:r>
          </a:p>
        </p:txBody>
      </p:sp>
      <p:sp>
        <p:nvSpPr>
          <p:cNvPr id="823313" name="Text Box 17"/>
          <p:cNvSpPr txBox="1">
            <a:spLocks noChangeArrowheads="1"/>
          </p:cNvSpPr>
          <p:nvPr/>
        </p:nvSpPr>
        <p:spPr bwMode="auto">
          <a:xfrm>
            <a:off x="3505200" y="3871913"/>
            <a:ext cx="5410200" cy="74892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endParaRPr lang="en-US" sz="10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65000"/>
              </a:lnSpc>
            </a:pPr>
            <a:r>
              <a:rPr lang="en-US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Hindrance to spiritual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salvation through the cross</a:t>
            </a:r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457200" y="119063"/>
            <a:ext cx="7543800" cy="947737"/>
            <a:chOff x="192" y="48"/>
            <a:chExt cx="4752" cy="597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76" y="65"/>
              <a:ext cx="436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Gospel Passages in which Jesus Spoke</a:t>
              </a:r>
            </a:p>
            <a:p>
              <a:pPr algn="l">
                <a:lnSpc>
                  <a:spcPct val="85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of His Crucifixion as if it were Necessary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192" y="48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2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1.6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decel="50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8233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13" grpId="0" animBg="1" autoUpdateAnimBg="0"/>
      <p:bldP spid="8233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4323" name="Group 3"/>
          <p:cNvGrpSpPr>
            <a:grpSpLocks/>
          </p:cNvGrpSpPr>
          <p:nvPr/>
        </p:nvGrpSpPr>
        <p:grpSpPr bwMode="auto">
          <a:xfrm>
            <a:off x="838200" y="5562600"/>
            <a:ext cx="7620000" cy="458788"/>
            <a:chOff x="117" y="3290"/>
            <a:chExt cx="5451" cy="289"/>
          </a:xfrm>
        </p:grpSpPr>
        <p:sp>
          <p:nvSpPr>
            <p:cNvPr id="824324" name="Text Box 4"/>
            <p:cNvSpPr txBox="1">
              <a:spLocks noChangeArrowheads="1"/>
            </p:cNvSpPr>
            <p:nvPr/>
          </p:nvSpPr>
          <p:spPr bwMode="auto">
            <a:xfrm>
              <a:off x="384" y="3290"/>
              <a:ext cx="518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said, on the cross, “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It is finished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.” (John 19:30)</a:t>
              </a:r>
              <a:endParaRPr lang="en-US" sz="26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24325" name="Text Box 5"/>
            <p:cNvSpPr txBox="1">
              <a:spLocks noChangeArrowheads="1"/>
            </p:cNvSpPr>
            <p:nvPr/>
          </p:nvSpPr>
          <p:spPr bwMode="auto">
            <a:xfrm>
              <a:off x="117" y="3290"/>
              <a:ext cx="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24326" name="Group 6"/>
          <p:cNvGrpSpPr>
            <a:grpSpLocks/>
          </p:cNvGrpSpPr>
          <p:nvPr/>
        </p:nvGrpSpPr>
        <p:grpSpPr bwMode="auto">
          <a:xfrm>
            <a:off x="858838" y="1447800"/>
            <a:ext cx="1427162" cy="2324100"/>
            <a:chOff x="3648" y="480"/>
            <a:chExt cx="1737" cy="2574"/>
          </a:xfrm>
        </p:grpSpPr>
        <p:sp>
          <p:nvSpPr>
            <p:cNvPr id="824327" name="Freeform 7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28" name="Freeform 8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330" name="Text Box 10"/>
          <p:cNvSpPr txBox="1">
            <a:spLocks noChangeArrowheads="1"/>
          </p:cNvSpPr>
          <p:nvPr/>
        </p:nvSpPr>
        <p:spPr bwMode="auto">
          <a:xfrm>
            <a:off x="4381500" y="16002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</a:t>
            </a:r>
          </a:p>
        </p:txBody>
      </p:sp>
      <p:sp>
        <p:nvSpPr>
          <p:cNvPr id="824332" name="Oval 12"/>
          <p:cNvSpPr>
            <a:spLocks noChangeArrowheads="1"/>
          </p:cNvSpPr>
          <p:nvPr/>
        </p:nvSpPr>
        <p:spPr bwMode="auto">
          <a:xfrm>
            <a:off x="2514600" y="1682750"/>
            <a:ext cx="2095500" cy="831850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400" b="0">
                <a:solidFill>
                  <a:schemeClr val="bg1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24333" name="Text Box 13"/>
          <p:cNvSpPr txBox="1">
            <a:spLocks noChangeArrowheads="1"/>
          </p:cNvSpPr>
          <p:nvPr/>
        </p:nvSpPr>
        <p:spPr bwMode="auto">
          <a:xfrm>
            <a:off x="533400" y="3048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 u="sng">
                <a:solidFill>
                  <a:srgbClr val="660066"/>
                </a:solidFill>
                <a:effectLst/>
                <a:latin typeface="Arial Black" pitchFamily="34" charset="0"/>
              </a:rPr>
              <a:t>John 19:30</a:t>
            </a:r>
          </a:p>
        </p:txBody>
      </p:sp>
      <p:sp>
        <p:nvSpPr>
          <p:cNvPr id="824334" name="Text Box 14"/>
          <p:cNvSpPr txBox="1">
            <a:spLocks noChangeArrowheads="1"/>
          </p:cNvSpPr>
          <p:nvPr/>
        </p:nvSpPr>
        <p:spPr bwMode="auto">
          <a:xfrm>
            <a:off x="5448300" y="172085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Impact" pitchFamily="34" charset="0"/>
              </a:rPr>
              <a:t>“It is finished.”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30" grpId="0" autoUpdateAnimBg="0"/>
      <p:bldP spid="824332" grpId="0" animBg="1" autoUpdateAnimBg="0"/>
      <p:bldP spid="824333" grpId="0" autoUpdateAnimBg="0"/>
      <p:bldP spid="82433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60" name="Text Box 16"/>
          <p:cNvSpPr txBox="1">
            <a:spLocks noChangeArrowheads="1"/>
          </p:cNvSpPr>
          <p:nvPr/>
        </p:nvSpPr>
        <p:spPr bwMode="auto">
          <a:xfrm>
            <a:off x="4381500" y="16002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</a:t>
            </a:r>
          </a:p>
        </p:txBody>
      </p:sp>
      <p:sp>
        <p:nvSpPr>
          <p:cNvPr id="825346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5359" name="Group 15"/>
          <p:cNvGrpSpPr>
            <a:grpSpLocks/>
          </p:cNvGrpSpPr>
          <p:nvPr/>
        </p:nvGrpSpPr>
        <p:grpSpPr bwMode="auto">
          <a:xfrm>
            <a:off x="838200" y="5311775"/>
            <a:ext cx="7467600" cy="1165225"/>
            <a:chOff x="480" y="3359"/>
            <a:chExt cx="4704" cy="734"/>
          </a:xfrm>
        </p:grpSpPr>
        <p:sp>
          <p:nvSpPr>
            <p:cNvPr id="825348" name="Text Box 4"/>
            <p:cNvSpPr txBox="1">
              <a:spLocks noChangeArrowheads="1"/>
            </p:cNvSpPr>
            <p:nvPr/>
          </p:nvSpPr>
          <p:spPr bwMode="auto">
            <a:xfrm>
              <a:off x="710" y="3360"/>
              <a:ext cx="4474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Jesus did not utter these words to mean that through the crucifixion he had completely accomplished the providence of salvation.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25349" name="Text Box 5"/>
            <p:cNvSpPr txBox="1">
              <a:spLocks noChangeArrowheads="1"/>
            </p:cNvSpPr>
            <p:nvPr/>
          </p:nvSpPr>
          <p:spPr bwMode="auto">
            <a:xfrm>
              <a:off x="480" y="3359"/>
              <a:ext cx="24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25350" name="Group 6"/>
          <p:cNvGrpSpPr>
            <a:grpSpLocks/>
          </p:cNvGrpSpPr>
          <p:nvPr/>
        </p:nvGrpSpPr>
        <p:grpSpPr bwMode="auto">
          <a:xfrm>
            <a:off x="858838" y="1447800"/>
            <a:ext cx="1427162" cy="2324100"/>
            <a:chOff x="3648" y="480"/>
            <a:chExt cx="1737" cy="2574"/>
          </a:xfrm>
        </p:grpSpPr>
        <p:sp>
          <p:nvSpPr>
            <p:cNvPr id="825351" name="Freeform 7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52" name="Freeform 8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355" name="Oval 11"/>
          <p:cNvSpPr>
            <a:spLocks noChangeArrowheads="1"/>
          </p:cNvSpPr>
          <p:nvPr/>
        </p:nvSpPr>
        <p:spPr bwMode="auto">
          <a:xfrm>
            <a:off x="2514600" y="1682750"/>
            <a:ext cx="2095500" cy="831850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400" b="0">
                <a:solidFill>
                  <a:schemeClr val="bg1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25356" name="Text Box 12"/>
          <p:cNvSpPr txBox="1">
            <a:spLocks noChangeArrowheads="1"/>
          </p:cNvSpPr>
          <p:nvPr/>
        </p:nvSpPr>
        <p:spPr bwMode="auto">
          <a:xfrm>
            <a:off x="533400" y="3048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 u="sng">
                <a:solidFill>
                  <a:srgbClr val="660066"/>
                </a:solidFill>
                <a:effectLst/>
                <a:latin typeface="Arial Black" pitchFamily="34" charset="0"/>
              </a:rPr>
              <a:t>John 19:30</a:t>
            </a:r>
          </a:p>
        </p:txBody>
      </p:sp>
      <p:sp>
        <p:nvSpPr>
          <p:cNvPr id="825357" name="Text Box 13"/>
          <p:cNvSpPr txBox="1">
            <a:spLocks noChangeArrowheads="1"/>
          </p:cNvSpPr>
          <p:nvPr/>
        </p:nvSpPr>
        <p:spPr bwMode="auto">
          <a:xfrm>
            <a:off x="5448300" y="172085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Impact" pitchFamily="34" charset="0"/>
              </a:rPr>
              <a:t>“It is finished.”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86" name="Text Box 18"/>
          <p:cNvSpPr txBox="1">
            <a:spLocks noChangeArrowheads="1"/>
          </p:cNvSpPr>
          <p:nvPr/>
        </p:nvSpPr>
        <p:spPr bwMode="auto">
          <a:xfrm>
            <a:off x="4381500" y="16002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</a:t>
            </a:r>
          </a:p>
        </p:txBody>
      </p:sp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6385" name="Group 17"/>
          <p:cNvGrpSpPr>
            <a:grpSpLocks/>
          </p:cNvGrpSpPr>
          <p:nvPr/>
        </p:nvGrpSpPr>
        <p:grpSpPr bwMode="auto">
          <a:xfrm>
            <a:off x="990600" y="5257800"/>
            <a:ext cx="7162800" cy="1204913"/>
            <a:chOff x="288" y="3264"/>
            <a:chExt cx="5184" cy="759"/>
          </a:xfrm>
        </p:grpSpPr>
        <p:sp>
          <p:nvSpPr>
            <p:cNvPr id="826372" name="Text Box 4"/>
            <p:cNvSpPr txBox="1">
              <a:spLocks noChangeArrowheads="1"/>
            </p:cNvSpPr>
            <p:nvPr/>
          </p:nvSpPr>
          <p:spPr bwMode="auto">
            <a:xfrm>
              <a:off x="529" y="3290"/>
              <a:ext cx="4943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Jesus meant that he had finished laying the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foundation for spiritual salvation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  By this time, it had become the alternative goal of the providence.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26373" name="Text Box 5"/>
            <p:cNvSpPr txBox="1">
              <a:spLocks noChangeArrowheads="1"/>
            </p:cNvSpPr>
            <p:nvPr/>
          </p:nvSpPr>
          <p:spPr bwMode="auto">
            <a:xfrm>
              <a:off x="288" y="3264"/>
              <a:ext cx="21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26374" name="Group 6"/>
          <p:cNvGrpSpPr>
            <a:grpSpLocks/>
          </p:cNvGrpSpPr>
          <p:nvPr/>
        </p:nvGrpSpPr>
        <p:grpSpPr bwMode="auto">
          <a:xfrm>
            <a:off x="858838" y="1447800"/>
            <a:ext cx="1427162" cy="2324100"/>
            <a:chOff x="3648" y="480"/>
            <a:chExt cx="1737" cy="2574"/>
          </a:xfrm>
        </p:grpSpPr>
        <p:sp>
          <p:nvSpPr>
            <p:cNvPr id="826375" name="Freeform 7"/>
            <p:cNvSpPr>
              <a:spLocks/>
            </p:cNvSpPr>
            <p:nvPr/>
          </p:nvSpPr>
          <p:spPr bwMode="auto">
            <a:xfrm>
              <a:off x="3648" y="480"/>
              <a:ext cx="1737" cy="2574"/>
            </a:xfrm>
            <a:custGeom>
              <a:avLst/>
              <a:gdLst/>
              <a:ahLst/>
              <a:cxnLst>
                <a:cxn ang="0">
                  <a:pos x="2302" y="2153"/>
                </a:cxn>
                <a:cxn ang="0">
                  <a:pos x="3022" y="2153"/>
                </a:cxn>
                <a:cxn ang="0">
                  <a:pos x="3472" y="2153"/>
                </a:cxn>
                <a:cxn ang="0">
                  <a:pos x="3472" y="1985"/>
                </a:cxn>
                <a:cxn ang="0">
                  <a:pos x="3470" y="1091"/>
                </a:cxn>
                <a:cxn ang="0">
                  <a:pos x="3448" y="1069"/>
                </a:cxn>
                <a:cxn ang="0">
                  <a:pos x="2727" y="1069"/>
                </a:cxn>
                <a:cxn ang="0">
                  <a:pos x="2279" y="1069"/>
                </a:cxn>
                <a:cxn ang="0">
                  <a:pos x="2279" y="902"/>
                </a:cxn>
                <a:cxn ang="0">
                  <a:pos x="2277" y="22"/>
                </a:cxn>
                <a:cxn ang="0">
                  <a:pos x="2257" y="0"/>
                </a:cxn>
                <a:cxn ang="0">
                  <a:pos x="1601" y="0"/>
                </a:cxn>
                <a:cxn ang="0">
                  <a:pos x="1195" y="0"/>
                </a:cxn>
                <a:cxn ang="0">
                  <a:pos x="1195" y="168"/>
                </a:cxn>
                <a:cxn ang="0">
                  <a:pos x="1193" y="1048"/>
                </a:cxn>
                <a:cxn ang="0">
                  <a:pos x="1170" y="1069"/>
                </a:cxn>
                <a:cxn ang="0">
                  <a:pos x="450" y="1069"/>
                </a:cxn>
                <a:cxn ang="0">
                  <a:pos x="2" y="1069"/>
                </a:cxn>
                <a:cxn ang="0">
                  <a:pos x="2" y="1238"/>
                </a:cxn>
                <a:cxn ang="0">
                  <a:pos x="0" y="2132"/>
                </a:cxn>
                <a:cxn ang="0">
                  <a:pos x="24" y="2153"/>
                </a:cxn>
                <a:cxn ang="0">
                  <a:pos x="745" y="2153"/>
                </a:cxn>
                <a:cxn ang="0">
                  <a:pos x="1195" y="2153"/>
                </a:cxn>
                <a:cxn ang="0">
                  <a:pos x="1195" y="2621"/>
                </a:cxn>
                <a:cxn ang="0">
                  <a:pos x="1193" y="5088"/>
                </a:cxn>
                <a:cxn ang="0">
                  <a:pos x="1215" y="5146"/>
                </a:cxn>
                <a:cxn ang="0">
                  <a:pos x="1871" y="5146"/>
                </a:cxn>
                <a:cxn ang="0">
                  <a:pos x="2279" y="5146"/>
                </a:cxn>
                <a:cxn ang="0">
                  <a:pos x="2279" y="4679"/>
                </a:cxn>
                <a:cxn ang="0">
                  <a:pos x="2277" y="2213"/>
                </a:cxn>
                <a:cxn ang="0">
                  <a:pos x="2277" y="2153"/>
                </a:cxn>
                <a:cxn ang="0">
                  <a:pos x="2277" y="2153"/>
                </a:cxn>
              </a:cxnLst>
              <a:rect l="0" t="0" r="r" b="b"/>
              <a:pathLst>
                <a:path w="3472" h="5146">
                  <a:moveTo>
                    <a:pt x="2279" y="2153"/>
                  </a:moveTo>
                  <a:lnTo>
                    <a:pt x="2302" y="2153"/>
                  </a:lnTo>
                  <a:lnTo>
                    <a:pt x="2465" y="2153"/>
                  </a:lnTo>
                  <a:lnTo>
                    <a:pt x="3022" y="2153"/>
                  </a:lnTo>
                  <a:lnTo>
                    <a:pt x="3448" y="2153"/>
                  </a:lnTo>
                  <a:lnTo>
                    <a:pt x="3472" y="2153"/>
                  </a:lnTo>
                  <a:lnTo>
                    <a:pt x="3470" y="2132"/>
                  </a:lnTo>
                  <a:lnTo>
                    <a:pt x="3472" y="1985"/>
                  </a:lnTo>
                  <a:lnTo>
                    <a:pt x="3470" y="1477"/>
                  </a:lnTo>
                  <a:lnTo>
                    <a:pt x="3470" y="1091"/>
                  </a:lnTo>
                  <a:lnTo>
                    <a:pt x="3472" y="1069"/>
                  </a:lnTo>
                  <a:lnTo>
                    <a:pt x="3448" y="1069"/>
                  </a:lnTo>
                  <a:lnTo>
                    <a:pt x="3285" y="1069"/>
                  </a:lnTo>
                  <a:lnTo>
                    <a:pt x="2727" y="1069"/>
                  </a:lnTo>
                  <a:lnTo>
                    <a:pt x="2302" y="1069"/>
                  </a:lnTo>
                  <a:lnTo>
                    <a:pt x="2279" y="1069"/>
                  </a:lnTo>
                  <a:lnTo>
                    <a:pt x="2277" y="1048"/>
                  </a:lnTo>
                  <a:lnTo>
                    <a:pt x="2279" y="902"/>
                  </a:lnTo>
                  <a:lnTo>
                    <a:pt x="2277" y="403"/>
                  </a:lnTo>
                  <a:lnTo>
                    <a:pt x="2277" y="22"/>
                  </a:lnTo>
                  <a:lnTo>
                    <a:pt x="2279" y="0"/>
                  </a:lnTo>
                  <a:lnTo>
                    <a:pt x="2257" y="0"/>
                  </a:lnTo>
                  <a:lnTo>
                    <a:pt x="2109" y="0"/>
                  </a:lnTo>
                  <a:lnTo>
                    <a:pt x="1601" y="0"/>
                  </a:lnTo>
                  <a:lnTo>
                    <a:pt x="1215" y="0"/>
                  </a:lnTo>
                  <a:lnTo>
                    <a:pt x="1195" y="0"/>
                  </a:lnTo>
                  <a:lnTo>
                    <a:pt x="1193" y="22"/>
                  </a:lnTo>
                  <a:lnTo>
                    <a:pt x="1195" y="168"/>
                  </a:lnTo>
                  <a:lnTo>
                    <a:pt x="1193" y="667"/>
                  </a:lnTo>
                  <a:lnTo>
                    <a:pt x="1193" y="1048"/>
                  </a:lnTo>
                  <a:lnTo>
                    <a:pt x="1195" y="1069"/>
                  </a:lnTo>
                  <a:lnTo>
                    <a:pt x="1170" y="1069"/>
                  </a:lnTo>
                  <a:lnTo>
                    <a:pt x="1007" y="1069"/>
                  </a:lnTo>
                  <a:lnTo>
                    <a:pt x="450" y="1069"/>
                  </a:lnTo>
                  <a:lnTo>
                    <a:pt x="24" y="1069"/>
                  </a:lnTo>
                  <a:lnTo>
                    <a:pt x="2" y="1069"/>
                  </a:lnTo>
                  <a:lnTo>
                    <a:pt x="0" y="1091"/>
                  </a:lnTo>
                  <a:lnTo>
                    <a:pt x="2" y="1238"/>
                  </a:lnTo>
                  <a:lnTo>
                    <a:pt x="0" y="1746"/>
                  </a:lnTo>
                  <a:lnTo>
                    <a:pt x="0" y="2132"/>
                  </a:lnTo>
                  <a:lnTo>
                    <a:pt x="2" y="2153"/>
                  </a:lnTo>
                  <a:lnTo>
                    <a:pt x="24" y="2153"/>
                  </a:lnTo>
                  <a:lnTo>
                    <a:pt x="187" y="2153"/>
                  </a:lnTo>
                  <a:lnTo>
                    <a:pt x="745" y="2153"/>
                  </a:lnTo>
                  <a:lnTo>
                    <a:pt x="1170" y="2153"/>
                  </a:lnTo>
                  <a:lnTo>
                    <a:pt x="1195" y="2153"/>
                  </a:lnTo>
                  <a:lnTo>
                    <a:pt x="1193" y="2213"/>
                  </a:lnTo>
                  <a:lnTo>
                    <a:pt x="1195" y="2621"/>
                  </a:lnTo>
                  <a:lnTo>
                    <a:pt x="1193" y="4021"/>
                  </a:lnTo>
                  <a:lnTo>
                    <a:pt x="1193" y="5088"/>
                  </a:lnTo>
                  <a:lnTo>
                    <a:pt x="1195" y="5146"/>
                  </a:lnTo>
                  <a:lnTo>
                    <a:pt x="1215" y="5146"/>
                  </a:lnTo>
                  <a:lnTo>
                    <a:pt x="1363" y="5146"/>
                  </a:lnTo>
                  <a:lnTo>
                    <a:pt x="1871" y="5146"/>
                  </a:lnTo>
                  <a:lnTo>
                    <a:pt x="2257" y="5146"/>
                  </a:lnTo>
                  <a:lnTo>
                    <a:pt x="2279" y="5146"/>
                  </a:lnTo>
                  <a:lnTo>
                    <a:pt x="2277" y="5088"/>
                  </a:lnTo>
                  <a:lnTo>
                    <a:pt x="2279" y="4679"/>
                  </a:lnTo>
                  <a:lnTo>
                    <a:pt x="2277" y="3280"/>
                  </a:lnTo>
                  <a:lnTo>
                    <a:pt x="2277" y="221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  <a:lnTo>
                    <a:pt x="2277" y="2153"/>
                  </a:lnTo>
                  <a:lnTo>
                    <a:pt x="2279" y="2153"/>
                  </a:lnTo>
                </a:path>
              </a:pathLst>
            </a:custGeom>
            <a:gradFill rotWithShape="0">
              <a:gsLst>
                <a:gs pos="0">
                  <a:srgbClr val="9900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85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76" name="Freeform 8"/>
            <p:cNvSpPr>
              <a:spLocks/>
            </p:cNvSpPr>
            <p:nvPr/>
          </p:nvSpPr>
          <p:spPr bwMode="auto">
            <a:xfrm>
              <a:off x="3744" y="576"/>
              <a:ext cx="1541" cy="2378"/>
            </a:xfrm>
            <a:custGeom>
              <a:avLst/>
              <a:gdLst/>
              <a:ahLst/>
              <a:cxnLst>
                <a:cxn ang="0">
                  <a:pos x="1925" y="1779"/>
                </a:cxn>
                <a:cxn ang="0">
                  <a:pos x="2636" y="1779"/>
                </a:cxn>
                <a:cxn ang="0">
                  <a:pos x="3080" y="1779"/>
                </a:cxn>
                <a:cxn ang="0">
                  <a:pos x="3080" y="1666"/>
                </a:cxn>
                <a:cxn ang="0">
                  <a:pos x="3079" y="1069"/>
                </a:cxn>
                <a:cxn ang="0">
                  <a:pos x="3056" y="1054"/>
                </a:cxn>
                <a:cxn ang="0">
                  <a:pos x="2346" y="1054"/>
                </a:cxn>
                <a:cxn ang="0">
                  <a:pos x="1903" y="1054"/>
                </a:cxn>
                <a:cxn ang="0">
                  <a:pos x="1903" y="891"/>
                </a:cxn>
                <a:cxn ang="0">
                  <a:pos x="1901" y="23"/>
                </a:cxn>
                <a:cxn ang="0">
                  <a:pos x="1888" y="0"/>
                </a:cxn>
                <a:cxn ang="0">
                  <a:pos x="1450" y="0"/>
                </a:cxn>
                <a:cxn ang="0">
                  <a:pos x="1179" y="0"/>
                </a:cxn>
                <a:cxn ang="0">
                  <a:pos x="1179" y="165"/>
                </a:cxn>
                <a:cxn ang="0">
                  <a:pos x="1177" y="1033"/>
                </a:cxn>
                <a:cxn ang="0">
                  <a:pos x="1155" y="1054"/>
                </a:cxn>
                <a:cxn ang="0">
                  <a:pos x="444" y="1054"/>
                </a:cxn>
                <a:cxn ang="0">
                  <a:pos x="1" y="1054"/>
                </a:cxn>
                <a:cxn ang="0">
                  <a:pos x="1" y="1169"/>
                </a:cxn>
                <a:cxn ang="0">
                  <a:pos x="0" y="1766"/>
                </a:cxn>
                <a:cxn ang="0">
                  <a:pos x="24" y="1779"/>
                </a:cxn>
                <a:cxn ang="0">
                  <a:pos x="734" y="1779"/>
                </a:cxn>
                <a:cxn ang="0">
                  <a:pos x="1179" y="1779"/>
                </a:cxn>
                <a:cxn ang="0">
                  <a:pos x="1179" y="2246"/>
                </a:cxn>
                <a:cxn ang="0">
                  <a:pos x="1177" y="4697"/>
                </a:cxn>
                <a:cxn ang="0">
                  <a:pos x="1192" y="4756"/>
                </a:cxn>
                <a:cxn ang="0">
                  <a:pos x="1630" y="4756"/>
                </a:cxn>
                <a:cxn ang="0">
                  <a:pos x="1903" y="4756"/>
                </a:cxn>
                <a:cxn ang="0">
                  <a:pos x="1903" y="4291"/>
                </a:cxn>
                <a:cxn ang="0">
                  <a:pos x="1901" y="1839"/>
                </a:cxn>
                <a:cxn ang="0">
                  <a:pos x="1901" y="1779"/>
                </a:cxn>
                <a:cxn ang="0">
                  <a:pos x="1901" y="1779"/>
                </a:cxn>
                <a:cxn ang="0">
                  <a:pos x="1903" y="1779"/>
                </a:cxn>
              </a:cxnLst>
              <a:rect l="0" t="0" r="r" b="b"/>
              <a:pathLst>
                <a:path w="3080" h="4756">
                  <a:moveTo>
                    <a:pt x="1903" y="1779"/>
                  </a:moveTo>
                  <a:lnTo>
                    <a:pt x="1925" y="1779"/>
                  </a:lnTo>
                  <a:lnTo>
                    <a:pt x="2087" y="1779"/>
                  </a:lnTo>
                  <a:lnTo>
                    <a:pt x="2636" y="1779"/>
                  </a:lnTo>
                  <a:lnTo>
                    <a:pt x="3056" y="1779"/>
                  </a:lnTo>
                  <a:lnTo>
                    <a:pt x="3080" y="1779"/>
                  </a:lnTo>
                  <a:lnTo>
                    <a:pt x="3079" y="1766"/>
                  </a:lnTo>
                  <a:lnTo>
                    <a:pt x="3080" y="1666"/>
                  </a:lnTo>
                  <a:lnTo>
                    <a:pt x="3079" y="1328"/>
                  </a:lnTo>
                  <a:lnTo>
                    <a:pt x="3079" y="1069"/>
                  </a:lnTo>
                  <a:lnTo>
                    <a:pt x="3080" y="1054"/>
                  </a:lnTo>
                  <a:lnTo>
                    <a:pt x="3056" y="1054"/>
                  </a:lnTo>
                  <a:lnTo>
                    <a:pt x="2895" y="1054"/>
                  </a:lnTo>
                  <a:lnTo>
                    <a:pt x="2346" y="1054"/>
                  </a:lnTo>
                  <a:lnTo>
                    <a:pt x="1925" y="1054"/>
                  </a:lnTo>
                  <a:lnTo>
                    <a:pt x="1903" y="1054"/>
                  </a:lnTo>
                  <a:lnTo>
                    <a:pt x="1901" y="1033"/>
                  </a:lnTo>
                  <a:lnTo>
                    <a:pt x="1903" y="891"/>
                  </a:lnTo>
                  <a:lnTo>
                    <a:pt x="1901" y="397"/>
                  </a:lnTo>
                  <a:lnTo>
                    <a:pt x="1901" y="23"/>
                  </a:lnTo>
                  <a:lnTo>
                    <a:pt x="1903" y="0"/>
                  </a:lnTo>
                  <a:lnTo>
                    <a:pt x="1888" y="0"/>
                  </a:lnTo>
                  <a:lnTo>
                    <a:pt x="1790" y="0"/>
                  </a:lnTo>
                  <a:lnTo>
                    <a:pt x="1450" y="0"/>
                  </a:lnTo>
                  <a:lnTo>
                    <a:pt x="1192" y="0"/>
                  </a:lnTo>
                  <a:lnTo>
                    <a:pt x="1179" y="0"/>
                  </a:lnTo>
                  <a:lnTo>
                    <a:pt x="1177" y="23"/>
                  </a:lnTo>
                  <a:lnTo>
                    <a:pt x="1179" y="165"/>
                  </a:lnTo>
                  <a:lnTo>
                    <a:pt x="1177" y="659"/>
                  </a:lnTo>
                  <a:lnTo>
                    <a:pt x="1177" y="1033"/>
                  </a:lnTo>
                  <a:lnTo>
                    <a:pt x="1179" y="1054"/>
                  </a:lnTo>
                  <a:lnTo>
                    <a:pt x="1155" y="1054"/>
                  </a:lnTo>
                  <a:lnTo>
                    <a:pt x="993" y="1054"/>
                  </a:lnTo>
                  <a:lnTo>
                    <a:pt x="444" y="1054"/>
                  </a:lnTo>
                  <a:lnTo>
                    <a:pt x="24" y="1054"/>
                  </a:lnTo>
                  <a:lnTo>
                    <a:pt x="1" y="1054"/>
                  </a:lnTo>
                  <a:lnTo>
                    <a:pt x="0" y="1069"/>
                  </a:lnTo>
                  <a:lnTo>
                    <a:pt x="1" y="1169"/>
                  </a:lnTo>
                  <a:lnTo>
                    <a:pt x="0" y="1507"/>
                  </a:lnTo>
                  <a:lnTo>
                    <a:pt x="0" y="1766"/>
                  </a:lnTo>
                  <a:lnTo>
                    <a:pt x="1" y="1779"/>
                  </a:lnTo>
                  <a:lnTo>
                    <a:pt x="24" y="1779"/>
                  </a:lnTo>
                  <a:lnTo>
                    <a:pt x="185" y="1779"/>
                  </a:lnTo>
                  <a:lnTo>
                    <a:pt x="734" y="1779"/>
                  </a:lnTo>
                  <a:lnTo>
                    <a:pt x="1155" y="1779"/>
                  </a:lnTo>
                  <a:lnTo>
                    <a:pt x="1179" y="1779"/>
                  </a:lnTo>
                  <a:lnTo>
                    <a:pt x="1177" y="1839"/>
                  </a:lnTo>
                  <a:lnTo>
                    <a:pt x="1179" y="2246"/>
                  </a:lnTo>
                  <a:lnTo>
                    <a:pt x="1177" y="3637"/>
                  </a:lnTo>
                  <a:lnTo>
                    <a:pt x="1177" y="4697"/>
                  </a:lnTo>
                  <a:lnTo>
                    <a:pt x="1179" y="4756"/>
                  </a:lnTo>
                  <a:lnTo>
                    <a:pt x="1192" y="4756"/>
                  </a:lnTo>
                  <a:lnTo>
                    <a:pt x="1290" y="4756"/>
                  </a:lnTo>
                  <a:lnTo>
                    <a:pt x="1630" y="4756"/>
                  </a:lnTo>
                  <a:lnTo>
                    <a:pt x="1888" y="4756"/>
                  </a:lnTo>
                  <a:lnTo>
                    <a:pt x="1903" y="4756"/>
                  </a:lnTo>
                  <a:lnTo>
                    <a:pt x="1901" y="4697"/>
                  </a:lnTo>
                  <a:lnTo>
                    <a:pt x="1903" y="4291"/>
                  </a:lnTo>
                  <a:lnTo>
                    <a:pt x="1901" y="2899"/>
                  </a:lnTo>
                  <a:lnTo>
                    <a:pt x="1901" y="183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1" y="1779"/>
                  </a:lnTo>
                  <a:lnTo>
                    <a:pt x="1903" y="1779"/>
                  </a:lnTo>
                  <a:lnTo>
                    <a:pt x="1903" y="17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006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6379" name="Oval 11"/>
          <p:cNvSpPr>
            <a:spLocks noChangeArrowheads="1"/>
          </p:cNvSpPr>
          <p:nvPr/>
        </p:nvSpPr>
        <p:spPr bwMode="auto">
          <a:xfrm>
            <a:off x="2514600" y="1682750"/>
            <a:ext cx="2095500" cy="831850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Normal3" dir="t"/>
          </a:scene3d>
          <a:sp3d extrusionH="7350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400" b="0">
                <a:solidFill>
                  <a:schemeClr val="bg1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26380" name="Text Box 12"/>
          <p:cNvSpPr txBox="1">
            <a:spLocks noChangeArrowheads="1"/>
          </p:cNvSpPr>
          <p:nvPr/>
        </p:nvSpPr>
        <p:spPr bwMode="auto">
          <a:xfrm>
            <a:off x="533400" y="3048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 u="sng">
                <a:solidFill>
                  <a:srgbClr val="660066"/>
                </a:solidFill>
                <a:effectLst/>
                <a:latin typeface="Arial Black" pitchFamily="34" charset="0"/>
              </a:rPr>
              <a:t>John 19:30</a:t>
            </a:r>
          </a:p>
        </p:txBody>
      </p:sp>
      <p:sp>
        <p:nvSpPr>
          <p:cNvPr id="826381" name="Text Box 13"/>
          <p:cNvSpPr txBox="1">
            <a:spLocks noChangeArrowheads="1"/>
          </p:cNvSpPr>
          <p:nvPr/>
        </p:nvSpPr>
        <p:spPr bwMode="auto">
          <a:xfrm>
            <a:off x="5448300" y="172085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Impact" pitchFamily="34" charset="0"/>
              </a:rPr>
              <a:t>“It is finished.”</a:t>
            </a:r>
          </a:p>
        </p:txBody>
      </p:sp>
      <p:sp>
        <p:nvSpPr>
          <p:cNvPr id="826378" name="Text Box 10"/>
          <p:cNvSpPr txBox="1">
            <a:spLocks noChangeArrowheads="1"/>
          </p:cNvSpPr>
          <p:nvPr/>
        </p:nvSpPr>
        <p:spPr bwMode="auto">
          <a:xfrm>
            <a:off x="2209800" y="3132138"/>
            <a:ext cx="6172200" cy="1363662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  <a:effectLst>
            <a:outerShdw dist="161645" dir="2700000" algn="ctr" rotWithShape="0">
              <a:srgbClr val="990099"/>
            </a:outerShdw>
          </a:effec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Finished laying the foundation for spiritual salvation</a:t>
            </a:r>
          </a:p>
          <a:p>
            <a:pPr>
              <a:lnSpc>
                <a:spcPct val="85000"/>
              </a:lnSpc>
            </a:pPr>
            <a:r>
              <a:rPr lang="en-US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the cross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decel="50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2637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8" grpId="0" animBg="1" autoUpdateAnimBg="0"/>
      <p:bldP spid="82637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WordArt 2"/>
          <p:cNvSpPr>
            <a:spLocks noChangeArrowheads="1" noChangeShapeType="1" noTextEdit="1"/>
          </p:cNvSpPr>
          <p:nvPr/>
        </p:nvSpPr>
        <p:spPr bwMode="auto">
          <a:xfrm>
            <a:off x="1343025" y="10668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00CC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/>
              </a:rPr>
              <a:t>Section 2</a:t>
            </a:r>
          </a:p>
        </p:txBody>
      </p:sp>
      <p:sp>
        <p:nvSpPr>
          <p:cNvPr id="778244" name="WordArt 4"/>
          <p:cNvSpPr>
            <a:spLocks noChangeArrowheads="1" noChangeShapeType="1" noTextEdit="1"/>
          </p:cNvSpPr>
          <p:nvPr/>
        </p:nvSpPr>
        <p:spPr bwMode="auto">
          <a:xfrm>
            <a:off x="633413" y="5257800"/>
            <a:ext cx="7900987" cy="939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CC99FF"/>
                  </a:prstShdw>
                </a:effectLst>
                <a:latin typeface="Impact"/>
              </a:rPr>
              <a:t>and John the Baptist</a:t>
            </a:r>
          </a:p>
        </p:txBody>
      </p:sp>
      <p:grpSp>
        <p:nvGrpSpPr>
          <p:cNvPr id="778246" name="Group 6"/>
          <p:cNvGrpSpPr>
            <a:grpSpLocks/>
          </p:cNvGrpSpPr>
          <p:nvPr/>
        </p:nvGrpSpPr>
        <p:grpSpPr bwMode="auto">
          <a:xfrm>
            <a:off x="785813" y="2819400"/>
            <a:ext cx="7620000" cy="2209800"/>
            <a:chOff x="495" y="1776"/>
            <a:chExt cx="4800" cy="1392"/>
          </a:xfrm>
        </p:grpSpPr>
        <p:sp>
          <p:nvSpPr>
            <p:cNvPr id="77824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495" y="1776"/>
              <a:ext cx="4800" cy="63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r>
                <a:rPr lang="en-US" sz="3600" kern="10"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CC99FF"/>
                    </a:prstShdw>
                  </a:effectLst>
                  <a:latin typeface="Impact"/>
                </a:rPr>
                <a:t>The Second Coming</a:t>
              </a:r>
            </a:p>
          </p:txBody>
        </p:sp>
        <p:sp>
          <p:nvSpPr>
            <p:cNvPr id="7782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824" y="2577"/>
              <a:ext cx="2112" cy="591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r>
                <a:rPr lang="en-US" sz="3600" kern="10"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CC99FF"/>
                    </a:prstShdw>
                  </a:effectLst>
                  <a:latin typeface="Impact"/>
                </a:rPr>
                <a:t>of Elijah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7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2" grpId="0" animBg="1"/>
      <p:bldP spid="7782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61" name="Picture 33" descr="Elijah and Ahab in Naboth´s Vineyard, by 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30725" cy="5105400"/>
          </a:xfrm>
          <a:prstGeom prst="rect">
            <a:avLst/>
          </a:prstGeom>
          <a:noFill/>
        </p:spPr>
      </p:pic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7362" name="Group 34"/>
          <p:cNvGrpSpPr>
            <a:grpSpLocks/>
          </p:cNvGrpSpPr>
          <p:nvPr/>
        </p:nvGrpSpPr>
        <p:grpSpPr bwMode="auto">
          <a:xfrm>
            <a:off x="838200" y="5372100"/>
            <a:ext cx="7696200" cy="876300"/>
            <a:chOff x="528" y="3384"/>
            <a:chExt cx="4848" cy="552"/>
          </a:xfrm>
        </p:grpSpPr>
        <p:sp>
          <p:nvSpPr>
            <p:cNvPr id="867332" name="Text Box 4"/>
            <p:cNvSpPr txBox="1">
              <a:spLocks noChangeArrowheads="1"/>
            </p:cNvSpPr>
            <p:nvPr/>
          </p:nvSpPr>
          <p:spPr bwMode="auto">
            <a:xfrm>
              <a:off x="793" y="3432"/>
              <a:ext cx="458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prophet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Malachi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foretold that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Elijah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would come again before the Messiah</a:t>
              </a:r>
              <a:r>
                <a:rPr lang="en-US" sz="32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122).</a:t>
              </a:r>
            </a:p>
          </p:txBody>
        </p:sp>
        <p:sp>
          <p:nvSpPr>
            <p:cNvPr id="867333" name="Text Box 5"/>
            <p:cNvSpPr txBox="1">
              <a:spLocks noChangeArrowheads="1"/>
            </p:cNvSpPr>
            <p:nvPr/>
          </p:nvSpPr>
          <p:spPr bwMode="auto">
            <a:xfrm>
              <a:off x="528" y="3384"/>
              <a:ext cx="28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67334" name="Oval 6"/>
          <p:cNvSpPr>
            <a:spLocks noChangeArrowheads="1"/>
          </p:cNvSpPr>
          <p:nvPr/>
        </p:nvSpPr>
        <p:spPr bwMode="auto">
          <a:xfrm>
            <a:off x="5638800" y="381000"/>
            <a:ext cx="3048000" cy="113665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CC6600"/>
              </a:gs>
              <a:gs pos="100000">
                <a:srgbClr val="FF99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Elijah</a:t>
            </a:r>
          </a:p>
        </p:txBody>
      </p:sp>
      <p:sp>
        <p:nvSpPr>
          <p:cNvPr id="867335" name="Text Box 7"/>
          <p:cNvSpPr txBox="1">
            <a:spLocks noChangeArrowheads="1"/>
          </p:cNvSpPr>
          <p:nvPr/>
        </p:nvSpPr>
        <p:spPr bwMode="auto">
          <a:xfrm>
            <a:off x="7239000" y="1752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000066"/>
                </a:solidFill>
                <a:effectLst/>
                <a:latin typeface="Impact" pitchFamily="34" charset="0"/>
              </a:rPr>
              <a:t>Malachi</a:t>
            </a:r>
          </a:p>
        </p:txBody>
      </p:sp>
      <p:sp>
        <p:nvSpPr>
          <p:cNvPr id="867336" name="Text Box 8"/>
          <p:cNvSpPr txBox="1">
            <a:spLocks noChangeArrowheads="1"/>
          </p:cNvSpPr>
          <p:nvPr/>
        </p:nvSpPr>
        <p:spPr bwMode="auto">
          <a:xfrm>
            <a:off x="7353300" y="2209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4E0027"/>
                </a:solidFill>
                <a:effectLst/>
                <a:latin typeface="Fette Engschrift" pitchFamily="2" charset="0"/>
              </a:rPr>
              <a:t>(</a:t>
            </a:r>
            <a:r>
              <a:rPr lang="en-US" sz="2800" b="0">
                <a:solidFill>
                  <a:srgbClr val="4E0027"/>
                </a:solidFill>
                <a:effectLst/>
                <a:latin typeface="Impact" pitchFamily="34" charset="0"/>
              </a:rPr>
              <a:t>Mal. 4:5</a:t>
            </a:r>
            <a:r>
              <a:rPr lang="en-US" sz="3200" b="0">
                <a:solidFill>
                  <a:srgbClr val="4E0027"/>
                </a:solidFill>
                <a:effectLst/>
                <a:latin typeface="Fette Engschrift" pitchFamily="2" charset="0"/>
              </a:rPr>
              <a:t>)</a:t>
            </a:r>
          </a:p>
        </p:txBody>
      </p:sp>
      <p:sp>
        <p:nvSpPr>
          <p:cNvPr id="867337" name="Text Box 9"/>
          <p:cNvSpPr txBox="1">
            <a:spLocks noChangeArrowheads="1"/>
          </p:cNvSpPr>
          <p:nvPr/>
        </p:nvSpPr>
        <p:spPr bwMode="auto">
          <a:xfrm>
            <a:off x="5791200" y="19050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0">
                <a:solidFill>
                  <a:srgbClr val="660033"/>
                </a:solidFill>
                <a:effectLst/>
                <a:latin typeface="Impact" pitchFamily="34" charset="0"/>
              </a:rPr>
              <a:t>Come</a:t>
            </a:r>
          </a:p>
          <a:p>
            <a:pPr>
              <a:lnSpc>
                <a:spcPct val="75000"/>
              </a:lnSpc>
            </a:pPr>
            <a:r>
              <a:rPr lang="en-US" sz="3200" b="0">
                <a:solidFill>
                  <a:srgbClr val="660033"/>
                </a:solidFill>
                <a:effectLst/>
                <a:latin typeface="Impact" pitchFamily="34" charset="0"/>
              </a:rPr>
              <a:t>again</a:t>
            </a:r>
          </a:p>
        </p:txBody>
      </p:sp>
      <p:grpSp>
        <p:nvGrpSpPr>
          <p:cNvPr id="867358" name="Group 30"/>
          <p:cNvGrpSpPr>
            <a:grpSpLocks/>
          </p:cNvGrpSpPr>
          <p:nvPr/>
        </p:nvGrpSpPr>
        <p:grpSpPr bwMode="auto">
          <a:xfrm>
            <a:off x="762000" y="914400"/>
            <a:ext cx="7696200" cy="3733800"/>
            <a:chOff x="480" y="576"/>
            <a:chExt cx="4848" cy="2352"/>
          </a:xfrm>
        </p:grpSpPr>
        <p:sp>
          <p:nvSpPr>
            <p:cNvPr id="867352" name="AutoShape 24"/>
            <p:cNvSpPr>
              <a:spLocks noChangeArrowheads="1"/>
            </p:cNvSpPr>
            <p:nvPr/>
          </p:nvSpPr>
          <p:spPr bwMode="auto">
            <a:xfrm>
              <a:off x="480" y="576"/>
              <a:ext cx="4848" cy="2352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53" name="Text Box 25"/>
            <p:cNvSpPr txBox="1">
              <a:spLocks noChangeArrowheads="1"/>
            </p:cNvSpPr>
            <p:nvPr/>
          </p:nvSpPr>
          <p:spPr bwMode="auto">
            <a:xfrm>
              <a:off x="896" y="1190"/>
              <a:ext cx="4306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3600" dirty="0">
                  <a:solidFill>
                    <a:srgbClr val="660033"/>
                  </a:solidFill>
                  <a:effectLst/>
                  <a:latin typeface="Papyrus" pitchFamily="66" charset="0"/>
                </a:rPr>
                <a:t>”Behold,  I will send you Elijah before the great and terrible day of the Lord comes”</a:t>
              </a:r>
            </a:p>
          </p:txBody>
        </p:sp>
        <p:sp>
          <p:nvSpPr>
            <p:cNvPr id="867354" name="Text Box 26"/>
            <p:cNvSpPr txBox="1">
              <a:spLocks noChangeArrowheads="1"/>
            </p:cNvSpPr>
            <p:nvPr/>
          </p:nvSpPr>
          <p:spPr bwMode="auto">
            <a:xfrm>
              <a:off x="3366" y="2112"/>
              <a:ext cx="174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apyrus" pitchFamily="66" charset="0"/>
                </a:rPr>
                <a:t>Mal. 4:5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6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6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4" grpId="0" animBg="1" autoUpdateAnimBg="0"/>
      <p:bldP spid="867335" grpId="3"/>
      <p:bldP spid="867336" grpId="0" autoUpdateAnimBg="0"/>
      <p:bldP spid="86733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406" name="Picture 54" descr="Elijah and Ahab in Naboth´s Vineyard, by 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30725" cy="5105400"/>
          </a:xfrm>
          <a:prstGeom prst="rect">
            <a:avLst/>
          </a:prstGeom>
          <a:noFill/>
        </p:spPr>
      </p:pic>
      <p:pic>
        <p:nvPicPr>
          <p:cNvPr id="868408" name="Picture 56" descr="Wildern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68838" cy="5105400"/>
          </a:xfrm>
          <a:prstGeom prst="rect">
            <a:avLst/>
          </a:prstGeom>
          <a:noFill/>
        </p:spPr>
      </p:pic>
      <p:sp>
        <p:nvSpPr>
          <p:cNvPr id="868410" name="Rectangle 58"/>
          <p:cNvSpPr>
            <a:spLocks noChangeArrowheads="1"/>
          </p:cNvSpPr>
          <p:nvPr/>
        </p:nvSpPr>
        <p:spPr bwMode="auto">
          <a:xfrm>
            <a:off x="3276600" y="2895600"/>
            <a:ext cx="2590800" cy="762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8390" name="Text Box 38"/>
          <p:cNvSpPr txBox="1">
            <a:spLocks noChangeArrowheads="1"/>
          </p:cNvSpPr>
          <p:nvPr/>
        </p:nvSpPr>
        <p:spPr bwMode="auto">
          <a:xfrm>
            <a:off x="7239000" y="1752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000066"/>
                </a:solidFill>
                <a:effectLst/>
                <a:latin typeface="Impact" pitchFamily="34" charset="0"/>
              </a:rPr>
              <a:t>Malachi</a:t>
            </a:r>
          </a:p>
        </p:txBody>
      </p:sp>
      <p:sp>
        <p:nvSpPr>
          <p:cNvPr id="868391" name="Text Box 39"/>
          <p:cNvSpPr txBox="1">
            <a:spLocks noChangeArrowheads="1"/>
          </p:cNvSpPr>
          <p:nvPr/>
        </p:nvSpPr>
        <p:spPr bwMode="auto">
          <a:xfrm>
            <a:off x="7353300" y="2209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4E0027"/>
                </a:solidFill>
                <a:effectLst/>
                <a:latin typeface="Fette Engschrift" pitchFamily="2" charset="0"/>
              </a:rPr>
              <a:t>(</a:t>
            </a:r>
            <a:r>
              <a:rPr lang="en-US" sz="2800" b="0">
                <a:solidFill>
                  <a:srgbClr val="4E0027"/>
                </a:solidFill>
                <a:effectLst/>
                <a:latin typeface="Impact" pitchFamily="34" charset="0"/>
              </a:rPr>
              <a:t>Mal. 4:5</a:t>
            </a:r>
            <a:r>
              <a:rPr lang="en-US" sz="3200" b="0">
                <a:solidFill>
                  <a:srgbClr val="4E0027"/>
                </a:solidFill>
                <a:effectLst/>
                <a:latin typeface="Fette Engschrift" pitchFamily="2" charset="0"/>
              </a:rPr>
              <a:t>)</a:t>
            </a:r>
          </a:p>
        </p:txBody>
      </p:sp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8358" name="AutoShape 6"/>
          <p:cNvSpPr>
            <a:spLocks noChangeArrowheads="1"/>
          </p:cNvSpPr>
          <p:nvPr/>
        </p:nvSpPr>
        <p:spPr bwMode="auto">
          <a:xfrm flipH="1">
            <a:off x="7010400" y="1676400"/>
            <a:ext cx="304800" cy="1752600"/>
          </a:xfrm>
          <a:prstGeom prst="downArrow">
            <a:avLst>
              <a:gd name="adj1" fmla="val 50000"/>
              <a:gd name="adj2" fmla="val 143750"/>
            </a:avLst>
          </a:prstGeom>
          <a:gradFill rotWithShape="0">
            <a:gsLst>
              <a:gs pos="0">
                <a:srgbClr val="FF9900"/>
              </a:gs>
              <a:gs pos="100000">
                <a:srgbClr val="CC3300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68359" name="Oval 7"/>
          <p:cNvSpPr>
            <a:spLocks noChangeArrowheads="1"/>
          </p:cNvSpPr>
          <p:nvPr/>
        </p:nvSpPr>
        <p:spPr bwMode="auto">
          <a:xfrm>
            <a:off x="5638800" y="381000"/>
            <a:ext cx="3048000" cy="113665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CC6600"/>
              </a:gs>
              <a:gs pos="100000">
                <a:srgbClr val="FF99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Elijah</a:t>
            </a:r>
          </a:p>
        </p:txBody>
      </p:sp>
      <p:sp>
        <p:nvSpPr>
          <p:cNvPr id="868363" name="Text Box 11"/>
          <p:cNvSpPr txBox="1">
            <a:spLocks noChangeArrowheads="1"/>
          </p:cNvSpPr>
          <p:nvPr/>
        </p:nvSpPr>
        <p:spPr bwMode="auto">
          <a:xfrm>
            <a:off x="3352800" y="2919413"/>
            <a:ext cx="2438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0">
                <a:solidFill>
                  <a:srgbClr val="333399"/>
                </a:solidFill>
                <a:effectLst/>
                <a:latin typeface="Arial Black" pitchFamily="34" charset="0"/>
              </a:rPr>
              <a:t>Matt. 11:14</a:t>
            </a:r>
          </a:p>
        </p:txBody>
      </p:sp>
      <p:grpSp>
        <p:nvGrpSpPr>
          <p:cNvPr id="868364" name="Group 12"/>
          <p:cNvGrpSpPr>
            <a:grpSpLocks/>
          </p:cNvGrpSpPr>
          <p:nvPr/>
        </p:nvGrpSpPr>
        <p:grpSpPr bwMode="auto">
          <a:xfrm>
            <a:off x="3200400" y="2803525"/>
            <a:ext cx="2667000" cy="1006475"/>
            <a:chOff x="2016" y="1670"/>
            <a:chExt cx="1680" cy="634"/>
          </a:xfrm>
        </p:grpSpPr>
        <p:sp>
          <p:nvSpPr>
            <p:cNvPr id="868365" name="Text Box 13"/>
            <p:cNvSpPr txBox="1">
              <a:spLocks noChangeArrowheads="1"/>
            </p:cNvSpPr>
            <p:nvPr/>
          </p:nvSpPr>
          <p:spPr bwMode="auto">
            <a:xfrm>
              <a:off x="2016" y="1670"/>
              <a:ext cx="1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 b="0">
                  <a:solidFill>
                    <a:srgbClr val="333399"/>
                  </a:solidFill>
                  <a:effectLst/>
                  <a:latin typeface="Fette Engschrift" pitchFamily="2" charset="0"/>
                </a:rPr>
                <a:t>(</a:t>
              </a:r>
            </a:p>
          </p:txBody>
        </p:sp>
        <p:sp>
          <p:nvSpPr>
            <p:cNvPr id="868366" name="Text Box 14"/>
            <p:cNvSpPr txBox="1">
              <a:spLocks noChangeArrowheads="1"/>
            </p:cNvSpPr>
            <p:nvPr/>
          </p:nvSpPr>
          <p:spPr bwMode="auto">
            <a:xfrm>
              <a:off x="3504" y="1670"/>
              <a:ext cx="1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 b="0">
                  <a:solidFill>
                    <a:srgbClr val="333399"/>
                  </a:solidFill>
                  <a:effectLst/>
                  <a:latin typeface="Fette Engschrift" pitchFamily="2" charset="0"/>
                </a:rPr>
                <a:t>)</a:t>
              </a:r>
            </a:p>
          </p:txBody>
        </p:sp>
      </p:grpSp>
      <p:sp>
        <p:nvSpPr>
          <p:cNvPr id="868368" name="Text Box 16"/>
          <p:cNvSpPr txBox="1">
            <a:spLocks noChangeArrowheads="1"/>
          </p:cNvSpPr>
          <p:nvPr/>
        </p:nvSpPr>
        <p:spPr bwMode="auto">
          <a:xfrm>
            <a:off x="5791200" y="19050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0">
                <a:solidFill>
                  <a:srgbClr val="660033"/>
                </a:solidFill>
                <a:effectLst/>
                <a:latin typeface="Impact" pitchFamily="34" charset="0"/>
              </a:rPr>
              <a:t>Come</a:t>
            </a:r>
          </a:p>
          <a:p>
            <a:pPr>
              <a:lnSpc>
                <a:spcPct val="75000"/>
              </a:lnSpc>
            </a:pPr>
            <a:r>
              <a:rPr lang="en-US" sz="3200" b="0">
                <a:solidFill>
                  <a:srgbClr val="660033"/>
                </a:solidFill>
                <a:effectLst/>
                <a:latin typeface="Impact" pitchFamily="34" charset="0"/>
              </a:rPr>
              <a:t>again</a:t>
            </a:r>
          </a:p>
        </p:txBody>
      </p:sp>
      <p:grpSp>
        <p:nvGrpSpPr>
          <p:cNvPr id="868369" name="Group 17"/>
          <p:cNvGrpSpPr>
            <a:grpSpLocks/>
          </p:cNvGrpSpPr>
          <p:nvPr/>
        </p:nvGrpSpPr>
        <p:grpSpPr bwMode="auto">
          <a:xfrm>
            <a:off x="3886200" y="3848100"/>
            <a:ext cx="1295400" cy="304800"/>
            <a:chOff x="2628" y="2544"/>
            <a:chExt cx="504" cy="144"/>
          </a:xfrm>
        </p:grpSpPr>
        <p:sp>
          <p:nvSpPr>
            <p:cNvPr id="86837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28" y="2544"/>
              <a:ext cx="50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2857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C3300"/>
                    </a:outerShdw>
                  </a:effectLst>
                  <a:latin typeface="Latin Wide"/>
                </a:rPr>
                <a:t>___________</a:t>
              </a:r>
            </a:p>
          </p:txBody>
        </p:sp>
        <p:sp>
          <p:nvSpPr>
            <p:cNvPr id="86837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628" y="2640"/>
              <a:ext cx="50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2857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C3300"/>
                    </a:outerShdw>
                  </a:effectLst>
                  <a:latin typeface="Latin Wide"/>
                </a:rPr>
                <a:t>___________</a:t>
              </a:r>
            </a:p>
          </p:txBody>
        </p:sp>
      </p:grpSp>
      <p:sp>
        <p:nvSpPr>
          <p:cNvPr id="868373" name="Text Box 21"/>
          <p:cNvSpPr txBox="1">
            <a:spLocks noChangeArrowheads="1"/>
          </p:cNvSpPr>
          <p:nvPr/>
        </p:nvSpPr>
        <p:spPr bwMode="auto">
          <a:xfrm>
            <a:off x="3352800" y="3276600"/>
            <a:ext cx="2438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0">
                <a:solidFill>
                  <a:srgbClr val="333399"/>
                </a:solidFill>
                <a:effectLst/>
                <a:latin typeface="Arial Black" pitchFamily="34" charset="0"/>
              </a:rPr>
              <a:t>Matt. 17:13</a:t>
            </a:r>
          </a:p>
        </p:txBody>
      </p:sp>
      <p:grpSp>
        <p:nvGrpSpPr>
          <p:cNvPr id="868396" name="Group 44"/>
          <p:cNvGrpSpPr>
            <a:grpSpLocks/>
          </p:cNvGrpSpPr>
          <p:nvPr/>
        </p:nvGrpSpPr>
        <p:grpSpPr bwMode="auto">
          <a:xfrm>
            <a:off x="901700" y="5346700"/>
            <a:ext cx="7251700" cy="847725"/>
            <a:chOff x="472" y="3368"/>
            <a:chExt cx="4568" cy="534"/>
          </a:xfrm>
        </p:grpSpPr>
        <p:sp>
          <p:nvSpPr>
            <p:cNvPr id="868384" name="Text Box 32"/>
            <p:cNvSpPr txBox="1">
              <a:spLocks noChangeArrowheads="1"/>
            </p:cNvSpPr>
            <p:nvPr/>
          </p:nvSpPr>
          <p:spPr bwMode="auto">
            <a:xfrm>
              <a:off x="687" y="3394"/>
              <a:ext cx="4353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testified that the prophesied coming of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Elijah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was realized in none other than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John the Baptist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6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68385" name="Text Box 33"/>
            <p:cNvSpPr txBox="1">
              <a:spLocks noChangeArrowheads="1"/>
            </p:cNvSpPr>
            <p:nvPr/>
          </p:nvSpPr>
          <p:spPr bwMode="auto">
            <a:xfrm>
              <a:off x="472" y="3368"/>
              <a:ext cx="24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68372" name="Oval 20"/>
          <p:cNvSpPr>
            <a:spLocks noChangeArrowheads="1"/>
          </p:cNvSpPr>
          <p:nvPr/>
        </p:nvSpPr>
        <p:spPr bwMode="auto">
          <a:xfrm>
            <a:off x="5638800" y="3432175"/>
            <a:ext cx="30480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endParaRPr lang="en-US" sz="1200">
              <a:solidFill>
                <a:srgbClr val="800000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Impact" pitchFamily="34" charset="0"/>
              </a:rPr>
              <a:t>Returning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Impact" pitchFamily="34" charset="0"/>
              </a:rPr>
              <a:t>Elijah</a:t>
            </a:r>
          </a:p>
        </p:txBody>
      </p:sp>
      <p:sp>
        <p:nvSpPr>
          <p:cNvPr id="868367" name="Oval 15"/>
          <p:cNvSpPr>
            <a:spLocks noChangeArrowheads="1"/>
          </p:cNvSpPr>
          <p:nvPr/>
        </p:nvSpPr>
        <p:spPr bwMode="auto">
          <a:xfrm>
            <a:off x="457200" y="3432175"/>
            <a:ext cx="30480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68411" name="Rectangle 59"/>
          <p:cNvSpPr>
            <a:spLocks noChangeArrowheads="1"/>
          </p:cNvSpPr>
          <p:nvPr/>
        </p:nvSpPr>
        <p:spPr bwMode="auto">
          <a:xfrm>
            <a:off x="3810000" y="2286000"/>
            <a:ext cx="1447800" cy="533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8360" name="Text Box 8"/>
          <p:cNvSpPr txBox="1">
            <a:spLocks noChangeArrowheads="1"/>
          </p:cNvSpPr>
          <p:nvPr/>
        </p:nvSpPr>
        <p:spPr bwMode="auto">
          <a:xfrm>
            <a:off x="3733800" y="2133600"/>
            <a:ext cx="160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grpSp>
        <p:nvGrpSpPr>
          <p:cNvPr id="868412" name="Group 60"/>
          <p:cNvGrpSpPr>
            <a:grpSpLocks/>
          </p:cNvGrpSpPr>
          <p:nvPr/>
        </p:nvGrpSpPr>
        <p:grpSpPr bwMode="auto">
          <a:xfrm>
            <a:off x="914400" y="838200"/>
            <a:ext cx="7620000" cy="3581400"/>
            <a:chOff x="576" y="528"/>
            <a:chExt cx="4800" cy="2256"/>
          </a:xfrm>
        </p:grpSpPr>
        <p:sp>
          <p:nvSpPr>
            <p:cNvPr id="868413" name="AutoShape 61"/>
            <p:cNvSpPr>
              <a:spLocks noChangeArrowheads="1"/>
            </p:cNvSpPr>
            <p:nvPr/>
          </p:nvSpPr>
          <p:spPr bwMode="auto">
            <a:xfrm>
              <a:off x="576" y="528"/>
              <a:ext cx="4800" cy="225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/>
                <a:latin typeface="Arial Black" pitchFamily="34" charset="0"/>
              </a:endParaRPr>
            </a:p>
          </p:txBody>
        </p:sp>
        <p:sp>
          <p:nvSpPr>
            <p:cNvPr id="868414" name="Text Box 62"/>
            <p:cNvSpPr txBox="1">
              <a:spLocks noChangeArrowheads="1"/>
            </p:cNvSpPr>
            <p:nvPr/>
          </p:nvSpPr>
          <p:spPr bwMode="auto">
            <a:xfrm>
              <a:off x="1008" y="1144"/>
              <a:ext cx="41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3600" dirty="0">
                  <a:solidFill>
                    <a:srgbClr val="660033"/>
                  </a:solidFill>
                  <a:effectLst/>
                  <a:latin typeface="Papyrus" pitchFamily="66" charset="0"/>
                </a:rPr>
                <a:t>“…and if you are willing to accept it, he is Elijah who is to come. …”</a:t>
              </a:r>
            </a:p>
          </p:txBody>
        </p:sp>
        <p:sp>
          <p:nvSpPr>
            <p:cNvPr id="868415" name="Text Box 63"/>
            <p:cNvSpPr txBox="1">
              <a:spLocks noChangeArrowheads="1"/>
            </p:cNvSpPr>
            <p:nvPr/>
          </p:nvSpPr>
          <p:spPr bwMode="auto">
            <a:xfrm>
              <a:off x="3312" y="1987"/>
              <a:ext cx="15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660033"/>
                  </a:solidFill>
                  <a:effectLst/>
                  <a:latin typeface="Papyrus" pitchFamily="66" charset="0"/>
                </a:rPr>
                <a:t>Matt. 11:14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6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6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6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6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6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6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6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68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68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6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6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86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410" grpId="0" animBg="1"/>
      <p:bldP spid="868358" grpId="0" animBg="1" autoUpdateAnimBg="0"/>
      <p:bldP spid="868363" grpId="0" autoUpdateAnimBg="0"/>
      <p:bldP spid="868373" grpId="0" autoUpdateAnimBg="0"/>
      <p:bldP spid="868372" grpId="1" animBg="1"/>
      <p:bldP spid="868367" grpId="1" animBg="1"/>
      <p:bldP spid="868411" grpId="0" animBg="1"/>
      <p:bldP spid="86836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962" name="Picture 2" descr="Wilder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68838" cy="5105400"/>
          </a:xfrm>
          <a:prstGeom prst="rect">
            <a:avLst/>
          </a:prstGeom>
          <a:noFill/>
        </p:spPr>
      </p:pic>
      <p:sp>
        <p:nvSpPr>
          <p:cNvPr id="936963" name="Text Box 3"/>
          <p:cNvSpPr txBox="1">
            <a:spLocks noChangeArrowheads="1"/>
          </p:cNvSpPr>
          <p:nvPr/>
        </p:nvSpPr>
        <p:spPr bwMode="auto">
          <a:xfrm>
            <a:off x="7239000" y="1752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000066"/>
                </a:solidFill>
                <a:effectLst/>
                <a:latin typeface="Impact" pitchFamily="34" charset="0"/>
              </a:rPr>
              <a:t>Malachi</a:t>
            </a:r>
          </a:p>
        </p:txBody>
      </p:sp>
      <p:sp>
        <p:nvSpPr>
          <p:cNvPr id="936964" name="Text Box 4"/>
          <p:cNvSpPr txBox="1">
            <a:spLocks noChangeArrowheads="1"/>
          </p:cNvSpPr>
          <p:nvPr/>
        </p:nvSpPr>
        <p:spPr bwMode="auto">
          <a:xfrm>
            <a:off x="7353300" y="2209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4E0027"/>
                </a:solidFill>
                <a:effectLst/>
                <a:latin typeface="Fette Engschrift" pitchFamily="2" charset="0"/>
              </a:rPr>
              <a:t>(</a:t>
            </a:r>
            <a:r>
              <a:rPr lang="en-US" sz="2800" b="0">
                <a:solidFill>
                  <a:srgbClr val="4E0027"/>
                </a:solidFill>
                <a:effectLst/>
                <a:latin typeface="Impact" pitchFamily="34" charset="0"/>
              </a:rPr>
              <a:t>Mal. 4:5</a:t>
            </a:r>
            <a:r>
              <a:rPr lang="en-US" sz="3200" b="0">
                <a:solidFill>
                  <a:srgbClr val="4E0027"/>
                </a:solidFill>
                <a:effectLst/>
                <a:latin typeface="Fette Engschrift" pitchFamily="2" charset="0"/>
              </a:rPr>
              <a:t>)</a:t>
            </a:r>
          </a:p>
        </p:txBody>
      </p:sp>
      <p:sp>
        <p:nvSpPr>
          <p:cNvPr id="936965" name="Rectangle 5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66" name="AutoShape 6"/>
          <p:cNvSpPr>
            <a:spLocks noChangeArrowheads="1"/>
          </p:cNvSpPr>
          <p:nvPr/>
        </p:nvSpPr>
        <p:spPr bwMode="auto">
          <a:xfrm flipH="1">
            <a:off x="7010400" y="1676400"/>
            <a:ext cx="304800" cy="1752600"/>
          </a:xfrm>
          <a:prstGeom prst="downArrow">
            <a:avLst>
              <a:gd name="adj1" fmla="val 50000"/>
              <a:gd name="adj2" fmla="val 143750"/>
            </a:avLst>
          </a:prstGeom>
          <a:gradFill rotWithShape="0">
            <a:gsLst>
              <a:gs pos="0">
                <a:srgbClr val="FF9900"/>
              </a:gs>
              <a:gs pos="100000">
                <a:srgbClr val="CC3300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936967" name="Oval 7"/>
          <p:cNvSpPr>
            <a:spLocks noChangeArrowheads="1"/>
          </p:cNvSpPr>
          <p:nvPr/>
        </p:nvSpPr>
        <p:spPr bwMode="auto">
          <a:xfrm>
            <a:off x="5638800" y="381000"/>
            <a:ext cx="3048000" cy="113665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50000">
                <a:srgbClr val="CC6600"/>
              </a:gs>
              <a:gs pos="100000">
                <a:srgbClr val="FF99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Elijah</a:t>
            </a:r>
          </a:p>
        </p:txBody>
      </p:sp>
      <p:sp>
        <p:nvSpPr>
          <p:cNvPr id="936968" name="Oval 8"/>
          <p:cNvSpPr>
            <a:spLocks noChangeArrowheads="1"/>
          </p:cNvSpPr>
          <p:nvPr/>
        </p:nvSpPr>
        <p:spPr bwMode="auto">
          <a:xfrm>
            <a:off x="457200" y="3432175"/>
            <a:ext cx="30480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936969" name="Text Box 9"/>
          <p:cNvSpPr txBox="1">
            <a:spLocks noChangeArrowheads="1"/>
          </p:cNvSpPr>
          <p:nvPr/>
        </p:nvSpPr>
        <p:spPr bwMode="auto">
          <a:xfrm>
            <a:off x="5791200" y="19050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0">
                <a:solidFill>
                  <a:srgbClr val="660033"/>
                </a:solidFill>
                <a:effectLst/>
                <a:latin typeface="Impact" pitchFamily="34" charset="0"/>
              </a:rPr>
              <a:t>Come</a:t>
            </a:r>
          </a:p>
          <a:p>
            <a:pPr>
              <a:lnSpc>
                <a:spcPct val="75000"/>
              </a:lnSpc>
            </a:pPr>
            <a:r>
              <a:rPr lang="en-US" sz="3200" b="0">
                <a:solidFill>
                  <a:srgbClr val="660033"/>
                </a:solidFill>
                <a:effectLst/>
                <a:latin typeface="Impact" pitchFamily="34" charset="0"/>
              </a:rPr>
              <a:t>again</a:t>
            </a:r>
          </a:p>
        </p:txBody>
      </p:sp>
      <p:grpSp>
        <p:nvGrpSpPr>
          <p:cNvPr id="936970" name="Group 10"/>
          <p:cNvGrpSpPr>
            <a:grpSpLocks/>
          </p:cNvGrpSpPr>
          <p:nvPr/>
        </p:nvGrpSpPr>
        <p:grpSpPr bwMode="auto">
          <a:xfrm>
            <a:off x="3886200" y="3848100"/>
            <a:ext cx="1295400" cy="304800"/>
            <a:chOff x="2628" y="2544"/>
            <a:chExt cx="504" cy="144"/>
          </a:xfrm>
        </p:grpSpPr>
        <p:sp>
          <p:nvSpPr>
            <p:cNvPr id="93697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628" y="2544"/>
              <a:ext cx="50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2857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C3300"/>
                    </a:outerShdw>
                  </a:effectLst>
                  <a:latin typeface="Latin Wide"/>
                </a:rPr>
                <a:t>___________</a:t>
              </a:r>
            </a:p>
          </p:txBody>
        </p:sp>
        <p:sp>
          <p:nvSpPr>
            <p:cNvPr id="93697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628" y="2640"/>
              <a:ext cx="50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2857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C3300"/>
                    </a:outerShdw>
                  </a:effectLst>
                  <a:latin typeface="Latin Wide"/>
                </a:rPr>
                <a:t>___________</a:t>
              </a:r>
            </a:p>
          </p:txBody>
        </p:sp>
      </p:grpSp>
      <p:sp>
        <p:nvSpPr>
          <p:cNvPr id="936973" name="Oval 13"/>
          <p:cNvSpPr>
            <a:spLocks noChangeArrowheads="1"/>
          </p:cNvSpPr>
          <p:nvPr/>
        </p:nvSpPr>
        <p:spPr bwMode="auto">
          <a:xfrm>
            <a:off x="5638800" y="3432175"/>
            <a:ext cx="30480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endParaRPr lang="en-US" sz="1200">
              <a:solidFill>
                <a:srgbClr val="800000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Impact" pitchFamily="34" charset="0"/>
              </a:rPr>
              <a:t>Returning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660033"/>
                </a:solidFill>
                <a:effectLst/>
                <a:latin typeface="Impact" pitchFamily="34" charset="0"/>
              </a:rPr>
              <a:t>Elijah</a:t>
            </a:r>
          </a:p>
        </p:txBody>
      </p:sp>
      <p:sp>
        <p:nvSpPr>
          <p:cNvPr id="936974" name="Rectangle 14"/>
          <p:cNvSpPr>
            <a:spLocks noChangeArrowheads="1"/>
          </p:cNvSpPr>
          <p:nvPr/>
        </p:nvSpPr>
        <p:spPr bwMode="auto">
          <a:xfrm>
            <a:off x="3276600" y="2895600"/>
            <a:ext cx="2590800" cy="762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5" name="Text Box 15"/>
          <p:cNvSpPr txBox="1">
            <a:spLocks noChangeArrowheads="1"/>
          </p:cNvSpPr>
          <p:nvPr/>
        </p:nvSpPr>
        <p:spPr bwMode="auto">
          <a:xfrm>
            <a:off x="3352800" y="2919413"/>
            <a:ext cx="2438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0">
                <a:solidFill>
                  <a:srgbClr val="333399"/>
                </a:solidFill>
                <a:effectLst/>
                <a:latin typeface="Arial Black" pitchFamily="34" charset="0"/>
              </a:rPr>
              <a:t>Matt. 11:14</a:t>
            </a:r>
          </a:p>
        </p:txBody>
      </p:sp>
      <p:grpSp>
        <p:nvGrpSpPr>
          <p:cNvPr id="936976" name="Group 16"/>
          <p:cNvGrpSpPr>
            <a:grpSpLocks/>
          </p:cNvGrpSpPr>
          <p:nvPr/>
        </p:nvGrpSpPr>
        <p:grpSpPr bwMode="auto">
          <a:xfrm>
            <a:off x="3200400" y="2803525"/>
            <a:ext cx="2667000" cy="1006475"/>
            <a:chOff x="2016" y="1670"/>
            <a:chExt cx="1680" cy="634"/>
          </a:xfrm>
        </p:grpSpPr>
        <p:sp>
          <p:nvSpPr>
            <p:cNvPr id="936977" name="Text Box 17"/>
            <p:cNvSpPr txBox="1">
              <a:spLocks noChangeArrowheads="1"/>
            </p:cNvSpPr>
            <p:nvPr/>
          </p:nvSpPr>
          <p:spPr bwMode="auto">
            <a:xfrm>
              <a:off x="2016" y="1670"/>
              <a:ext cx="1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 b="0">
                  <a:solidFill>
                    <a:srgbClr val="333399"/>
                  </a:solidFill>
                  <a:effectLst/>
                  <a:latin typeface="Fette Engschrift" pitchFamily="2" charset="0"/>
                </a:rPr>
                <a:t>(</a:t>
              </a:r>
            </a:p>
          </p:txBody>
        </p:sp>
        <p:sp>
          <p:nvSpPr>
            <p:cNvPr id="936978" name="Text Box 18"/>
            <p:cNvSpPr txBox="1">
              <a:spLocks noChangeArrowheads="1"/>
            </p:cNvSpPr>
            <p:nvPr/>
          </p:nvSpPr>
          <p:spPr bwMode="auto">
            <a:xfrm>
              <a:off x="3504" y="1670"/>
              <a:ext cx="1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 b="0">
                  <a:solidFill>
                    <a:srgbClr val="333399"/>
                  </a:solidFill>
                  <a:effectLst/>
                  <a:latin typeface="Fette Engschrift" pitchFamily="2" charset="0"/>
                </a:rPr>
                <a:t>)</a:t>
              </a:r>
            </a:p>
          </p:txBody>
        </p:sp>
      </p:grpSp>
      <p:sp>
        <p:nvSpPr>
          <p:cNvPr id="936979" name="Text Box 19"/>
          <p:cNvSpPr txBox="1">
            <a:spLocks noChangeArrowheads="1"/>
          </p:cNvSpPr>
          <p:nvPr/>
        </p:nvSpPr>
        <p:spPr bwMode="auto">
          <a:xfrm>
            <a:off x="3352800" y="3276600"/>
            <a:ext cx="2438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0">
                <a:solidFill>
                  <a:srgbClr val="333399"/>
                </a:solidFill>
                <a:effectLst/>
                <a:latin typeface="Arial Black" pitchFamily="34" charset="0"/>
              </a:rPr>
              <a:t>Matt. 17:13</a:t>
            </a:r>
          </a:p>
        </p:txBody>
      </p:sp>
      <p:sp>
        <p:nvSpPr>
          <p:cNvPr id="936980" name="Rectangle 20"/>
          <p:cNvSpPr>
            <a:spLocks noChangeArrowheads="1"/>
          </p:cNvSpPr>
          <p:nvPr/>
        </p:nvSpPr>
        <p:spPr bwMode="auto">
          <a:xfrm>
            <a:off x="3810000" y="2286000"/>
            <a:ext cx="1447800" cy="533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81" name="Text Box 21"/>
          <p:cNvSpPr txBox="1">
            <a:spLocks noChangeArrowheads="1"/>
          </p:cNvSpPr>
          <p:nvPr/>
        </p:nvSpPr>
        <p:spPr bwMode="auto">
          <a:xfrm>
            <a:off x="3733800" y="2133600"/>
            <a:ext cx="160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grpSp>
        <p:nvGrpSpPr>
          <p:cNvPr id="936982" name="Group 22"/>
          <p:cNvGrpSpPr>
            <a:grpSpLocks/>
          </p:cNvGrpSpPr>
          <p:nvPr/>
        </p:nvGrpSpPr>
        <p:grpSpPr bwMode="auto">
          <a:xfrm>
            <a:off x="419100" y="457200"/>
            <a:ext cx="8267700" cy="4267200"/>
            <a:chOff x="264" y="288"/>
            <a:chExt cx="5208" cy="2688"/>
          </a:xfrm>
        </p:grpSpPr>
        <p:sp>
          <p:nvSpPr>
            <p:cNvPr id="936983" name="AutoShape 23"/>
            <p:cNvSpPr>
              <a:spLocks noChangeArrowheads="1"/>
            </p:cNvSpPr>
            <p:nvPr/>
          </p:nvSpPr>
          <p:spPr bwMode="auto">
            <a:xfrm>
              <a:off x="264" y="288"/>
              <a:ext cx="5208" cy="2688"/>
            </a:xfrm>
            <a:prstGeom prst="horizontalScroll">
              <a:avLst>
                <a:gd name="adj" fmla="val 12981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4" name="Text Box 24"/>
            <p:cNvSpPr txBox="1">
              <a:spLocks noChangeArrowheads="1"/>
            </p:cNvSpPr>
            <p:nvPr/>
          </p:nvSpPr>
          <p:spPr bwMode="auto">
            <a:xfrm>
              <a:off x="696" y="882"/>
              <a:ext cx="468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dirty="0">
                  <a:solidFill>
                    <a:srgbClr val="660033"/>
                  </a:solidFill>
                  <a:effectLst/>
                  <a:latin typeface="Papyrus" pitchFamily="66" charset="0"/>
                </a:rPr>
                <a:t>…”Elijah does come, and he is to restore all things; …” Then the disciples understood that he was speaking to them of John the Baptist.</a:t>
              </a:r>
            </a:p>
          </p:txBody>
        </p:sp>
        <p:sp>
          <p:nvSpPr>
            <p:cNvPr id="936985" name="Text Box 25"/>
            <p:cNvSpPr txBox="1">
              <a:spLocks noChangeArrowheads="1"/>
            </p:cNvSpPr>
            <p:nvPr/>
          </p:nvSpPr>
          <p:spPr bwMode="auto">
            <a:xfrm>
              <a:off x="3672" y="2208"/>
              <a:ext cx="1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apyrus" pitchFamily="66" charset="0"/>
                </a:rPr>
                <a:t>Matt. 17:13</a:t>
              </a:r>
            </a:p>
          </p:txBody>
        </p:sp>
      </p:grpSp>
      <p:grpSp>
        <p:nvGrpSpPr>
          <p:cNvPr id="936986" name="Group 26"/>
          <p:cNvGrpSpPr>
            <a:grpSpLocks/>
          </p:cNvGrpSpPr>
          <p:nvPr/>
        </p:nvGrpSpPr>
        <p:grpSpPr bwMode="auto">
          <a:xfrm>
            <a:off x="901700" y="5346700"/>
            <a:ext cx="7251700" cy="847725"/>
            <a:chOff x="472" y="3368"/>
            <a:chExt cx="4568" cy="534"/>
          </a:xfrm>
        </p:grpSpPr>
        <p:sp>
          <p:nvSpPr>
            <p:cNvPr id="936987" name="Text Box 27"/>
            <p:cNvSpPr txBox="1">
              <a:spLocks noChangeArrowheads="1"/>
            </p:cNvSpPr>
            <p:nvPr/>
          </p:nvSpPr>
          <p:spPr bwMode="auto">
            <a:xfrm>
              <a:off x="687" y="3394"/>
              <a:ext cx="4353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testified that the prophesied coming of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Elijah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was realized in none other than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John the Baptist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6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36988" name="Text Box 28"/>
            <p:cNvSpPr txBox="1">
              <a:spLocks noChangeArrowheads="1"/>
            </p:cNvSpPr>
            <p:nvPr/>
          </p:nvSpPr>
          <p:spPr bwMode="auto">
            <a:xfrm>
              <a:off x="472" y="3368"/>
              <a:ext cx="24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3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3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568" name="Picture 56" descr="CTY50045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 t="1360" b="50661"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832569" name="Group 57"/>
          <p:cNvGrpSpPr>
            <a:grpSpLocks/>
          </p:cNvGrpSpPr>
          <p:nvPr/>
        </p:nvGrpSpPr>
        <p:grpSpPr bwMode="auto">
          <a:xfrm>
            <a:off x="228600" y="127000"/>
            <a:ext cx="7696200" cy="558800"/>
            <a:chOff x="144" y="80"/>
            <a:chExt cx="4848" cy="352"/>
          </a:xfrm>
        </p:grpSpPr>
        <p:sp>
          <p:nvSpPr>
            <p:cNvPr id="832518" name="Text Box 6"/>
            <p:cNvSpPr txBox="1">
              <a:spLocks noChangeArrowheads="1"/>
            </p:cNvSpPr>
            <p:nvPr/>
          </p:nvSpPr>
          <p:spPr bwMode="auto">
            <a:xfrm>
              <a:off x="522" y="97"/>
              <a:ext cx="447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66FFFF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>
                  <a:solidFill>
                    <a:srgbClr val="000099"/>
                  </a:solidFill>
                  <a:effectLst/>
                  <a:latin typeface="Impact" pitchFamily="34" charset="0"/>
                </a:rPr>
                <a:t>The Jewish Belief in the Return of Elijah</a:t>
              </a:r>
            </a:p>
          </p:txBody>
        </p:sp>
        <p:sp>
          <p:nvSpPr>
            <p:cNvPr id="832519" name="Text Box 7"/>
            <p:cNvSpPr txBox="1">
              <a:spLocks noChangeArrowheads="1"/>
            </p:cNvSpPr>
            <p:nvPr/>
          </p:nvSpPr>
          <p:spPr bwMode="auto">
            <a:xfrm>
              <a:off x="144" y="80"/>
              <a:ext cx="43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66FFFF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>
                  <a:solidFill>
                    <a:srgbClr val="000099"/>
                  </a:solidFill>
                  <a:effectLst/>
                  <a:latin typeface="Impact" pitchFamily="34" charset="0"/>
                </a:rPr>
                <a:t>2.1</a:t>
              </a:r>
            </a:p>
          </p:txBody>
        </p:sp>
      </p:grpSp>
      <p:sp>
        <p:nvSpPr>
          <p:cNvPr id="832548" name="AutoShape 36"/>
          <p:cNvSpPr>
            <a:spLocks noChangeArrowheads="1"/>
          </p:cNvSpPr>
          <p:nvPr/>
        </p:nvSpPr>
        <p:spPr bwMode="auto">
          <a:xfrm rot="16200000" flipH="1">
            <a:off x="4456907" y="527843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rgbClr val="FFFFE7"/>
              </a:gs>
            </a:gsLst>
            <a:lin ang="0" scaled="1"/>
          </a:gradFill>
          <a:ln w="2857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832552" name="Oval 40"/>
          <p:cNvSpPr>
            <a:spLocks noChangeArrowheads="1"/>
          </p:cNvSpPr>
          <p:nvPr/>
        </p:nvSpPr>
        <p:spPr bwMode="auto">
          <a:xfrm>
            <a:off x="228600" y="13017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32561" name="Oval 49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515" name="Group 3"/>
          <p:cNvGrpSpPr>
            <a:grpSpLocks/>
          </p:cNvGrpSpPr>
          <p:nvPr/>
        </p:nvGrpSpPr>
        <p:grpSpPr bwMode="auto">
          <a:xfrm>
            <a:off x="947738" y="5257800"/>
            <a:ext cx="7205662" cy="1163638"/>
            <a:chOff x="117" y="3290"/>
            <a:chExt cx="5451" cy="733"/>
          </a:xfrm>
        </p:grpSpPr>
        <p:sp>
          <p:nvSpPr>
            <p:cNvPr id="832516" name="Text Box 4"/>
            <p:cNvSpPr txBox="1">
              <a:spLocks noChangeArrowheads="1"/>
            </p:cNvSpPr>
            <p:nvPr/>
          </p:nvSpPr>
          <p:spPr bwMode="auto">
            <a:xfrm>
              <a:off x="383" y="3290"/>
              <a:ext cx="5185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Since the disciples already believed that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was the Messiah, they willingly accepted his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testimony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that John the Baptist was Elijah </a:t>
              </a:r>
              <a:r>
                <a:rPr lang="en-US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124).</a:t>
              </a:r>
            </a:p>
          </p:txBody>
        </p:sp>
        <p:sp>
          <p:nvSpPr>
            <p:cNvPr id="832517" name="Text Box 5"/>
            <p:cNvSpPr txBox="1">
              <a:spLocks noChangeArrowheads="1"/>
            </p:cNvSpPr>
            <p:nvPr/>
          </p:nvSpPr>
          <p:spPr bwMode="auto">
            <a:xfrm>
              <a:off x="117" y="3290"/>
              <a:ext cx="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32549" name="Text Box 37"/>
          <p:cNvSpPr txBox="1">
            <a:spLocks noChangeArrowheads="1"/>
          </p:cNvSpPr>
          <p:nvPr/>
        </p:nvSpPr>
        <p:spPr bwMode="auto">
          <a:xfrm>
            <a:off x="3619500" y="990600"/>
            <a:ext cx="1943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Arial Black" pitchFamily="34" charset="0"/>
              </a:rPr>
              <a:t>Testify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3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3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3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3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3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3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48" grpId="0" animBg="1" autoUpdateAnimBg="0"/>
      <p:bldP spid="832552" grpId="0" animBg="1" autoUpdateAnimBg="0"/>
      <p:bldP spid="832561" grpId="0" animBg="1" autoUpdateAnimBg="0"/>
      <p:bldP spid="83254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588" name="Picture 52" descr="CTY50045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 t="1360" b="50661"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33589" name="Picture 53" descr="CTY50045"/>
          <p:cNvPicPr>
            <a:picLocks noChangeAspect="1" noChangeArrowheads="1"/>
          </p:cNvPicPr>
          <p:nvPr/>
        </p:nvPicPr>
        <p:blipFill>
          <a:blip r:embed="rId3">
            <a:lum bright="40000" contrast="-46000"/>
          </a:blip>
          <a:srcRect t="1360" b="50661"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33541" name="Rectangle 5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3574" name="Group 38"/>
          <p:cNvGrpSpPr>
            <a:grpSpLocks/>
          </p:cNvGrpSpPr>
          <p:nvPr/>
        </p:nvGrpSpPr>
        <p:grpSpPr bwMode="auto">
          <a:xfrm>
            <a:off x="914400" y="5408613"/>
            <a:ext cx="7391400" cy="830262"/>
            <a:chOff x="288" y="3345"/>
            <a:chExt cx="4896" cy="523"/>
          </a:xfrm>
        </p:grpSpPr>
        <p:sp>
          <p:nvSpPr>
            <p:cNvPr id="833539" name="Text Box 3"/>
            <p:cNvSpPr txBox="1">
              <a:spLocks noChangeArrowheads="1"/>
            </p:cNvSpPr>
            <p:nvPr/>
          </p:nvSpPr>
          <p:spPr bwMode="auto">
            <a:xfrm>
              <a:off x="549" y="3360"/>
              <a:ext cx="4635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Yet how could the other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Jews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who did not know Jesus accept this controversial claim?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33540" name="Text Box 4"/>
            <p:cNvSpPr txBox="1">
              <a:spLocks noChangeArrowheads="1"/>
            </p:cNvSpPr>
            <p:nvPr/>
          </p:nvSpPr>
          <p:spPr bwMode="auto">
            <a:xfrm>
              <a:off x="288" y="3345"/>
              <a:ext cx="21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33564" name="WordArt 28"/>
          <p:cNvSpPr>
            <a:spLocks noChangeArrowheads="1" noChangeShapeType="1" noTextEdit="1"/>
          </p:cNvSpPr>
          <p:nvPr/>
        </p:nvSpPr>
        <p:spPr bwMode="auto">
          <a:xfrm>
            <a:off x="2133600" y="29718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33565" name="AutoShape 29"/>
          <p:cNvSpPr>
            <a:spLocks noChangeArrowheads="1"/>
          </p:cNvSpPr>
          <p:nvPr/>
        </p:nvSpPr>
        <p:spPr bwMode="auto">
          <a:xfrm rot="7748198">
            <a:off x="3098800" y="2032000"/>
            <a:ext cx="228600" cy="2108200"/>
          </a:xfrm>
          <a:prstGeom prst="downArrow">
            <a:avLst>
              <a:gd name="adj1" fmla="val 50000"/>
              <a:gd name="adj2" fmla="val 230556"/>
            </a:avLst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5400000" scaled="1"/>
          </a:gra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3554" name="Oval 18"/>
          <p:cNvSpPr>
            <a:spLocks noChangeArrowheads="1"/>
          </p:cNvSpPr>
          <p:nvPr/>
        </p:nvSpPr>
        <p:spPr bwMode="auto">
          <a:xfrm>
            <a:off x="3124200" y="3363913"/>
            <a:ext cx="2895600" cy="11366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4E0027"/>
                </a:solidFill>
                <a:effectLst/>
                <a:latin typeface="Arial Black" pitchFamily="34" charset="0"/>
              </a:rPr>
              <a:t>Jews</a:t>
            </a:r>
          </a:p>
        </p:txBody>
      </p:sp>
      <p:sp>
        <p:nvSpPr>
          <p:cNvPr id="833584" name="AutoShape 48"/>
          <p:cNvSpPr>
            <a:spLocks noChangeArrowheads="1"/>
          </p:cNvSpPr>
          <p:nvPr/>
        </p:nvSpPr>
        <p:spPr bwMode="auto">
          <a:xfrm rot="16200000" flipH="1">
            <a:off x="4456907" y="527843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rgbClr val="FFFFE7"/>
              </a:gs>
            </a:gsLst>
            <a:lin ang="0" scaled="1"/>
          </a:gradFill>
          <a:ln w="2857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833585" name="Oval 49"/>
          <p:cNvSpPr>
            <a:spLocks noChangeArrowheads="1"/>
          </p:cNvSpPr>
          <p:nvPr/>
        </p:nvSpPr>
        <p:spPr bwMode="auto">
          <a:xfrm>
            <a:off x="228600" y="13017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33586" name="Oval 50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33587" name="Text Box 51"/>
          <p:cNvSpPr txBox="1">
            <a:spLocks noChangeArrowheads="1"/>
          </p:cNvSpPr>
          <p:nvPr/>
        </p:nvSpPr>
        <p:spPr bwMode="auto">
          <a:xfrm>
            <a:off x="3619500" y="990600"/>
            <a:ext cx="1943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Arial Black" pitchFamily="34" charset="0"/>
              </a:rPr>
              <a:t>Testify</a:t>
            </a:r>
          </a:p>
        </p:txBody>
      </p:sp>
      <p:grpSp>
        <p:nvGrpSpPr>
          <p:cNvPr id="833593" name="Group 57"/>
          <p:cNvGrpSpPr>
            <a:grpSpLocks/>
          </p:cNvGrpSpPr>
          <p:nvPr/>
        </p:nvGrpSpPr>
        <p:grpSpPr bwMode="auto">
          <a:xfrm>
            <a:off x="228600" y="127000"/>
            <a:ext cx="7696200" cy="558800"/>
            <a:chOff x="144" y="80"/>
            <a:chExt cx="4848" cy="352"/>
          </a:xfrm>
        </p:grpSpPr>
        <p:sp>
          <p:nvSpPr>
            <p:cNvPr id="833594" name="Text Box 58"/>
            <p:cNvSpPr txBox="1">
              <a:spLocks noChangeArrowheads="1"/>
            </p:cNvSpPr>
            <p:nvPr/>
          </p:nvSpPr>
          <p:spPr bwMode="auto">
            <a:xfrm>
              <a:off x="522" y="97"/>
              <a:ext cx="447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66FFFF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>
                  <a:solidFill>
                    <a:srgbClr val="000099"/>
                  </a:solidFill>
                  <a:effectLst/>
                  <a:latin typeface="Impact" pitchFamily="34" charset="0"/>
                </a:rPr>
                <a:t>The Jewish Belief in the Return of Elijah</a:t>
              </a:r>
            </a:p>
          </p:txBody>
        </p:sp>
        <p:sp>
          <p:nvSpPr>
            <p:cNvPr id="833595" name="Text Box 59"/>
            <p:cNvSpPr txBox="1">
              <a:spLocks noChangeArrowheads="1"/>
            </p:cNvSpPr>
            <p:nvPr/>
          </p:nvSpPr>
          <p:spPr bwMode="auto">
            <a:xfrm>
              <a:off x="144" y="80"/>
              <a:ext cx="43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66FFFF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>
                  <a:solidFill>
                    <a:srgbClr val="000099"/>
                  </a:solidFill>
                  <a:effectLst/>
                  <a:latin typeface="Impact" pitchFamily="34" charset="0"/>
                </a:rPr>
                <a:t>2.1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3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3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3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3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335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3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64" grpId="0" animBg="1"/>
      <p:bldP spid="833564" grpId="1" animBg="1"/>
      <p:bldP spid="8335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399" name="Picture 39" descr="Transfiguration by Raphael -  Chapel of Nicholas V,Bor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1219200"/>
            <a:ext cx="3105150" cy="3886200"/>
          </a:xfrm>
          <a:prstGeom prst="rect">
            <a:avLst/>
          </a:prstGeom>
          <a:noFill/>
        </p:spPr>
      </p:pic>
      <p:pic>
        <p:nvPicPr>
          <p:cNvPr id="783395" name="Picture 35" descr="Isaiah preaches to the people"/>
          <p:cNvPicPr>
            <a:picLocks noChangeAspect="1" noChangeArrowheads="1"/>
          </p:cNvPicPr>
          <p:nvPr/>
        </p:nvPicPr>
        <p:blipFill>
          <a:blip r:embed="rId4"/>
          <a:srcRect l="2415" t="1923"/>
          <a:stretch>
            <a:fillRect/>
          </a:stretch>
        </p:blipFill>
        <p:spPr bwMode="auto">
          <a:xfrm>
            <a:off x="762000" y="1238250"/>
            <a:ext cx="7543800" cy="37909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83362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3392" name="Group 32"/>
          <p:cNvGrpSpPr>
            <a:grpSpLocks/>
          </p:cNvGrpSpPr>
          <p:nvPr/>
        </p:nvGrpSpPr>
        <p:grpSpPr bwMode="auto">
          <a:xfrm>
            <a:off x="685800" y="5106988"/>
            <a:ext cx="8137525" cy="1522412"/>
            <a:chOff x="346" y="3216"/>
            <a:chExt cx="5126" cy="959"/>
          </a:xfrm>
        </p:grpSpPr>
        <p:sp>
          <p:nvSpPr>
            <p:cNvPr id="783363" name="Text Box 3"/>
            <p:cNvSpPr txBox="1">
              <a:spLocks noChangeArrowheads="1"/>
            </p:cNvSpPr>
            <p:nvPr/>
          </p:nvSpPr>
          <p:spPr bwMode="auto">
            <a:xfrm>
              <a:off x="589" y="3265"/>
              <a:ext cx="4883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  <a:tabLst>
                  <a:tab pos="5313363" algn="l"/>
                </a:tabLst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chosen people of Israel believed in the Word of God as revealed through the </a:t>
              </a:r>
              <a:r>
                <a:rPr lang="en-US" sz="2600">
                  <a:solidFill>
                    <a:srgbClr val="FFFF99"/>
                  </a:solidFill>
                  <a:effectLst/>
                  <a:latin typeface="Arial Narrow" pitchFamily="34" charset="0"/>
                </a:rPr>
                <a:t>prophets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, which promised that God would send them a king and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savior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 Such was their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messianic expectation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6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3364" name="Text Box 4"/>
            <p:cNvSpPr txBox="1">
              <a:spLocks noChangeArrowheads="1"/>
            </p:cNvSpPr>
            <p:nvPr/>
          </p:nvSpPr>
          <p:spPr bwMode="auto">
            <a:xfrm>
              <a:off x="346" y="3216"/>
              <a:ext cx="2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83380" name="WordArt 20"/>
          <p:cNvSpPr>
            <a:spLocks noChangeArrowheads="1" noChangeShapeType="1"/>
          </p:cNvSpPr>
          <p:nvPr/>
        </p:nvSpPr>
        <p:spPr bwMode="auto">
          <a:xfrm rot="16199246" flipV="1">
            <a:off x="1980406" y="1600994"/>
            <a:ext cx="612775" cy="15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-----</a:t>
            </a:r>
          </a:p>
        </p:txBody>
      </p:sp>
      <p:sp>
        <p:nvSpPr>
          <p:cNvPr id="783381" name="Oval 21"/>
          <p:cNvSpPr>
            <a:spLocks noChangeArrowheads="1"/>
          </p:cNvSpPr>
          <p:nvPr/>
        </p:nvSpPr>
        <p:spPr bwMode="auto">
          <a:xfrm>
            <a:off x="779463" y="304800"/>
            <a:ext cx="3016250" cy="11430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5200" b="0">
                <a:solidFill>
                  <a:srgbClr val="FFFF00"/>
                </a:solidFill>
                <a:effectLst/>
                <a:latin typeface="Impact" pitchFamily="34" charset="0"/>
              </a:rPr>
              <a:t>Messiah</a:t>
            </a:r>
          </a:p>
        </p:txBody>
      </p:sp>
      <p:sp>
        <p:nvSpPr>
          <p:cNvPr id="783383" name="Oval 23"/>
          <p:cNvSpPr>
            <a:spLocks noChangeArrowheads="1"/>
          </p:cNvSpPr>
          <p:nvPr/>
        </p:nvSpPr>
        <p:spPr bwMode="auto">
          <a:xfrm>
            <a:off x="777875" y="1981200"/>
            <a:ext cx="3016250" cy="1143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400" b="0">
                <a:solidFill>
                  <a:srgbClr val="000099"/>
                </a:solidFill>
                <a:effectLst/>
                <a:latin typeface="Impact" pitchFamily="34" charset="0"/>
              </a:rPr>
              <a:t>Messianic</a:t>
            </a:r>
          </a:p>
          <a:p>
            <a:pPr>
              <a:lnSpc>
                <a:spcPct val="75000"/>
              </a:lnSpc>
            </a:pPr>
            <a:r>
              <a:rPr lang="en-US" sz="3400" b="0">
                <a:solidFill>
                  <a:srgbClr val="000099"/>
                </a:solidFill>
                <a:effectLst/>
                <a:latin typeface="Impact" pitchFamily="34" charset="0"/>
              </a:rPr>
              <a:t>expectation</a:t>
            </a:r>
          </a:p>
        </p:txBody>
      </p:sp>
      <p:sp>
        <p:nvSpPr>
          <p:cNvPr id="783384" name="Text Box 24"/>
          <p:cNvSpPr txBox="1">
            <a:spLocks noChangeArrowheads="1"/>
          </p:cNvSpPr>
          <p:nvPr/>
        </p:nvSpPr>
        <p:spPr bwMode="auto">
          <a:xfrm>
            <a:off x="5029200" y="465138"/>
            <a:ext cx="152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0" dirty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King</a:t>
            </a:r>
          </a:p>
        </p:txBody>
      </p:sp>
      <p:sp>
        <p:nvSpPr>
          <p:cNvPr id="783385" name="Text Box 25"/>
          <p:cNvSpPr txBox="1">
            <a:spLocks noChangeArrowheads="1"/>
          </p:cNvSpPr>
          <p:nvPr/>
        </p:nvSpPr>
        <p:spPr bwMode="auto">
          <a:xfrm>
            <a:off x="5029200" y="2141538"/>
            <a:ext cx="190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0" dirty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Savior</a:t>
            </a:r>
          </a:p>
        </p:txBody>
      </p:sp>
      <p:sp>
        <p:nvSpPr>
          <p:cNvPr id="783386" name="Text Box 26"/>
          <p:cNvSpPr txBox="1">
            <a:spLocks noChangeArrowheads="1"/>
          </p:cNvSpPr>
          <p:nvPr/>
        </p:nvSpPr>
        <p:spPr bwMode="auto">
          <a:xfrm>
            <a:off x="6705600" y="2141538"/>
            <a:ext cx="1828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 dirty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Fette Engschrift" pitchFamily="2" charset="0"/>
              </a:rPr>
              <a:t>(</a:t>
            </a:r>
            <a:r>
              <a:rPr lang="en-US" sz="4800" b="0" dirty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King</a:t>
            </a:r>
            <a:r>
              <a:rPr lang="en-US" sz="4800" b="0" dirty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Fette Engschrift" pitchFamily="2" charset="0"/>
              </a:rPr>
              <a:t>)</a:t>
            </a:r>
          </a:p>
        </p:txBody>
      </p:sp>
      <p:sp>
        <p:nvSpPr>
          <p:cNvPr id="783390" name="Text Box 30"/>
          <p:cNvSpPr txBox="1">
            <a:spLocks noChangeArrowheads="1"/>
          </p:cNvSpPr>
          <p:nvPr/>
        </p:nvSpPr>
        <p:spPr bwMode="auto">
          <a:xfrm>
            <a:off x="3733800" y="2057400"/>
            <a:ext cx="152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…….</a:t>
            </a:r>
          </a:p>
        </p:txBody>
      </p:sp>
      <p:sp>
        <p:nvSpPr>
          <p:cNvPr id="783400" name="Text Box 40"/>
          <p:cNvSpPr txBox="1">
            <a:spLocks noChangeArrowheads="1"/>
          </p:cNvSpPr>
          <p:nvPr/>
        </p:nvSpPr>
        <p:spPr bwMode="auto">
          <a:xfrm>
            <a:off x="3733800" y="381000"/>
            <a:ext cx="152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83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8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3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3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3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3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3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3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8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8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8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80" grpId="0" animBg="1"/>
      <p:bldP spid="783383" grpId="0" animBg="1" autoUpdateAnimBg="0"/>
      <p:bldP spid="783385" grpId="0" autoUpdateAnimBg="0"/>
      <p:bldP spid="78338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684" name="Picture 76" descr="CTY50045"/>
          <p:cNvPicPr>
            <a:picLocks noChangeAspect="1" noChangeArrowheads="1"/>
          </p:cNvPicPr>
          <p:nvPr/>
        </p:nvPicPr>
        <p:blipFill>
          <a:blip r:embed="rId3">
            <a:lum bright="40000" contrast="-46000"/>
          </a:blip>
          <a:srcRect t="1360" b="50661"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36610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6679" name="Group 71"/>
          <p:cNvGrpSpPr>
            <a:grpSpLocks/>
          </p:cNvGrpSpPr>
          <p:nvPr/>
        </p:nvGrpSpPr>
        <p:grpSpPr bwMode="auto">
          <a:xfrm>
            <a:off x="990600" y="5484813"/>
            <a:ext cx="7543800" cy="808037"/>
            <a:chOff x="480" y="3455"/>
            <a:chExt cx="4944" cy="509"/>
          </a:xfrm>
        </p:grpSpPr>
        <p:sp>
          <p:nvSpPr>
            <p:cNvPr id="836612" name="Text Box 4"/>
            <p:cNvSpPr txBox="1">
              <a:spLocks noChangeArrowheads="1"/>
            </p:cNvSpPr>
            <p:nvPr/>
          </p:nvSpPr>
          <p:spPr bwMode="auto">
            <a:xfrm>
              <a:off x="745" y="3456"/>
              <a:ext cx="4679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testified that John the Baptist was the very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Elijah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 (Matt. 11:14).</a:t>
              </a:r>
              <a:endParaRPr lang="en-US" sz="26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36613" name="Text Box 5"/>
            <p:cNvSpPr txBox="1">
              <a:spLocks noChangeArrowheads="1"/>
            </p:cNvSpPr>
            <p:nvPr/>
          </p:nvSpPr>
          <p:spPr bwMode="auto">
            <a:xfrm>
              <a:off x="480" y="3455"/>
              <a:ext cx="24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36618" name="Text Box 10"/>
          <p:cNvSpPr txBox="1">
            <a:spLocks noChangeArrowheads="1"/>
          </p:cNvSpPr>
          <p:nvPr/>
        </p:nvSpPr>
        <p:spPr bwMode="auto">
          <a:xfrm>
            <a:off x="304800" y="152400"/>
            <a:ext cx="86106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2.2  The Direction the Jewish People Would Choose</a:t>
            </a:r>
          </a:p>
        </p:txBody>
      </p:sp>
      <p:sp>
        <p:nvSpPr>
          <p:cNvPr id="836663" name="WordArt 55"/>
          <p:cNvSpPr>
            <a:spLocks noChangeArrowheads="1" noChangeShapeType="1" noTextEdit="1"/>
          </p:cNvSpPr>
          <p:nvPr/>
        </p:nvSpPr>
        <p:spPr bwMode="auto">
          <a:xfrm>
            <a:off x="2133600" y="29718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36664" name="AutoShape 56"/>
          <p:cNvSpPr>
            <a:spLocks noChangeArrowheads="1"/>
          </p:cNvSpPr>
          <p:nvPr/>
        </p:nvSpPr>
        <p:spPr bwMode="auto">
          <a:xfrm rot="7748198">
            <a:off x="3098800" y="2032000"/>
            <a:ext cx="228600" cy="2108200"/>
          </a:xfrm>
          <a:prstGeom prst="downArrow">
            <a:avLst>
              <a:gd name="adj1" fmla="val 50000"/>
              <a:gd name="adj2" fmla="val 230556"/>
            </a:avLst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5400000" scaled="1"/>
          </a:gra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6665" name="Oval 57"/>
          <p:cNvSpPr>
            <a:spLocks noChangeArrowheads="1"/>
          </p:cNvSpPr>
          <p:nvPr/>
        </p:nvSpPr>
        <p:spPr bwMode="auto">
          <a:xfrm>
            <a:off x="3124200" y="3363913"/>
            <a:ext cx="2895600" cy="11366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4E0027"/>
                </a:solidFill>
                <a:effectLst/>
                <a:latin typeface="Arial Black" pitchFamily="34" charset="0"/>
              </a:rPr>
              <a:t>Jews</a:t>
            </a:r>
          </a:p>
        </p:txBody>
      </p:sp>
      <p:sp>
        <p:nvSpPr>
          <p:cNvPr id="836666" name="Oval 58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36667" name="AutoShape 59"/>
          <p:cNvSpPr>
            <a:spLocks noChangeArrowheads="1"/>
          </p:cNvSpPr>
          <p:nvPr/>
        </p:nvSpPr>
        <p:spPr bwMode="auto">
          <a:xfrm rot="16200000" flipH="1">
            <a:off x="4456907" y="527843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836668" name="Text Box 60"/>
          <p:cNvSpPr txBox="1">
            <a:spLocks noChangeArrowheads="1"/>
          </p:cNvSpPr>
          <p:nvPr/>
        </p:nvSpPr>
        <p:spPr bwMode="auto">
          <a:xfrm>
            <a:off x="3619500" y="990600"/>
            <a:ext cx="1943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Arial Black" pitchFamily="34" charset="0"/>
              </a:rPr>
              <a:t>Testify</a:t>
            </a:r>
          </a:p>
        </p:txBody>
      </p:sp>
      <p:sp>
        <p:nvSpPr>
          <p:cNvPr id="836669" name="Oval 61"/>
          <p:cNvSpPr>
            <a:spLocks noChangeArrowheads="1"/>
          </p:cNvSpPr>
          <p:nvPr/>
        </p:nvSpPr>
        <p:spPr bwMode="auto">
          <a:xfrm>
            <a:off x="228600" y="13017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36678" name="Oval 70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95000"/>
              </a:lnSpc>
            </a:pPr>
            <a:r>
              <a:rPr lang="en-US" sz="5400" b="0">
                <a:solidFill>
                  <a:srgbClr val="3C001E"/>
                </a:solidFill>
                <a:effectLst/>
                <a:latin typeface="Impact" pitchFamily="34" charset="0"/>
              </a:rPr>
              <a:t>Elijah</a:t>
            </a:r>
          </a:p>
        </p:txBody>
      </p:sp>
      <p:grpSp>
        <p:nvGrpSpPr>
          <p:cNvPr id="836680" name="Group 72"/>
          <p:cNvGrpSpPr>
            <a:grpSpLocks/>
          </p:cNvGrpSpPr>
          <p:nvPr/>
        </p:nvGrpSpPr>
        <p:grpSpPr bwMode="auto">
          <a:xfrm>
            <a:off x="914400" y="1066800"/>
            <a:ext cx="7315200" cy="3657600"/>
            <a:chOff x="576" y="576"/>
            <a:chExt cx="4608" cy="2304"/>
          </a:xfrm>
        </p:grpSpPr>
        <p:sp>
          <p:nvSpPr>
            <p:cNvPr id="836674" name="AutoShape 66"/>
            <p:cNvSpPr>
              <a:spLocks noChangeArrowheads="1"/>
            </p:cNvSpPr>
            <p:nvPr/>
          </p:nvSpPr>
          <p:spPr bwMode="auto">
            <a:xfrm>
              <a:off x="576" y="576"/>
              <a:ext cx="4608" cy="2304"/>
            </a:xfrm>
            <a:prstGeom prst="horizontalScroll">
              <a:avLst>
                <a:gd name="adj" fmla="val 14236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FFF7"/>
                </a:gs>
                <a:gs pos="100000">
                  <a:srgbClr val="FFCC00"/>
                </a:gs>
              </a:gsLst>
              <a:lin ang="5400000" scaled="1"/>
            </a:gradFill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/>
                <a:latin typeface="Arial Black" pitchFamily="34" charset="0"/>
              </a:endParaRPr>
            </a:p>
          </p:txBody>
        </p:sp>
        <p:sp>
          <p:nvSpPr>
            <p:cNvPr id="836675" name="Text Box 67"/>
            <p:cNvSpPr txBox="1">
              <a:spLocks noChangeArrowheads="1"/>
            </p:cNvSpPr>
            <p:nvPr/>
          </p:nvSpPr>
          <p:spPr bwMode="auto">
            <a:xfrm>
              <a:off x="1116" y="1217"/>
              <a:ext cx="3828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4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600" dirty="0">
                  <a:solidFill>
                    <a:srgbClr val="660033"/>
                  </a:solidFill>
                  <a:effectLst/>
                  <a:latin typeface="Papyrus" pitchFamily="66" charset="0"/>
                </a:rPr>
                <a:t>“…and if you are willing to accept it, he is Elijah who is to come. …”</a:t>
              </a:r>
            </a:p>
          </p:txBody>
        </p:sp>
        <p:sp>
          <p:nvSpPr>
            <p:cNvPr id="836676" name="Text Box 68"/>
            <p:cNvSpPr txBox="1">
              <a:spLocks noChangeArrowheads="1"/>
            </p:cNvSpPr>
            <p:nvPr/>
          </p:nvSpPr>
          <p:spPr bwMode="auto">
            <a:xfrm>
              <a:off x="3312" y="2064"/>
              <a:ext cx="15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660033"/>
                  </a:solidFill>
                  <a:effectLst/>
                  <a:latin typeface="Papyrus" pitchFamily="66" charset="0"/>
                </a:rPr>
                <a:t>Matt. 11:14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3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83666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3667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3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3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3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8" grpId="0" autoUpdateAnimBg="0"/>
      <p:bldP spid="836669" grpId="0" animBg="1"/>
      <p:bldP spid="83667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704" name="Picture 72" descr="CTY50045"/>
          <p:cNvPicPr>
            <a:picLocks noChangeAspect="1" noChangeArrowheads="1"/>
          </p:cNvPicPr>
          <p:nvPr/>
        </p:nvPicPr>
        <p:blipFill>
          <a:blip r:embed="rId3">
            <a:lum bright="40000" contrast="-46000"/>
          </a:blip>
          <a:srcRect t="1360" b="50661"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7685" name="Group 53"/>
          <p:cNvGrpSpPr>
            <a:grpSpLocks/>
          </p:cNvGrpSpPr>
          <p:nvPr/>
        </p:nvGrpSpPr>
        <p:grpSpPr bwMode="auto">
          <a:xfrm>
            <a:off x="762000" y="5410200"/>
            <a:ext cx="7696200" cy="830263"/>
            <a:chOff x="359" y="3455"/>
            <a:chExt cx="4681" cy="523"/>
          </a:xfrm>
        </p:grpSpPr>
        <p:sp>
          <p:nvSpPr>
            <p:cNvPr id="837636" name="Text Box 4"/>
            <p:cNvSpPr txBox="1">
              <a:spLocks noChangeArrowheads="1"/>
            </p:cNvSpPr>
            <p:nvPr/>
          </p:nvSpPr>
          <p:spPr bwMode="auto">
            <a:xfrm>
              <a:off x="601" y="3470"/>
              <a:ext cx="4439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On the contrary,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John the Baptist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himself flatly denied this claim.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37637" name="Text Box 5"/>
            <p:cNvSpPr txBox="1">
              <a:spLocks noChangeArrowheads="1"/>
            </p:cNvSpPr>
            <p:nvPr/>
          </p:nvSpPr>
          <p:spPr bwMode="auto">
            <a:xfrm>
              <a:off x="359" y="3455"/>
              <a:ext cx="21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37646" name="AutoShape 14"/>
          <p:cNvSpPr>
            <a:spLocks noChangeArrowheads="1"/>
          </p:cNvSpPr>
          <p:nvPr/>
        </p:nvSpPr>
        <p:spPr bwMode="auto">
          <a:xfrm rot="5400000">
            <a:off x="4460875" y="869951"/>
            <a:ext cx="223837" cy="2436812"/>
          </a:xfrm>
          <a:prstGeom prst="downArrow">
            <a:avLst>
              <a:gd name="adj1" fmla="val 50000"/>
              <a:gd name="adj2" fmla="val 272164"/>
            </a:avLst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0" scaled="1"/>
          </a:gradFill>
          <a:ln w="28575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7647" name="Text Box 15"/>
          <p:cNvSpPr txBox="1">
            <a:spLocks noChangeArrowheads="1"/>
          </p:cNvSpPr>
          <p:nvPr/>
        </p:nvSpPr>
        <p:spPr bwMode="auto">
          <a:xfrm>
            <a:off x="3811588" y="2286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3C001E"/>
                </a:solidFill>
                <a:effectLst/>
                <a:latin typeface="Arial Black" pitchFamily="34" charset="0"/>
              </a:rPr>
              <a:t>Deny</a:t>
            </a:r>
          </a:p>
        </p:txBody>
      </p:sp>
      <p:sp>
        <p:nvSpPr>
          <p:cNvPr id="837648" name="Line 16"/>
          <p:cNvSpPr>
            <a:spLocks noChangeShapeType="1"/>
          </p:cNvSpPr>
          <p:nvPr/>
        </p:nvSpPr>
        <p:spPr bwMode="auto">
          <a:xfrm rot="20870636" flipH="1">
            <a:off x="4343400" y="1936750"/>
            <a:ext cx="533400" cy="304800"/>
          </a:xfrm>
          <a:prstGeom prst="line">
            <a:avLst/>
          </a:prstGeom>
          <a:noFill/>
          <a:ln w="76200">
            <a:solidFill>
              <a:srgbClr val="42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7649" name="Line 17"/>
          <p:cNvSpPr>
            <a:spLocks noChangeShapeType="1"/>
          </p:cNvSpPr>
          <p:nvPr/>
        </p:nvSpPr>
        <p:spPr bwMode="auto">
          <a:xfrm rot="729364">
            <a:off x="4381500" y="1936750"/>
            <a:ext cx="533400" cy="304800"/>
          </a:xfrm>
          <a:prstGeom prst="line">
            <a:avLst/>
          </a:prstGeom>
          <a:noFill/>
          <a:ln w="76200">
            <a:solidFill>
              <a:srgbClr val="42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7674" name="Text Box 42"/>
          <p:cNvSpPr txBox="1">
            <a:spLocks noChangeArrowheads="1"/>
          </p:cNvSpPr>
          <p:nvPr/>
        </p:nvSpPr>
        <p:spPr bwMode="auto">
          <a:xfrm>
            <a:off x="304800" y="153988"/>
            <a:ext cx="8610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2.2  The Direction the Jewish People Would Choose</a:t>
            </a:r>
          </a:p>
        </p:txBody>
      </p:sp>
      <p:sp>
        <p:nvSpPr>
          <p:cNvPr id="837675" name="WordArt 43"/>
          <p:cNvSpPr>
            <a:spLocks noChangeArrowheads="1" noChangeShapeType="1" noTextEdit="1"/>
          </p:cNvSpPr>
          <p:nvPr/>
        </p:nvSpPr>
        <p:spPr bwMode="auto">
          <a:xfrm>
            <a:off x="2133600" y="29718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37676" name="AutoShape 44"/>
          <p:cNvSpPr>
            <a:spLocks noChangeArrowheads="1"/>
          </p:cNvSpPr>
          <p:nvPr/>
        </p:nvSpPr>
        <p:spPr bwMode="auto">
          <a:xfrm rot="7748198">
            <a:off x="3098800" y="2032000"/>
            <a:ext cx="228600" cy="2108200"/>
          </a:xfrm>
          <a:prstGeom prst="downArrow">
            <a:avLst>
              <a:gd name="adj1" fmla="val 50000"/>
              <a:gd name="adj2" fmla="val 230556"/>
            </a:avLst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5400000" scaled="1"/>
          </a:gra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7677" name="Oval 45"/>
          <p:cNvSpPr>
            <a:spLocks noChangeArrowheads="1"/>
          </p:cNvSpPr>
          <p:nvPr/>
        </p:nvSpPr>
        <p:spPr bwMode="auto">
          <a:xfrm>
            <a:off x="3124200" y="3363913"/>
            <a:ext cx="2895600" cy="11366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4E0027"/>
                </a:solidFill>
                <a:effectLst/>
                <a:latin typeface="Arial Black" pitchFamily="34" charset="0"/>
              </a:rPr>
              <a:t>Jews</a:t>
            </a:r>
          </a:p>
        </p:txBody>
      </p:sp>
      <p:sp>
        <p:nvSpPr>
          <p:cNvPr id="837679" name="AutoShape 47"/>
          <p:cNvSpPr>
            <a:spLocks noChangeArrowheads="1"/>
          </p:cNvSpPr>
          <p:nvPr/>
        </p:nvSpPr>
        <p:spPr bwMode="auto">
          <a:xfrm rot="16200000" flipH="1">
            <a:off x="4456907" y="527843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837680" name="Text Box 48"/>
          <p:cNvSpPr txBox="1">
            <a:spLocks noChangeArrowheads="1"/>
          </p:cNvSpPr>
          <p:nvPr/>
        </p:nvSpPr>
        <p:spPr bwMode="auto">
          <a:xfrm>
            <a:off x="3619500" y="990600"/>
            <a:ext cx="1943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Arial Black" pitchFamily="34" charset="0"/>
              </a:rPr>
              <a:t>Testify</a:t>
            </a:r>
          </a:p>
        </p:txBody>
      </p:sp>
      <p:sp>
        <p:nvSpPr>
          <p:cNvPr id="837681" name="Oval 49"/>
          <p:cNvSpPr>
            <a:spLocks noChangeArrowheads="1"/>
          </p:cNvSpPr>
          <p:nvPr/>
        </p:nvSpPr>
        <p:spPr bwMode="auto">
          <a:xfrm>
            <a:off x="228600" y="13017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37683" name="Oval 51"/>
          <p:cNvSpPr>
            <a:spLocks noChangeArrowheads="1"/>
          </p:cNvSpPr>
          <p:nvPr/>
        </p:nvSpPr>
        <p:spPr bwMode="auto">
          <a:xfrm>
            <a:off x="228600" y="13017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37687" name="Oval 55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grpSp>
        <p:nvGrpSpPr>
          <p:cNvPr id="837700" name="Group 68"/>
          <p:cNvGrpSpPr>
            <a:grpSpLocks/>
          </p:cNvGrpSpPr>
          <p:nvPr/>
        </p:nvGrpSpPr>
        <p:grpSpPr bwMode="auto">
          <a:xfrm>
            <a:off x="533400" y="381000"/>
            <a:ext cx="8077200" cy="5334000"/>
            <a:chOff x="336" y="240"/>
            <a:chExt cx="5088" cy="3360"/>
          </a:xfrm>
        </p:grpSpPr>
        <p:sp>
          <p:nvSpPr>
            <p:cNvPr id="837690" name="AutoShape 58"/>
            <p:cNvSpPr>
              <a:spLocks noChangeArrowheads="1"/>
            </p:cNvSpPr>
            <p:nvPr/>
          </p:nvSpPr>
          <p:spPr bwMode="auto">
            <a:xfrm>
              <a:off x="336" y="240"/>
              <a:ext cx="5088" cy="3360"/>
            </a:xfrm>
            <a:prstGeom prst="horizontalScroll">
              <a:avLst>
                <a:gd name="adj" fmla="val 10301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3810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/>
                <a:latin typeface="Arial Black" pitchFamily="34" charset="0"/>
              </a:endParaRPr>
            </a:p>
          </p:txBody>
        </p:sp>
        <p:sp>
          <p:nvSpPr>
            <p:cNvPr id="837691" name="Text Box 59"/>
            <p:cNvSpPr txBox="1">
              <a:spLocks noChangeArrowheads="1"/>
            </p:cNvSpPr>
            <p:nvPr/>
          </p:nvSpPr>
          <p:spPr bwMode="auto">
            <a:xfrm>
              <a:off x="816" y="816"/>
              <a:ext cx="4608" cy="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100">
                  <a:solidFill>
                    <a:srgbClr val="660033"/>
                  </a:solidFill>
                  <a:effectLst/>
                  <a:latin typeface="Papyrus" pitchFamily="66" charset="0"/>
                </a:rPr>
                <a:t>And this is the testimony of John, when the Jews sent priests and Levites from Jerusalem to ask him,  “Who are you?” </a:t>
              </a:r>
            </a:p>
            <a:p>
              <a:pPr algn="l">
                <a:lnSpc>
                  <a:spcPct val="90000"/>
                </a:lnSpc>
              </a:pPr>
              <a:r>
                <a:rPr lang="en-US" sz="3100">
                  <a:solidFill>
                    <a:srgbClr val="660033"/>
                  </a:solidFill>
                  <a:effectLst/>
                  <a:latin typeface="Papyrus" pitchFamily="66" charset="0"/>
                </a:rPr>
                <a:t>He confessed, he did not deny, but confessed,  “I am not the Christ.” </a:t>
              </a:r>
            </a:p>
            <a:p>
              <a:pPr algn="l">
                <a:lnSpc>
                  <a:spcPct val="90000"/>
                </a:lnSpc>
              </a:pPr>
              <a:r>
                <a:rPr lang="en-US" sz="3100">
                  <a:solidFill>
                    <a:srgbClr val="660033"/>
                  </a:solidFill>
                  <a:effectLst/>
                  <a:latin typeface="Papyrus" pitchFamily="66" charset="0"/>
                </a:rPr>
                <a:t>And they asked him,  “What then?</a:t>
              </a:r>
            </a:p>
            <a:p>
              <a:pPr algn="l">
                <a:lnSpc>
                  <a:spcPct val="90000"/>
                </a:lnSpc>
              </a:pPr>
              <a:r>
                <a:rPr lang="en-US" sz="3100">
                  <a:solidFill>
                    <a:srgbClr val="660033"/>
                  </a:solidFill>
                  <a:effectLst/>
                  <a:latin typeface="Papyrus" pitchFamily="66" charset="0"/>
                </a:rPr>
                <a:t>Are you Elijah?”  He said,  ”I am not.” </a:t>
              </a:r>
            </a:p>
          </p:txBody>
        </p:sp>
        <p:sp>
          <p:nvSpPr>
            <p:cNvPr id="837692" name="Text Box 60"/>
            <p:cNvSpPr txBox="1">
              <a:spLocks noChangeArrowheads="1"/>
            </p:cNvSpPr>
            <p:nvPr/>
          </p:nvSpPr>
          <p:spPr bwMode="auto">
            <a:xfrm>
              <a:off x="3456" y="2822"/>
              <a:ext cx="172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660033"/>
                  </a:solidFill>
                  <a:effectLst/>
                  <a:latin typeface="Papyrus" pitchFamily="66" charset="0"/>
                </a:rPr>
                <a:t>John 1:19-20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3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376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7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376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3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3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3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3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47" grpId="0"/>
      <p:bldP spid="837647" grpId="1"/>
      <p:bldP spid="837648" grpId="0" animBg="1"/>
      <p:bldP spid="837649" grpId="0" animBg="1"/>
      <p:bldP spid="83768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721" name="Picture 65" descr="CTY50045"/>
          <p:cNvPicPr>
            <a:picLocks noChangeAspect="1" noChangeArrowheads="1"/>
          </p:cNvPicPr>
          <p:nvPr/>
        </p:nvPicPr>
        <p:blipFill>
          <a:blip r:embed="rId3">
            <a:lum bright="40000" contrast="-46000"/>
          </a:blip>
          <a:srcRect t="1360" b="50661"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38723" name="Picture 67" descr="Pharisees"/>
          <p:cNvPicPr>
            <a:picLocks noChangeAspect="1" noChangeArrowheads="1"/>
          </p:cNvPicPr>
          <p:nvPr/>
        </p:nvPicPr>
        <p:blipFill>
          <a:blip r:embed="rId4"/>
          <a:srcRect r="12628"/>
          <a:stretch>
            <a:fillRect/>
          </a:stretch>
        </p:blipFill>
        <p:spPr bwMode="auto">
          <a:xfrm>
            <a:off x="6096000" y="2514600"/>
            <a:ext cx="3048000" cy="2581275"/>
          </a:xfrm>
          <a:prstGeom prst="rect">
            <a:avLst/>
          </a:prstGeom>
          <a:noFill/>
        </p:spPr>
      </p:pic>
      <p:sp>
        <p:nvSpPr>
          <p:cNvPr id="838690" name="AutoShape 34"/>
          <p:cNvSpPr>
            <a:spLocks noChangeArrowheads="1"/>
          </p:cNvSpPr>
          <p:nvPr/>
        </p:nvSpPr>
        <p:spPr bwMode="auto">
          <a:xfrm rot="13970808">
            <a:off x="5740400" y="2032000"/>
            <a:ext cx="228600" cy="2108200"/>
          </a:xfrm>
          <a:prstGeom prst="downArrow">
            <a:avLst>
              <a:gd name="adj1" fmla="val 50000"/>
              <a:gd name="adj2" fmla="val 230556"/>
            </a:avLst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540000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8699" name="Text Box 43"/>
          <p:cNvSpPr txBox="1">
            <a:spLocks noChangeArrowheads="1"/>
          </p:cNvSpPr>
          <p:nvPr/>
        </p:nvSpPr>
        <p:spPr bwMode="auto">
          <a:xfrm>
            <a:off x="304800" y="153988"/>
            <a:ext cx="8610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2.2  The Direction the Jewish People Would Choose</a:t>
            </a:r>
          </a:p>
        </p:txBody>
      </p:sp>
      <p:sp>
        <p:nvSpPr>
          <p:cNvPr id="838702" name="AutoShape 46"/>
          <p:cNvSpPr>
            <a:spLocks noChangeArrowheads="1"/>
          </p:cNvSpPr>
          <p:nvPr/>
        </p:nvSpPr>
        <p:spPr bwMode="auto">
          <a:xfrm rot="5400000">
            <a:off x="4460875" y="869951"/>
            <a:ext cx="223837" cy="2436812"/>
          </a:xfrm>
          <a:prstGeom prst="downArrow">
            <a:avLst>
              <a:gd name="adj1" fmla="val 50000"/>
              <a:gd name="adj2" fmla="val 272164"/>
            </a:avLst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0" scaled="1"/>
          </a:gradFill>
          <a:ln w="28575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8703" name="Text Box 47"/>
          <p:cNvSpPr txBox="1">
            <a:spLocks noChangeArrowheads="1"/>
          </p:cNvSpPr>
          <p:nvPr/>
        </p:nvSpPr>
        <p:spPr bwMode="auto">
          <a:xfrm>
            <a:off x="3811588" y="2286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3C001E"/>
                </a:solidFill>
                <a:effectLst/>
                <a:latin typeface="Arial Black" pitchFamily="34" charset="0"/>
              </a:rPr>
              <a:t>Deny</a:t>
            </a:r>
          </a:p>
        </p:txBody>
      </p:sp>
      <p:sp>
        <p:nvSpPr>
          <p:cNvPr id="838704" name="Line 48"/>
          <p:cNvSpPr>
            <a:spLocks noChangeShapeType="1"/>
          </p:cNvSpPr>
          <p:nvPr/>
        </p:nvSpPr>
        <p:spPr bwMode="auto">
          <a:xfrm rot="20870636" flipH="1">
            <a:off x="4343400" y="1936750"/>
            <a:ext cx="533400" cy="304800"/>
          </a:xfrm>
          <a:prstGeom prst="line">
            <a:avLst/>
          </a:prstGeom>
          <a:noFill/>
          <a:ln w="76200">
            <a:solidFill>
              <a:srgbClr val="42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8705" name="Line 49"/>
          <p:cNvSpPr>
            <a:spLocks noChangeShapeType="1"/>
          </p:cNvSpPr>
          <p:nvPr/>
        </p:nvSpPr>
        <p:spPr bwMode="auto">
          <a:xfrm rot="729364">
            <a:off x="4381500" y="1936750"/>
            <a:ext cx="533400" cy="304800"/>
          </a:xfrm>
          <a:prstGeom prst="line">
            <a:avLst/>
          </a:prstGeom>
          <a:noFill/>
          <a:ln w="76200">
            <a:solidFill>
              <a:srgbClr val="42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8706" name="WordArt 50"/>
          <p:cNvSpPr>
            <a:spLocks noChangeArrowheads="1" noChangeShapeType="1" noTextEdit="1"/>
          </p:cNvSpPr>
          <p:nvPr/>
        </p:nvSpPr>
        <p:spPr bwMode="auto">
          <a:xfrm>
            <a:off x="2133600" y="29718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38707" name="AutoShape 51"/>
          <p:cNvSpPr>
            <a:spLocks noChangeArrowheads="1"/>
          </p:cNvSpPr>
          <p:nvPr/>
        </p:nvSpPr>
        <p:spPr bwMode="auto">
          <a:xfrm rot="7748198">
            <a:off x="3098800" y="2032000"/>
            <a:ext cx="228600" cy="2108200"/>
          </a:xfrm>
          <a:prstGeom prst="downArrow">
            <a:avLst>
              <a:gd name="adj1" fmla="val 50000"/>
              <a:gd name="adj2" fmla="val 230556"/>
            </a:avLst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5400000" scaled="1"/>
          </a:gra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8710" name="AutoShape 54"/>
          <p:cNvSpPr>
            <a:spLocks noChangeArrowheads="1"/>
          </p:cNvSpPr>
          <p:nvPr/>
        </p:nvSpPr>
        <p:spPr bwMode="auto">
          <a:xfrm rot="16200000" flipH="1">
            <a:off x="4456907" y="527843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838711" name="Text Box 55"/>
          <p:cNvSpPr txBox="1">
            <a:spLocks noChangeArrowheads="1"/>
          </p:cNvSpPr>
          <p:nvPr/>
        </p:nvSpPr>
        <p:spPr bwMode="auto">
          <a:xfrm>
            <a:off x="3619500" y="990600"/>
            <a:ext cx="1943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Arial Black" pitchFamily="34" charset="0"/>
              </a:rPr>
              <a:t>Testify</a:t>
            </a:r>
          </a:p>
        </p:txBody>
      </p:sp>
      <p:sp>
        <p:nvSpPr>
          <p:cNvPr id="838712" name="Oval 56"/>
          <p:cNvSpPr>
            <a:spLocks noChangeArrowheads="1"/>
          </p:cNvSpPr>
          <p:nvPr/>
        </p:nvSpPr>
        <p:spPr bwMode="auto">
          <a:xfrm>
            <a:off x="228600" y="13017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38714" name="Oval 58"/>
          <p:cNvSpPr>
            <a:spLocks noChangeArrowheads="1"/>
          </p:cNvSpPr>
          <p:nvPr/>
        </p:nvSpPr>
        <p:spPr bwMode="auto">
          <a:xfrm>
            <a:off x="228600" y="13017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38715" name="Oval 59"/>
          <p:cNvSpPr>
            <a:spLocks noChangeArrowheads="1"/>
          </p:cNvSpPr>
          <p:nvPr/>
        </p:nvSpPr>
        <p:spPr bwMode="auto">
          <a:xfrm>
            <a:off x="3124200" y="3352800"/>
            <a:ext cx="2895600" cy="11366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5000"/>
              </a:lnSpc>
            </a:pPr>
            <a:endParaRPr lang="en-US" sz="400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65000"/>
              </a:lnSpc>
            </a:pPr>
            <a:endParaRPr lang="en-US" sz="800" b="0" dirty="0">
              <a:solidFill>
                <a:srgbClr val="660033"/>
              </a:solidFill>
              <a:effectLst/>
              <a:latin typeface="Arial Black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3600" b="0" dirty="0">
                <a:solidFill>
                  <a:srgbClr val="4E0027"/>
                </a:solidFill>
                <a:effectLst/>
                <a:latin typeface="Arial Black" pitchFamily="34" charset="0"/>
              </a:rPr>
              <a:t>Jewish</a:t>
            </a:r>
          </a:p>
          <a:p>
            <a:pPr>
              <a:lnSpc>
                <a:spcPct val="65000"/>
              </a:lnSpc>
            </a:pPr>
            <a:r>
              <a:rPr lang="en-US" sz="3600" b="0" dirty="0">
                <a:solidFill>
                  <a:srgbClr val="4E0027"/>
                </a:solidFill>
                <a:effectLst/>
                <a:latin typeface="Arial Black" pitchFamily="34" charset="0"/>
              </a:rPr>
              <a:t>people</a:t>
            </a:r>
          </a:p>
        </p:txBody>
      </p:sp>
      <p:sp>
        <p:nvSpPr>
          <p:cNvPr id="838708" name="Oval 52"/>
          <p:cNvSpPr>
            <a:spLocks noChangeArrowheads="1"/>
          </p:cNvSpPr>
          <p:nvPr/>
        </p:nvSpPr>
        <p:spPr bwMode="auto">
          <a:xfrm>
            <a:off x="3124200" y="3363913"/>
            <a:ext cx="2895600" cy="11366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4E0027"/>
                </a:solidFill>
                <a:effectLst/>
                <a:latin typeface="Arial Black" pitchFamily="34" charset="0"/>
              </a:rPr>
              <a:t>Jews</a:t>
            </a:r>
          </a:p>
        </p:txBody>
      </p:sp>
      <p:sp>
        <p:nvSpPr>
          <p:cNvPr id="838717" name="Oval 61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38718" name="Oval 62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38658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8726" name="Group 70"/>
          <p:cNvGrpSpPr>
            <a:grpSpLocks/>
          </p:cNvGrpSpPr>
          <p:nvPr/>
        </p:nvGrpSpPr>
        <p:grpSpPr bwMode="auto">
          <a:xfrm>
            <a:off x="457200" y="5372100"/>
            <a:ext cx="8077200" cy="876300"/>
            <a:chOff x="288" y="3384"/>
            <a:chExt cx="5088" cy="552"/>
          </a:xfrm>
        </p:grpSpPr>
        <p:sp>
          <p:nvSpPr>
            <p:cNvPr id="838660" name="Text Box 4"/>
            <p:cNvSpPr txBox="1">
              <a:spLocks noChangeArrowheads="1"/>
            </p:cNvSpPr>
            <p:nvPr/>
          </p:nvSpPr>
          <p:spPr bwMode="auto">
            <a:xfrm>
              <a:off x="553" y="3432"/>
              <a:ext cx="482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At that time,  the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Jewish people believed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John the Baptist more than Jesus</a:t>
              </a:r>
              <a:r>
                <a:rPr lang="en-US" sz="32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126).</a:t>
              </a:r>
            </a:p>
          </p:txBody>
        </p:sp>
        <p:sp>
          <p:nvSpPr>
            <p:cNvPr id="838661" name="Text Box 5"/>
            <p:cNvSpPr txBox="1">
              <a:spLocks noChangeArrowheads="1"/>
            </p:cNvSpPr>
            <p:nvPr/>
          </p:nvSpPr>
          <p:spPr bwMode="auto">
            <a:xfrm>
              <a:off x="288" y="3384"/>
              <a:ext cx="21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38724" name="Rectangle 68"/>
          <p:cNvSpPr>
            <a:spLocks noChangeArrowheads="1"/>
          </p:cNvSpPr>
          <p:nvPr/>
        </p:nvSpPr>
        <p:spPr bwMode="auto">
          <a:xfrm>
            <a:off x="6096000" y="3048000"/>
            <a:ext cx="1447800" cy="457200"/>
          </a:xfrm>
          <a:prstGeom prst="rect">
            <a:avLst/>
          </a:prstGeom>
          <a:solidFill>
            <a:srgbClr val="FFFFCC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725" name="WordArt 69"/>
          <p:cNvSpPr>
            <a:spLocks noChangeArrowheads="1" noChangeShapeType="1" noTextEdit="1"/>
          </p:cNvSpPr>
          <p:nvPr/>
        </p:nvSpPr>
        <p:spPr bwMode="auto">
          <a:xfrm>
            <a:off x="6154738" y="3067050"/>
            <a:ext cx="1312862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noFill/>
                  <a:round/>
                  <a:headEnd/>
                  <a:tailEnd/>
                </a:ln>
                <a:solidFill>
                  <a:srgbClr val="3E1F00"/>
                </a:solidFill>
                <a:effectLst>
                  <a:outerShdw dist="28398" dir="1593903" algn="ctr" rotWithShape="0">
                    <a:srgbClr val="FFFFFF"/>
                  </a:outerShdw>
                </a:effectLst>
                <a:latin typeface="Papyrus"/>
              </a:rPr>
              <a:t>Believe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3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3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38725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38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3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3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90" grpId="0" animBg="1" autoUpdateAnimBg="0"/>
      <p:bldP spid="838708" grpId="0" animBg="1"/>
      <p:bldP spid="838724" grpId="0" animBg="1"/>
      <p:bldP spid="838725" grpId="0" animBg="1"/>
      <p:bldP spid="83872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9" name="WordArt 59"/>
          <p:cNvSpPr>
            <a:spLocks noChangeArrowheads="1" noChangeShapeType="1" noTextEdit="1"/>
          </p:cNvSpPr>
          <p:nvPr/>
        </p:nvSpPr>
        <p:spPr bwMode="auto">
          <a:xfrm>
            <a:off x="2133600" y="29718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?</a:t>
            </a:r>
          </a:p>
        </p:txBody>
      </p:sp>
      <p:pic>
        <p:nvPicPr>
          <p:cNvPr id="839727" name="Picture 47" descr="Jesus questioned by the priests about his authority - by William Hole"/>
          <p:cNvPicPr>
            <a:picLocks noChangeAspect="1" noChangeArrowheads="1"/>
          </p:cNvPicPr>
          <p:nvPr/>
        </p:nvPicPr>
        <p:blipFill>
          <a:blip r:embed="rId3"/>
          <a:srcRect l="5905" t="14589" r="15353" b="13589"/>
          <a:stretch>
            <a:fillRect/>
          </a:stretch>
        </p:blipFill>
        <p:spPr bwMode="auto">
          <a:xfrm>
            <a:off x="0" y="2514600"/>
            <a:ext cx="3048000" cy="2819400"/>
          </a:xfrm>
          <a:prstGeom prst="rect">
            <a:avLst/>
          </a:prstGeom>
          <a:noFill/>
        </p:spPr>
      </p:pic>
      <p:pic>
        <p:nvPicPr>
          <p:cNvPr id="839731" name="Picture 51" descr="Pharisees"/>
          <p:cNvPicPr>
            <a:picLocks noChangeAspect="1" noChangeArrowheads="1"/>
          </p:cNvPicPr>
          <p:nvPr/>
        </p:nvPicPr>
        <p:blipFill>
          <a:blip r:embed="rId4"/>
          <a:srcRect r="12628"/>
          <a:stretch>
            <a:fillRect/>
          </a:stretch>
        </p:blipFill>
        <p:spPr bwMode="auto">
          <a:xfrm>
            <a:off x="6096000" y="2514600"/>
            <a:ext cx="3048000" cy="2581275"/>
          </a:xfrm>
          <a:prstGeom prst="rect">
            <a:avLst/>
          </a:prstGeom>
          <a:noFill/>
        </p:spPr>
      </p:pic>
      <p:sp>
        <p:nvSpPr>
          <p:cNvPr id="839690" name="AutoShape 10"/>
          <p:cNvSpPr>
            <a:spLocks noChangeArrowheads="1"/>
          </p:cNvSpPr>
          <p:nvPr/>
        </p:nvSpPr>
        <p:spPr bwMode="auto">
          <a:xfrm rot="7748198">
            <a:off x="3098800" y="2032000"/>
            <a:ext cx="228600" cy="2108200"/>
          </a:xfrm>
          <a:prstGeom prst="downArrow">
            <a:avLst>
              <a:gd name="adj1" fmla="val 50000"/>
              <a:gd name="adj2" fmla="val 230556"/>
            </a:avLst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5400000" scaled="1"/>
          </a:gra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9691" name="AutoShape 11"/>
          <p:cNvSpPr>
            <a:spLocks noChangeArrowheads="1"/>
          </p:cNvSpPr>
          <p:nvPr/>
        </p:nvSpPr>
        <p:spPr bwMode="auto">
          <a:xfrm rot="13970808">
            <a:off x="5740400" y="2032000"/>
            <a:ext cx="228600" cy="2108200"/>
          </a:xfrm>
          <a:prstGeom prst="downArrow">
            <a:avLst>
              <a:gd name="adj1" fmla="val 50000"/>
              <a:gd name="adj2" fmla="val 230556"/>
            </a:avLst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540000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9692" name="AutoShape 12"/>
          <p:cNvSpPr>
            <a:spLocks noChangeArrowheads="1"/>
          </p:cNvSpPr>
          <p:nvPr/>
        </p:nvSpPr>
        <p:spPr bwMode="auto">
          <a:xfrm rot="16200000" flipH="1">
            <a:off x="4456907" y="527843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839693" name="Text Box 13"/>
          <p:cNvSpPr txBox="1">
            <a:spLocks noChangeArrowheads="1"/>
          </p:cNvSpPr>
          <p:nvPr/>
        </p:nvSpPr>
        <p:spPr bwMode="auto">
          <a:xfrm>
            <a:off x="3619500" y="990600"/>
            <a:ext cx="1943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Arial Black" pitchFamily="34" charset="0"/>
              </a:rPr>
              <a:t>Testify</a:t>
            </a:r>
          </a:p>
        </p:txBody>
      </p:sp>
      <p:sp>
        <p:nvSpPr>
          <p:cNvPr id="839696" name="Oval 16"/>
          <p:cNvSpPr>
            <a:spLocks noChangeArrowheads="1"/>
          </p:cNvSpPr>
          <p:nvPr/>
        </p:nvSpPr>
        <p:spPr bwMode="auto">
          <a:xfrm>
            <a:off x="228600" y="13017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39697" name="AutoShape 17"/>
          <p:cNvSpPr>
            <a:spLocks noChangeArrowheads="1"/>
          </p:cNvSpPr>
          <p:nvPr/>
        </p:nvSpPr>
        <p:spPr bwMode="auto">
          <a:xfrm rot="5400000">
            <a:off x="4460875" y="869951"/>
            <a:ext cx="223837" cy="2436812"/>
          </a:xfrm>
          <a:prstGeom prst="downArrow">
            <a:avLst>
              <a:gd name="adj1" fmla="val 50000"/>
              <a:gd name="adj2" fmla="val 272164"/>
            </a:avLst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0" scaled="1"/>
          </a:gradFill>
          <a:ln w="28575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39698" name="Text Box 18"/>
          <p:cNvSpPr txBox="1">
            <a:spLocks noChangeArrowheads="1"/>
          </p:cNvSpPr>
          <p:nvPr/>
        </p:nvSpPr>
        <p:spPr bwMode="auto">
          <a:xfrm>
            <a:off x="3811588" y="2286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3C001E"/>
                </a:solidFill>
                <a:effectLst/>
                <a:latin typeface="Arial Black" pitchFamily="34" charset="0"/>
              </a:rPr>
              <a:t>Deny</a:t>
            </a:r>
          </a:p>
        </p:txBody>
      </p:sp>
      <p:sp>
        <p:nvSpPr>
          <p:cNvPr id="839699" name="Line 19"/>
          <p:cNvSpPr>
            <a:spLocks noChangeShapeType="1"/>
          </p:cNvSpPr>
          <p:nvPr/>
        </p:nvSpPr>
        <p:spPr bwMode="auto">
          <a:xfrm rot="20870636" flipH="1">
            <a:off x="4343400" y="1936750"/>
            <a:ext cx="533400" cy="304800"/>
          </a:xfrm>
          <a:prstGeom prst="line">
            <a:avLst/>
          </a:prstGeom>
          <a:noFill/>
          <a:ln w="76200">
            <a:solidFill>
              <a:srgbClr val="42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00" name="Line 20"/>
          <p:cNvSpPr>
            <a:spLocks noChangeShapeType="1"/>
          </p:cNvSpPr>
          <p:nvPr/>
        </p:nvSpPr>
        <p:spPr bwMode="auto">
          <a:xfrm rot="729364">
            <a:off x="4381500" y="1936750"/>
            <a:ext cx="533400" cy="304800"/>
          </a:xfrm>
          <a:prstGeom prst="line">
            <a:avLst/>
          </a:prstGeom>
          <a:noFill/>
          <a:ln w="76200">
            <a:solidFill>
              <a:srgbClr val="42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15" name="Text Box 35"/>
          <p:cNvSpPr txBox="1">
            <a:spLocks noChangeArrowheads="1"/>
          </p:cNvSpPr>
          <p:nvPr/>
        </p:nvSpPr>
        <p:spPr bwMode="auto">
          <a:xfrm>
            <a:off x="304800" y="153988"/>
            <a:ext cx="8610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2.2  The Direction the Jewish People Would Choose</a:t>
            </a:r>
          </a:p>
        </p:txBody>
      </p:sp>
      <p:sp>
        <p:nvSpPr>
          <p:cNvPr id="839718" name="Oval 38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39719" name="Oval 39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40" name="Group 60"/>
          <p:cNvGrpSpPr>
            <a:grpSpLocks/>
          </p:cNvGrpSpPr>
          <p:nvPr/>
        </p:nvGrpSpPr>
        <p:grpSpPr bwMode="auto">
          <a:xfrm>
            <a:off x="990600" y="5257800"/>
            <a:ext cx="7467600" cy="1143000"/>
            <a:chOff x="576" y="3312"/>
            <a:chExt cx="4704" cy="720"/>
          </a:xfrm>
        </p:grpSpPr>
        <p:sp>
          <p:nvSpPr>
            <p:cNvPr id="839684" name="Text Box 4"/>
            <p:cNvSpPr txBox="1">
              <a:spLocks noChangeArrowheads="1"/>
            </p:cNvSpPr>
            <p:nvPr/>
          </p:nvSpPr>
          <p:spPr bwMode="auto">
            <a:xfrm>
              <a:off x="840" y="3335"/>
              <a:ext cx="4440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Thus, they rejected Jesus’ words as a fabrication concocted to support his dubious claim to be the Messiah.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39685" name="Text Box 5"/>
            <p:cNvSpPr txBox="1">
              <a:spLocks noChangeArrowheads="1"/>
            </p:cNvSpPr>
            <p:nvPr/>
          </p:nvSpPr>
          <p:spPr bwMode="auto">
            <a:xfrm>
              <a:off x="576" y="3312"/>
              <a:ext cx="24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39735" name="Rectangle 55"/>
          <p:cNvSpPr>
            <a:spLocks noChangeArrowheads="1"/>
          </p:cNvSpPr>
          <p:nvPr/>
        </p:nvSpPr>
        <p:spPr bwMode="auto">
          <a:xfrm>
            <a:off x="6096000" y="3048000"/>
            <a:ext cx="1447800" cy="457200"/>
          </a:xfrm>
          <a:prstGeom prst="rect">
            <a:avLst/>
          </a:prstGeom>
          <a:solidFill>
            <a:srgbClr val="FFFFCC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36" name="WordArt 56"/>
          <p:cNvSpPr>
            <a:spLocks noChangeArrowheads="1" noChangeShapeType="1" noTextEdit="1"/>
          </p:cNvSpPr>
          <p:nvPr/>
        </p:nvSpPr>
        <p:spPr bwMode="auto">
          <a:xfrm>
            <a:off x="6154738" y="3067050"/>
            <a:ext cx="1312862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noFill/>
                  <a:round/>
                  <a:headEnd/>
                  <a:tailEnd/>
                </a:ln>
                <a:solidFill>
                  <a:srgbClr val="3E1F00"/>
                </a:solidFill>
                <a:effectLst>
                  <a:outerShdw dist="28398" dir="1593903" algn="ctr" rotWithShape="0">
                    <a:srgbClr val="FFFFFF"/>
                  </a:outerShdw>
                </a:effectLst>
                <a:latin typeface="Papyrus"/>
              </a:rPr>
              <a:t>Believe</a:t>
            </a:r>
          </a:p>
        </p:txBody>
      </p:sp>
      <p:sp>
        <p:nvSpPr>
          <p:cNvPr id="839737" name="Rectangle 57"/>
          <p:cNvSpPr>
            <a:spLocks noChangeArrowheads="1"/>
          </p:cNvSpPr>
          <p:nvPr/>
        </p:nvSpPr>
        <p:spPr bwMode="auto">
          <a:xfrm>
            <a:off x="1828800" y="3048000"/>
            <a:ext cx="1219200" cy="4572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38" name="WordArt 58"/>
          <p:cNvSpPr>
            <a:spLocks noChangeArrowheads="1" noChangeShapeType="1" noTextEdit="1"/>
          </p:cNvSpPr>
          <p:nvPr/>
        </p:nvSpPr>
        <p:spPr bwMode="auto">
          <a:xfrm>
            <a:off x="1831975" y="3124200"/>
            <a:ext cx="11779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8100000" algn="ctr" rotWithShape="0">
                    <a:schemeClr val="tx1"/>
                  </a:outerShdw>
                </a:effectLst>
                <a:latin typeface="Papyrus"/>
              </a:rPr>
              <a:t>Reject</a:t>
            </a:r>
          </a:p>
        </p:txBody>
      </p:sp>
      <p:sp>
        <p:nvSpPr>
          <p:cNvPr id="27" name="Oval 59"/>
          <p:cNvSpPr>
            <a:spLocks noChangeArrowheads="1"/>
          </p:cNvSpPr>
          <p:nvPr/>
        </p:nvSpPr>
        <p:spPr bwMode="auto">
          <a:xfrm>
            <a:off x="3124200" y="3352800"/>
            <a:ext cx="2895600" cy="11366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5000"/>
              </a:lnSpc>
            </a:pPr>
            <a:endParaRPr lang="en-US" sz="400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65000"/>
              </a:lnSpc>
            </a:pPr>
            <a:endParaRPr lang="en-US" sz="800" b="0" dirty="0">
              <a:solidFill>
                <a:srgbClr val="660033"/>
              </a:solidFill>
              <a:effectLst/>
              <a:latin typeface="Arial Black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3600" b="0" dirty="0">
                <a:solidFill>
                  <a:srgbClr val="4E0027"/>
                </a:solidFill>
                <a:effectLst/>
                <a:latin typeface="Arial Black" pitchFamily="34" charset="0"/>
              </a:rPr>
              <a:t>Jewish</a:t>
            </a:r>
          </a:p>
          <a:p>
            <a:pPr>
              <a:lnSpc>
                <a:spcPct val="65000"/>
              </a:lnSpc>
            </a:pPr>
            <a:r>
              <a:rPr lang="en-US" sz="3600" b="0" dirty="0">
                <a:solidFill>
                  <a:srgbClr val="4E0027"/>
                </a:solidFill>
                <a:effectLst/>
                <a:latin typeface="Arial Black" pitchFamily="34" charset="0"/>
              </a:rPr>
              <a:t>people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3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39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397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763" name="Picture 59" descr="Jesus questioned by the priests about his authority - by William Hole"/>
          <p:cNvPicPr>
            <a:picLocks noChangeAspect="1" noChangeArrowheads="1"/>
          </p:cNvPicPr>
          <p:nvPr/>
        </p:nvPicPr>
        <p:blipFill>
          <a:blip r:embed="rId3"/>
          <a:srcRect l="5905" t="14589" r="15353" b="13589"/>
          <a:stretch>
            <a:fillRect/>
          </a:stretch>
        </p:blipFill>
        <p:spPr bwMode="auto">
          <a:xfrm>
            <a:off x="0" y="2514600"/>
            <a:ext cx="3048000" cy="2819400"/>
          </a:xfrm>
          <a:prstGeom prst="rect">
            <a:avLst/>
          </a:prstGeom>
          <a:noFill/>
        </p:spPr>
      </p:pic>
      <p:pic>
        <p:nvPicPr>
          <p:cNvPr id="840759" name="Picture 55" descr="Jesus on trial before the Sanhedrin - by William Hole"/>
          <p:cNvPicPr>
            <a:picLocks noChangeAspect="1" noChangeArrowheads="1"/>
          </p:cNvPicPr>
          <p:nvPr/>
        </p:nvPicPr>
        <p:blipFill>
          <a:blip r:embed="rId4"/>
          <a:srcRect l="7196" t="5096" r="10852" b="5695"/>
          <a:stretch>
            <a:fillRect/>
          </a:stretch>
        </p:blipFill>
        <p:spPr bwMode="auto">
          <a:xfrm>
            <a:off x="0" y="2514600"/>
            <a:ext cx="3048000" cy="2667000"/>
          </a:xfrm>
          <a:prstGeom prst="rect">
            <a:avLst/>
          </a:prstGeom>
          <a:noFill/>
        </p:spPr>
      </p:pic>
      <p:sp>
        <p:nvSpPr>
          <p:cNvPr id="840766" name="Rectangle 62"/>
          <p:cNvSpPr>
            <a:spLocks noChangeArrowheads="1"/>
          </p:cNvSpPr>
          <p:nvPr/>
        </p:nvSpPr>
        <p:spPr bwMode="auto">
          <a:xfrm>
            <a:off x="1828800" y="3048000"/>
            <a:ext cx="1219200" cy="4572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64" name="WordArt 60"/>
          <p:cNvSpPr>
            <a:spLocks noChangeArrowheads="1" noChangeShapeType="1" noTextEdit="1"/>
          </p:cNvSpPr>
          <p:nvPr/>
        </p:nvSpPr>
        <p:spPr bwMode="auto">
          <a:xfrm>
            <a:off x="1831975" y="3124200"/>
            <a:ext cx="11779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8100000" algn="ctr" rotWithShape="0">
                    <a:schemeClr val="tx1"/>
                  </a:outerShdw>
                </a:effectLst>
                <a:latin typeface="Papyrus"/>
              </a:rPr>
              <a:t>Reject</a:t>
            </a:r>
          </a:p>
        </p:txBody>
      </p:sp>
      <p:sp>
        <p:nvSpPr>
          <p:cNvPr id="840737" name="AutoShape 33"/>
          <p:cNvSpPr>
            <a:spLocks noChangeArrowheads="1"/>
          </p:cNvSpPr>
          <p:nvPr/>
        </p:nvSpPr>
        <p:spPr bwMode="auto">
          <a:xfrm>
            <a:off x="1565275" y="1600200"/>
            <a:ext cx="339725" cy="2436813"/>
          </a:xfrm>
          <a:prstGeom prst="downArrow">
            <a:avLst>
              <a:gd name="adj1" fmla="val 28972"/>
              <a:gd name="adj2" fmla="val 110748"/>
            </a:avLst>
          </a:prstGeom>
          <a:solidFill>
            <a:srgbClr val="FFFFFF">
              <a:alpha val="80000"/>
            </a:srgbClr>
          </a:solidFill>
          <a:ln w="38100">
            <a:solidFill>
              <a:srgbClr val="800080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40762" name="Picture 58" descr="Pharisees"/>
          <p:cNvPicPr>
            <a:picLocks noChangeAspect="1" noChangeArrowheads="1"/>
          </p:cNvPicPr>
          <p:nvPr/>
        </p:nvPicPr>
        <p:blipFill>
          <a:blip r:embed="rId5"/>
          <a:srcRect r="12628"/>
          <a:stretch>
            <a:fillRect/>
          </a:stretch>
        </p:blipFill>
        <p:spPr bwMode="auto">
          <a:xfrm>
            <a:off x="6096000" y="2514600"/>
            <a:ext cx="3048000" cy="2581275"/>
          </a:xfrm>
          <a:prstGeom prst="rect">
            <a:avLst/>
          </a:prstGeom>
          <a:noFill/>
        </p:spPr>
      </p:pic>
      <p:sp>
        <p:nvSpPr>
          <p:cNvPr id="840768" name="Rectangle 64"/>
          <p:cNvSpPr>
            <a:spLocks noChangeArrowheads="1"/>
          </p:cNvSpPr>
          <p:nvPr/>
        </p:nvSpPr>
        <p:spPr bwMode="auto">
          <a:xfrm>
            <a:off x="6096000" y="3048000"/>
            <a:ext cx="1447800" cy="457200"/>
          </a:xfrm>
          <a:prstGeom prst="rect">
            <a:avLst/>
          </a:prstGeom>
          <a:solidFill>
            <a:srgbClr val="FFFFCC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06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775" name="Group 71"/>
          <p:cNvGrpSpPr>
            <a:grpSpLocks/>
          </p:cNvGrpSpPr>
          <p:nvPr/>
        </p:nvGrpSpPr>
        <p:grpSpPr bwMode="auto">
          <a:xfrm>
            <a:off x="838200" y="5407025"/>
            <a:ext cx="7620000" cy="495300"/>
            <a:chOff x="528" y="3406"/>
            <a:chExt cx="4752" cy="312"/>
          </a:xfrm>
        </p:grpSpPr>
        <p:sp>
          <p:nvSpPr>
            <p:cNvPr id="840711" name="Text Box 7"/>
            <p:cNvSpPr txBox="1">
              <a:spLocks noChangeArrowheads="1"/>
            </p:cNvSpPr>
            <p:nvPr/>
          </p:nvSpPr>
          <p:spPr bwMode="auto">
            <a:xfrm>
              <a:off x="766" y="3422"/>
              <a:ext cx="451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Consequently, Jesus was condemned as an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impostor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40712" name="Text Box 8"/>
            <p:cNvSpPr txBox="1">
              <a:spLocks noChangeArrowheads="1"/>
            </p:cNvSpPr>
            <p:nvPr/>
          </p:nvSpPr>
          <p:spPr bwMode="auto">
            <a:xfrm>
              <a:off x="528" y="3406"/>
              <a:ext cx="21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40716" name="AutoShape 12"/>
          <p:cNvSpPr>
            <a:spLocks noChangeArrowheads="1"/>
          </p:cNvSpPr>
          <p:nvPr/>
        </p:nvSpPr>
        <p:spPr bwMode="auto">
          <a:xfrm rot="16200000" flipH="1">
            <a:off x="4456907" y="527843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840717" name="Text Box 13"/>
          <p:cNvSpPr txBox="1">
            <a:spLocks noChangeArrowheads="1"/>
          </p:cNvSpPr>
          <p:nvPr/>
        </p:nvSpPr>
        <p:spPr bwMode="auto">
          <a:xfrm>
            <a:off x="3619500" y="990600"/>
            <a:ext cx="1943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Arial Black" pitchFamily="34" charset="0"/>
              </a:rPr>
              <a:t>Testify</a:t>
            </a:r>
          </a:p>
        </p:txBody>
      </p:sp>
      <p:sp>
        <p:nvSpPr>
          <p:cNvPr id="840721" name="AutoShape 17"/>
          <p:cNvSpPr>
            <a:spLocks noChangeArrowheads="1"/>
          </p:cNvSpPr>
          <p:nvPr/>
        </p:nvSpPr>
        <p:spPr bwMode="auto">
          <a:xfrm rot="5400000">
            <a:off x="4460875" y="869951"/>
            <a:ext cx="223837" cy="2436812"/>
          </a:xfrm>
          <a:prstGeom prst="downArrow">
            <a:avLst>
              <a:gd name="adj1" fmla="val 50000"/>
              <a:gd name="adj2" fmla="val 272164"/>
            </a:avLst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0" scaled="1"/>
          </a:gradFill>
          <a:ln w="28575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40722" name="Text Box 18"/>
          <p:cNvSpPr txBox="1">
            <a:spLocks noChangeArrowheads="1"/>
          </p:cNvSpPr>
          <p:nvPr/>
        </p:nvSpPr>
        <p:spPr bwMode="auto">
          <a:xfrm>
            <a:off x="3811588" y="2286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3C001E"/>
                </a:solidFill>
                <a:effectLst/>
                <a:latin typeface="Arial Black" pitchFamily="34" charset="0"/>
              </a:rPr>
              <a:t>Deny</a:t>
            </a:r>
          </a:p>
        </p:txBody>
      </p:sp>
      <p:sp>
        <p:nvSpPr>
          <p:cNvPr id="840723" name="Line 19"/>
          <p:cNvSpPr>
            <a:spLocks noChangeShapeType="1"/>
          </p:cNvSpPr>
          <p:nvPr/>
        </p:nvSpPr>
        <p:spPr bwMode="auto">
          <a:xfrm rot="20870636" flipH="1">
            <a:off x="4343400" y="1936750"/>
            <a:ext cx="533400" cy="304800"/>
          </a:xfrm>
          <a:prstGeom prst="line">
            <a:avLst/>
          </a:prstGeom>
          <a:noFill/>
          <a:ln w="76200">
            <a:solidFill>
              <a:srgbClr val="42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724" name="Line 20"/>
          <p:cNvSpPr>
            <a:spLocks noChangeShapeType="1"/>
          </p:cNvSpPr>
          <p:nvPr/>
        </p:nvSpPr>
        <p:spPr bwMode="auto">
          <a:xfrm rot="729364">
            <a:off x="4381500" y="1936750"/>
            <a:ext cx="533400" cy="304800"/>
          </a:xfrm>
          <a:prstGeom prst="line">
            <a:avLst/>
          </a:prstGeom>
          <a:noFill/>
          <a:ln w="76200">
            <a:solidFill>
              <a:srgbClr val="42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731" name="AutoShape 27"/>
          <p:cNvSpPr>
            <a:spLocks noChangeArrowheads="1"/>
          </p:cNvSpPr>
          <p:nvPr/>
        </p:nvSpPr>
        <p:spPr bwMode="auto">
          <a:xfrm rot="7748198">
            <a:off x="3098800" y="2032000"/>
            <a:ext cx="228600" cy="2108200"/>
          </a:xfrm>
          <a:prstGeom prst="downArrow">
            <a:avLst>
              <a:gd name="adj1" fmla="val 50000"/>
              <a:gd name="adj2" fmla="val 230556"/>
            </a:avLst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5400000" scaled="1"/>
          </a:gra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40732" name="AutoShape 28"/>
          <p:cNvSpPr>
            <a:spLocks noChangeArrowheads="1"/>
          </p:cNvSpPr>
          <p:nvPr/>
        </p:nvSpPr>
        <p:spPr bwMode="auto">
          <a:xfrm rot="13970808">
            <a:off x="5740400" y="2032000"/>
            <a:ext cx="228600" cy="2108200"/>
          </a:xfrm>
          <a:prstGeom prst="downArrow">
            <a:avLst>
              <a:gd name="adj1" fmla="val 50000"/>
              <a:gd name="adj2" fmla="val 230556"/>
            </a:avLst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lin ang="5400000" scaled="1"/>
          </a:gradFill>
          <a:ln w="190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40736" name="WordArt 32"/>
          <p:cNvSpPr>
            <a:spLocks noChangeArrowheads="1" noChangeShapeType="1" noTextEdit="1"/>
          </p:cNvSpPr>
          <p:nvPr/>
        </p:nvSpPr>
        <p:spPr bwMode="auto">
          <a:xfrm>
            <a:off x="6154738" y="3067050"/>
            <a:ext cx="1312862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noFill/>
                  <a:round/>
                  <a:headEnd/>
                  <a:tailEnd/>
                </a:ln>
                <a:solidFill>
                  <a:srgbClr val="3E1F00"/>
                </a:solidFill>
                <a:effectLst>
                  <a:outerShdw dist="28398" dir="1593903" algn="ctr" rotWithShape="0">
                    <a:srgbClr val="FFFFFF"/>
                  </a:outerShdw>
                </a:effectLst>
                <a:latin typeface="Papyrus"/>
              </a:rPr>
              <a:t>Believe</a:t>
            </a:r>
          </a:p>
        </p:txBody>
      </p:sp>
      <p:sp>
        <p:nvSpPr>
          <p:cNvPr id="840720" name="Oval 16"/>
          <p:cNvSpPr>
            <a:spLocks noChangeArrowheads="1"/>
          </p:cNvSpPr>
          <p:nvPr/>
        </p:nvSpPr>
        <p:spPr bwMode="auto">
          <a:xfrm>
            <a:off x="228600" y="13017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5400" b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840744" name="Text Box 40"/>
          <p:cNvSpPr txBox="1">
            <a:spLocks noChangeArrowheads="1"/>
          </p:cNvSpPr>
          <p:nvPr/>
        </p:nvSpPr>
        <p:spPr bwMode="auto">
          <a:xfrm>
            <a:off x="304800" y="153988"/>
            <a:ext cx="8610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2.2  The Direction the Jewish People Would Choose</a:t>
            </a:r>
          </a:p>
        </p:txBody>
      </p:sp>
      <p:sp>
        <p:nvSpPr>
          <p:cNvPr id="840753" name="Oval 49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40754" name="Oval 50"/>
          <p:cNvSpPr>
            <a:spLocks noChangeArrowheads="1"/>
          </p:cNvSpPr>
          <p:nvPr/>
        </p:nvSpPr>
        <p:spPr bwMode="auto">
          <a:xfrm>
            <a:off x="6019800" y="1314450"/>
            <a:ext cx="2895600" cy="11366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80000"/>
              </a:lnSpc>
            </a:pPr>
            <a:r>
              <a:rPr lang="en-US" sz="3600" b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40756" name="Oval 52"/>
          <p:cNvSpPr>
            <a:spLocks noChangeArrowheads="1"/>
          </p:cNvSpPr>
          <p:nvPr/>
        </p:nvSpPr>
        <p:spPr bwMode="auto">
          <a:xfrm>
            <a:off x="3124200" y="3352800"/>
            <a:ext cx="2895600" cy="11366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5000"/>
              </a:lnSpc>
            </a:pPr>
            <a:endParaRPr lang="en-US" sz="400" b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65000"/>
              </a:lnSpc>
            </a:pPr>
            <a:endParaRPr lang="en-US" sz="800" b="0">
              <a:solidFill>
                <a:srgbClr val="660033"/>
              </a:solidFill>
              <a:effectLst/>
              <a:latin typeface="Arial Black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3600" b="0">
                <a:solidFill>
                  <a:srgbClr val="4E0027"/>
                </a:solidFill>
                <a:effectLst/>
                <a:latin typeface="Arial Black" pitchFamily="34" charset="0"/>
              </a:rPr>
              <a:t>Jewish</a:t>
            </a:r>
          </a:p>
          <a:p>
            <a:pPr>
              <a:lnSpc>
                <a:spcPct val="65000"/>
              </a:lnSpc>
            </a:pPr>
            <a:r>
              <a:rPr lang="en-US" sz="3600" b="0">
                <a:solidFill>
                  <a:srgbClr val="4E0027"/>
                </a:solidFill>
                <a:effectLst/>
                <a:latin typeface="Arial Black" pitchFamily="34" charset="0"/>
              </a:rPr>
              <a:t>people</a:t>
            </a:r>
          </a:p>
        </p:txBody>
      </p:sp>
      <p:grpSp>
        <p:nvGrpSpPr>
          <p:cNvPr id="840779" name="Group 75"/>
          <p:cNvGrpSpPr>
            <a:grpSpLocks/>
          </p:cNvGrpSpPr>
          <p:nvPr/>
        </p:nvGrpSpPr>
        <p:grpSpPr bwMode="auto">
          <a:xfrm>
            <a:off x="304800" y="4114800"/>
            <a:ext cx="2819400" cy="823913"/>
            <a:chOff x="192" y="2592"/>
            <a:chExt cx="1776" cy="519"/>
          </a:xfrm>
        </p:grpSpPr>
        <p:sp>
          <p:nvSpPr>
            <p:cNvPr id="840741" name="Rectangle 37"/>
            <p:cNvSpPr>
              <a:spLocks noChangeArrowheads="1"/>
            </p:cNvSpPr>
            <p:nvPr/>
          </p:nvSpPr>
          <p:spPr bwMode="auto">
            <a:xfrm>
              <a:off x="300" y="2640"/>
              <a:ext cx="1560" cy="432"/>
            </a:xfrm>
            <a:prstGeom prst="rect">
              <a:avLst/>
            </a:prstGeom>
            <a:solidFill>
              <a:srgbClr val="660066">
                <a:alpha val="50000"/>
              </a:srgbClr>
            </a:solidFill>
            <a:ln w="19050">
              <a:noFill/>
              <a:miter lim="800000"/>
              <a:headEnd/>
              <a:tailEnd/>
            </a:ln>
            <a:effectLst>
              <a:outerShdw dist="17961" dir="8100000" algn="ctr" rotWithShape="0">
                <a:srgbClr val="000000">
                  <a:alpha val="3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sp>
          <p:nvSpPr>
            <p:cNvPr id="840738" name="Text Box 34"/>
            <p:cNvSpPr txBox="1">
              <a:spLocks noChangeArrowheads="1"/>
            </p:cNvSpPr>
            <p:nvPr/>
          </p:nvSpPr>
          <p:spPr bwMode="auto">
            <a:xfrm>
              <a:off x="192" y="2592"/>
              <a:ext cx="1776" cy="51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</a:pPr>
              <a:r>
                <a:rPr lang="en-US" sz="4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Impostor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407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4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40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37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816" name="Picture 64" descr="CTY50045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 b="50661"/>
          <a:stretch>
            <a:fillRect/>
          </a:stretch>
        </p:blipFill>
        <p:spPr bwMode="auto">
          <a:xfrm>
            <a:off x="0" y="0"/>
            <a:ext cx="9144000" cy="564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842819" name="Group 67"/>
          <p:cNvGrpSpPr>
            <a:grpSpLocks/>
          </p:cNvGrpSpPr>
          <p:nvPr/>
        </p:nvGrpSpPr>
        <p:grpSpPr bwMode="auto">
          <a:xfrm>
            <a:off x="381000" y="127000"/>
            <a:ext cx="7391400" cy="558800"/>
            <a:chOff x="96" y="80"/>
            <a:chExt cx="4656" cy="352"/>
          </a:xfrm>
        </p:grpSpPr>
        <p:sp>
          <p:nvSpPr>
            <p:cNvPr id="842754" name="Text Box 2"/>
            <p:cNvSpPr txBox="1">
              <a:spLocks noChangeArrowheads="1"/>
            </p:cNvSpPr>
            <p:nvPr/>
          </p:nvSpPr>
          <p:spPr bwMode="auto">
            <a:xfrm>
              <a:off x="480" y="97"/>
              <a:ext cx="427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The Faithlessness of John the Baptist</a:t>
              </a:r>
            </a:p>
          </p:txBody>
        </p:sp>
        <p:sp>
          <p:nvSpPr>
            <p:cNvPr id="842755" name="Text Box 3"/>
            <p:cNvSpPr txBox="1">
              <a:spLocks noChangeArrowheads="1"/>
            </p:cNvSpPr>
            <p:nvPr/>
          </p:nvSpPr>
          <p:spPr bwMode="auto">
            <a:xfrm>
              <a:off x="96" y="80"/>
              <a:ext cx="480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>
                  <a:solidFill>
                    <a:srgbClr val="000099"/>
                  </a:solidFill>
                  <a:effectLst/>
                  <a:latin typeface="Impact" pitchFamily="34" charset="0"/>
                </a:rPr>
                <a:t>2.3</a:t>
              </a:r>
            </a:p>
          </p:txBody>
        </p:sp>
      </p:grpSp>
      <p:sp>
        <p:nvSpPr>
          <p:cNvPr id="842758" name="Oval 6"/>
          <p:cNvSpPr>
            <a:spLocks noChangeArrowheads="1"/>
          </p:cNvSpPr>
          <p:nvPr/>
        </p:nvSpPr>
        <p:spPr bwMode="auto">
          <a:xfrm>
            <a:off x="3200400" y="2286000"/>
            <a:ext cx="2743200" cy="914400"/>
          </a:xfrm>
          <a:prstGeom prst="ellipse">
            <a:avLst/>
          </a:prstGeom>
          <a:gradFill rotWithShape="0">
            <a:gsLst>
              <a:gs pos="0">
                <a:srgbClr val="FF9933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FF9933"/>
              </a:gs>
            </a:gsLst>
            <a:lin ang="2700000" scaled="1"/>
          </a:gradFill>
          <a:ln w="3175">
            <a:solidFill>
              <a:srgbClr val="FFC000">
                <a:alpha val="40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sp>
        <p:nvSpPr>
          <p:cNvPr id="842761" name="Rectangle 9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2827" name="Group 75"/>
          <p:cNvGrpSpPr>
            <a:grpSpLocks/>
          </p:cNvGrpSpPr>
          <p:nvPr/>
        </p:nvGrpSpPr>
        <p:grpSpPr bwMode="auto">
          <a:xfrm>
            <a:off x="685800" y="5280025"/>
            <a:ext cx="7848600" cy="1147763"/>
            <a:chOff x="432" y="3326"/>
            <a:chExt cx="4944" cy="723"/>
          </a:xfrm>
        </p:grpSpPr>
        <p:sp>
          <p:nvSpPr>
            <p:cNvPr id="842763" name="Text Box 11"/>
            <p:cNvSpPr txBox="1">
              <a:spLocks noChangeArrowheads="1"/>
            </p:cNvSpPr>
            <p:nvPr/>
          </p:nvSpPr>
          <p:spPr bwMode="auto">
            <a:xfrm>
              <a:off x="697" y="3352"/>
              <a:ext cx="4679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Many among the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Jewish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leadership and people of Jesus’ day had the highest respect for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John the Baptist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;  some even thought of him as the Messiah.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42764" name="Text Box 12"/>
            <p:cNvSpPr txBox="1">
              <a:spLocks noChangeArrowheads="1"/>
            </p:cNvSpPr>
            <p:nvPr/>
          </p:nvSpPr>
          <p:spPr bwMode="auto">
            <a:xfrm>
              <a:off x="432" y="3326"/>
              <a:ext cx="20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3200400" y="3962400"/>
            <a:ext cx="2743200" cy="914400"/>
          </a:xfrm>
          <a:prstGeom prst="ellipse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660066">
                <a:alpha val="25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5000"/>
              </a:lnSpc>
            </a:pPr>
            <a:endParaRPr lang="en-US" sz="400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4E0027"/>
                </a:solidFill>
                <a:effectLst/>
                <a:latin typeface="Arial Black" pitchFamily="34" charset="0"/>
              </a:rPr>
              <a:t>Jewish</a:t>
            </a: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4E0027"/>
                </a:solidFill>
                <a:effectLst/>
                <a:latin typeface="Arial Black" pitchFamily="34" charset="0"/>
              </a:rPr>
              <a:t>people</a:t>
            </a:r>
          </a:p>
        </p:txBody>
      </p:sp>
      <p:sp>
        <p:nvSpPr>
          <p:cNvPr id="842766" name="AutoShape 14"/>
          <p:cNvSpPr>
            <a:spLocks noChangeArrowheads="1"/>
          </p:cNvSpPr>
          <p:nvPr/>
        </p:nvSpPr>
        <p:spPr bwMode="auto">
          <a:xfrm rot="-10800000">
            <a:off x="4276725" y="3275013"/>
            <a:ext cx="207963" cy="569912"/>
          </a:xfrm>
          <a:prstGeom prst="curvedLeftArrow">
            <a:avLst>
              <a:gd name="adj1" fmla="val 54809"/>
              <a:gd name="adj2" fmla="val 109618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67" name="AutoShape 15"/>
          <p:cNvSpPr>
            <a:spLocks noChangeArrowheads="1"/>
          </p:cNvSpPr>
          <p:nvPr/>
        </p:nvSpPr>
        <p:spPr bwMode="auto">
          <a:xfrm>
            <a:off x="4665663" y="3314700"/>
            <a:ext cx="207962" cy="569913"/>
          </a:xfrm>
          <a:prstGeom prst="curvedLeftArrow">
            <a:avLst>
              <a:gd name="adj1" fmla="val 54809"/>
              <a:gd name="adj2" fmla="val 109619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68" name="AutoShape 16"/>
          <p:cNvSpPr>
            <a:spLocks noChangeArrowheads="1"/>
          </p:cNvSpPr>
          <p:nvPr/>
        </p:nvSpPr>
        <p:spPr bwMode="auto">
          <a:xfrm rot="-10800000">
            <a:off x="4276725" y="3275013"/>
            <a:ext cx="207963" cy="569912"/>
          </a:xfrm>
          <a:prstGeom prst="curvedLeftArrow">
            <a:avLst>
              <a:gd name="adj1" fmla="val 54809"/>
              <a:gd name="adj2" fmla="val 109618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69" name="AutoShape 17"/>
          <p:cNvSpPr>
            <a:spLocks noChangeArrowheads="1"/>
          </p:cNvSpPr>
          <p:nvPr/>
        </p:nvSpPr>
        <p:spPr bwMode="auto">
          <a:xfrm>
            <a:off x="4665663" y="3314700"/>
            <a:ext cx="207962" cy="569913"/>
          </a:xfrm>
          <a:prstGeom prst="curvedLeftArrow">
            <a:avLst>
              <a:gd name="adj1" fmla="val 54809"/>
              <a:gd name="adj2" fmla="val 109619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4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2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2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84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4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8" grpId="0" animBg="1" autoUpdateAnimBg="0"/>
      <p:bldP spid="18" grpId="0" animBg="1"/>
      <p:bldP spid="842766" grpId="0" animBg="1"/>
      <p:bldP spid="842767" grpId="0" animBg="1"/>
      <p:bldP spid="842768" grpId="0" animBg="1"/>
      <p:bldP spid="8427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813" name="Picture 37" descr="CTY50045"/>
          <p:cNvPicPr>
            <a:picLocks noChangeAspect="1" noChangeArrowheads="1"/>
          </p:cNvPicPr>
          <p:nvPr/>
        </p:nvPicPr>
        <p:blipFill>
          <a:blip r:embed="rId3">
            <a:lum bright="34000" contrast="-46000"/>
          </a:blip>
          <a:srcRect b="50661"/>
          <a:stretch>
            <a:fillRect/>
          </a:stretch>
        </p:blipFill>
        <p:spPr bwMode="auto">
          <a:xfrm>
            <a:off x="0" y="0"/>
            <a:ext cx="9144000" cy="564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43822" name="Picture 46" descr="CTY50045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 b="50661"/>
          <a:stretch>
            <a:fillRect/>
          </a:stretch>
        </p:blipFill>
        <p:spPr bwMode="auto">
          <a:xfrm>
            <a:off x="0" y="0"/>
            <a:ext cx="9144000" cy="564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43782" name="Rectangle 6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3823" name="Group 47"/>
          <p:cNvGrpSpPr>
            <a:grpSpLocks/>
          </p:cNvGrpSpPr>
          <p:nvPr/>
        </p:nvGrpSpPr>
        <p:grpSpPr bwMode="auto">
          <a:xfrm>
            <a:off x="914400" y="5257800"/>
            <a:ext cx="7772400" cy="1143000"/>
            <a:chOff x="432" y="3264"/>
            <a:chExt cx="4896" cy="720"/>
          </a:xfrm>
        </p:grpSpPr>
        <p:sp>
          <p:nvSpPr>
            <p:cNvPr id="843784" name="Text Box 8"/>
            <p:cNvSpPr txBox="1">
              <a:spLocks noChangeArrowheads="1"/>
            </p:cNvSpPr>
            <p:nvPr/>
          </p:nvSpPr>
          <p:spPr bwMode="auto">
            <a:xfrm>
              <a:off x="694" y="3305"/>
              <a:ext cx="463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Had John the Baptist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announced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that he was Elijah, as Jesus had testified, all the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Jewish people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would have readily believed John’s testimony and flocked to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. 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43785" name="Text Box 9"/>
            <p:cNvSpPr txBox="1">
              <a:spLocks noChangeArrowheads="1"/>
            </p:cNvSpPr>
            <p:nvPr/>
          </p:nvSpPr>
          <p:spPr bwMode="auto">
            <a:xfrm>
              <a:off x="432" y="3264"/>
              <a:ext cx="20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1" name="AutoShape 14"/>
          <p:cNvSpPr>
            <a:spLocks noChangeArrowheads="1"/>
          </p:cNvSpPr>
          <p:nvPr/>
        </p:nvSpPr>
        <p:spPr bwMode="auto">
          <a:xfrm rot="-10800000">
            <a:off x="4276725" y="3275013"/>
            <a:ext cx="207963" cy="569912"/>
          </a:xfrm>
          <a:prstGeom prst="curvedLeftArrow">
            <a:avLst>
              <a:gd name="adj1" fmla="val 54809"/>
              <a:gd name="adj2" fmla="val 109618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4665663" y="3314700"/>
            <a:ext cx="207962" cy="569913"/>
          </a:xfrm>
          <a:prstGeom prst="curvedLeftArrow">
            <a:avLst>
              <a:gd name="adj1" fmla="val 54809"/>
              <a:gd name="adj2" fmla="val 109619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 rot="-10800000">
            <a:off x="4276725" y="3275013"/>
            <a:ext cx="207963" cy="569912"/>
          </a:xfrm>
          <a:prstGeom prst="curvedLeftArrow">
            <a:avLst>
              <a:gd name="adj1" fmla="val 54809"/>
              <a:gd name="adj2" fmla="val 109618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4665663" y="3314700"/>
            <a:ext cx="207962" cy="569913"/>
          </a:xfrm>
          <a:prstGeom prst="curvedLeftArrow">
            <a:avLst>
              <a:gd name="adj1" fmla="val 54809"/>
              <a:gd name="adj2" fmla="val 109619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838200" y="286385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spc="300" dirty="0">
                <a:solidFill>
                  <a:srgbClr val="660066"/>
                </a:solidFill>
                <a:effectLst/>
                <a:latin typeface="Impact" pitchFamily="34" charset="0"/>
              </a:rPr>
              <a:t>Announce</a:t>
            </a:r>
          </a:p>
        </p:txBody>
      </p: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3200400" y="762000"/>
            <a:ext cx="2743200" cy="914400"/>
          </a:xfrm>
          <a:prstGeom prst="ellipse">
            <a:avLst/>
          </a:prstGeom>
          <a:gradFill rotWithShape="0">
            <a:gsLst>
              <a:gs pos="0">
                <a:srgbClr val="FFCCFF">
                  <a:alpha val="75000"/>
                </a:srgbClr>
              </a:gs>
              <a:gs pos="50000">
                <a:schemeClr val="bg1">
                  <a:alpha val="70000"/>
                </a:schemeClr>
              </a:gs>
              <a:gs pos="100000">
                <a:srgbClr val="FFCCFF">
                  <a:alpha val="70000"/>
                </a:srgbClr>
              </a:gs>
            </a:gsLst>
            <a:lin ang="2700000" scaled="1"/>
          </a:gradFill>
          <a:ln w="3175">
            <a:solidFill>
              <a:srgbClr val="660066">
                <a:alpha val="25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800" b="0" dirty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grpSp>
        <p:nvGrpSpPr>
          <p:cNvPr id="38" name="Group 29"/>
          <p:cNvGrpSpPr>
            <a:grpSpLocks/>
          </p:cNvGrpSpPr>
          <p:nvPr/>
        </p:nvGrpSpPr>
        <p:grpSpPr bwMode="auto">
          <a:xfrm>
            <a:off x="304800" y="1016000"/>
            <a:ext cx="5400675" cy="3479800"/>
            <a:chOff x="198" y="650"/>
            <a:chExt cx="3402" cy="2141"/>
          </a:xfrm>
        </p:grpSpPr>
        <p:sp>
          <p:nvSpPr>
            <p:cNvPr id="39" name="AutoShape 30"/>
            <p:cNvSpPr>
              <a:spLocks noChangeArrowheads="1"/>
            </p:cNvSpPr>
            <p:nvPr/>
          </p:nvSpPr>
          <p:spPr bwMode="auto">
            <a:xfrm rot="-5673201">
              <a:off x="886" y="77"/>
              <a:ext cx="2026" cy="3402"/>
            </a:xfrm>
            <a:custGeom>
              <a:avLst/>
              <a:gdLst>
                <a:gd name="G0" fmla="+- 10089 0 0"/>
                <a:gd name="G1" fmla="+- 11661728 0 0"/>
                <a:gd name="G2" fmla="+- 0 0 11661728"/>
                <a:gd name="T0" fmla="*/ 0 256 1"/>
                <a:gd name="T1" fmla="*/ 180 256 1"/>
                <a:gd name="G3" fmla="+- 11661728 T0 T1"/>
                <a:gd name="T2" fmla="*/ 0 256 1"/>
                <a:gd name="T3" fmla="*/ 90 256 1"/>
                <a:gd name="G4" fmla="+- 11661728 T2 T3"/>
                <a:gd name="G5" fmla="*/ G4 2 1"/>
                <a:gd name="T4" fmla="*/ 90 256 1"/>
                <a:gd name="T5" fmla="*/ 0 256 1"/>
                <a:gd name="G6" fmla="+- 11661728 T4 T5"/>
                <a:gd name="G7" fmla="*/ G6 2 1"/>
                <a:gd name="G8" fmla="abs 116617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089"/>
                <a:gd name="G18" fmla="*/ 10089 1 2"/>
                <a:gd name="G19" fmla="+- G18 5400 0"/>
                <a:gd name="G20" fmla="cos G19 11661728"/>
                <a:gd name="G21" fmla="sin G19 11661728"/>
                <a:gd name="G22" fmla="+- G20 10800 0"/>
                <a:gd name="G23" fmla="+- G21 10800 0"/>
                <a:gd name="G24" fmla="+- 10800 0 G20"/>
                <a:gd name="G25" fmla="+- 10089 10800 0"/>
                <a:gd name="G26" fmla="?: G9 G17 G25"/>
                <a:gd name="G27" fmla="?: G9 0 21600"/>
                <a:gd name="G28" fmla="cos 10800 11661728"/>
                <a:gd name="G29" fmla="sin 10800 11661728"/>
                <a:gd name="G30" fmla="sin 10089 11661728"/>
                <a:gd name="G31" fmla="+- G28 10800 0"/>
                <a:gd name="G32" fmla="+- G29 10800 0"/>
                <a:gd name="G33" fmla="+- G30 10800 0"/>
                <a:gd name="G34" fmla="?: G4 0 G31"/>
                <a:gd name="G35" fmla="?: 11661728 G34 0"/>
                <a:gd name="G36" fmla="?: G6 G35 G31"/>
                <a:gd name="G37" fmla="+- 21600 0 G36"/>
                <a:gd name="G38" fmla="?: G4 0 G33"/>
                <a:gd name="G39" fmla="?: 116617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61 w 21600"/>
                <a:gd name="T15" fmla="*/ 11174 h 21600"/>
                <a:gd name="T16" fmla="*/ 10800 w 21600"/>
                <a:gd name="T17" fmla="*/ 711 h 21600"/>
                <a:gd name="T18" fmla="*/ 21239 w 21600"/>
                <a:gd name="T19" fmla="*/ 1117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7" y="11161"/>
                  </a:moveTo>
                  <a:cubicBezTo>
                    <a:pt x="713" y="11041"/>
                    <a:pt x="711" y="10920"/>
                    <a:pt x="711" y="10800"/>
                  </a:cubicBezTo>
                  <a:cubicBezTo>
                    <a:pt x="711" y="5227"/>
                    <a:pt x="5227" y="711"/>
                    <a:pt x="10800" y="711"/>
                  </a:cubicBezTo>
                  <a:cubicBezTo>
                    <a:pt x="16372" y="711"/>
                    <a:pt x="20889" y="5227"/>
                    <a:pt x="20889" y="10800"/>
                  </a:cubicBezTo>
                  <a:cubicBezTo>
                    <a:pt x="20889" y="10920"/>
                    <a:pt x="20886" y="11041"/>
                    <a:pt x="20882" y="11161"/>
                  </a:cubicBezTo>
                  <a:lnTo>
                    <a:pt x="21593" y="11187"/>
                  </a:lnTo>
                  <a:cubicBezTo>
                    <a:pt x="21597" y="11058"/>
                    <a:pt x="21600" y="1092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9"/>
                    <a:pt x="2" y="11058"/>
                    <a:pt x="6" y="1118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0099"/>
                </a:gs>
              </a:gsLst>
              <a:path path="rect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1"/>
            <p:cNvSpPr>
              <a:spLocks noChangeArrowheads="1"/>
            </p:cNvSpPr>
            <p:nvPr/>
          </p:nvSpPr>
          <p:spPr bwMode="auto">
            <a:xfrm rot="4853806">
              <a:off x="1507" y="535"/>
              <a:ext cx="358" cy="587"/>
            </a:xfrm>
            <a:prstGeom prst="triangle">
              <a:avLst>
                <a:gd name="adj" fmla="val 5113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3200400" y="3962400"/>
            <a:ext cx="2743200" cy="914400"/>
          </a:xfrm>
          <a:prstGeom prst="ellipse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660066">
                <a:alpha val="25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5000"/>
              </a:lnSpc>
            </a:pPr>
            <a:endParaRPr lang="en-US" sz="400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4E0027"/>
                </a:solidFill>
                <a:effectLst/>
                <a:latin typeface="Arial Black" pitchFamily="34" charset="0"/>
              </a:rPr>
              <a:t>Jewish</a:t>
            </a: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4E0027"/>
                </a:solidFill>
                <a:effectLst/>
                <a:latin typeface="Arial Black" pitchFamily="34" charset="0"/>
              </a:rPr>
              <a:t>people</a:t>
            </a: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 rot="5400000">
            <a:off x="1789907" y="1521618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chemeClr val="bg1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447800" y="1981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r"/>
            <a:r>
              <a:rPr lang="en-US" sz="4000" b="0" dirty="0">
                <a:solidFill>
                  <a:srgbClr val="660066"/>
                </a:solidFill>
                <a:effectLst/>
                <a:latin typeface="Arial Black" pitchFamily="34" charset="0"/>
              </a:rPr>
              <a:t>Elijah</a:t>
            </a: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200400" y="2286000"/>
            <a:ext cx="2743200" cy="914400"/>
          </a:xfrm>
          <a:prstGeom prst="ellipse">
            <a:avLst/>
          </a:prstGeom>
          <a:gradFill rotWithShape="0">
            <a:gsLst>
              <a:gs pos="0">
                <a:srgbClr val="FF9933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FF9933"/>
              </a:gs>
            </a:gsLst>
            <a:lin ang="2700000" scaled="1"/>
          </a:gradFill>
          <a:ln w="3175">
            <a:solidFill>
              <a:srgbClr val="FFC000">
                <a:alpha val="40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grpSp>
        <p:nvGrpSpPr>
          <p:cNvPr id="43" name="Group 67"/>
          <p:cNvGrpSpPr>
            <a:grpSpLocks/>
          </p:cNvGrpSpPr>
          <p:nvPr/>
        </p:nvGrpSpPr>
        <p:grpSpPr bwMode="auto">
          <a:xfrm>
            <a:off x="381000" y="127000"/>
            <a:ext cx="7391400" cy="558800"/>
            <a:chOff x="96" y="80"/>
            <a:chExt cx="4656" cy="352"/>
          </a:xfrm>
        </p:grpSpPr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480" y="97"/>
              <a:ext cx="427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The Faithlessness of John the Baptist</a:t>
              </a:r>
            </a:p>
          </p:txBody>
        </p: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96" y="80"/>
              <a:ext cx="480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>
                  <a:solidFill>
                    <a:srgbClr val="000099"/>
                  </a:solidFill>
                  <a:effectLst/>
                  <a:latin typeface="Impact" pitchFamily="34" charset="0"/>
                </a:rPr>
                <a:t>2.3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43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0" grpId="0" animBg="1"/>
      <p:bldP spid="41" grpId="0" animBg="1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841" name="Picture 41" descr="CTY50045"/>
          <p:cNvPicPr>
            <a:picLocks noChangeAspect="1" noChangeArrowheads="1"/>
          </p:cNvPicPr>
          <p:nvPr/>
        </p:nvPicPr>
        <p:blipFill>
          <a:blip r:embed="rId3">
            <a:lum bright="34000" contrast="-46000"/>
          </a:blip>
          <a:srcRect b="50661"/>
          <a:stretch>
            <a:fillRect/>
          </a:stretch>
        </p:blipFill>
        <p:spPr bwMode="auto">
          <a:xfrm>
            <a:off x="0" y="0"/>
            <a:ext cx="9144000" cy="564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44814" name="AutoShape 14"/>
          <p:cNvSpPr>
            <a:spLocks noChangeArrowheads="1"/>
          </p:cNvSpPr>
          <p:nvPr/>
        </p:nvSpPr>
        <p:spPr bwMode="auto">
          <a:xfrm rot="5400000">
            <a:off x="1789907" y="1521618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chemeClr val="bg1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44815" name="AutoShape 15"/>
          <p:cNvSpPr>
            <a:spLocks noChangeArrowheads="1"/>
          </p:cNvSpPr>
          <p:nvPr/>
        </p:nvSpPr>
        <p:spPr bwMode="auto">
          <a:xfrm rot="16200000">
            <a:off x="7088981" y="1526381"/>
            <a:ext cx="223837" cy="2362200"/>
          </a:xfrm>
          <a:prstGeom prst="downArrow">
            <a:avLst>
              <a:gd name="adj1" fmla="val 50000"/>
              <a:gd name="adj2" fmla="val 272164"/>
            </a:avLst>
          </a:prstGeom>
          <a:gradFill rotWithShape="0">
            <a:gsLst>
              <a:gs pos="0">
                <a:schemeClr val="bg1"/>
              </a:gs>
              <a:gs pos="100000">
                <a:srgbClr val="4E0027"/>
              </a:gs>
            </a:gsLst>
            <a:lin ang="0" scaled="1"/>
          </a:gradFill>
          <a:ln w="38100">
            <a:solidFill>
              <a:srgbClr val="320019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844808" name="Rectangle 8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4842" name="Group 42"/>
          <p:cNvGrpSpPr>
            <a:grpSpLocks/>
          </p:cNvGrpSpPr>
          <p:nvPr/>
        </p:nvGrpSpPr>
        <p:grpSpPr bwMode="auto">
          <a:xfrm>
            <a:off x="762000" y="5257800"/>
            <a:ext cx="7696200" cy="1079500"/>
            <a:chOff x="480" y="3216"/>
            <a:chExt cx="4608" cy="680"/>
          </a:xfrm>
        </p:grpSpPr>
        <p:sp>
          <p:nvSpPr>
            <p:cNvPr id="844810" name="Text Box 10"/>
            <p:cNvSpPr txBox="1">
              <a:spLocks noChangeArrowheads="1"/>
            </p:cNvSpPr>
            <p:nvPr/>
          </p:nvSpPr>
          <p:spPr bwMode="auto">
            <a:xfrm>
              <a:off x="740" y="3250"/>
              <a:ext cx="434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Instead, John’s ignorance of God’s providence, which led him to insist that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he was not Elijah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, became the principal reason why the Jewish people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did not come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to Jesus.</a:t>
              </a:r>
              <a:endParaRPr lang="en-US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44811" name="Text Box 11"/>
            <p:cNvSpPr txBox="1">
              <a:spLocks noChangeArrowheads="1"/>
            </p:cNvSpPr>
            <p:nvPr/>
          </p:nvSpPr>
          <p:spPr bwMode="auto">
            <a:xfrm>
              <a:off x="480" y="3216"/>
              <a:ext cx="19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44827" name="Text Box 27"/>
          <p:cNvSpPr txBox="1">
            <a:spLocks noChangeArrowheads="1"/>
          </p:cNvSpPr>
          <p:nvPr/>
        </p:nvSpPr>
        <p:spPr bwMode="auto">
          <a:xfrm>
            <a:off x="6019800" y="28035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0">
                <a:solidFill>
                  <a:srgbClr val="38001C"/>
                </a:solidFill>
                <a:effectLst/>
                <a:latin typeface="Arial Black" pitchFamily="34" charset="0"/>
              </a:rPr>
              <a:t>Deny</a:t>
            </a:r>
          </a:p>
        </p:txBody>
      </p:sp>
      <p:sp>
        <p:nvSpPr>
          <p:cNvPr id="844828" name="Text Box 28"/>
          <p:cNvSpPr txBox="1">
            <a:spLocks noChangeArrowheads="1"/>
          </p:cNvSpPr>
          <p:nvPr/>
        </p:nvSpPr>
        <p:spPr bwMode="auto">
          <a:xfrm>
            <a:off x="6019800" y="1965325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0">
                <a:solidFill>
                  <a:srgbClr val="38001C"/>
                </a:solidFill>
                <a:effectLst/>
                <a:latin typeface="Arial Black" pitchFamily="34" charset="0"/>
              </a:rPr>
              <a:t>Elijah</a:t>
            </a:r>
          </a:p>
        </p:txBody>
      </p:sp>
      <p:grpSp>
        <p:nvGrpSpPr>
          <p:cNvPr id="844829" name="Group 29"/>
          <p:cNvGrpSpPr>
            <a:grpSpLocks/>
          </p:cNvGrpSpPr>
          <p:nvPr/>
        </p:nvGrpSpPr>
        <p:grpSpPr bwMode="auto">
          <a:xfrm>
            <a:off x="304800" y="1016000"/>
            <a:ext cx="5400675" cy="3479800"/>
            <a:chOff x="198" y="650"/>
            <a:chExt cx="3402" cy="2141"/>
          </a:xfrm>
        </p:grpSpPr>
        <p:sp>
          <p:nvSpPr>
            <p:cNvPr id="844830" name="AutoShape 30"/>
            <p:cNvSpPr>
              <a:spLocks noChangeArrowheads="1"/>
            </p:cNvSpPr>
            <p:nvPr/>
          </p:nvSpPr>
          <p:spPr bwMode="auto">
            <a:xfrm rot="-5673201">
              <a:off x="886" y="77"/>
              <a:ext cx="2026" cy="3402"/>
            </a:xfrm>
            <a:custGeom>
              <a:avLst/>
              <a:gdLst>
                <a:gd name="G0" fmla="+- 10089 0 0"/>
                <a:gd name="G1" fmla="+- 11661728 0 0"/>
                <a:gd name="G2" fmla="+- 0 0 11661728"/>
                <a:gd name="T0" fmla="*/ 0 256 1"/>
                <a:gd name="T1" fmla="*/ 180 256 1"/>
                <a:gd name="G3" fmla="+- 11661728 T0 T1"/>
                <a:gd name="T2" fmla="*/ 0 256 1"/>
                <a:gd name="T3" fmla="*/ 90 256 1"/>
                <a:gd name="G4" fmla="+- 11661728 T2 T3"/>
                <a:gd name="G5" fmla="*/ G4 2 1"/>
                <a:gd name="T4" fmla="*/ 90 256 1"/>
                <a:gd name="T5" fmla="*/ 0 256 1"/>
                <a:gd name="G6" fmla="+- 11661728 T4 T5"/>
                <a:gd name="G7" fmla="*/ G6 2 1"/>
                <a:gd name="G8" fmla="abs 116617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089"/>
                <a:gd name="G18" fmla="*/ 10089 1 2"/>
                <a:gd name="G19" fmla="+- G18 5400 0"/>
                <a:gd name="G20" fmla="cos G19 11661728"/>
                <a:gd name="G21" fmla="sin G19 11661728"/>
                <a:gd name="G22" fmla="+- G20 10800 0"/>
                <a:gd name="G23" fmla="+- G21 10800 0"/>
                <a:gd name="G24" fmla="+- 10800 0 G20"/>
                <a:gd name="G25" fmla="+- 10089 10800 0"/>
                <a:gd name="G26" fmla="?: G9 G17 G25"/>
                <a:gd name="G27" fmla="?: G9 0 21600"/>
                <a:gd name="G28" fmla="cos 10800 11661728"/>
                <a:gd name="G29" fmla="sin 10800 11661728"/>
                <a:gd name="G30" fmla="sin 10089 11661728"/>
                <a:gd name="G31" fmla="+- G28 10800 0"/>
                <a:gd name="G32" fmla="+- G29 10800 0"/>
                <a:gd name="G33" fmla="+- G30 10800 0"/>
                <a:gd name="G34" fmla="?: G4 0 G31"/>
                <a:gd name="G35" fmla="?: 11661728 G34 0"/>
                <a:gd name="G36" fmla="?: G6 G35 G31"/>
                <a:gd name="G37" fmla="+- 21600 0 G36"/>
                <a:gd name="G38" fmla="?: G4 0 G33"/>
                <a:gd name="G39" fmla="?: 116617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61 w 21600"/>
                <a:gd name="T15" fmla="*/ 11174 h 21600"/>
                <a:gd name="T16" fmla="*/ 10800 w 21600"/>
                <a:gd name="T17" fmla="*/ 711 h 21600"/>
                <a:gd name="T18" fmla="*/ 21239 w 21600"/>
                <a:gd name="T19" fmla="*/ 1117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7" y="11161"/>
                  </a:moveTo>
                  <a:cubicBezTo>
                    <a:pt x="713" y="11041"/>
                    <a:pt x="711" y="10920"/>
                    <a:pt x="711" y="10800"/>
                  </a:cubicBezTo>
                  <a:cubicBezTo>
                    <a:pt x="711" y="5227"/>
                    <a:pt x="5227" y="711"/>
                    <a:pt x="10800" y="711"/>
                  </a:cubicBezTo>
                  <a:cubicBezTo>
                    <a:pt x="16372" y="711"/>
                    <a:pt x="20889" y="5227"/>
                    <a:pt x="20889" y="10800"/>
                  </a:cubicBezTo>
                  <a:cubicBezTo>
                    <a:pt x="20889" y="10920"/>
                    <a:pt x="20886" y="11041"/>
                    <a:pt x="20882" y="11161"/>
                  </a:cubicBezTo>
                  <a:lnTo>
                    <a:pt x="21593" y="11187"/>
                  </a:lnTo>
                  <a:cubicBezTo>
                    <a:pt x="21597" y="11058"/>
                    <a:pt x="21600" y="1092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9"/>
                    <a:pt x="2" y="11058"/>
                    <a:pt x="6" y="1118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0099"/>
                </a:gs>
              </a:gsLst>
              <a:path path="rect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31" name="AutoShape 31"/>
            <p:cNvSpPr>
              <a:spLocks noChangeArrowheads="1"/>
            </p:cNvSpPr>
            <p:nvPr/>
          </p:nvSpPr>
          <p:spPr bwMode="auto">
            <a:xfrm rot="4853806">
              <a:off x="1507" y="535"/>
              <a:ext cx="358" cy="587"/>
            </a:xfrm>
            <a:prstGeom prst="triangle">
              <a:avLst>
                <a:gd name="adj" fmla="val 5113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4832" name="Group 32"/>
          <p:cNvGrpSpPr>
            <a:grpSpLocks/>
          </p:cNvGrpSpPr>
          <p:nvPr/>
        </p:nvGrpSpPr>
        <p:grpSpPr bwMode="auto">
          <a:xfrm flipH="1">
            <a:off x="3352800" y="1016000"/>
            <a:ext cx="5486400" cy="3479800"/>
            <a:chOff x="198" y="650"/>
            <a:chExt cx="3402" cy="2141"/>
          </a:xfrm>
        </p:grpSpPr>
        <p:sp>
          <p:nvSpPr>
            <p:cNvPr id="844833" name="AutoShape 33"/>
            <p:cNvSpPr>
              <a:spLocks noChangeArrowheads="1"/>
            </p:cNvSpPr>
            <p:nvPr/>
          </p:nvSpPr>
          <p:spPr bwMode="auto">
            <a:xfrm rot="-5673201">
              <a:off x="886" y="77"/>
              <a:ext cx="2026" cy="3402"/>
            </a:xfrm>
            <a:custGeom>
              <a:avLst/>
              <a:gdLst>
                <a:gd name="G0" fmla="+- 10089 0 0"/>
                <a:gd name="G1" fmla="+- 11661728 0 0"/>
                <a:gd name="G2" fmla="+- 0 0 11661728"/>
                <a:gd name="T0" fmla="*/ 0 256 1"/>
                <a:gd name="T1" fmla="*/ 180 256 1"/>
                <a:gd name="G3" fmla="+- 11661728 T0 T1"/>
                <a:gd name="T2" fmla="*/ 0 256 1"/>
                <a:gd name="T3" fmla="*/ 90 256 1"/>
                <a:gd name="G4" fmla="+- 11661728 T2 T3"/>
                <a:gd name="G5" fmla="*/ G4 2 1"/>
                <a:gd name="T4" fmla="*/ 90 256 1"/>
                <a:gd name="T5" fmla="*/ 0 256 1"/>
                <a:gd name="G6" fmla="+- 11661728 T4 T5"/>
                <a:gd name="G7" fmla="*/ G6 2 1"/>
                <a:gd name="G8" fmla="abs 116617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089"/>
                <a:gd name="G18" fmla="*/ 10089 1 2"/>
                <a:gd name="G19" fmla="+- G18 5400 0"/>
                <a:gd name="G20" fmla="cos G19 11661728"/>
                <a:gd name="G21" fmla="sin G19 11661728"/>
                <a:gd name="G22" fmla="+- G20 10800 0"/>
                <a:gd name="G23" fmla="+- G21 10800 0"/>
                <a:gd name="G24" fmla="+- 10800 0 G20"/>
                <a:gd name="G25" fmla="+- 10089 10800 0"/>
                <a:gd name="G26" fmla="?: G9 G17 G25"/>
                <a:gd name="G27" fmla="?: G9 0 21600"/>
                <a:gd name="G28" fmla="cos 10800 11661728"/>
                <a:gd name="G29" fmla="sin 10800 11661728"/>
                <a:gd name="G30" fmla="sin 10089 11661728"/>
                <a:gd name="G31" fmla="+- G28 10800 0"/>
                <a:gd name="G32" fmla="+- G29 10800 0"/>
                <a:gd name="G33" fmla="+- G30 10800 0"/>
                <a:gd name="G34" fmla="?: G4 0 G31"/>
                <a:gd name="G35" fmla="?: 11661728 G34 0"/>
                <a:gd name="G36" fmla="?: G6 G35 G31"/>
                <a:gd name="G37" fmla="+- 21600 0 G36"/>
                <a:gd name="G38" fmla="?: G4 0 G33"/>
                <a:gd name="G39" fmla="?: 116617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61 w 21600"/>
                <a:gd name="T15" fmla="*/ 11174 h 21600"/>
                <a:gd name="T16" fmla="*/ 10800 w 21600"/>
                <a:gd name="T17" fmla="*/ 711 h 21600"/>
                <a:gd name="T18" fmla="*/ 21239 w 21600"/>
                <a:gd name="T19" fmla="*/ 1117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7" y="11161"/>
                  </a:moveTo>
                  <a:cubicBezTo>
                    <a:pt x="713" y="11041"/>
                    <a:pt x="711" y="10920"/>
                    <a:pt x="711" y="10800"/>
                  </a:cubicBezTo>
                  <a:cubicBezTo>
                    <a:pt x="711" y="5227"/>
                    <a:pt x="5227" y="711"/>
                    <a:pt x="10800" y="711"/>
                  </a:cubicBezTo>
                  <a:cubicBezTo>
                    <a:pt x="16372" y="711"/>
                    <a:pt x="20889" y="5227"/>
                    <a:pt x="20889" y="10800"/>
                  </a:cubicBezTo>
                  <a:cubicBezTo>
                    <a:pt x="20889" y="10920"/>
                    <a:pt x="20886" y="11041"/>
                    <a:pt x="20882" y="11161"/>
                  </a:cubicBezTo>
                  <a:lnTo>
                    <a:pt x="21593" y="11187"/>
                  </a:lnTo>
                  <a:cubicBezTo>
                    <a:pt x="21597" y="11058"/>
                    <a:pt x="21600" y="1092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9"/>
                    <a:pt x="2" y="11058"/>
                    <a:pt x="6" y="1118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320019"/>
                </a:gs>
              </a:gsLst>
              <a:path path="rect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34" name="AutoShape 34"/>
            <p:cNvSpPr>
              <a:spLocks noChangeArrowheads="1"/>
            </p:cNvSpPr>
            <p:nvPr/>
          </p:nvSpPr>
          <p:spPr bwMode="auto">
            <a:xfrm rot="4853806">
              <a:off x="1507" y="535"/>
              <a:ext cx="358" cy="587"/>
            </a:xfrm>
            <a:prstGeom prst="triangle">
              <a:avLst>
                <a:gd name="adj" fmla="val 5113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20019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4837" name="Line 37"/>
          <p:cNvSpPr>
            <a:spLocks noChangeShapeType="1"/>
          </p:cNvSpPr>
          <p:nvPr/>
        </p:nvSpPr>
        <p:spPr bwMode="auto">
          <a:xfrm rot="20200281" flipH="1">
            <a:off x="8305800" y="2468669"/>
            <a:ext cx="711200" cy="457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4838" name="Line 38"/>
          <p:cNvSpPr>
            <a:spLocks noChangeShapeType="1"/>
          </p:cNvSpPr>
          <p:nvPr/>
        </p:nvSpPr>
        <p:spPr bwMode="auto">
          <a:xfrm rot="59009">
            <a:off x="8355013" y="2462319"/>
            <a:ext cx="711200" cy="457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4817" name="Oval 17"/>
          <p:cNvSpPr>
            <a:spLocks noChangeArrowheads="1"/>
          </p:cNvSpPr>
          <p:nvPr/>
        </p:nvSpPr>
        <p:spPr bwMode="auto">
          <a:xfrm>
            <a:off x="3200400" y="762000"/>
            <a:ext cx="2743200" cy="914400"/>
          </a:xfrm>
          <a:prstGeom prst="ellipse">
            <a:avLst/>
          </a:prstGeom>
          <a:gradFill rotWithShape="0">
            <a:gsLst>
              <a:gs pos="0">
                <a:srgbClr val="FFCCFF">
                  <a:alpha val="75000"/>
                </a:srgbClr>
              </a:gs>
              <a:gs pos="50000">
                <a:schemeClr val="bg1">
                  <a:alpha val="70000"/>
                </a:schemeClr>
              </a:gs>
              <a:gs pos="100000">
                <a:srgbClr val="FFCCFF">
                  <a:alpha val="70000"/>
                </a:srgbClr>
              </a:gs>
            </a:gsLst>
            <a:lin ang="2700000" scaled="1"/>
          </a:gradFill>
          <a:ln w="3175">
            <a:solidFill>
              <a:srgbClr val="660066">
                <a:alpha val="25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800" b="0" dirty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3200400" y="3962400"/>
            <a:ext cx="2743200" cy="914400"/>
          </a:xfrm>
          <a:prstGeom prst="ellipse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660033">
                <a:alpha val="24706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5000"/>
              </a:lnSpc>
            </a:pPr>
            <a:endParaRPr lang="en-US" sz="400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4E0027"/>
                </a:solidFill>
                <a:effectLst/>
                <a:latin typeface="Arial Black" pitchFamily="34" charset="0"/>
              </a:rPr>
              <a:t>Jewish</a:t>
            </a: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4E0027"/>
                </a:solidFill>
                <a:effectLst/>
                <a:latin typeface="Arial Black" pitchFamily="34" charset="0"/>
              </a:rPr>
              <a:t>people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838200" y="286385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spc="300" dirty="0">
                <a:solidFill>
                  <a:srgbClr val="660066"/>
                </a:solidFill>
                <a:effectLst/>
                <a:latin typeface="Impact" pitchFamily="34" charset="0"/>
              </a:rPr>
              <a:t>Announce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447800" y="1981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r"/>
            <a:r>
              <a:rPr lang="en-US" sz="4000" b="0" dirty="0">
                <a:solidFill>
                  <a:srgbClr val="660066"/>
                </a:solidFill>
                <a:effectLst/>
                <a:latin typeface="Arial Black" pitchFamily="34" charset="0"/>
              </a:rPr>
              <a:t>Elijah</a:t>
            </a:r>
          </a:p>
        </p:txBody>
      </p:sp>
      <p:sp>
        <p:nvSpPr>
          <p:cNvPr id="54" name="AutoShape 14"/>
          <p:cNvSpPr>
            <a:spLocks noChangeArrowheads="1"/>
          </p:cNvSpPr>
          <p:nvPr/>
        </p:nvSpPr>
        <p:spPr bwMode="auto">
          <a:xfrm rot="-10800000">
            <a:off x="4276725" y="3275013"/>
            <a:ext cx="207963" cy="569912"/>
          </a:xfrm>
          <a:prstGeom prst="curvedLeftArrow">
            <a:avLst>
              <a:gd name="adj1" fmla="val 54809"/>
              <a:gd name="adj2" fmla="val 109618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15"/>
          <p:cNvSpPr>
            <a:spLocks noChangeArrowheads="1"/>
          </p:cNvSpPr>
          <p:nvPr/>
        </p:nvSpPr>
        <p:spPr bwMode="auto">
          <a:xfrm>
            <a:off x="4665663" y="3314700"/>
            <a:ext cx="207962" cy="569913"/>
          </a:xfrm>
          <a:prstGeom prst="curvedLeftArrow">
            <a:avLst>
              <a:gd name="adj1" fmla="val 54809"/>
              <a:gd name="adj2" fmla="val 109619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16"/>
          <p:cNvSpPr>
            <a:spLocks noChangeArrowheads="1"/>
          </p:cNvSpPr>
          <p:nvPr/>
        </p:nvSpPr>
        <p:spPr bwMode="auto">
          <a:xfrm rot="-10800000">
            <a:off x="4276725" y="3275013"/>
            <a:ext cx="207963" cy="569912"/>
          </a:xfrm>
          <a:prstGeom prst="curvedLeftArrow">
            <a:avLst>
              <a:gd name="adj1" fmla="val 54809"/>
              <a:gd name="adj2" fmla="val 109618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>
            <a:off x="4665663" y="3314700"/>
            <a:ext cx="207962" cy="569913"/>
          </a:xfrm>
          <a:prstGeom prst="curvedLeftArrow">
            <a:avLst>
              <a:gd name="adj1" fmla="val 54809"/>
              <a:gd name="adj2" fmla="val 109619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auto">
          <a:xfrm>
            <a:off x="3200400" y="2286000"/>
            <a:ext cx="2743200" cy="914400"/>
          </a:xfrm>
          <a:prstGeom prst="ellipse">
            <a:avLst/>
          </a:prstGeom>
          <a:gradFill rotWithShape="0">
            <a:gsLst>
              <a:gs pos="0">
                <a:srgbClr val="FF9933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FF9933"/>
              </a:gs>
            </a:gsLst>
            <a:lin ang="2700000" scaled="1"/>
          </a:gradFill>
          <a:ln w="3175">
            <a:solidFill>
              <a:srgbClr val="FFC000">
                <a:alpha val="40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grpSp>
        <p:nvGrpSpPr>
          <p:cNvPr id="59" name="Group 67"/>
          <p:cNvGrpSpPr>
            <a:grpSpLocks/>
          </p:cNvGrpSpPr>
          <p:nvPr/>
        </p:nvGrpSpPr>
        <p:grpSpPr bwMode="auto">
          <a:xfrm>
            <a:off x="381000" y="127000"/>
            <a:ext cx="7391400" cy="558800"/>
            <a:chOff x="96" y="80"/>
            <a:chExt cx="4656" cy="352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480" y="97"/>
              <a:ext cx="427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The Faithlessness of John the Baptist</a:t>
              </a:r>
            </a:p>
          </p:txBody>
        </p:sp>
        <p:sp>
          <p:nvSpPr>
            <p:cNvPr id="61" name="Text Box 3"/>
            <p:cNvSpPr txBox="1">
              <a:spLocks noChangeArrowheads="1"/>
            </p:cNvSpPr>
            <p:nvPr/>
          </p:nvSpPr>
          <p:spPr bwMode="auto">
            <a:xfrm>
              <a:off x="96" y="80"/>
              <a:ext cx="480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>
                  <a:solidFill>
                    <a:srgbClr val="000099"/>
                  </a:solidFill>
                  <a:effectLst/>
                  <a:latin typeface="Impact" pitchFamily="34" charset="0"/>
                </a:rPr>
                <a:t>2.3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44828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4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4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4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4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15" grpId="0" animBg="1" autoUpdateAnimBg="0"/>
      <p:bldP spid="844827" grpId="1"/>
      <p:bldP spid="844828" grpId="0" autoUpdateAnimBg="0"/>
      <p:bldP spid="844828" grpId="1"/>
      <p:bldP spid="844837" grpId="0" animBg="1"/>
      <p:bldP spid="8448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63" name="Picture 39" descr="CTY50045"/>
          <p:cNvPicPr>
            <a:picLocks noChangeAspect="1" noChangeArrowheads="1"/>
          </p:cNvPicPr>
          <p:nvPr/>
        </p:nvPicPr>
        <p:blipFill>
          <a:blip r:embed="rId3">
            <a:lum bright="34000" contrast="-46000"/>
          </a:blip>
          <a:srcRect b="50661"/>
          <a:stretch>
            <a:fillRect/>
          </a:stretch>
        </p:blipFill>
        <p:spPr bwMode="auto">
          <a:xfrm>
            <a:off x="0" y="0"/>
            <a:ext cx="9144000" cy="564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45826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5873" name="Group 49"/>
          <p:cNvGrpSpPr>
            <a:grpSpLocks/>
          </p:cNvGrpSpPr>
          <p:nvPr/>
        </p:nvGrpSpPr>
        <p:grpSpPr bwMode="auto">
          <a:xfrm>
            <a:off x="609600" y="5219700"/>
            <a:ext cx="7848600" cy="1144588"/>
            <a:chOff x="384" y="3288"/>
            <a:chExt cx="4944" cy="721"/>
          </a:xfrm>
        </p:grpSpPr>
        <p:sp>
          <p:nvSpPr>
            <p:cNvPr id="845828" name="Text Box 4"/>
            <p:cNvSpPr txBox="1">
              <a:spLocks noChangeArrowheads="1"/>
            </p:cNvSpPr>
            <p:nvPr/>
          </p:nvSpPr>
          <p:spPr bwMode="auto">
            <a:xfrm>
              <a:off x="637" y="3312"/>
              <a:ext cx="4691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Here we have come to understand that the main reason why Jesus had to die on the cross was the failure of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John the Baptist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130).</a:t>
              </a:r>
            </a:p>
          </p:txBody>
        </p:sp>
        <p:sp>
          <p:nvSpPr>
            <p:cNvPr id="845829" name="Text Box 5"/>
            <p:cNvSpPr txBox="1">
              <a:spLocks noChangeArrowheads="1"/>
            </p:cNvSpPr>
            <p:nvPr/>
          </p:nvSpPr>
          <p:spPr bwMode="auto">
            <a:xfrm>
              <a:off x="384" y="3288"/>
              <a:ext cx="193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45843" name="Text Box 19"/>
          <p:cNvSpPr txBox="1">
            <a:spLocks noChangeArrowheads="1"/>
          </p:cNvSpPr>
          <p:nvPr/>
        </p:nvSpPr>
        <p:spPr bwMode="auto">
          <a:xfrm>
            <a:off x="838200" y="286385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spc="300" dirty="0">
                <a:solidFill>
                  <a:srgbClr val="660066"/>
                </a:solidFill>
                <a:effectLst/>
                <a:latin typeface="Impact" pitchFamily="34" charset="0"/>
              </a:rPr>
              <a:t>Announce</a:t>
            </a:r>
          </a:p>
        </p:txBody>
      </p:sp>
      <p:sp>
        <p:nvSpPr>
          <p:cNvPr id="845844" name="Text Box 20"/>
          <p:cNvSpPr txBox="1">
            <a:spLocks noChangeArrowheads="1"/>
          </p:cNvSpPr>
          <p:nvPr/>
        </p:nvSpPr>
        <p:spPr bwMode="auto">
          <a:xfrm>
            <a:off x="1447800" y="1981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r"/>
            <a:r>
              <a:rPr lang="en-US" sz="4000" b="0" dirty="0">
                <a:solidFill>
                  <a:srgbClr val="660066"/>
                </a:solidFill>
                <a:effectLst/>
                <a:latin typeface="Arial Black" pitchFamily="34" charset="0"/>
              </a:rPr>
              <a:t>Elijah</a:t>
            </a:r>
          </a:p>
        </p:txBody>
      </p:sp>
      <p:sp>
        <p:nvSpPr>
          <p:cNvPr id="845845" name="Text Box 21"/>
          <p:cNvSpPr txBox="1">
            <a:spLocks noChangeArrowheads="1"/>
          </p:cNvSpPr>
          <p:nvPr/>
        </p:nvSpPr>
        <p:spPr bwMode="auto">
          <a:xfrm>
            <a:off x="6019800" y="28035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0" dirty="0">
                <a:solidFill>
                  <a:srgbClr val="38001C"/>
                </a:solidFill>
                <a:effectLst/>
                <a:latin typeface="Arial Black" pitchFamily="34" charset="0"/>
              </a:rPr>
              <a:t>Deny</a:t>
            </a:r>
          </a:p>
        </p:txBody>
      </p:sp>
      <p:sp>
        <p:nvSpPr>
          <p:cNvPr id="845846" name="Text Box 22"/>
          <p:cNvSpPr txBox="1">
            <a:spLocks noChangeArrowheads="1"/>
          </p:cNvSpPr>
          <p:nvPr/>
        </p:nvSpPr>
        <p:spPr bwMode="auto">
          <a:xfrm>
            <a:off x="6019800" y="1965325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0" dirty="0">
                <a:solidFill>
                  <a:srgbClr val="38001C"/>
                </a:solidFill>
                <a:effectLst/>
                <a:latin typeface="Arial Black" pitchFamily="34" charset="0"/>
              </a:rPr>
              <a:t>Elijah</a:t>
            </a:r>
          </a:p>
        </p:txBody>
      </p:sp>
      <p:sp>
        <p:nvSpPr>
          <p:cNvPr id="845857" name="Oval 33"/>
          <p:cNvSpPr>
            <a:spLocks noChangeArrowheads="1"/>
          </p:cNvSpPr>
          <p:nvPr/>
        </p:nvSpPr>
        <p:spPr bwMode="auto">
          <a:xfrm>
            <a:off x="3200400" y="2286000"/>
            <a:ext cx="2743200" cy="914400"/>
          </a:xfrm>
          <a:prstGeom prst="ellipse">
            <a:avLst/>
          </a:prstGeom>
          <a:gradFill rotWithShape="0">
            <a:gsLst>
              <a:gs pos="0">
                <a:srgbClr val="FF9933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FF9933"/>
              </a:gs>
            </a:gsLst>
            <a:lin ang="2700000" scaled="1"/>
          </a:gradFill>
          <a:ln w="3175">
            <a:solidFill>
              <a:srgbClr val="FFC000">
                <a:alpha val="40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3C001E"/>
                </a:solidFill>
                <a:effectLst/>
                <a:latin typeface="Impact" pitchFamily="34" charset="0"/>
              </a:rPr>
              <a:t>John</a:t>
            </a: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3C001E"/>
                </a:solidFill>
                <a:effectLst/>
                <a:latin typeface="Impact" pitchFamily="34" charset="0"/>
              </a:rPr>
              <a:t>the Baptist</a:t>
            </a:r>
          </a:p>
        </p:txBody>
      </p:sp>
      <p:grpSp>
        <p:nvGrpSpPr>
          <p:cNvPr id="45" name="Group 29"/>
          <p:cNvGrpSpPr>
            <a:grpSpLocks/>
          </p:cNvGrpSpPr>
          <p:nvPr/>
        </p:nvGrpSpPr>
        <p:grpSpPr bwMode="auto">
          <a:xfrm>
            <a:off x="304800" y="1016000"/>
            <a:ext cx="5400675" cy="3479800"/>
            <a:chOff x="198" y="650"/>
            <a:chExt cx="3402" cy="2141"/>
          </a:xfrm>
        </p:grpSpPr>
        <p:sp>
          <p:nvSpPr>
            <p:cNvPr id="46" name="AutoShape 30"/>
            <p:cNvSpPr>
              <a:spLocks noChangeArrowheads="1"/>
            </p:cNvSpPr>
            <p:nvPr/>
          </p:nvSpPr>
          <p:spPr bwMode="auto">
            <a:xfrm rot="-5673201">
              <a:off x="886" y="77"/>
              <a:ext cx="2026" cy="3402"/>
            </a:xfrm>
            <a:custGeom>
              <a:avLst/>
              <a:gdLst>
                <a:gd name="G0" fmla="+- 10089 0 0"/>
                <a:gd name="G1" fmla="+- 11661728 0 0"/>
                <a:gd name="G2" fmla="+- 0 0 11661728"/>
                <a:gd name="T0" fmla="*/ 0 256 1"/>
                <a:gd name="T1" fmla="*/ 180 256 1"/>
                <a:gd name="G3" fmla="+- 11661728 T0 T1"/>
                <a:gd name="T2" fmla="*/ 0 256 1"/>
                <a:gd name="T3" fmla="*/ 90 256 1"/>
                <a:gd name="G4" fmla="+- 11661728 T2 T3"/>
                <a:gd name="G5" fmla="*/ G4 2 1"/>
                <a:gd name="T4" fmla="*/ 90 256 1"/>
                <a:gd name="T5" fmla="*/ 0 256 1"/>
                <a:gd name="G6" fmla="+- 11661728 T4 T5"/>
                <a:gd name="G7" fmla="*/ G6 2 1"/>
                <a:gd name="G8" fmla="abs 116617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089"/>
                <a:gd name="G18" fmla="*/ 10089 1 2"/>
                <a:gd name="G19" fmla="+- G18 5400 0"/>
                <a:gd name="G20" fmla="cos G19 11661728"/>
                <a:gd name="G21" fmla="sin G19 11661728"/>
                <a:gd name="G22" fmla="+- G20 10800 0"/>
                <a:gd name="G23" fmla="+- G21 10800 0"/>
                <a:gd name="G24" fmla="+- 10800 0 G20"/>
                <a:gd name="G25" fmla="+- 10089 10800 0"/>
                <a:gd name="G26" fmla="?: G9 G17 G25"/>
                <a:gd name="G27" fmla="?: G9 0 21600"/>
                <a:gd name="G28" fmla="cos 10800 11661728"/>
                <a:gd name="G29" fmla="sin 10800 11661728"/>
                <a:gd name="G30" fmla="sin 10089 11661728"/>
                <a:gd name="G31" fmla="+- G28 10800 0"/>
                <a:gd name="G32" fmla="+- G29 10800 0"/>
                <a:gd name="G33" fmla="+- G30 10800 0"/>
                <a:gd name="G34" fmla="?: G4 0 G31"/>
                <a:gd name="G35" fmla="?: 11661728 G34 0"/>
                <a:gd name="G36" fmla="?: G6 G35 G31"/>
                <a:gd name="G37" fmla="+- 21600 0 G36"/>
                <a:gd name="G38" fmla="?: G4 0 G33"/>
                <a:gd name="G39" fmla="?: 116617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61 w 21600"/>
                <a:gd name="T15" fmla="*/ 11174 h 21600"/>
                <a:gd name="T16" fmla="*/ 10800 w 21600"/>
                <a:gd name="T17" fmla="*/ 711 h 21600"/>
                <a:gd name="T18" fmla="*/ 21239 w 21600"/>
                <a:gd name="T19" fmla="*/ 1117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7" y="11161"/>
                  </a:moveTo>
                  <a:cubicBezTo>
                    <a:pt x="713" y="11041"/>
                    <a:pt x="711" y="10920"/>
                    <a:pt x="711" y="10800"/>
                  </a:cubicBezTo>
                  <a:cubicBezTo>
                    <a:pt x="711" y="5227"/>
                    <a:pt x="5227" y="711"/>
                    <a:pt x="10800" y="711"/>
                  </a:cubicBezTo>
                  <a:cubicBezTo>
                    <a:pt x="16372" y="711"/>
                    <a:pt x="20889" y="5227"/>
                    <a:pt x="20889" y="10800"/>
                  </a:cubicBezTo>
                  <a:cubicBezTo>
                    <a:pt x="20889" y="10920"/>
                    <a:pt x="20886" y="11041"/>
                    <a:pt x="20882" y="11161"/>
                  </a:cubicBezTo>
                  <a:lnTo>
                    <a:pt x="21593" y="11187"/>
                  </a:lnTo>
                  <a:cubicBezTo>
                    <a:pt x="21597" y="11058"/>
                    <a:pt x="21600" y="1092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9"/>
                    <a:pt x="2" y="11058"/>
                    <a:pt x="6" y="1118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0099"/>
                </a:gs>
              </a:gsLst>
              <a:path path="rect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31"/>
            <p:cNvSpPr>
              <a:spLocks noChangeArrowheads="1"/>
            </p:cNvSpPr>
            <p:nvPr/>
          </p:nvSpPr>
          <p:spPr bwMode="auto">
            <a:xfrm rot="4853806">
              <a:off x="1507" y="535"/>
              <a:ext cx="358" cy="587"/>
            </a:xfrm>
            <a:prstGeom prst="triangle">
              <a:avLst>
                <a:gd name="adj" fmla="val 5113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32"/>
          <p:cNvGrpSpPr>
            <a:grpSpLocks/>
          </p:cNvGrpSpPr>
          <p:nvPr/>
        </p:nvGrpSpPr>
        <p:grpSpPr bwMode="auto">
          <a:xfrm flipH="1">
            <a:off x="3352800" y="1016000"/>
            <a:ext cx="5486400" cy="3479800"/>
            <a:chOff x="198" y="650"/>
            <a:chExt cx="3402" cy="2141"/>
          </a:xfrm>
        </p:grpSpPr>
        <p:sp>
          <p:nvSpPr>
            <p:cNvPr id="49" name="AutoShape 33"/>
            <p:cNvSpPr>
              <a:spLocks noChangeArrowheads="1"/>
            </p:cNvSpPr>
            <p:nvPr/>
          </p:nvSpPr>
          <p:spPr bwMode="auto">
            <a:xfrm rot="-5673201">
              <a:off x="886" y="77"/>
              <a:ext cx="2026" cy="3402"/>
            </a:xfrm>
            <a:custGeom>
              <a:avLst/>
              <a:gdLst>
                <a:gd name="G0" fmla="+- 10089 0 0"/>
                <a:gd name="G1" fmla="+- 11661728 0 0"/>
                <a:gd name="G2" fmla="+- 0 0 11661728"/>
                <a:gd name="T0" fmla="*/ 0 256 1"/>
                <a:gd name="T1" fmla="*/ 180 256 1"/>
                <a:gd name="G3" fmla="+- 11661728 T0 T1"/>
                <a:gd name="T2" fmla="*/ 0 256 1"/>
                <a:gd name="T3" fmla="*/ 90 256 1"/>
                <a:gd name="G4" fmla="+- 11661728 T2 T3"/>
                <a:gd name="G5" fmla="*/ G4 2 1"/>
                <a:gd name="T4" fmla="*/ 90 256 1"/>
                <a:gd name="T5" fmla="*/ 0 256 1"/>
                <a:gd name="G6" fmla="+- 11661728 T4 T5"/>
                <a:gd name="G7" fmla="*/ G6 2 1"/>
                <a:gd name="G8" fmla="abs 116617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089"/>
                <a:gd name="G18" fmla="*/ 10089 1 2"/>
                <a:gd name="G19" fmla="+- G18 5400 0"/>
                <a:gd name="G20" fmla="cos G19 11661728"/>
                <a:gd name="G21" fmla="sin G19 11661728"/>
                <a:gd name="G22" fmla="+- G20 10800 0"/>
                <a:gd name="G23" fmla="+- G21 10800 0"/>
                <a:gd name="G24" fmla="+- 10800 0 G20"/>
                <a:gd name="G25" fmla="+- 10089 10800 0"/>
                <a:gd name="G26" fmla="?: G9 G17 G25"/>
                <a:gd name="G27" fmla="?: G9 0 21600"/>
                <a:gd name="G28" fmla="cos 10800 11661728"/>
                <a:gd name="G29" fmla="sin 10800 11661728"/>
                <a:gd name="G30" fmla="sin 10089 11661728"/>
                <a:gd name="G31" fmla="+- G28 10800 0"/>
                <a:gd name="G32" fmla="+- G29 10800 0"/>
                <a:gd name="G33" fmla="+- G30 10800 0"/>
                <a:gd name="G34" fmla="?: G4 0 G31"/>
                <a:gd name="G35" fmla="?: 11661728 G34 0"/>
                <a:gd name="G36" fmla="?: G6 G35 G31"/>
                <a:gd name="G37" fmla="+- 21600 0 G36"/>
                <a:gd name="G38" fmla="?: G4 0 G33"/>
                <a:gd name="G39" fmla="?: 116617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61 w 21600"/>
                <a:gd name="T15" fmla="*/ 11174 h 21600"/>
                <a:gd name="T16" fmla="*/ 10800 w 21600"/>
                <a:gd name="T17" fmla="*/ 711 h 21600"/>
                <a:gd name="T18" fmla="*/ 21239 w 21600"/>
                <a:gd name="T19" fmla="*/ 1117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7" y="11161"/>
                  </a:moveTo>
                  <a:cubicBezTo>
                    <a:pt x="713" y="11041"/>
                    <a:pt x="711" y="10920"/>
                    <a:pt x="711" y="10800"/>
                  </a:cubicBezTo>
                  <a:cubicBezTo>
                    <a:pt x="711" y="5227"/>
                    <a:pt x="5227" y="711"/>
                    <a:pt x="10800" y="711"/>
                  </a:cubicBezTo>
                  <a:cubicBezTo>
                    <a:pt x="16372" y="711"/>
                    <a:pt x="20889" y="5227"/>
                    <a:pt x="20889" y="10800"/>
                  </a:cubicBezTo>
                  <a:cubicBezTo>
                    <a:pt x="20889" y="10920"/>
                    <a:pt x="20886" y="11041"/>
                    <a:pt x="20882" y="11161"/>
                  </a:cubicBezTo>
                  <a:lnTo>
                    <a:pt x="21593" y="11187"/>
                  </a:lnTo>
                  <a:cubicBezTo>
                    <a:pt x="21597" y="11058"/>
                    <a:pt x="21600" y="1092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9"/>
                    <a:pt x="2" y="11058"/>
                    <a:pt x="6" y="1118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320019"/>
                </a:gs>
              </a:gsLst>
              <a:path path="rect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auto">
            <a:xfrm rot="4853806">
              <a:off x="1507" y="535"/>
              <a:ext cx="358" cy="587"/>
            </a:xfrm>
            <a:prstGeom prst="triangle">
              <a:avLst>
                <a:gd name="adj" fmla="val 5113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20019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5865" name="Line 41"/>
          <p:cNvSpPr>
            <a:spLocks noChangeShapeType="1"/>
          </p:cNvSpPr>
          <p:nvPr/>
        </p:nvSpPr>
        <p:spPr bwMode="auto">
          <a:xfrm rot="20200281" flipH="1">
            <a:off x="8305800" y="2468669"/>
            <a:ext cx="711200" cy="457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66" name="Line 42"/>
          <p:cNvSpPr>
            <a:spLocks noChangeShapeType="1"/>
          </p:cNvSpPr>
          <p:nvPr/>
        </p:nvSpPr>
        <p:spPr bwMode="auto">
          <a:xfrm rot="59009">
            <a:off x="8355013" y="2457556"/>
            <a:ext cx="711200" cy="457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200400" y="3962400"/>
            <a:ext cx="2743200" cy="914400"/>
          </a:xfrm>
          <a:prstGeom prst="ellipse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660066">
                <a:alpha val="25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5000"/>
              </a:lnSpc>
            </a:pPr>
            <a:endParaRPr lang="en-US" sz="400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4E0027"/>
                </a:solidFill>
                <a:effectLst/>
                <a:latin typeface="Arial Black" pitchFamily="34" charset="0"/>
              </a:rPr>
              <a:t>Jewish</a:t>
            </a:r>
          </a:p>
          <a:p>
            <a:pPr>
              <a:lnSpc>
                <a:spcPct val="70000"/>
              </a:lnSpc>
            </a:pPr>
            <a:r>
              <a:rPr lang="en-US" sz="3000" b="0" dirty="0">
                <a:solidFill>
                  <a:srgbClr val="4E0027"/>
                </a:solidFill>
                <a:effectLst/>
                <a:latin typeface="Arial Black" pitchFamily="34" charset="0"/>
              </a:rPr>
              <a:t>people</a:t>
            </a: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 rot="5400000">
            <a:off x="1789907" y="1521618"/>
            <a:ext cx="228600" cy="2436813"/>
          </a:xfrm>
          <a:prstGeom prst="downArrow">
            <a:avLst>
              <a:gd name="adj1" fmla="val 50000"/>
              <a:gd name="adj2" fmla="val 266493"/>
            </a:avLst>
          </a:prstGeom>
          <a:gradFill rotWithShape="0">
            <a:gsLst>
              <a:gs pos="0">
                <a:srgbClr val="CC00CC"/>
              </a:gs>
              <a:gs pos="100000">
                <a:schemeClr val="bg1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 rot="16200000">
            <a:off x="7088981" y="1526381"/>
            <a:ext cx="223837" cy="2362200"/>
          </a:xfrm>
          <a:prstGeom prst="downArrow">
            <a:avLst>
              <a:gd name="adj1" fmla="val 50000"/>
              <a:gd name="adj2" fmla="val 272164"/>
            </a:avLst>
          </a:prstGeom>
          <a:gradFill rotWithShape="0">
            <a:gsLst>
              <a:gs pos="0">
                <a:schemeClr val="bg1"/>
              </a:gs>
              <a:gs pos="100000">
                <a:srgbClr val="4E0027"/>
              </a:gs>
            </a:gsLst>
            <a:lin ang="0" scaled="1"/>
          </a:gradFill>
          <a:ln w="38100">
            <a:solidFill>
              <a:srgbClr val="320019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b="0">
              <a:effectLst/>
              <a:latin typeface="Times New Roman" pitchFamily="18" charset="0"/>
            </a:endParaRPr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3200400" y="762000"/>
            <a:ext cx="2743200" cy="914400"/>
          </a:xfrm>
          <a:prstGeom prst="ellipse">
            <a:avLst/>
          </a:prstGeom>
          <a:gradFill rotWithShape="0">
            <a:gsLst>
              <a:gs pos="0">
                <a:srgbClr val="FFCCFF">
                  <a:alpha val="75000"/>
                </a:srgbClr>
              </a:gs>
              <a:gs pos="50000">
                <a:schemeClr val="bg1">
                  <a:alpha val="70000"/>
                </a:schemeClr>
              </a:gs>
              <a:gs pos="100000">
                <a:srgbClr val="FFCCFF">
                  <a:alpha val="70000"/>
                </a:srgbClr>
              </a:gs>
            </a:gsLst>
            <a:lin ang="2700000" scaled="1"/>
          </a:gradFill>
          <a:ln w="3175">
            <a:solidFill>
              <a:srgbClr val="660066">
                <a:alpha val="25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4800" b="0" dirty="0">
                <a:solidFill>
                  <a:srgbClr val="660066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54" name="AutoShape 14"/>
          <p:cNvSpPr>
            <a:spLocks noChangeArrowheads="1"/>
          </p:cNvSpPr>
          <p:nvPr/>
        </p:nvSpPr>
        <p:spPr bwMode="auto">
          <a:xfrm rot="-10800000">
            <a:off x="4276725" y="3275013"/>
            <a:ext cx="207963" cy="569912"/>
          </a:xfrm>
          <a:prstGeom prst="curvedLeftArrow">
            <a:avLst>
              <a:gd name="adj1" fmla="val 54809"/>
              <a:gd name="adj2" fmla="val 109618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15"/>
          <p:cNvSpPr>
            <a:spLocks noChangeArrowheads="1"/>
          </p:cNvSpPr>
          <p:nvPr/>
        </p:nvSpPr>
        <p:spPr bwMode="auto">
          <a:xfrm>
            <a:off x="4665663" y="3314700"/>
            <a:ext cx="207962" cy="569913"/>
          </a:xfrm>
          <a:prstGeom prst="curvedLeftArrow">
            <a:avLst>
              <a:gd name="adj1" fmla="val 54809"/>
              <a:gd name="adj2" fmla="val 109619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16"/>
          <p:cNvSpPr>
            <a:spLocks noChangeArrowheads="1"/>
          </p:cNvSpPr>
          <p:nvPr/>
        </p:nvSpPr>
        <p:spPr bwMode="auto">
          <a:xfrm rot="-10800000">
            <a:off x="4276725" y="3275013"/>
            <a:ext cx="207963" cy="569912"/>
          </a:xfrm>
          <a:prstGeom prst="curvedLeftArrow">
            <a:avLst>
              <a:gd name="adj1" fmla="val 54809"/>
              <a:gd name="adj2" fmla="val 109618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>
            <a:off x="4665663" y="3314700"/>
            <a:ext cx="207962" cy="569913"/>
          </a:xfrm>
          <a:prstGeom prst="curvedLeftArrow">
            <a:avLst>
              <a:gd name="adj1" fmla="val 54809"/>
              <a:gd name="adj2" fmla="val 109619"/>
              <a:gd name="adj3" fmla="val 33333"/>
            </a:avLst>
          </a:prstGeom>
          <a:gradFill rotWithShape="0">
            <a:gsLst>
              <a:gs pos="0">
                <a:schemeClr val="bg1">
                  <a:alpha val="80000"/>
                </a:schemeClr>
              </a:gs>
              <a:gs pos="100000">
                <a:srgbClr val="FFCCCC">
                  <a:alpha val="80000"/>
                </a:srgbClr>
              </a:gs>
            </a:gsLst>
            <a:lin ang="0" scaled="1"/>
          </a:gradFill>
          <a:ln w="25400">
            <a:solidFill>
              <a:srgbClr val="800000">
                <a:alpha val="65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" name="Group 67"/>
          <p:cNvGrpSpPr>
            <a:grpSpLocks/>
          </p:cNvGrpSpPr>
          <p:nvPr/>
        </p:nvGrpSpPr>
        <p:grpSpPr bwMode="auto">
          <a:xfrm>
            <a:off x="381000" y="127000"/>
            <a:ext cx="7391400" cy="558800"/>
            <a:chOff x="96" y="80"/>
            <a:chExt cx="4656" cy="352"/>
          </a:xfrm>
        </p:grpSpPr>
        <p:sp>
          <p:nvSpPr>
            <p:cNvPr id="59" name="Text Box 2"/>
            <p:cNvSpPr txBox="1">
              <a:spLocks noChangeArrowheads="1"/>
            </p:cNvSpPr>
            <p:nvPr/>
          </p:nvSpPr>
          <p:spPr bwMode="auto">
            <a:xfrm>
              <a:off x="480" y="97"/>
              <a:ext cx="427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The Faithlessness of John the Baptist</a:t>
              </a:r>
            </a:p>
          </p:txBody>
        </p:sp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96" y="80"/>
              <a:ext cx="480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>
                  <a:solidFill>
                    <a:srgbClr val="000099"/>
                  </a:solidFill>
                  <a:effectLst/>
                  <a:latin typeface="Impact" pitchFamily="34" charset="0"/>
                </a:rPr>
                <a:t>2.3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8458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30" name="Text Box 6"/>
          <p:cNvSpPr txBox="1">
            <a:spLocks noChangeArrowheads="1"/>
          </p:cNvSpPr>
          <p:nvPr/>
        </p:nvSpPr>
        <p:spPr bwMode="auto">
          <a:xfrm>
            <a:off x="228600" y="153988"/>
            <a:ext cx="8610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2.4  The Sense in Which John the Baptist Was Elijah</a:t>
            </a:r>
          </a:p>
        </p:txBody>
      </p:sp>
      <p:pic>
        <p:nvPicPr>
          <p:cNvPr id="871468" name="Picture 44" descr="Wilder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609600"/>
            <a:ext cx="4668838" cy="5105400"/>
          </a:xfrm>
          <a:prstGeom prst="rect">
            <a:avLst/>
          </a:prstGeom>
          <a:noFill/>
        </p:spPr>
      </p:pic>
      <p:pic>
        <p:nvPicPr>
          <p:cNvPr id="871469" name="Picture 45" descr="Elijah and Ahab in Naboth´s Vineyard, by 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013" y="609600"/>
            <a:ext cx="4598987" cy="5181600"/>
          </a:xfrm>
          <a:prstGeom prst="rect">
            <a:avLst/>
          </a:prstGeom>
          <a:noFill/>
        </p:spPr>
      </p:pic>
      <p:sp>
        <p:nvSpPr>
          <p:cNvPr id="871426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1452" name="Group 28"/>
          <p:cNvGrpSpPr>
            <a:grpSpLocks/>
          </p:cNvGrpSpPr>
          <p:nvPr/>
        </p:nvGrpSpPr>
        <p:grpSpPr bwMode="auto">
          <a:xfrm>
            <a:off x="990600" y="5257800"/>
            <a:ext cx="7086600" cy="1163638"/>
            <a:chOff x="624" y="3312"/>
            <a:chExt cx="4464" cy="733"/>
          </a:xfrm>
        </p:grpSpPr>
        <p:sp>
          <p:nvSpPr>
            <p:cNvPr id="871428" name="Text Box 4"/>
            <p:cNvSpPr txBox="1">
              <a:spLocks noChangeArrowheads="1"/>
            </p:cNvSpPr>
            <p:nvPr/>
          </p:nvSpPr>
          <p:spPr bwMode="auto">
            <a:xfrm>
              <a:off x="857" y="3312"/>
              <a:ext cx="4231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As recorded in the Bible,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John the Baptist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was to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inherit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complete the mission which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Elijah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had left unfinished on earth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(Luke 1:17).</a:t>
              </a:r>
            </a:p>
          </p:txBody>
        </p:sp>
        <p:sp>
          <p:nvSpPr>
            <p:cNvPr id="871429" name="Text Box 5"/>
            <p:cNvSpPr txBox="1">
              <a:spLocks noChangeArrowheads="1"/>
            </p:cNvSpPr>
            <p:nvPr/>
          </p:nvSpPr>
          <p:spPr bwMode="auto">
            <a:xfrm>
              <a:off x="624" y="3312"/>
              <a:ext cx="17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71435" name="Oval 11"/>
          <p:cNvSpPr>
            <a:spLocks noChangeArrowheads="1"/>
          </p:cNvSpPr>
          <p:nvPr/>
        </p:nvSpPr>
        <p:spPr bwMode="auto">
          <a:xfrm>
            <a:off x="1371600" y="2247900"/>
            <a:ext cx="1676400" cy="2476500"/>
          </a:xfrm>
          <a:prstGeom prst="ellipse">
            <a:avLst/>
          </a:prstGeom>
          <a:gradFill rotWithShape="0">
            <a:gsLst>
              <a:gs pos="0">
                <a:srgbClr val="CC3300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CC3300">
                  <a:alpha val="75000"/>
                </a:srgbClr>
              </a:gs>
            </a:gsLst>
            <a:lin ang="2700000" scaled="1"/>
          </a:gradFill>
          <a:ln w="3175">
            <a:solidFill>
              <a:srgbClr val="FF7C80">
                <a:alpha val="30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5000"/>
              </a:lnSpc>
            </a:pPr>
            <a:r>
              <a:rPr lang="en-US" sz="4800" b="0" dirty="0">
                <a:solidFill>
                  <a:srgbClr val="010000"/>
                </a:solidFill>
                <a:effectLst/>
                <a:latin typeface="Haettenschweiler" pitchFamily="34" charset="0"/>
              </a:rPr>
              <a:t>John</a:t>
            </a:r>
          </a:p>
          <a:p>
            <a:pPr>
              <a:lnSpc>
                <a:spcPct val="65000"/>
              </a:lnSpc>
            </a:pPr>
            <a:r>
              <a:rPr lang="en-US" sz="4800" b="0" dirty="0">
                <a:solidFill>
                  <a:srgbClr val="010000"/>
                </a:solidFill>
                <a:effectLst/>
                <a:latin typeface="Haettenschweiler" pitchFamily="34" charset="0"/>
              </a:rPr>
              <a:t>the</a:t>
            </a:r>
          </a:p>
          <a:p>
            <a:pPr>
              <a:lnSpc>
                <a:spcPct val="65000"/>
              </a:lnSpc>
            </a:pPr>
            <a:r>
              <a:rPr lang="en-US" sz="4800" b="0" dirty="0">
                <a:solidFill>
                  <a:srgbClr val="010000"/>
                </a:solidFill>
                <a:effectLst/>
                <a:latin typeface="Haettenschweiler" pitchFamily="34" charset="0"/>
              </a:rPr>
              <a:t>Baptist</a:t>
            </a:r>
          </a:p>
          <a:p>
            <a:pPr>
              <a:lnSpc>
                <a:spcPct val="75000"/>
              </a:lnSpc>
            </a:pPr>
            <a:endParaRPr lang="en-US" sz="1000" b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871436" name="Oval 12"/>
          <p:cNvSpPr>
            <a:spLocks noChangeArrowheads="1"/>
          </p:cNvSpPr>
          <p:nvPr/>
        </p:nvSpPr>
        <p:spPr bwMode="auto">
          <a:xfrm>
            <a:off x="5181600" y="2247900"/>
            <a:ext cx="1676400" cy="2476500"/>
          </a:xfrm>
          <a:prstGeom prst="ellipse">
            <a:avLst/>
          </a:prstGeom>
          <a:gradFill rotWithShape="0">
            <a:gsLst>
              <a:gs pos="0">
                <a:srgbClr val="CC3300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CC3300">
                  <a:alpha val="75000"/>
                </a:srgbClr>
              </a:gs>
            </a:gsLst>
            <a:lin ang="18900000" scaled="1"/>
          </a:gradFill>
          <a:ln w="3175">
            <a:solidFill>
              <a:srgbClr val="FF7C80">
                <a:alpha val="30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en-US" sz="4800" b="0">
                <a:solidFill>
                  <a:srgbClr val="010000"/>
                </a:solidFill>
                <a:effectLst/>
                <a:latin typeface="Impact" pitchFamily="34" charset="0"/>
              </a:rPr>
              <a:t>Elijah</a:t>
            </a:r>
          </a:p>
        </p:txBody>
      </p:sp>
      <p:sp>
        <p:nvSpPr>
          <p:cNvPr id="871484" name="Rectangle 60"/>
          <p:cNvSpPr>
            <a:spLocks noChangeArrowheads="1"/>
          </p:cNvSpPr>
          <p:nvPr/>
        </p:nvSpPr>
        <p:spPr bwMode="auto">
          <a:xfrm>
            <a:off x="3257550" y="1600200"/>
            <a:ext cx="1828800" cy="381000"/>
          </a:xfrm>
          <a:prstGeom prst="rect">
            <a:avLst/>
          </a:prstGeom>
          <a:solidFill>
            <a:srgbClr val="FFFF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1485" name="Text Box 61"/>
          <p:cNvSpPr txBox="1">
            <a:spLocks noChangeArrowheads="1"/>
          </p:cNvSpPr>
          <p:nvPr/>
        </p:nvSpPr>
        <p:spPr bwMode="auto">
          <a:xfrm>
            <a:off x="3105150" y="1524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(Luke 1:17)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057400" y="873058"/>
            <a:ext cx="4343400" cy="617668"/>
            <a:chOff x="2057400" y="873058"/>
            <a:chExt cx="4343400" cy="617668"/>
          </a:xfrm>
        </p:grpSpPr>
        <p:sp>
          <p:nvSpPr>
            <p:cNvPr id="871433" name="Rectangle 9"/>
            <p:cNvSpPr>
              <a:spLocks noChangeArrowheads="1"/>
            </p:cNvSpPr>
            <p:nvPr/>
          </p:nvSpPr>
          <p:spPr bwMode="auto">
            <a:xfrm>
              <a:off x="2590800" y="873058"/>
              <a:ext cx="3276600" cy="498542"/>
            </a:xfrm>
            <a:prstGeom prst="rect">
              <a:avLst/>
            </a:prstGeom>
            <a:gradFill flip="none" rotWithShape="1">
              <a:gsLst>
                <a:gs pos="0">
                  <a:srgbClr val="800000">
                    <a:alpha val="30000"/>
                  </a:srgbClr>
                </a:gs>
                <a:gs pos="5000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FFFF99">
                    <a:alpha val="29804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434" name="Text Box 10"/>
            <p:cNvSpPr txBox="1">
              <a:spLocks noChangeArrowheads="1"/>
            </p:cNvSpPr>
            <p:nvPr/>
          </p:nvSpPr>
          <p:spPr bwMode="auto">
            <a:xfrm>
              <a:off x="2057400" y="975841"/>
              <a:ext cx="4343400" cy="51488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4400" dirty="0" smtClean="0">
                  <a:solidFill>
                    <a:schemeClr val="bg1"/>
                  </a:solidFill>
                  <a:latin typeface="Fette Engschrift"/>
                </a:rPr>
                <a:t>Inherit the mission</a:t>
              </a:r>
              <a:endParaRPr lang="en-US" sz="4400" dirty="0">
                <a:solidFill>
                  <a:schemeClr val="bg1"/>
                </a:solidFill>
                <a:latin typeface="Fette Engschrift"/>
              </a:endParaRPr>
            </a:p>
          </p:txBody>
        </p:sp>
      </p:grpSp>
      <p:grpSp>
        <p:nvGrpSpPr>
          <p:cNvPr id="42" name="Group 54"/>
          <p:cNvGrpSpPr>
            <a:grpSpLocks/>
          </p:cNvGrpSpPr>
          <p:nvPr/>
        </p:nvGrpSpPr>
        <p:grpSpPr bwMode="auto">
          <a:xfrm>
            <a:off x="533400" y="304800"/>
            <a:ext cx="8001000" cy="5105400"/>
            <a:chOff x="240" y="144"/>
            <a:chExt cx="5040" cy="3216"/>
          </a:xfrm>
        </p:grpSpPr>
        <p:grpSp>
          <p:nvGrpSpPr>
            <p:cNvPr id="43" name="Group 55"/>
            <p:cNvGrpSpPr>
              <a:grpSpLocks/>
            </p:cNvGrpSpPr>
            <p:nvPr/>
          </p:nvGrpSpPr>
          <p:grpSpPr bwMode="auto">
            <a:xfrm>
              <a:off x="240" y="144"/>
              <a:ext cx="5040" cy="3216"/>
              <a:chOff x="240" y="144"/>
              <a:chExt cx="5040" cy="3216"/>
            </a:xfrm>
          </p:grpSpPr>
          <p:sp>
            <p:nvSpPr>
              <p:cNvPr id="45" name="AutoShape 56"/>
              <p:cNvSpPr>
                <a:spLocks noChangeArrowheads="1"/>
              </p:cNvSpPr>
              <p:nvPr/>
            </p:nvSpPr>
            <p:spPr bwMode="auto">
              <a:xfrm>
                <a:off x="240" y="144"/>
                <a:ext cx="5040" cy="3216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38100">
                <a:solidFill>
                  <a:srgbClr val="66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57"/>
              <p:cNvSpPr txBox="1">
                <a:spLocks noChangeArrowheads="1"/>
              </p:cNvSpPr>
              <p:nvPr/>
            </p:nvSpPr>
            <p:spPr bwMode="auto">
              <a:xfrm>
                <a:off x="2112" y="832"/>
                <a:ext cx="3024" cy="1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3500" dirty="0">
                    <a:solidFill>
                      <a:srgbClr val="660033"/>
                    </a:solidFill>
                    <a:effectLst/>
                    <a:latin typeface="Papyrus" pitchFamily="66" charset="0"/>
                  </a:rPr>
                  <a:t>“….and he will go before him in the spirit and power of Elijah, ……. to make ready for the Lord a people prepared.”</a:t>
                </a:r>
              </a:p>
            </p:txBody>
          </p:sp>
          <p:sp>
            <p:nvSpPr>
              <p:cNvPr id="47" name="Text Box 58"/>
              <p:cNvSpPr txBox="1">
                <a:spLocks noChangeArrowheads="1"/>
              </p:cNvSpPr>
              <p:nvPr/>
            </p:nvSpPr>
            <p:spPr bwMode="auto">
              <a:xfrm>
                <a:off x="3689" y="2467"/>
                <a:ext cx="130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000" dirty="0">
                    <a:solidFill>
                      <a:srgbClr val="660033"/>
                    </a:solidFill>
                    <a:effectLst/>
                    <a:latin typeface="Papyrus" pitchFamily="66" charset="0"/>
                  </a:rPr>
                  <a:t>Luke. 1:17</a:t>
                </a:r>
              </a:p>
            </p:txBody>
          </p:sp>
        </p:grpSp>
        <p:pic>
          <p:nvPicPr>
            <p:cNvPr id="44" name="Picture 59" descr="Vision of Zacharias, J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9" y="594"/>
              <a:ext cx="1307" cy="23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7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7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7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30" grpId="0" autoUpdateAnimBg="0"/>
      <p:bldP spid="871435" grpId="0" animBg="1" autoUpdateAnimBg="0"/>
      <p:bldP spid="871436" grpId="0" animBg="1" autoUpdateAnimBg="0"/>
      <p:bldP spid="871484" grpId="0" animBg="1"/>
      <p:bldP spid="8714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84" name="Text Box 68"/>
          <p:cNvSpPr txBox="1">
            <a:spLocks noChangeArrowheads="1"/>
          </p:cNvSpPr>
          <p:nvPr/>
        </p:nvSpPr>
        <p:spPr bwMode="auto">
          <a:xfrm>
            <a:off x="3733800" y="381000"/>
            <a:ext cx="152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…….</a:t>
            </a:r>
          </a:p>
        </p:txBody>
      </p:sp>
      <p:sp>
        <p:nvSpPr>
          <p:cNvPr id="777283" name="Text Box 67"/>
          <p:cNvSpPr txBox="1">
            <a:spLocks noChangeArrowheads="1"/>
          </p:cNvSpPr>
          <p:nvPr/>
        </p:nvSpPr>
        <p:spPr bwMode="auto">
          <a:xfrm>
            <a:off x="3733800" y="2057400"/>
            <a:ext cx="152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…….</a:t>
            </a:r>
          </a:p>
        </p:txBody>
      </p:sp>
      <p:sp>
        <p:nvSpPr>
          <p:cNvPr id="777265" name="Text Box 49"/>
          <p:cNvSpPr txBox="1">
            <a:spLocks noChangeArrowheads="1"/>
          </p:cNvSpPr>
          <p:nvPr/>
        </p:nvSpPr>
        <p:spPr bwMode="auto">
          <a:xfrm>
            <a:off x="5029200" y="465138"/>
            <a:ext cx="152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King</a:t>
            </a:r>
          </a:p>
        </p:txBody>
      </p:sp>
      <p:sp>
        <p:nvSpPr>
          <p:cNvPr id="777273" name="WordArt 57"/>
          <p:cNvSpPr>
            <a:spLocks noChangeArrowheads="1" noChangeShapeType="1"/>
          </p:cNvSpPr>
          <p:nvPr/>
        </p:nvSpPr>
        <p:spPr bwMode="auto">
          <a:xfrm rot="16199246" flipV="1">
            <a:off x="1980406" y="1600994"/>
            <a:ext cx="612775" cy="15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-----</a:t>
            </a:r>
          </a:p>
        </p:txBody>
      </p:sp>
      <p:sp>
        <p:nvSpPr>
          <p:cNvPr id="777262" name="Oval 46"/>
          <p:cNvSpPr>
            <a:spLocks noChangeArrowheads="1"/>
          </p:cNvSpPr>
          <p:nvPr/>
        </p:nvSpPr>
        <p:spPr bwMode="auto">
          <a:xfrm>
            <a:off x="779463" y="304800"/>
            <a:ext cx="3016250" cy="11430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5200" b="0">
                <a:solidFill>
                  <a:srgbClr val="FFFF00"/>
                </a:solidFill>
                <a:effectLst/>
                <a:latin typeface="Impact" pitchFamily="34" charset="0"/>
              </a:rPr>
              <a:t>Messiah</a:t>
            </a:r>
          </a:p>
        </p:txBody>
      </p:sp>
      <p:sp>
        <p:nvSpPr>
          <p:cNvPr id="777264" name="Oval 48"/>
          <p:cNvSpPr>
            <a:spLocks noChangeArrowheads="1"/>
          </p:cNvSpPr>
          <p:nvPr/>
        </p:nvSpPr>
        <p:spPr bwMode="auto">
          <a:xfrm>
            <a:off x="777875" y="1981200"/>
            <a:ext cx="3016250" cy="1143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400" b="0">
                <a:solidFill>
                  <a:srgbClr val="000099"/>
                </a:solidFill>
                <a:effectLst/>
                <a:latin typeface="Impact" pitchFamily="34" charset="0"/>
              </a:rPr>
              <a:t>Messianic</a:t>
            </a:r>
          </a:p>
          <a:p>
            <a:pPr>
              <a:lnSpc>
                <a:spcPct val="75000"/>
              </a:lnSpc>
            </a:pPr>
            <a:r>
              <a:rPr lang="en-US" sz="3400" b="0">
                <a:solidFill>
                  <a:srgbClr val="000099"/>
                </a:solidFill>
                <a:effectLst/>
                <a:latin typeface="Impact" pitchFamily="34" charset="0"/>
              </a:rPr>
              <a:t>expectation</a:t>
            </a:r>
          </a:p>
        </p:txBody>
      </p:sp>
      <p:sp>
        <p:nvSpPr>
          <p:cNvPr id="777269" name="AutoShape 53"/>
          <p:cNvSpPr>
            <a:spLocks noChangeArrowheads="1"/>
          </p:cNvSpPr>
          <p:nvPr/>
        </p:nvSpPr>
        <p:spPr bwMode="auto">
          <a:xfrm>
            <a:off x="1944688" y="3200400"/>
            <a:ext cx="685800" cy="381000"/>
          </a:xfrm>
          <a:prstGeom prst="downArrow">
            <a:avLst>
              <a:gd name="adj1" fmla="val 42944"/>
              <a:gd name="adj2" fmla="val 39375"/>
            </a:avLst>
          </a:prstGeom>
          <a:gradFill rotWithShape="0">
            <a:gsLst>
              <a:gs pos="0">
                <a:srgbClr val="FFFFFF"/>
              </a:gs>
              <a:gs pos="100000">
                <a:srgbClr val="99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66" name="Text Box 50"/>
          <p:cNvSpPr txBox="1">
            <a:spLocks noChangeArrowheads="1"/>
          </p:cNvSpPr>
          <p:nvPr/>
        </p:nvSpPr>
        <p:spPr bwMode="auto">
          <a:xfrm>
            <a:off x="5029200" y="2141538"/>
            <a:ext cx="190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Savior</a:t>
            </a:r>
          </a:p>
        </p:txBody>
      </p:sp>
      <p:sp>
        <p:nvSpPr>
          <p:cNvPr id="777267" name="Text Box 51"/>
          <p:cNvSpPr txBox="1">
            <a:spLocks noChangeArrowheads="1"/>
          </p:cNvSpPr>
          <p:nvPr/>
        </p:nvSpPr>
        <p:spPr bwMode="auto">
          <a:xfrm>
            <a:off x="6705600" y="2141538"/>
            <a:ext cx="1828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Fette Engschrift" pitchFamily="2" charset="0"/>
              </a:rPr>
              <a:t>(</a:t>
            </a: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King</a:t>
            </a: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Fette Engschrift" pitchFamily="2" charset="0"/>
              </a:rPr>
              <a:t>)</a:t>
            </a:r>
          </a:p>
        </p:txBody>
      </p:sp>
      <p:pic>
        <p:nvPicPr>
          <p:cNvPr id="777280" name="Picture 64" descr="FREE - Jesus riding into Jerusalem on a donkey - by William H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5334000" cy="5091113"/>
          </a:xfrm>
          <a:prstGeom prst="rect">
            <a:avLst/>
          </a:prstGeom>
          <a:noFill/>
        </p:spPr>
      </p:pic>
      <p:sp>
        <p:nvSpPr>
          <p:cNvPr id="777263" name="Oval 47"/>
          <p:cNvSpPr>
            <a:spLocks noChangeArrowheads="1"/>
          </p:cNvSpPr>
          <p:nvPr/>
        </p:nvSpPr>
        <p:spPr bwMode="auto">
          <a:xfrm>
            <a:off x="779463" y="3657600"/>
            <a:ext cx="3014662" cy="11430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99"/>
              </a:solidFill>
              <a:effectLst/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4000" b="0">
                <a:solidFill>
                  <a:srgbClr val="0000FF"/>
                </a:solidFill>
                <a:effectLst/>
                <a:latin typeface="Impact" pitchFamily="34" charset="0"/>
              </a:rPr>
              <a:t>Jesus Christ</a:t>
            </a:r>
          </a:p>
        </p:txBody>
      </p:sp>
      <p:sp>
        <p:nvSpPr>
          <p:cNvPr id="777272" name="Text Box 56"/>
          <p:cNvSpPr txBox="1">
            <a:spLocks noChangeArrowheads="1"/>
          </p:cNvSpPr>
          <p:nvPr/>
        </p:nvSpPr>
        <p:spPr bwMode="auto">
          <a:xfrm>
            <a:off x="3733800" y="3733800"/>
            <a:ext cx="152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…….</a:t>
            </a:r>
          </a:p>
        </p:txBody>
      </p:sp>
      <p:sp>
        <p:nvSpPr>
          <p:cNvPr id="777268" name="Text Box 52"/>
          <p:cNvSpPr txBox="1">
            <a:spLocks noChangeArrowheads="1"/>
          </p:cNvSpPr>
          <p:nvPr/>
        </p:nvSpPr>
        <p:spPr bwMode="auto">
          <a:xfrm>
            <a:off x="5029200" y="3816350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0" dirty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Messiah</a:t>
            </a:r>
          </a:p>
        </p:txBody>
      </p:sp>
      <p:sp>
        <p:nvSpPr>
          <p:cNvPr id="777218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7275" name="Group 59"/>
          <p:cNvGrpSpPr>
            <a:grpSpLocks/>
          </p:cNvGrpSpPr>
          <p:nvPr/>
        </p:nvGrpSpPr>
        <p:grpSpPr bwMode="auto">
          <a:xfrm>
            <a:off x="914400" y="5392738"/>
            <a:ext cx="7391400" cy="804862"/>
            <a:chOff x="624" y="3312"/>
            <a:chExt cx="4656" cy="507"/>
          </a:xfrm>
        </p:grpSpPr>
        <p:sp>
          <p:nvSpPr>
            <p:cNvPr id="777220" name="Text Box 4"/>
            <p:cNvSpPr txBox="1">
              <a:spLocks noChangeArrowheads="1"/>
            </p:cNvSpPr>
            <p:nvPr/>
          </p:nvSpPr>
          <p:spPr bwMode="auto">
            <a:xfrm>
              <a:off x="852" y="3335"/>
              <a:ext cx="4428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God sent this Messiah in the person of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 Christ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 “Christ” is the Greek word for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Messiah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6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77221" name="Text Box 5"/>
            <p:cNvSpPr txBox="1">
              <a:spLocks noChangeArrowheads="1"/>
            </p:cNvSpPr>
            <p:nvPr/>
          </p:nvSpPr>
          <p:spPr bwMode="auto">
            <a:xfrm>
              <a:off x="624" y="3312"/>
              <a:ext cx="19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7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7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77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69" grpId="0" animBg="1"/>
      <p:bldP spid="777263" grpId="0" animBg="1" autoUpdateAnimBg="0"/>
      <p:bldP spid="777272" grpId="0" autoUpdateAnimBg="0"/>
      <p:bldP spid="77726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035" name="Picture 3" descr="Wilder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609600"/>
            <a:ext cx="4668838" cy="5105400"/>
          </a:xfrm>
          <a:prstGeom prst="rect">
            <a:avLst/>
          </a:prstGeom>
          <a:noFill/>
        </p:spPr>
      </p:pic>
      <p:pic>
        <p:nvPicPr>
          <p:cNvPr id="940036" name="Picture 4" descr="Elijah and Ahab in Naboth´s Vineyard, by 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013" y="609600"/>
            <a:ext cx="4598987" cy="5181600"/>
          </a:xfrm>
          <a:prstGeom prst="rect">
            <a:avLst/>
          </a:prstGeom>
          <a:noFill/>
        </p:spPr>
      </p:pic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7086600" y="3055938"/>
            <a:ext cx="1905000" cy="990600"/>
          </a:xfrm>
          <a:prstGeom prst="rect">
            <a:avLst/>
          </a:prstGeom>
          <a:solidFill>
            <a:srgbClr val="FFFFCC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41" name="Text Box 9"/>
          <p:cNvSpPr txBox="1">
            <a:spLocks noChangeArrowheads="1"/>
          </p:cNvSpPr>
          <p:nvPr/>
        </p:nvSpPr>
        <p:spPr bwMode="auto">
          <a:xfrm>
            <a:off x="228600" y="153988"/>
            <a:ext cx="8610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2.4  The Sense in Which John the Baptist Was Elijah</a:t>
            </a:r>
          </a:p>
        </p:txBody>
      </p:sp>
      <p:grpSp>
        <p:nvGrpSpPr>
          <p:cNvPr id="940064" name="Group 32"/>
          <p:cNvGrpSpPr>
            <a:grpSpLocks/>
          </p:cNvGrpSpPr>
          <p:nvPr/>
        </p:nvGrpSpPr>
        <p:grpSpPr bwMode="auto">
          <a:xfrm>
            <a:off x="1219200" y="5432425"/>
            <a:ext cx="6629400" cy="806450"/>
            <a:chOff x="240" y="3422"/>
            <a:chExt cx="4176" cy="508"/>
          </a:xfrm>
        </p:grpSpPr>
        <p:sp>
          <p:nvSpPr>
            <p:cNvPr id="940056" name="Text Box 24"/>
            <p:cNvSpPr txBox="1">
              <a:spLocks noChangeArrowheads="1"/>
            </p:cNvSpPr>
            <p:nvPr/>
          </p:nvSpPr>
          <p:spPr bwMode="auto">
            <a:xfrm>
              <a:off x="521" y="3422"/>
              <a:ext cx="3895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Hence, in terms of his mission, John was the</a:t>
              </a:r>
            </a:p>
            <a:p>
              <a:pPr algn="l">
                <a:lnSpc>
                  <a:spcPct val="90000"/>
                </a:lnSpc>
              </a:pP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second coming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of Elijah.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40057" name="Text Box 25"/>
            <p:cNvSpPr txBox="1">
              <a:spLocks noChangeArrowheads="1"/>
            </p:cNvSpPr>
            <p:nvPr/>
          </p:nvSpPr>
          <p:spPr bwMode="auto">
            <a:xfrm>
              <a:off x="240" y="3422"/>
              <a:ext cx="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40058" name="Text Box 26"/>
          <p:cNvSpPr txBox="1">
            <a:spLocks noChangeArrowheads="1"/>
          </p:cNvSpPr>
          <p:nvPr/>
        </p:nvSpPr>
        <p:spPr bwMode="auto">
          <a:xfrm>
            <a:off x="7239000" y="29845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660066"/>
                </a:solidFill>
                <a:effectLst/>
                <a:latin typeface="Impact" pitchFamily="34" charset="0"/>
              </a:rPr>
              <a:t>Second</a:t>
            </a:r>
          </a:p>
        </p:txBody>
      </p:sp>
      <p:sp>
        <p:nvSpPr>
          <p:cNvPr id="940059" name="Text Box 27"/>
          <p:cNvSpPr txBox="1">
            <a:spLocks noChangeArrowheads="1"/>
          </p:cNvSpPr>
          <p:nvPr/>
        </p:nvSpPr>
        <p:spPr bwMode="auto">
          <a:xfrm>
            <a:off x="7200900" y="3441700"/>
            <a:ext cx="174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600" b="0" dirty="0">
                <a:solidFill>
                  <a:srgbClr val="660066"/>
                </a:solidFill>
                <a:effectLst/>
                <a:latin typeface="Impact" pitchFamily="34" charset="0"/>
              </a:rPr>
              <a:t>Coming</a:t>
            </a:r>
          </a:p>
        </p:txBody>
      </p:sp>
      <p:grpSp>
        <p:nvGrpSpPr>
          <p:cNvPr id="940060" name="Group 28"/>
          <p:cNvGrpSpPr>
            <a:grpSpLocks/>
          </p:cNvGrpSpPr>
          <p:nvPr/>
        </p:nvGrpSpPr>
        <p:grpSpPr bwMode="auto">
          <a:xfrm>
            <a:off x="7010400" y="3048000"/>
            <a:ext cx="1981200" cy="1006475"/>
            <a:chOff x="4416" y="1920"/>
            <a:chExt cx="1248" cy="634"/>
          </a:xfrm>
        </p:grpSpPr>
        <p:sp>
          <p:nvSpPr>
            <p:cNvPr id="940061" name="Text Box 29"/>
            <p:cNvSpPr txBox="1">
              <a:spLocks noChangeArrowheads="1"/>
            </p:cNvSpPr>
            <p:nvPr/>
          </p:nvSpPr>
          <p:spPr bwMode="auto">
            <a:xfrm>
              <a:off x="4416" y="1920"/>
              <a:ext cx="13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6000" b="0">
                  <a:solidFill>
                    <a:srgbClr val="660066"/>
                  </a:solidFill>
                  <a:effectLst/>
                  <a:latin typeface="Fette Engschrift" pitchFamily="2" charset="0"/>
                </a:rPr>
                <a:t>(</a:t>
              </a:r>
            </a:p>
          </p:txBody>
        </p:sp>
        <p:sp>
          <p:nvSpPr>
            <p:cNvPr id="940062" name="Text Box 30"/>
            <p:cNvSpPr txBox="1">
              <a:spLocks noChangeArrowheads="1"/>
            </p:cNvSpPr>
            <p:nvPr/>
          </p:nvSpPr>
          <p:spPr bwMode="auto">
            <a:xfrm>
              <a:off x="5479" y="1920"/>
              <a:ext cx="1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sz="6000" b="0">
                  <a:solidFill>
                    <a:srgbClr val="660066"/>
                  </a:solidFill>
                  <a:effectLst/>
                  <a:latin typeface="Fette Engschrift" pitchFamily="2" charset="0"/>
                </a:rPr>
                <a:t>)</a:t>
              </a:r>
            </a:p>
          </p:txBody>
        </p:sp>
      </p:grp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3257550" y="1600200"/>
            <a:ext cx="1828800" cy="381000"/>
          </a:xfrm>
          <a:prstGeom prst="rect">
            <a:avLst/>
          </a:prstGeom>
          <a:solidFill>
            <a:srgbClr val="FFFF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61"/>
          <p:cNvSpPr txBox="1">
            <a:spLocks noChangeArrowheads="1"/>
          </p:cNvSpPr>
          <p:nvPr/>
        </p:nvSpPr>
        <p:spPr bwMode="auto">
          <a:xfrm>
            <a:off x="3105150" y="1524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(Luke 1:17)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57400" y="873058"/>
            <a:ext cx="4343400" cy="617668"/>
            <a:chOff x="2057400" y="873058"/>
            <a:chExt cx="4343400" cy="617668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2590800" y="873058"/>
              <a:ext cx="3276600" cy="498542"/>
            </a:xfrm>
            <a:prstGeom prst="rect">
              <a:avLst/>
            </a:prstGeom>
            <a:gradFill flip="none" rotWithShape="1">
              <a:gsLst>
                <a:gs pos="0">
                  <a:srgbClr val="800000">
                    <a:alpha val="30000"/>
                  </a:srgbClr>
                </a:gs>
                <a:gs pos="50000">
                  <a:srgbClr val="800000">
                    <a:gamma/>
                    <a:shade val="46275"/>
                    <a:invGamma/>
                  </a:srgbClr>
                </a:gs>
                <a:gs pos="100000">
                  <a:srgbClr val="FFFF99">
                    <a:alpha val="29804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2057400" y="975841"/>
              <a:ext cx="4343400" cy="51488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4400" dirty="0" smtClean="0">
                  <a:solidFill>
                    <a:schemeClr val="bg1"/>
                  </a:solidFill>
                  <a:latin typeface="Fette Engschrift"/>
                </a:rPr>
                <a:t>Inherit the mission</a:t>
              </a:r>
              <a:endParaRPr lang="en-US" sz="4400" dirty="0">
                <a:solidFill>
                  <a:schemeClr val="bg1"/>
                </a:solidFill>
                <a:latin typeface="Fette Engschrift"/>
              </a:endParaRPr>
            </a:p>
          </p:txBody>
        </p:sp>
      </p:grp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1371600" y="2247900"/>
            <a:ext cx="1676400" cy="2476500"/>
          </a:xfrm>
          <a:prstGeom prst="ellipse">
            <a:avLst/>
          </a:prstGeom>
          <a:gradFill rotWithShape="0">
            <a:gsLst>
              <a:gs pos="0">
                <a:srgbClr val="CC3300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CC3300">
                  <a:alpha val="75000"/>
                </a:srgbClr>
              </a:gs>
            </a:gsLst>
            <a:lin ang="2700000" scaled="1"/>
          </a:gradFill>
          <a:ln w="3175">
            <a:solidFill>
              <a:srgbClr val="FF7C80">
                <a:alpha val="30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65000"/>
              </a:lnSpc>
            </a:pPr>
            <a:r>
              <a:rPr lang="en-US" sz="4800" b="0" dirty="0">
                <a:solidFill>
                  <a:srgbClr val="010000"/>
                </a:solidFill>
                <a:effectLst/>
                <a:latin typeface="Haettenschweiler" pitchFamily="34" charset="0"/>
              </a:rPr>
              <a:t>John</a:t>
            </a:r>
          </a:p>
          <a:p>
            <a:pPr>
              <a:lnSpc>
                <a:spcPct val="65000"/>
              </a:lnSpc>
            </a:pPr>
            <a:r>
              <a:rPr lang="en-US" sz="4800" b="0" dirty="0">
                <a:solidFill>
                  <a:srgbClr val="010000"/>
                </a:solidFill>
                <a:effectLst/>
                <a:latin typeface="Haettenschweiler" pitchFamily="34" charset="0"/>
              </a:rPr>
              <a:t>the</a:t>
            </a:r>
          </a:p>
          <a:p>
            <a:pPr>
              <a:lnSpc>
                <a:spcPct val="65000"/>
              </a:lnSpc>
            </a:pPr>
            <a:r>
              <a:rPr lang="en-US" sz="4800" b="0" dirty="0">
                <a:solidFill>
                  <a:srgbClr val="010000"/>
                </a:solidFill>
                <a:effectLst/>
                <a:latin typeface="Haettenschweiler" pitchFamily="34" charset="0"/>
              </a:rPr>
              <a:t>Baptist</a:t>
            </a:r>
          </a:p>
          <a:p>
            <a:pPr>
              <a:lnSpc>
                <a:spcPct val="75000"/>
              </a:lnSpc>
            </a:pPr>
            <a:endParaRPr lang="en-US" sz="1000" b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5181600" y="2247900"/>
            <a:ext cx="1676400" cy="2476500"/>
          </a:xfrm>
          <a:prstGeom prst="ellipse">
            <a:avLst/>
          </a:prstGeom>
          <a:gradFill rotWithShape="0">
            <a:gsLst>
              <a:gs pos="0">
                <a:srgbClr val="CC3300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CC3300">
                  <a:alpha val="75000"/>
                </a:srgbClr>
              </a:gs>
            </a:gsLst>
            <a:lin ang="18900000" scaled="1"/>
          </a:gradFill>
          <a:ln w="3175">
            <a:solidFill>
              <a:srgbClr val="FF7C80">
                <a:alpha val="30000"/>
              </a:srgbClr>
            </a:solidFill>
            <a:round/>
            <a:headEnd/>
            <a:tailEnd/>
          </a:ln>
          <a:effectLst/>
          <a:scene3d>
            <a:camera prst="orthographicFron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en-US" sz="4800" b="0">
                <a:solidFill>
                  <a:srgbClr val="010000"/>
                </a:solidFill>
                <a:effectLst/>
                <a:latin typeface="Impact" pitchFamily="34" charset="0"/>
              </a:rPr>
              <a:t>Elijah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4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0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0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63" grpId="0" animBg="1"/>
      <p:bldP spid="940058" grpId="0" autoUpdateAnimBg="0"/>
      <p:bldP spid="94005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940" name="Picture 44" descr="CTY50045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 b="50661"/>
          <a:stretch>
            <a:fillRect/>
          </a:stretch>
        </p:blipFill>
        <p:spPr bwMode="auto">
          <a:xfrm>
            <a:off x="0" y="0"/>
            <a:ext cx="9144000" cy="5641975"/>
          </a:xfrm>
          <a:prstGeom prst="rect">
            <a:avLst/>
          </a:prstGeom>
          <a:noFill/>
        </p:spPr>
      </p:pic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8942" name="Group 46"/>
          <p:cNvGrpSpPr>
            <a:grpSpLocks/>
          </p:cNvGrpSpPr>
          <p:nvPr/>
        </p:nvGrpSpPr>
        <p:grpSpPr bwMode="auto">
          <a:xfrm>
            <a:off x="838200" y="5432425"/>
            <a:ext cx="7586663" cy="806450"/>
            <a:chOff x="528" y="3422"/>
            <a:chExt cx="4779" cy="508"/>
          </a:xfrm>
        </p:grpSpPr>
        <p:sp>
          <p:nvSpPr>
            <p:cNvPr id="848900" name="Text Box 4"/>
            <p:cNvSpPr txBox="1">
              <a:spLocks noChangeArrowheads="1"/>
            </p:cNvSpPr>
            <p:nvPr/>
          </p:nvSpPr>
          <p:spPr bwMode="auto">
            <a:xfrm>
              <a:off x="775" y="3422"/>
              <a:ext cx="4532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Until today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, no one has ever uncovered this heavenly secret.</a:t>
              </a:r>
              <a:endParaRPr lang="en-US" sz="26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48901" name="Text Box 5"/>
            <p:cNvSpPr txBox="1">
              <a:spLocks noChangeArrowheads="1"/>
            </p:cNvSpPr>
            <p:nvPr/>
          </p:nvSpPr>
          <p:spPr bwMode="auto">
            <a:xfrm>
              <a:off x="528" y="3422"/>
              <a:ext cx="18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48938" name="Group 42"/>
          <p:cNvGrpSpPr>
            <a:grpSpLocks/>
          </p:cNvGrpSpPr>
          <p:nvPr/>
        </p:nvGrpSpPr>
        <p:grpSpPr bwMode="auto">
          <a:xfrm>
            <a:off x="304800" y="127000"/>
            <a:ext cx="5867400" cy="558800"/>
            <a:chOff x="48" y="80"/>
            <a:chExt cx="3696" cy="352"/>
          </a:xfrm>
        </p:grpSpPr>
        <p:sp>
          <p:nvSpPr>
            <p:cNvPr id="848922" name="Text Box 26"/>
            <p:cNvSpPr txBox="1">
              <a:spLocks noChangeArrowheads="1"/>
            </p:cNvSpPr>
            <p:nvPr/>
          </p:nvSpPr>
          <p:spPr bwMode="auto">
            <a:xfrm>
              <a:off x="432" y="97"/>
              <a:ext cx="331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Our Attitude toward the Bible</a:t>
              </a:r>
            </a:p>
          </p:txBody>
        </p:sp>
        <p:sp>
          <p:nvSpPr>
            <p:cNvPr id="848923" name="Text Box 27"/>
            <p:cNvSpPr txBox="1">
              <a:spLocks noChangeArrowheads="1"/>
            </p:cNvSpPr>
            <p:nvPr/>
          </p:nvSpPr>
          <p:spPr bwMode="auto">
            <a:xfrm>
              <a:off x="48" y="80"/>
              <a:ext cx="48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2.5</a:t>
              </a:r>
            </a:p>
          </p:txBody>
        </p:sp>
      </p:grpSp>
      <p:pic>
        <p:nvPicPr>
          <p:cNvPr id="848941" name="Picture 45" descr="faith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84538"/>
            <a:ext cx="2362200" cy="1439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4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94" name="Picture 2" descr="CTY50045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 b="50661"/>
          <a:stretch>
            <a:fillRect/>
          </a:stretch>
        </p:blipFill>
        <p:spPr bwMode="auto">
          <a:xfrm>
            <a:off x="0" y="0"/>
            <a:ext cx="9144000" cy="5641975"/>
          </a:xfrm>
          <a:prstGeom prst="rect">
            <a:avLst/>
          </a:prstGeom>
          <a:noFill/>
        </p:spPr>
      </p:pic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8607" name="Group 15"/>
          <p:cNvGrpSpPr>
            <a:grpSpLocks/>
          </p:cNvGrpSpPr>
          <p:nvPr/>
        </p:nvGrpSpPr>
        <p:grpSpPr bwMode="auto">
          <a:xfrm>
            <a:off x="762000" y="5257800"/>
            <a:ext cx="7696200" cy="1143000"/>
            <a:chOff x="480" y="3312"/>
            <a:chExt cx="4848" cy="720"/>
          </a:xfrm>
        </p:grpSpPr>
        <p:sp>
          <p:nvSpPr>
            <p:cNvPr id="878598" name="Text Box 6"/>
            <p:cNvSpPr txBox="1">
              <a:spLocks noChangeArrowheads="1"/>
            </p:cNvSpPr>
            <p:nvPr/>
          </p:nvSpPr>
          <p:spPr bwMode="auto">
            <a:xfrm>
              <a:off x="748" y="3335"/>
              <a:ext cx="4580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This is because we have been reading the </a:t>
              </a:r>
              <a:r>
                <a:rPr lang="en-US" sz="2600">
                  <a:solidFill>
                    <a:srgbClr val="FFFF99"/>
                  </a:solidFill>
                  <a:effectLst/>
                  <a:latin typeface="Arial Narrow" pitchFamily="34" charset="0"/>
                </a:rPr>
                <a:t>Bible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based on the unquestioned belief that John the Baptist was a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great prophet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600" b="0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78599" name="Text Box 7"/>
            <p:cNvSpPr txBox="1">
              <a:spLocks noChangeArrowheads="1"/>
            </p:cNvSpPr>
            <p:nvPr/>
          </p:nvSpPr>
          <p:spPr bwMode="auto">
            <a:xfrm>
              <a:off x="480" y="3312"/>
              <a:ext cx="18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878605" name="Picture 13" descr="faith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84538"/>
            <a:ext cx="2362200" cy="1439862"/>
          </a:xfrm>
          <a:prstGeom prst="rect">
            <a:avLst/>
          </a:prstGeom>
          <a:noFill/>
        </p:spPr>
      </p:pic>
      <p:sp>
        <p:nvSpPr>
          <p:cNvPr id="878595" name="AutoShape 3"/>
          <p:cNvSpPr>
            <a:spLocks noChangeArrowheads="1"/>
          </p:cNvSpPr>
          <p:nvPr/>
        </p:nvSpPr>
        <p:spPr bwMode="auto">
          <a:xfrm rot="-5400000">
            <a:off x="3505200" y="1219200"/>
            <a:ext cx="381000" cy="838200"/>
          </a:xfrm>
          <a:prstGeom prst="downArrow">
            <a:avLst>
              <a:gd name="adj1" fmla="val 33333"/>
              <a:gd name="adj2" fmla="val 101353"/>
            </a:avLst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lin ang="0" scaled="1"/>
          </a:gra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0" name="AutoShape 8"/>
          <p:cNvSpPr>
            <a:spLocks noChangeArrowheads="1"/>
          </p:cNvSpPr>
          <p:nvPr/>
        </p:nvSpPr>
        <p:spPr bwMode="auto">
          <a:xfrm>
            <a:off x="4343400" y="914400"/>
            <a:ext cx="42672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33">
                  <a:alpha val="50000"/>
                </a:srgbClr>
              </a:gs>
              <a:gs pos="50000">
                <a:schemeClr val="bg1">
                  <a:alpha val="50000"/>
                </a:schemeClr>
              </a:gs>
              <a:gs pos="100000">
                <a:srgbClr val="FF9933">
                  <a:alpha val="50000"/>
                </a:srgbClr>
              </a:gs>
            </a:gsLst>
            <a:lin ang="18900000" scaled="1"/>
          </a:gradFill>
          <a:ln w="9525">
            <a:solidFill>
              <a:srgbClr val="000000">
                <a:alpha val="3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600" b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4000" b="0" dirty="0">
                <a:solidFill>
                  <a:srgbClr val="4C0000"/>
                </a:solidFill>
                <a:effectLst/>
                <a:latin typeface="Impact" pitchFamily="34" charset="0"/>
              </a:rPr>
              <a:t>John the Baptist:</a:t>
            </a:r>
          </a:p>
          <a:p>
            <a:pPr>
              <a:lnSpc>
                <a:spcPct val="90000"/>
              </a:lnSpc>
            </a:pPr>
            <a:r>
              <a:rPr lang="en-US" sz="4000" b="0" dirty="0">
                <a:solidFill>
                  <a:srgbClr val="4C0000"/>
                </a:solidFill>
                <a:effectLst/>
                <a:latin typeface="Impact" pitchFamily="34" charset="0"/>
              </a:rPr>
              <a:t>	great prophet</a:t>
            </a:r>
          </a:p>
        </p:txBody>
      </p:sp>
      <p:sp>
        <p:nvSpPr>
          <p:cNvPr id="878601" name="Oval 9"/>
          <p:cNvSpPr>
            <a:spLocks noChangeArrowheads="1"/>
          </p:cNvSpPr>
          <p:nvPr/>
        </p:nvSpPr>
        <p:spPr bwMode="auto">
          <a:xfrm>
            <a:off x="382588" y="838200"/>
            <a:ext cx="2971800" cy="1600200"/>
          </a:xfrm>
          <a:prstGeom prst="ellipse">
            <a:avLst/>
          </a:prstGeom>
          <a:gradFill rotWithShape="0">
            <a:gsLst>
              <a:gs pos="0">
                <a:srgbClr val="9966FF"/>
              </a:gs>
              <a:gs pos="50000">
                <a:schemeClr val="bg1"/>
              </a:gs>
              <a:gs pos="100000">
                <a:srgbClr val="9966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1200" b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000" b="0" dirty="0">
                <a:solidFill>
                  <a:srgbClr val="000099"/>
                </a:solidFill>
                <a:effectLst/>
                <a:latin typeface="Impact" pitchFamily="34" charset="0"/>
              </a:rPr>
              <a:t>Conventional</a:t>
            </a:r>
          </a:p>
          <a:p>
            <a:pPr>
              <a:lnSpc>
                <a:spcPct val="75000"/>
              </a:lnSpc>
            </a:pPr>
            <a:r>
              <a:rPr lang="en-US" sz="3000" b="0" dirty="0">
                <a:solidFill>
                  <a:srgbClr val="000099"/>
                </a:solidFill>
                <a:effectLst/>
                <a:latin typeface="Impact" pitchFamily="34" charset="0"/>
              </a:rPr>
              <a:t>view</a:t>
            </a:r>
          </a:p>
          <a:p>
            <a:pPr>
              <a:lnSpc>
                <a:spcPct val="80000"/>
              </a:lnSpc>
            </a:pPr>
            <a:r>
              <a:rPr lang="en-US" sz="3000" b="0" dirty="0">
                <a:solidFill>
                  <a:srgbClr val="000099"/>
                </a:solidFill>
                <a:effectLst/>
                <a:latin typeface="Impact" pitchFamily="34" charset="0"/>
              </a:rPr>
              <a:t>of the Bible</a:t>
            </a:r>
          </a:p>
        </p:txBody>
      </p: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304800" y="127000"/>
            <a:ext cx="5867400" cy="558800"/>
            <a:chOff x="48" y="80"/>
            <a:chExt cx="3696" cy="352"/>
          </a:xfrm>
        </p:grpSpPr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432" y="97"/>
              <a:ext cx="331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Our Attitude toward the Bible</a:t>
              </a: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8" y="80"/>
              <a:ext cx="48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2.5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5" grpId="0" animBg="1"/>
      <p:bldP spid="878600" grpId="0" animBg="1" autoUpdateAnimBg="0"/>
      <p:bldP spid="878601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960" name="Picture 16" descr="CTY50045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 b="50661"/>
          <a:stretch>
            <a:fillRect/>
          </a:stretch>
        </p:blipFill>
        <p:spPr bwMode="auto">
          <a:xfrm>
            <a:off x="0" y="0"/>
            <a:ext cx="9144000" cy="5641975"/>
          </a:xfrm>
          <a:prstGeom prst="rect">
            <a:avLst/>
          </a:prstGeom>
          <a:noFill/>
        </p:spPr>
      </p:pic>
      <p:sp>
        <p:nvSpPr>
          <p:cNvPr id="850959" name="AutoShape 15"/>
          <p:cNvSpPr>
            <a:spLocks noChangeArrowheads="1"/>
          </p:cNvSpPr>
          <p:nvPr/>
        </p:nvSpPr>
        <p:spPr bwMode="auto">
          <a:xfrm rot="-5400000">
            <a:off x="3505200" y="1219200"/>
            <a:ext cx="381000" cy="838200"/>
          </a:xfrm>
          <a:prstGeom prst="downArrow">
            <a:avLst>
              <a:gd name="adj1" fmla="val 33333"/>
              <a:gd name="adj2" fmla="val 101353"/>
            </a:avLst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lin ang="0" scaled="1"/>
          </a:gra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946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964" name="Group 20"/>
          <p:cNvGrpSpPr>
            <a:grpSpLocks/>
          </p:cNvGrpSpPr>
          <p:nvPr/>
        </p:nvGrpSpPr>
        <p:grpSpPr bwMode="auto">
          <a:xfrm>
            <a:off x="488950" y="5235575"/>
            <a:ext cx="8197850" cy="1204913"/>
            <a:chOff x="212" y="3264"/>
            <a:chExt cx="5308" cy="759"/>
          </a:xfrm>
        </p:grpSpPr>
        <p:sp>
          <p:nvSpPr>
            <p:cNvPr id="850948" name="Text Box 4"/>
            <p:cNvSpPr txBox="1">
              <a:spLocks noChangeArrowheads="1"/>
            </p:cNvSpPr>
            <p:nvPr/>
          </p:nvSpPr>
          <p:spPr bwMode="auto">
            <a:xfrm>
              <a:off x="474" y="3290"/>
              <a:ext cx="5046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We should dispense with the </a:t>
              </a:r>
              <a:r>
                <a:rPr lang="en-US" sz="2600" u="sng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conservative attitude of faith</a:t>
              </a:r>
              <a:r>
                <a:rPr lang="en-US" sz="260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 which makes us afraid to question conventional beliefs and traditional doctrines </a:t>
              </a:r>
              <a:r>
                <a:rPr lang="en-US" sz="2000" b="0" dirty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131).</a:t>
              </a:r>
            </a:p>
          </p:txBody>
        </p:sp>
        <p:sp>
          <p:nvSpPr>
            <p:cNvPr id="850949" name="Text Box 5"/>
            <p:cNvSpPr txBox="1">
              <a:spLocks noChangeArrowheads="1"/>
            </p:cNvSpPr>
            <p:nvPr/>
          </p:nvSpPr>
          <p:spPr bwMode="auto">
            <a:xfrm>
              <a:off x="212" y="3264"/>
              <a:ext cx="22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850968" name="Picture 24" descr="faith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84538"/>
            <a:ext cx="2362200" cy="1439862"/>
          </a:xfrm>
          <a:prstGeom prst="rect">
            <a:avLst/>
          </a:prstGeom>
          <a:noFill/>
        </p:spPr>
      </p:pic>
      <p:grpSp>
        <p:nvGrpSpPr>
          <p:cNvPr id="850971" name="Group 27"/>
          <p:cNvGrpSpPr>
            <a:grpSpLocks/>
          </p:cNvGrpSpPr>
          <p:nvPr/>
        </p:nvGrpSpPr>
        <p:grpSpPr bwMode="auto">
          <a:xfrm>
            <a:off x="1371600" y="3733800"/>
            <a:ext cx="6324600" cy="1143000"/>
            <a:chOff x="864" y="2352"/>
            <a:chExt cx="3984" cy="720"/>
          </a:xfrm>
        </p:grpSpPr>
        <p:sp>
          <p:nvSpPr>
            <p:cNvPr id="850955" name="Rectangle 11"/>
            <p:cNvSpPr>
              <a:spLocks noChangeArrowheads="1"/>
            </p:cNvSpPr>
            <p:nvPr/>
          </p:nvSpPr>
          <p:spPr bwMode="auto">
            <a:xfrm>
              <a:off x="864" y="2352"/>
              <a:ext cx="3984" cy="720"/>
            </a:xfrm>
            <a:prstGeom prst="rect">
              <a:avLst/>
            </a:prstGeom>
            <a:solidFill>
              <a:srgbClr val="9900CC"/>
            </a:solidFill>
            <a:ln w="19050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6CD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50956" name="Text Box 12"/>
            <p:cNvSpPr txBox="1">
              <a:spLocks noChangeArrowheads="1"/>
            </p:cNvSpPr>
            <p:nvPr/>
          </p:nvSpPr>
          <p:spPr bwMode="auto">
            <a:xfrm>
              <a:off x="912" y="2392"/>
              <a:ext cx="3888" cy="64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Dispense with the conservative</a:t>
              </a:r>
            </a:p>
            <a:p>
              <a:pPr>
                <a:lnSpc>
                  <a:spcPct val="85000"/>
                </a:lnSpc>
              </a:pPr>
              <a:r>
                <a:rPr lang="en-US" sz="36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attitude of faith !</a:t>
              </a:r>
            </a:p>
          </p:txBody>
        </p:sp>
      </p:grpSp>
      <p:sp>
        <p:nvSpPr>
          <p:cNvPr id="850965" name="Oval 21"/>
          <p:cNvSpPr>
            <a:spLocks noChangeArrowheads="1"/>
          </p:cNvSpPr>
          <p:nvPr/>
        </p:nvSpPr>
        <p:spPr bwMode="auto">
          <a:xfrm>
            <a:off x="382588" y="838200"/>
            <a:ext cx="2971800" cy="1600200"/>
          </a:xfrm>
          <a:prstGeom prst="ellipse">
            <a:avLst/>
          </a:prstGeom>
          <a:gradFill rotWithShape="0">
            <a:gsLst>
              <a:gs pos="0">
                <a:srgbClr val="9966FF"/>
              </a:gs>
              <a:gs pos="50000">
                <a:schemeClr val="bg1"/>
              </a:gs>
              <a:gs pos="100000">
                <a:srgbClr val="9966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endParaRPr lang="en-US" sz="1200" b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000" b="0" dirty="0">
                <a:solidFill>
                  <a:srgbClr val="000099"/>
                </a:solidFill>
                <a:effectLst/>
                <a:latin typeface="Impact" pitchFamily="34" charset="0"/>
              </a:rPr>
              <a:t>Conventional</a:t>
            </a:r>
          </a:p>
          <a:p>
            <a:pPr>
              <a:lnSpc>
                <a:spcPct val="75000"/>
              </a:lnSpc>
            </a:pPr>
            <a:r>
              <a:rPr lang="en-US" sz="3000" b="0" dirty="0">
                <a:solidFill>
                  <a:srgbClr val="000099"/>
                </a:solidFill>
                <a:effectLst/>
                <a:latin typeface="Impact" pitchFamily="34" charset="0"/>
              </a:rPr>
              <a:t>view</a:t>
            </a:r>
          </a:p>
          <a:p>
            <a:pPr>
              <a:lnSpc>
                <a:spcPct val="80000"/>
              </a:lnSpc>
            </a:pPr>
            <a:r>
              <a:rPr lang="en-US" sz="3000" b="0" dirty="0">
                <a:solidFill>
                  <a:srgbClr val="000099"/>
                </a:solidFill>
                <a:effectLst/>
                <a:latin typeface="Impact" pitchFamily="34" charset="0"/>
              </a:rPr>
              <a:t>of the Bible</a:t>
            </a:r>
          </a:p>
        </p:txBody>
      </p:sp>
      <p:sp>
        <p:nvSpPr>
          <p:cNvPr id="850957" name="AutoShape 13"/>
          <p:cNvSpPr>
            <a:spLocks noChangeArrowheads="1"/>
          </p:cNvSpPr>
          <p:nvPr/>
        </p:nvSpPr>
        <p:spPr bwMode="auto">
          <a:xfrm>
            <a:off x="4191000" y="2590800"/>
            <a:ext cx="914400" cy="838200"/>
          </a:xfrm>
          <a:prstGeom prst="downArrow">
            <a:avLst>
              <a:gd name="adj1" fmla="val 39019"/>
              <a:gd name="adj2" fmla="val 44130"/>
            </a:avLst>
          </a:prstGeom>
          <a:gradFill rotWithShape="0">
            <a:gsLst>
              <a:gs pos="0">
                <a:schemeClr val="bg1"/>
              </a:gs>
              <a:gs pos="100000">
                <a:srgbClr val="9900CC"/>
              </a:gs>
            </a:gsLst>
            <a:lin ang="2700000" scaled="1"/>
          </a:gradFill>
          <a:ln w="38100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50970" name="AutoShape 26"/>
          <p:cNvSpPr>
            <a:spLocks noChangeArrowheads="1"/>
          </p:cNvSpPr>
          <p:nvPr/>
        </p:nvSpPr>
        <p:spPr bwMode="auto">
          <a:xfrm>
            <a:off x="4343400" y="914400"/>
            <a:ext cx="42672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33">
                  <a:alpha val="50000"/>
                </a:srgbClr>
              </a:gs>
              <a:gs pos="50000">
                <a:schemeClr val="bg1">
                  <a:alpha val="50000"/>
                </a:schemeClr>
              </a:gs>
              <a:gs pos="100000">
                <a:srgbClr val="FF9933">
                  <a:alpha val="50000"/>
                </a:srgbClr>
              </a:gs>
            </a:gsLst>
            <a:lin ang="18900000" scaled="1"/>
          </a:gradFill>
          <a:ln w="9525">
            <a:solidFill>
              <a:srgbClr val="000000">
                <a:alpha val="3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600" b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4000" b="0">
                <a:solidFill>
                  <a:srgbClr val="4C0000"/>
                </a:solidFill>
                <a:effectLst/>
                <a:latin typeface="Impact" pitchFamily="34" charset="0"/>
              </a:rPr>
              <a:t>John the Baptist:</a:t>
            </a:r>
          </a:p>
          <a:p>
            <a:pPr>
              <a:lnSpc>
                <a:spcPct val="90000"/>
              </a:lnSpc>
            </a:pPr>
            <a:r>
              <a:rPr lang="en-US" sz="4000" b="0">
                <a:solidFill>
                  <a:srgbClr val="4C0000"/>
                </a:solidFill>
                <a:effectLst/>
                <a:latin typeface="Impact" pitchFamily="34" charset="0"/>
              </a:rPr>
              <a:t>	great prophet</a:t>
            </a:r>
          </a:p>
        </p:txBody>
      </p:sp>
      <p:grpSp>
        <p:nvGrpSpPr>
          <p:cNvPr id="18" name="Group 42"/>
          <p:cNvGrpSpPr>
            <a:grpSpLocks/>
          </p:cNvGrpSpPr>
          <p:nvPr/>
        </p:nvGrpSpPr>
        <p:grpSpPr bwMode="auto">
          <a:xfrm>
            <a:off x="304800" y="127000"/>
            <a:ext cx="5867400" cy="558800"/>
            <a:chOff x="48" y="80"/>
            <a:chExt cx="3696" cy="352"/>
          </a:xfrm>
        </p:grpSpPr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432" y="97"/>
              <a:ext cx="331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Our Attitude toward the Bible</a:t>
              </a: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48" y="80"/>
              <a:ext cx="48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2.5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50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5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5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5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Text Box 2"/>
          <p:cNvSpPr txBox="1">
            <a:spLocks noChangeArrowheads="1"/>
          </p:cNvSpPr>
          <p:nvPr/>
        </p:nvSpPr>
        <p:spPr bwMode="auto">
          <a:xfrm>
            <a:off x="1581150" y="2205038"/>
            <a:ext cx="5905500" cy="6143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/>
                <a:latin typeface="Eurostile" pitchFamily="34" charset="0"/>
              </a:rPr>
              <a:t>For more information visit</a:t>
            </a:r>
          </a:p>
        </p:txBody>
      </p:sp>
      <p:sp>
        <p:nvSpPr>
          <p:cNvPr id="998403" name="Text Box 3"/>
          <p:cNvSpPr txBox="1">
            <a:spLocks noChangeArrowheads="1"/>
          </p:cNvSpPr>
          <p:nvPr/>
        </p:nvSpPr>
        <p:spPr bwMode="auto">
          <a:xfrm>
            <a:off x="533400" y="3403600"/>
            <a:ext cx="8001000" cy="78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4800">
                <a:solidFill>
                  <a:srgbClr val="FFEA91"/>
                </a:solidFill>
                <a:effectLst/>
                <a:latin typeface="Arial Narrow" pitchFamily="34" charset="0"/>
              </a:rPr>
              <a:t>http://www.unificationstudy.com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5411" name="Group 3"/>
          <p:cNvGrpSpPr>
            <a:grpSpLocks/>
          </p:cNvGrpSpPr>
          <p:nvPr/>
        </p:nvGrpSpPr>
        <p:grpSpPr bwMode="auto">
          <a:xfrm>
            <a:off x="762000" y="5440363"/>
            <a:ext cx="7696200" cy="808037"/>
            <a:chOff x="106" y="3205"/>
            <a:chExt cx="5654" cy="509"/>
          </a:xfrm>
        </p:grpSpPr>
        <p:sp>
          <p:nvSpPr>
            <p:cNvPr id="785412" name="Text Box 4"/>
            <p:cNvSpPr txBox="1">
              <a:spLocks noChangeArrowheads="1"/>
            </p:cNvSpPr>
            <p:nvPr/>
          </p:nvSpPr>
          <p:spPr bwMode="auto">
            <a:xfrm>
              <a:off x="374" y="3206"/>
              <a:ext cx="5386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The Messiah comes to fulfill the purpose of God’s work of salvation.</a:t>
              </a:r>
              <a:endParaRPr lang="en-US" sz="26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5413" name="Text Box 5"/>
            <p:cNvSpPr txBox="1">
              <a:spLocks noChangeArrowheads="1"/>
            </p:cNvSpPr>
            <p:nvPr/>
          </p:nvSpPr>
          <p:spPr bwMode="auto">
            <a:xfrm>
              <a:off x="106" y="3205"/>
              <a:ext cx="23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85426" name="WordArt 18"/>
          <p:cNvSpPr>
            <a:spLocks noChangeArrowheads="1" noChangeShapeType="1"/>
          </p:cNvSpPr>
          <p:nvPr/>
        </p:nvSpPr>
        <p:spPr bwMode="auto">
          <a:xfrm rot="16199246" flipV="1">
            <a:off x="1980406" y="1600994"/>
            <a:ext cx="612775" cy="15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-----</a:t>
            </a:r>
          </a:p>
        </p:txBody>
      </p:sp>
      <p:sp>
        <p:nvSpPr>
          <p:cNvPr id="785427" name="Oval 19"/>
          <p:cNvSpPr>
            <a:spLocks noChangeArrowheads="1"/>
          </p:cNvSpPr>
          <p:nvPr/>
        </p:nvSpPr>
        <p:spPr bwMode="auto">
          <a:xfrm>
            <a:off x="779463" y="304800"/>
            <a:ext cx="3016250" cy="11430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5200" b="0">
                <a:solidFill>
                  <a:srgbClr val="FFFF00"/>
                </a:solidFill>
                <a:effectLst/>
                <a:latin typeface="Impact" pitchFamily="34" charset="0"/>
              </a:rPr>
              <a:t>Messiah</a:t>
            </a:r>
          </a:p>
        </p:txBody>
      </p:sp>
      <p:sp>
        <p:nvSpPr>
          <p:cNvPr id="785428" name="Oval 20"/>
          <p:cNvSpPr>
            <a:spLocks noChangeArrowheads="1"/>
          </p:cNvSpPr>
          <p:nvPr/>
        </p:nvSpPr>
        <p:spPr bwMode="auto">
          <a:xfrm>
            <a:off x="779463" y="3657600"/>
            <a:ext cx="3014662" cy="11430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4000" b="0">
                <a:solidFill>
                  <a:srgbClr val="0000FF"/>
                </a:solidFill>
                <a:effectLst/>
                <a:latin typeface="Impact" pitchFamily="34" charset="0"/>
              </a:rPr>
              <a:t>Jesus Christ</a:t>
            </a:r>
          </a:p>
        </p:txBody>
      </p:sp>
      <p:sp>
        <p:nvSpPr>
          <p:cNvPr id="785429" name="Oval 21"/>
          <p:cNvSpPr>
            <a:spLocks noChangeArrowheads="1"/>
          </p:cNvSpPr>
          <p:nvPr/>
        </p:nvSpPr>
        <p:spPr bwMode="auto">
          <a:xfrm>
            <a:off x="777875" y="1981200"/>
            <a:ext cx="3016250" cy="1143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400" b="0">
                <a:solidFill>
                  <a:srgbClr val="000099"/>
                </a:solidFill>
                <a:effectLst/>
                <a:latin typeface="Impact" pitchFamily="34" charset="0"/>
              </a:rPr>
              <a:t>Messianic</a:t>
            </a:r>
          </a:p>
          <a:p>
            <a:pPr>
              <a:lnSpc>
                <a:spcPct val="75000"/>
              </a:lnSpc>
            </a:pPr>
            <a:r>
              <a:rPr lang="en-US" sz="3400" b="0">
                <a:solidFill>
                  <a:srgbClr val="000099"/>
                </a:solidFill>
                <a:effectLst/>
                <a:latin typeface="Impact" pitchFamily="34" charset="0"/>
              </a:rPr>
              <a:t>expectation</a:t>
            </a:r>
          </a:p>
        </p:txBody>
      </p:sp>
      <p:sp>
        <p:nvSpPr>
          <p:cNvPr id="785434" name="AutoShape 26"/>
          <p:cNvSpPr>
            <a:spLocks noChangeArrowheads="1"/>
          </p:cNvSpPr>
          <p:nvPr/>
        </p:nvSpPr>
        <p:spPr bwMode="auto">
          <a:xfrm>
            <a:off x="1944688" y="3200400"/>
            <a:ext cx="685800" cy="381000"/>
          </a:xfrm>
          <a:prstGeom prst="downArrow">
            <a:avLst>
              <a:gd name="adj1" fmla="val 42944"/>
              <a:gd name="adj2" fmla="val 39375"/>
            </a:avLst>
          </a:prstGeom>
          <a:gradFill rotWithShape="0">
            <a:gsLst>
              <a:gs pos="0">
                <a:srgbClr val="FFFFFF"/>
              </a:gs>
              <a:gs pos="100000">
                <a:srgbClr val="99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5435" name="Text Box 27"/>
          <p:cNvSpPr txBox="1">
            <a:spLocks noChangeArrowheads="1"/>
          </p:cNvSpPr>
          <p:nvPr/>
        </p:nvSpPr>
        <p:spPr bwMode="auto">
          <a:xfrm>
            <a:off x="3733800" y="381000"/>
            <a:ext cx="152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…….</a:t>
            </a:r>
          </a:p>
        </p:txBody>
      </p:sp>
      <p:sp>
        <p:nvSpPr>
          <p:cNvPr id="785436" name="Text Box 28"/>
          <p:cNvSpPr txBox="1">
            <a:spLocks noChangeArrowheads="1"/>
          </p:cNvSpPr>
          <p:nvPr/>
        </p:nvSpPr>
        <p:spPr bwMode="auto">
          <a:xfrm>
            <a:off x="3733800" y="2057400"/>
            <a:ext cx="152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…….</a:t>
            </a:r>
          </a:p>
        </p:txBody>
      </p:sp>
      <p:sp>
        <p:nvSpPr>
          <p:cNvPr id="785437" name="Text Box 29"/>
          <p:cNvSpPr txBox="1">
            <a:spLocks noChangeArrowheads="1"/>
          </p:cNvSpPr>
          <p:nvPr/>
        </p:nvSpPr>
        <p:spPr bwMode="auto">
          <a:xfrm>
            <a:off x="3733800" y="3733800"/>
            <a:ext cx="152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…….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5029200" y="465138"/>
            <a:ext cx="152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King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5029200" y="2141538"/>
            <a:ext cx="190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Savior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6705600" y="2141538"/>
            <a:ext cx="1828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Fette Engschrift" pitchFamily="2" charset="0"/>
              </a:rPr>
              <a:t>(</a:t>
            </a: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King</a:t>
            </a:r>
            <a:r>
              <a:rPr lang="en-US" sz="4800" b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Fette Engschrift" pitchFamily="2" charset="0"/>
              </a:rPr>
              <a:t>)</a:t>
            </a: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5029200" y="3816350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0" dirty="0">
                <a:solidFill>
                  <a:srgbClr val="6600CC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Impact" pitchFamily="34" charset="0"/>
              </a:rPr>
              <a:t>Messiah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WordArt 2"/>
          <p:cNvSpPr>
            <a:spLocks noChangeArrowheads="1" noChangeShapeType="1" noTextEdit="1"/>
          </p:cNvSpPr>
          <p:nvPr/>
        </p:nvSpPr>
        <p:spPr bwMode="auto">
          <a:xfrm>
            <a:off x="1343025" y="11430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00CC"/>
              </a:extrusionClr>
            </a:sp3d>
          </a:bodyPr>
          <a:lstStyle/>
          <a:p>
            <a:r>
              <a:rPr lang="en-US" sz="3600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/>
              </a:rPr>
              <a:t>Section 1</a:t>
            </a:r>
          </a:p>
        </p:txBody>
      </p:sp>
      <p:grpSp>
        <p:nvGrpSpPr>
          <p:cNvPr id="775176" name="Group 8"/>
          <p:cNvGrpSpPr>
            <a:grpSpLocks/>
          </p:cNvGrpSpPr>
          <p:nvPr/>
        </p:nvGrpSpPr>
        <p:grpSpPr bwMode="auto">
          <a:xfrm>
            <a:off x="533400" y="2971800"/>
            <a:ext cx="8077200" cy="2438400"/>
            <a:chOff x="336" y="1872"/>
            <a:chExt cx="5088" cy="1536"/>
          </a:xfrm>
        </p:grpSpPr>
        <p:sp>
          <p:nvSpPr>
            <p:cNvPr id="77517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36" y="2688"/>
              <a:ext cx="508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CC99FF"/>
                    </a:prstShdw>
                  </a:effectLst>
                  <a:latin typeface="Impact"/>
                </a:rPr>
                <a:t>through the Cross</a:t>
              </a:r>
            </a:p>
          </p:txBody>
        </p:sp>
        <p:sp>
          <p:nvSpPr>
            <p:cNvPr id="77517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440" y="1872"/>
              <a:ext cx="2880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CC99FF"/>
                    </a:prstShdw>
                  </a:effectLst>
                  <a:latin typeface="Impact"/>
                </a:rPr>
                <a:t>Salvation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84" name="Text Box 28"/>
          <p:cNvSpPr txBox="1">
            <a:spLocks noChangeArrowheads="1"/>
          </p:cNvSpPr>
          <p:nvPr/>
        </p:nvSpPr>
        <p:spPr bwMode="auto">
          <a:xfrm>
            <a:off x="3505200" y="2632075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b="0">
                <a:solidFill>
                  <a:srgbClr val="0000CC"/>
                </a:solidFill>
                <a:effectLst/>
                <a:latin typeface="Impact" pitchFamily="34" charset="0"/>
              </a:rPr>
              <a:t>:</a:t>
            </a:r>
          </a:p>
        </p:txBody>
      </p:sp>
      <p:sp>
        <p:nvSpPr>
          <p:cNvPr id="787489" name="AutoShape 33"/>
          <p:cNvSpPr>
            <a:spLocks noChangeArrowheads="1"/>
          </p:cNvSpPr>
          <p:nvPr/>
        </p:nvSpPr>
        <p:spPr bwMode="auto">
          <a:xfrm flipV="1">
            <a:off x="1731963" y="3200400"/>
            <a:ext cx="346075" cy="609600"/>
          </a:xfrm>
          <a:prstGeom prst="downArrow">
            <a:avLst>
              <a:gd name="adj1" fmla="val 45880"/>
              <a:gd name="adj2" fmla="val 58104"/>
            </a:avLst>
          </a:prstGeom>
          <a:gradFill rotWithShape="1">
            <a:gsLst>
              <a:gs pos="0">
                <a:srgbClr val="996633"/>
              </a:gs>
              <a:gs pos="100000">
                <a:srgbClr val="0000FF"/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7470" name="Oval 14"/>
          <p:cNvSpPr>
            <a:spLocks noChangeArrowheads="1"/>
          </p:cNvSpPr>
          <p:nvPr/>
        </p:nvSpPr>
        <p:spPr bwMode="auto">
          <a:xfrm>
            <a:off x="533400" y="836613"/>
            <a:ext cx="2743200" cy="10398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 dirty="0">
              <a:solidFill>
                <a:srgbClr val="0000FF"/>
              </a:solidFill>
              <a:effectLst/>
              <a:latin typeface="Impact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Complete</a:t>
            </a:r>
          </a:p>
          <a:p>
            <a:pPr>
              <a:lnSpc>
                <a:spcPct val="7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salvation</a:t>
            </a:r>
          </a:p>
        </p:txBody>
      </p:sp>
      <p:sp>
        <p:nvSpPr>
          <p:cNvPr id="787481" name="AutoShape 25"/>
          <p:cNvSpPr>
            <a:spLocks noChangeArrowheads="1"/>
          </p:cNvSpPr>
          <p:nvPr/>
        </p:nvSpPr>
        <p:spPr bwMode="auto">
          <a:xfrm flipV="1">
            <a:off x="1731963" y="1905000"/>
            <a:ext cx="346075" cy="457200"/>
          </a:xfrm>
          <a:prstGeom prst="downArrow">
            <a:avLst>
              <a:gd name="adj1" fmla="val 45880"/>
              <a:gd name="adj2" fmla="val 43578"/>
            </a:avLst>
          </a:prstGeom>
          <a:solidFill>
            <a:srgbClr val="0000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7464" name="Oval 8"/>
          <p:cNvSpPr>
            <a:spLocks noChangeArrowheads="1"/>
          </p:cNvSpPr>
          <p:nvPr/>
        </p:nvSpPr>
        <p:spPr bwMode="auto">
          <a:xfrm>
            <a:off x="533400" y="2387600"/>
            <a:ext cx="2741613" cy="1039813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8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787471" name="Oval 15"/>
          <p:cNvSpPr>
            <a:spLocks noChangeArrowheads="1"/>
          </p:cNvSpPr>
          <p:nvPr/>
        </p:nvSpPr>
        <p:spPr bwMode="auto">
          <a:xfrm>
            <a:off x="531813" y="3760788"/>
            <a:ext cx="2743200" cy="1039812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Fallen</a:t>
            </a:r>
          </a:p>
          <a:p>
            <a:pPr>
              <a:lnSpc>
                <a:spcPct val="75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humanity</a:t>
            </a:r>
          </a:p>
        </p:txBody>
      </p:sp>
      <p:grpSp>
        <p:nvGrpSpPr>
          <p:cNvPr id="787487" name="Group 31"/>
          <p:cNvGrpSpPr>
            <a:grpSpLocks/>
          </p:cNvGrpSpPr>
          <p:nvPr/>
        </p:nvGrpSpPr>
        <p:grpSpPr bwMode="auto">
          <a:xfrm>
            <a:off x="238125" y="76200"/>
            <a:ext cx="8677275" cy="558800"/>
            <a:chOff x="150" y="48"/>
            <a:chExt cx="5466" cy="352"/>
          </a:xfrm>
        </p:grpSpPr>
        <p:sp>
          <p:nvSpPr>
            <p:cNvPr id="787485" name="Text Box 29"/>
            <p:cNvSpPr txBox="1">
              <a:spLocks noChangeArrowheads="1"/>
            </p:cNvSpPr>
            <p:nvPr/>
          </p:nvSpPr>
          <p:spPr bwMode="auto">
            <a:xfrm>
              <a:off x="480" y="65"/>
              <a:ext cx="513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The Purpose of Jesus’ Coming as the Messiah</a:t>
              </a:r>
            </a:p>
          </p:txBody>
        </p:sp>
        <p:sp>
          <p:nvSpPr>
            <p:cNvPr id="787486" name="Text Box 30"/>
            <p:cNvSpPr txBox="1">
              <a:spLocks noChangeArrowheads="1"/>
            </p:cNvSpPr>
            <p:nvPr/>
          </p:nvSpPr>
          <p:spPr bwMode="auto">
            <a:xfrm>
              <a:off x="150" y="48"/>
              <a:ext cx="37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1.1</a:t>
              </a:r>
            </a:p>
          </p:txBody>
        </p:sp>
      </p:grpSp>
      <p:pic>
        <p:nvPicPr>
          <p:cNvPr id="787499" name="Picture 43" descr="Wise men worshipping Jesus - by William Hole"/>
          <p:cNvPicPr>
            <a:picLocks noChangeAspect="1" noChangeArrowheads="1"/>
          </p:cNvPicPr>
          <p:nvPr/>
        </p:nvPicPr>
        <p:blipFill>
          <a:blip r:embed="rId3"/>
          <a:srcRect b="12411"/>
          <a:stretch>
            <a:fillRect/>
          </a:stretch>
        </p:blipFill>
        <p:spPr bwMode="auto">
          <a:xfrm>
            <a:off x="3505200" y="592138"/>
            <a:ext cx="2819400" cy="2151062"/>
          </a:xfrm>
          <a:prstGeom prst="rect">
            <a:avLst/>
          </a:prstGeom>
          <a:noFill/>
        </p:spPr>
      </p:pic>
      <p:pic>
        <p:nvPicPr>
          <p:cNvPr id="787500" name="Picture 44" descr="Simeon blessing Jesus in the Temple - by William Hole"/>
          <p:cNvPicPr>
            <a:picLocks noChangeAspect="1" noChangeArrowheads="1"/>
          </p:cNvPicPr>
          <p:nvPr/>
        </p:nvPicPr>
        <p:blipFill>
          <a:blip r:embed="rId4"/>
          <a:srcRect l="19849" r="7272"/>
          <a:stretch>
            <a:fillRect/>
          </a:stretch>
        </p:blipFill>
        <p:spPr bwMode="auto">
          <a:xfrm>
            <a:off x="3505200" y="2743200"/>
            <a:ext cx="2819400" cy="2387600"/>
          </a:xfrm>
          <a:prstGeom prst="rect">
            <a:avLst/>
          </a:prstGeom>
          <a:noFill/>
        </p:spPr>
      </p:pic>
      <p:pic>
        <p:nvPicPr>
          <p:cNvPr id="787501" name="Picture 45" descr="The boy Jesus asking questions in the Temple - by William Hole"/>
          <p:cNvPicPr>
            <a:picLocks noChangeAspect="1" noChangeArrowheads="1"/>
          </p:cNvPicPr>
          <p:nvPr/>
        </p:nvPicPr>
        <p:blipFill>
          <a:blip r:embed="rId5"/>
          <a:srcRect b="12411"/>
          <a:stretch>
            <a:fillRect/>
          </a:stretch>
        </p:blipFill>
        <p:spPr bwMode="auto">
          <a:xfrm>
            <a:off x="6315075" y="592138"/>
            <a:ext cx="2828925" cy="2151062"/>
          </a:xfrm>
          <a:prstGeom prst="rect">
            <a:avLst/>
          </a:prstGeom>
          <a:noFill/>
        </p:spPr>
      </p:pic>
      <p:pic>
        <p:nvPicPr>
          <p:cNvPr id="787502" name="Picture 46" descr="Jesus teaching crowds on a high plain - by William H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752725"/>
            <a:ext cx="2819400" cy="2352675"/>
          </a:xfrm>
          <a:prstGeom prst="rect">
            <a:avLst/>
          </a:prstGeom>
          <a:noFill/>
        </p:spPr>
      </p:pic>
      <p:sp>
        <p:nvSpPr>
          <p:cNvPr id="787458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7503" name="Group 47"/>
          <p:cNvGrpSpPr>
            <a:grpSpLocks/>
          </p:cNvGrpSpPr>
          <p:nvPr/>
        </p:nvGrpSpPr>
        <p:grpSpPr bwMode="auto">
          <a:xfrm>
            <a:off x="990600" y="5257800"/>
            <a:ext cx="6934200" cy="1143000"/>
            <a:chOff x="576" y="3312"/>
            <a:chExt cx="4368" cy="720"/>
          </a:xfrm>
        </p:grpSpPr>
        <p:sp>
          <p:nvSpPr>
            <p:cNvPr id="787460" name="Text Box 4"/>
            <p:cNvSpPr txBox="1">
              <a:spLocks noChangeArrowheads="1"/>
            </p:cNvSpPr>
            <p:nvPr/>
          </p:nvSpPr>
          <p:spPr bwMode="auto">
            <a:xfrm>
              <a:off x="829" y="3353"/>
              <a:ext cx="411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Jesus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came as the Messiah for nothing less than the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complete salvation of humanity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; he was to fulfill the goal of the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providence of restoration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112).</a:t>
              </a:r>
              <a:endParaRPr lang="en-US" sz="20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7461" name="Text Box 5"/>
            <p:cNvSpPr txBox="1">
              <a:spLocks noChangeArrowheads="1"/>
            </p:cNvSpPr>
            <p:nvPr/>
          </p:nvSpPr>
          <p:spPr bwMode="auto">
            <a:xfrm>
              <a:off x="576" y="3312"/>
              <a:ext cx="24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5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87475" name="Rectangle 19"/>
          <p:cNvSpPr>
            <a:spLocks noChangeArrowheads="1"/>
          </p:cNvSpPr>
          <p:nvPr/>
        </p:nvSpPr>
        <p:spPr bwMode="auto">
          <a:xfrm>
            <a:off x="3962400" y="2449513"/>
            <a:ext cx="4572000" cy="914400"/>
          </a:xfrm>
          <a:prstGeom prst="rect">
            <a:avLst/>
          </a:prstGeom>
          <a:gradFill rotWithShape="0">
            <a:gsLst>
              <a:gs pos="0">
                <a:srgbClr val="FFFFFF">
                  <a:alpha val="70000"/>
                </a:srgbClr>
              </a:gs>
              <a:gs pos="100000">
                <a:srgbClr val="CCEC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>
                <a:alpha val="2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endParaRPr lang="en-US" sz="400" b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</a:t>
            </a: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Goal of the providence</a:t>
            </a: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  of restoration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8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8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8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8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8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8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87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87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87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8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84" grpId="0" autoUpdateAnimBg="0"/>
      <p:bldP spid="787489" grpId="0" animBg="1"/>
      <p:bldP spid="787470" grpId="0" animBg="1" autoUpdateAnimBg="0"/>
      <p:bldP spid="787481" grpId="0" animBg="1"/>
      <p:bldP spid="787464" grpId="0" animBg="1" autoUpdateAnimBg="0"/>
      <p:bldP spid="787471" grpId="0" animBg="1" autoUpdateAnimBg="0"/>
      <p:bldP spid="78747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1" name="Text Box 21"/>
          <p:cNvSpPr txBox="1">
            <a:spLocks noChangeArrowheads="1"/>
          </p:cNvSpPr>
          <p:nvPr/>
        </p:nvSpPr>
        <p:spPr bwMode="auto">
          <a:xfrm>
            <a:off x="5962650" y="1782763"/>
            <a:ext cx="571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2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ll</a:t>
            </a:r>
          </a:p>
        </p:txBody>
      </p:sp>
      <p:sp>
        <p:nvSpPr>
          <p:cNvPr id="788502" name="Text Box 22"/>
          <p:cNvSpPr txBox="1">
            <a:spLocks noChangeArrowheads="1"/>
          </p:cNvSpPr>
          <p:nvPr/>
        </p:nvSpPr>
        <p:spPr bwMode="auto">
          <a:xfrm>
            <a:off x="3505200" y="1081088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b="0">
                <a:solidFill>
                  <a:srgbClr val="0000CC"/>
                </a:solidFill>
                <a:effectLst/>
                <a:latin typeface="Impact" pitchFamily="34" charset="0"/>
              </a:rPr>
              <a:t>:</a:t>
            </a:r>
          </a:p>
        </p:txBody>
      </p:sp>
      <p:sp>
        <p:nvSpPr>
          <p:cNvPr id="788511" name="Text Box 31"/>
          <p:cNvSpPr txBox="1">
            <a:spLocks noChangeArrowheads="1"/>
          </p:cNvSpPr>
          <p:nvPr/>
        </p:nvSpPr>
        <p:spPr bwMode="auto">
          <a:xfrm>
            <a:off x="3505200" y="2632075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b="0">
                <a:solidFill>
                  <a:srgbClr val="0000CC"/>
                </a:solidFill>
                <a:effectLst/>
                <a:latin typeface="Impact" pitchFamily="34" charset="0"/>
              </a:rPr>
              <a:t>:</a:t>
            </a:r>
          </a:p>
        </p:txBody>
      </p:sp>
      <p:pic>
        <p:nvPicPr>
          <p:cNvPr id="788519" name="Picture 39" descr="Wise men worshipping Jesus - by William Hole"/>
          <p:cNvPicPr>
            <a:picLocks noChangeAspect="1" noChangeArrowheads="1"/>
          </p:cNvPicPr>
          <p:nvPr/>
        </p:nvPicPr>
        <p:blipFill>
          <a:blip r:embed="rId3"/>
          <a:srcRect b="12411"/>
          <a:stretch>
            <a:fillRect/>
          </a:stretch>
        </p:blipFill>
        <p:spPr bwMode="auto">
          <a:xfrm>
            <a:off x="3505200" y="592138"/>
            <a:ext cx="2819400" cy="2151062"/>
          </a:xfrm>
          <a:prstGeom prst="rect">
            <a:avLst/>
          </a:prstGeom>
          <a:noFill/>
        </p:spPr>
      </p:pic>
      <p:pic>
        <p:nvPicPr>
          <p:cNvPr id="788520" name="Picture 40" descr="Simeon blessing Jesus in the Temple - by William Hole"/>
          <p:cNvPicPr>
            <a:picLocks noChangeAspect="1" noChangeArrowheads="1"/>
          </p:cNvPicPr>
          <p:nvPr/>
        </p:nvPicPr>
        <p:blipFill>
          <a:blip r:embed="rId4"/>
          <a:srcRect l="19849" r="7272"/>
          <a:stretch>
            <a:fillRect/>
          </a:stretch>
        </p:blipFill>
        <p:spPr bwMode="auto">
          <a:xfrm>
            <a:off x="3505200" y="2743200"/>
            <a:ext cx="2819400" cy="2387600"/>
          </a:xfrm>
          <a:prstGeom prst="rect">
            <a:avLst/>
          </a:prstGeom>
          <a:noFill/>
        </p:spPr>
      </p:pic>
      <p:pic>
        <p:nvPicPr>
          <p:cNvPr id="788521" name="Picture 41" descr="The boy Jesus asking questions in the Temple - by William Hole"/>
          <p:cNvPicPr>
            <a:picLocks noChangeAspect="1" noChangeArrowheads="1"/>
          </p:cNvPicPr>
          <p:nvPr/>
        </p:nvPicPr>
        <p:blipFill>
          <a:blip r:embed="rId5"/>
          <a:srcRect b="12411"/>
          <a:stretch>
            <a:fillRect/>
          </a:stretch>
        </p:blipFill>
        <p:spPr bwMode="auto">
          <a:xfrm>
            <a:off x="6315075" y="592138"/>
            <a:ext cx="2828925" cy="2151062"/>
          </a:xfrm>
          <a:prstGeom prst="rect">
            <a:avLst/>
          </a:prstGeom>
          <a:noFill/>
        </p:spPr>
      </p:pic>
      <p:pic>
        <p:nvPicPr>
          <p:cNvPr id="788522" name="Picture 42" descr="Jesus teaching crowds on a high plain - by William H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752725"/>
            <a:ext cx="2819400" cy="2352675"/>
          </a:xfrm>
          <a:prstGeom prst="rect">
            <a:avLst/>
          </a:prstGeom>
          <a:noFill/>
        </p:spPr>
      </p:pic>
      <p:sp>
        <p:nvSpPr>
          <p:cNvPr id="788517" name="AutoShape 37"/>
          <p:cNvSpPr>
            <a:spLocks noChangeArrowheads="1"/>
          </p:cNvSpPr>
          <p:nvPr/>
        </p:nvSpPr>
        <p:spPr bwMode="auto">
          <a:xfrm flipV="1">
            <a:off x="1731963" y="3200400"/>
            <a:ext cx="346075" cy="609600"/>
          </a:xfrm>
          <a:prstGeom prst="downArrow">
            <a:avLst>
              <a:gd name="adj1" fmla="val 45880"/>
              <a:gd name="adj2" fmla="val 58104"/>
            </a:avLst>
          </a:prstGeom>
          <a:gradFill rotWithShape="1">
            <a:gsLst>
              <a:gs pos="0">
                <a:srgbClr val="996633"/>
              </a:gs>
              <a:gs pos="100000">
                <a:srgbClr val="0000FF"/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8" name="AutoShape 38"/>
          <p:cNvSpPr>
            <a:spLocks noChangeArrowheads="1"/>
          </p:cNvSpPr>
          <p:nvPr/>
        </p:nvSpPr>
        <p:spPr bwMode="auto">
          <a:xfrm flipV="1">
            <a:off x="1731963" y="1905000"/>
            <a:ext cx="346075" cy="457200"/>
          </a:xfrm>
          <a:prstGeom prst="downArrow">
            <a:avLst>
              <a:gd name="adj1" fmla="val 45880"/>
              <a:gd name="adj2" fmla="val 43578"/>
            </a:avLst>
          </a:prstGeom>
          <a:solidFill>
            <a:srgbClr val="0000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482" name="Rectangle 2"/>
          <p:cNvSpPr>
            <a:spLocks noChangeArrowheads="1"/>
          </p:cNvSpPr>
          <p:nvPr/>
        </p:nvSpPr>
        <p:spPr bwMode="auto">
          <a:xfrm>
            <a:off x="0" y="5037138"/>
            <a:ext cx="9144000" cy="1820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16" name="Group 36"/>
          <p:cNvGrpSpPr>
            <a:grpSpLocks/>
          </p:cNvGrpSpPr>
          <p:nvPr/>
        </p:nvGrpSpPr>
        <p:grpSpPr bwMode="auto">
          <a:xfrm>
            <a:off x="914400" y="5410200"/>
            <a:ext cx="7543800" cy="750888"/>
            <a:chOff x="733" y="3407"/>
            <a:chExt cx="4451" cy="473"/>
          </a:xfrm>
        </p:grpSpPr>
        <p:sp>
          <p:nvSpPr>
            <p:cNvPr id="788484" name="Text Box 4"/>
            <p:cNvSpPr txBox="1">
              <a:spLocks noChangeArrowheads="1"/>
            </p:cNvSpPr>
            <p:nvPr/>
          </p:nvSpPr>
          <p:spPr bwMode="auto">
            <a:xfrm>
              <a:off x="987" y="3408"/>
              <a:ext cx="4197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Jesus was supposed to establish the </a:t>
              </a:r>
              <a:r>
                <a:rPr lang="en-US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Kingdom of Heaven</a:t>
              </a:r>
              <a:r>
                <a:rPr lang="en-US">
                  <a:solidFill>
                    <a:schemeClr val="bg1"/>
                  </a:solidFill>
                  <a:effectLst/>
                  <a:latin typeface="Arial Narrow" pitchFamily="34" charset="0"/>
                </a:rPr>
                <a:t>, first on the earth.</a:t>
              </a:r>
              <a:endParaRPr lang="en-US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8485" name="Text Box 5"/>
            <p:cNvSpPr txBox="1">
              <a:spLocks noChangeArrowheads="1"/>
            </p:cNvSpPr>
            <p:nvPr/>
          </p:nvSpPr>
          <p:spPr bwMode="auto">
            <a:xfrm>
              <a:off x="733" y="3407"/>
              <a:ext cx="22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</a:pPr>
              <a:r>
                <a:rPr lang="en-US" sz="4800">
                  <a:solidFill>
                    <a:schemeClr val="bg1"/>
                  </a:solidFill>
                  <a:effectLst/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88496" name="Rectangle 16"/>
          <p:cNvSpPr>
            <a:spLocks noChangeArrowheads="1"/>
          </p:cNvSpPr>
          <p:nvPr/>
        </p:nvSpPr>
        <p:spPr bwMode="auto">
          <a:xfrm>
            <a:off x="3962400" y="900113"/>
            <a:ext cx="4572000" cy="914400"/>
          </a:xfrm>
          <a:prstGeom prst="rect">
            <a:avLst/>
          </a:prstGeom>
          <a:gradFill rotWithShape="0">
            <a:gsLst>
              <a:gs pos="0">
                <a:schemeClr val="bg1">
                  <a:alpha val="70000"/>
                </a:schemeClr>
              </a:gs>
              <a:gs pos="100000">
                <a:srgbClr val="FFCCCC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>
                <a:alpha val="2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endParaRPr lang="en-US" sz="400" b="0">
              <a:solidFill>
                <a:srgbClr val="9900CC"/>
              </a:solidFill>
              <a:effectLst/>
              <a:latin typeface="Impact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9900CC"/>
                </a:solidFill>
                <a:effectLst/>
                <a:latin typeface="Impact" pitchFamily="34" charset="0"/>
              </a:rPr>
              <a:t>  </a:t>
            </a: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Establishing </a:t>
            </a: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660066"/>
                </a:solidFill>
                <a:effectLst/>
                <a:latin typeface="Impact" pitchFamily="34" charset="0"/>
              </a:rPr>
              <a:t>  the Kingdom of Heaven</a:t>
            </a:r>
          </a:p>
        </p:txBody>
      </p:sp>
      <p:sp>
        <p:nvSpPr>
          <p:cNvPr id="788506" name="Oval 26"/>
          <p:cNvSpPr>
            <a:spLocks noChangeArrowheads="1"/>
          </p:cNvSpPr>
          <p:nvPr/>
        </p:nvSpPr>
        <p:spPr bwMode="auto">
          <a:xfrm>
            <a:off x="533400" y="836613"/>
            <a:ext cx="2743200" cy="10398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600" b="0" dirty="0">
              <a:solidFill>
                <a:srgbClr val="000099"/>
              </a:solidFill>
              <a:effectLst/>
              <a:latin typeface="Impact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Complete</a:t>
            </a:r>
          </a:p>
          <a:p>
            <a:pPr>
              <a:lnSpc>
                <a:spcPct val="75000"/>
              </a:lnSpc>
            </a:pPr>
            <a:r>
              <a:rPr lang="en-US" sz="3200" b="0" dirty="0">
                <a:solidFill>
                  <a:srgbClr val="000099"/>
                </a:solidFill>
                <a:effectLst/>
                <a:latin typeface="Impact" pitchFamily="34" charset="0"/>
              </a:rPr>
              <a:t>salvation</a:t>
            </a:r>
          </a:p>
        </p:txBody>
      </p:sp>
      <p:sp>
        <p:nvSpPr>
          <p:cNvPr id="788507" name="Rectangle 27"/>
          <p:cNvSpPr>
            <a:spLocks noChangeArrowheads="1"/>
          </p:cNvSpPr>
          <p:nvPr/>
        </p:nvSpPr>
        <p:spPr bwMode="auto">
          <a:xfrm>
            <a:off x="3962400" y="2449513"/>
            <a:ext cx="4572000" cy="914400"/>
          </a:xfrm>
          <a:prstGeom prst="rect">
            <a:avLst/>
          </a:prstGeom>
          <a:gradFill rotWithShape="0">
            <a:gsLst>
              <a:gs pos="0">
                <a:srgbClr val="FFFFFF">
                  <a:alpha val="70000"/>
                </a:srgbClr>
              </a:gs>
              <a:gs pos="100000">
                <a:srgbClr val="CCEC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>
                <a:alpha val="2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endParaRPr lang="en-US" sz="400" b="0">
              <a:solidFill>
                <a:srgbClr val="000099"/>
              </a:solidFill>
              <a:effectLst/>
              <a:latin typeface="Impact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  Goal of the providence</a:t>
            </a:r>
          </a:p>
          <a:p>
            <a:pPr algn="l">
              <a:lnSpc>
                <a:spcPct val="80000"/>
              </a:lnSpc>
            </a:pPr>
            <a:r>
              <a:rPr lang="en-US" sz="3200" b="0">
                <a:solidFill>
                  <a:srgbClr val="000099"/>
                </a:solidFill>
                <a:effectLst/>
                <a:latin typeface="Impact" pitchFamily="34" charset="0"/>
              </a:rPr>
              <a:t>  of restoration</a:t>
            </a:r>
          </a:p>
        </p:txBody>
      </p:sp>
      <p:sp>
        <p:nvSpPr>
          <p:cNvPr id="788509" name="Oval 29"/>
          <p:cNvSpPr>
            <a:spLocks noChangeArrowheads="1"/>
          </p:cNvSpPr>
          <p:nvPr/>
        </p:nvSpPr>
        <p:spPr bwMode="auto">
          <a:xfrm>
            <a:off x="533400" y="2387600"/>
            <a:ext cx="2741613" cy="1039813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800" b="0">
                <a:solidFill>
                  <a:srgbClr val="0000FF"/>
                </a:solidFill>
                <a:effectLst/>
                <a:latin typeface="Impact" pitchFamily="34" charset="0"/>
              </a:rPr>
              <a:t>Jesus</a:t>
            </a:r>
          </a:p>
        </p:txBody>
      </p:sp>
      <p:sp>
        <p:nvSpPr>
          <p:cNvPr id="788510" name="Oval 30"/>
          <p:cNvSpPr>
            <a:spLocks noChangeArrowheads="1"/>
          </p:cNvSpPr>
          <p:nvPr/>
        </p:nvSpPr>
        <p:spPr bwMode="auto">
          <a:xfrm>
            <a:off x="531813" y="3760788"/>
            <a:ext cx="2743200" cy="1039812"/>
          </a:xfrm>
          <a:prstGeom prst="ellipse">
            <a:avLst/>
          </a:prstGeom>
          <a:gradFill rotWithShape="0">
            <a:gsLst>
              <a:gs pos="0">
                <a:srgbClr val="996633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Fallen</a:t>
            </a:r>
          </a:p>
          <a:p>
            <a:pPr>
              <a:lnSpc>
                <a:spcPct val="75000"/>
              </a:lnSpc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humanity</a:t>
            </a:r>
          </a:p>
        </p:txBody>
      </p:sp>
      <p:grpSp>
        <p:nvGrpSpPr>
          <p:cNvPr id="788515" name="Group 35"/>
          <p:cNvGrpSpPr>
            <a:grpSpLocks/>
          </p:cNvGrpSpPr>
          <p:nvPr/>
        </p:nvGrpSpPr>
        <p:grpSpPr bwMode="auto">
          <a:xfrm>
            <a:off x="238125" y="76200"/>
            <a:ext cx="8677275" cy="558800"/>
            <a:chOff x="150" y="48"/>
            <a:chExt cx="5466" cy="352"/>
          </a:xfrm>
        </p:grpSpPr>
        <p:sp>
          <p:nvSpPr>
            <p:cNvPr id="788512" name="Text Box 32"/>
            <p:cNvSpPr txBox="1">
              <a:spLocks noChangeArrowheads="1"/>
            </p:cNvSpPr>
            <p:nvPr/>
          </p:nvSpPr>
          <p:spPr bwMode="auto">
            <a:xfrm>
              <a:off x="480" y="65"/>
              <a:ext cx="513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The Purpose of Jesus’ Coming as the Messiah</a:t>
              </a:r>
            </a:p>
          </p:txBody>
        </p:sp>
        <p:sp>
          <p:nvSpPr>
            <p:cNvPr id="788513" name="Text Box 33"/>
            <p:cNvSpPr txBox="1">
              <a:spLocks noChangeArrowheads="1"/>
            </p:cNvSpPr>
            <p:nvPr/>
          </p:nvSpPr>
          <p:spPr bwMode="auto">
            <a:xfrm>
              <a:off x="150" y="48"/>
              <a:ext cx="37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3400" b="0" dirty="0">
                  <a:solidFill>
                    <a:srgbClr val="000099"/>
                  </a:solidFill>
                  <a:effectLst/>
                  <a:latin typeface="Impact" pitchFamily="34" charset="0"/>
                </a:rPr>
                <a:t>1.1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88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88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88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88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1" grpId="0" autoUpdateAnimBg="0"/>
      <p:bldP spid="788502" grpId="0" autoUpdateAnimBg="0"/>
      <p:bldP spid="788496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37305</TotalTime>
  <Words>2621</Words>
  <Application>Microsoft PowerPoint</Application>
  <PresentationFormat>On-screen Show (4:3)</PresentationFormat>
  <Paragraphs>762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Arial</vt:lpstr>
      <vt:lpstr>Arial Black</vt:lpstr>
      <vt:lpstr>Impact</vt:lpstr>
      <vt:lpstr>Arial Narrow</vt:lpstr>
      <vt:lpstr>Times New Roman</vt:lpstr>
      <vt:lpstr>CommonBullets</vt:lpstr>
      <vt:lpstr>Fette Engschrift</vt:lpstr>
      <vt:lpstr>Arial Rounded MT Bold</vt:lpstr>
      <vt:lpstr>Haettenschweiler</vt:lpstr>
      <vt:lpstr>Palatino Linotype</vt:lpstr>
      <vt:lpstr>Papyrus</vt:lpstr>
      <vt:lpstr>Latin Wide</vt:lpstr>
      <vt:lpstr>Eurostile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 of the Divine Principle</dc:title>
  <dc:subject>The Messiah</dc:subject>
  <dc:creator>Eleonore de Watteville</dc:creator>
  <dc:description>Diagramed Lecture Manual for the Red Part</dc:description>
  <cp:lastModifiedBy>Eleonore</cp:lastModifiedBy>
  <cp:revision>888</cp:revision>
  <dcterms:created xsi:type="dcterms:W3CDTF">2000-06-26T19:09:36Z</dcterms:created>
  <dcterms:modified xsi:type="dcterms:W3CDTF">2008-08-05T02:52:08Z</dcterms:modified>
</cp:coreProperties>
</file>