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55"/>
  </p:notesMasterIdLst>
  <p:sldIdLst>
    <p:sldId id="749" r:id="rId2"/>
    <p:sldId id="276" r:id="rId3"/>
    <p:sldId id="1008" r:id="rId4"/>
    <p:sldId id="1035" r:id="rId5"/>
    <p:sldId id="1033" r:id="rId6"/>
    <p:sldId id="1036" r:id="rId7"/>
    <p:sldId id="1032" r:id="rId8"/>
    <p:sldId id="1118" r:id="rId9"/>
    <p:sldId id="1038" r:id="rId10"/>
    <p:sldId id="1121" r:id="rId11"/>
    <p:sldId id="1040" r:id="rId12"/>
    <p:sldId id="1041" r:id="rId13"/>
    <p:sldId id="1042" r:id="rId14"/>
    <p:sldId id="1043" r:id="rId15"/>
    <p:sldId id="1054" r:id="rId16"/>
    <p:sldId id="1104" r:id="rId17"/>
    <p:sldId id="1114" r:id="rId18"/>
    <p:sldId id="1056" r:id="rId19"/>
    <p:sldId id="1057" r:id="rId20"/>
    <p:sldId id="1058" r:id="rId21"/>
    <p:sldId id="1061" r:id="rId22"/>
    <p:sldId id="1105" r:id="rId23"/>
    <p:sldId id="1106" r:id="rId24"/>
    <p:sldId id="1062" r:id="rId25"/>
    <p:sldId id="1063" r:id="rId26"/>
    <p:sldId id="1069" r:id="rId27"/>
    <p:sldId id="1070" r:id="rId28"/>
    <p:sldId id="1071" r:id="rId29"/>
    <p:sldId id="1075" r:id="rId30"/>
    <p:sldId id="1076" r:id="rId31"/>
    <p:sldId id="1077" r:id="rId32"/>
    <p:sldId id="1079" r:id="rId33"/>
    <p:sldId id="1080" r:id="rId34"/>
    <p:sldId id="1081" r:id="rId35"/>
    <p:sldId id="1082" r:id="rId36"/>
    <p:sldId id="1083" r:id="rId37"/>
    <p:sldId id="1085" r:id="rId38"/>
    <p:sldId id="1089" r:id="rId39"/>
    <p:sldId id="1090" r:id="rId40"/>
    <p:sldId id="1091" r:id="rId41"/>
    <p:sldId id="1092" r:id="rId42"/>
    <p:sldId id="1119" r:id="rId43"/>
    <p:sldId id="1095" r:id="rId44"/>
    <p:sldId id="1097" r:id="rId45"/>
    <p:sldId id="1122" r:id="rId46"/>
    <p:sldId id="1113" r:id="rId47"/>
    <p:sldId id="1099" r:id="rId48"/>
    <p:sldId id="1100" r:id="rId49"/>
    <p:sldId id="1101" r:id="rId50"/>
    <p:sldId id="1123" r:id="rId51"/>
    <p:sldId id="1116" r:id="rId52"/>
    <p:sldId id="1124" r:id="rId53"/>
    <p:sldId id="1026" r:id="rId54"/>
  </p:sldIdLst>
  <p:sldSz cx="9144000" cy="6858000" type="screen4x3"/>
  <p:notesSz cx="6858000" cy="9144000"/>
  <p:embeddedFontLst>
    <p:embeddedFont>
      <p:font typeface="Arial Black" pitchFamily="34" charset="0"/>
      <p:bold r:id="rId56"/>
    </p:embeddedFont>
    <p:embeddedFont>
      <p:font typeface="Impact" pitchFamily="34" charset="0"/>
      <p:regular r:id="rId57"/>
    </p:embeddedFont>
    <p:embeddedFont>
      <p:font typeface="Arial Narrow" pitchFamily="34" charset="0"/>
      <p:regular r:id="rId58"/>
      <p:bold r:id="rId59"/>
      <p:italic r:id="rId60"/>
      <p:boldItalic r:id="rId61"/>
    </p:embeddedFont>
    <p:embeddedFont>
      <p:font typeface="CommonBullets"/>
      <p:regular r:id="rId62"/>
    </p:embeddedFont>
    <p:embeddedFont>
      <p:font typeface="Arial Rounded MT Bold" pitchFamily="34" charset="0"/>
      <p:regular r:id="rId63"/>
    </p:embeddedFont>
    <p:embeddedFont>
      <p:font typeface="Papyrus" pitchFamily="66" charset="0"/>
      <p:regular r:id="rId64"/>
    </p:embeddedFont>
    <p:embeddedFont>
      <p:font typeface="Eurostile" pitchFamily="34" charset="0"/>
      <p:regular r:id="rId65"/>
      <p:bold r:id="rId66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FFFFF"/>
    <a:srgbClr val="00FFFF"/>
    <a:srgbClr val="FFE781"/>
    <a:srgbClr val="FFCC00"/>
    <a:srgbClr val="B3FFFF"/>
    <a:srgbClr val="CCFFFF"/>
    <a:srgbClr val="FFFF66"/>
    <a:srgbClr val="FFF8D9"/>
    <a:srgbClr val="FFFF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17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1584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1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73827B-A17F-4615-AFBB-5A4CF6AEAC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3E93B-34D3-49B7-845C-F1FC0ABAB696}" type="slidenum">
              <a:rPr lang="en-US"/>
              <a:pPr/>
              <a:t>1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1D096-6586-4870-B96E-76ABA23529B4}" type="slidenum">
              <a:rPr lang="en-US"/>
              <a:pPr/>
              <a:t>10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FB23E-18BF-4B7E-8AC3-C32C9394080C}" type="slidenum">
              <a:rPr lang="en-US"/>
              <a:pPr/>
              <a:t>11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F05F1-AF17-4148-9246-078A969CC64D}" type="slidenum">
              <a:rPr lang="en-US"/>
              <a:pPr/>
              <a:t>12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E4C07-DD9A-43FA-8F28-C016702FC3A9}" type="slidenum">
              <a:rPr lang="en-US"/>
              <a:pPr/>
              <a:t>13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53383-2BC3-4EE0-B6BE-37B96317CBF7}" type="slidenum">
              <a:rPr lang="en-US"/>
              <a:pPr/>
              <a:t>14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84971-2DF0-4F1D-A215-71BE37E643BC}" type="slidenum">
              <a:rPr lang="en-US"/>
              <a:pPr/>
              <a:t>15</a:t>
            </a:fld>
            <a:endParaRPr lang="en-US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F5A6B-AA33-49BD-AA8D-172D2F6B8FA9}" type="slidenum">
              <a:rPr lang="en-US"/>
              <a:pPr/>
              <a:t>16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F1304-2EE6-4A7D-935E-3B5DB2C384E4}" type="slidenum">
              <a:rPr lang="en-US"/>
              <a:pPr/>
              <a:t>17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CC90A-13EC-444D-8814-EDA059F227C0}" type="slidenum">
              <a:rPr lang="en-US"/>
              <a:pPr/>
              <a:t>18</a:t>
            </a:fld>
            <a:endParaRPr 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5F44C-ED48-494D-AC00-C7BA2DE3B99E}" type="slidenum">
              <a:rPr lang="en-US"/>
              <a:pPr/>
              <a:t>19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81A01-CA01-4F80-85F5-295E9B8C6745}" type="slidenum">
              <a:rPr lang="en-US"/>
              <a:pPr/>
              <a:t>2</a:t>
            </a:fld>
            <a:endParaRPr 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01653-12F4-40B1-8C08-72E727DBCCC2}" type="slidenum">
              <a:rPr lang="en-US"/>
              <a:pPr/>
              <a:t>20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2E788-3858-408F-9FC3-DE1F20C42CF9}" type="slidenum">
              <a:rPr lang="en-US"/>
              <a:pPr/>
              <a:t>21</a:t>
            </a:fld>
            <a:endParaRPr lang="en-US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D7302-828E-49B7-8EA1-0BC9A86B4A81}" type="slidenum">
              <a:rPr lang="en-US"/>
              <a:pPr/>
              <a:t>22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126B5-01B7-4C07-83AF-EB74D0786FC6}" type="slidenum">
              <a:rPr lang="en-US"/>
              <a:pPr/>
              <a:t>23</a:t>
            </a:fld>
            <a:endParaRPr lang="en-US"/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7453F-8A79-4CE4-9524-6D4A89DC24B0}" type="slidenum">
              <a:rPr lang="en-US"/>
              <a:pPr/>
              <a:t>24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642C4-2523-499E-97F5-FDDCF17A5E8F}" type="slidenum">
              <a:rPr lang="en-US"/>
              <a:pPr/>
              <a:t>25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89D41-91B8-46DD-A456-0055C7AEFEDC}" type="slidenum">
              <a:rPr lang="en-US"/>
              <a:pPr/>
              <a:t>26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B308E-9809-45D0-ACD8-57C3281F7654}" type="slidenum">
              <a:rPr lang="en-US"/>
              <a:pPr/>
              <a:t>27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A619B-3181-464F-B31D-256E53EE799A}" type="slidenum">
              <a:rPr lang="en-US"/>
              <a:pPr/>
              <a:t>28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CCE9-482B-4062-9670-10E1ABC5316C}" type="slidenum">
              <a:rPr lang="en-US"/>
              <a:pPr/>
              <a:t>29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78E76-B7A6-4661-8C5D-7138B7152882}" type="slidenum">
              <a:rPr lang="en-US"/>
              <a:pPr/>
              <a:t>3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2D377-25C6-46F0-9A7B-537AFB6B96A9}" type="slidenum">
              <a:rPr lang="en-US"/>
              <a:pPr/>
              <a:t>30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66037-BDB5-4B6C-AE83-057FB9AFD1BF}" type="slidenum">
              <a:rPr lang="en-US"/>
              <a:pPr/>
              <a:t>31</a:t>
            </a:fld>
            <a:endParaRPr lang="en-US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88ADA-CC23-41F6-A4B4-1B520B4A25C4}" type="slidenum">
              <a:rPr lang="en-US"/>
              <a:pPr/>
              <a:t>32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B4DE5-8939-4E7E-8976-F763C703AD9C}" type="slidenum">
              <a:rPr lang="en-US"/>
              <a:pPr/>
              <a:t>33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38F63-27A1-41C4-BA69-510475E90385}" type="slidenum">
              <a:rPr lang="en-US"/>
              <a:pPr/>
              <a:t>34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EA5AD-54D3-42A1-90D4-D9FB8E849844}" type="slidenum">
              <a:rPr lang="en-US"/>
              <a:pPr/>
              <a:t>35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5BD65-7721-4AD2-8A78-4BFB89CF584D}" type="slidenum">
              <a:rPr lang="en-US"/>
              <a:pPr/>
              <a:t>36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D18D2-B5DC-4E4E-A8E1-AC3785D511A8}" type="slidenum">
              <a:rPr lang="en-US"/>
              <a:pPr/>
              <a:t>37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04FD5-732E-494A-BF9F-44F0DC13AA22}" type="slidenum">
              <a:rPr lang="en-US"/>
              <a:pPr/>
              <a:t>38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2F8CF-B3DA-4A8F-B6F5-6BE8BEC76B00}" type="slidenum">
              <a:rPr lang="en-US"/>
              <a:pPr/>
              <a:t>39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3BA47-BD1F-4C76-93A3-1FEE2CDC5C96}" type="slidenum">
              <a:rPr lang="en-US"/>
              <a:pPr/>
              <a:t>4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AC878-F7E8-4393-BCCE-541311F1BD1A}" type="slidenum">
              <a:rPr lang="en-US"/>
              <a:pPr/>
              <a:t>40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BA4EE-2C27-44B1-9612-F7489E925E0D}" type="slidenum">
              <a:rPr lang="en-US"/>
              <a:pPr/>
              <a:t>41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38CAA-5035-4614-BD78-2F8F967BFBD5}" type="slidenum">
              <a:rPr lang="en-US"/>
              <a:pPr/>
              <a:t>42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588BB-6AB8-4873-A0A8-2F9629D19F5C}" type="slidenum">
              <a:rPr lang="en-US"/>
              <a:pPr/>
              <a:t>43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F82F5-A007-4BF5-AFEA-61EF7FC4AA38}" type="slidenum">
              <a:rPr lang="en-US"/>
              <a:pPr/>
              <a:t>44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814F5-7D26-4E3D-9359-B1AE3DCD7D58}" type="slidenum">
              <a:rPr lang="en-US"/>
              <a:pPr/>
              <a:t>45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C27D1-8611-405F-9011-29704EDA3096}" type="slidenum">
              <a:rPr lang="en-US"/>
              <a:pPr/>
              <a:t>46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45DDE-9C55-4D24-866D-9E4B2BC8B35B}" type="slidenum">
              <a:rPr lang="en-US"/>
              <a:pPr/>
              <a:t>47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C6DE9-D198-4670-97FF-B7A0C82358E9}" type="slidenum">
              <a:rPr lang="en-US"/>
              <a:pPr/>
              <a:t>48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597F8-B817-4E88-BE94-1932E111DC8F}" type="slidenum">
              <a:rPr lang="en-US"/>
              <a:pPr/>
              <a:t>49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45889-A97D-4463-84BF-E2AC0DA54953}" type="slidenum">
              <a:rPr lang="en-US"/>
              <a:pPr/>
              <a:t>5</a:t>
            </a:fld>
            <a:endParaRPr 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5D0D0-7F16-4D87-B199-52B66020D73E}" type="slidenum">
              <a:rPr lang="en-US"/>
              <a:pPr/>
              <a:t>50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FC25A-023D-4790-B53E-503A94EC62A2}" type="slidenum">
              <a:rPr lang="en-US"/>
              <a:pPr/>
              <a:t>51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5941F-941D-40B6-8B4F-832D54CF2889}" type="slidenum">
              <a:rPr lang="en-US"/>
              <a:pPr/>
              <a:t>52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F3989-F0F0-48A8-B736-1CF4FFCFAC28}" type="slidenum">
              <a:rPr lang="en-US"/>
              <a:pPr/>
              <a:t>53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D3570-C087-4EDC-AE77-5E246048101E}" type="slidenum">
              <a:rPr lang="en-US"/>
              <a:pPr/>
              <a:t>6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80770-2455-4B06-8AFB-97F13A44B6B6}" type="slidenum">
              <a:rPr lang="en-US"/>
              <a:pPr/>
              <a:t>7</a:t>
            </a:fld>
            <a:endParaRPr lang="en-US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815BC-1233-40DA-8260-EBC0C12FCDC0}" type="slidenum">
              <a:rPr lang="en-US"/>
              <a:pPr/>
              <a:t>8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E5BC5-4AB4-4E8A-B78D-7619B6245984}" type="slidenum">
              <a:rPr lang="en-US"/>
              <a:pPr/>
              <a:t>9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3D207-0616-4C12-85B6-4F084992A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30BED-D2E0-464F-81D6-099DBA803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2E5B3-0E1D-4F8F-874A-44E18B10A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0BD1C-3318-4F59-B9F6-223164E3C5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37166-B97D-45C8-867B-4AE23BC75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72D16-DE80-42DC-9FC7-950694F3E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E5C4C-7F96-4F48-8CB6-431488921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2E985-544F-4E4D-AB68-DF9E68915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D6763-7B48-4539-BCBB-98C86740A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74380-9D16-4131-B1D4-F43F765CC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8910-D1BB-4C7A-8036-84AAD5852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B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DD8624-26B9-4E95-9474-890D9F7AA1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2026" name="Group 26"/>
          <p:cNvGrpSpPr>
            <a:grpSpLocks/>
          </p:cNvGrpSpPr>
          <p:nvPr/>
        </p:nvGrpSpPr>
        <p:grpSpPr bwMode="auto">
          <a:xfrm>
            <a:off x="990600" y="5410200"/>
            <a:ext cx="7010400" cy="1371600"/>
            <a:chOff x="672" y="3408"/>
            <a:chExt cx="4416" cy="864"/>
          </a:xfrm>
        </p:grpSpPr>
        <p:sp>
          <p:nvSpPr>
            <p:cNvPr id="1152004" name="Text Box 4"/>
            <p:cNvSpPr txBox="1">
              <a:spLocks noChangeArrowheads="1"/>
            </p:cNvSpPr>
            <p:nvPr/>
          </p:nvSpPr>
          <p:spPr bwMode="auto">
            <a:xfrm>
              <a:off x="924" y="3430"/>
              <a:ext cx="4164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Let us consider the value of a human being based on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his relationship with the universe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. The universe is the substantial unfolding of the dual characteristics of a human being.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52005" name="Text Box 5"/>
            <p:cNvSpPr txBox="1">
              <a:spLocks noChangeArrowheads="1"/>
            </p:cNvSpPr>
            <p:nvPr/>
          </p:nvSpPr>
          <p:spPr bwMode="auto">
            <a:xfrm>
              <a:off x="672" y="3408"/>
              <a:ext cx="19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152006" name="Text Box 6" descr="Pink tissue paper"/>
          <p:cNvSpPr txBox="1">
            <a:spLocks noChangeArrowheads="1"/>
          </p:cNvSpPr>
          <p:nvPr/>
        </p:nvSpPr>
        <p:spPr bwMode="auto">
          <a:xfrm>
            <a:off x="533400" y="76200"/>
            <a:ext cx="807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000" b="1" u="sng" dirty="0">
                <a:solidFill>
                  <a:srgbClr val="000099"/>
                </a:solidFill>
                <a:latin typeface="Arial Black" pitchFamily="34" charset="0"/>
              </a:rPr>
              <a:t>Human relationship with the universe</a:t>
            </a:r>
          </a:p>
        </p:txBody>
      </p:sp>
      <p:grpSp>
        <p:nvGrpSpPr>
          <p:cNvPr id="1152007" name="Group 7"/>
          <p:cNvGrpSpPr>
            <a:grpSpLocks/>
          </p:cNvGrpSpPr>
          <p:nvPr/>
        </p:nvGrpSpPr>
        <p:grpSpPr bwMode="auto">
          <a:xfrm>
            <a:off x="838200" y="685800"/>
            <a:ext cx="7467600" cy="3733800"/>
            <a:chOff x="528" y="432"/>
            <a:chExt cx="4704" cy="2352"/>
          </a:xfrm>
        </p:grpSpPr>
        <p:grpSp>
          <p:nvGrpSpPr>
            <p:cNvPr id="1152008" name="Group 8"/>
            <p:cNvGrpSpPr>
              <a:grpSpLocks/>
            </p:cNvGrpSpPr>
            <p:nvPr/>
          </p:nvGrpSpPr>
          <p:grpSpPr bwMode="auto">
            <a:xfrm>
              <a:off x="528" y="432"/>
              <a:ext cx="4704" cy="2352"/>
              <a:chOff x="528" y="432"/>
              <a:chExt cx="2832" cy="2544"/>
            </a:xfrm>
          </p:grpSpPr>
          <p:sp>
            <p:nvSpPr>
              <p:cNvPr id="1152009" name="AutoShape 9"/>
              <p:cNvSpPr>
                <a:spLocks noChangeArrowheads="1"/>
              </p:cNvSpPr>
              <p:nvPr/>
            </p:nvSpPr>
            <p:spPr bwMode="auto">
              <a:xfrm>
                <a:off x="528" y="432"/>
                <a:ext cx="2832" cy="2544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8F2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10" name="Rectangle 10"/>
              <p:cNvSpPr>
                <a:spLocks noChangeArrowheads="1"/>
              </p:cNvSpPr>
              <p:nvPr/>
            </p:nvSpPr>
            <p:spPr bwMode="auto">
              <a:xfrm>
                <a:off x="1030" y="813"/>
                <a:ext cx="1829" cy="891"/>
              </a:xfrm>
              <a:prstGeom prst="rect">
                <a:avLst/>
              </a:prstGeom>
              <a:solidFill>
                <a:srgbClr val="F8F2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011" name="Group 11"/>
            <p:cNvGrpSpPr>
              <a:grpSpLocks/>
            </p:cNvGrpSpPr>
            <p:nvPr/>
          </p:nvGrpSpPr>
          <p:grpSpPr bwMode="auto">
            <a:xfrm>
              <a:off x="528" y="432"/>
              <a:ext cx="4704" cy="2352"/>
              <a:chOff x="192" y="-864"/>
              <a:chExt cx="2832" cy="2544"/>
            </a:xfrm>
          </p:grpSpPr>
          <p:sp>
            <p:nvSpPr>
              <p:cNvPr id="1152012" name="AutoShape 12"/>
              <p:cNvSpPr>
                <a:spLocks noChangeArrowheads="1"/>
              </p:cNvSpPr>
              <p:nvPr/>
            </p:nvSpPr>
            <p:spPr bwMode="auto">
              <a:xfrm flipV="1">
                <a:off x="192" y="-864"/>
                <a:ext cx="2832" cy="2544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A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13" name="Rectangle 13"/>
              <p:cNvSpPr>
                <a:spLocks noChangeArrowheads="1"/>
              </p:cNvSpPr>
              <p:nvPr/>
            </p:nvSpPr>
            <p:spPr bwMode="auto">
              <a:xfrm flipV="1">
                <a:off x="694" y="408"/>
                <a:ext cx="1829" cy="891"/>
              </a:xfrm>
              <a:prstGeom prst="rect">
                <a:avLst/>
              </a:prstGeom>
              <a:solidFill>
                <a:srgbClr val="00A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1" name="Picture 30" descr="Man casual_blu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568" y="1300409"/>
            <a:ext cx="855269" cy="2509591"/>
          </a:xfrm>
          <a:prstGeom prst="rect">
            <a:avLst/>
          </a:prstGeom>
          <a:effectLst>
            <a:outerShdw blurRad="520700" dist="88900" dir="16260000" sx="108000" sy="108000" algn="ctr" rotWithShape="0">
              <a:srgbClr val="FFFF09"/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5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5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700" name="Text Box 4"/>
          <p:cNvSpPr txBox="1">
            <a:spLocks noChangeArrowheads="1"/>
          </p:cNvSpPr>
          <p:nvPr/>
        </p:nvSpPr>
        <p:spPr bwMode="auto">
          <a:xfrm>
            <a:off x="1289050" y="5410200"/>
            <a:ext cx="67119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A person’s </a:t>
            </a:r>
            <a:r>
              <a:rPr lang="en-US" b="1" u="sng">
                <a:solidFill>
                  <a:schemeClr val="bg1"/>
                </a:solidFill>
                <a:latin typeface="Arial Narrow" pitchFamily="34" charset="0"/>
              </a:rPr>
              <a:t>spirit self</a:t>
            </a: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 encapsulates all elements of the </a:t>
            </a:r>
            <a:r>
              <a:rPr lang="en-US" b="1" u="sng">
                <a:solidFill>
                  <a:schemeClr val="bg1"/>
                </a:solidFill>
                <a:latin typeface="Arial Narrow" pitchFamily="34" charset="0"/>
              </a:rPr>
              <a:t>spirit world</a:t>
            </a: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 while his </a:t>
            </a:r>
            <a:r>
              <a:rPr lang="en-US" b="1" u="sng">
                <a:solidFill>
                  <a:schemeClr val="bg1"/>
                </a:solidFill>
                <a:latin typeface="Arial Narrow" pitchFamily="34" charset="0"/>
              </a:rPr>
              <a:t>physical self</a:t>
            </a: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 encapsulates all elements of the </a:t>
            </a:r>
            <a:r>
              <a:rPr lang="en-US" b="1" u="sng">
                <a:solidFill>
                  <a:schemeClr val="bg1"/>
                </a:solidFill>
                <a:latin typeface="Arial Narrow" pitchFamily="34" charset="0"/>
              </a:rPr>
              <a:t>physical world</a:t>
            </a: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164).</a:t>
            </a:r>
          </a:p>
        </p:txBody>
      </p:sp>
      <p:sp>
        <p:nvSpPr>
          <p:cNvPr id="1053702" name="Text Box 6" descr="Pink tissue paper"/>
          <p:cNvSpPr txBox="1">
            <a:spLocks noChangeArrowheads="1"/>
          </p:cNvSpPr>
          <p:nvPr/>
        </p:nvSpPr>
        <p:spPr bwMode="auto">
          <a:xfrm>
            <a:off x="533400" y="76200"/>
            <a:ext cx="807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000" b="1" u="sng">
                <a:solidFill>
                  <a:srgbClr val="000099"/>
                </a:solidFill>
                <a:latin typeface="Arial Black" pitchFamily="34" charset="0"/>
              </a:rPr>
              <a:t>Human relationship with the universe</a:t>
            </a:r>
          </a:p>
        </p:txBody>
      </p:sp>
      <p:grpSp>
        <p:nvGrpSpPr>
          <p:cNvPr id="1053787" name="Group 91"/>
          <p:cNvGrpSpPr>
            <a:grpSpLocks/>
          </p:cNvGrpSpPr>
          <p:nvPr/>
        </p:nvGrpSpPr>
        <p:grpSpPr bwMode="auto">
          <a:xfrm>
            <a:off x="838200" y="685800"/>
            <a:ext cx="7467600" cy="3733800"/>
            <a:chOff x="528" y="432"/>
            <a:chExt cx="4704" cy="2352"/>
          </a:xfrm>
        </p:grpSpPr>
        <p:grpSp>
          <p:nvGrpSpPr>
            <p:cNvPr id="1053703" name="Group 7"/>
            <p:cNvGrpSpPr>
              <a:grpSpLocks/>
            </p:cNvGrpSpPr>
            <p:nvPr/>
          </p:nvGrpSpPr>
          <p:grpSpPr bwMode="auto">
            <a:xfrm>
              <a:off x="528" y="432"/>
              <a:ext cx="4704" cy="2352"/>
              <a:chOff x="528" y="432"/>
              <a:chExt cx="2832" cy="2544"/>
            </a:xfrm>
          </p:grpSpPr>
          <p:sp>
            <p:nvSpPr>
              <p:cNvPr id="1053704" name="AutoShape 8"/>
              <p:cNvSpPr>
                <a:spLocks noChangeArrowheads="1"/>
              </p:cNvSpPr>
              <p:nvPr/>
            </p:nvSpPr>
            <p:spPr bwMode="auto">
              <a:xfrm>
                <a:off x="528" y="432"/>
                <a:ext cx="2832" cy="2544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8F2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705" name="Rectangle 9"/>
              <p:cNvSpPr>
                <a:spLocks noChangeArrowheads="1"/>
              </p:cNvSpPr>
              <p:nvPr/>
            </p:nvSpPr>
            <p:spPr bwMode="auto">
              <a:xfrm>
                <a:off x="1030" y="813"/>
                <a:ext cx="1829" cy="891"/>
              </a:xfrm>
              <a:prstGeom prst="rect">
                <a:avLst/>
              </a:prstGeom>
              <a:solidFill>
                <a:srgbClr val="F8F2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3706" name="Group 10"/>
            <p:cNvGrpSpPr>
              <a:grpSpLocks/>
            </p:cNvGrpSpPr>
            <p:nvPr/>
          </p:nvGrpSpPr>
          <p:grpSpPr bwMode="auto">
            <a:xfrm>
              <a:off x="528" y="432"/>
              <a:ext cx="4704" cy="2352"/>
              <a:chOff x="192" y="-864"/>
              <a:chExt cx="2832" cy="2544"/>
            </a:xfrm>
          </p:grpSpPr>
          <p:sp>
            <p:nvSpPr>
              <p:cNvPr id="1053707" name="AutoShape 11"/>
              <p:cNvSpPr>
                <a:spLocks noChangeArrowheads="1"/>
              </p:cNvSpPr>
              <p:nvPr/>
            </p:nvSpPr>
            <p:spPr bwMode="auto">
              <a:xfrm flipV="1">
                <a:off x="192" y="-864"/>
                <a:ext cx="2832" cy="2544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A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708" name="Rectangle 12"/>
              <p:cNvSpPr>
                <a:spLocks noChangeArrowheads="1"/>
              </p:cNvSpPr>
              <p:nvPr/>
            </p:nvSpPr>
            <p:spPr bwMode="auto">
              <a:xfrm flipV="1">
                <a:off x="694" y="408"/>
                <a:ext cx="1829" cy="891"/>
              </a:xfrm>
              <a:prstGeom prst="rect">
                <a:avLst/>
              </a:prstGeom>
              <a:solidFill>
                <a:srgbClr val="00A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3709" name="Text Box 13"/>
          <p:cNvSpPr txBox="1">
            <a:spLocks noChangeArrowheads="1"/>
          </p:cNvSpPr>
          <p:nvPr/>
        </p:nvSpPr>
        <p:spPr bwMode="auto">
          <a:xfrm>
            <a:off x="3124200" y="79216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Spiritual world</a:t>
            </a:r>
          </a:p>
        </p:txBody>
      </p:sp>
      <p:sp>
        <p:nvSpPr>
          <p:cNvPr id="1053710" name="Text Box 14"/>
          <p:cNvSpPr txBox="1">
            <a:spLocks noChangeArrowheads="1"/>
          </p:cNvSpPr>
          <p:nvPr/>
        </p:nvSpPr>
        <p:spPr bwMode="auto">
          <a:xfrm>
            <a:off x="3124200" y="376396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Physical world</a:t>
            </a:r>
          </a:p>
        </p:txBody>
      </p:sp>
      <p:sp>
        <p:nvSpPr>
          <p:cNvPr id="1053712" name="AutoShape 16"/>
          <p:cNvSpPr>
            <a:spLocks noChangeArrowheads="1"/>
          </p:cNvSpPr>
          <p:nvPr/>
        </p:nvSpPr>
        <p:spPr bwMode="auto">
          <a:xfrm rot="-10800000">
            <a:off x="4352925" y="32750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713" name="AutoShape 17"/>
          <p:cNvSpPr>
            <a:spLocks noChangeArrowheads="1"/>
          </p:cNvSpPr>
          <p:nvPr/>
        </p:nvSpPr>
        <p:spPr bwMode="auto">
          <a:xfrm>
            <a:off x="4643438" y="33099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714" name="AutoShape 18"/>
          <p:cNvSpPr>
            <a:spLocks noChangeArrowheads="1"/>
          </p:cNvSpPr>
          <p:nvPr/>
        </p:nvSpPr>
        <p:spPr bwMode="auto">
          <a:xfrm rot="-10800000">
            <a:off x="4352925" y="32750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715" name="AutoShape 19"/>
          <p:cNvSpPr>
            <a:spLocks noChangeArrowheads="1"/>
          </p:cNvSpPr>
          <p:nvPr/>
        </p:nvSpPr>
        <p:spPr bwMode="auto">
          <a:xfrm>
            <a:off x="4643438" y="33099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725" name="Line 29"/>
          <p:cNvSpPr>
            <a:spLocks noChangeShapeType="1"/>
          </p:cNvSpPr>
          <p:nvPr/>
        </p:nvSpPr>
        <p:spPr bwMode="auto">
          <a:xfrm rot="1206637" flipV="1">
            <a:off x="2438400" y="20574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3726" name="Line 30"/>
          <p:cNvSpPr>
            <a:spLocks noChangeShapeType="1"/>
          </p:cNvSpPr>
          <p:nvPr/>
        </p:nvSpPr>
        <p:spPr bwMode="auto">
          <a:xfrm rot="-1278713" flipH="1" flipV="1">
            <a:off x="2514600" y="24384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3727" name="Oval 31"/>
          <p:cNvSpPr>
            <a:spLocks noChangeArrowheads="1"/>
          </p:cNvSpPr>
          <p:nvPr/>
        </p:nvSpPr>
        <p:spPr bwMode="auto">
          <a:xfrm flipV="1">
            <a:off x="3505200" y="1905000"/>
            <a:ext cx="2133600" cy="6096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75000"/>
              </a:lnSpc>
            </a:pPr>
            <a:endParaRPr lang="en-US" sz="200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053728" name="Text Box 32"/>
          <p:cNvSpPr txBox="1">
            <a:spLocks noChangeArrowheads="1"/>
          </p:cNvSpPr>
          <p:nvPr/>
        </p:nvSpPr>
        <p:spPr bwMode="auto">
          <a:xfrm>
            <a:off x="3767138" y="1951038"/>
            <a:ext cx="160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Spirit Self</a:t>
            </a:r>
          </a:p>
        </p:txBody>
      </p:sp>
      <p:sp>
        <p:nvSpPr>
          <p:cNvPr id="1053730" name="Oval 34"/>
          <p:cNvSpPr>
            <a:spLocks noChangeArrowheads="1"/>
          </p:cNvSpPr>
          <p:nvPr/>
        </p:nvSpPr>
        <p:spPr bwMode="auto">
          <a:xfrm>
            <a:off x="3505200" y="2590800"/>
            <a:ext cx="2133600" cy="609600"/>
          </a:xfrm>
          <a:prstGeom prst="ellipse">
            <a:avLst/>
          </a:prstGeom>
          <a:solidFill>
            <a:srgbClr val="CCFF66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endParaRPr lang="en-US" sz="200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053731" name="Text Box 35"/>
          <p:cNvSpPr txBox="1">
            <a:spLocks noChangeArrowheads="1"/>
          </p:cNvSpPr>
          <p:nvPr/>
        </p:nvSpPr>
        <p:spPr bwMode="auto">
          <a:xfrm>
            <a:off x="3578225" y="2651125"/>
            <a:ext cx="19859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3300"/>
                </a:solidFill>
                <a:latin typeface="Impact" pitchFamily="34" charset="0"/>
              </a:rPr>
              <a:t>Physical Self</a:t>
            </a:r>
            <a:endParaRPr lang="en-US" sz="2700" dirty="0">
              <a:solidFill>
                <a:srgbClr val="003300"/>
              </a:solidFill>
            </a:endParaRPr>
          </a:p>
        </p:txBody>
      </p:sp>
      <p:sp>
        <p:nvSpPr>
          <p:cNvPr id="1053719" name="AutoShape 23"/>
          <p:cNvSpPr>
            <a:spLocks noChangeArrowheads="1"/>
          </p:cNvSpPr>
          <p:nvPr/>
        </p:nvSpPr>
        <p:spPr bwMode="auto">
          <a:xfrm rot="-10800000">
            <a:off x="4346575" y="12938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720" name="AutoShape 24"/>
          <p:cNvSpPr>
            <a:spLocks noChangeArrowheads="1"/>
          </p:cNvSpPr>
          <p:nvPr/>
        </p:nvSpPr>
        <p:spPr bwMode="auto">
          <a:xfrm>
            <a:off x="4637088" y="13287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37" descr="Man casual_blu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568" y="1300409"/>
            <a:ext cx="855269" cy="2509591"/>
          </a:xfrm>
          <a:prstGeom prst="rect">
            <a:avLst/>
          </a:prstGeom>
          <a:effectLst>
            <a:outerShdw blurRad="520700" dist="88900" dir="16260000" sx="108000" sy="108000" algn="ctr" rotWithShape="0">
              <a:srgbClr val="FFFF09"/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5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3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3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5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3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3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53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53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5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5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5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5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5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5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3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3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53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05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53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5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5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0" grpId="0" autoUpdateAnimBg="0"/>
      <p:bldP spid="1053709" grpId="0" autoUpdateAnimBg="0"/>
      <p:bldP spid="1053710" grpId="0" autoUpdateAnimBg="0"/>
      <p:bldP spid="1053712" grpId="0" animBg="1"/>
      <p:bldP spid="1053713" grpId="0" animBg="1"/>
      <p:bldP spid="1053714" grpId="0" animBg="1"/>
      <p:bldP spid="1053715" grpId="0" animBg="1"/>
      <p:bldP spid="1053725" grpId="0" animBg="1"/>
      <p:bldP spid="1053726" grpId="0" animBg="1"/>
      <p:bldP spid="1053727" grpId="0" animBg="1" autoUpdateAnimBg="0"/>
      <p:bldP spid="1053728" grpId="0" autoUpdateAnimBg="0"/>
      <p:bldP spid="1053730" grpId="0" animBg="1" autoUpdateAnimBg="0"/>
      <p:bldP spid="1053731" grpId="0" autoUpdateAnimBg="0"/>
      <p:bldP spid="1053719" grpId="0" animBg="1"/>
      <p:bldP spid="1053719" grpId="1" animBg="1"/>
      <p:bldP spid="1053720" grpId="0" animBg="1"/>
      <p:bldP spid="10537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778" name="Group 58"/>
          <p:cNvGrpSpPr>
            <a:grpSpLocks/>
          </p:cNvGrpSpPr>
          <p:nvPr/>
        </p:nvGrpSpPr>
        <p:grpSpPr bwMode="auto">
          <a:xfrm>
            <a:off x="685800" y="5368925"/>
            <a:ext cx="7696200" cy="1336675"/>
            <a:chOff x="528" y="3360"/>
            <a:chExt cx="4848" cy="842"/>
          </a:xfrm>
        </p:grpSpPr>
        <p:sp>
          <p:nvSpPr>
            <p:cNvPr id="1054724" name="Text Box 4"/>
            <p:cNvSpPr txBox="1">
              <a:spLocks noChangeArrowheads="1"/>
            </p:cNvSpPr>
            <p:nvPr/>
          </p:nvSpPr>
          <p:spPr bwMode="auto">
            <a:xfrm>
              <a:off x="789" y="3360"/>
              <a:ext cx="4587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A person who has completed the purpose of creation thus encapsulates all the essences of everything in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cosmos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. This is why a human being is called a microcosm of the universe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165).</a:t>
              </a:r>
            </a:p>
          </p:txBody>
        </p:sp>
        <p:sp>
          <p:nvSpPr>
            <p:cNvPr id="1054725" name="Text Box 5"/>
            <p:cNvSpPr txBox="1">
              <a:spLocks noChangeArrowheads="1"/>
            </p:cNvSpPr>
            <p:nvPr/>
          </p:nvSpPr>
          <p:spPr bwMode="auto">
            <a:xfrm>
              <a:off x="528" y="3360"/>
              <a:ext cx="20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54726" name="Text Box 6" descr="Pink tissue paper"/>
          <p:cNvSpPr txBox="1">
            <a:spLocks noChangeArrowheads="1"/>
          </p:cNvSpPr>
          <p:nvPr/>
        </p:nvSpPr>
        <p:spPr bwMode="auto">
          <a:xfrm>
            <a:off x="533400" y="76200"/>
            <a:ext cx="807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000" b="1" u="sng">
                <a:solidFill>
                  <a:srgbClr val="000099"/>
                </a:solidFill>
                <a:latin typeface="Arial Black" pitchFamily="34" charset="0"/>
              </a:rPr>
              <a:t>Human relationship with the universe</a:t>
            </a:r>
          </a:p>
        </p:txBody>
      </p:sp>
      <p:grpSp>
        <p:nvGrpSpPr>
          <p:cNvPr id="1054727" name="Group 7"/>
          <p:cNvGrpSpPr>
            <a:grpSpLocks/>
          </p:cNvGrpSpPr>
          <p:nvPr/>
        </p:nvGrpSpPr>
        <p:grpSpPr bwMode="auto">
          <a:xfrm>
            <a:off x="838200" y="685800"/>
            <a:ext cx="7467600" cy="3733800"/>
            <a:chOff x="528" y="432"/>
            <a:chExt cx="2832" cy="2544"/>
          </a:xfrm>
        </p:grpSpPr>
        <p:sp>
          <p:nvSpPr>
            <p:cNvPr id="1054728" name="AutoShape 8"/>
            <p:cNvSpPr>
              <a:spLocks noChangeArrowheads="1"/>
            </p:cNvSpPr>
            <p:nvPr/>
          </p:nvSpPr>
          <p:spPr bwMode="auto">
            <a:xfrm>
              <a:off x="528" y="432"/>
              <a:ext cx="2832" cy="2544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8F2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29" name="Rectangle 9"/>
            <p:cNvSpPr>
              <a:spLocks noChangeArrowheads="1"/>
            </p:cNvSpPr>
            <p:nvPr/>
          </p:nvSpPr>
          <p:spPr bwMode="auto">
            <a:xfrm>
              <a:off x="1030" y="813"/>
              <a:ext cx="1829" cy="891"/>
            </a:xfrm>
            <a:prstGeom prst="rect">
              <a:avLst/>
            </a:prstGeom>
            <a:solidFill>
              <a:srgbClr val="F8F2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4730" name="Group 10"/>
          <p:cNvGrpSpPr>
            <a:grpSpLocks/>
          </p:cNvGrpSpPr>
          <p:nvPr/>
        </p:nvGrpSpPr>
        <p:grpSpPr bwMode="auto">
          <a:xfrm>
            <a:off x="838200" y="685800"/>
            <a:ext cx="7467600" cy="3733800"/>
            <a:chOff x="192" y="-864"/>
            <a:chExt cx="2832" cy="2544"/>
          </a:xfrm>
        </p:grpSpPr>
        <p:sp>
          <p:nvSpPr>
            <p:cNvPr id="1054731" name="AutoShape 11"/>
            <p:cNvSpPr>
              <a:spLocks noChangeArrowheads="1"/>
            </p:cNvSpPr>
            <p:nvPr/>
          </p:nvSpPr>
          <p:spPr bwMode="auto">
            <a:xfrm flipV="1">
              <a:off x="192" y="-864"/>
              <a:ext cx="2832" cy="2544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A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2" name="Rectangle 12"/>
            <p:cNvSpPr>
              <a:spLocks noChangeArrowheads="1"/>
            </p:cNvSpPr>
            <p:nvPr/>
          </p:nvSpPr>
          <p:spPr bwMode="auto">
            <a:xfrm flipV="1">
              <a:off x="694" y="408"/>
              <a:ext cx="1829" cy="891"/>
            </a:xfrm>
            <a:prstGeom prst="rect">
              <a:avLst/>
            </a:prstGeom>
            <a:solidFill>
              <a:srgbClr val="00A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33" name="Text Box 13"/>
          <p:cNvSpPr txBox="1">
            <a:spLocks noChangeArrowheads="1"/>
          </p:cNvSpPr>
          <p:nvPr/>
        </p:nvSpPr>
        <p:spPr bwMode="auto">
          <a:xfrm>
            <a:off x="3124200" y="79216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Spiritual world</a:t>
            </a:r>
          </a:p>
        </p:txBody>
      </p:sp>
      <p:sp>
        <p:nvSpPr>
          <p:cNvPr id="1054734" name="Text Box 14"/>
          <p:cNvSpPr txBox="1">
            <a:spLocks noChangeArrowheads="1"/>
          </p:cNvSpPr>
          <p:nvPr/>
        </p:nvSpPr>
        <p:spPr bwMode="auto">
          <a:xfrm>
            <a:off x="3124200" y="376396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Impact" pitchFamily="34" charset="0"/>
              </a:rPr>
              <a:t>Physical world</a:t>
            </a:r>
          </a:p>
        </p:txBody>
      </p:sp>
      <p:sp>
        <p:nvSpPr>
          <p:cNvPr id="1054735" name="AutoShape 15"/>
          <p:cNvSpPr>
            <a:spLocks noChangeArrowheads="1"/>
          </p:cNvSpPr>
          <p:nvPr/>
        </p:nvSpPr>
        <p:spPr bwMode="auto">
          <a:xfrm rot="-10800000">
            <a:off x="4352925" y="32750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36" name="AutoShape 16"/>
          <p:cNvSpPr>
            <a:spLocks noChangeArrowheads="1"/>
          </p:cNvSpPr>
          <p:nvPr/>
        </p:nvSpPr>
        <p:spPr bwMode="auto">
          <a:xfrm>
            <a:off x="4643438" y="33099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37" name="AutoShape 17"/>
          <p:cNvSpPr>
            <a:spLocks noChangeArrowheads="1"/>
          </p:cNvSpPr>
          <p:nvPr/>
        </p:nvSpPr>
        <p:spPr bwMode="auto">
          <a:xfrm rot="-10800000">
            <a:off x="4352925" y="32750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38" name="AutoShape 18"/>
          <p:cNvSpPr>
            <a:spLocks noChangeArrowheads="1"/>
          </p:cNvSpPr>
          <p:nvPr/>
        </p:nvSpPr>
        <p:spPr bwMode="auto">
          <a:xfrm>
            <a:off x="4643438" y="33099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39" name="AutoShape 19"/>
          <p:cNvSpPr>
            <a:spLocks noChangeArrowheads="1"/>
          </p:cNvSpPr>
          <p:nvPr/>
        </p:nvSpPr>
        <p:spPr bwMode="auto">
          <a:xfrm rot="-10800000">
            <a:off x="4352925" y="32750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0" name="AutoShape 20"/>
          <p:cNvSpPr>
            <a:spLocks noChangeArrowheads="1"/>
          </p:cNvSpPr>
          <p:nvPr/>
        </p:nvSpPr>
        <p:spPr bwMode="auto">
          <a:xfrm>
            <a:off x="4643438" y="33099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1" name="Line 21"/>
          <p:cNvSpPr>
            <a:spLocks noChangeShapeType="1"/>
          </p:cNvSpPr>
          <p:nvPr/>
        </p:nvSpPr>
        <p:spPr bwMode="auto">
          <a:xfrm rot="1206637" flipV="1">
            <a:off x="2438400" y="20574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4742" name="Line 22"/>
          <p:cNvSpPr>
            <a:spLocks noChangeShapeType="1"/>
          </p:cNvSpPr>
          <p:nvPr/>
        </p:nvSpPr>
        <p:spPr bwMode="auto">
          <a:xfrm rot="-1278713" flipH="1" flipV="1">
            <a:off x="2514600" y="24384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4743" name="Oval 23"/>
          <p:cNvSpPr>
            <a:spLocks noChangeArrowheads="1"/>
          </p:cNvSpPr>
          <p:nvPr/>
        </p:nvSpPr>
        <p:spPr bwMode="auto">
          <a:xfrm flipV="1">
            <a:off x="3505200" y="1905000"/>
            <a:ext cx="2133600" cy="6096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75000"/>
              </a:lnSpc>
            </a:pPr>
            <a:endParaRPr lang="en-US" sz="200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054744" name="Text Box 24"/>
          <p:cNvSpPr txBox="1">
            <a:spLocks noChangeArrowheads="1"/>
          </p:cNvSpPr>
          <p:nvPr/>
        </p:nvSpPr>
        <p:spPr bwMode="auto">
          <a:xfrm>
            <a:off x="3767138" y="1951038"/>
            <a:ext cx="160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Spirit Self</a:t>
            </a:r>
          </a:p>
        </p:txBody>
      </p:sp>
      <p:sp>
        <p:nvSpPr>
          <p:cNvPr id="1054746" name="Oval 26"/>
          <p:cNvSpPr>
            <a:spLocks noChangeArrowheads="1"/>
          </p:cNvSpPr>
          <p:nvPr/>
        </p:nvSpPr>
        <p:spPr bwMode="auto">
          <a:xfrm>
            <a:off x="3505200" y="2590800"/>
            <a:ext cx="2133600" cy="609600"/>
          </a:xfrm>
          <a:prstGeom prst="ellipse">
            <a:avLst/>
          </a:prstGeom>
          <a:solidFill>
            <a:srgbClr val="CCFF66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endParaRPr lang="en-US" sz="200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054747" name="Text Box 27"/>
          <p:cNvSpPr txBox="1">
            <a:spLocks noChangeArrowheads="1"/>
          </p:cNvSpPr>
          <p:nvPr/>
        </p:nvSpPr>
        <p:spPr bwMode="auto">
          <a:xfrm>
            <a:off x="3578225" y="2651125"/>
            <a:ext cx="19859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2700">
                <a:solidFill>
                  <a:srgbClr val="003300"/>
                </a:solidFill>
                <a:latin typeface="Impact" pitchFamily="34" charset="0"/>
              </a:rPr>
              <a:t>Physical Self</a:t>
            </a:r>
            <a:endParaRPr lang="en-US" sz="2700">
              <a:solidFill>
                <a:srgbClr val="003300"/>
              </a:solidFill>
            </a:endParaRPr>
          </a:p>
        </p:txBody>
      </p:sp>
      <p:sp>
        <p:nvSpPr>
          <p:cNvPr id="1054765" name="AutoShape 45"/>
          <p:cNvSpPr>
            <a:spLocks noChangeArrowheads="1"/>
          </p:cNvSpPr>
          <p:nvPr/>
        </p:nvSpPr>
        <p:spPr bwMode="auto">
          <a:xfrm rot="-10800000">
            <a:off x="4346575" y="12938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6" name="AutoShape 46"/>
          <p:cNvSpPr>
            <a:spLocks noChangeArrowheads="1"/>
          </p:cNvSpPr>
          <p:nvPr/>
        </p:nvSpPr>
        <p:spPr bwMode="auto">
          <a:xfrm rot="-10800000">
            <a:off x="4346575" y="12938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7" name="AutoShape 47"/>
          <p:cNvSpPr>
            <a:spLocks noChangeArrowheads="1"/>
          </p:cNvSpPr>
          <p:nvPr/>
        </p:nvSpPr>
        <p:spPr bwMode="auto">
          <a:xfrm rot="-10800000">
            <a:off x="4346575" y="12938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8" name="AutoShape 48"/>
          <p:cNvSpPr>
            <a:spLocks noChangeArrowheads="1"/>
          </p:cNvSpPr>
          <p:nvPr/>
        </p:nvSpPr>
        <p:spPr bwMode="auto">
          <a:xfrm>
            <a:off x="4637088" y="13287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9" name="AutoShape 49"/>
          <p:cNvSpPr>
            <a:spLocks noChangeArrowheads="1"/>
          </p:cNvSpPr>
          <p:nvPr/>
        </p:nvSpPr>
        <p:spPr bwMode="auto">
          <a:xfrm>
            <a:off x="4637088" y="13287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0" name="AutoShape 50"/>
          <p:cNvSpPr>
            <a:spLocks noChangeArrowheads="1"/>
          </p:cNvSpPr>
          <p:nvPr/>
        </p:nvSpPr>
        <p:spPr bwMode="auto">
          <a:xfrm>
            <a:off x="4637088" y="13287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777" name="Group 57"/>
          <p:cNvGrpSpPr>
            <a:grpSpLocks/>
          </p:cNvGrpSpPr>
          <p:nvPr/>
        </p:nvGrpSpPr>
        <p:grpSpPr bwMode="auto">
          <a:xfrm>
            <a:off x="6096000" y="2209800"/>
            <a:ext cx="1828800" cy="671513"/>
            <a:chOff x="3840" y="1972"/>
            <a:chExt cx="1152" cy="423"/>
          </a:xfrm>
        </p:grpSpPr>
        <p:sp>
          <p:nvSpPr>
            <p:cNvPr id="1054775" name="AutoShape 55"/>
            <p:cNvSpPr>
              <a:spLocks noChangeArrowheads="1"/>
            </p:cNvSpPr>
            <p:nvPr/>
          </p:nvSpPr>
          <p:spPr bwMode="auto">
            <a:xfrm>
              <a:off x="3840" y="1992"/>
              <a:ext cx="1152" cy="3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9900"/>
                </a:gs>
                <a:gs pos="100000">
                  <a:srgbClr val="FFF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4776" name="Text Box 56"/>
            <p:cNvSpPr txBox="1">
              <a:spLocks noChangeArrowheads="1"/>
            </p:cNvSpPr>
            <p:nvPr/>
          </p:nvSpPr>
          <p:spPr bwMode="auto">
            <a:xfrm>
              <a:off x="3840" y="1972"/>
              <a:ext cx="11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8392" dir="1308085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800">
                  <a:solidFill>
                    <a:schemeClr val="bg1"/>
                  </a:solidFill>
                  <a:latin typeface="Impact" pitchFamily="34" charset="0"/>
                </a:rPr>
                <a:t>Cosmos</a:t>
              </a:r>
            </a:p>
          </p:txBody>
        </p:sp>
      </p:grpSp>
      <p:pic>
        <p:nvPicPr>
          <p:cNvPr id="48" name="Picture 47" descr="Man casual_blu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568" y="1300409"/>
            <a:ext cx="855269" cy="2509591"/>
          </a:xfrm>
          <a:prstGeom prst="rect">
            <a:avLst/>
          </a:prstGeom>
          <a:effectLst>
            <a:outerShdw blurRad="520700" dist="88900" dir="16260000" sx="108000" sy="108000" algn="ctr" rotWithShape="0">
              <a:srgbClr val="FFFF09"/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5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4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54777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822" name="Group 78"/>
          <p:cNvGrpSpPr>
            <a:grpSpLocks/>
          </p:cNvGrpSpPr>
          <p:nvPr/>
        </p:nvGrpSpPr>
        <p:grpSpPr bwMode="auto">
          <a:xfrm>
            <a:off x="1624013" y="5534025"/>
            <a:ext cx="5767387" cy="714375"/>
            <a:chOff x="336" y="3486"/>
            <a:chExt cx="3633" cy="450"/>
          </a:xfrm>
        </p:grpSpPr>
        <p:sp>
          <p:nvSpPr>
            <p:cNvPr id="1055748" name="Text Box 4"/>
            <p:cNvSpPr txBox="1">
              <a:spLocks noChangeArrowheads="1"/>
            </p:cNvSpPr>
            <p:nvPr/>
          </p:nvSpPr>
          <p:spPr bwMode="auto">
            <a:xfrm>
              <a:off x="624" y="3486"/>
              <a:ext cx="334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For these reasons, a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human being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has the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value of the entire cosmos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55749" name="Text Box 5"/>
            <p:cNvSpPr txBox="1">
              <a:spLocks noChangeArrowheads="1"/>
            </p:cNvSpPr>
            <p:nvPr/>
          </p:nvSpPr>
          <p:spPr bwMode="auto">
            <a:xfrm>
              <a:off x="336" y="3486"/>
              <a:ext cx="15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55757" name="Text Box 13" descr="Pink tissue paper"/>
          <p:cNvSpPr txBox="1">
            <a:spLocks noChangeArrowheads="1"/>
          </p:cNvSpPr>
          <p:nvPr/>
        </p:nvSpPr>
        <p:spPr bwMode="auto">
          <a:xfrm>
            <a:off x="533400" y="76200"/>
            <a:ext cx="807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000" b="1" u="sng">
                <a:solidFill>
                  <a:srgbClr val="000099"/>
                </a:solidFill>
                <a:latin typeface="Arial Black" pitchFamily="34" charset="0"/>
              </a:rPr>
              <a:t>Human relationship with the universe</a:t>
            </a:r>
          </a:p>
        </p:txBody>
      </p:sp>
      <p:grpSp>
        <p:nvGrpSpPr>
          <p:cNvPr id="1055758" name="Group 14"/>
          <p:cNvGrpSpPr>
            <a:grpSpLocks/>
          </p:cNvGrpSpPr>
          <p:nvPr/>
        </p:nvGrpSpPr>
        <p:grpSpPr bwMode="auto">
          <a:xfrm>
            <a:off x="838200" y="685800"/>
            <a:ext cx="7467600" cy="3733800"/>
            <a:chOff x="528" y="432"/>
            <a:chExt cx="2832" cy="2544"/>
          </a:xfrm>
        </p:grpSpPr>
        <p:sp>
          <p:nvSpPr>
            <p:cNvPr id="1055759" name="AutoShape 15"/>
            <p:cNvSpPr>
              <a:spLocks noChangeArrowheads="1"/>
            </p:cNvSpPr>
            <p:nvPr/>
          </p:nvSpPr>
          <p:spPr bwMode="auto">
            <a:xfrm>
              <a:off x="528" y="432"/>
              <a:ext cx="2832" cy="2544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8F2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60" name="Rectangle 16"/>
            <p:cNvSpPr>
              <a:spLocks noChangeArrowheads="1"/>
            </p:cNvSpPr>
            <p:nvPr/>
          </p:nvSpPr>
          <p:spPr bwMode="auto">
            <a:xfrm>
              <a:off x="1030" y="813"/>
              <a:ext cx="1829" cy="891"/>
            </a:xfrm>
            <a:prstGeom prst="rect">
              <a:avLst/>
            </a:prstGeom>
            <a:solidFill>
              <a:srgbClr val="F8F2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761" name="Group 17"/>
          <p:cNvGrpSpPr>
            <a:grpSpLocks/>
          </p:cNvGrpSpPr>
          <p:nvPr/>
        </p:nvGrpSpPr>
        <p:grpSpPr bwMode="auto">
          <a:xfrm>
            <a:off x="838200" y="685800"/>
            <a:ext cx="7467600" cy="3733800"/>
            <a:chOff x="192" y="-864"/>
            <a:chExt cx="2832" cy="2544"/>
          </a:xfrm>
        </p:grpSpPr>
        <p:sp>
          <p:nvSpPr>
            <p:cNvPr id="1055762" name="AutoShape 18"/>
            <p:cNvSpPr>
              <a:spLocks noChangeArrowheads="1"/>
            </p:cNvSpPr>
            <p:nvPr/>
          </p:nvSpPr>
          <p:spPr bwMode="auto">
            <a:xfrm flipV="1">
              <a:off x="192" y="-864"/>
              <a:ext cx="2832" cy="2544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A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63" name="Rectangle 19"/>
            <p:cNvSpPr>
              <a:spLocks noChangeArrowheads="1"/>
            </p:cNvSpPr>
            <p:nvPr/>
          </p:nvSpPr>
          <p:spPr bwMode="auto">
            <a:xfrm flipV="1">
              <a:off x="694" y="408"/>
              <a:ext cx="1829" cy="891"/>
            </a:xfrm>
            <a:prstGeom prst="rect">
              <a:avLst/>
            </a:prstGeom>
            <a:solidFill>
              <a:srgbClr val="00A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64" name="Text Box 20"/>
          <p:cNvSpPr txBox="1">
            <a:spLocks noChangeArrowheads="1"/>
          </p:cNvSpPr>
          <p:nvPr/>
        </p:nvSpPr>
        <p:spPr bwMode="auto">
          <a:xfrm>
            <a:off x="3124200" y="79216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Spiritual world</a:t>
            </a:r>
          </a:p>
        </p:txBody>
      </p:sp>
      <p:sp>
        <p:nvSpPr>
          <p:cNvPr id="1055765" name="Text Box 21"/>
          <p:cNvSpPr txBox="1">
            <a:spLocks noChangeArrowheads="1"/>
          </p:cNvSpPr>
          <p:nvPr/>
        </p:nvSpPr>
        <p:spPr bwMode="auto">
          <a:xfrm>
            <a:off x="3124200" y="376396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Impact" pitchFamily="34" charset="0"/>
              </a:rPr>
              <a:t>Physical world</a:t>
            </a:r>
          </a:p>
        </p:txBody>
      </p:sp>
      <p:sp>
        <p:nvSpPr>
          <p:cNvPr id="1055766" name="AutoShape 22"/>
          <p:cNvSpPr>
            <a:spLocks noChangeArrowheads="1"/>
          </p:cNvSpPr>
          <p:nvPr/>
        </p:nvSpPr>
        <p:spPr bwMode="auto">
          <a:xfrm rot="-10800000">
            <a:off x="4352925" y="32750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67" name="AutoShape 23"/>
          <p:cNvSpPr>
            <a:spLocks noChangeArrowheads="1"/>
          </p:cNvSpPr>
          <p:nvPr/>
        </p:nvSpPr>
        <p:spPr bwMode="auto">
          <a:xfrm>
            <a:off x="4643438" y="33099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68" name="AutoShape 24"/>
          <p:cNvSpPr>
            <a:spLocks noChangeArrowheads="1"/>
          </p:cNvSpPr>
          <p:nvPr/>
        </p:nvSpPr>
        <p:spPr bwMode="auto">
          <a:xfrm rot="-10800000">
            <a:off x="4352925" y="32750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69" name="AutoShape 25"/>
          <p:cNvSpPr>
            <a:spLocks noChangeArrowheads="1"/>
          </p:cNvSpPr>
          <p:nvPr/>
        </p:nvSpPr>
        <p:spPr bwMode="auto">
          <a:xfrm>
            <a:off x="4643438" y="33099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70" name="AutoShape 26"/>
          <p:cNvSpPr>
            <a:spLocks noChangeArrowheads="1"/>
          </p:cNvSpPr>
          <p:nvPr/>
        </p:nvSpPr>
        <p:spPr bwMode="auto">
          <a:xfrm rot="-10800000">
            <a:off x="4352925" y="32750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71" name="AutoShape 27"/>
          <p:cNvSpPr>
            <a:spLocks noChangeArrowheads="1"/>
          </p:cNvSpPr>
          <p:nvPr/>
        </p:nvSpPr>
        <p:spPr bwMode="auto">
          <a:xfrm>
            <a:off x="4643438" y="33099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72" name="Line 28"/>
          <p:cNvSpPr>
            <a:spLocks noChangeShapeType="1"/>
          </p:cNvSpPr>
          <p:nvPr/>
        </p:nvSpPr>
        <p:spPr bwMode="auto">
          <a:xfrm rot="1206637" flipV="1">
            <a:off x="2438400" y="20574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5773" name="Line 29"/>
          <p:cNvSpPr>
            <a:spLocks noChangeShapeType="1"/>
          </p:cNvSpPr>
          <p:nvPr/>
        </p:nvSpPr>
        <p:spPr bwMode="auto">
          <a:xfrm rot="-1278713" flipH="1" flipV="1">
            <a:off x="2514600" y="24384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5774" name="Oval 30"/>
          <p:cNvSpPr>
            <a:spLocks noChangeArrowheads="1"/>
          </p:cNvSpPr>
          <p:nvPr/>
        </p:nvSpPr>
        <p:spPr bwMode="auto">
          <a:xfrm flipV="1">
            <a:off x="3505200" y="1905000"/>
            <a:ext cx="2133600" cy="6096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>
              <a:lnSpc>
                <a:spcPct val="75000"/>
              </a:lnSpc>
            </a:pPr>
            <a:endParaRPr lang="en-US" sz="200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055775" name="Text Box 31"/>
          <p:cNvSpPr txBox="1">
            <a:spLocks noChangeArrowheads="1"/>
          </p:cNvSpPr>
          <p:nvPr/>
        </p:nvSpPr>
        <p:spPr bwMode="auto">
          <a:xfrm>
            <a:off x="3767138" y="1951038"/>
            <a:ext cx="160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  <a:latin typeface="Impact" pitchFamily="34" charset="0"/>
              </a:rPr>
              <a:t>Spirit Self</a:t>
            </a:r>
          </a:p>
        </p:txBody>
      </p:sp>
      <p:sp>
        <p:nvSpPr>
          <p:cNvPr id="1055776" name="Oval 32"/>
          <p:cNvSpPr>
            <a:spLocks noChangeArrowheads="1"/>
          </p:cNvSpPr>
          <p:nvPr/>
        </p:nvSpPr>
        <p:spPr bwMode="auto">
          <a:xfrm>
            <a:off x="3505200" y="2590800"/>
            <a:ext cx="2133600" cy="609600"/>
          </a:xfrm>
          <a:prstGeom prst="ellipse">
            <a:avLst/>
          </a:prstGeom>
          <a:solidFill>
            <a:srgbClr val="CCFF66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endParaRPr lang="en-US" sz="200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055777" name="Text Box 33"/>
          <p:cNvSpPr txBox="1">
            <a:spLocks noChangeArrowheads="1"/>
          </p:cNvSpPr>
          <p:nvPr/>
        </p:nvSpPr>
        <p:spPr bwMode="auto">
          <a:xfrm>
            <a:off x="3578225" y="2651125"/>
            <a:ext cx="19859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2700">
                <a:solidFill>
                  <a:srgbClr val="003300"/>
                </a:solidFill>
                <a:latin typeface="Impact" pitchFamily="34" charset="0"/>
              </a:rPr>
              <a:t>Physical Self</a:t>
            </a:r>
            <a:endParaRPr lang="en-US" sz="2700">
              <a:solidFill>
                <a:srgbClr val="003300"/>
              </a:solidFill>
            </a:endParaRPr>
          </a:p>
        </p:txBody>
      </p:sp>
      <p:sp>
        <p:nvSpPr>
          <p:cNvPr id="1055791" name="Rectangle 47"/>
          <p:cNvSpPr>
            <a:spLocks noChangeArrowheads="1"/>
          </p:cNvSpPr>
          <p:nvPr/>
        </p:nvSpPr>
        <p:spPr bwMode="auto">
          <a:xfrm>
            <a:off x="1600200" y="4540250"/>
            <a:ext cx="5867400" cy="60960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792" name="Text Box 48"/>
          <p:cNvSpPr txBox="1">
            <a:spLocks noChangeArrowheads="1"/>
          </p:cNvSpPr>
          <p:nvPr/>
        </p:nvSpPr>
        <p:spPr bwMode="auto">
          <a:xfrm>
            <a:off x="1600200" y="4524375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Perfect person</a:t>
            </a:r>
          </a:p>
        </p:txBody>
      </p:sp>
      <p:sp>
        <p:nvSpPr>
          <p:cNvPr id="1055793" name="Text Box 49"/>
          <p:cNvSpPr txBox="1">
            <a:spLocks noChangeArrowheads="1"/>
          </p:cNvSpPr>
          <p:nvPr/>
        </p:nvSpPr>
        <p:spPr bwMode="auto">
          <a:xfrm>
            <a:off x="4800600" y="4524375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cosmic value</a:t>
            </a:r>
          </a:p>
        </p:txBody>
      </p:sp>
      <p:sp>
        <p:nvSpPr>
          <p:cNvPr id="1055794" name="Text Box 50"/>
          <p:cNvSpPr txBox="1">
            <a:spLocks noChangeArrowheads="1"/>
          </p:cNvSpPr>
          <p:nvPr/>
        </p:nvSpPr>
        <p:spPr bwMode="auto">
          <a:xfrm>
            <a:off x="4495800" y="449580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:</a:t>
            </a:r>
          </a:p>
        </p:txBody>
      </p:sp>
      <p:sp>
        <p:nvSpPr>
          <p:cNvPr id="1055795" name="AutoShape 51"/>
          <p:cNvSpPr>
            <a:spLocks noChangeArrowheads="1"/>
          </p:cNvSpPr>
          <p:nvPr/>
        </p:nvSpPr>
        <p:spPr bwMode="auto">
          <a:xfrm rot="-10800000">
            <a:off x="4346575" y="12938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96" name="AutoShape 52"/>
          <p:cNvSpPr>
            <a:spLocks noChangeArrowheads="1"/>
          </p:cNvSpPr>
          <p:nvPr/>
        </p:nvSpPr>
        <p:spPr bwMode="auto">
          <a:xfrm rot="-10800000">
            <a:off x="4346575" y="12938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97" name="AutoShape 53"/>
          <p:cNvSpPr>
            <a:spLocks noChangeArrowheads="1"/>
          </p:cNvSpPr>
          <p:nvPr/>
        </p:nvSpPr>
        <p:spPr bwMode="auto">
          <a:xfrm rot="-10800000">
            <a:off x="4346575" y="1293813"/>
            <a:ext cx="153988" cy="498475"/>
          </a:xfrm>
          <a:prstGeom prst="curvedLeftArrow">
            <a:avLst>
              <a:gd name="adj1" fmla="val 64742"/>
              <a:gd name="adj2" fmla="val 129484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98" name="AutoShape 54"/>
          <p:cNvSpPr>
            <a:spLocks noChangeArrowheads="1"/>
          </p:cNvSpPr>
          <p:nvPr/>
        </p:nvSpPr>
        <p:spPr bwMode="auto">
          <a:xfrm>
            <a:off x="4637088" y="13287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99" name="AutoShape 55"/>
          <p:cNvSpPr>
            <a:spLocks noChangeArrowheads="1"/>
          </p:cNvSpPr>
          <p:nvPr/>
        </p:nvSpPr>
        <p:spPr bwMode="auto">
          <a:xfrm>
            <a:off x="4637088" y="13287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800" name="AutoShape 56"/>
          <p:cNvSpPr>
            <a:spLocks noChangeArrowheads="1"/>
          </p:cNvSpPr>
          <p:nvPr/>
        </p:nvSpPr>
        <p:spPr bwMode="auto">
          <a:xfrm>
            <a:off x="4637088" y="1328738"/>
            <a:ext cx="153987" cy="498475"/>
          </a:xfrm>
          <a:prstGeom prst="curvedLeftArrow">
            <a:avLst>
              <a:gd name="adj1" fmla="val 64742"/>
              <a:gd name="adj2" fmla="val 129485"/>
              <a:gd name="adj3" fmla="val 33333"/>
            </a:avLst>
          </a:prstGeom>
          <a:solidFill>
            <a:srgbClr val="FF33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819" name="Group 75"/>
          <p:cNvGrpSpPr>
            <a:grpSpLocks/>
          </p:cNvGrpSpPr>
          <p:nvPr/>
        </p:nvGrpSpPr>
        <p:grpSpPr bwMode="auto">
          <a:xfrm>
            <a:off x="6096000" y="2209800"/>
            <a:ext cx="1828800" cy="671513"/>
            <a:chOff x="3840" y="1972"/>
            <a:chExt cx="1152" cy="423"/>
          </a:xfrm>
        </p:grpSpPr>
        <p:sp>
          <p:nvSpPr>
            <p:cNvPr id="1055820" name="AutoShape 76"/>
            <p:cNvSpPr>
              <a:spLocks noChangeArrowheads="1"/>
            </p:cNvSpPr>
            <p:nvPr/>
          </p:nvSpPr>
          <p:spPr bwMode="auto">
            <a:xfrm>
              <a:off x="3840" y="1992"/>
              <a:ext cx="1152" cy="3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9900"/>
                </a:gs>
                <a:gs pos="100000">
                  <a:srgbClr val="FFF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5821" name="Text Box 77"/>
            <p:cNvSpPr txBox="1">
              <a:spLocks noChangeArrowheads="1"/>
            </p:cNvSpPr>
            <p:nvPr/>
          </p:nvSpPr>
          <p:spPr bwMode="auto">
            <a:xfrm>
              <a:off x="3840" y="1972"/>
              <a:ext cx="11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8392" dir="1308085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800">
                  <a:solidFill>
                    <a:schemeClr val="bg1"/>
                  </a:solidFill>
                  <a:latin typeface="Impact" pitchFamily="34" charset="0"/>
                </a:rPr>
                <a:t>Cosmos</a:t>
              </a:r>
            </a:p>
          </p:txBody>
        </p:sp>
      </p:grpSp>
      <p:pic>
        <p:nvPicPr>
          <p:cNvPr id="64" name="Picture 63" descr="Man casual_blu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568" y="1300409"/>
            <a:ext cx="855269" cy="2509591"/>
          </a:xfrm>
          <a:prstGeom prst="rect">
            <a:avLst/>
          </a:prstGeom>
          <a:effectLst>
            <a:outerShdw blurRad="520700" dist="88900" dir="16260000" sx="108000" sy="108000" algn="ctr" rotWithShape="0">
              <a:srgbClr val="FFFF09"/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5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WordArt 2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772400" cy="3505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Impact"/>
              </a:rPr>
              <a:t>Jesus and the Person</a:t>
            </a:r>
          </a:p>
          <a:p>
            <a:r>
              <a:rPr lang="en-US" sz="3600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Impact"/>
              </a:rPr>
              <a:t>Who Has Realized</a:t>
            </a:r>
          </a:p>
          <a:p>
            <a:r>
              <a:rPr lang="en-US" sz="3600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Impact"/>
              </a:rPr>
              <a:t>the Purpose of Creation</a:t>
            </a:r>
          </a:p>
        </p:txBody>
      </p:sp>
      <p:grpSp>
        <p:nvGrpSpPr>
          <p:cNvPr id="1056778" name="Group 10"/>
          <p:cNvGrpSpPr>
            <a:grpSpLocks/>
          </p:cNvGrpSpPr>
          <p:nvPr/>
        </p:nvGrpSpPr>
        <p:grpSpPr bwMode="auto">
          <a:xfrm>
            <a:off x="685800" y="762000"/>
            <a:ext cx="7772400" cy="1600200"/>
            <a:chOff x="432" y="480"/>
            <a:chExt cx="4896" cy="1008"/>
          </a:xfrm>
        </p:grpSpPr>
        <p:sp>
          <p:nvSpPr>
            <p:cNvPr id="1056776" name="AutoShape 8"/>
            <p:cNvSpPr>
              <a:spLocks noChangeArrowheads="1"/>
            </p:cNvSpPr>
            <p:nvPr/>
          </p:nvSpPr>
          <p:spPr bwMode="auto">
            <a:xfrm>
              <a:off x="432" y="480"/>
              <a:ext cx="4896" cy="10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DFFF"/>
                </a:gs>
                <a:gs pos="100000">
                  <a:srgbClr val="CC99FF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5677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44" y="637"/>
              <a:ext cx="4272" cy="6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Harsh3" dir="b"/>
              </a:scene3d>
              <a:sp3d extrusionH="121893000" prstMaterial="legacyMatte">
                <a:extrusionClr>
                  <a:srgbClr val="9900CC"/>
                </a:extrusionClr>
              </a:sp3d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rgbClr val="FFFFFF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Section 2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5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147" name="Group 91"/>
          <p:cNvGrpSpPr>
            <a:grpSpLocks/>
          </p:cNvGrpSpPr>
          <p:nvPr/>
        </p:nvGrpSpPr>
        <p:grpSpPr bwMode="auto">
          <a:xfrm>
            <a:off x="457200" y="76200"/>
            <a:ext cx="6781800" cy="930275"/>
            <a:chOff x="288" y="0"/>
            <a:chExt cx="4272" cy="586"/>
          </a:xfrm>
        </p:grpSpPr>
        <p:sp>
          <p:nvSpPr>
            <p:cNvPr id="1069059" name="Text Box 3" descr="Pink tissue paper"/>
            <p:cNvSpPr txBox="1">
              <a:spLocks noChangeArrowheads="1"/>
            </p:cNvSpPr>
            <p:nvPr/>
          </p:nvSpPr>
          <p:spPr bwMode="auto">
            <a:xfrm>
              <a:off x="288" y="0"/>
              <a:ext cx="345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2.1  Perfected Adam, Jesus and the</a:t>
              </a:r>
            </a:p>
          </p:txBody>
        </p:sp>
        <p:sp>
          <p:nvSpPr>
            <p:cNvPr id="1069060" name="Text Box 4" descr="Pink tissue paper"/>
            <p:cNvSpPr txBox="1">
              <a:spLocks noChangeArrowheads="1"/>
            </p:cNvSpPr>
            <p:nvPr/>
          </p:nvSpPr>
          <p:spPr bwMode="auto">
            <a:xfrm>
              <a:off x="1296" y="240"/>
              <a:ext cx="32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Restoration of the Tree of Life</a:t>
              </a:r>
            </a:p>
          </p:txBody>
        </p:sp>
      </p:grpSp>
      <p:sp>
        <p:nvSpPr>
          <p:cNvPr id="1069061" name="Rectangle 5"/>
          <p:cNvSpPr>
            <a:spLocks noChangeArrowheads="1"/>
          </p:cNvSpPr>
          <p:nvPr/>
        </p:nvSpPr>
        <p:spPr bwMode="auto">
          <a:xfrm>
            <a:off x="0" y="5038725"/>
            <a:ext cx="9144000" cy="181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9163" name="Group 107"/>
          <p:cNvGrpSpPr>
            <a:grpSpLocks/>
          </p:cNvGrpSpPr>
          <p:nvPr/>
        </p:nvGrpSpPr>
        <p:grpSpPr bwMode="auto">
          <a:xfrm>
            <a:off x="692150" y="5216525"/>
            <a:ext cx="7842250" cy="1336675"/>
            <a:chOff x="436" y="3238"/>
            <a:chExt cx="4940" cy="842"/>
          </a:xfrm>
        </p:grpSpPr>
        <p:sp>
          <p:nvSpPr>
            <p:cNvPr id="1069063" name="Text Box 7"/>
            <p:cNvSpPr txBox="1">
              <a:spLocks noChangeArrowheads="1"/>
            </p:cNvSpPr>
            <p:nvPr/>
          </p:nvSpPr>
          <p:spPr bwMode="auto">
            <a:xfrm>
              <a:off x="654" y="3238"/>
              <a:ext cx="4722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Human history is the history of the providence of restoration. Its goal is the realization of the Kingdom of Heaven on earth when, at the end of history, the </a:t>
              </a:r>
              <a:r>
                <a:rPr lang="en-US" b="1" dirty="0">
                  <a:solidFill>
                    <a:srgbClr val="FFFF66"/>
                  </a:solidFill>
                  <a:latin typeface="Arial Narrow" pitchFamily="34" charset="0"/>
                </a:rPr>
                <a:t>tree of life 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which was </a:t>
              </a:r>
              <a:r>
                <a:rPr lang="en-US" b="1" dirty="0">
                  <a:solidFill>
                    <a:srgbClr val="FFFF66"/>
                  </a:solidFill>
                  <a:latin typeface="Arial Narrow" pitchFamily="34" charset="0"/>
                </a:rPr>
                <a:t>lost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in the Garden of Eden will be </a:t>
              </a:r>
              <a:r>
                <a:rPr lang="en-US" b="1" dirty="0">
                  <a:solidFill>
                    <a:srgbClr val="FFFF66"/>
                  </a:solidFill>
                  <a:latin typeface="Arial Narrow" pitchFamily="34" charset="0"/>
                </a:rPr>
                <a:t>regained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(Gen. 3:24, Rev. 22:14). </a:t>
              </a:r>
              <a:endParaRPr lang="en-US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69064" name="Text Box 8"/>
            <p:cNvSpPr txBox="1">
              <a:spLocks noChangeArrowheads="1"/>
            </p:cNvSpPr>
            <p:nvPr/>
          </p:nvSpPr>
          <p:spPr bwMode="auto">
            <a:xfrm>
              <a:off x="436" y="3238"/>
              <a:ext cx="20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pic>
        <p:nvPicPr>
          <p:cNvPr id="1069080" name="Picture 24" descr="pink tre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91" t="27777" r="34848" b="27779"/>
          <a:stretch>
            <a:fillRect/>
          </a:stretch>
        </p:blipFill>
        <p:spPr bwMode="auto">
          <a:xfrm>
            <a:off x="152400" y="990600"/>
            <a:ext cx="2928938" cy="3429000"/>
          </a:xfrm>
          <a:prstGeom prst="rect">
            <a:avLst/>
          </a:prstGeom>
          <a:noFill/>
        </p:spPr>
      </p:pic>
      <p:sp>
        <p:nvSpPr>
          <p:cNvPr id="1069081" name="Text Box 25"/>
          <p:cNvSpPr txBox="1">
            <a:spLocks noChangeArrowheads="1"/>
          </p:cNvSpPr>
          <p:nvPr/>
        </p:nvSpPr>
        <p:spPr bwMode="auto">
          <a:xfrm>
            <a:off x="473075" y="4373563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Tree of Life</a:t>
            </a:r>
          </a:p>
        </p:txBody>
      </p:sp>
      <p:sp>
        <p:nvSpPr>
          <p:cNvPr id="1069088" name="Text Box 32"/>
          <p:cNvSpPr txBox="1">
            <a:spLocks noChangeArrowheads="1"/>
          </p:cNvSpPr>
          <p:nvPr/>
        </p:nvSpPr>
        <p:spPr bwMode="auto">
          <a:xfrm rot="928952">
            <a:off x="2951163" y="2971800"/>
            <a:ext cx="1571625" cy="455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chemeClr val="accent2"/>
                </a:solidFill>
                <a:latin typeface="Impact" pitchFamily="34" charset="0"/>
              </a:rPr>
              <a:t>Regained</a:t>
            </a:r>
          </a:p>
        </p:txBody>
      </p:sp>
      <p:sp>
        <p:nvSpPr>
          <p:cNvPr id="1069091" name="Text Box 35"/>
          <p:cNvSpPr txBox="1">
            <a:spLocks noChangeArrowheads="1"/>
          </p:cNvSpPr>
          <p:nvPr/>
        </p:nvSpPr>
        <p:spPr bwMode="auto">
          <a:xfrm rot="-969300">
            <a:off x="3216275" y="1392238"/>
            <a:ext cx="822325" cy="433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latin typeface="Impact" pitchFamily="34" charset="0"/>
              </a:rPr>
              <a:t>Lost</a:t>
            </a:r>
          </a:p>
        </p:txBody>
      </p:sp>
      <p:sp>
        <p:nvSpPr>
          <p:cNvPr id="1069148" name="Text Box 92"/>
          <p:cNvSpPr txBox="1">
            <a:spLocks noChangeArrowheads="1"/>
          </p:cNvSpPr>
          <p:nvPr/>
        </p:nvSpPr>
        <p:spPr bwMode="auto">
          <a:xfrm rot="-969300">
            <a:off x="2719388" y="1668463"/>
            <a:ext cx="2081212" cy="482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>
                <a:latin typeface="Arial Rounded MT Bold" pitchFamily="34" charset="0"/>
              </a:rPr>
              <a:t>(</a:t>
            </a:r>
            <a:r>
              <a:rPr lang="en-US" sz="2800">
                <a:latin typeface="Impact" pitchFamily="34" charset="0"/>
              </a:rPr>
              <a:t>Gen. 3:24</a:t>
            </a:r>
            <a:r>
              <a:rPr lang="en-US" sz="3200">
                <a:latin typeface="Arial Rounded MT Bold" pitchFamily="34" charset="0"/>
              </a:rPr>
              <a:t>)</a:t>
            </a:r>
            <a:r>
              <a:rPr lang="en-US" sz="2800">
                <a:latin typeface="Impact" pitchFamily="34" charset="0"/>
              </a:rPr>
              <a:t> </a:t>
            </a:r>
          </a:p>
        </p:txBody>
      </p:sp>
      <p:sp>
        <p:nvSpPr>
          <p:cNvPr id="1069149" name="Text Box 93"/>
          <p:cNvSpPr txBox="1">
            <a:spLocks noChangeArrowheads="1"/>
          </p:cNvSpPr>
          <p:nvPr/>
        </p:nvSpPr>
        <p:spPr bwMode="auto">
          <a:xfrm rot="928952">
            <a:off x="2590800" y="3302000"/>
            <a:ext cx="2081213" cy="506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rgbClr val="000099"/>
                </a:solidFill>
                <a:latin typeface="Arial Rounded MT Bold" pitchFamily="34" charset="0"/>
              </a:rPr>
              <a:t>(</a:t>
            </a:r>
            <a:r>
              <a:rPr lang="en-US" sz="2800">
                <a:solidFill>
                  <a:srgbClr val="000099"/>
                </a:solidFill>
                <a:latin typeface="Impact" pitchFamily="34" charset="0"/>
              </a:rPr>
              <a:t>Rev. 22:14</a:t>
            </a:r>
            <a:r>
              <a:rPr lang="en-US" sz="3200">
                <a:solidFill>
                  <a:srgbClr val="000099"/>
                </a:solidFill>
                <a:latin typeface="Arial Rounded MT Bold" pitchFamily="34" charset="0"/>
              </a:rPr>
              <a:t>) </a:t>
            </a:r>
          </a:p>
        </p:txBody>
      </p:sp>
      <p:grpSp>
        <p:nvGrpSpPr>
          <p:cNvPr id="1069164" name="Group 108"/>
          <p:cNvGrpSpPr>
            <a:grpSpLocks/>
          </p:cNvGrpSpPr>
          <p:nvPr/>
        </p:nvGrpSpPr>
        <p:grpSpPr bwMode="auto">
          <a:xfrm>
            <a:off x="647700" y="685800"/>
            <a:ext cx="7886700" cy="4191000"/>
            <a:chOff x="408" y="336"/>
            <a:chExt cx="4968" cy="2640"/>
          </a:xfrm>
        </p:grpSpPr>
        <p:sp>
          <p:nvSpPr>
            <p:cNvPr id="1069153" name="AutoShape 97"/>
            <p:cNvSpPr>
              <a:spLocks noChangeArrowheads="1"/>
            </p:cNvSpPr>
            <p:nvPr/>
          </p:nvSpPr>
          <p:spPr bwMode="auto">
            <a:xfrm>
              <a:off x="408" y="336"/>
              <a:ext cx="4968" cy="2640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BC5E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154" name="Text Box 98"/>
            <p:cNvSpPr txBox="1">
              <a:spLocks noChangeArrowheads="1"/>
            </p:cNvSpPr>
            <p:nvPr/>
          </p:nvSpPr>
          <p:spPr bwMode="auto">
            <a:xfrm>
              <a:off x="864" y="864"/>
              <a:ext cx="4464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5400000" algn="ctr" rotWithShape="0">
                <a:srgbClr val="663300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500" b="1" dirty="0">
                  <a:solidFill>
                    <a:srgbClr val="800000"/>
                  </a:solidFill>
                  <a:latin typeface="Papyrus" pitchFamily="66" charset="0"/>
                </a:rPr>
                <a:t>“He drove out the man; and at the east of the garden of Eden he placed a cherubim, and a flaming sword…, to guard the way to the tree of life.</a:t>
              </a:r>
            </a:p>
          </p:txBody>
        </p:sp>
        <p:sp>
          <p:nvSpPr>
            <p:cNvPr id="1069155" name="Text Box 99"/>
            <p:cNvSpPr txBox="1">
              <a:spLocks noChangeArrowheads="1"/>
            </p:cNvSpPr>
            <p:nvPr/>
          </p:nvSpPr>
          <p:spPr bwMode="auto">
            <a:xfrm>
              <a:off x="3648" y="2208"/>
              <a:ext cx="15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5400000" algn="ctr" rotWithShape="0">
                <a:srgbClr val="663300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800000"/>
                  </a:solidFill>
                  <a:latin typeface="Papyrus" pitchFamily="66" charset="0"/>
                </a:rPr>
                <a:t>Gen. 3:24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9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6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6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6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6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6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06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81" grpId="0" autoUpdateAnimBg="0"/>
      <p:bldP spid="1069088" grpId="0" autoUpdateAnimBg="0"/>
      <p:bldP spid="1069091" grpId="0" autoUpdateAnimBg="0"/>
      <p:bldP spid="1069148" grpId="0" autoUpdateAnimBg="0"/>
      <p:bldP spid="106914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3" name="Rectangle 5"/>
          <p:cNvSpPr>
            <a:spLocks noChangeArrowheads="1"/>
          </p:cNvSpPr>
          <p:nvPr/>
        </p:nvSpPr>
        <p:spPr bwMode="auto">
          <a:xfrm>
            <a:off x="0" y="5038725"/>
            <a:ext cx="9144000" cy="181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3337" name="Picture 9" descr="pink tre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91" t="27777" r="34848" b="27779"/>
          <a:stretch>
            <a:fillRect/>
          </a:stretch>
        </p:blipFill>
        <p:spPr bwMode="auto">
          <a:xfrm>
            <a:off x="152400" y="990600"/>
            <a:ext cx="2928938" cy="3429000"/>
          </a:xfrm>
          <a:prstGeom prst="rect">
            <a:avLst/>
          </a:prstGeom>
          <a:noFill/>
        </p:spPr>
      </p:pic>
      <p:sp>
        <p:nvSpPr>
          <p:cNvPr id="1123338" name="Text Box 10"/>
          <p:cNvSpPr txBox="1">
            <a:spLocks noChangeArrowheads="1"/>
          </p:cNvSpPr>
          <p:nvPr/>
        </p:nvSpPr>
        <p:spPr bwMode="auto">
          <a:xfrm>
            <a:off x="473075" y="4373563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Tree of Life</a:t>
            </a:r>
          </a:p>
        </p:txBody>
      </p:sp>
      <p:sp>
        <p:nvSpPr>
          <p:cNvPr id="1123339" name="Text Box 11"/>
          <p:cNvSpPr txBox="1">
            <a:spLocks noChangeArrowheads="1"/>
          </p:cNvSpPr>
          <p:nvPr/>
        </p:nvSpPr>
        <p:spPr bwMode="auto">
          <a:xfrm rot="928952">
            <a:off x="2951163" y="2971800"/>
            <a:ext cx="1571625" cy="455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chemeClr val="accent2"/>
                </a:solidFill>
                <a:latin typeface="Impact" pitchFamily="34" charset="0"/>
              </a:rPr>
              <a:t>Regained</a:t>
            </a:r>
          </a:p>
        </p:txBody>
      </p:sp>
      <p:sp>
        <p:nvSpPr>
          <p:cNvPr id="1123340" name="Text Box 12"/>
          <p:cNvSpPr txBox="1">
            <a:spLocks noChangeArrowheads="1"/>
          </p:cNvSpPr>
          <p:nvPr/>
        </p:nvSpPr>
        <p:spPr bwMode="auto">
          <a:xfrm rot="-969300">
            <a:off x="3216275" y="1392238"/>
            <a:ext cx="822325" cy="433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latin typeface="Impact" pitchFamily="34" charset="0"/>
              </a:rPr>
              <a:t>Lost</a:t>
            </a:r>
          </a:p>
        </p:txBody>
      </p:sp>
      <p:sp>
        <p:nvSpPr>
          <p:cNvPr id="1123341" name="Text Box 13"/>
          <p:cNvSpPr txBox="1">
            <a:spLocks noChangeArrowheads="1"/>
          </p:cNvSpPr>
          <p:nvPr/>
        </p:nvSpPr>
        <p:spPr bwMode="auto">
          <a:xfrm rot="-969300">
            <a:off x="2719388" y="1668463"/>
            <a:ext cx="2081212" cy="482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>
                <a:latin typeface="Arial Rounded MT Bold" pitchFamily="34" charset="0"/>
              </a:rPr>
              <a:t>(</a:t>
            </a:r>
            <a:r>
              <a:rPr lang="en-US" sz="2800">
                <a:latin typeface="Impact" pitchFamily="34" charset="0"/>
              </a:rPr>
              <a:t>Gen. 3:24</a:t>
            </a:r>
            <a:r>
              <a:rPr lang="en-US" sz="3200">
                <a:latin typeface="Arial Rounded MT Bold" pitchFamily="34" charset="0"/>
              </a:rPr>
              <a:t>)</a:t>
            </a:r>
            <a:r>
              <a:rPr lang="en-US" sz="2800">
                <a:latin typeface="Impact" pitchFamily="34" charset="0"/>
              </a:rPr>
              <a:t> </a:t>
            </a:r>
          </a:p>
        </p:txBody>
      </p:sp>
      <p:sp>
        <p:nvSpPr>
          <p:cNvPr id="1123342" name="Text Box 14"/>
          <p:cNvSpPr txBox="1">
            <a:spLocks noChangeArrowheads="1"/>
          </p:cNvSpPr>
          <p:nvPr/>
        </p:nvSpPr>
        <p:spPr bwMode="auto">
          <a:xfrm rot="928952">
            <a:off x="2590800" y="3302000"/>
            <a:ext cx="2081213" cy="506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rgbClr val="000099"/>
                </a:solidFill>
                <a:latin typeface="Arial Rounded MT Bold" pitchFamily="34" charset="0"/>
              </a:rPr>
              <a:t>(</a:t>
            </a:r>
            <a:r>
              <a:rPr lang="en-US" sz="2800">
                <a:solidFill>
                  <a:srgbClr val="000099"/>
                </a:solidFill>
                <a:latin typeface="Impact" pitchFamily="34" charset="0"/>
              </a:rPr>
              <a:t>Rev. 22:14</a:t>
            </a:r>
            <a:r>
              <a:rPr lang="en-US" sz="3200">
                <a:solidFill>
                  <a:srgbClr val="000099"/>
                </a:solidFill>
                <a:latin typeface="Arial Rounded MT Bold" pitchFamily="34" charset="0"/>
              </a:rPr>
              <a:t>) </a:t>
            </a:r>
          </a:p>
        </p:txBody>
      </p:sp>
      <p:grpSp>
        <p:nvGrpSpPr>
          <p:cNvPr id="1123353" name="Group 25"/>
          <p:cNvGrpSpPr>
            <a:grpSpLocks/>
          </p:cNvGrpSpPr>
          <p:nvPr/>
        </p:nvGrpSpPr>
        <p:grpSpPr bwMode="auto">
          <a:xfrm>
            <a:off x="1143000" y="838200"/>
            <a:ext cx="6858000" cy="3810000"/>
            <a:chOff x="720" y="528"/>
            <a:chExt cx="4320" cy="2400"/>
          </a:xfrm>
        </p:grpSpPr>
        <p:sp>
          <p:nvSpPr>
            <p:cNvPr id="1123344" name="AutoShape 16"/>
            <p:cNvSpPr>
              <a:spLocks noChangeArrowheads="1"/>
            </p:cNvSpPr>
            <p:nvPr/>
          </p:nvSpPr>
          <p:spPr bwMode="auto">
            <a:xfrm>
              <a:off x="720" y="528"/>
              <a:ext cx="4320" cy="2400"/>
            </a:xfrm>
            <a:prstGeom prst="horizontalScroll">
              <a:avLst>
                <a:gd name="adj" fmla="val 1506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rgbClr val="BC5E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45" name="Text Box 17"/>
            <p:cNvSpPr txBox="1">
              <a:spLocks noChangeArrowheads="1"/>
            </p:cNvSpPr>
            <p:nvPr/>
          </p:nvSpPr>
          <p:spPr bwMode="auto">
            <a:xfrm>
              <a:off x="1152" y="1100"/>
              <a:ext cx="3840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5400000" algn="ctr" rotWithShape="0">
                <a:srgbClr val="663300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500" b="1" dirty="0">
                  <a:solidFill>
                    <a:srgbClr val="800000"/>
                  </a:solidFill>
                  <a:latin typeface="Papyrus" pitchFamily="66" charset="0"/>
                </a:rPr>
                <a:t>“Blessed are those who wash their robes, that they may have the right to the tree of life…. </a:t>
              </a:r>
              <a:endParaRPr lang="en-US" sz="3500" b="1" dirty="0">
                <a:solidFill>
                  <a:srgbClr val="660033"/>
                </a:solidFill>
                <a:latin typeface="Papyrus" pitchFamily="66" charset="0"/>
              </a:endParaRPr>
            </a:p>
          </p:txBody>
        </p:sp>
        <p:sp>
          <p:nvSpPr>
            <p:cNvPr id="1123346" name="Text Box 18"/>
            <p:cNvSpPr txBox="1">
              <a:spLocks noChangeArrowheads="1"/>
            </p:cNvSpPr>
            <p:nvPr/>
          </p:nvSpPr>
          <p:spPr bwMode="auto">
            <a:xfrm>
              <a:off x="3408" y="2131"/>
              <a:ext cx="14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5400000" algn="ctr" rotWithShape="0">
                <a:srgbClr val="663300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800000"/>
                  </a:solidFill>
                  <a:latin typeface="Papyrus" pitchFamily="66" charset="0"/>
                </a:rPr>
                <a:t>Rev. 22:14</a:t>
              </a:r>
            </a:p>
          </p:txBody>
        </p:sp>
      </p:grpSp>
      <p:grpSp>
        <p:nvGrpSpPr>
          <p:cNvPr id="1123350" name="Group 22"/>
          <p:cNvGrpSpPr>
            <a:grpSpLocks/>
          </p:cNvGrpSpPr>
          <p:nvPr/>
        </p:nvGrpSpPr>
        <p:grpSpPr bwMode="auto">
          <a:xfrm>
            <a:off x="692150" y="5216525"/>
            <a:ext cx="7842250" cy="1336675"/>
            <a:chOff x="436" y="3238"/>
            <a:chExt cx="4940" cy="842"/>
          </a:xfrm>
        </p:grpSpPr>
        <p:sp>
          <p:nvSpPr>
            <p:cNvPr id="1123351" name="Text Box 23"/>
            <p:cNvSpPr txBox="1">
              <a:spLocks noChangeArrowheads="1"/>
            </p:cNvSpPr>
            <p:nvPr/>
          </p:nvSpPr>
          <p:spPr bwMode="auto">
            <a:xfrm>
              <a:off x="654" y="3238"/>
              <a:ext cx="4722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Human history is the history of the providence of restoration. Its goal is the realization of the Kingdom of Heaven on earth when, at the end of history, the </a:t>
              </a:r>
              <a:r>
                <a:rPr lang="en-US" b="1">
                  <a:solidFill>
                    <a:srgbClr val="FFFF99"/>
                  </a:solidFill>
                  <a:latin typeface="Arial Narrow" pitchFamily="34" charset="0"/>
                </a:rPr>
                <a:t>tree of life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which was </a:t>
              </a:r>
              <a:r>
                <a:rPr lang="en-US" b="1">
                  <a:solidFill>
                    <a:srgbClr val="FFFF99"/>
                  </a:solidFill>
                  <a:latin typeface="Arial Narrow" pitchFamily="34" charset="0"/>
                </a:rPr>
                <a:t>lost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in the Garden of Eden will be </a:t>
              </a:r>
              <a:r>
                <a:rPr lang="en-US" b="1">
                  <a:solidFill>
                    <a:srgbClr val="FFFF99"/>
                  </a:solidFill>
                  <a:latin typeface="Arial Narrow" pitchFamily="34" charset="0"/>
                </a:rPr>
                <a:t>regained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(Gen. 3:24, Rev. 22:14). 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23352" name="Text Box 24"/>
            <p:cNvSpPr txBox="1">
              <a:spLocks noChangeArrowheads="1"/>
            </p:cNvSpPr>
            <p:nvPr/>
          </p:nvSpPr>
          <p:spPr bwMode="auto">
            <a:xfrm>
              <a:off x="436" y="3238"/>
              <a:ext cx="20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91"/>
          <p:cNvGrpSpPr>
            <a:grpSpLocks/>
          </p:cNvGrpSpPr>
          <p:nvPr/>
        </p:nvGrpSpPr>
        <p:grpSpPr bwMode="auto">
          <a:xfrm>
            <a:off x="457200" y="76200"/>
            <a:ext cx="6781800" cy="930275"/>
            <a:chOff x="288" y="0"/>
            <a:chExt cx="4272" cy="586"/>
          </a:xfrm>
        </p:grpSpPr>
        <p:sp>
          <p:nvSpPr>
            <p:cNvPr id="20" name="Text Box 3" descr="Pink tissue paper"/>
            <p:cNvSpPr txBox="1">
              <a:spLocks noChangeArrowheads="1"/>
            </p:cNvSpPr>
            <p:nvPr/>
          </p:nvSpPr>
          <p:spPr bwMode="auto">
            <a:xfrm>
              <a:off x="288" y="0"/>
              <a:ext cx="345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2.1  Perfected Adam, Jesus and the</a:t>
              </a:r>
            </a:p>
          </p:txBody>
        </p:sp>
        <p:sp>
          <p:nvSpPr>
            <p:cNvPr id="21" name="Text Box 4" descr="Pink tissue paper"/>
            <p:cNvSpPr txBox="1">
              <a:spLocks noChangeArrowheads="1"/>
            </p:cNvSpPr>
            <p:nvPr/>
          </p:nvSpPr>
          <p:spPr bwMode="auto">
            <a:xfrm>
              <a:off x="1296" y="240"/>
              <a:ext cx="32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Restoration of the Tree of Life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ChangeArrowheads="1"/>
          </p:cNvSpPr>
          <p:nvPr/>
        </p:nvSpPr>
        <p:spPr bwMode="auto">
          <a:xfrm>
            <a:off x="0" y="5038725"/>
            <a:ext cx="9144000" cy="181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8732" name="Group 44"/>
          <p:cNvGrpSpPr>
            <a:grpSpLocks/>
          </p:cNvGrpSpPr>
          <p:nvPr/>
        </p:nvGrpSpPr>
        <p:grpSpPr bwMode="auto">
          <a:xfrm>
            <a:off x="533400" y="5216525"/>
            <a:ext cx="7924800" cy="1285875"/>
            <a:chOff x="336" y="3286"/>
            <a:chExt cx="4992" cy="810"/>
          </a:xfrm>
        </p:grpSpPr>
        <p:sp>
          <p:nvSpPr>
            <p:cNvPr id="1138692" name="Text Box 4"/>
            <p:cNvSpPr txBox="1">
              <a:spLocks noChangeArrowheads="1"/>
            </p:cNvSpPr>
            <p:nvPr/>
          </p:nvSpPr>
          <p:spPr bwMode="auto">
            <a:xfrm>
              <a:off x="564" y="3286"/>
              <a:ext cx="4764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Hence, </a:t>
              </a:r>
              <a:r>
                <a:rPr lang="en-US" sz="2300" b="1" u="sng">
                  <a:solidFill>
                    <a:schemeClr val="bg1"/>
                  </a:solidFill>
                  <a:latin typeface="Arial Narrow" pitchFamily="34" charset="0"/>
                </a:rPr>
                <a:t>Adam</a:t>
              </a: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, had he realized the ideal of perfection symbolized by the tree of life in the Garden of Eden, and </a:t>
              </a:r>
              <a:r>
                <a:rPr lang="en-US" sz="2300" b="1" u="sng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, symbolized by the tree of life in the Book of </a:t>
              </a:r>
              <a:r>
                <a:rPr lang="en-US" sz="2300" b="1" u="sng">
                  <a:solidFill>
                    <a:schemeClr val="bg1"/>
                  </a:solidFill>
                  <a:latin typeface="Arial Narrow" pitchFamily="34" charset="0"/>
                </a:rPr>
                <a:t>Revelation</a:t>
              </a: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, would be identical  in the sense of having </a:t>
              </a:r>
              <a:r>
                <a:rPr lang="en-US" sz="2300" b="1" u="sng">
                  <a:solidFill>
                    <a:schemeClr val="bg1"/>
                  </a:solidFill>
                  <a:latin typeface="Arial Narrow" pitchFamily="34" charset="0"/>
                </a:rPr>
                <a:t>realized the goal of creation</a:t>
              </a: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3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38693" name="Text Box 5"/>
            <p:cNvSpPr txBox="1">
              <a:spLocks noChangeArrowheads="1"/>
            </p:cNvSpPr>
            <p:nvPr/>
          </p:nvSpPr>
          <p:spPr bwMode="auto">
            <a:xfrm>
              <a:off x="336" y="3286"/>
              <a:ext cx="21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6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600" b="1">
                <a:solidFill>
                  <a:schemeClr val="bg1"/>
                </a:solidFill>
              </a:endParaRPr>
            </a:p>
          </p:txBody>
        </p:sp>
      </p:grpSp>
      <p:sp>
        <p:nvSpPr>
          <p:cNvPr id="1138694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838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"/>
              </a:lnSpc>
            </a:pPr>
            <a:r>
              <a:rPr lang="en-US" sz="3600" b="1" dirty="0">
                <a:solidFill>
                  <a:srgbClr val="000099"/>
                </a:solidFill>
                <a:latin typeface="Arial Black" pitchFamily="34" charset="0"/>
              </a:rPr>
              <a:t>….</a:t>
            </a:r>
          </a:p>
        </p:txBody>
      </p:sp>
      <p:sp>
        <p:nvSpPr>
          <p:cNvPr id="1138695" name="Text Box 7"/>
          <p:cNvSpPr txBox="1">
            <a:spLocks noChangeArrowheads="1"/>
          </p:cNvSpPr>
          <p:nvPr/>
        </p:nvSpPr>
        <p:spPr bwMode="auto">
          <a:xfrm>
            <a:off x="6705600" y="1524000"/>
            <a:ext cx="838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"/>
              </a:lnSpc>
            </a:pPr>
            <a:r>
              <a:rPr lang="en-US" sz="3600" b="1" dirty="0">
                <a:solidFill>
                  <a:srgbClr val="800080"/>
                </a:solidFill>
                <a:latin typeface="Arial Black" pitchFamily="34" charset="0"/>
              </a:rPr>
              <a:t>….</a:t>
            </a:r>
          </a:p>
        </p:txBody>
      </p:sp>
      <p:sp>
        <p:nvSpPr>
          <p:cNvPr id="1138696" name="AutoShape 8"/>
          <p:cNvSpPr>
            <a:spLocks noChangeArrowheads="1"/>
          </p:cNvSpPr>
          <p:nvPr/>
        </p:nvSpPr>
        <p:spPr bwMode="auto">
          <a:xfrm rot="6408180" flipV="1">
            <a:off x="3639344" y="1810544"/>
            <a:ext cx="188912" cy="1981200"/>
          </a:xfrm>
          <a:prstGeom prst="downArrow">
            <a:avLst>
              <a:gd name="adj1" fmla="val 50000"/>
              <a:gd name="adj2" fmla="val 262186"/>
            </a:avLst>
          </a:prstGeom>
          <a:solidFill>
            <a:srgbClr val="FFFF00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38697" name="AutoShape 9"/>
          <p:cNvSpPr>
            <a:spLocks noChangeArrowheads="1"/>
          </p:cNvSpPr>
          <p:nvPr/>
        </p:nvSpPr>
        <p:spPr bwMode="auto">
          <a:xfrm rot="4391820" flipV="1">
            <a:off x="3639343" y="1240632"/>
            <a:ext cx="188913" cy="1981200"/>
          </a:xfrm>
          <a:prstGeom prst="downArrow">
            <a:avLst>
              <a:gd name="adj1" fmla="val 50000"/>
              <a:gd name="adj2" fmla="val 262184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38701" name="Text Box 13"/>
          <p:cNvSpPr txBox="1">
            <a:spLocks noChangeArrowheads="1"/>
          </p:cNvSpPr>
          <p:nvPr/>
        </p:nvSpPr>
        <p:spPr bwMode="auto">
          <a:xfrm>
            <a:off x="473075" y="4373563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Tree of Life</a:t>
            </a:r>
          </a:p>
        </p:txBody>
      </p:sp>
      <p:sp>
        <p:nvSpPr>
          <p:cNvPr id="1138702" name="Oval 14"/>
          <p:cNvSpPr>
            <a:spLocks noChangeArrowheads="1"/>
          </p:cNvSpPr>
          <p:nvPr/>
        </p:nvSpPr>
        <p:spPr bwMode="auto">
          <a:xfrm>
            <a:off x="4724400" y="1182688"/>
            <a:ext cx="2057400" cy="9128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>
              <a:solidFill>
                <a:srgbClr val="0000FF"/>
              </a:solidFill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endParaRPr lang="en-US" sz="800">
              <a:solidFill>
                <a:srgbClr val="660066"/>
              </a:solidFill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endParaRPr lang="en-US" sz="280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138703" name="Oval 15"/>
          <p:cNvSpPr>
            <a:spLocks noChangeArrowheads="1"/>
          </p:cNvSpPr>
          <p:nvPr/>
        </p:nvSpPr>
        <p:spPr bwMode="auto">
          <a:xfrm>
            <a:off x="4724400" y="2933700"/>
            <a:ext cx="2055813" cy="91281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>
                <a:solidFill>
                  <a:srgbClr val="0000FF"/>
                </a:solidFill>
                <a:latin typeface="Impact" pitchFamily="34" charset="0"/>
              </a:rPr>
              <a:t>Jesus</a:t>
            </a:r>
          </a:p>
        </p:txBody>
      </p:sp>
      <p:sp>
        <p:nvSpPr>
          <p:cNvPr id="1138704" name="Text Box 16"/>
          <p:cNvSpPr txBox="1">
            <a:spLocks noChangeArrowheads="1"/>
          </p:cNvSpPr>
          <p:nvPr/>
        </p:nvSpPr>
        <p:spPr bwMode="auto">
          <a:xfrm rot="928952">
            <a:off x="2951163" y="2971800"/>
            <a:ext cx="1571625" cy="455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chemeClr val="accent2"/>
                </a:solidFill>
                <a:latin typeface="Impact" pitchFamily="34" charset="0"/>
              </a:rPr>
              <a:t>Regained</a:t>
            </a:r>
          </a:p>
        </p:txBody>
      </p:sp>
      <p:sp>
        <p:nvSpPr>
          <p:cNvPr id="1138705" name="Text Box 17"/>
          <p:cNvSpPr txBox="1">
            <a:spLocks noChangeArrowheads="1"/>
          </p:cNvSpPr>
          <p:nvPr/>
        </p:nvSpPr>
        <p:spPr bwMode="auto">
          <a:xfrm rot="-969300">
            <a:off x="3216275" y="1392238"/>
            <a:ext cx="822325" cy="433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latin typeface="Impact" pitchFamily="34" charset="0"/>
              </a:rPr>
              <a:t>Lost</a:t>
            </a:r>
          </a:p>
        </p:txBody>
      </p:sp>
      <p:grpSp>
        <p:nvGrpSpPr>
          <p:cNvPr id="1138731" name="Group 43"/>
          <p:cNvGrpSpPr>
            <a:grpSpLocks/>
          </p:cNvGrpSpPr>
          <p:nvPr/>
        </p:nvGrpSpPr>
        <p:grpSpPr bwMode="auto">
          <a:xfrm>
            <a:off x="3352800" y="4219575"/>
            <a:ext cx="4876800" cy="676275"/>
            <a:chOff x="2112" y="2658"/>
            <a:chExt cx="3072" cy="426"/>
          </a:xfrm>
        </p:grpSpPr>
        <p:sp>
          <p:nvSpPr>
            <p:cNvPr id="1138706" name="Rectangle 18"/>
            <p:cNvSpPr>
              <a:spLocks noChangeArrowheads="1"/>
            </p:cNvSpPr>
            <p:nvPr/>
          </p:nvSpPr>
          <p:spPr bwMode="auto">
            <a:xfrm>
              <a:off x="2112" y="2668"/>
              <a:ext cx="3072" cy="384"/>
            </a:xfrm>
            <a:prstGeom prst="rect">
              <a:avLst/>
            </a:prstGeom>
            <a:solidFill>
              <a:srgbClr val="6600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8707" name="Text Box 19"/>
            <p:cNvSpPr txBox="1">
              <a:spLocks noChangeArrowheads="1"/>
            </p:cNvSpPr>
            <p:nvPr/>
          </p:nvSpPr>
          <p:spPr bwMode="auto">
            <a:xfrm>
              <a:off x="2112" y="2658"/>
              <a:ext cx="8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99"/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Impact" pitchFamily="34" charset="0"/>
                </a:rPr>
                <a:t>Jesus</a:t>
              </a:r>
            </a:p>
          </p:txBody>
        </p:sp>
        <p:sp>
          <p:nvSpPr>
            <p:cNvPr id="1138708" name="Text Box 20"/>
            <p:cNvSpPr txBox="1">
              <a:spLocks noChangeArrowheads="1"/>
            </p:cNvSpPr>
            <p:nvPr/>
          </p:nvSpPr>
          <p:spPr bwMode="auto">
            <a:xfrm>
              <a:off x="3168" y="2658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99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Impact" pitchFamily="34" charset="0"/>
                </a:rPr>
                <a:t>Perfected Adam</a:t>
              </a:r>
            </a:p>
          </p:txBody>
        </p:sp>
        <p:sp>
          <p:nvSpPr>
            <p:cNvPr id="1138709" name="Text Box 21"/>
            <p:cNvSpPr txBox="1">
              <a:spLocks noChangeArrowheads="1"/>
            </p:cNvSpPr>
            <p:nvPr/>
          </p:nvSpPr>
          <p:spPr bwMode="auto">
            <a:xfrm>
              <a:off x="2880" y="2688"/>
              <a:ext cx="28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4400">
                  <a:solidFill>
                    <a:schemeClr val="bg1"/>
                  </a:solidFill>
                  <a:latin typeface="Impact" pitchFamily="34" charset="0"/>
                </a:rPr>
                <a:t>=</a:t>
              </a:r>
            </a:p>
          </p:txBody>
        </p:sp>
      </p:grpSp>
      <p:grpSp>
        <p:nvGrpSpPr>
          <p:cNvPr id="1138710" name="Group 22"/>
          <p:cNvGrpSpPr>
            <a:grpSpLocks/>
          </p:cNvGrpSpPr>
          <p:nvPr/>
        </p:nvGrpSpPr>
        <p:grpSpPr bwMode="auto">
          <a:xfrm>
            <a:off x="7315200" y="990600"/>
            <a:ext cx="1447800" cy="1295400"/>
            <a:chOff x="4608" y="624"/>
            <a:chExt cx="912" cy="816"/>
          </a:xfrm>
        </p:grpSpPr>
        <p:sp>
          <p:nvSpPr>
            <p:cNvPr id="1138711" name="Rectangle 23"/>
            <p:cNvSpPr>
              <a:spLocks noChangeArrowheads="1"/>
            </p:cNvSpPr>
            <p:nvPr/>
          </p:nvSpPr>
          <p:spPr bwMode="auto">
            <a:xfrm>
              <a:off x="4608" y="637"/>
              <a:ext cx="912" cy="80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8712" name="Text Box 24"/>
            <p:cNvSpPr txBox="1">
              <a:spLocks noChangeArrowheads="1"/>
            </p:cNvSpPr>
            <p:nvPr/>
          </p:nvSpPr>
          <p:spPr bwMode="auto">
            <a:xfrm>
              <a:off x="4608" y="624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>
                  <a:solidFill>
                    <a:srgbClr val="660066"/>
                  </a:solidFill>
                  <a:latin typeface="Impact" pitchFamily="34" charset="0"/>
                </a:rPr>
                <a:t>Realized</a:t>
              </a:r>
            </a:p>
          </p:txBody>
        </p:sp>
        <p:sp>
          <p:nvSpPr>
            <p:cNvPr id="1138713" name="Text Box 25"/>
            <p:cNvSpPr txBox="1">
              <a:spLocks noChangeArrowheads="1"/>
            </p:cNvSpPr>
            <p:nvPr/>
          </p:nvSpPr>
          <p:spPr bwMode="auto">
            <a:xfrm>
              <a:off x="4608" y="864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>
                  <a:solidFill>
                    <a:srgbClr val="660066"/>
                  </a:solidFill>
                  <a:latin typeface="Impact" pitchFamily="34" charset="0"/>
                </a:rPr>
                <a:t>goal of</a:t>
              </a:r>
            </a:p>
          </p:txBody>
        </p:sp>
        <p:sp>
          <p:nvSpPr>
            <p:cNvPr id="1138714" name="Text Box 26"/>
            <p:cNvSpPr txBox="1">
              <a:spLocks noChangeArrowheads="1"/>
            </p:cNvSpPr>
            <p:nvPr/>
          </p:nvSpPr>
          <p:spPr bwMode="auto">
            <a:xfrm>
              <a:off x="4608" y="1104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>
                  <a:solidFill>
                    <a:srgbClr val="660066"/>
                  </a:solidFill>
                  <a:latin typeface="Impact" pitchFamily="34" charset="0"/>
                </a:rPr>
                <a:t>creation</a:t>
              </a:r>
            </a:p>
          </p:txBody>
        </p:sp>
      </p:grpSp>
      <p:sp>
        <p:nvSpPr>
          <p:cNvPr id="1138720" name="Text Box 32"/>
          <p:cNvSpPr txBox="1">
            <a:spLocks noChangeArrowheads="1"/>
          </p:cNvSpPr>
          <p:nvPr/>
        </p:nvSpPr>
        <p:spPr bwMode="auto">
          <a:xfrm rot="5400000">
            <a:off x="7803357" y="2102643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800">
                <a:solidFill>
                  <a:srgbClr val="0000FF"/>
                </a:solidFill>
                <a:latin typeface="Impact" pitchFamily="34" charset="0"/>
              </a:rPr>
              <a:t>=</a:t>
            </a:r>
          </a:p>
        </p:txBody>
      </p:sp>
      <p:sp>
        <p:nvSpPr>
          <p:cNvPr id="1138723" name="Text Box 35"/>
          <p:cNvSpPr txBox="1">
            <a:spLocks noChangeArrowheads="1"/>
          </p:cNvSpPr>
          <p:nvPr/>
        </p:nvSpPr>
        <p:spPr bwMode="auto">
          <a:xfrm>
            <a:off x="5219700" y="1600200"/>
            <a:ext cx="10668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Impact" pitchFamily="34" charset="0"/>
              </a:rPr>
              <a:t>Adam</a:t>
            </a:r>
          </a:p>
        </p:txBody>
      </p:sp>
      <p:sp>
        <p:nvSpPr>
          <p:cNvPr id="1138724" name="Text Box 36"/>
          <p:cNvSpPr txBox="1">
            <a:spLocks noChangeArrowheads="1"/>
          </p:cNvSpPr>
          <p:nvPr/>
        </p:nvSpPr>
        <p:spPr bwMode="auto">
          <a:xfrm>
            <a:off x="4914900" y="1233488"/>
            <a:ext cx="16764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660066"/>
                </a:solidFill>
                <a:latin typeface="Impact" pitchFamily="34" charset="0"/>
              </a:rPr>
              <a:t>Perfected</a:t>
            </a:r>
          </a:p>
        </p:txBody>
      </p:sp>
      <p:pic>
        <p:nvPicPr>
          <p:cNvPr id="1138728" name="Picture 40" descr="pink tre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91" t="27777" r="34848" b="27779"/>
          <a:stretch>
            <a:fillRect/>
          </a:stretch>
        </p:blipFill>
        <p:spPr bwMode="auto">
          <a:xfrm>
            <a:off x="152400" y="990600"/>
            <a:ext cx="2928938" cy="3429000"/>
          </a:xfrm>
          <a:prstGeom prst="rect">
            <a:avLst/>
          </a:prstGeom>
          <a:noFill/>
        </p:spPr>
      </p:pic>
      <p:sp>
        <p:nvSpPr>
          <p:cNvPr id="1138721" name="Text Box 33"/>
          <p:cNvSpPr txBox="1">
            <a:spLocks noChangeArrowheads="1"/>
          </p:cNvSpPr>
          <p:nvPr/>
        </p:nvSpPr>
        <p:spPr bwMode="auto">
          <a:xfrm rot="-969300">
            <a:off x="2719388" y="1668463"/>
            <a:ext cx="2081212" cy="482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>
                <a:latin typeface="Arial Rounded MT Bold" pitchFamily="34" charset="0"/>
              </a:rPr>
              <a:t>(</a:t>
            </a:r>
            <a:r>
              <a:rPr lang="en-US" sz="2800">
                <a:latin typeface="Impact" pitchFamily="34" charset="0"/>
              </a:rPr>
              <a:t>Gen. 3:24</a:t>
            </a:r>
            <a:r>
              <a:rPr lang="en-US" sz="3200">
                <a:latin typeface="Arial Rounded MT Bold" pitchFamily="34" charset="0"/>
              </a:rPr>
              <a:t>)</a:t>
            </a:r>
            <a:r>
              <a:rPr lang="en-US" sz="2800">
                <a:latin typeface="Impact" pitchFamily="34" charset="0"/>
              </a:rPr>
              <a:t> </a:t>
            </a:r>
          </a:p>
        </p:txBody>
      </p:sp>
      <p:sp>
        <p:nvSpPr>
          <p:cNvPr id="1138716" name="Rectangle 28"/>
          <p:cNvSpPr>
            <a:spLocks noChangeArrowheads="1"/>
          </p:cNvSpPr>
          <p:nvPr/>
        </p:nvSpPr>
        <p:spPr bwMode="auto">
          <a:xfrm>
            <a:off x="7315200" y="2743200"/>
            <a:ext cx="1447800" cy="1274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8717" name="Text Box 29"/>
          <p:cNvSpPr txBox="1">
            <a:spLocks noChangeArrowheads="1"/>
          </p:cNvSpPr>
          <p:nvPr/>
        </p:nvSpPr>
        <p:spPr bwMode="auto">
          <a:xfrm>
            <a:off x="7315200" y="27432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Impact" pitchFamily="34" charset="0"/>
              </a:rPr>
              <a:t>Realized</a:t>
            </a:r>
          </a:p>
        </p:txBody>
      </p:sp>
      <p:sp>
        <p:nvSpPr>
          <p:cNvPr id="1138718" name="Text Box 30"/>
          <p:cNvSpPr txBox="1">
            <a:spLocks noChangeArrowheads="1"/>
          </p:cNvSpPr>
          <p:nvPr/>
        </p:nvSpPr>
        <p:spPr bwMode="auto">
          <a:xfrm>
            <a:off x="7315200" y="31242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Impact" pitchFamily="34" charset="0"/>
              </a:rPr>
              <a:t>goal of</a:t>
            </a:r>
          </a:p>
        </p:txBody>
      </p:sp>
      <p:sp>
        <p:nvSpPr>
          <p:cNvPr id="1138719" name="Text Box 31"/>
          <p:cNvSpPr txBox="1">
            <a:spLocks noChangeArrowheads="1"/>
          </p:cNvSpPr>
          <p:nvPr/>
        </p:nvSpPr>
        <p:spPr bwMode="auto">
          <a:xfrm>
            <a:off x="7315200" y="35052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Impact" pitchFamily="34" charset="0"/>
              </a:rPr>
              <a:t>creation</a:t>
            </a:r>
          </a:p>
        </p:txBody>
      </p:sp>
      <p:sp>
        <p:nvSpPr>
          <p:cNvPr id="1138733" name="Text Box 45"/>
          <p:cNvSpPr txBox="1">
            <a:spLocks noChangeArrowheads="1"/>
          </p:cNvSpPr>
          <p:nvPr/>
        </p:nvSpPr>
        <p:spPr bwMode="auto">
          <a:xfrm rot="928952">
            <a:off x="2590800" y="3302000"/>
            <a:ext cx="2081213" cy="506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rgbClr val="000099"/>
                </a:solidFill>
                <a:latin typeface="Arial Rounded MT Bold" pitchFamily="34" charset="0"/>
              </a:rPr>
              <a:t>(</a:t>
            </a:r>
            <a:r>
              <a:rPr lang="en-US" sz="2800">
                <a:solidFill>
                  <a:srgbClr val="000099"/>
                </a:solidFill>
                <a:latin typeface="Impact" pitchFamily="34" charset="0"/>
              </a:rPr>
              <a:t>Rev. 22:14</a:t>
            </a:r>
            <a:r>
              <a:rPr lang="en-US" sz="3200">
                <a:solidFill>
                  <a:srgbClr val="000099"/>
                </a:solidFill>
                <a:latin typeface="Arial Rounded MT Bold" pitchFamily="34" charset="0"/>
              </a:rPr>
              <a:t>) </a:t>
            </a:r>
          </a:p>
        </p:txBody>
      </p:sp>
      <p:grpSp>
        <p:nvGrpSpPr>
          <p:cNvPr id="38" name="Group 91"/>
          <p:cNvGrpSpPr>
            <a:grpSpLocks/>
          </p:cNvGrpSpPr>
          <p:nvPr/>
        </p:nvGrpSpPr>
        <p:grpSpPr bwMode="auto">
          <a:xfrm>
            <a:off x="457200" y="76200"/>
            <a:ext cx="6781800" cy="930275"/>
            <a:chOff x="288" y="0"/>
            <a:chExt cx="4272" cy="586"/>
          </a:xfrm>
        </p:grpSpPr>
        <p:sp>
          <p:nvSpPr>
            <p:cNvPr id="39" name="Text Box 3" descr="Pink tissue paper"/>
            <p:cNvSpPr txBox="1">
              <a:spLocks noChangeArrowheads="1"/>
            </p:cNvSpPr>
            <p:nvPr/>
          </p:nvSpPr>
          <p:spPr bwMode="auto">
            <a:xfrm>
              <a:off x="288" y="0"/>
              <a:ext cx="345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2.1  Perfected Adam, Jesus and the</a:t>
              </a:r>
            </a:p>
          </p:txBody>
        </p:sp>
        <p:sp>
          <p:nvSpPr>
            <p:cNvPr id="40" name="Text Box 4" descr="Pink tissue paper"/>
            <p:cNvSpPr txBox="1">
              <a:spLocks noChangeArrowheads="1"/>
            </p:cNvSpPr>
            <p:nvPr/>
          </p:nvSpPr>
          <p:spPr bwMode="auto">
            <a:xfrm>
              <a:off x="1296" y="240"/>
              <a:ext cx="32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Restoration of the Tree of Life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3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3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3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3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3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138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3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3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3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3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3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4" grpId="0" autoUpdateAnimBg="0"/>
      <p:bldP spid="1138695" grpId="0" autoUpdateAnimBg="0"/>
      <p:bldP spid="1138696" grpId="0" animBg="1" autoUpdateAnimBg="0"/>
      <p:bldP spid="1138697" grpId="0" animBg="1" autoUpdateAnimBg="0"/>
      <p:bldP spid="1138702" grpId="0" animBg="1" autoUpdateAnimBg="0"/>
      <p:bldP spid="1138703" grpId="0" animBg="1" autoUpdateAnimBg="0"/>
      <p:bldP spid="1138720" grpId="0" autoUpdateAnimBg="0"/>
      <p:bldP spid="1138723" grpId="0" autoUpdateAnimBg="0"/>
      <p:bldP spid="1138724" grpId="0" autoUpdateAnimBg="0"/>
      <p:bldP spid="1138716" grpId="0" animBg="1"/>
      <p:bldP spid="1138717" grpId="0"/>
      <p:bldP spid="1138718" grpId="0"/>
      <p:bldP spid="11387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221" name="Group 93"/>
          <p:cNvGrpSpPr>
            <a:grpSpLocks/>
          </p:cNvGrpSpPr>
          <p:nvPr/>
        </p:nvGrpSpPr>
        <p:grpSpPr bwMode="auto">
          <a:xfrm>
            <a:off x="381000" y="76200"/>
            <a:ext cx="8458200" cy="914400"/>
            <a:chOff x="192" y="0"/>
            <a:chExt cx="5328" cy="576"/>
          </a:xfrm>
        </p:grpSpPr>
        <p:sp>
          <p:nvSpPr>
            <p:cNvPr id="1072131" name="Text Box 3" descr="Pink tissue paper"/>
            <p:cNvSpPr txBox="1">
              <a:spLocks noChangeArrowheads="1"/>
            </p:cNvSpPr>
            <p:nvPr/>
          </p:nvSpPr>
          <p:spPr bwMode="auto">
            <a:xfrm>
              <a:off x="192" y="0"/>
              <a:ext cx="44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2.2  Jesus, Human Beings and the Fulfillment </a:t>
              </a:r>
            </a:p>
          </p:txBody>
        </p:sp>
        <p:sp>
          <p:nvSpPr>
            <p:cNvPr id="1072132" name="Text Box 4" descr="Pink tissue paper"/>
            <p:cNvSpPr txBox="1">
              <a:spLocks noChangeArrowheads="1"/>
            </p:cNvSpPr>
            <p:nvPr/>
          </p:nvSpPr>
          <p:spPr bwMode="auto">
            <a:xfrm>
              <a:off x="2832" y="230"/>
              <a:ext cx="26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of the Purpose of Creation</a:t>
              </a:r>
            </a:p>
          </p:txBody>
        </p:sp>
      </p:grpSp>
      <p:sp>
        <p:nvSpPr>
          <p:cNvPr id="1072133" name="Rectangle 5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2222" name="Group 94"/>
          <p:cNvGrpSpPr>
            <a:grpSpLocks/>
          </p:cNvGrpSpPr>
          <p:nvPr/>
        </p:nvGrpSpPr>
        <p:grpSpPr bwMode="auto">
          <a:xfrm>
            <a:off x="768350" y="5448300"/>
            <a:ext cx="7613650" cy="1028700"/>
            <a:chOff x="196" y="3408"/>
            <a:chExt cx="5372" cy="648"/>
          </a:xfrm>
        </p:grpSpPr>
        <p:sp>
          <p:nvSpPr>
            <p:cNvPr id="1072135" name="Text Box 7"/>
            <p:cNvSpPr txBox="1">
              <a:spLocks noChangeArrowheads="1"/>
            </p:cNvSpPr>
            <p:nvPr/>
          </p:nvSpPr>
          <p:spPr bwMode="auto">
            <a:xfrm>
              <a:off x="439" y="3410"/>
              <a:ext cx="5129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A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perfect person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has the same divine nature as God.  He is unique in all the cosmos.  Furthermore, he possesses the value of the cosmos. 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72136" name="Text Box 8"/>
            <p:cNvSpPr txBox="1">
              <a:spLocks noChangeArrowheads="1"/>
            </p:cNvSpPr>
            <p:nvPr/>
          </p:nvSpPr>
          <p:spPr bwMode="auto">
            <a:xfrm>
              <a:off x="196" y="3408"/>
              <a:ext cx="23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72224" name="WordArt 96"/>
          <p:cNvSpPr>
            <a:spLocks noChangeArrowheads="1" noChangeShapeType="1" noTextEdit="1"/>
          </p:cNvSpPr>
          <p:nvPr/>
        </p:nvSpPr>
        <p:spPr bwMode="auto">
          <a:xfrm>
            <a:off x="3505200" y="4724400"/>
            <a:ext cx="381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=</a:t>
            </a:r>
          </a:p>
        </p:txBody>
      </p:sp>
      <p:sp>
        <p:nvSpPr>
          <p:cNvPr id="1072231" name="Text Box 103"/>
          <p:cNvSpPr txBox="1">
            <a:spLocks noChangeArrowheads="1"/>
          </p:cNvSpPr>
          <p:nvPr/>
        </p:nvSpPr>
        <p:spPr bwMode="auto">
          <a:xfrm>
            <a:off x="369888" y="2786063"/>
            <a:ext cx="1600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Perfect</a:t>
            </a: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person</a:t>
            </a:r>
          </a:p>
        </p:txBody>
      </p:sp>
      <p:pic>
        <p:nvPicPr>
          <p:cNvPr id="23" name="Picture 22" descr="Man casual_pink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00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62966" y="2209800"/>
            <a:ext cx="732634" cy="214312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7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2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3156" name="Text Box 4"/>
          <p:cNvSpPr txBox="1">
            <a:spLocks noChangeArrowheads="1"/>
          </p:cNvSpPr>
          <p:nvPr/>
        </p:nvSpPr>
        <p:spPr bwMode="auto">
          <a:xfrm>
            <a:off x="838200" y="5451475"/>
            <a:ext cx="7467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There is no greater value than the </a:t>
            </a:r>
            <a:r>
              <a:rPr lang="en-US" b="1" u="sng">
                <a:solidFill>
                  <a:schemeClr val="bg1"/>
                </a:solidFill>
                <a:latin typeface="Arial Narrow" pitchFamily="34" charset="0"/>
              </a:rPr>
              <a:t>value of a person</a:t>
            </a: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 who has realized the ideal of creation. This is the </a:t>
            </a:r>
            <a:r>
              <a:rPr lang="en-US" b="1" u="sng">
                <a:solidFill>
                  <a:schemeClr val="bg1"/>
                </a:solidFill>
                <a:latin typeface="Arial Narrow" pitchFamily="34" charset="0"/>
              </a:rPr>
              <a:t>value of Jesus</a:t>
            </a: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, who surely attained the highest imaginable value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166).</a:t>
            </a:r>
          </a:p>
        </p:txBody>
      </p:sp>
      <p:grpSp>
        <p:nvGrpSpPr>
          <p:cNvPr id="1073177" name="Group 25"/>
          <p:cNvGrpSpPr>
            <a:grpSpLocks/>
          </p:cNvGrpSpPr>
          <p:nvPr/>
        </p:nvGrpSpPr>
        <p:grpSpPr bwMode="auto">
          <a:xfrm>
            <a:off x="381000" y="76200"/>
            <a:ext cx="8458200" cy="914400"/>
            <a:chOff x="192" y="0"/>
            <a:chExt cx="5328" cy="576"/>
          </a:xfrm>
        </p:grpSpPr>
        <p:sp>
          <p:nvSpPr>
            <p:cNvPr id="1073178" name="Text Box 26" descr="Pink tissue paper"/>
            <p:cNvSpPr txBox="1">
              <a:spLocks noChangeArrowheads="1"/>
            </p:cNvSpPr>
            <p:nvPr/>
          </p:nvSpPr>
          <p:spPr bwMode="auto">
            <a:xfrm>
              <a:off x="192" y="0"/>
              <a:ext cx="44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2.2  Jesus, Human Beings and the Fulfillment </a:t>
              </a:r>
            </a:p>
          </p:txBody>
        </p:sp>
        <p:sp>
          <p:nvSpPr>
            <p:cNvPr id="1073179" name="Text Box 27" descr="Pink tissue paper"/>
            <p:cNvSpPr txBox="1">
              <a:spLocks noChangeArrowheads="1"/>
            </p:cNvSpPr>
            <p:nvPr/>
          </p:nvSpPr>
          <p:spPr bwMode="auto">
            <a:xfrm>
              <a:off x="2832" y="230"/>
              <a:ext cx="26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of the Purpose of Creation</a:t>
              </a:r>
            </a:p>
          </p:txBody>
        </p:sp>
      </p:grpSp>
      <p:sp>
        <p:nvSpPr>
          <p:cNvPr id="1073182" name="WordArt 30"/>
          <p:cNvSpPr>
            <a:spLocks noChangeArrowheads="1" noChangeShapeType="1"/>
          </p:cNvSpPr>
          <p:nvPr/>
        </p:nvSpPr>
        <p:spPr bwMode="auto">
          <a:xfrm rot="16200000" flipH="1">
            <a:off x="6553994" y="1824832"/>
            <a:ext cx="609600" cy="7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……</a:t>
            </a:r>
          </a:p>
        </p:txBody>
      </p:sp>
      <p:sp>
        <p:nvSpPr>
          <p:cNvPr id="1073183" name="WordArt 31"/>
          <p:cNvSpPr>
            <a:spLocks noChangeArrowheads="1" noChangeShapeType="1"/>
          </p:cNvSpPr>
          <p:nvPr/>
        </p:nvSpPr>
        <p:spPr bwMode="auto">
          <a:xfrm rot="16200000" flipH="1">
            <a:off x="2247900" y="1824831"/>
            <a:ext cx="609600" cy="74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5C005C"/>
                </a:solidFill>
                <a:latin typeface="Arial Black"/>
              </a:rPr>
              <a:t>……</a:t>
            </a:r>
          </a:p>
        </p:txBody>
      </p:sp>
      <p:sp>
        <p:nvSpPr>
          <p:cNvPr id="1073185" name="Rectangle 33"/>
          <p:cNvSpPr>
            <a:spLocks noChangeArrowheads="1"/>
          </p:cNvSpPr>
          <p:nvPr/>
        </p:nvSpPr>
        <p:spPr bwMode="auto">
          <a:xfrm>
            <a:off x="457200" y="1163638"/>
            <a:ext cx="41910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3186" name="Text Box 34"/>
          <p:cNvSpPr txBox="1">
            <a:spLocks noChangeArrowheads="1"/>
          </p:cNvSpPr>
          <p:nvPr/>
        </p:nvSpPr>
        <p:spPr bwMode="auto">
          <a:xfrm>
            <a:off x="493713" y="1193800"/>
            <a:ext cx="4117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3000" dirty="0">
                <a:solidFill>
                  <a:srgbClr val="5A005A"/>
                </a:solidFill>
                <a:latin typeface="Impact" pitchFamily="34" charset="0"/>
              </a:rPr>
              <a:t>Value of a perfect person</a:t>
            </a:r>
          </a:p>
        </p:txBody>
      </p:sp>
      <p:sp>
        <p:nvSpPr>
          <p:cNvPr id="1073188" name="Rectangle 36"/>
          <p:cNvSpPr>
            <a:spLocks noChangeArrowheads="1"/>
          </p:cNvSpPr>
          <p:nvPr/>
        </p:nvSpPr>
        <p:spPr bwMode="auto">
          <a:xfrm>
            <a:off x="5486400" y="1163638"/>
            <a:ext cx="27432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3189" name="Text Box 37"/>
          <p:cNvSpPr txBox="1">
            <a:spLocks noChangeArrowheads="1"/>
          </p:cNvSpPr>
          <p:nvPr/>
        </p:nvSpPr>
        <p:spPr bwMode="auto">
          <a:xfrm>
            <a:off x="5581650" y="1177925"/>
            <a:ext cx="255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r"/>
            <a:r>
              <a:rPr lang="en-US" sz="3200" dirty="0">
                <a:solidFill>
                  <a:srgbClr val="0000CC"/>
                </a:solidFill>
                <a:latin typeface="Impact" pitchFamily="34" charset="0"/>
              </a:rPr>
              <a:t>Value of Jesus</a:t>
            </a:r>
          </a:p>
        </p:txBody>
      </p:sp>
      <p:sp>
        <p:nvSpPr>
          <p:cNvPr id="1073190" name="WordArt 38"/>
          <p:cNvSpPr>
            <a:spLocks noChangeArrowheads="1" noChangeShapeType="1" noTextEdit="1"/>
          </p:cNvSpPr>
          <p:nvPr/>
        </p:nvSpPr>
        <p:spPr bwMode="auto">
          <a:xfrm>
            <a:off x="4876800" y="1354138"/>
            <a:ext cx="381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rPr>
              <a:t>=</a:t>
            </a:r>
          </a:p>
        </p:txBody>
      </p:sp>
      <p:sp>
        <p:nvSpPr>
          <p:cNvPr id="1073181" name="Text Box 29"/>
          <p:cNvSpPr txBox="1">
            <a:spLocks noChangeArrowheads="1"/>
          </p:cNvSpPr>
          <p:nvPr/>
        </p:nvSpPr>
        <p:spPr bwMode="auto">
          <a:xfrm>
            <a:off x="7391400" y="28956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Impact" pitchFamily="34" charset="0"/>
              </a:rPr>
              <a:t>Jesus </a:t>
            </a:r>
          </a:p>
        </p:txBody>
      </p:sp>
      <p:sp>
        <p:nvSpPr>
          <p:cNvPr id="1073218" name="Text Box 66"/>
          <p:cNvSpPr txBox="1">
            <a:spLocks noChangeArrowheads="1"/>
          </p:cNvSpPr>
          <p:nvPr/>
        </p:nvSpPr>
        <p:spPr bwMode="auto">
          <a:xfrm>
            <a:off x="369888" y="2786063"/>
            <a:ext cx="1600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600" dirty="0">
                <a:solidFill>
                  <a:srgbClr val="660066"/>
                </a:solidFill>
                <a:latin typeface="Impact" pitchFamily="34" charset="0"/>
              </a:rPr>
              <a:t>Perfect</a:t>
            </a: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en-US" sz="3600" dirty="0">
                <a:solidFill>
                  <a:srgbClr val="660066"/>
                </a:solidFill>
                <a:latin typeface="Impact" pitchFamily="34" charset="0"/>
              </a:rPr>
              <a:t>person</a:t>
            </a:r>
          </a:p>
        </p:txBody>
      </p:sp>
      <p:pic>
        <p:nvPicPr>
          <p:cNvPr id="40" name="Picture 39" descr="Man casual_blu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2217130"/>
            <a:ext cx="726172" cy="2130785"/>
          </a:xfrm>
          <a:prstGeom prst="rect">
            <a:avLst/>
          </a:prstGeom>
          <a:effectLst/>
        </p:spPr>
      </p:pic>
      <p:pic>
        <p:nvPicPr>
          <p:cNvPr id="41" name="Picture 40" descr="Man casual_pink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00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62966" y="2209800"/>
            <a:ext cx="732634" cy="214312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7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7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7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7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7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7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7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7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7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7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7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6" grpId="0" autoUpdateAnimBg="0"/>
      <p:bldP spid="1073182" grpId="0" animBg="1"/>
      <p:bldP spid="1073183" grpId="0" animBg="1"/>
      <p:bldP spid="1073185" grpId="0" animBg="1"/>
      <p:bldP spid="1073186" grpId="0" autoUpdateAnimBg="0"/>
      <p:bldP spid="1073188" grpId="0" animBg="1"/>
      <p:bldP spid="1073189" grpId="0" autoUpdateAnimBg="0"/>
      <p:bldP spid="1073190" grpId="0" animBg="1"/>
      <p:bldP spid="10731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55" name="Group 31"/>
          <p:cNvGrpSpPr>
            <a:grpSpLocks/>
          </p:cNvGrpSpPr>
          <p:nvPr/>
        </p:nvGrpSpPr>
        <p:grpSpPr bwMode="auto">
          <a:xfrm>
            <a:off x="533400" y="533400"/>
            <a:ext cx="8077200" cy="1600200"/>
            <a:chOff x="336" y="336"/>
            <a:chExt cx="5088" cy="1008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336" y="336"/>
              <a:ext cx="5088" cy="10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B28BFF"/>
                </a:gs>
                <a:gs pos="100000">
                  <a:srgbClr val="FFFF00"/>
                </a:gs>
              </a:gsLst>
              <a:lin ang="2700000" scaled="1"/>
            </a:gradFill>
            <a:ln w="381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62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744" y="505"/>
              <a:ext cx="4272" cy="6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FF"/>
                    </a:outerShdw>
                  </a:effectLst>
                  <a:latin typeface="Impact"/>
                </a:rPr>
                <a:t>Chapter 7</a:t>
              </a:r>
            </a:p>
          </p:txBody>
        </p:sp>
      </p:grp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304800" y="2819400"/>
            <a:ext cx="8534400" cy="3200400"/>
          </a:xfrm>
          <a:prstGeom prst="ellipse">
            <a:avLst/>
          </a:prstGeom>
          <a:gradFill rotWithShape="0">
            <a:gsLst>
              <a:gs pos="0">
                <a:srgbClr val="E3C7FF"/>
              </a:gs>
              <a:gs pos="50000">
                <a:srgbClr val="FFFF00"/>
              </a:gs>
              <a:gs pos="100000">
                <a:srgbClr val="E3C7FF"/>
              </a:gs>
            </a:gsLst>
            <a:lin ang="2700000" scaled="1"/>
          </a:gradFill>
          <a:ln w="5715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WordArt 26"/>
          <p:cNvSpPr>
            <a:spLocks noChangeArrowheads="1" noChangeShapeType="1" noTextEdit="1"/>
          </p:cNvSpPr>
          <p:nvPr/>
        </p:nvSpPr>
        <p:spPr bwMode="auto">
          <a:xfrm>
            <a:off x="1066800" y="3505200"/>
            <a:ext cx="7010400" cy="1828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12700" dir="5400000" algn="ctr" rotWithShape="0">
                    <a:srgbClr val="9900FF"/>
                  </a:outerShdw>
                </a:effectLst>
                <a:latin typeface="Impact"/>
              </a:rPr>
              <a:t>Christology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 animBg="1"/>
      <p:bldP spid="266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WordArt 30"/>
          <p:cNvSpPr>
            <a:spLocks noChangeArrowheads="1" noChangeShapeType="1"/>
          </p:cNvSpPr>
          <p:nvPr/>
        </p:nvSpPr>
        <p:spPr bwMode="auto">
          <a:xfrm rot="16200000" flipH="1">
            <a:off x="6553994" y="1824832"/>
            <a:ext cx="609600" cy="7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……</a:t>
            </a:r>
          </a:p>
        </p:txBody>
      </p:sp>
      <p:sp>
        <p:nvSpPr>
          <p:cNvPr id="54" name="WordArt 31"/>
          <p:cNvSpPr>
            <a:spLocks noChangeArrowheads="1" noChangeShapeType="1"/>
          </p:cNvSpPr>
          <p:nvPr/>
        </p:nvSpPr>
        <p:spPr bwMode="auto">
          <a:xfrm rot="16200000" flipH="1">
            <a:off x="2247900" y="1824831"/>
            <a:ext cx="609600" cy="74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5C005C"/>
                </a:solidFill>
                <a:latin typeface="Arial Black"/>
              </a:rPr>
              <a:t>……</a:t>
            </a:r>
          </a:p>
        </p:txBody>
      </p:sp>
      <p:sp>
        <p:nvSpPr>
          <p:cNvPr id="1074188" name="Rectangle 12"/>
          <p:cNvSpPr>
            <a:spLocks noChangeArrowheads="1"/>
          </p:cNvSpPr>
          <p:nvPr/>
        </p:nvSpPr>
        <p:spPr bwMode="auto">
          <a:xfrm>
            <a:off x="1905000" y="4495800"/>
            <a:ext cx="5334000" cy="60960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4189" name="Text Box 13"/>
          <p:cNvSpPr txBox="1">
            <a:spLocks noChangeArrowheads="1"/>
          </p:cNvSpPr>
          <p:nvPr/>
        </p:nvSpPr>
        <p:spPr bwMode="auto">
          <a:xfrm>
            <a:off x="2057400" y="4467225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Jesus</a:t>
            </a:r>
          </a:p>
        </p:txBody>
      </p:sp>
      <p:sp>
        <p:nvSpPr>
          <p:cNvPr id="1074190" name="Text Box 14"/>
          <p:cNvSpPr txBox="1">
            <a:spLocks noChangeArrowheads="1"/>
          </p:cNvSpPr>
          <p:nvPr/>
        </p:nvSpPr>
        <p:spPr bwMode="auto">
          <a:xfrm>
            <a:off x="4038600" y="4467225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perfect person</a:t>
            </a:r>
          </a:p>
        </p:txBody>
      </p:sp>
      <p:grpSp>
        <p:nvGrpSpPr>
          <p:cNvPr id="1074191" name="Group 15"/>
          <p:cNvGrpSpPr>
            <a:grpSpLocks/>
          </p:cNvGrpSpPr>
          <p:nvPr/>
        </p:nvGrpSpPr>
        <p:grpSpPr bwMode="auto">
          <a:xfrm>
            <a:off x="381000" y="76200"/>
            <a:ext cx="8458200" cy="914400"/>
            <a:chOff x="192" y="0"/>
            <a:chExt cx="5328" cy="576"/>
          </a:xfrm>
        </p:grpSpPr>
        <p:sp>
          <p:nvSpPr>
            <p:cNvPr id="1074192" name="Text Box 16" descr="Pink tissue paper"/>
            <p:cNvSpPr txBox="1">
              <a:spLocks noChangeArrowheads="1"/>
            </p:cNvSpPr>
            <p:nvPr/>
          </p:nvSpPr>
          <p:spPr bwMode="auto">
            <a:xfrm>
              <a:off x="192" y="0"/>
              <a:ext cx="44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2.2  Jesus, Human Beings and the Fulfillment </a:t>
              </a:r>
            </a:p>
          </p:txBody>
        </p:sp>
        <p:sp>
          <p:nvSpPr>
            <p:cNvPr id="1074193" name="Text Box 17" descr="Pink tissue paper"/>
            <p:cNvSpPr txBox="1">
              <a:spLocks noChangeArrowheads="1"/>
            </p:cNvSpPr>
            <p:nvPr/>
          </p:nvSpPr>
          <p:spPr bwMode="auto">
            <a:xfrm>
              <a:off x="2832" y="230"/>
              <a:ext cx="26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000" dirty="0">
                  <a:solidFill>
                    <a:srgbClr val="000099"/>
                  </a:solidFill>
                  <a:latin typeface="Impact" pitchFamily="34" charset="0"/>
                </a:rPr>
                <a:t>of the Purpose of Creation</a:t>
              </a:r>
            </a:p>
          </p:txBody>
        </p:sp>
      </p:grpSp>
      <p:sp>
        <p:nvSpPr>
          <p:cNvPr id="1074227" name="Text Box 51"/>
          <p:cNvSpPr txBox="1">
            <a:spLocks noChangeArrowheads="1"/>
          </p:cNvSpPr>
          <p:nvPr/>
        </p:nvSpPr>
        <p:spPr bwMode="auto">
          <a:xfrm rot="10801024" flipH="1" flipV="1">
            <a:off x="3352800" y="3883025"/>
            <a:ext cx="2439988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effectLst>
                  <a:outerShdw dist="12700" dir="2700000" algn="tl">
                    <a:srgbClr val="000000"/>
                  </a:outerShdw>
                </a:effectLst>
              </a:rPr>
              <a:t>1 Tim. 2:5 </a:t>
            </a:r>
          </a:p>
        </p:txBody>
      </p:sp>
      <p:sp>
        <p:nvSpPr>
          <p:cNvPr id="1074228" name="WordArt 52"/>
          <p:cNvSpPr>
            <a:spLocks noChangeArrowheads="1" noChangeShapeType="1" noTextEdit="1"/>
          </p:cNvSpPr>
          <p:nvPr/>
        </p:nvSpPr>
        <p:spPr bwMode="auto">
          <a:xfrm>
            <a:off x="3505200" y="4724400"/>
            <a:ext cx="381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=</a:t>
            </a:r>
          </a:p>
        </p:txBody>
      </p:sp>
      <p:sp>
        <p:nvSpPr>
          <p:cNvPr id="1074178" name="Rectangle 2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4183" name="Group 7"/>
          <p:cNvGrpSpPr>
            <a:grpSpLocks/>
          </p:cNvGrpSpPr>
          <p:nvPr/>
        </p:nvGrpSpPr>
        <p:grpSpPr bwMode="auto">
          <a:xfrm>
            <a:off x="920750" y="5581650"/>
            <a:ext cx="7842250" cy="714375"/>
            <a:chOff x="340" y="3582"/>
            <a:chExt cx="4988" cy="450"/>
          </a:xfrm>
        </p:grpSpPr>
        <p:sp>
          <p:nvSpPr>
            <p:cNvPr id="1074180" name="Text Box 4"/>
            <p:cNvSpPr txBox="1">
              <a:spLocks noChangeArrowheads="1"/>
            </p:cNvSpPr>
            <p:nvPr/>
          </p:nvSpPr>
          <p:spPr bwMode="auto">
            <a:xfrm>
              <a:off x="563" y="3582"/>
              <a:ext cx="476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Thus,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is a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human being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who realized the ideal of creation on the individual level.   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74181" name="Text Box 5"/>
            <p:cNvSpPr txBox="1">
              <a:spLocks noChangeArrowheads="1"/>
            </p:cNvSpPr>
            <p:nvPr/>
          </p:nvSpPr>
          <p:spPr bwMode="auto">
            <a:xfrm>
              <a:off x="340" y="3582"/>
              <a:ext cx="21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74232" name="Rectangle 56"/>
          <p:cNvSpPr>
            <a:spLocks noChangeArrowheads="1"/>
          </p:cNvSpPr>
          <p:nvPr/>
        </p:nvSpPr>
        <p:spPr bwMode="auto">
          <a:xfrm>
            <a:off x="457200" y="1163638"/>
            <a:ext cx="41910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4233" name="Text Box 57"/>
          <p:cNvSpPr txBox="1">
            <a:spLocks noChangeArrowheads="1"/>
          </p:cNvSpPr>
          <p:nvPr/>
        </p:nvSpPr>
        <p:spPr bwMode="auto">
          <a:xfrm>
            <a:off x="493713" y="1193800"/>
            <a:ext cx="4117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3000">
                <a:solidFill>
                  <a:srgbClr val="5A005A"/>
                </a:solidFill>
                <a:latin typeface="Impact" pitchFamily="34" charset="0"/>
              </a:rPr>
              <a:t>Value of a perfect person</a:t>
            </a:r>
          </a:p>
        </p:txBody>
      </p:sp>
      <p:sp>
        <p:nvSpPr>
          <p:cNvPr id="1074234" name="Rectangle 58"/>
          <p:cNvSpPr>
            <a:spLocks noChangeArrowheads="1"/>
          </p:cNvSpPr>
          <p:nvPr/>
        </p:nvSpPr>
        <p:spPr bwMode="auto">
          <a:xfrm>
            <a:off x="5486400" y="1163638"/>
            <a:ext cx="27432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4235" name="Text Box 59"/>
          <p:cNvSpPr txBox="1">
            <a:spLocks noChangeArrowheads="1"/>
          </p:cNvSpPr>
          <p:nvPr/>
        </p:nvSpPr>
        <p:spPr bwMode="auto">
          <a:xfrm>
            <a:off x="5581650" y="1177925"/>
            <a:ext cx="255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r"/>
            <a:r>
              <a:rPr lang="en-US" sz="3200">
                <a:solidFill>
                  <a:srgbClr val="0000CC"/>
                </a:solidFill>
                <a:latin typeface="Impact" pitchFamily="34" charset="0"/>
              </a:rPr>
              <a:t>Value of Jesus</a:t>
            </a:r>
          </a:p>
        </p:txBody>
      </p:sp>
      <p:sp>
        <p:nvSpPr>
          <p:cNvPr id="1074236" name="WordArt 60"/>
          <p:cNvSpPr>
            <a:spLocks noChangeArrowheads="1" noChangeShapeType="1" noTextEdit="1"/>
          </p:cNvSpPr>
          <p:nvPr/>
        </p:nvSpPr>
        <p:spPr bwMode="auto">
          <a:xfrm>
            <a:off x="4876800" y="1354138"/>
            <a:ext cx="381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rPr>
              <a:t>=</a:t>
            </a:r>
          </a:p>
        </p:txBody>
      </p:sp>
      <p:sp>
        <p:nvSpPr>
          <p:cNvPr id="1074237" name="Text Box 61"/>
          <p:cNvSpPr txBox="1">
            <a:spLocks noChangeArrowheads="1"/>
          </p:cNvSpPr>
          <p:nvPr/>
        </p:nvSpPr>
        <p:spPr bwMode="auto">
          <a:xfrm>
            <a:off x="7391400" y="28956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Impact" pitchFamily="34" charset="0"/>
              </a:rPr>
              <a:t>Jesus</a:t>
            </a:r>
            <a:r>
              <a:rPr lang="en-US" sz="3200" dirty="0">
                <a:solidFill>
                  <a:srgbClr val="6600CC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074250" name="Text Box 74"/>
          <p:cNvSpPr txBox="1">
            <a:spLocks noChangeArrowheads="1"/>
          </p:cNvSpPr>
          <p:nvPr/>
        </p:nvSpPr>
        <p:spPr bwMode="auto">
          <a:xfrm>
            <a:off x="369888" y="2786063"/>
            <a:ext cx="1600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Perfect</a:t>
            </a: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person</a:t>
            </a:r>
          </a:p>
        </p:txBody>
      </p:sp>
      <p:pic>
        <p:nvPicPr>
          <p:cNvPr id="51" name="Picture 50" descr="Man casual_blu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2217130"/>
            <a:ext cx="726172" cy="2130785"/>
          </a:xfrm>
          <a:prstGeom prst="rect">
            <a:avLst/>
          </a:prstGeom>
          <a:effectLst/>
        </p:spPr>
      </p:pic>
      <p:pic>
        <p:nvPicPr>
          <p:cNvPr id="52" name="Picture 51" descr="Man casual_pink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00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62966" y="2209800"/>
            <a:ext cx="732634" cy="2143125"/>
          </a:xfrm>
          <a:prstGeom prst="rect">
            <a:avLst/>
          </a:prstGeom>
        </p:spPr>
      </p:pic>
      <p:grpSp>
        <p:nvGrpSpPr>
          <p:cNvPr id="1074267" name="Group 91"/>
          <p:cNvGrpSpPr>
            <a:grpSpLocks/>
          </p:cNvGrpSpPr>
          <p:nvPr/>
        </p:nvGrpSpPr>
        <p:grpSpPr bwMode="auto">
          <a:xfrm>
            <a:off x="609600" y="457200"/>
            <a:ext cx="7620000" cy="4038600"/>
            <a:chOff x="384" y="240"/>
            <a:chExt cx="4800" cy="2544"/>
          </a:xfrm>
        </p:grpSpPr>
        <p:sp>
          <p:nvSpPr>
            <p:cNvPr id="1074264" name="AutoShape 88"/>
            <p:cNvSpPr>
              <a:spLocks noChangeArrowheads="1"/>
            </p:cNvSpPr>
            <p:nvPr/>
          </p:nvSpPr>
          <p:spPr bwMode="auto">
            <a:xfrm>
              <a:off x="384" y="240"/>
              <a:ext cx="4800" cy="2544"/>
            </a:xfrm>
            <a:prstGeom prst="horizontalScroll">
              <a:avLst>
                <a:gd name="adj" fmla="val 1572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Papyrus" pitchFamily="66" charset="0"/>
              </a:endParaRPr>
            </a:p>
          </p:txBody>
        </p:sp>
        <p:sp>
          <p:nvSpPr>
            <p:cNvPr id="1074265" name="Text Box 89"/>
            <p:cNvSpPr txBox="1">
              <a:spLocks noChangeArrowheads="1"/>
            </p:cNvSpPr>
            <p:nvPr/>
          </p:nvSpPr>
          <p:spPr bwMode="auto">
            <a:xfrm>
              <a:off x="864" y="860"/>
              <a:ext cx="4224" cy="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6000000" algn="ctr" rotWithShape="0">
                <a:srgbClr val="663300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500" b="1" dirty="0">
                  <a:solidFill>
                    <a:srgbClr val="660033"/>
                  </a:solidFill>
                  <a:latin typeface="Papyrus" pitchFamily="66" charset="0"/>
                </a:rPr>
                <a:t>“For there is one God, and there is one mediator between God and men, the man Christ Jesus.”</a:t>
              </a:r>
            </a:p>
          </p:txBody>
        </p:sp>
        <p:sp>
          <p:nvSpPr>
            <p:cNvPr id="1074266" name="Text Box 90"/>
            <p:cNvSpPr txBox="1">
              <a:spLocks noChangeArrowheads="1"/>
            </p:cNvSpPr>
            <p:nvPr/>
          </p:nvSpPr>
          <p:spPr bwMode="auto">
            <a:xfrm>
              <a:off x="3552" y="1920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5400000" algn="ctr" rotWithShape="0">
                <a:srgbClr val="663300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600" b="1" dirty="0">
                  <a:solidFill>
                    <a:srgbClr val="5E002F"/>
                  </a:solidFill>
                  <a:latin typeface="Papyrus" pitchFamily="66" charset="0"/>
                </a:rPr>
                <a:t>1 Tim. 2:5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7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4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4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7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7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7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7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88" grpId="0" animBg="1"/>
      <p:bldP spid="1074189" grpId="0" autoUpdateAnimBg="0"/>
      <p:bldP spid="1074190" grpId="0" autoUpdateAnimBg="0"/>
      <p:bldP spid="1074227" grpId="0" autoUpdateAnimBg="0"/>
      <p:bldP spid="10742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306" name="Rectangle 58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7319" name="Group 71"/>
          <p:cNvGrpSpPr>
            <a:grpSpLocks/>
          </p:cNvGrpSpPr>
          <p:nvPr/>
        </p:nvGrpSpPr>
        <p:grpSpPr bwMode="auto">
          <a:xfrm>
            <a:off x="838200" y="5410200"/>
            <a:ext cx="7515225" cy="1336675"/>
            <a:chOff x="528" y="3382"/>
            <a:chExt cx="4734" cy="842"/>
          </a:xfrm>
        </p:grpSpPr>
        <p:sp>
          <p:nvSpPr>
            <p:cNvPr id="1077308" name="Text Box 60"/>
            <p:cNvSpPr txBox="1">
              <a:spLocks noChangeArrowheads="1"/>
            </p:cNvSpPr>
            <p:nvPr/>
          </p:nvSpPr>
          <p:spPr bwMode="auto">
            <a:xfrm>
              <a:off x="768" y="3382"/>
              <a:ext cx="4494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When Philip asked Jesus to show him God, Jesus said, “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He who has seen me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has seen the Father; how can you say, ‘Show me the Father?’  Do you not believe that I am in the Father and the Father in me?” (John 14:9-10)  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77309" name="Text Box 61"/>
            <p:cNvSpPr txBox="1">
              <a:spLocks noChangeArrowheads="1"/>
            </p:cNvSpPr>
            <p:nvPr/>
          </p:nvSpPr>
          <p:spPr bwMode="auto">
            <a:xfrm>
              <a:off x="528" y="3382"/>
              <a:ext cx="20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77310" name="Text Box 62" descr="Pink tissue paper"/>
          <p:cNvSpPr txBox="1">
            <a:spLocks noChangeArrowheads="1"/>
          </p:cNvSpPr>
          <p:nvPr/>
        </p:nvSpPr>
        <p:spPr bwMode="auto">
          <a:xfrm>
            <a:off x="457200" y="76200"/>
            <a:ext cx="419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3000" dirty="0">
                <a:solidFill>
                  <a:srgbClr val="000099"/>
                </a:solidFill>
                <a:latin typeface="Impact" pitchFamily="34" charset="0"/>
              </a:rPr>
              <a:t>2.3  Is Jesus God Himself?</a:t>
            </a:r>
          </a:p>
        </p:txBody>
      </p:sp>
      <p:sp>
        <p:nvSpPr>
          <p:cNvPr id="1077311" name="Text Box 63"/>
          <p:cNvSpPr txBox="1">
            <a:spLocks noChangeArrowheads="1"/>
          </p:cNvSpPr>
          <p:nvPr/>
        </p:nvSpPr>
        <p:spPr bwMode="auto">
          <a:xfrm>
            <a:off x="304800" y="685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en-US" sz="3600" b="1" u="sng" dirty="0">
                <a:solidFill>
                  <a:srgbClr val="520052"/>
                </a:solidFill>
                <a:latin typeface="Arial Narrow" pitchFamily="34" charset="0"/>
              </a:rPr>
              <a:t>John 14:9-10</a:t>
            </a:r>
          </a:p>
        </p:txBody>
      </p:sp>
      <p:grpSp>
        <p:nvGrpSpPr>
          <p:cNvPr id="1077321" name="Group 73"/>
          <p:cNvGrpSpPr>
            <a:grpSpLocks/>
          </p:cNvGrpSpPr>
          <p:nvPr/>
        </p:nvGrpSpPr>
        <p:grpSpPr bwMode="auto">
          <a:xfrm>
            <a:off x="3276600" y="304800"/>
            <a:ext cx="4495800" cy="1752600"/>
            <a:chOff x="2064" y="192"/>
            <a:chExt cx="2832" cy="1104"/>
          </a:xfrm>
        </p:grpSpPr>
        <p:sp>
          <p:nvSpPr>
            <p:cNvPr id="1077313" name="AutoShape 65"/>
            <p:cNvSpPr>
              <a:spLocks noChangeArrowheads="1"/>
            </p:cNvSpPr>
            <p:nvPr/>
          </p:nvSpPr>
          <p:spPr bwMode="auto">
            <a:xfrm>
              <a:off x="2064" y="192"/>
              <a:ext cx="2832" cy="1104"/>
            </a:xfrm>
            <a:prstGeom prst="horizontalScroll">
              <a:avLst>
                <a:gd name="adj" fmla="val 1760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314" name="Text Box 66"/>
            <p:cNvSpPr txBox="1">
              <a:spLocks noChangeArrowheads="1"/>
            </p:cNvSpPr>
            <p:nvPr/>
          </p:nvSpPr>
          <p:spPr bwMode="auto">
            <a:xfrm>
              <a:off x="2304" y="508"/>
              <a:ext cx="2496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5400000" algn="ctr" rotWithShape="0">
                <a:srgbClr val="663300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He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who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has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seen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me</a:t>
              </a:r>
            </a:p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has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seen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the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Father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7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7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7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7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310" grpId="0" autoUpdateAnimBg="0"/>
      <p:bldP spid="10773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99" name="Rectangle 47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4400" name="Text Box 48"/>
          <p:cNvSpPr txBox="1">
            <a:spLocks noChangeArrowheads="1"/>
          </p:cNvSpPr>
          <p:nvPr/>
        </p:nvSpPr>
        <p:spPr bwMode="auto">
          <a:xfrm>
            <a:off x="1219200" y="5530850"/>
            <a:ext cx="6781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Based on such biblical verses as this, many Christians have believed that Jesus is God, the Creator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167).</a:t>
            </a:r>
          </a:p>
        </p:txBody>
      </p:sp>
      <p:sp>
        <p:nvSpPr>
          <p:cNvPr id="1124402" name="Text Box 50"/>
          <p:cNvSpPr txBox="1">
            <a:spLocks noChangeArrowheads="1"/>
          </p:cNvSpPr>
          <p:nvPr/>
        </p:nvSpPr>
        <p:spPr bwMode="auto">
          <a:xfrm>
            <a:off x="304800" y="685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520052"/>
                </a:solidFill>
                <a:latin typeface="Arial Narrow" pitchFamily="34" charset="0"/>
              </a:rPr>
              <a:t>John 14:9-10</a:t>
            </a:r>
          </a:p>
        </p:txBody>
      </p: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3276600" y="304800"/>
            <a:ext cx="4495800" cy="1752600"/>
            <a:chOff x="2064" y="192"/>
            <a:chExt cx="2832" cy="1104"/>
          </a:xfrm>
        </p:grpSpPr>
        <p:sp>
          <p:nvSpPr>
            <p:cNvPr id="10" name="AutoShape 65"/>
            <p:cNvSpPr>
              <a:spLocks noChangeArrowheads="1"/>
            </p:cNvSpPr>
            <p:nvPr/>
          </p:nvSpPr>
          <p:spPr bwMode="auto">
            <a:xfrm>
              <a:off x="2064" y="192"/>
              <a:ext cx="2832" cy="1104"/>
            </a:xfrm>
            <a:prstGeom prst="horizontalScroll">
              <a:avLst>
                <a:gd name="adj" fmla="val 1760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6"/>
            <p:cNvSpPr txBox="1">
              <a:spLocks noChangeArrowheads="1"/>
            </p:cNvSpPr>
            <p:nvPr/>
          </p:nvSpPr>
          <p:spPr bwMode="auto">
            <a:xfrm>
              <a:off x="2304" y="508"/>
              <a:ext cx="2496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5400000" algn="ctr" rotWithShape="0">
                <a:srgbClr val="663300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He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who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has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seen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me</a:t>
              </a:r>
            </a:p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has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seen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the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Father</a:t>
              </a:r>
            </a:p>
          </p:txBody>
        </p:sp>
      </p:grpSp>
      <p:sp>
        <p:nvSpPr>
          <p:cNvPr id="12" name="Text Box 62" descr="Pink tissue paper"/>
          <p:cNvSpPr txBox="1">
            <a:spLocks noChangeArrowheads="1"/>
          </p:cNvSpPr>
          <p:nvPr/>
        </p:nvSpPr>
        <p:spPr bwMode="auto">
          <a:xfrm>
            <a:off x="457200" y="76200"/>
            <a:ext cx="419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3000" dirty="0">
                <a:solidFill>
                  <a:srgbClr val="000099"/>
                </a:solidFill>
                <a:latin typeface="Impact" pitchFamily="34" charset="0"/>
              </a:rPr>
              <a:t>2.3  Is Jesus God Himself?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40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5424" name="Group 48"/>
          <p:cNvGrpSpPr>
            <a:grpSpLocks/>
          </p:cNvGrpSpPr>
          <p:nvPr/>
        </p:nvGrpSpPr>
        <p:grpSpPr bwMode="auto">
          <a:xfrm>
            <a:off x="727075" y="5530850"/>
            <a:ext cx="7654925" cy="714375"/>
            <a:chOff x="554" y="3484"/>
            <a:chExt cx="4822" cy="450"/>
          </a:xfrm>
        </p:grpSpPr>
        <p:sp>
          <p:nvSpPr>
            <p:cNvPr id="1125380" name="Text Box 4"/>
            <p:cNvSpPr txBox="1">
              <a:spLocks noChangeArrowheads="1"/>
            </p:cNvSpPr>
            <p:nvPr/>
          </p:nvSpPr>
          <p:spPr bwMode="auto">
            <a:xfrm>
              <a:off x="815" y="3484"/>
              <a:ext cx="4561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Since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is one with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, he may be understood to be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God’s second self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; but he is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not God Himself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.   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25381" name="Text Box 5"/>
            <p:cNvSpPr txBox="1">
              <a:spLocks noChangeArrowheads="1"/>
            </p:cNvSpPr>
            <p:nvPr/>
          </p:nvSpPr>
          <p:spPr bwMode="auto">
            <a:xfrm>
              <a:off x="554" y="3484"/>
              <a:ext cx="20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12538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520052"/>
                </a:solidFill>
                <a:latin typeface="Arial Narrow" pitchFamily="34" charset="0"/>
              </a:rPr>
              <a:t>John 14:9-10</a:t>
            </a:r>
          </a:p>
        </p:txBody>
      </p:sp>
      <p:sp>
        <p:nvSpPr>
          <p:cNvPr id="1125384" name="Oval 8"/>
          <p:cNvSpPr>
            <a:spLocks noChangeArrowheads="1"/>
          </p:cNvSpPr>
          <p:nvPr/>
        </p:nvSpPr>
        <p:spPr bwMode="auto">
          <a:xfrm>
            <a:off x="876300" y="3467100"/>
            <a:ext cx="1447800" cy="1296988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PerspectiveBottom"/>
            <a:lightRig rig="legacyNormal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en-US" sz="4800" b="1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125385" name="WordArt 9"/>
          <p:cNvSpPr>
            <a:spLocks noChangeArrowheads="1" noChangeShapeType="1" noTextEdit="1"/>
          </p:cNvSpPr>
          <p:nvPr/>
        </p:nvSpPr>
        <p:spPr bwMode="auto">
          <a:xfrm>
            <a:off x="1039813" y="3859213"/>
            <a:ext cx="1119187" cy="528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Jesus</a:t>
            </a:r>
          </a:p>
        </p:txBody>
      </p:sp>
      <p:grpSp>
        <p:nvGrpSpPr>
          <p:cNvPr id="1125386" name="Group 10"/>
          <p:cNvGrpSpPr>
            <a:grpSpLocks/>
          </p:cNvGrpSpPr>
          <p:nvPr/>
        </p:nvGrpSpPr>
        <p:grpSpPr bwMode="auto">
          <a:xfrm>
            <a:off x="990600" y="1676400"/>
            <a:ext cx="1219200" cy="1092200"/>
            <a:chOff x="624" y="1056"/>
            <a:chExt cx="768" cy="688"/>
          </a:xfrm>
        </p:grpSpPr>
        <p:sp>
          <p:nvSpPr>
            <p:cNvPr id="1125387" name="Oval 11"/>
            <p:cNvSpPr>
              <a:spLocks noChangeArrowheads="1"/>
            </p:cNvSpPr>
            <p:nvPr/>
          </p:nvSpPr>
          <p:spPr bwMode="auto">
            <a:xfrm>
              <a:off x="624" y="1056"/>
              <a:ext cx="768" cy="688"/>
            </a:xfrm>
            <a:prstGeom prst="ellipse">
              <a:avLst/>
            </a:prstGeom>
            <a:gradFill rotWithShape="0">
              <a:gsLst>
                <a:gs pos="0">
                  <a:srgbClr val="9966FF"/>
                </a:gs>
                <a:gs pos="100000">
                  <a:srgbClr val="E4E4E4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2538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701" y="1208"/>
              <a:ext cx="595" cy="3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125389" name="AutoShape 13"/>
          <p:cNvSpPr>
            <a:spLocks noChangeArrowheads="1"/>
          </p:cNvSpPr>
          <p:nvPr/>
        </p:nvSpPr>
        <p:spPr bwMode="auto">
          <a:xfrm rot="-5400000">
            <a:off x="5669756" y="3483769"/>
            <a:ext cx="439738" cy="1263650"/>
          </a:xfrm>
          <a:prstGeom prst="downArrow">
            <a:avLst>
              <a:gd name="adj1" fmla="val 50000"/>
              <a:gd name="adj2" fmla="val 125722"/>
            </a:avLst>
          </a:prstGeom>
          <a:gradFill rotWithShape="0">
            <a:gsLst>
              <a:gs pos="0">
                <a:srgbClr val="FFFF00"/>
              </a:gs>
              <a:gs pos="100000">
                <a:srgbClr val="99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5423" name="Group 47"/>
          <p:cNvGrpSpPr>
            <a:grpSpLocks/>
          </p:cNvGrpSpPr>
          <p:nvPr/>
        </p:nvGrpSpPr>
        <p:grpSpPr bwMode="auto">
          <a:xfrm>
            <a:off x="3505200" y="3314700"/>
            <a:ext cx="1600200" cy="1600200"/>
            <a:chOff x="2208" y="2088"/>
            <a:chExt cx="1008" cy="1008"/>
          </a:xfrm>
        </p:grpSpPr>
        <p:sp>
          <p:nvSpPr>
            <p:cNvPr id="1125391" name="Oval 15"/>
            <p:cNvSpPr>
              <a:spLocks noChangeArrowheads="1"/>
            </p:cNvSpPr>
            <p:nvPr/>
          </p:nvSpPr>
          <p:spPr bwMode="auto">
            <a:xfrm>
              <a:off x="2208" y="2088"/>
              <a:ext cx="1008" cy="1008"/>
            </a:xfrm>
            <a:prstGeom prst="ellipse">
              <a:avLst/>
            </a:prstGeom>
            <a:gradFill rotWithShape="0">
              <a:gsLst>
                <a:gs pos="0">
                  <a:srgbClr val="B973FF"/>
                </a:gs>
                <a:gs pos="100000">
                  <a:srgbClr val="8F00F0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5392" name="Text Box 16"/>
            <p:cNvSpPr txBox="1">
              <a:spLocks noChangeArrowheads="1"/>
            </p:cNvSpPr>
            <p:nvPr/>
          </p:nvSpPr>
          <p:spPr bwMode="auto">
            <a:xfrm>
              <a:off x="2208" y="2210"/>
              <a:ext cx="1008" cy="8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3600">
                  <a:solidFill>
                    <a:schemeClr val="bg1"/>
                  </a:solidFill>
                  <a:latin typeface="Impact" pitchFamily="34" charset="0"/>
                </a:rPr>
                <a:t>God’s</a:t>
              </a:r>
            </a:p>
            <a:p>
              <a:pPr>
                <a:lnSpc>
                  <a:spcPct val="75000"/>
                </a:lnSpc>
              </a:pPr>
              <a:r>
                <a:rPr lang="en-US" sz="3600">
                  <a:solidFill>
                    <a:schemeClr val="bg1"/>
                  </a:solidFill>
                  <a:latin typeface="Impact" pitchFamily="34" charset="0"/>
                </a:rPr>
                <a:t>second</a:t>
              </a:r>
            </a:p>
            <a:p>
              <a:pPr>
                <a:lnSpc>
                  <a:spcPct val="80000"/>
                </a:lnSpc>
              </a:pPr>
              <a:r>
                <a:rPr lang="en-US" sz="3600">
                  <a:solidFill>
                    <a:schemeClr val="bg1"/>
                  </a:solidFill>
                  <a:latin typeface="Impact" pitchFamily="34" charset="0"/>
                </a:rPr>
                <a:t>self</a:t>
              </a:r>
            </a:p>
          </p:txBody>
        </p:sp>
      </p:grpSp>
      <p:sp>
        <p:nvSpPr>
          <p:cNvPr id="1125393" name="WordArt 17"/>
          <p:cNvSpPr>
            <a:spLocks noChangeArrowheads="1" noChangeShapeType="1" noTextEdit="1"/>
          </p:cNvSpPr>
          <p:nvPr/>
        </p:nvSpPr>
        <p:spPr bwMode="auto">
          <a:xfrm>
            <a:off x="2514600" y="39624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9900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=</a:t>
            </a:r>
          </a:p>
        </p:txBody>
      </p:sp>
      <p:sp>
        <p:nvSpPr>
          <p:cNvPr id="1125394" name="AutoShape 18"/>
          <p:cNvSpPr>
            <a:spLocks noChangeArrowheads="1"/>
          </p:cNvSpPr>
          <p:nvPr/>
        </p:nvSpPr>
        <p:spPr bwMode="auto">
          <a:xfrm>
            <a:off x="6705600" y="3124200"/>
            <a:ext cx="1752600" cy="167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PerspectiveBottom"/>
            <a:lightRig rig="legacyNormal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en-US" sz="4800" b="1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125400" name="AutoShape 24"/>
          <p:cNvSpPr>
            <a:spLocks noChangeArrowheads="1"/>
          </p:cNvSpPr>
          <p:nvPr/>
        </p:nvSpPr>
        <p:spPr bwMode="auto">
          <a:xfrm rot="-10800000">
            <a:off x="1352550" y="2741613"/>
            <a:ext cx="152400" cy="652462"/>
          </a:xfrm>
          <a:prstGeom prst="curvedLeftArrow">
            <a:avLst>
              <a:gd name="adj1" fmla="val 85625"/>
              <a:gd name="adj2" fmla="val 171250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404" name="AutoShape 28"/>
          <p:cNvSpPr>
            <a:spLocks noChangeArrowheads="1"/>
          </p:cNvSpPr>
          <p:nvPr/>
        </p:nvSpPr>
        <p:spPr bwMode="auto">
          <a:xfrm>
            <a:off x="1733550" y="2800350"/>
            <a:ext cx="152400" cy="652463"/>
          </a:xfrm>
          <a:prstGeom prst="curvedLeftArrow">
            <a:avLst>
              <a:gd name="adj1" fmla="val 85625"/>
              <a:gd name="adj2" fmla="val 171250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95" name="WordArt 19"/>
          <p:cNvSpPr>
            <a:spLocks noChangeArrowheads="1" noChangeShapeType="1" noTextEdit="1"/>
          </p:cNvSpPr>
          <p:nvPr/>
        </p:nvSpPr>
        <p:spPr bwMode="auto">
          <a:xfrm>
            <a:off x="6858000" y="3581400"/>
            <a:ext cx="144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Not God</a:t>
            </a:r>
          </a:p>
        </p:txBody>
      </p:sp>
      <p:grpSp>
        <p:nvGrpSpPr>
          <p:cNvPr id="25" name="Group 73"/>
          <p:cNvGrpSpPr>
            <a:grpSpLocks/>
          </p:cNvGrpSpPr>
          <p:nvPr/>
        </p:nvGrpSpPr>
        <p:grpSpPr bwMode="auto">
          <a:xfrm>
            <a:off x="3276600" y="304800"/>
            <a:ext cx="4495800" cy="1752600"/>
            <a:chOff x="2064" y="192"/>
            <a:chExt cx="2832" cy="1104"/>
          </a:xfrm>
        </p:grpSpPr>
        <p:sp>
          <p:nvSpPr>
            <p:cNvPr id="26" name="AutoShape 65"/>
            <p:cNvSpPr>
              <a:spLocks noChangeArrowheads="1"/>
            </p:cNvSpPr>
            <p:nvPr/>
          </p:nvSpPr>
          <p:spPr bwMode="auto">
            <a:xfrm>
              <a:off x="2064" y="192"/>
              <a:ext cx="2832" cy="1104"/>
            </a:xfrm>
            <a:prstGeom prst="horizontalScroll">
              <a:avLst>
                <a:gd name="adj" fmla="val 1760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66"/>
            <p:cNvSpPr txBox="1">
              <a:spLocks noChangeArrowheads="1"/>
            </p:cNvSpPr>
            <p:nvPr/>
          </p:nvSpPr>
          <p:spPr bwMode="auto">
            <a:xfrm>
              <a:off x="2304" y="508"/>
              <a:ext cx="2496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5400000" algn="ctr" rotWithShape="0">
                <a:srgbClr val="663300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He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who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has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seen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me</a:t>
              </a:r>
            </a:p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has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seen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the</a:t>
              </a:r>
              <a:r>
                <a:rPr lang="en-US" sz="3200" b="1" dirty="0">
                  <a:solidFill>
                    <a:srgbClr val="663300"/>
                  </a:solidFill>
                  <a:latin typeface="Papyrus" pitchFamily="66" charset="0"/>
                </a:rPr>
                <a:t> </a:t>
              </a:r>
              <a:r>
                <a:rPr lang="en-US" sz="3200" b="1" dirty="0">
                  <a:solidFill>
                    <a:srgbClr val="660033"/>
                  </a:solidFill>
                  <a:latin typeface="Papyrus" pitchFamily="66" charset="0"/>
                </a:rPr>
                <a:t>Father</a:t>
              </a:r>
            </a:p>
          </p:txBody>
        </p:sp>
      </p:grpSp>
      <p:sp>
        <p:nvSpPr>
          <p:cNvPr id="28" name="Text Box 62" descr="Pink tissue paper"/>
          <p:cNvSpPr txBox="1">
            <a:spLocks noChangeArrowheads="1"/>
          </p:cNvSpPr>
          <p:nvPr/>
        </p:nvSpPr>
        <p:spPr bwMode="auto">
          <a:xfrm>
            <a:off x="457200" y="76200"/>
            <a:ext cx="419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3000" dirty="0">
                <a:solidFill>
                  <a:srgbClr val="000099"/>
                </a:solidFill>
                <a:latin typeface="Impact" pitchFamily="34" charset="0"/>
              </a:rPr>
              <a:t>2.3  Is Jesus God Himself?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5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25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2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2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11254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2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84" grpId="0" animBg="1" autoUpdateAnimBg="0"/>
      <p:bldP spid="1125385" grpId="0" animBg="1"/>
      <p:bldP spid="1125389" grpId="0" animBg="1"/>
      <p:bldP spid="1125393" grpId="0" animBg="1"/>
      <p:bldP spid="1125400" grpId="0" animBg="1"/>
      <p:bldP spid="1125400" grpId="1" animBg="1"/>
      <p:bldP spid="1125404" grpId="0" animBg="1"/>
      <p:bldP spid="1125404" grpId="1" animBg="1"/>
      <p:bldP spid="11253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WordArt 2"/>
          <p:cNvSpPr>
            <a:spLocks noChangeArrowheads="1" noChangeShapeType="1" noTextEdit="1"/>
          </p:cNvSpPr>
          <p:nvPr/>
        </p:nvSpPr>
        <p:spPr bwMode="auto">
          <a:xfrm>
            <a:off x="381000" y="3657600"/>
            <a:ext cx="8382000" cy="1524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Impact"/>
              </a:rPr>
              <a:t>Jesus and Fallen People</a:t>
            </a:r>
          </a:p>
        </p:txBody>
      </p:sp>
      <p:grpSp>
        <p:nvGrpSpPr>
          <p:cNvPr id="1078282" name="Group 10"/>
          <p:cNvGrpSpPr>
            <a:grpSpLocks/>
          </p:cNvGrpSpPr>
          <p:nvPr/>
        </p:nvGrpSpPr>
        <p:grpSpPr bwMode="auto">
          <a:xfrm>
            <a:off x="685800" y="762000"/>
            <a:ext cx="7772400" cy="1600200"/>
            <a:chOff x="432" y="480"/>
            <a:chExt cx="4896" cy="1008"/>
          </a:xfrm>
        </p:grpSpPr>
        <p:sp>
          <p:nvSpPr>
            <p:cNvPr id="1078280" name="AutoShape 8"/>
            <p:cNvSpPr>
              <a:spLocks noChangeArrowheads="1"/>
            </p:cNvSpPr>
            <p:nvPr/>
          </p:nvSpPr>
          <p:spPr bwMode="auto">
            <a:xfrm>
              <a:off x="432" y="480"/>
              <a:ext cx="4896" cy="10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DFFF"/>
                </a:gs>
                <a:gs pos="100000">
                  <a:srgbClr val="CC99FF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7828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44" y="637"/>
              <a:ext cx="4272" cy="6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Harsh3" dir="b"/>
              </a:scene3d>
              <a:sp3d extrusionH="121893000" prstMaterial="legacyMatte">
                <a:extrusionClr>
                  <a:srgbClr val="9900CC"/>
                </a:extrusionClr>
              </a:sp3d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rgbClr val="FFFFFF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Section 3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7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422" name="Group 126"/>
          <p:cNvGrpSpPr>
            <a:grpSpLocks/>
          </p:cNvGrpSpPr>
          <p:nvPr/>
        </p:nvGrpSpPr>
        <p:grpSpPr bwMode="auto">
          <a:xfrm>
            <a:off x="682625" y="2895600"/>
            <a:ext cx="1752600" cy="1347788"/>
            <a:chOff x="430" y="1824"/>
            <a:chExt cx="1104" cy="849"/>
          </a:xfrm>
        </p:grpSpPr>
        <p:sp>
          <p:nvSpPr>
            <p:cNvPr id="1079393" name="AutoShape 97"/>
            <p:cNvSpPr>
              <a:spLocks noChangeArrowheads="1"/>
            </p:cNvSpPr>
            <p:nvPr/>
          </p:nvSpPr>
          <p:spPr bwMode="auto">
            <a:xfrm rot="4660421">
              <a:off x="571" y="1683"/>
              <a:ext cx="822" cy="1104"/>
            </a:xfrm>
            <a:custGeom>
              <a:avLst/>
              <a:gdLst>
                <a:gd name="G0" fmla="+- 10204 0 0"/>
                <a:gd name="G1" fmla="+- -9871950 0 0"/>
                <a:gd name="G2" fmla="+- 0 0 -9871950"/>
                <a:gd name="T0" fmla="*/ 0 256 1"/>
                <a:gd name="T1" fmla="*/ 180 256 1"/>
                <a:gd name="G3" fmla="+- -9871950 T0 T1"/>
                <a:gd name="T2" fmla="*/ 0 256 1"/>
                <a:gd name="T3" fmla="*/ 90 256 1"/>
                <a:gd name="G4" fmla="+- -9871950 T2 T3"/>
                <a:gd name="G5" fmla="*/ G4 2 1"/>
                <a:gd name="T4" fmla="*/ 90 256 1"/>
                <a:gd name="T5" fmla="*/ 0 256 1"/>
                <a:gd name="G6" fmla="+- -9871950 T4 T5"/>
                <a:gd name="G7" fmla="*/ G6 2 1"/>
                <a:gd name="G8" fmla="abs -987195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204"/>
                <a:gd name="G18" fmla="*/ 10204 1 2"/>
                <a:gd name="G19" fmla="+- G18 5400 0"/>
                <a:gd name="G20" fmla="cos G19 -9871950"/>
                <a:gd name="G21" fmla="sin G19 -9871950"/>
                <a:gd name="G22" fmla="+- G20 10800 0"/>
                <a:gd name="G23" fmla="+- G21 10800 0"/>
                <a:gd name="G24" fmla="+- 10800 0 G20"/>
                <a:gd name="G25" fmla="+- 10204 10800 0"/>
                <a:gd name="G26" fmla="?: G9 G17 G25"/>
                <a:gd name="G27" fmla="?: G9 0 21600"/>
                <a:gd name="G28" fmla="cos 10800 -9871950"/>
                <a:gd name="G29" fmla="sin 10800 -9871950"/>
                <a:gd name="G30" fmla="sin 10204 -9871950"/>
                <a:gd name="G31" fmla="+- G28 10800 0"/>
                <a:gd name="G32" fmla="+- G29 10800 0"/>
                <a:gd name="G33" fmla="+- G30 10800 0"/>
                <a:gd name="G34" fmla="?: G4 0 G31"/>
                <a:gd name="G35" fmla="?: -9871950 G34 0"/>
                <a:gd name="G36" fmla="?: G6 G35 G31"/>
                <a:gd name="G37" fmla="+- 21600 0 G36"/>
                <a:gd name="G38" fmla="?: G4 0 G33"/>
                <a:gd name="G39" fmla="?: -987195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5649 h 21600"/>
                <a:gd name="T16" fmla="*/ 10800 w 21600"/>
                <a:gd name="T17" fmla="*/ 596 h 21600"/>
                <a:gd name="T18" fmla="*/ 19953 w 21600"/>
                <a:gd name="T19" fmla="*/ 564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07" y="5796"/>
                  </a:moveTo>
                  <a:cubicBezTo>
                    <a:pt x="3714" y="2583"/>
                    <a:pt x="7114" y="595"/>
                    <a:pt x="10800" y="596"/>
                  </a:cubicBezTo>
                  <a:cubicBezTo>
                    <a:pt x="14485" y="596"/>
                    <a:pt x="17885" y="2583"/>
                    <a:pt x="19692" y="5796"/>
                  </a:cubicBezTo>
                  <a:lnTo>
                    <a:pt x="20212" y="5503"/>
                  </a:lnTo>
                  <a:cubicBezTo>
                    <a:pt x="18299" y="2103"/>
                    <a:pt x="14701" y="-1"/>
                    <a:pt x="10799" y="0"/>
                  </a:cubicBezTo>
                  <a:cubicBezTo>
                    <a:pt x="6898" y="0"/>
                    <a:pt x="3300" y="2103"/>
                    <a:pt x="1387" y="5503"/>
                  </a:cubicBezTo>
                  <a:close/>
                </a:path>
              </a:pathLst>
            </a:custGeom>
            <a:solidFill>
              <a:srgbClr val="990099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394" name="AutoShape 98"/>
            <p:cNvSpPr>
              <a:spLocks noChangeArrowheads="1"/>
            </p:cNvSpPr>
            <p:nvPr/>
          </p:nvSpPr>
          <p:spPr bwMode="auto">
            <a:xfrm rot="13343744">
              <a:off x="1221" y="2451"/>
              <a:ext cx="142" cy="222"/>
            </a:xfrm>
            <a:prstGeom prst="triangle">
              <a:avLst>
                <a:gd name="adj" fmla="val 61731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9298" name="Text Box 2" descr="Pink tissue paper"/>
          <p:cNvSpPr txBox="1">
            <a:spLocks noChangeArrowheads="1"/>
          </p:cNvSpPr>
          <p:nvPr/>
        </p:nvSpPr>
        <p:spPr bwMode="auto">
          <a:xfrm>
            <a:off x="304800" y="603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 dirty="0">
                <a:solidFill>
                  <a:srgbClr val="000099"/>
                </a:solidFill>
                <a:latin typeface="Arial Black" pitchFamily="34" charset="0"/>
              </a:rPr>
              <a:t>Jesus</a:t>
            </a:r>
          </a:p>
        </p:txBody>
      </p:sp>
      <p:sp>
        <p:nvSpPr>
          <p:cNvPr id="1079324" name="Oval 28"/>
          <p:cNvSpPr>
            <a:spLocks noChangeArrowheads="1"/>
          </p:cNvSpPr>
          <p:nvPr/>
        </p:nvSpPr>
        <p:spPr bwMode="auto">
          <a:xfrm>
            <a:off x="495300" y="2590800"/>
            <a:ext cx="1524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56796" dir="12393903" algn="ctr" rotWithShape="0">
              <a:srgbClr val="0000FF"/>
            </a:outerShdw>
          </a:effectLst>
        </p:spPr>
        <p:txBody>
          <a:bodyPr wrap="none" anchor="ctr"/>
          <a:lstStyle/>
          <a:p>
            <a:r>
              <a:rPr lang="en-US" sz="3600" dirty="0">
                <a:solidFill>
                  <a:srgbClr val="0000FF"/>
                </a:solidFill>
                <a:latin typeface="Impact" pitchFamily="34" charset="0"/>
              </a:rPr>
              <a:t>Jesus</a:t>
            </a:r>
          </a:p>
        </p:txBody>
      </p:sp>
      <p:sp>
        <p:nvSpPr>
          <p:cNvPr id="1079325" name="Oval 29"/>
          <p:cNvSpPr>
            <a:spLocks noChangeArrowheads="1"/>
          </p:cNvSpPr>
          <p:nvPr/>
        </p:nvSpPr>
        <p:spPr bwMode="auto">
          <a:xfrm>
            <a:off x="495300" y="4038600"/>
            <a:ext cx="1524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33"/>
            </a:solidFill>
            <a:round/>
            <a:headEnd/>
            <a:tailEnd/>
          </a:ln>
          <a:effectLst>
            <a:outerShdw dist="71842" dir="8100000" algn="ctr" rotWithShape="0">
              <a:srgbClr val="003300"/>
            </a:outerShdw>
          </a:effectLst>
        </p:spPr>
        <p:txBody>
          <a:bodyPr wrap="none" anchor="ctr"/>
          <a:lstStyle/>
          <a:p>
            <a:r>
              <a:rPr lang="en-US" sz="2800">
                <a:solidFill>
                  <a:srgbClr val="003300"/>
                </a:solidFill>
                <a:latin typeface="Impact" pitchFamily="34" charset="0"/>
              </a:rPr>
              <a:t>All things</a:t>
            </a:r>
          </a:p>
        </p:txBody>
      </p:sp>
      <p:sp>
        <p:nvSpPr>
          <p:cNvPr id="1079396" name="Rectangle 100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9454" name="Group 158"/>
          <p:cNvGrpSpPr>
            <a:grpSpLocks/>
          </p:cNvGrpSpPr>
          <p:nvPr/>
        </p:nvGrpSpPr>
        <p:grpSpPr bwMode="auto">
          <a:xfrm>
            <a:off x="838200" y="5246688"/>
            <a:ext cx="7543800" cy="1077912"/>
            <a:chOff x="336" y="3305"/>
            <a:chExt cx="4752" cy="679"/>
          </a:xfrm>
        </p:grpSpPr>
        <p:sp>
          <p:nvSpPr>
            <p:cNvPr id="1079398" name="Text Box 102"/>
            <p:cNvSpPr txBox="1">
              <a:spLocks noChangeArrowheads="1"/>
            </p:cNvSpPr>
            <p:nvPr/>
          </p:nvSpPr>
          <p:spPr bwMode="auto">
            <a:xfrm>
              <a:off x="648" y="3305"/>
              <a:ext cx="4440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Because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came with the full value of a true person who has completed the purpose of creation,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angels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and all things were put in his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dominion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168).</a:t>
              </a:r>
            </a:p>
          </p:txBody>
        </p:sp>
        <p:sp>
          <p:nvSpPr>
            <p:cNvPr id="1079399" name="Oval 103"/>
            <p:cNvSpPr>
              <a:spLocks noChangeArrowheads="1"/>
            </p:cNvSpPr>
            <p:nvPr/>
          </p:nvSpPr>
          <p:spPr bwMode="auto">
            <a:xfrm>
              <a:off x="336" y="3312"/>
              <a:ext cx="288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600">
                  <a:solidFill>
                    <a:schemeClr val="bg1"/>
                  </a:solidFill>
                  <a:latin typeface="Impact" pitchFamily="34" charset="0"/>
                </a:rPr>
                <a:t>1</a:t>
              </a:r>
            </a:p>
          </p:txBody>
        </p:sp>
      </p:grpSp>
      <p:sp>
        <p:nvSpPr>
          <p:cNvPr id="1079400" name="Oval 104"/>
          <p:cNvSpPr>
            <a:spLocks noChangeArrowheads="1"/>
          </p:cNvSpPr>
          <p:nvPr/>
        </p:nvSpPr>
        <p:spPr bwMode="auto">
          <a:xfrm>
            <a:off x="2819400" y="3962400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1079401" name="Rectangle 105"/>
          <p:cNvSpPr>
            <a:spLocks noChangeArrowheads="1"/>
          </p:cNvSpPr>
          <p:nvPr/>
        </p:nvSpPr>
        <p:spPr bwMode="auto">
          <a:xfrm>
            <a:off x="3200400" y="396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Dominion over all things and angels</a:t>
            </a:r>
          </a:p>
        </p:txBody>
      </p:sp>
      <p:grpSp>
        <p:nvGrpSpPr>
          <p:cNvPr id="1079335" name="Group 39"/>
          <p:cNvGrpSpPr>
            <a:grpSpLocks/>
          </p:cNvGrpSpPr>
          <p:nvPr/>
        </p:nvGrpSpPr>
        <p:grpSpPr bwMode="auto">
          <a:xfrm>
            <a:off x="906463" y="3352800"/>
            <a:ext cx="160337" cy="627063"/>
            <a:chOff x="735" y="663"/>
            <a:chExt cx="128" cy="539"/>
          </a:xfrm>
        </p:grpSpPr>
        <p:sp>
          <p:nvSpPr>
            <p:cNvPr id="1079336" name="AutoShape 40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337" name="AutoShape 41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338" name="AutoShape 42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9425" name="Group 129"/>
          <p:cNvGrpSpPr>
            <a:grpSpLocks/>
          </p:cNvGrpSpPr>
          <p:nvPr/>
        </p:nvGrpSpPr>
        <p:grpSpPr bwMode="auto">
          <a:xfrm>
            <a:off x="906463" y="3352800"/>
            <a:ext cx="160337" cy="627063"/>
            <a:chOff x="735" y="663"/>
            <a:chExt cx="128" cy="539"/>
          </a:xfrm>
        </p:grpSpPr>
        <p:sp>
          <p:nvSpPr>
            <p:cNvPr id="1079426" name="AutoShape 130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427" name="AutoShape 131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428" name="AutoShape 132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9339" name="Group 43"/>
          <p:cNvGrpSpPr>
            <a:grpSpLocks/>
          </p:cNvGrpSpPr>
          <p:nvPr/>
        </p:nvGrpSpPr>
        <p:grpSpPr bwMode="auto">
          <a:xfrm>
            <a:off x="1447800" y="3411538"/>
            <a:ext cx="160338" cy="627062"/>
            <a:chOff x="1167" y="700"/>
            <a:chExt cx="128" cy="539"/>
          </a:xfrm>
        </p:grpSpPr>
        <p:sp>
          <p:nvSpPr>
            <p:cNvPr id="1079340" name="AutoShape 44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341" name="AutoShape 45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342" name="AutoShape 46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9429" name="Group 133"/>
          <p:cNvGrpSpPr>
            <a:grpSpLocks/>
          </p:cNvGrpSpPr>
          <p:nvPr/>
        </p:nvGrpSpPr>
        <p:grpSpPr bwMode="auto">
          <a:xfrm>
            <a:off x="1447800" y="3411538"/>
            <a:ext cx="160338" cy="627062"/>
            <a:chOff x="1167" y="700"/>
            <a:chExt cx="128" cy="539"/>
          </a:xfrm>
        </p:grpSpPr>
        <p:sp>
          <p:nvSpPr>
            <p:cNvPr id="1079430" name="AutoShape 134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431" name="AutoShape 135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432" name="AutoShape 136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7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9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9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9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9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79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7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79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07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7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7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7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7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7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298" grpId="0" autoUpdateAnimBg="0"/>
      <p:bldP spid="1079324" grpId="0" animBg="1" autoUpdateAnimBg="0"/>
      <p:bldP spid="1079325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5556" name="Group 116"/>
          <p:cNvGrpSpPr>
            <a:grpSpLocks/>
          </p:cNvGrpSpPr>
          <p:nvPr/>
        </p:nvGrpSpPr>
        <p:grpSpPr bwMode="auto">
          <a:xfrm>
            <a:off x="762000" y="5486400"/>
            <a:ext cx="7620000" cy="749300"/>
            <a:chOff x="432" y="3504"/>
            <a:chExt cx="4800" cy="472"/>
          </a:xfrm>
        </p:grpSpPr>
        <p:sp>
          <p:nvSpPr>
            <p:cNvPr id="1085448" name="Text Box 8"/>
            <p:cNvSpPr txBox="1">
              <a:spLocks noChangeArrowheads="1"/>
            </p:cNvSpPr>
            <p:nvPr/>
          </p:nvSpPr>
          <p:spPr bwMode="auto">
            <a:xfrm>
              <a:off x="750" y="3504"/>
              <a:ext cx="448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Jesus having no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original sin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, had no condition in himself for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Satan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to invade him.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85449" name="Oval 9"/>
            <p:cNvSpPr>
              <a:spLocks noChangeArrowheads="1"/>
            </p:cNvSpPr>
            <p:nvPr/>
          </p:nvSpPr>
          <p:spPr bwMode="auto">
            <a:xfrm>
              <a:off x="432" y="3504"/>
              <a:ext cx="288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600">
                  <a:solidFill>
                    <a:schemeClr val="bg1"/>
                  </a:solidFill>
                  <a:latin typeface="Impact" pitchFamily="34" charset="0"/>
                </a:rPr>
                <a:t>2</a:t>
              </a:r>
            </a:p>
          </p:txBody>
        </p:sp>
      </p:grpSp>
      <p:grpSp>
        <p:nvGrpSpPr>
          <p:cNvPr id="1085452" name="Group 12"/>
          <p:cNvGrpSpPr>
            <a:grpSpLocks/>
          </p:cNvGrpSpPr>
          <p:nvPr/>
        </p:nvGrpSpPr>
        <p:grpSpPr bwMode="auto">
          <a:xfrm>
            <a:off x="682625" y="2895600"/>
            <a:ext cx="1752600" cy="1347788"/>
            <a:chOff x="430" y="1824"/>
            <a:chExt cx="1104" cy="849"/>
          </a:xfrm>
        </p:grpSpPr>
        <p:sp>
          <p:nvSpPr>
            <p:cNvPr id="1085453" name="AutoShape 13"/>
            <p:cNvSpPr>
              <a:spLocks noChangeArrowheads="1"/>
            </p:cNvSpPr>
            <p:nvPr/>
          </p:nvSpPr>
          <p:spPr bwMode="auto">
            <a:xfrm rot="4660421">
              <a:off x="571" y="1683"/>
              <a:ext cx="822" cy="1104"/>
            </a:xfrm>
            <a:custGeom>
              <a:avLst/>
              <a:gdLst>
                <a:gd name="G0" fmla="+- 10204 0 0"/>
                <a:gd name="G1" fmla="+- -9871950 0 0"/>
                <a:gd name="G2" fmla="+- 0 0 -9871950"/>
                <a:gd name="T0" fmla="*/ 0 256 1"/>
                <a:gd name="T1" fmla="*/ 180 256 1"/>
                <a:gd name="G3" fmla="+- -9871950 T0 T1"/>
                <a:gd name="T2" fmla="*/ 0 256 1"/>
                <a:gd name="T3" fmla="*/ 90 256 1"/>
                <a:gd name="G4" fmla="+- -9871950 T2 T3"/>
                <a:gd name="G5" fmla="*/ G4 2 1"/>
                <a:gd name="T4" fmla="*/ 90 256 1"/>
                <a:gd name="T5" fmla="*/ 0 256 1"/>
                <a:gd name="G6" fmla="+- -9871950 T4 T5"/>
                <a:gd name="G7" fmla="*/ G6 2 1"/>
                <a:gd name="G8" fmla="abs -987195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204"/>
                <a:gd name="G18" fmla="*/ 10204 1 2"/>
                <a:gd name="G19" fmla="+- G18 5400 0"/>
                <a:gd name="G20" fmla="cos G19 -9871950"/>
                <a:gd name="G21" fmla="sin G19 -9871950"/>
                <a:gd name="G22" fmla="+- G20 10800 0"/>
                <a:gd name="G23" fmla="+- G21 10800 0"/>
                <a:gd name="G24" fmla="+- 10800 0 G20"/>
                <a:gd name="G25" fmla="+- 10204 10800 0"/>
                <a:gd name="G26" fmla="?: G9 G17 G25"/>
                <a:gd name="G27" fmla="?: G9 0 21600"/>
                <a:gd name="G28" fmla="cos 10800 -9871950"/>
                <a:gd name="G29" fmla="sin 10800 -9871950"/>
                <a:gd name="G30" fmla="sin 10204 -9871950"/>
                <a:gd name="G31" fmla="+- G28 10800 0"/>
                <a:gd name="G32" fmla="+- G29 10800 0"/>
                <a:gd name="G33" fmla="+- G30 10800 0"/>
                <a:gd name="G34" fmla="?: G4 0 G31"/>
                <a:gd name="G35" fmla="?: -9871950 G34 0"/>
                <a:gd name="G36" fmla="?: G6 G35 G31"/>
                <a:gd name="G37" fmla="+- 21600 0 G36"/>
                <a:gd name="G38" fmla="?: G4 0 G33"/>
                <a:gd name="G39" fmla="?: -987195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5649 h 21600"/>
                <a:gd name="T16" fmla="*/ 10800 w 21600"/>
                <a:gd name="T17" fmla="*/ 596 h 21600"/>
                <a:gd name="T18" fmla="*/ 19953 w 21600"/>
                <a:gd name="T19" fmla="*/ 564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07" y="5796"/>
                  </a:moveTo>
                  <a:cubicBezTo>
                    <a:pt x="3714" y="2583"/>
                    <a:pt x="7114" y="595"/>
                    <a:pt x="10800" y="596"/>
                  </a:cubicBezTo>
                  <a:cubicBezTo>
                    <a:pt x="14485" y="596"/>
                    <a:pt x="17885" y="2583"/>
                    <a:pt x="19692" y="5796"/>
                  </a:cubicBezTo>
                  <a:lnTo>
                    <a:pt x="20212" y="5503"/>
                  </a:lnTo>
                  <a:cubicBezTo>
                    <a:pt x="18299" y="2103"/>
                    <a:pt x="14701" y="-1"/>
                    <a:pt x="10799" y="0"/>
                  </a:cubicBezTo>
                  <a:cubicBezTo>
                    <a:pt x="6898" y="0"/>
                    <a:pt x="3300" y="2103"/>
                    <a:pt x="1387" y="5503"/>
                  </a:cubicBezTo>
                  <a:close/>
                </a:path>
              </a:pathLst>
            </a:custGeom>
            <a:solidFill>
              <a:srgbClr val="990099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54" name="AutoShape 14"/>
            <p:cNvSpPr>
              <a:spLocks noChangeArrowheads="1"/>
            </p:cNvSpPr>
            <p:nvPr/>
          </p:nvSpPr>
          <p:spPr bwMode="auto">
            <a:xfrm rot="13343744">
              <a:off x="1221" y="2451"/>
              <a:ext cx="142" cy="222"/>
            </a:xfrm>
            <a:prstGeom prst="triangle">
              <a:avLst>
                <a:gd name="adj" fmla="val 61731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5494" name="Group 54"/>
          <p:cNvGrpSpPr>
            <a:grpSpLocks/>
          </p:cNvGrpSpPr>
          <p:nvPr/>
        </p:nvGrpSpPr>
        <p:grpSpPr bwMode="auto">
          <a:xfrm>
            <a:off x="2819400" y="3962400"/>
            <a:ext cx="5791200" cy="457200"/>
            <a:chOff x="1872" y="2448"/>
            <a:chExt cx="3648" cy="288"/>
          </a:xfrm>
        </p:grpSpPr>
        <p:sp>
          <p:nvSpPr>
            <p:cNvPr id="1085481" name="Oval 41"/>
            <p:cNvSpPr>
              <a:spLocks noChangeArrowheads="1"/>
            </p:cNvSpPr>
            <p:nvPr/>
          </p:nvSpPr>
          <p:spPr bwMode="auto">
            <a:xfrm>
              <a:off x="1872" y="2448"/>
              <a:ext cx="240" cy="228"/>
            </a:xfrm>
            <a:prstGeom prst="ellipse">
              <a:avLst/>
            </a:prstGeom>
            <a:solidFill>
              <a:srgbClr val="F8F8F8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1</a:t>
              </a:r>
            </a:p>
          </p:txBody>
        </p:sp>
        <p:sp>
          <p:nvSpPr>
            <p:cNvPr id="1085482" name="Rectangle 42"/>
            <p:cNvSpPr>
              <a:spLocks noChangeArrowheads="1"/>
            </p:cNvSpPr>
            <p:nvPr/>
          </p:nvSpPr>
          <p:spPr bwMode="auto">
            <a:xfrm>
              <a:off x="2112" y="2448"/>
              <a:ext cx="3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80000"/>
                </a:lnSpc>
              </a:pPr>
              <a:r>
                <a:rPr lang="en-US" sz="2800" dirty="0">
                  <a:solidFill>
                    <a:srgbClr val="000099"/>
                  </a:solidFill>
                  <a:latin typeface="Impact" pitchFamily="34" charset="0"/>
                </a:rPr>
                <a:t>Dominion over all things and angels</a:t>
              </a:r>
            </a:p>
          </p:txBody>
        </p:sp>
      </p:grpSp>
      <p:sp>
        <p:nvSpPr>
          <p:cNvPr id="1085484" name="Oval 44"/>
          <p:cNvSpPr>
            <a:spLocks noChangeArrowheads="1"/>
          </p:cNvSpPr>
          <p:nvPr/>
        </p:nvSpPr>
        <p:spPr bwMode="auto">
          <a:xfrm>
            <a:off x="2819400" y="3133725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2</a:t>
            </a:r>
          </a:p>
        </p:txBody>
      </p:sp>
      <p:sp>
        <p:nvSpPr>
          <p:cNvPr id="1085486" name="Rectangle 46"/>
          <p:cNvSpPr>
            <a:spLocks noChangeArrowheads="1"/>
          </p:cNvSpPr>
          <p:nvPr/>
        </p:nvSpPr>
        <p:spPr bwMode="auto">
          <a:xfrm>
            <a:off x="3276600" y="3038475"/>
            <a:ext cx="2209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No original sin</a:t>
            </a:r>
          </a:p>
        </p:txBody>
      </p:sp>
      <p:sp>
        <p:nvSpPr>
          <p:cNvPr id="1085487" name="Rectangle 47"/>
          <p:cNvSpPr>
            <a:spLocks noChangeArrowheads="1"/>
          </p:cNvSpPr>
          <p:nvPr/>
        </p:nvSpPr>
        <p:spPr bwMode="auto">
          <a:xfrm>
            <a:off x="5638800" y="3038475"/>
            <a:ext cx="2971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r"/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no Satanic Invasion</a:t>
            </a:r>
          </a:p>
        </p:txBody>
      </p:sp>
      <p:sp>
        <p:nvSpPr>
          <p:cNvPr id="1085496" name="Text Box 56" descr="Pink tissue paper"/>
          <p:cNvSpPr txBox="1">
            <a:spLocks noChangeArrowheads="1"/>
          </p:cNvSpPr>
          <p:nvPr/>
        </p:nvSpPr>
        <p:spPr bwMode="auto">
          <a:xfrm>
            <a:off x="304800" y="603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000099"/>
                </a:solidFill>
                <a:latin typeface="Arial Black" pitchFamily="34" charset="0"/>
              </a:rPr>
              <a:t>Jesus</a:t>
            </a:r>
          </a:p>
        </p:txBody>
      </p:sp>
      <p:sp>
        <p:nvSpPr>
          <p:cNvPr id="1085506" name="Oval 66"/>
          <p:cNvSpPr>
            <a:spLocks noChangeArrowheads="1"/>
          </p:cNvSpPr>
          <p:nvPr/>
        </p:nvSpPr>
        <p:spPr bwMode="auto">
          <a:xfrm>
            <a:off x="495300" y="2590800"/>
            <a:ext cx="1524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56796" dir="12393903" algn="ctr" rotWithShape="0">
              <a:srgbClr val="0000FF"/>
            </a:outerShdw>
          </a:effectLst>
        </p:spPr>
        <p:txBody>
          <a:bodyPr wrap="none" anchor="ctr"/>
          <a:lstStyle/>
          <a:p>
            <a:r>
              <a:rPr lang="en-US" sz="3600">
                <a:solidFill>
                  <a:srgbClr val="0000FF"/>
                </a:solidFill>
                <a:latin typeface="Impact" pitchFamily="34" charset="0"/>
              </a:rPr>
              <a:t>Jesus</a:t>
            </a:r>
          </a:p>
        </p:txBody>
      </p:sp>
      <p:sp>
        <p:nvSpPr>
          <p:cNvPr id="1085507" name="Oval 67"/>
          <p:cNvSpPr>
            <a:spLocks noChangeArrowheads="1"/>
          </p:cNvSpPr>
          <p:nvPr/>
        </p:nvSpPr>
        <p:spPr bwMode="auto">
          <a:xfrm>
            <a:off x="495300" y="4038600"/>
            <a:ext cx="1524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33"/>
            </a:solidFill>
            <a:round/>
            <a:headEnd/>
            <a:tailEnd/>
          </a:ln>
          <a:effectLst>
            <a:outerShdw dist="71842" dir="8100000" algn="ctr" rotWithShape="0">
              <a:srgbClr val="003300"/>
            </a:outerShdw>
          </a:effectLst>
        </p:spPr>
        <p:txBody>
          <a:bodyPr wrap="none" anchor="ctr"/>
          <a:lstStyle/>
          <a:p>
            <a:r>
              <a:rPr lang="en-US" sz="2800">
                <a:solidFill>
                  <a:srgbClr val="003300"/>
                </a:solidFill>
                <a:latin typeface="Impact" pitchFamily="34" charset="0"/>
              </a:rPr>
              <a:t>All things</a:t>
            </a:r>
          </a:p>
        </p:txBody>
      </p:sp>
      <p:grpSp>
        <p:nvGrpSpPr>
          <p:cNvPr id="1085522" name="Group 82"/>
          <p:cNvGrpSpPr>
            <a:grpSpLocks/>
          </p:cNvGrpSpPr>
          <p:nvPr/>
        </p:nvGrpSpPr>
        <p:grpSpPr bwMode="auto">
          <a:xfrm>
            <a:off x="906463" y="3352800"/>
            <a:ext cx="701675" cy="685800"/>
            <a:chOff x="573" y="2112"/>
            <a:chExt cx="442" cy="432"/>
          </a:xfrm>
        </p:grpSpPr>
        <p:grpSp>
          <p:nvGrpSpPr>
            <p:cNvPr id="1085523" name="Group 83"/>
            <p:cNvGrpSpPr>
              <a:grpSpLocks/>
            </p:cNvGrpSpPr>
            <p:nvPr/>
          </p:nvGrpSpPr>
          <p:grpSpPr bwMode="auto">
            <a:xfrm>
              <a:off x="573" y="2112"/>
              <a:ext cx="101" cy="395"/>
              <a:chOff x="573" y="2112"/>
              <a:chExt cx="101" cy="395"/>
            </a:xfrm>
          </p:grpSpPr>
          <p:grpSp>
            <p:nvGrpSpPr>
              <p:cNvPr id="1085524" name="Group 84"/>
              <p:cNvGrpSpPr>
                <a:grpSpLocks/>
              </p:cNvGrpSpPr>
              <p:nvPr/>
            </p:nvGrpSpPr>
            <p:grpSpPr bwMode="auto">
              <a:xfrm>
                <a:off x="573" y="2112"/>
                <a:ext cx="101" cy="395"/>
                <a:chOff x="735" y="663"/>
                <a:chExt cx="128" cy="539"/>
              </a:xfrm>
            </p:grpSpPr>
            <p:sp>
              <p:nvSpPr>
                <p:cNvPr id="1085525" name="AutoShape 85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26" name="AutoShape 86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27" name="AutoShape 87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5528" name="Group 88"/>
              <p:cNvGrpSpPr>
                <a:grpSpLocks/>
              </p:cNvGrpSpPr>
              <p:nvPr/>
            </p:nvGrpSpPr>
            <p:grpSpPr bwMode="auto">
              <a:xfrm>
                <a:off x="573" y="2112"/>
                <a:ext cx="101" cy="395"/>
                <a:chOff x="735" y="663"/>
                <a:chExt cx="128" cy="539"/>
              </a:xfrm>
            </p:grpSpPr>
            <p:sp>
              <p:nvSpPr>
                <p:cNvPr id="1085529" name="AutoShape 89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30" name="AutoShape 90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31" name="AutoShape 91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5532" name="Group 92"/>
              <p:cNvGrpSpPr>
                <a:grpSpLocks/>
              </p:cNvGrpSpPr>
              <p:nvPr/>
            </p:nvGrpSpPr>
            <p:grpSpPr bwMode="auto">
              <a:xfrm>
                <a:off x="573" y="2112"/>
                <a:ext cx="101" cy="395"/>
                <a:chOff x="735" y="663"/>
                <a:chExt cx="128" cy="539"/>
              </a:xfrm>
            </p:grpSpPr>
            <p:sp>
              <p:nvSpPr>
                <p:cNvPr id="1085533" name="AutoShape 93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34" name="AutoShape 94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35" name="AutoShape 95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5536" name="Group 96"/>
            <p:cNvGrpSpPr>
              <a:grpSpLocks/>
            </p:cNvGrpSpPr>
            <p:nvPr/>
          </p:nvGrpSpPr>
          <p:grpSpPr bwMode="auto">
            <a:xfrm>
              <a:off x="914" y="2149"/>
              <a:ext cx="101" cy="395"/>
              <a:chOff x="914" y="2149"/>
              <a:chExt cx="101" cy="395"/>
            </a:xfrm>
          </p:grpSpPr>
          <p:grpSp>
            <p:nvGrpSpPr>
              <p:cNvPr id="1085537" name="Group 97"/>
              <p:cNvGrpSpPr>
                <a:grpSpLocks/>
              </p:cNvGrpSpPr>
              <p:nvPr/>
            </p:nvGrpSpPr>
            <p:grpSpPr bwMode="auto">
              <a:xfrm>
                <a:off x="914" y="2149"/>
                <a:ext cx="101" cy="395"/>
                <a:chOff x="1167" y="700"/>
                <a:chExt cx="128" cy="539"/>
              </a:xfrm>
            </p:grpSpPr>
            <p:sp>
              <p:nvSpPr>
                <p:cNvPr id="1085538" name="AutoShape 98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39" name="AutoShape 99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40" name="AutoShape 100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5541" name="Group 101"/>
              <p:cNvGrpSpPr>
                <a:grpSpLocks/>
              </p:cNvGrpSpPr>
              <p:nvPr/>
            </p:nvGrpSpPr>
            <p:grpSpPr bwMode="auto">
              <a:xfrm>
                <a:off x="914" y="2149"/>
                <a:ext cx="101" cy="395"/>
                <a:chOff x="1167" y="700"/>
                <a:chExt cx="128" cy="539"/>
              </a:xfrm>
            </p:grpSpPr>
            <p:sp>
              <p:nvSpPr>
                <p:cNvPr id="1085542" name="AutoShape 102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43" name="AutoShape 103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44" name="AutoShape 104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5545" name="Group 105"/>
              <p:cNvGrpSpPr>
                <a:grpSpLocks/>
              </p:cNvGrpSpPr>
              <p:nvPr/>
            </p:nvGrpSpPr>
            <p:grpSpPr bwMode="auto">
              <a:xfrm>
                <a:off x="914" y="2149"/>
                <a:ext cx="101" cy="395"/>
                <a:chOff x="1167" y="700"/>
                <a:chExt cx="128" cy="539"/>
              </a:xfrm>
            </p:grpSpPr>
            <p:sp>
              <p:nvSpPr>
                <p:cNvPr id="1085546" name="AutoShape 106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47" name="AutoShape 107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548" name="AutoShape 108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85555" name="Text Box 115"/>
          <p:cNvSpPr txBox="1">
            <a:spLocks noChangeArrowheads="1"/>
          </p:cNvSpPr>
          <p:nvPr/>
        </p:nvSpPr>
        <p:spPr bwMode="auto">
          <a:xfrm>
            <a:off x="5410200" y="3121025"/>
            <a:ext cx="228600" cy="390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800">
                <a:solidFill>
                  <a:srgbClr val="000099"/>
                </a:solidFill>
                <a:latin typeface="Impact" pitchFamily="34" charset="0"/>
              </a:rPr>
              <a:t>: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8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4" grpId="0" animBg="1" autoUpdateAnimBg="0"/>
      <p:bldP spid="1085486" grpId="0" autoUpdateAnimBg="0"/>
      <p:bldP spid="1085487" grpId="0" autoUpdateAnimBg="0"/>
      <p:bldP spid="10855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/>
        </p:nvSpPr>
        <p:spPr bwMode="auto">
          <a:xfrm>
            <a:off x="0" y="5027613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6474" name="Rectangle 10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6628" name="Group 164"/>
          <p:cNvGrpSpPr>
            <a:grpSpLocks/>
          </p:cNvGrpSpPr>
          <p:nvPr/>
        </p:nvGrpSpPr>
        <p:grpSpPr bwMode="auto">
          <a:xfrm>
            <a:off x="914400" y="5529263"/>
            <a:ext cx="7370763" cy="434975"/>
            <a:chOff x="301" y="3483"/>
            <a:chExt cx="4643" cy="274"/>
          </a:xfrm>
        </p:grpSpPr>
        <p:sp>
          <p:nvSpPr>
            <p:cNvPr id="1086477" name="Text Box 13"/>
            <p:cNvSpPr txBox="1">
              <a:spLocks noChangeArrowheads="1"/>
            </p:cNvSpPr>
            <p:nvPr/>
          </p:nvSpPr>
          <p:spPr bwMode="auto">
            <a:xfrm>
              <a:off x="584" y="3493"/>
              <a:ext cx="4360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Jesus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thoroughly understood the Will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and Heart of God.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86478" name="Oval 14"/>
            <p:cNvSpPr>
              <a:spLocks noChangeArrowheads="1"/>
            </p:cNvSpPr>
            <p:nvPr/>
          </p:nvSpPr>
          <p:spPr bwMode="auto">
            <a:xfrm>
              <a:off x="301" y="3483"/>
              <a:ext cx="275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600">
                  <a:solidFill>
                    <a:schemeClr val="bg1"/>
                  </a:solidFill>
                  <a:latin typeface="Impact" pitchFamily="34" charset="0"/>
                </a:rPr>
                <a:t>3</a:t>
              </a:r>
            </a:p>
          </p:txBody>
        </p:sp>
      </p:grpSp>
      <p:grpSp>
        <p:nvGrpSpPr>
          <p:cNvPr id="1086492" name="Group 28"/>
          <p:cNvGrpSpPr>
            <a:grpSpLocks/>
          </p:cNvGrpSpPr>
          <p:nvPr/>
        </p:nvGrpSpPr>
        <p:grpSpPr bwMode="auto">
          <a:xfrm>
            <a:off x="682625" y="2895600"/>
            <a:ext cx="1752600" cy="1347788"/>
            <a:chOff x="430" y="1824"/>
            <a:chExt cx="1104" cy="849"/>
          </a:xfrm>
        </p:grpSpPr>
        <p:sp>
          <p:nvSpPr>
            <p:cNvPr id="1086493" name="AutoShape 29"/>
            <p:cNvSpPr>
              <a:spLocks noChangeArrowheads="1"/>
            </p:cNvSpPr>
            <p:nvPr/>
          </p:nvSpPr>
          <p:spPr bwMode="auto">
            <a:xfrm rot="4660421">
              <a:off x="571" y="1683"/>
              <a:ext cx="822" cy="1104"/>
            </a:xfrm>
            <a:custGeom>
              <a:avLst/>
              <a:gdLst>
                <a:gd name="G0" fmla="+- 10204 0 0"/>
                <a:gd name="G1" fmla="+- -9871950 0 0"/>
                <a:gd name="G2" fmla="+- 0 0 -9871950"/>
                <a:gd name="T0" fmla="*/ 0 256 1"/>
                <a:gd name="T1" fmla="*/ 180 256 1"/>
                <a:gd name="G3" fmla="+- -9871950 T0 T1"/>
                <a:gd name="T2" fmla="*/ 0 256 1"/>
                <a:gd name="T3" fmla="*/ 90 256 1"/>
                <a:gd name="G4" fmla="+- -9871950 T2 T3"/>
                <a:gd name="G5" fmla="*/ G4 2 1"/>
                <a:gd name="T4" fmla="*/ 90 256 1"/>
                <a:gd name="T5" fmla="*/ 0 256 1"/>
                <a:gd name="G6" fmla="+- -9871950 T4 T5"/>
                <a:gd name="G7" fmla="*/ G6 2 1"/>
                <a:gd name="G8" fmla="abs -987195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204"/>
                <a:gd name="G18" fmla="*/ 10204 1 2"/>
                <a:gd name="G19" fmla="+- G18 5400 0"/>
                <a:gd name="G20" fmla="cos G19 -9871950"/>
                <a:gd name="G21" fmla="sin G19 -9871950"/>
                <a:gd name="G22" fmla="+- G20 10800 0"/>
                <a:gd name="G23" fmla="+- G21 10800 0"/>
                <a:gd name="G24" fmla="+- 10800 0 G20"/>
                <a:gd name="G25" fmla="+- 10204 10800 0"/>
                <a:gd name="G26" fmla="?: G9 G17 G25"/>
                <a:gd name="G27" fmla="?: G9 0 21600"/>
                <a:gd name="G28" fmla="cos 10800 -9871950"/>
                <a:gd name="G29" fmla="sin 10800 -9871950"/>
                <a:gd name="G30" fmla="sin 10204 -9871950"/>
                <a:gd name="G31" fmla="+- G28 10800 0"/>
                <a:gd name="G32" fmla="+- G29 10800 0"/>
                <a:gd name="G33" fmla="+- G30 10800 0"/>
                <a:gd name="G34" fmla="?: G4 0 G31"/>
                <a:gd name="G35" fmla="?: -9871950 G34 0"/>
                <a:gd name="G36" fmla="?: G6 G35 G31"/>
                <a:gd name="G37" fmla="+- 21600 0 G36"/>
                <a:gd name="G38" fmla="?: G4 0 G33"/>
                <a:gd name="G39" fmla="?: -987195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5649 h 21600"/>
                <a:gd name="T16" fmla="*/ 10800 w 21600"/>
                <a:gd name="T17" fmla="*/ 596 h 21600"/>
                <a:gd name="T18" fmla="*/ 19953 w 21600"/>
                <a:gd name="T19" fmla="*/ 564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07" y="5796"/>
                  </a:moveTo>
                  <a:cubicBezTo>
                    <a:pt x="3714" y="2583"/>
                    <a:pt x="7114" y="595"/>
                    <a:pt x="10800" y="596"/>
                  </a:cubicBezTo>
                  <a:cubicBezTo>
                    <a:pt x="14485" y="596"/>
                    <a:pt x="17885" y="2583"/>
                    <a:pt x="19692" y="5796"/>
                  </a:cubicBezTo>
                  <a:lnTo>
                    <a:pt x="20212" y="5503"/>
                  </a:lnTo>
                  <a:cubicBezTo>
                    <a:pt x="18299" y="2103"/>
                    <a:pt x="14701" y="-1"/>
                    <a:pt x="10799" y="0"/>
                  </a:cubicBezTo>
                  <a:cubicBezTo>
                    <a:pt x="6898" y="0"/>
                    <a:pt x="3300" y="2103"/>
                    <a:pt x="1387" y="5503"/>
                  </a:cubicBezTo>
                  <a:close/>
                </a:path>
              </a:pathLst>
            </a:custGeom>
            <a:solidFill>
              <a:srgbClr val="990099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494" name="AutoShape 30"/>
            <p:cNvSpPr>
              <a:spLocks noChangeArrowheads="1"/>
            </p:cNvSpPr>
            <p:nvPr/>
          </p:nvSpPr>
          <p:spPr bwMode="auto">
            <a:xfrm rot="13343744">
              <a:off x="1221" y="2451"/>
              <a:ext cx="142" cy="222"/>
            </a:xfrm>
            <a:prstGeom prst="triangle">
              <a:avLst>
                <a:gd name="adj" fmla="val 61731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6495" name="Group 31"/>
          <p:cNvGrpSpPr>
            <a:grpSpLocks/>
          </p:cNvGrpSpPr>
          <p:nvPr/>
        </p:nvGrpSpPr>
        <p:grpSpPr bwMode="auto">
          <a:xfrm>
            <a:off x="460375" y="1322388"/>
            <a:ext cx="2132013" cy="1724025"/>
            <a:chOff x="290" y="833"/>
            <a:chExt cx="1343" cy="1086"/>
          </a:xfrm>
        </p:grpSpPr>
        <p:sp>
          <p:nvSpPr>
            <p:cNvPr id="1086496" name="AutoShape 32"/>
            <p:cNvSpPr>
              <a:spLocks noChangeArrowheads="1"/>
            </p:cNvSpPr>
            <p:nvPr/>
          </p:nvSpPr>
          <p:spPr bwMode="auto">
            <a:xfrm rot="16406862" flipV="1">
              <a:off x="436" y="721"/>
              <a:ext cx="1052" cy="1343"/>
            </a:xfrm>
            <a:custGeom>
              <a:avLst/>
              <a:gdLst>
                <a:gd name="G0" fmla="+- 10204 0 0"/>
                <a:gd name="G1" fmla="+- -9871950 0 0"/>
                <a:gd name="G2" fmla="+- 0 0 -9871950"/>
                <a:gd name="T0" fmla="*/ 0 256 1"/>
                <a:gd name="T1" fmla="*/ 180 256 1"/>
                <a:gd name="G3" fmla="+- -9871950 T0 T1"/>
                <a:gd name="T2" fmla="*/ 0 256 1"/>
                <a:gd name="T3" fmla="*/ 90 256 1"/>
                <a:gd name="G4" fmla="+- -9871950 T2 T3"/>
                <a:gd name="G5" fmla="*/ G4 2 1"/>
                <a:gd name="T4" fmla="*/ 90 256 1"/>
                <a:gd name="T5" fmla="*/ 0 256 1"/>
                <a:gd name="G6" fmla="+- -9871950 T4 T5"/>
                <a:gd name="G7" fmla="*/ G6 2 1"/>
                <a:gd name="G8" fmla="abs -987195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204"/>
                <a:gd name="G18" fmla="*/ 10204 1 2"/>
                <a:gd name="G19" fmla="+- G18 5400 0"/>
                <a:gd name="G20" fmla="cos G19 -9871950"/>
                <a:gd name="G21" fmla="sin G19 -9871950"/>
                <a:gd name="G22" fmla="+- G20 10800 0"/>
                <a:gd name="G23" fmla="+- G21 10800 0"/>
                <a:gd name="G24" fmla="+- 10800 0 G20"/>
                <a:gd name="G25" fmla="+- 10204 10800 0"/>
                <a:gd name="G26" fmla="?: G9 G17 G25"/>
                <a:gd name="G27" fmla="?: G9 0 21600"/>
                <a:gd name="G28" fmla="cos 10800 -9871950"/>
                <a:gd name="G29" fmla="sin 10800 -9871950"/>
                <a:gd name="G30" fmla="sin 10204 -9871950"/>
                <a:gd name="G31" fmla="+- G28 10800 0"/>
                <a:gd name="G32" fmla="+- G29 10800 0"/>
                <a:gd name="G33" fmla="+- G30 10800 0"/>
                <a:gd name="G34" fmla="?: G4 0 G31"/>
                <a:gd name="G35" fmla="?: -9871950 G34 0"/>
                <a:gd name="G36" fmla="?: G6 G35 G31"/>
                <a:gd name="G37" fmla="+- 21600 0 G36"/>
                <a:gd name="G38" fmla="?: G4 0 G33"/>
                <a:gd name="G39" fmla="?: -987195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5649 h 21600"/>
                <a:gd name="T16" fmla="*/ 10800 w 21600"/>
                <a:gd name="T17" fmla="*/ 596 h 21600"/>
                <a:gd name="T18" fmla="*/ 19953 w 21600"/>
                <a:gd name="T19" fmla="*/ 564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07" y="5796"/>
                  </a:moveTo>
                  <a:cubicBezTo>
                    <a:pt x="3714" y="2583"/>
                    <a:pt x="7114" y="595"/>
                    <a:pt x="10800" y="596"/>
                  </a:cubicBezTo>
                  <a:cubicBezTo>
                    <a:pt x="14485" y="596"/>
                    <a:pt x="17885" y="2583"/>
                    <a:pt x="19692" y="5796"/>
                  </a:cubicBezTo>
                  <a:lnTo>
                    <a:pt x="20212" y="5503"/>
                  </a:lnTo>
                  <a:cubicBezTo>
                    <a:pt x="18299" y="2103"/>
                    <a:pt x="14701" y="-1"/>
                    <a:pt x="10799" y="0"/>
                  </a:cubicBezTo>
                  <a:cubicBezTo>
                    <a:pt x="6898" y="0"/>
                    <a:pt x="3300" y="2103"/>
                    <a:pt x="1387" y="550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990099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497" name="AutoShape 33"/>
            <p:cNvSpPr>
              <a:spLocks noChangeArrowheads="1"/>
            </p:cNvSpPr>
            <p:nvPr/>
          </p:nvSpPr>
          <p:spPr bwMode="auto">
            <a:xfrm rot="7723539" flipV="1">
              <a:off x="1185" y="778"/>
              <a:ext cx="173" cy="284"/>
            </a:xfrm>
            <a:prstGeom prst="triangle">
              <a:avLst>
                <a:gd name="adj" fmla="val 61731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6534" name="Text Box 70" descr="Pink tissue paper"/>
          <p:cNvSpPr txBox="1">
            <a:spLocks noChangeArrowheads="1"/>
          </p:cNvSpPr>
          <p:nvPr/>
        </p:nvSpPr>
        <p:spPr bwMode="auto">
          <a:xfrm>
            <a:off x="304800" y="603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000099"/>
                </a:solidFill>
                <a:latin typeface="Arial Black" pitchFamily="34" charset="0"/>
              </a:rPr>
              <a:t>Jesus</a:t>
            </a:r>
          </a:p>
        </p:txBody>
      </p:sp>
      <p:sp>
        <p:nvSpPr>
          <p:cNvPr id="1086544" name="Oval 80"/>
          <p:cNvSpPr>
            <a:spLocks noChangeArrowheads="1"/>
          </p:cNvSpPr>
          <p:nvPr/>
        </p:nvSpPr>
        <p:spPr bwMode="auto">
          <a:xfrm>
            <a:off x="495300" y="2590800"/>
            <a:ext cx="1524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56796" dir="12393903" algn="ctr" rotWithShape="0">
              <a:srgbClr val="0000FF"/>
            </a:outerShdw>
          </a:effectLst>
        </p:spPr>
        <p:txBody>
          <a:bodyPr wrap="none" anchor="ctr"/>
          <a:lstStyle/>
          <a:p>
            <a:r>
              <a:rPr lang="en-US" sz="3600">
                <a:solidFill>
                  <a:srgbClr val="0000FF"/>
                </a:solidFill>
                <a:latin typeface="Impact" pitchFamily="34" charset="0"/>
              </a:rPr>
              <a:t>Jesus</a:t>
            </a:r>
          </a:p>
        </p:txBody>
      </p:sp>
      <p:sp>
        <p:nvSpPr>
          <p:cNvPr id="1086545" name="Oval 81"/>
          <p:cNvSpPr>
            <a:spLocks noChangeArrowheads="1"/>
          </p:cNvSpPr>
          <p:nvPr/>
        </p:nvSpPr>
        <p:spPr bwMode="auto">
          <a:xfrm>
            <a:off x="495300" y="4038600"/>
            <a:ext cx="1524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33"/>
            </a:solidFill>
            <a:round/>
            <a:headEnd/>
            <a:tailEnd/>
          </a:ln>
          <a:effectLst>
            <a:outerShdw dist="71842" dir="8100000" algn="ctr" rotWithShape="0">
              <a:srgbClr val="003300"/>
            </a:outerShdw>
          </a:effectLst>
        </p:spPr>
        <p:txBody>
          <a:bodyPr wrap="none" anchor="ctr"/>
          <a:lstStyle/>
          <a:p>
            <a:r>
              <a:rPr lang="en-US" sz="2800">
                <a:solidFill>
                  <a:srgbClr val="003300"/>
                </a:solidFill>
                <a:latin typeface="Impact" pitchFamily="34" charset="0"/>
              </a:rPr>
              <a:t>All things</a:t>
            </a:r>
          </a:p>
        </p:txBody>
      </p:sp>
      <p:grpSp>
        <p:nvGrpSpPr>
          <p:cNvPr id="1086546" name="Group 82"/>
          <p:cNvGrpSpPr>
            <a:grpSpLocks/>
          </p:cNvGrpSpPr>
          <p:nvPr/>
        </p:nvGrpSpPr>
        <p:grpSpPr bwMode="auto">
          <a:xfrm>
            <a:off x="723900" y="909638"/>
            <a:ext cx="1066800" cy="995362"/>
            <a:chOff x="432" y="573"/>
            <a:chExt cx="672" cy="627"/>
          </a:xfrm>
        </p:grpSpPr>
        <p:sp>
          <p:nvSpPr>
            <p:cNvPr id="1086547" name="Oval 83"/>
            <p:cNvSpPr>
              <a:spLocks noChangeArrowheads="1"/>
            </p:cNvSpPr>
            <p:nvPr/>
          </p:nvSpPr>
          <p:spPr bwMode="auto">
            <a:xfrm>
              <a:off x="432" y="573"/>
              <a:ext cx="672" cy="62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9900FF"/>
              </a:solidFill>
              <a:round/>
              <a:headEnd/>
              <a:tailEnd/>
            </a:ln>
            <a:effectLst>
              <a:outerShdw dist="64758" dir="15521404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086548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488" y="729"/>
              <a:ext cx="520" cy="3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00FF"/>
                      </a:gs>
                      <a:gs pos="50000">
                        <a:schemeClr val="bg1"/>
                      </a:gs>
                      <a:gs pos="100000">
                        <a:srgbClr val="9900FF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grpSp>
        <p:nvGrpSpPr>
          <p:cNvPr id="1086559" name="Group 95"/>
          <p:cNvGrpSpPr>
            <a:grpSpLocks/>
          </p:cNvGrpSpPr>
          <p:nvPr/>
        </p:nvGrpSpPr>
        <p:grpSpPr bwMode="auto">
          <a:xfrm>
            <a:off x="2819400" y="3962400"/>
            <a:ext cx="5791200" cy="457200"/>
            <a:chOff x="1872" y="2448"/>
            <a:chExt cx="3648" cy="288"/>
          </a:xfrm>
        </p:grpSpPr>
        <p:sp>
          <p:nvSpPr>
            <p:cNvPr id="1086560" name="Oval 96"/>
            <p:cNvSpPr>
              <a:spLocks noChangeArrowheads="1"/>
            </p:cNvSpPr>
            <p:nvPr/>
          </p:nvSpPr>
          <p:spPr bwMode="auto">
            <a:xfrm>
              <a:off x="1872" y="2448"/>
              <a:ext cx="240" cy="228"/>
            </a:xfrm>
            <a:prstGeom prst="ellipse">
              <a:avLst/>
            </a:prstGeom>
            <a:solidFill>
              <a:srgbClr val="F8F8F8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1</a:t>
              </a:r>
            </a:p>
          </p:txBody>
        </p:sp>
        <p:sp>
          <p:nvSpPr>
            <p:cNvPr id="1086561" name="Rectangle 97"/>
            <p:cNvSpPr>
              <a:spLocks noChangeArrowheads="1"/>
            </p:cNvSpPr>
            <p:nvPr/>
          </p:nvSpPr>
          <p:spPr bwMode="auto">
            <a:xfrm>
              <a:off x="2112" y="2448"/>
              <a:ext cx="3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80000"/>
                </a:lnSpc>
              </a:pPr>
              <a:r>
                <a:rPr lang="en-US" sz="2800" dirty="0">
                  <a:solidFill>
                    <a:srgbClr val="000099"/>
                  </a:solidFill>
                  <a:latin typeface="Impact" pitchFamily="34" charset="0"/>
                </a:rPr>
                <a:t>Dominion over all things and angels</a:t>
              </a:r>
            </a:p>
          </p:txBody>
        </p:sp>
      </p:grpSp>
      <p:sp>
        <p:nvSpPr>
          <p:cNvPr id="1086563" name="Oval 99"/>
          <p:cNvSpPr>
            <a:spLocks noChangeArrowheads="1"/>
          </p:cNvSpPr>
          <p:nvPr/>
        </p:nvSpPr>
        <p:spPr bwMode="auto">
          <a:xfrm>
            <a:off x="2819400" y="3133725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2</a:t>
            </a:r>
          </a:p>
        </p:txBody>
      </p:sp>
      <p:sp>
        <p:nvSpPr>
          <p:cNvPr id="1086565" name="Rectangle 101"/>
          <p:cNvSpPr>
            <a:spLocks noChangeArrowheads="1"/>
          </p:cNvSpPr>
          <p:nvPr/>
        </p:nvSpPr>
        <p:spPr bwMode="auto">
          <a:xfrm>
            <a:off x="3276600" y="3038475"/>
            <a:ext cx="2209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2800">
                <a:solidFill>
                  <a:srgbClr val="000099"/>
                </a:solidFill>
                <a:latin typeface="Impact" pitchFamily="34" charset="0"/>
              </a:rPr>
              <a:t>No original sin</a:t>
            </a:r>
          </a:p>
        </p:txBody>
      </p:sp>
      <p:sp>
        <p:nvSpPr>
          <p:cNvPr id="1086566" name="Rectangle 102"/>
          <p:cNvSpPr>
            <a:spLocks noChangeArrowheads="1"/>
          </p:cNvSpPr>
          <p:nvPr/>
        </p:nvSpPr>
        <p:spPr bwMode="auto">
          <a:xfrm>
            <a:off x="5638800" y="3038475"/>
            <a:ext cx="2971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r"/>
            <a:r>
              <a:rPr lang="en-US" sz="2800">
                <a:solidFill>
                  <a:srgbClr val="000099"/>
                </a:solidFill>
                <a:latin typeface="Impact" pitchFamily="34" charset="0"/>
              </a:rPr>
              <a:t>no Satanic Invasion</a:t>
            </a:r>
          </a:p>
        </p:txBody>
      </p:sp>
      <p:sp>
        <p:nvSpPr>
          <p:cNvPr id="1086567" name="Text Box 103"/>
          <p:cNvSpPr txBox="1">
            <a:spLocks noChangeArrowheads="1"/>
          </p:cNvSpPr>
          <p:nvPr/>
        </p:nvSpPr>
        <p:spPr bwMode="auto">
          <a:xfrm>
            <a:off x="5410200" y="3121025"/>
            <a:ext cx="228600" cy="390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800">
                <a:solidFill>
                  <a:srgbClr val="000099"/>
                </a:solidFill>
                <a:latin typeface="Impact" pitchFamily="34" charset="0"/>
              </a:rPr>
              <a:t>:</a:t>
            </a:r>
            <a:endParaRPr lang="en-US"/>
          </a:p>
        </p:txBody>
      </p:sp>
      <p:sp>
        <p:nvSpPr>
          <p:cNvPr id="1086569" name="Oval 105"/>
          <p:cNvSpPr>
            <a:spLocks noChangeArrowheads="1"/>
          </p:cNvSpPr>
          <p:nvPr/>
        </p:nvSpPr>
        <p:spPr bwMode="auto">
          <a:xfrm>
            <a:off x="2819400" y="2295525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3</a:t>
            </a:r>
          </a:p>
        </p:txBody>
      </p:sp>
      <p:sp>
        <p:nvSpPr>
          <p:cNvPr id="1086570" name="Rectangle 106"/>
          <p:cNvSpPr>
            <a:spLocks noChangeArrowheads="1"/>
          </p:cNvSpPr>
          <p:nvPr/>
        </p:nvSpPr>
        <p:spPr bwMode="auto">
          <a:xfrm>
            <a:off x="3200400" y="2286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Thoroughly understood God’s Will</a:t>
            </a:r>
          </a:p>
        </p:txBody>
      </p:sp>
      <p:grpSp>
        <p:nvGrpSpPr>
          <p:cNvPr id="1086573" name="Group 109"/>
          <p:cNvGrpSpPr>
            <a:grpSpLocks/>
          </p:cNvGrpSpPr>
          <p:nvPr/>
        </p:nvGrpSpPr>
        <p:grpSpPr bwMode="auto">
          <a:xfrm>
            <a:off x="906463" y="3352800"/>
            <a:ext cx="701675" cy="685800"/>
            <a:chOff x="573" y="2112"/>
            <a:chExt cx="442" cy="432"/>
          </a:xfrm>
        </p:grpSpPr>
        <p:grpSp>
          <p:nvGrpSpPr>
            <p:cNvPr id="1086574" name="Group 110"/>
            <p:cNvGrpSpPr>
              <a:grpSpLocks/>
            </p:cNvGrpSpPr>
            <p:nvPr/>
          </p:nvGrpSpPr>
          <p:grpSpPr bwMode="auto">
            <a:xfrm>
              <a:off x="573" y="2112"/>
              <a:ext cx="101" cy="395"/>
              <a:chOff x="573" y="2112"/>
              <a:chExt cx="101" cy="395"/>
            </a:xfrm>
          </p:grpSpPr>
          <p:grpSp>
            <p:nvGrpSpPr>
              <p:cNvPr id="1086575" name="Group 111"/>
              <p:cNvGrpSpPr>
                <a:grpSpLocks/>
              </p:cNvGrpSpPr>
              <p:nvPr/>
            </p:nvGrpSpPr>
            <p:grpSpPr bwMode="auto">
              <a:xfrm>
                <a:off x="573" y="2112"/>
                <a:ext cx="101" cy="395"/>
                <a:chOff x="735" y="663"/>
                <a:chExt cx="128" cy="539"/>
              </a:xfrm>
            </p:grpSpPr>
            <p:sp>
              <p:nvSpPr>
                <p:cNvPr id="1086576" name="AutoShape 112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77" name="AutoShape 113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78" name="AutoShape 114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6579" name="Group 115"/>
              <p:cNvGrpSpPr>
                <a:grpSpLocks/>
              </p:cNvGrpSpPr>
              <p:nvPr/>
            </p:nvGrpSpPr>
            <p:grpSpPr bwMode="auto">
              <a:xfrm>
                <a:off x="573" y="2112"/>
                <a:ext cx="101" cy="395"/>
                <a:chOff x="735" y="663"/>
                <a:chExt cx="128" cy="539"/>
              </a:xfrm>
            </p:grpSpPr>
            <p:sp>
              <p:nvSpPr>
                <p:cNvPr id="1086580" name="AutoShape 116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81" name="AutoShape 117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82" name="AutoShape 118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6583" name="Group 119"/>
              <p:cNvGrpSpPr>
                <a:grpSpLocks/>
              </p:cNvGrpSpPr>
              <p:nvPr/>
            </p:nvGrpSpPr>
            <p:grpSpPr bwMode="auto">
              <a:xfrm>
                <a:off x="573" y="2112"/>
                <a:ext cx="101" cy="395"/>
                <a:chOff x="735" y="663"/>
                <a:chExt cx="128" cy="539"/>
              </a:xfrm>
            </p:grpSpPr>
            <p:sp>
              <p:nvSpPr>
                <p:cNvPr id="1086584" name="AutoShape 120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85" name="AutoShape 121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86" name="AutoShape 122"/>
                <p:cNvSpPr>
                  <a:spLocks noChangeArrowheads="1"/>
                </p:cNvSpPr>
                <p:nvPr/>
              </p:nvSpPr>
              <p:spPr bwMode="auto">
                <a:xfrm rot="-10800000">
                  <a:off x="735" y="663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6587" name="Group 123"/>
            <p:cNvGrpSpPr>
              <a:grpSpLocks/>
            </p:cNvGrpSpPr>
            <p:nvPr/>
          </p:nvGrpSpPr>
          <p:grpSpPr bwMode="auto">
            <a:xfrm>
              <a:off x="914" y="2149"/>
              <a:ext cx="101" cy="395"/>
              <a:chOff x="914" y="2149"/>
              <a:chExt cx="101" cy="395"/>
            </a:xfrm>
          </p:grpSpPr>
          <p:grpSp>
            <p:nvGrpSpPr>
              <p:cNvPr id="1086588" name="Group 124"/>
              <p:cNvGrpSpPr>
                <a:grpSpLocks/>
              </p:cNvGrpSpPr>
              <p:nvPr/>
            </p:nvGrpSpPr>
            <p:grpSpPr bwMode="auto">
              <a:xfrm>
                <a:off x="914" y="2149"/>
                <a:ext cx="101" cy="395"/>
                <a:chOff x="1167" y="700"/>
                <a:chExt cx="128" cy="539"/>
              </a:xfrm>
            </p:grpSpPr>
            <p:sp>
              <p:nvSpPr>
                <p:cNvPr id="1086589" name="AutoShape 125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90" name="AutoShape 126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91" name="AutoShape 127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6592" name="Group 128"/>
              <p:cNvGrpSpPr>
                <a:grpSpLocks/>
              </p:cNvGrpSpPr>
              <p:nvPr/>
            </p:nvGrpSpPr>
            <p:grpSpPr bwMode="auto">
              <a:xfrm>
                <a:off x="914" y="2149"/>
                <a:ext cx="101" cy="395"/>
                <a:chOff x="1167" y="700"/>
                <a:chExt cx="128" cy="539"/>
              </a:xfrm>
            </p:grpSpPr>
            <p:sp>
              <p:nvSpPr>
                <p:cNvPr id="1086593" name="AutoShape 129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94" name="AutoShape 130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95" name="AutoShape 131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6596" name="Group 132"/>
              <p:cNvGrpSpPr>
                <a:grpSpLocks/>
              </p:cNvGrpSpPr>
              <p:nvPr/>
            </p:nvGrpSpPr>
            <p:grpSpPr bwMode="auto">
              <a:xfrm>
                <a:off x="914" y="2149"/>
                <a:ext cx="101" cy="395"/>
                <a:chOff x="1167" y="700"/>
                <a:chExt cx="128" cy="539"/>
              </a:xfrm>
            </p:grpSpPr>
            <p:sp>
              <p:nvSpPr>
                <p:cNvPr id="1086597" name="AutoShape 133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98" name="AutoShape 134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599" name="AutoShape 135"/>
                <p:cNvSpPr>
                  <a:spLocks noChangeArrowheads="1"/>
                </p:cNvSpPr>
                <p:nvPr/>
              </p:nvSpPr>
              <p:spPr bwMode="auto">
                <a:xfrm>
                  <a:off x="1167" y="700"/>
                  <a:ext cx="128" cy="539"/>
                </a:xfrm>
                <a:prstGeom prst="curvedLeftArrow">
                  <a:avLst>
                    <a:gd name="adj1" fmla="val 84219"/>
                    <a:gd name="adj2" fmla="val 168438"/>
                    <a:gd name="adj3" fmla="val 33333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lin ang="0" scaled="1"/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86602" name="Group 138"/>
          <p:cNvGrpSpPr>
            <a:grpSpLocks/>
          </p:cNvGrpSpPr>
          <p:nvPr/>
        </p:nvGrpSpPr>
        <p:grpSpPr bwMode="auto">
          <a:xfrm>
            <a:off x="906463" y="1905000"/>
            <a:ext cx="160337" cy="627063"/>
            <a:chOff x="735" y="663"/>
            <a:chExt cx="128" cy="539"/>
          </a:xfrm>
        </p:grpSpPr>
        <p:sp>
          <p:nvSpPr>
            <p:cNvPr id="1086603" name="AutoShape 139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04" name="AutoShape 140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05" name="AutoShape 141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6606" name="Group 142"/>
          <p:cNvGrpSpPr>
            <a:grpSpLocks/>
          </p:cNvGrpSpPr>
          <p:nvPr/>
        </p:nvGrpSpPr>
        <p:grpSpPr bwMode="auto">
          <a:xfrm>
            <a:off x="906463" y="1905000"/>
            <a:ext cx="160337" cy="627063"/>
            <a:chOff x="735" y="663"/>
            <a:chExt cx="128" cy="539"/>
          </a:xfrm>
        </p:grpSpPr>
        <p:sp>
          <p:nvSpPr>
            <p:cNvPr id="1086607" name="AutoShape 143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08" name="AutoShape 144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09" name="AutoShape 145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6615" name="Group 151"/>
          <p:cNvGrpSpPr>
            <a:grpSpLocks/>
          </p:cNvGrpSpPr>
          <p:nvPr/>
        </p:nvGrpSpPr>
        <p:grpSpPr bwMode="auto">
          <a:xfrm>
            <a:off x="1447800" y="1963738"/>
            <a:ext cx="160338" cy="627062"/>
            <a:chOff x="1167" y="700"/>
            <a:chExt cx="128" cy="539"/>
          </a:xfrm>
        </p:grpSpPr>
        <p:sp>
          <p:nvSpPr>
            <p:cNvPr id="1086616" name="AutoShape 152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17" name="AutoShape 153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18" name="AutoShape 154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6619" name="Group 155"/>
          <p:cNvGrpSpPr>
            <a:grpSpLocks/>
          </p:cNvGrpSpPr>
          <p:nvPr/>
        </p:nvGrpSpPr>
        <p:grpSpPr bwMode="auto">
          <a:xfrm>
            <a:off x="1447800" y="1963738"/>
            <a:ext cx="160338" cy="627062"/>
            <a:chOff x="1167" y="700"/>
            <a:chExt cx="128" cy="539"/>
          </a:xfrm>
        </p:grpSpPr>
        <p:sp>
          <p:nvSpPr>
            <p:cNvPr id="1086620" name="AutoShape 156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21" name="AutoShape 157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22" name="AutoShape 158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8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8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8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8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8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86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8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8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8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569" grpId="0" animBg="1" autoUpdateAnimBg="0"/>
      <p:bldP spid="108657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7655" name="Group 167"/>
          <p:cNvGrpSpPr>
            <a:grpSpLocks/>
          </p:cNvGrpSpPr>
          <p:nvPr/>
        </p:nvGrpSpPr>
        <p:grpSpPr bwMode="auto">
          <a:xfrm>
            <a:off x="1143000" y="5486400"/>
            <a:ext cx="6934200" cy="730250"/>
            <a:chOff x="336" y="3504"/>
            <a:chExt cx="4368" cy="460"/>
          </a:xfrm>
        </p:grpSpPr>
        <p:sp>
          <p:nvSpPr>
            <p:cNvPr id="1087504" name="Text Box 16"/>
            <p:cNvSpPr txBox="1">
              <a:spLocks noChangeArrowheads="1"/>
            </p:cNvSpPr>
            <p:nvPr/>
          </p:nvSpPr>
          <p:spPr bwMode="auto">
            <a:xfrm>
              <a:off x="632" y="3514"/>
              <a:ext cx="4072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He also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experienced God’s Heart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as his own reality in daily life.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87505" name="Oval 17"/>
            <p:cNvSpPr>
              <a:spLocks noChangeArrowheads="1"/>
            </p:cNvSpPr>
            <p:nvPr/>
          </p:nvSpPr>
          <p:spPr bwMode="auto">
            <a:xfrm>
              <a:off x="336" y="3504"/>
              <a:ext cx="288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600">
                  <a:solidFill>
                    <a:schemeClr val="bg1"/>
                  </a:solidFill>
                  <a:latin typeface="Impact" pitchFamily="34" charset="0"/>
                </a:rPr>
                <a:t>4</a:t>
              </a:r>
            </a:p>
          </p:txBody>
        </p:sp>
      </p:grpSp>
      <p:sp>
        <p:nvSpPr>
          <p:cNvPr id="1087586" name="Oval 98"/>
          <p:cNvSpPr>
            <a:spLocks noChangeArrowheads="1"/>
          </p:cNvSpPr>
          <p:nvPr/>
        </p:nvSpPr>
        <p:spPr bwMode="auto">
          <a:xfrm>
            <a:off x="2819400" y="1381125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4</a:t>
            </a:r>
          </a:p>
        </p:txBody>
      </p:sp>
      <p:sp>
        <p:nvSpPr>
          <p:cNvPr id="1087587" name="Rectangle 99"/>
          <p:cNvSpPr>
            <a:spLocks noChangeArrowheads="1"/>
          </p:cNvSpPr>
          <p:nvPr/>
        </p:nvSpPr>
        <p:spPr bwMode="auto">
          <a:xfrm>
            <a:off x="3200400" y="13716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Experienced God’s Heart</a:t>
            </a:r>
          </a:p>
        </p:txBody>
      </p:sp>
      <p:grpSp>
        <p:nvGrpSpPr>
          <p:cNvPr id="1087574" name="Group 86"/>
          <p:cNvGrpSpPr>
            <a:grpSpLocks/>
          </p:cNvGrpSpPr>
          <p:nvPr/>
        </p:nvGrpSpPr>
        <p:grpSpPr bwMode="auto">
          <a:xfrm>
            <a:off x="2819400" y="3962400"/>
            <a:ext cx="5791200" cy="457200"/>
            <a:chOff x="1872" y="2448"/>
            <a:chExt cx="3648" cy="288"/>
          </a:xfrm>
        </p:grpSpPr>
        <p:sp>
          <p:nvSpPr>
            <p:cNvPr id="1087575" name="Oval 87"/>
            <p:cNvSpPr>
              <a:spLocks noChangeArrowheads="1"/>
            </p:cNvSpPr>
            <p:nvPr/>
          </p:nvSpPr>
          <p:spPr bwMode="auto">
            <a:xfrm>
              <a:off x="1872" y="2448"/>
              <a:ext cx="240" cy="228"/>
            </a:xfrm>
            <a:prstGeom prst="ellipse">
              <a:avLst/>
            </a:prstGeom>
            <a:solidFill>
              <a:srgbClr val="F8F8F8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1</a:t>
              </a:r>
            </a:p>
          </p:txBody>
        </p:sp>
        <p:sp>
          <p:nvSpPr>
            <p:cNvPr id="1087576" name="Rectangle 88"/>
            <p:cNvSpPr>
              <a:spLocks noChangeArrowheads="1"/>
            </p:cNvSpPr>
            <p:nvPr/>
          </p:nvSpPr>
          <p:spPr bwMode="auto">
            <a:xfrm>
              <a:off x="2112" y="2448"/>
              <a:ext cx="3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80000"/>
                </a:lnSpc>
              </a:pPr>
              <a:r>
                <a:rPr lang="en-US" sz="2800" dirty="0">
                  <a:solidFill>
                    <a:srgbClr val="000099"/>
                  </a:solidFill>
                  <a:latin typeface="Impact" pitchFamily="34" charset="0"/>
                </a:rPr>
                <a:t>Dominion over all things and angels</a:t>
              </a:r>
            </a:p>
          </p:txBody>
        </p:sp>
      </p:grpSp>
      <p:grpSp>
        <p:nvGrpSpPr>
          <p:cNvPr id="1087577" name="Group 89"/>
          <p:cNvGrpSpPr>
            <a:grpSpLocks/>
          </p:cNvGrpSpPr>
          <p:nvPr/>
        </p:nvGrpSpPr>
        <p:grpSpPr bwMode="auto">
          <a:xfrm>
            <a:off x="2819400" y="3038475"/>
            <a:ext cx="5791200" cy="542925"/>
            <a:chOff x="1872" y="2010"/>
            <a:chExt cx="3648" cy="342"/>
          </a:xfrm>
        </p:grpSpPr>
        <p:sp>
          <p:nvSpPr>
            <p:cNvPr id="1087578" name="Oval 90"/>
            <p:cNvSpPr>
              <a:spLocks noChangeArrowheads="1"/>
            </p:cNvSpPr>
            <p:nvPr/>
          </p:nvSpPr>
          <p:spPr bwMode="auto">
            <a:xfrm>
              <a:off x="1872" y="2070"/>
              <a:ext cx="240" cy="228"/>
            </a:xfrm>
            <a:prstGeom prst="ellipse">
              <a:avLst/>
            </a:prstGeom>
            <a:solidFill>
              <a:srgbClr val="F8F8F8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2</a:t>
              </a:r>
            </a:p>
          </p:txBody>
        </p:sp>
        <p:grpSp>
          <p:nvGrpSpPr>
            <p:cNvPr id="1087579" name="Group 91"/>
            <p:cNvGrpSpPr>
              <a:grpSpLocks/>
            </p:cNvGrpSpPr>
            <p:nvPr/>
          </p:nvGrpSpPr>
          <p:grpSpPr bwMode="auto">
            <a:xfrm>
              <a:off x="2160" y="2010"/>
              <a:ext cx="3360" cy="342"/>
              <a:chOff x="2160" y="2010"/>
              <a:chExt cx="3360" cy="342"/>
            </a:xfrm>
          </p:grpSpPr>
          <p:sp>
            <p:nvSpPr>
              <p:cNvPr id="1087580" name="Rectangle 92"/>
              <p:cNvSpPr>
                <a:spLocks noChangeArrowheads="1"/>
              </p:cNvSpPr>
              <p:nvPr/>
            </p:nvSpPr>
            <p:spPr bwMode="auto">
              <a:xfrm>
                <a:off x="2160" y="2010"/>
                <a:ext cx="1392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 algn="l"/>
                <a:r>
                  <a:rPr lang="en-US" sz="2800" dirty="0">
                    <a:solidFill>
                      <a:srgbClr val="000099"/>
                    </a:solidFill>
                    <a:latin typeface="Impact" pitchFamily="34" charset="0"/>
                  </a:rPr>
                  <a:t>No original sin</a:t>
                </a:r>
              </a:p>
            </p:txBody>
          </p:sp>
          <p:sp>
            <p:nvSpPr>
              <p:cNvPr id="1087581" name="Rectangle 93"/>
              <p:cNvSpPr>
                <a:spLocks noChangeArrowheads="1"/>
              </p:cNvSpPr>
              <p:nvPr/>
            </p:nvSpPr>
            <p:spPr bwMode="auto">
              <a:xfrm>
                <a:off x="3648" y="2010"/>
                <a:ext cx="1872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 algn="r"/>
                <a:r>
                  <a:rPr lang="en-US" sz="2800" dirty="0">
                    <a:solidFill>
                      <a:srgbClr val="000099"/>
                    </a:solidFill>
                    <a:latin typeface="Impact" pitchFamily="34" charset="0"/>
                  </a:rPr>
                  <a:t>no Satanic Invasion</a:t>
                </a:r>
              </a:p>
            </p:txBody>
          </p:sp>
          <p:sp>
            <p:nvSpPr>
              <p:cNvPr id="1087582" name="Text Box 94"/>
              <p:cNvSpPr txBox="1">
                <a:spLocks noChangeArrowheads="1"/>
              </p:cNvSpPr>
              <p:nvPr/>
            </p:nvSpPr>
            <p:spPr bwMode="auto">
              <a:xfrm>
                <a:off x="3504" y="2062"/>
                <a:ext cx="144" cy="2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70000"/>
                  </a:lnSpc>
                </a:pPr>
                <a:r>
                  <a:rPr lang="en-US" sz="2800">
                    <a:solidFill>
                      <a:srgbClr val="000099"/>
                    </a:solidFill>
                    <a:latin typeface="Impact" pitchFamily="34" charset="0"/>
                  </a:rPr>
                  <a:t>:</a:t>
                </a:r>
                <a:endParaRPr lang="en-US"/>
              </a:p>
            </p:txBody>
          </p:sp>
        </p:grpSp>
      </p:grpSp>
      <p:grpSp>
        <p:nvGrpSpPr>
          <p:cNvPr id="1087583" name="Group 95"/>
          <p:cNvGrpSpPr>
            <a:grpSpLocks/>
          </p:cNvGrpSpPr>
          <p:nvPr/>
        </p:nvGrpSpPr>
        <p:grpSpPr bwMode="auto">
          <a:xfrm>
            <a:off x="2819400" y="2286000"/>
            <a:ext cx="5410200" cy="381000"/>
            <a:chOff x="1872" y="1632"/>
            <a:chExt cx="3408" cy="240"/>
          </a:xfrm>
        </p:grpSpPr>
        <p:sp>
          <p:nvSpPr>
            <p:cNvPr id="1087584" name="Oval 96"/>
            <p:cNvSpPr>
              <a:spLocks noChangeArrowheads="1"/>
            </p:cNvSpPr>
            <p:nvPr/>
          </p:nvSpPr>
          <p:spPr bwMode="auto">
            <a:xfrm>
              <a:off x="1872" y="1638"/>
              <a:ext cx="240" cy="228"/>
            </a:xfrm>
            <a:prstGeom prst="ellipse">
              <a:avLst/>
            </a:prstGeom>
            <a:solidFill>
              <a:srgbClr val="F8F8F8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3</a:t>
              </a:r>
            </a:p>
          </p:txBody>
        </p:sp>
        <p:sp>
          <p:nvSpPr>
            <p:cNvPr id="1087585" name="Rectangle 97"/>
            <p:cNvSpPr>
              <a:spLocks noChangeArrowheads="1"/>
            </p:cNvSpPr>
            <p:nvPr/>
          </p:nvSpPr>
          <p:spPr bwMode="auto">
            <a:xfrm>
              <a:off x="2112" y="1632"/>
              <a:ext cx="31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l"/>
              <a:r>
                <a:rPr lang="en-US" sz="2800" dirty="0">
                  <a:solidFill>
                    <a:srgbClr val="000099"/>
                  </a:solidFill>
                  <a:latin typeface="Impact" pitchFamily="34" charset="0"/>
                </a:rPr>
                <a:t>Thoroughly understood God’s Will</a:t>
              </a:r>
            </a:p>
          </p:txBody>
        </p:sp>
      </p:grpSp>
      <p:grpSp>
        <p:nvGrpSpPr>
          <p:cNvPr id="1087653" name="Group 165"/>
          <p:cNvGrpSpPr>
            <a:grpSpLocks/>
          </p:cNvGrpSpPr>
          <p:nvPr/>
        </p:nvGrpSpPr>
        <p:grpSpPr bwMode="auto">
          <a:xfrm>
            <a:off x="304800" y="60325"/>
            <a:ext cx="2287588" cy="4740275"/>
            <a:chOff x="192" y="38"/>
            <a:chExt cx="1441" cy="2986"/>
          </a:xfrm>
        </p:grpSpPr>
        <p:grpSp>
          <p:nvGrpSpPr>
            <p:cNvPr id="1087589" name="Group 101"/>
            <p:cNvGrpSpPr>
              <a:grpSpLocks/>
            </p:cNvGrpSpPr>
            <p:nvPr/>
          </p:nvGrpSpPr>
          <p:grpSpPr bwMode="auto">
            <a:xfrm>
              <a:off x="430" y="1824"/>
              <a:ext cx="1104" cy="849"/>
              <a:chOff x="430" y="1824"/>
              <a:chExt cx="1104" cy="849"/>
            </a:xfrm>
          </p:grpSpPr>
          <p:sp>
            <p:nvSpPr>
              <p:cNvPr id="1087590" name="AutoShape 102"/>
              <p:cNvSpPr>
                <a:spLocks noChangeArrowheads="1"/>
              </p:cNvSpPr>
              <p:nvPr/>
            </p:nvSpPr>
            <p:spPr bwMode="auto">
              <a:xfrm rot="4660421">
                <a:off x="571" y="1683"/>
                <a:ext cx="822" cy="1104"/>
              </a:xfrm>
              <a:custGeom>
                <a:avLst/>
                <a:gdLst>
                  <a:gd name="G0" fmla="+- 10204 0 0"/>
                  <a:gd name="G1" fmla="+- -9871950 0 0"/>
                  <a:gd name="G2" fmla="+- 0 0 -9871950"/>
                  <a:gd name="T0" fmla="*/ 0 256 1"/>
                  <a:gd name="T1" fmla="*/ 180 256 1"/>
                  <a:gd name="G3" fmla="+- -9871950 T0 T1"/>
                  <a:gd name="T2" fmla="*/ 0 256 1"/>
                  <a:gd name="T3" fmla="*/ 90 256 1"/>
                  <a:gd name="G4" fmla="+- -9871950 T2 T3"/>
                  <a:gd name="G5" fmla="*/ G4 2 1"/>
                  <a:gd name="T4" fmla="*/ 90 256 1"/>
                  <a:gd name="T5" fmla="*/ 0 256 1"/>
                  <a:gd name="G6" fmla="+- -9871950 T4 T5"/>
                  <a:gd name="G7" fmla="*/ G6 2 1"/>
                  <a:gd name="G8" fmla="abs -987195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204"/>
                  <a:gd name="G18" fmla="*/ 10204 1 2"/>
                  <a:gd name="G19" fmla="+- G18 5400 0"/>
                  <a:gd name="G20" fmla="cos G19 -9871950"/>
                  <a:gd name="G21" fmla="sin G19 -9871950"/>
                  <a:gd name="G22" fmla="+- G20 10800 0"/>
                  <a:gd name="G23" fmla="+- G21 10800 0"/>
                  <a:gd name="G24" fmla="+- 10800 0 G20"/>
                  <a:gd name="G25" fmla="+- 10204 10800 0"/>
                  <a:gd name="G26" fmla="?: G9 G17 G25"/>
                  <a:gd name="G27" fmla="?: G9 0 21600"/>
                  <a:gd name="G28" fmla="cos 10800 -9871950"/>
                  <a:gd name="G29" fmla="sin 10800 -9871950"/>
                  <a:gd name="G30" fmla="sin 10204 -987195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871950 G34 0"/>
                  <a:gd name="G36" fmla="?: G6 G35 G31"/>
                  <a:gd name="G37" fmla="+- 21600 0 G36"/>
                  <a:gd name="G38" fmla="?: G4 0 G33"/>
                  <a:gd name="G39" fmla="?: -987195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647 w 21600"/>
                  <a:gd name="T15" fmla="*/ 5649 h 21600"/>
                  <a:gd name="T16" fmla="*/ 10800 w 21600"/>
                  <a:gd name="T17" fmla="*/ 596 h 21600"/>
                  <a:gd name="T18" fmla="*/ 19953 w 21600"/>
                  <a:gd name="T19" fmla="*/ 564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07" y="5796"/>
                    </a:moveTo>
                    <a:cubicBezTo>
                      <a:pt x="3714" y="2583"/>
                      <a:pt x="7114" y="595"/>
                      <a:pt x="10800" y="596"/>
                    </a:cubicBezTo>
                    <a:cubicBezTo>
                      <a:pt x="14485" y="596"/>
                      <a:pt x="17885" y="2583"/>
                      <a:pt x="19692" y="5796"/>
                    </a:cubicBezTo>
                    <a:lnTo>
                      <a:pt x="20212" y="5503"/>
                    </a:lnTo>
                    <a:cubicBezTo>
                      <a:pt x="18299" y="2103"/>
                      <a:pt x="14701" y="-1"/>
                      <a:pt x="10799" y="0"/>
                    </a:cubicBezTo>
                    <a:cubicBezTo>
                      <a:pt x="6898" y="0"/>
                      <a:pt x="3300" y="2103"/>
                      <a:pt x="1387" y="5503"/>
                    </a:cubicBezTo>
                    <a:close/>
                  </a:path>
                </a:pathLst>
              </a:custGeom>
              <a:solidFill>
                <a:srgbClr val="990099"/>
              </a:solidFill>
              <a:ln w="38100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591" name="AutoShape 103"/>
              <p:cNvSpPr>
                <a:spLocks noChangeArrowheads="1"/>
              </p:cNvSpPr>
              <p:nvPr/>
            </p:nvSpPr>
            <p:spPr bwMode="auto">
              <a:xfrm rot="13343744">
                <a:off x="1221" y="2451"/>
                <a:ext cx="142" cy="222"/>
              </a:xfrm>
              <a:prstGeom prst="triangle">
                <a:avLst>
                  <a:gd name="adj" fmla="val 61731"/>
                </a:avLst>
              </a:prstGeom>
              <a:gradFill rotWithShape="0">
                <a:gsLst>
                  <a:gs pos="0">
                    <a:srgbClr val="FFCCFF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7592" name="Group 104"/>
            <p:cNvGrpSpPr>
              <a:grpSpLocks/>
            </p:cNvGrpSpPr>
            <p:nvPr/>
          </p:nvGrpSpPr>
          <p:grpSpPr bwMode="auto">
            <a:xfrm>
              <a:off x="290" y="833"/>
              <a:ext cx="1343" cy="1086"/>
              <a:chOff x="290" y="833"/>
              <a:chExt cx="1343" cy="1086"/>
            </a:xfrm>
          </p:grpSpPr>
          <p:sp>
            <p:nvSpPr>
              <p:cNvPr id="1087593" name="AutoShape 105"/>
              <p:cNvSpPr>
                <a:spLocks noChangeArrowheads="1"/>
              </p:cNvSpPr>
              <p:nvPr/>
            </p:nvSpPr>
            <p:spPr bwMode="auto">
              <a:xfrm rot="16406862" flipV="1">
                <a:off x="436" y="721"/>
                <a:ext cx="1052" cy="1343"/>
              </a:xfrm>
              <a:custGeom>
                <a:avLst/>
                <a:gdLst>
                  <a:gd name="G0" fmla="+- 10204 0 0"/>
                  <a:gd name="G1" fmla="+- -9871950 0 0"/>
                  <a:gd name="G2" fmla="+- 0 0 -9871950"/>
                  <a:gd name="T0" fmla="*/ 0 256 1"/>
                  <a:gd name="T1" fmla="*/ 180 256 1"/>
                  <a:gd name="G3" fmla="+- -9871950 T0 T1"/>
                  <a:gd name="T2" fmla="*/ 0 256 1"/>
                  <a:gd name="T3" fmla="*/ 90 256 1"/>
                  <a:gd name="G4" fmla="+- -9871950 T2 T3"/>
                  <a:gd name="G5" fmla="*/ G4 2 1"/>
                  <a:gd name="T4" fmla="*/ 90 256 1"/>
                  <a:gd name="T5" fmla="*/ 0 256 1"/>
                  <a:gd name="G6" fmla="+- -9871950 T4 T5"/>
                  <a:gd name="G7" fmla="*/ G6 2 1"/>
                  <a:gd name="G8" fmla="abs -987195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204"/>
                  <a:gd name="G18" fmla="*/ 10204 1 2"/>
                  <a:gd name="G19" fmla="+- G18 5400 0"/>
                  <a:gd name="G20" fmla="cos G19 -9871950"/>
                  <a:gd name="G21" fmla="sin G19 -9871950"/>
                  <a:gd name="G22" fmla="+- G20 10800 0"/>
                  <a:gd name="G23" fmla="+- G21 10800 0"/>
                  <a:gd name="G24" fmla="+- 10800 0 G20"/>
                  <a:gd name="G25" fmla="+- 10204 10800 0"/>
                  <a:gd name="G26" fmla="?: G9 G17 G25"/>
                  <a:gd name="G27" fmla="?: G9 0 21600"/>
                  <a:gd name="G28" fmla="cos 10800 -9871950"/>
                  <a:gd name="G29" fmla="sin 10800 -9871950"/>
                  <a:gd name="G30" fmla="sin 10204 -987195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871950 G34 0"/>
                  <a:gd name="G36" fmla="?: G6 G35 G31"/>
                  <a:gd name="G37" fmla="+- 21600 0 G36"/>
                  <a:gd name="G38" fmla="?: G4 0 G33"/>
                  <a:gd name="G39" fmla="?: -987195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647 w 21600"/>
                  <a:gd name="T15" fmla="*/ 5649 h 21600"/>
                  <a:gd name="T16" fmla="*/ 10800 w 21600"/>
                  <a:gd name="T17" fmla="*/ 596 h 21600"/>
                  <a:gd name="T18" fmla="*/ 19953 w 21600"/>
                  <a:gd name="T19" fmla="*/ 564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07" y="5796"/>
                    </a:moveTo>
                    <a:cubicBezTo>
                      <a:pt x="3714" y="2583"/>
                      <a:pt x="7114" y="595"/>
                      <a:pt x="10800" y="596"/>
                    </a:cubicBezTo>
                    <a:cubicBezTo>
                      <a:pt x="14485" y="596"/>
                      <a:pt x="17885" y="2583"/>
                      <a:pt x="19692" y="5796"/>
                    </a:cubicBezTo>
                    <a:lnTo>
                      <a:pt x="20212" y="5503"/>
                    </a:lnTo>
                    <a:cubicBezTo>
                      <a:pt x="18299" y="2103"/>
                      <a:pt x="14701" y="-1"/>
                      <a:pt x="10799" y="0"/>
                    </a:cubicBezTo>
                    <a:cubicBezTo>
                      <a:pt x="6898" y="0"/>
                      <a:pt x="3300" y="2103"/>
                      <a:pt x="1387" y="550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CCFF"/>
                  </a:gs>
                  <a:gs pos="100000">
                    <a:srgbClr val="990099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594" name="AutoShape 106"/>
              <p:cNvSpPr>
                <a:spLocks noChangeArrowheads="1"/>
              </p:cNvSpPr>
              <p:nvPr/>
            </p:nvSpPr>
            <p:spPr bwMode="auto">
              <a:xfrm rot="7723539" flipV="1">
                <a:off x="1185" y="778"/>
                <a:ext cx="173" cy="284"/>
              </a:xfrm>
              <a:prstGeom prst="triangle">
                <a:avLst>
                  <a:gd name="adj" fmla="val 61731"/>
                </a:avLst>
              </a:prstGeom>
              <a:gradFill rotWithShape="0">
                <a:gsLst>
                  <a:gs pos="0">
                    <a:srgbClr val="FFCCFF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7595" name="Text Box 107" descr="Pink tissue paper"/>
            <p:cNvSpPr txBox="1">
              <a:spLocks noChangeArrowheads="1"/>
            </p:cNvSpPr>
            <p:nvPr/>
          </p:nvSpPr>
          <p:spPr bwMode="auto">
            <a:xfrm>
              <a:off x="192" y="38"/>
              <a:ext cx="120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="1" u="sng">
                  <a:solidFill>
                    <a:srgbClr val="000099"/>
                  </a:solidFill>
                  <a:latin typeface="Arial Black" pitchFamily="34" charset="0"/>
                </a:rPr>
                <a:t>Jesus</a:t>
              </a:r>
            </a:p>
          </p:txBody>
        </p:sp>
        <p:sp>
          <p:nvSpPr>
            <p:cNvPr id="1087596" name="Oval 108"/>
            <p:cNvSpPr>
              <a:spLocks noChangeArrowheads="1"/>
            </p:cNvSpPr>
            <p:nvPr/>
          </p:nvSpPr>
          <p:spPr bwMode="auto">
            <a:xfrm>
              <a:off x="312" y="1632"/>
              <a:ext cx="96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56796" dir="12393903" algn="ctr" rotWithShape="0">
                <a:srgbClr val="0000FF"/>
              </a:outerShdw>
            </a:effectLst>
          </p:spPr>
          <p:txBody>
            <a:bodyPr wrap="none" anchor="ctr"/>
            <a:lstStyle/>
            <a:p>
              <a:r>
                <a:rPr lang="en-US" sz="3600">
                  <a:solidFill>
                    <a:srgbClr val="0000FF"/>
                  </a:solidFill>
                  <a:latin typeface="Impact" pitchFamily="34" charset="0"/>
                </a:rPr>
                <a:t>Jesus</a:t>
              </a:r>
            </a:p>
          </p:txBody>
        </p:sp>
        <p:sp>
          <p:nvSpPr>
            <p:cNvPr id="1087597" name="Oval 109"/>
            <p:cNvSpPr>
              <a:spLocks noChangeArrowheads="1"/>
            </p:cNvSpPr>
            <p:nvPr/>
          </p:nvSpPr>
          <p:spPr bwMode="auto">
            <a:xfrm>
              <a:off x="312" y="2544"/>
              <a:ext cx="960" cy="4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33"/>
              </a:solidFill>
              <a:round/>
              <a:headEnd/>
              <a:tailEnd/>
            </a:ln>
            <a:effectLst>
              <a:outerShdw dist="71842" dir="81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r>
                <a:rPr lang="en-US" sz="2800">
                  <a:solidFill>
                    <a:srgbClr val="003300"/>
                  </a:solidFill>
                  <a:latin typeface="Impact" pitchFamily="34" charset="0"/>
                </a:rPr>
                <a:t>All things</a:t>
              </a:r>
            </a:p>
          </p:txBody>
        </p:sp>
        <p:grpSp>
          <p:nvGrpSpPr>
            <p:cNvPr id="1087598" name="Group 110"/>
            <p:cNvGrpSpPr>
              <a:grpSpLocks/>
            </p:cNvGrpSpPr>
            <p:nvPr/>
          </p:nvGrpSpPr>
          <p:grpSpPr bwMode="auto">
            <a:xfrm>
              <a:off x="456" y="573"/>
              <a:ext cx="672" cy="627"/>
              <a:chOff x="432" y="573"/>
              <a:chExt cx="672" cy="627"/>
            </a:xfrm>
          </p:grpSpPr>
          <p:sp>
            <p:nvSpPr>
              <p:cNvPr id="1087599" name="Oval 111"/>
              <p:cNvSpPr>
                <a:spLocks noChangeArrowheads="1"/>
              </p:cNvSpPr>
              <p:nvPr/>
            </p:nvSpPr>
            <p:spPr bwMode="auto">
              <a:xfrm>
                <a:off x="432" y="573"/>
                <a:ext cx="672" cy="62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9900FF"/>
                </a:solidFill>
                <a:round/>
                <a:headEnd/>
                <a:tailEnd/>
              </a:ln>
              <a:effectLst>
                <a:outerShdw dist="64758" dir="15521404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endParaRPr lang="en-US" sz="4800" b="1">
                  <a:solidFill>
                    <a:srgbClr val="6600CC"/>
                  </a:solidFill>
                  <a:latin typeface="Impact" pitchFamily="34" charset="0"/>
                </a:endParaRPr>
              </a:p>
            </p:txBody>
          </p:sp>
          <p:sp>
            <p:nvSpPr>
              <p:cNvPr id="1087600" name="WordArt 1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" y="729"/>
                <a:ext cx="520" cy="31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9900FF"/>
                        </a:gs>
                        <a:gs pos="50000">
                          <a:schemeClr val="bg1"/>
                        </a:gs>
                        <a:gs pos="100000">
                          <a:srgbClr val="9900FF"/>
                        </a:gs>
                      </a:gsLst>
                      <a:lin ang="2700000" scaled="1"/>
                    </a:gradFill>
                    <a:latin typeface="Impact"/>
                  </a:rPr>
                  <a:t>God</a:t>
                </a:r>
              </a:p>
            </p:txBody>
          </p:sp>
        </p:grpSp>
        <p:grpSp>
          <p:nvGrpSpPr>
            <p:cNvPr id="1087601" name="Group 113"/>
            <p:cNvGrpSpPr>
              <a:grpSpLocks/>
            </p:cNvGrpSpPr>
            <p:nvPr/>
          </p:nvGrpSpPr>
          <p:grpSpPr bwMode="auto">
            <a:xfrm>
              <a:off x="571" y="2112"/>
              <a:ext cx="442" cy="432"/>
              <a:chOff x="573" y="2112"/>
              <a:chExt cx="442" cy="432"/>
            </a:xfrm>
          </p:grpSpPr>
          <p:grpSp>
            <p:nvGrpSpPr>
              <p:cNvPr id="1087602" name="Group 114"/>
              <p:cNvGrpSpPr>
                <a:grpSpLocks/>
              </p:cNvGrpSpPr>
              <p:nvPr/>
            </p:nvGrpSpPr>
            <p:grpSpPr bwMode="auto">
              <a:xfrm>
                <a:off x="573" y="2112"/>
                <a:ext cx="101" cy="395"/>
                <a:chOff x="573" y="2112"/>
                <a:chExt cx="101" cy="395"/>
              </a:xfrm>
            </p:grpSpPr>
            <p:grpSp>
              <p:nvGrpSpPr>
                <p:cNvPr id="1087603" name="Group 115"/>
                <p:cNvGrpSpPr>
                  <a:grpSpLocks/>
                </p:cNvGrpSpPr>
                <p:nvPr/>
              </p:nvGrpSpPr>
              <p:grpSpPr bwMode="auto">
                <a:xfrm>
                  <a:off x="573" y="2112"/>
                  <a:ext cx="101" cy="395"/>
                  <a:chOff x="735" y="663"/>
                  <a:chExt cx="128" cy="539"/>
                </a:xfrm>
              </p:grpSpPr>
              <p:sp>
                <p:nvSpPr>
                  <p:cNvPr id="1087604" name="AutoShape 116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735" y="663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05" name="AutoShape 117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735" y="663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06" name="AutoShape 118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735" y="663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607" name="Group 119"/>
                <p:cNvGrpSpPr>
                  <a:grpSpLocks/>
                </p:cNvGrpSpPr>
                <p:nvPr/>
              </p:nvGrpSpPr>
              <p:grpSpPr bwMode="auto">
                <a:xfrm>
                  <a:off x="573" y="2112"/>
                  <a:ext cx="101" cy="395"/>
                  <a:chOff x="735" y="663"/>
                  <a:chExt cx="128" cy="539"/>
                </a:xfrm>
              </p:grpSpPr>
              <p:sp>
                <p:nvSpPr>
                  <p:cNvPr id="1087608" name="AutoShape 120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735" y="663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09" name="AutoShape 121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735" y="663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10" name="AutoShape 122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735" y="663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611" name="Group 123"/>
                <p:cNvGrpSpPr>
                  <a:grpSpLocks/>
                </p:cNvGrpSpPr>
                <p:nvPr/>
              </p:nvGrpSpPr>
              <p:grpSpPr bwMode="auto">
                <a:xfrm>
                  <a:off x="573" y="2112"/>
                  <a:ext cx="101" cy="395"/>
                  <a:chOff x="735" y="663"/>
                  <a:chExt cx="128" cy="539"/>
                </a:xfrm>
              </p:grpSpPr>
              <p:sp>
                <p:nvSpPr>
                  <p:cNvPr id="1087612" name="AutoShape 124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735" y="663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13" name="AutoShape 125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735" y="663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14" name="AutoShape 126"/>
                  <p:cNvSpPr>
                    <a:spLocks noChangeArrowheads="1"/>
                  </p:cNvSpPr>
                  <p:nvPr/>
                </p:nvSpPr>
                <p:spPr bwMode="auto">
                  <a:xfrm rot="-10800000">
                    <a:off x="735" y="663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87615" name="Group 127"/>
              <p:cNvGrpSpPr>
                <a:grpSpLocks/>
              </p:cNvGrpSpPr>
              <p:nvPr/>
            </p:nvGrpSpPr>
            <p:grpSpPr bwMode="auto">
              <a:xfrm>
                <a:off x="914" y="2149"/>
                <a:ext cx="101" cy="395"/>
                <a:chOff x="914" y="2149"/>
                <a:chExt cx="101" cy="395"/>
              </a:xfrm>
            </p:grpSpPr>
            <p:grpSp>
              <p:nvGrpSpPr>
                <p:cNvPr id="1087616" name="Group 128"/>
                <p:cNvGrpSpPr>
                  <a:grpSpLocks/>
                </p:cNvGrpSpPr>
                <p:nvPr/>
              </p:nvGrpSpPr>
              <p:grpSpPr bwMode="auto">
                <a:xfrm>
                  <a:off x="914" y="2149"/>
                  <a:ext cx="101" cy="395"/>
                  <a:chOff x="1167" y="700"/>
                  <a:chExt cx="128" cy="539"/>
                </a:xfrm>
              </p:grpSpPr>
              <p:sp>
                <p:nvSpPr>
                  <p:cNvPr id="1087617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1167" y="700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18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1167" y="700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19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1167" y="700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620" name="Group 132"/>
                <p:cNvGrpSpPr>
                  <a:grpSpLocks/>
                </p:cNvGrpSpPr>
                <p:nvPr/>
              </p:nvGrpSpPr>
              <p:grpSpPr bwMode="auto">
                <a:xfrm>
                  <a:off x="914" y="2149"/>
                  <a:ext cx="101" cy="395"/>
                  <a:chOff x="1167" y="700"/>
                  <a:chExt cx="128" cy="539"/>
                </a:xfrm>
              </p:grpSpPr>
              <p:sp>
                <p:nvSpPr>
                  <p:cNvPr id="1087621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1167" y="700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22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1167" y="700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23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1167" y="700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624" name="Group 136"/>
                <p:cNvGrpSpPr>
                  <a:grpSpLocks/>
                </p:cNvGrpSpPr>
                <p:nvPr/>
              </p:nvGrpSpPr>
              <p:grpSpPr bwMode="auto">
                <a:xfrm>
                  <a:off x="914" y="2149"/>
                  <a:ext cx="101" cy="395"/>
                  <a:chOff x="1167" y="700"/>
                  <a:chExt cx="128" cy="539"/>
                </a:xfrm>
              </p:grpSpPr>
              <p:sp>
                <p:nvSpPr>
                  <p:cNvPr id="1087625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1167" y="700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26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1167" y="700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627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1167" y="700"/>
                    <a:ext cx="128" cy="539"/>
                  </a:xfrm>
                  <a:prstGeom prst="curvedLeftArrow">
                    <a:avLst>
                      <a:gd name="adj1" fmla="val 84219"/>
                      <a:gd name="adj2" fmla="val 168438"/>
                      <a:gd name="adj3" fmla="val 33333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810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87628" name="Group 140"/>
            <p:cNvGrpSpPr>
              <a:grpSpLocks/>
            </p:cNvGrpSpPr>
            <p:nvPr/>
          </p:nvGrpSpPr>
          <p:grpSpPr bwMode="auto">
            <a:xfrm>
              <a:off x="571" y="1200"/>
              <a:ext cx="101" cy="395"/>
              <a:chOff x="735" y="663"/>
              <a:chExt cx="128" cy="539"/>
            </a:xfrm>
          </p:grpSpPr>
          <p:sp>
            <p:nvSpPr>
              <p:cNvPr id="1087629" name="AutoShape 141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30" name="AutoShape 142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31" name="AutoShape 143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7632" name="Group 144"/>
            <p:cNvGrpSpPr>
              <a:grpSpLocks/>
            </p:cNvGrpSpPr>
            <p:nvPr/>
          </p:nvGrpSpPr>
          <p:grpSpPr bwMode="auto">
            <a:xfrm>
              <a:off x="571" y="1200"/>
              <a:ext cx="101" cy="395"/>
              <a:chOff x="735" y="663"/>
              <a:chExt cx="128" cy="539"/>
            </a:xfrm>
          </p:grpSpPr>
          <p:sp>
            <p:nvSpPr>
              <p:cNvPr id="1087633" name="AutoShape 145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34" name="AutoShape 146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35" name="AutoShape 147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7636" name="Group 148"/>
            <p:cNvGrpSpPr>
              <a:grpSpLocks/>
            </p:cNvGrpSpPr>
            <p:nvPr/>
          </p:nvGrpSpPr>
          <p:grpSpPr bwMode="auto">
            <a:xfrm>
              <a:off x="571" y="1200"/>
              <a:ext cx="101" cy="395"/>
              <a:chOff x="735" y="663"/>
              <a:chExt cx="128" cy="539"/>
            </a:xfrm>
          </p:grpSpPr>
          <p:sp>
            <p:nvSpPr>
              <p:cNvPr id="1087637" name="AutoShape 149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38" name="AutoShape 150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39" name="AutoShape 151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7640" name="Group 152"/>
            <p:cNvGrpSpPr>
              <a:grpSpLocks/>
            </p:cNvGrpSpPr>
            <p:nvPr/>
          </p:nvGrpSpPr>
          <p:grpSpPr bwMode="auto">
            <a:xfrm>
              <a:off x="912" y="1237"/>
              <a:ext cx="101" cy="395"/>
              <a:chOff x="1167" y="700"/>
              <a:chExt cx="128" cy="539"/>
            </a:xfrm>
          </p:grpSpPr>
          <p:sp>
            <p:nvSpPr>
              <p:cNvPr id="1087641" name="AutoShape 153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42" name="AutoShape 154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43" name="AutoShape 155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7644" name="Group 156"/>
            <p:cNvGrpSpPr>
              <a:grpSpLocks/>
            </p:cNvGrpSpPr>
            <p:nvPr/>
          </p:nvGrpSpPr>
          <p:grpSpPr bwMode="auto">
            <a:xfrm>
              <a:off x="912" y="1237"/>
              <a:ext cx="101" cy="395"/>
              <a:chOff x="1167" y="700"/>
              <a:chExt cx="128" cy="539"/>
            </a:xfrm>
          </p:grpSpPr>
          <p:sp>
            <p:nvSpPr>
              <p:cNvPr id="1087645" name="AutoShape 157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46" name="AutoShape 158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47" name="AutoShape 159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7648" name="Group 160"/>
            <p:cNvGrpSpPr>
              <a:grpSpLocks/>
            </p:cNvGrpSpPr>
            <p:nvPr/>
          </p:nvGrpSpPr>
          <p:grpSpPr bwMode="auto">
            <a:xfrm>
              <a:off x="912" y="1237"/>
              <a:ext cx="101" cy="395"/>
              <a:chOff x="1167" y="700"/>
              <a:chExt cx="128" cy="539"/>
            </a:xfrm>
          </p:grpSpPr>
          <p:sp>
            <p:nvSpPr>
              <p:cNvPr id="1087649" name="AutoShape 161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50" name="AutoShape 162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651" name="AutoShape 163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8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586" grpId="0" animBg="1" autoUpdateAnimBg="0"/>
      <p:bldP spid="108758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786" name="Oval 202"/>
          <p:cNvSpPr>
            <a:spLocks noChangeArrowheads="1"/>
          </p:cNvSpPr>
          <p:nvPr/>
        </p:nvSpPr>
        <p:spPr bwMode="auto">
          <a:xfrm>
            <a:off x="495300" y="4038600"/>
            <a:ext cx="1524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33"/>
            </a:solidFill>
            <a:round/>
            <a:headEnd/>
            <a:tailEnd/>
          </a:ln>
          <a:effectLst>
            <a:outerShdw dist="71842" dir="8100000" algn="ctr" rotWithShape="0">
              <a:srgbClr val="003300"/>
            </a:outerShdw>
          </a:effectLst>
        </p:spPr>
        <p:txBody>
          <a:bodyPr wrap="none" anchor="ctr"/>
          <a:lstStyle/>
          <a:p>
            <a:r>
              <a:rPr lang="en-US" sz="2800" dirty="0">
                <a:solidFill>
                  <a:srgbClr val="003300"/>
                </a:solidFill>
                <a:latin typeface="Impact" pitchFamily="34" charset="0"/>
              </a:rPr>
              <a:t>All things</a:t>
            </a:r>
          </a:p>
        </p:txBody>
      </p:sp>
      <p:grpSp>
        <p:nvGrpSpPr>
          <p:cNvPr id="1091783" name="Group 199"/>
          <p:cNvGrpSpPr>
            <a:grpSpLocks/>
          </p:cNvGrpSpPr>
          <p:nvPr/>
        </p:nvGrpSpPr>
        <p:grpSpPr bwMode="auto">
          <a:xfrm>
            <a:off x="682625" y="2895600"/>
            <a:ext cx="1752600" cy="1347788"/>
            <a:chOff x="430" y="1824"/>
            <a:chExt cx="1104" cy="849"/>
          </a:xfrm>
        </p:grpSpPr>
        <p:sp>
          <p:nvSpPr>
            <p:cNvPr id="1091784" name="AutoShape 200"/>
            <p:cNvSpPr>
              <a:spLocks noChangeArrowheads="1"/>
            </p:cNvSpPr>
            <p:nvPr/>
          </p:nvSpPr>
          <p:spPr bwMode="auto">
            <a:xfrm rot="4660421">
              <a:off x="571" y="1683"/>
              <a:ext cx="822" cy="1104"/>
            </a:xfrm>
            <a:custGeom>
              <a:avLst/>
              <a:gdLst>
                <a:gd name="G0" fmla="+- 10204 0 0"/>
                <a:gd name="G1" fmla="+- -9871950 0 0"/>
                <a:gd name="G2" fmla="+- 0 0 -9871950"/>
                <a:gd name="T0" fmla="*/ 0 256 1"/>
                <a:gd name="T1" fmla="*/ 180 256 1"/>
                <a:gd name="G3" fmla="+- -9871950 T0 T1"/>
                <a:gd name="T2" fmla="*/ 0 256 1"/>
                <a:gd name="T3" fmla="*/ 90 256 1"/>
                <a:gd name="G4" fmla="+- -9871950 T2 T3"/>
                <a:gd name="G5" fmla="*/ G4 2 1"/>
                <a:gd name="T4" fmla="*/ 90 256 1"/>
                <a:gd name="T5" fmla="*/ 0 256 1"/>
                <a:gd name="G6" fmla="+- -9871950 T4 T5"/>
                <a:gd name="G7" fmla="*/ G6 2 1"/>
                <a:gd name="G8" fmla="abs -987195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204"/>
                <a:gd name="G18" fmla="*/ 10204 1 2"/>
                <a:gd name="G19" fmla="+- G18 5400 0"/>
                <a:gd name="G20" fmla="cos G19 -9871950"/>
                <a:gd name="G21" fmla="sin G19 -9871950"/>
                <a:gd name="G22" fmla="+- G20 10800 0"/>
                <a:gd name="G23" fmla="+- G21 10800 0"/>
                <a:gd name="G24" fmla="+- 10800 0 G20"/>
                <a:gd name="G25" fmla="+- 10204 10800 0"/>
                <a:gd name="G26" fmla="?: G9 G17 G25"/>
                <a:gd name="G27" fmla="?: G9 0 21600"/>
                <a:gd name="G28" fmla="cos 10800 -9871950"/>
                <a:gd name="G29" fmla="sin 10800 -9871950"/>
                <a:gd name="G30" fmla="sin 10204 -9871950"/>
                <a:gd name="G31" fmla="+- G28 10800 0"/>
                <a:gd name="G32" fmla="+- G29 10800 0"/>
                <a:gd name="G33" fmla="+- G30 10800 0"/>
                <a:gd name="G34" fmla="?: G4 0 G31"/>
                <a:gd name="G35" fmla="?: -9871950 G34 0"/>
                <a:gd name="G36" fmla="?: G6 G35 G31"/>
                <a:gd name="G37" fmla="+- 21600 0 G36"/>
                <a:gd name="G38" fmla="?: G4 0 G33"/>
                <a:gd name="G39" fmla="?: -987195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5649 h 21600"/>
                <a:gd name="T16" fmla="*/ 10800 w 21600"/>
                <a:gd name="T17" fmla="*/ 596 h 21600"/>
                <a:gd name="T18" fmla="*/ 19953 w 21600"/>
                <a:gd name="T19" fmla="*/ 564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07" y="5796"/>
                  </a:moveTo>
                  <a:cubicBezTo>
                    <a:pt x="3714" y="2583"/>
                    <a:pt x="7114" y="595"/>
                    <a:pt x="10800" y="596"/>
                  </a:cubicBezTo>
                  <a:cubicBezTo>
                    <a:pt x="14485" y="596"/>
                    <a:pt x="17885" y="2583"/>
                    <a:pt x="19692" y="5796"/>
                  </a:cubicBezTo>
                  <a:lnTo>
                    <a:pt x="20212" y="5503"/>
                  </a:lnTo>
                  <a:cubicBezTo>
                    <a:pt x="18299" y="2103"/>
                    <a:pt x="14701" y="-1"/>
                    <a:pt x="10799" y="0"/>
                  </a:cubicBezTo>
                  <a:cubicBezTo>
                    <a:pt x="6898" y="0"/>
                    <a:pt x="3300" y="2103"/>
                    <a:pt x="1387" y="5503"/>
                  </a:cubicBezTo>
                  <a:close/>
                </a:path>
              </a:pathLst>
            </a:custGeom>
            <a:solidFill>
              <a:srgbClr val="990099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85" name="AutoShape 201"/>
            <p:cNvSpPr>
              <a:spLocks noChangeArrowheads="1"/>
            </p:cNvSpPr>
            <p:nvPr/>
          </p:nvSpPr>
          <p:spPr bwMode="auto">
            <a:xfrm rot="13343744">
              <a:off x="1221" y="2451"/>
              <a:ext cx="142" cy="222"/>
            </a:xfrm>
            <a:prstGeom prst="triangle">
              <a:avLst>
                <a:gd name="adj" fmla="val 61731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4350" y="2590800"/>
            <a:ext cx="1524000" cy="762000"/>
            <a:chOff x="514350" y="2590800"/>
            <a:chExt cx="1524000" cy="762000"/>
          </a:xfrm>
        </p:grpSpPr>
        <p:sp>
          <p:nvSpPr>
            <p:cNvPr id="1091726" name="Oval 142"/>
            <p:cNvSpPr>
              <a:spLocks noChangeArrowheads="1"/>
            </p:cNvSpPr>
            <p:nvPr/>
          </p:nvSpPr>
          <p:spPr bwMode="auto">
            <a:xfrm>
              <a:off x="514350" y="2590800"/>
              <a:ext cx="1524000" cy="762000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6796" dir="123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lnSpc>
                  <a:spcPct val="50000"/>
                </a:lnSpc>
              </a:pPr>
              <a:endParaRPr lang="en-US" sz="200" dirty="0">
                <a:noFill/>
                <a:latin typeface="Impact" pitchFamily="34" charset="0"/>
              </a:endParaRP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noFill/>
                  <a:latin typeface="Impact" pitchFamily="34" charset="0"/>
                </a:rPr>
                <a:t>Fallen</a:t>
              </a: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noFill/>
                  <a:latin typeface="Impact" pitchFamily="34" charset="0"/>
                </a:rPr>
                <a:t>person</a:t>
              </a:r>
            </a:p>
          </p:txBody>
        </p:sp>
        <p:sp>
          <p:nvSpPr>
            <p:cNvPr id="36" name="Oval 142"/>
            <p:cNvSpPr>
              <a:spLocks noChangeArrowheads="1"/>
            </p:cNvSpPr>
            <p:nvPr/>
          </p:nvSpPr>
          <p:spPr bwMode="auto">
            <a:xfrm>
              <a:off x="514350" y="2590800"/>
              <a:ext cx="1524000" cy="7620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50000"/>
                </a:lnSpc>
              </a:pPr>
              <a:endParaRPr lang="en-US" sz="200" dirty="0">
                <a:solidFill>
                  <a:srgbClr val="0000FF"/>
                </a:solidFill>
                <a:latin typeface="Impact" pitchFamily="34" charset="0"/>
              </a:endParaRP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solidFill>
                    <a:schemeClr val="bg1"/>
                  </a:solidFill>
                  <a:latin typeface="Impact" pitchFamily="34" charset="0"/>
                </a:rPr>
                <a:t>Fallen</a:t>
              </a: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solidFill>
                    <a:schemeClr val="bg1"/>
                  </a:solidFill>
                  <a:latin typeface="Impact" pitchFamily="34" charset="0"/>
                </a:rPr>
                <a:t>person</a:t>
              </a:r>
            </a:p>
          </p:txBody>
        </p:sp>
      </p:grpSp>
      <p:pic>
        <p:nvPicPr>
          <p:cNvPr id="1091812" name="Picture 228" descr="Angels appear to the shepherds - by William H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13" y="0"/>
            <a:ext cx="4510087" cy="5105400"/>
          </a:xfrm>
          <a:prstGeom prst="rect">
            <a:avLst/>
          </a:prstGeom>
          <a:noFill/>
        </p:spPr>
      </p:pic>
      <p:grpSp>
        <p:nvGrpSpPr>
          <p:cNvPr id="1091787" name="Group 203"/>
          <p:cNvGrpSpPr>
            <a:grpSpLocks/>
          </p:cNvGrpSpPr>
          <p:nvPr/>
        </p:nvGrpSpPr>
        <p:grpSpPr bwMode="auto">
          <a:xfrm>
            <a:off x="906463" y="3352800"/>
            <a:ext cx="160337" cy="627063"/>
            <a:chOff x="735" y="663"/>
            <a:chExt cx="128" cy="539"/>
          </a:xfrm>
        </p:grpSpPr>
        <p:sp>
          <p:nvSpPr>
            <p:cNvPr id="1091788" name="AutoShape 204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89" name="AutoShape 205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90" name="AutoShape 206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1791" name="Group 207"/>
          <p:cNvGrpSpPr>
            <a:grpSpLocks/>
          </p:cNvGrpSpPr>
          <p:nvPr/>
        </p:nvGrpSpPr>
        <p:grpSpPr bwMode="auto">
          <a:xfrm>
            <a:off x="906463" y="3352800"/>
            <a:ext cx="160337" cy="627063"/>
            <a:chOff x="735" y="663"/>
            <a:chExt cx="128" cy="539"/>
          </a:xfrm>
        </p:grpSpPr>
        <p:sp>
          <p:nvSpPr>
            <p:cNvPr id="1091792" name="AutoShape 208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93" name="AutoShape 209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94" name="AutoShape 210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1799" name="Group 215"/>
          <p:cNvGrpSpPr>
            <a:grpSpLocks/>
          </p:cNvGrpSpPr>
          <p:nvPr/>
        </p:nvGrpSpPr>
        <p:grpSpPr bwMode="auto">
          <a:xfrm>
            <a:off x="1447800" y="3411538"/>
            <a:ext cx="160338" cy="627062"/>
            <a:chOff x="1167" y="700"/>
            <a:chExt cx="128" cy="539"/>
          </a:xfrm>
        </p:grpSpPr>
        <p:sp>
          <p:nvSpPr>
            <p:cNvPr id="1091800" name="AutoShape 216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801" name="AutoShape 217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802" name="AutoShape 218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1803" name="Group 219"/>
          <p:cNvGrpSpPr>
            <a:grpSpLocks/>
          </p:cNvGrpSpPr>
          <p:nvPr/>
        </p:nvGrpSpPr>
        <p:grpSpPr bwMode="auto">
          <a:xfrm>
            <a:off x="1447800" y="3411538"/>
            <a:ext cx="160338" cy="627062"/>
            <a:chOff x="1167" y="700"/>
            <a:chExt cx="128" cy="539"/>
          </a:xfrm>
        </p:grpSpPr>
        <p:sp>
          <p:nvSpPr>
            <p:cNvPr id="1091804" name="AutoShape 220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805" name="AutoShape 221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806" name="AutoShape 222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1592" name="Text Box 8" descr="Pink tissue paper"/>
          <p:cNvSpPr txBox="1">
            <a:spLocks noChangeArrowheads="1"/>
          </p:cNvSpPr>
          <p:nvPr/>
        </p:nvSpPr>
        <p:spPr bwMode="auto">
          <a:xfrm>
            <a:off x="228600" y="60325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 dirty="0">
                <a:solidFill>
                  <a:srgbClr val="000099"/>
                </a:solidFill>
                <a:latin typeface="Arial Black" pitchFamily="34" charset="0"/>
              </a:rPr>
              <a:t>Fallen person</a:t>
            </a:r>
          </a:p>
        </p:txBody>
      </p:sp>
      <p:sp>
        <p:nvSpPr>
          <p:cNvPr id="1091616" name="Rectangle 3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1811" name="Group 227"/>
          <p:cNvGrpSpPr>
            <a:grpSpLocks/>
          </p:cNvGrpSpPr>
          <p:nvPr/>
        </p:nvGrpSpPr>
        <p:grpSpPr bwMode="auto">
          <a:xfrm>
            <a:off x="609600" y="5184775"/>
            <a:ext cx="7848600" cy="1368425"/>
            <a:chOff x="192" y="3230"/>
            <a:chExt cx="4944" cy="862"/>
          </a:xfrm>
        </p:grpSpPr>
        <p:sp>
          <p:nvSpPr>
            <p:cNvPr id="1091617" name="Text Box 33"/>
            <p:cNvSpPr txBox="1">
              <a:spLocks noChangeArrowheads="1"/>
            </p:cNvSpPr>
            <p:nvPr/>
          </p:nvSpPr>
          <p:spPr bwMode="auto">
            <a:xfrm>
              <a:off x="504" y="3250"/>
              <a:ext cx="4632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A fallen person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has nothing of the value of a true person who has completed the purpose of creation. Rather, he has fallen to such a lowly status that 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looks up to the angels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, who were created to be his subordinates.</a:t>
              </a:r>
              <a:endParaRPr lang="en-US" b="1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91618" name="Oval 34"/>
            <p:cNvSpPr>
              <a:spLocks noChangeArrowheads="1"/>
            </p:cNvSpPr>
            <p:nvPr/>
          </p:nvSpPr>
          <p:spPr bwMode="auto">
            <a:xfrm>
              <a:off x="192" y="3230"/>
              <a:ext cx="288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600">
                  <a:solidFill>
                    <a:schemeClr val="bg1"/>
                  </a:solidFill>
                  <a:latin typeface="Impact" pitchFamily="34" charset="0"/>
                </a:rPr>
                <a:t>1</a:t>
              </a:r>
            </a:p>
          </p:txBody>
        </p:sp>
      </p:grpSp>
      <p:sp>
        <p:nvSpPr>
          <p:cNvPr id="1091620" name="Oval 36"/>
          <p:cNvSpPr>
            <a:spLocks noChangeArrowheads="1"/>
          </p:cNvSpPr>
          <p:nvPr/>
        </p:nvSpPr>
        <p:spPr bwMode="auto">
          <a:xfrm>
            <a:off x="2819400" y="3886200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1</a:t>
            </a:r>
          </a:p>
        </p:txBody>
      </p:sp>
      <p:grpSp>
        <p:nvGrpSpPr>
          <p:cNvPr id="1091639" name="Group 55"/>
          <p:cNvGrpSpPr>
            <a:grpSpLocks/>
          </p:cNvGrpSpPr>
          <p:nvPr/>
        </p:nvGrpSpPr>
        <p:grpSpPr bwMode="auto">
          <a:xfrm>
            <a:off x="685800" y="3505200"/>
            <a:ext cx="1143000" cy="381000"/>
            <a:chOff x="432" y="1296"/>
            <a:chExt cx="720" cy="240"/>
          </a:xfrm>
        </p:grpSpPr>
        <p:sp>
          <p:nvSpPr>
            <p:cNvPr id="1091640" name="Line 56"/>
            <p:cNvSpPr>
              <a:spLocks noChangeShapeType="1"/>
            </p:cNvSpPr>
            <p:nvPr/>
          </p:nvSpPr>
          <p:spPr bwMode="auto">
            <a:xfrm flipH="1">
              <a:off x="432" y="1296"/>
              <a:ext cx="72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091641" name="Line 57"/>
            <p:cNvSpPr>
              <a:spLocks noChangeShapeType="1"/>
            </p:cNvSpPr>
            <p:nvPr/>
          </p:nvSpPr>
          <p:spPr bwMode="auto">
            <a:xfrm>
              <a:off x="432" y="1296"/>
              <a:ext cx="72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091814" name="Rectangle 230"/>
          <p:cNvSpPr>
            <a:spLocks noChangeArrowheads="1"/>
          </p:cNvSpPr>
          <p:nvPr/>
        </p:nvSpPr>
        <p:spPr bwMode="auto">
          <a:xfrm>
            <a:off x="4572000" y="3810000"/>
            <a:ext cx="3505200" cy="533400"/>
          </a:xfrm>
          <a:prstGeom prst="rect">
            <a:avLst/>
          </a:prstGeom>
          <a:solidFill>
            <a:srgbClr val="FFFFD7">
              <a:alpha val="60001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091621" name="Rectangle 37"/>
          <p:cNvSpPr>
            <a:spLocks noChangeArrowheads="1"/>
          </p:cNvSpPr>
          <p:nvPr/>
        </p:nvSpPr>
        <p:spPr bwMode="auto">
          <a:xfrm>
            <a:off x="3200400" y="3886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8D9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Looks up to angels and all things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1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1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9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9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1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09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91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9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9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9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9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9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09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9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9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9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9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786" grpId="0" animBg="1" autoUpdateAnimBg="0"/>
      <p:bldP spid="1091592" grpId="0" autoUpdateAnimBg="0"/>
      <p:bldP spid="1091620" grpId="0" animBg="1" autoUpdateAnimBg="0"/>
      <p:bldP spid="1091814" grpId="0" animBg="1"/>
      <p:bldP spid="109162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ChangeArrowheads="1"/>
          </p:cNvSpPr>
          <p:nvPr/>
        </p:nvSpPr>
        <p:spPr bwMode="auto">
          <a:xfrm>
            <a:off x="0" y="5038725"/>
            <a:ext cx="9144000" cy="181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1123" name="Group 195"/>
          <p:cNvGrpSpPr>
            <a:grpSpLocks/>
          </p:cNvGrpSpPr>
          <p:nvPr/>
        </p:nvGrpSpPr>
        <p:grpSpPr bwMode="auto">
          <a:xfrm>
            <a:off x="533400" y="5216525"/>
            <a:ext cx="8070850" cy="1336675"/>
            <a:chOff x="436" y="3286"/>
            <a:chExt cx="5084" cy="842"/>
          </a:xfrm>
        </p:grpSpPr>
        <p:sp>
          <p:nvSpPr>
            <p:cNvPr id="1020932" name="Text Box 4"/>
            <p:cNvSpPr txBox="1">
              <a:spLocks noChangeArrowheads="1"/>
            </p:cNvSpPr>
            <p:nvPr/>
          </p:nvSpPr>
          <p:spPr bwMode="auto">
            <a:xfrm>
              <a:off x="705" y="3286"/>
              <a:ext cx="4815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Issues which fall within the scope of Christology include the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Trinity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, which deals with the relationship between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,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and the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Holy Spirit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, as well as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rebirth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and the relationship between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, the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Holy Spirit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fallen people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800" dirty="0">
                  <a:solidFill>
                    <a:schemeClr val="bg1"/>
                  </a:solidFill>
                  <a:latin typeface="Arial Narrow" pitchFamily="34" charset="0"/>
                </a:rPr>
                <a:t>(p. 163).</a:t>
              </a:r>
            </a:p>
          </p:txBody>
        </p:sp>
        <p:sp>
          <p:nvSpPr>
            <p:cNvPr id="1020933" name="Text Box 5"/>
            <p:cNvSpPr txBox="1">
              <a:spLocks noChangeArrowheads="1"/>
            </p:cNvSpPr>
            <p:nvPr/>
          </p:nvSpPr>
          <p:spPr bwMode="auto">
            <a:xfrm>
              <a:off x="436" y="3286"/>
              <a:ext cx="21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20962" name="Text Box 34"/>
          <p:cNvSpPr txBox="1">
            <a:spLocks noChangeArrowheads="1"/>
          </p:cNvSpPr>
          <p:nvPr/>
        </p:nvSpPr>
        <p:spPr bwMode="auto">
          <a:xfrm>
            <a:off x="304800" y="163513"/>
            <a:ext cx="3787775" cy="5984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E5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Issues of Christology</a:t>
            </a:r>
          </a:p>
        </p:txBody>
      </p:sp>
      <p:grpSp>
        <p:nvGrpSpPr>
          <p:cNvPr id="1021115" name="Group 187"/>
          <p:cNvGrpSpPr>
            <a:grpSpLocks/>
          </p:cNvGrpSpPr>
          <p:nvPr/>
        </p:nvGrpSpPr>
        <p:grpSpPr bwMode="auto">
          <a:xfrm>
            <a:off x="1527175" y="2371725"/>
            <a:ext cx="1295400" cy="2200275"/>
            <a:chOff x="962" y="1494"/>
            <a:chExt cx="816" cy="1386"/>
          </a:xfrm>
        </p:grpSpPr>
        <p:sp>
          <p:nvSpPr>
            <p:cNvPr id="1021071" name="Line 143"/>
            <p:cNvSpPr>
              <a:spLocks noChangeShapeType="1"/>
            </p:cNvSpPr>
            <p:nvPr/>
          </p:nvSpPr>
          <p:spPr bwMode="auto">
            <a:xfrm rot="19326118" flipH="1">
              <a:off x="962" y="1494"/>
              <a:ext cx="29" cy="1374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1072" name="Line 144"/>
            <p:cNvSpPr>
              <a:spLocks noChangeShapeType="1"/>
            </p:cNvSpPr>
            <p:nvPr/>
          </p:nvSpPr>
          <p:spPr bwMode="auto">
            <a:xfrm rot="2068256" flipH="1">
              <a:off x="1735" y="1627"/>
              <a:ext cx="43" cy="1253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1114" name="Group 186"/>
          <p:cNvGrpSpPr>
            <a:grpSpLocks/>
          </p:cNvGrpSpPr>
          <p:nvPr/>
        </p:nvGrpSpPr>
        <p:grpSpPr bwMode="auto">
          <a:xfrm>
            <a:off x="1524000" y="1219200"/>
            <a:ext cx="1347788" cy="2181225"/>
            <a:chOff x="960" y="768"/>
            <a:chExt cx="849" cy="1374"/>
          </a:xfrm>
        </p:grpSpPr>
        <p:sp>
          <p:nvSpPr>
            <p:cNvPr id="1021087" name="Line 159"/>
            <p:cNvSpPr>
              <a:spLocks noChangeShapeType="1"/>
            </p:cNvSpPr>
            <p:nvPr/>
          </p:nvSpPr>
          <p:spPr bwMode="auto">
            <a:xfrm>
              <a:off x="960" y="1824"/>
              <a:ext cx="816" cy="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1073" name="Line 145"/>
            <p:cNvSpPr>
              <a:spLocks noChangeShapeType="1"/>
            </p:cNvSpPr>
            <p:nvPr/>
          </p:nvSpPr>
          <p:spPr bwMode="auto">
            <a:xfrm rot="2068256" flipH="1">
              <a:off x="967" y="859"/>
              <a:ext cx="43" cy="1253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1074" name="Line 146"/>
            <p:cNvSpPr>
              <a:spLocks noChangeShapeType="1"/>
            </p:cNvSpPr>
            <p:nvPr/>
          </p:nvSpPr>
          <p:spPr bwMode="auto">
            <a:xfrm rot="19326118" flipH="1">
              <a:off x="1780" y="768"/>
              <a:ext cx="29" cy="1374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1075" name="Group 147"/>
          <p:cNvGrpSpPr>
            <a:grpSpLocks/>
          </p:cNvGrpSpPr>
          <p:nvPr/>
        </p:nvGrpSpPr>
        <p:grpSpPr bwMode="auto">
          <a:xfrm>
            <a:off x="1219200" y="3886200"/>
            <a:ext cx="1982788" cy="977900"/>
            <a:chOff x="551" y="2408"/>
            <a:chExt cx="1249" cy="616"/>
          </a:xfrm>
        </p:grpSpPr>
        <p:sp>
          <p:nvSpPr>
            <p:cNvPr id="1021076" name="Oval 148"/>
            <p:cNvSpPr>
              <a:spLocks noChangeArrowheads="1"/>
            </p:cNvSpPr>
            <p:nvPr/>
          </p:nvSpPr>
          <p:spPr bwMode="auto">
            <a:xfrm>
              <a:off x="551" y="2408"/>
              <a:ext cx="1249" cy="616"/>
            </a:xfrm>
            <a:prstGeom prst="ellipse">
              <a:avLst/>
            </a:prstGeom>
            <a:gradFill rotWithShape="0">
              <a:gsLst>
                <a:gs pos="0">
                  <a:srgbClr val="9966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0C0A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021077" name="Text Box 149"/>
            <p:cNvSpPr txBox="1">
              <a:spLocks noChangeArrowheads="1"/>
            </p:cNvSpPr>
            <p:nvPr/>
          </p:nvSpPr>
          <p:spPr bwMode="auto">
            <a:xfrm>
              <a:off x="672" y="2514"/>
              <a:ext cx="1056" cy="4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3000" b="1">
                  <a:solidFill>
                    <a:schemeClr val="bg1"/>
                  </a:solidFill>
                  <a:latin typeface="Arial Black" pitchFamily="34" charset="0"/>
                </a:rPr>
                <a:t>Fallen</a:t>
              </a:r>
            </a:p>
            <a:p>
              <a:pPr>
                <a:lnSpc>
                  <a:spcPct val="70000"/>
                </a:lnSpc>
              </a:pPr>
              <a:r>
                <a:rPr lang="en-US" sz="3000" b="1">
                  <a:solidFill>
                    <a:schemeClr val="bg1"/>
                  </a:solidFill>
                  <a:latin typeface="Arial Black" pitchFamily="34" charset="0"/>
                </a:rPr>
                <a:t>People</a:t>
              </a:r>
            </a:p>
          </p:txBody>
        </p:sp>
      </p:grpSp>
      <p:grpSp>
        <p:nvGrpSpPr>
          <p:cNvPr id="1021089" name="Group 161"/>
          <p:cNvGrpSpPr>
            <a:grpSpLocks/>
          </p:cNvGrpSpPr>
          <p:nvPr/>
        </p:nvGrpSpPr>
        <p:grpSpPr bwMode="auto">
          <a:xfrm>
            <a:off x="506413" y="2447925"/>
            <a:ext cx="1371600" cy="896938"/>
            <a:chOff x="240" y="1547"/>
            <a:chExt cx="864" cy="565"/>
          </a:xfrm>
        </p:grpSpPr>
        <p:sp>
          <p:nvSpPr>
            <p:cNvPr id="1021079" name="Oval 151"/>
            <p:cNvSpPr>
              <a:spLocks noChangeArrowheads="1"/>
            </p:cNvSpPr>
            <p:nvPr/>
          </p:nvSpPr>
          <p:spPr bwMode="auto">
            <a:xfrm>
              <a:off x="240" y="1547"/>
              <a:ext cx="864" cy="56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28575">
              <a:round/>
              <a:headEnd/>
              <a:tailEnd/>
            </a:ln>
            <a:effectLst/>
            <a:scene3d>
              <a:camera prst="legacyPerspective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2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21080" name="Text Box 152"/>
            <p:cNvSpPr txBox="1">
              <a:spLocks noChangeArrowheads="1"/>
            </p:cNvSpPr>
            <p:nvPr/>
          </p:nvSpPr>
          <p:spPr bwMode="auto">
            <a:xfrm>
              <a:off x="264" y="1621"/>
              <a:ext cx="816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F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660066"/>
                  </a:solidFill>
                  <a:latin typeface="Impact" pitchFamily="34" charset="0"/>
                </a:rPr>
                <a:t>Jesus</a:t>
              </a:r>
            </a:p>
          </p:txBody>
        </p:sp>
      </p:grpSp>
      <p:grpSp>
        <p:nvGrpSpPr>
          <p:cNvPr id="1021081" name="Group 153"/>
          <p:cNvGrpSpPr>
            <a:grpSpLocks/>
          </p:cNvGrpSpPr>
          <p:nvPr/>
        </p:nvGrpSpPr>
        <p:grpSpPr bwMode="auto">
          <a:xfrm>
            <a:off x="1570038" y="914400"/>
            <a:ext cx="1300162" cy="1143000"/>
            <a:chOff x="2475" y="912"/>
            <a:chExt cx="819" cy="720"/>
          </a:xfrm>
        </p:grpSpPr>
        <p:sp>
          <p:nvSpPr>
            <p:cNvPr id="1021082" name="Oval 154"/>
            <p:cNvSpPr>
              <a:spLocks noChangeArrowheads="1"/>
            </p:cNvSpPr>
            <p:nvPr/>
          </p:nvSpPr>
          <p:spPr bwMode="auto">
            <a:xfrm>
              <a:off x="2475" y="912"/>
              <a:ext cx="819" cy="72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9050">
              <a:round/>
              <a:headEnd/>
              <a:tailEnd/>
            </a:ln>
            <a:effectLst>
              <a:outerShdw dist="45791" dir="19578596" algn="ctr" rotWithShape="0">
                <a:srgbClr val="6600CC"/>
              </a:outerShdw>
            </a:effectLst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latin typeface="Impact" pitchFamily="34" charset="0"/>
              </a:endParaRPr>
            </a:p>
          </p:txBody>
        </p:sp>
        <p:sp>
          <p:nvSpPr>
            <p:cNvPr id="1021083" name="WordArt 155"/>
            <p:cNvSpPr>
              <a:spLocks noChangeArrowheads="1" noChangeShapeType="1" noTextEdit="1"/>
            </p:cNvSpPr>
            <p:nvPr/>
          </p:nvSpPr>
          <p:spPr bwMode="auto">
            <a:xfrm>
              <a:off x="2564" y="1098"/>
              <a:ext cx="59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00FF"/>
                      </a:gs>
                      <a:gs pos="50000">
                        <a:srgbClr val="FFFFFF"/>
                      </a:gs>
                      <a:gs pos="100000">
                        <a:srgbClr val="9900FF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grpSp>
        <p:nvGrpSpPr>
          <p:cNvPr id="1021090" name="Group 162"/>
          <p:cNvGrpSpPr>
            <a:grpSpLocks/>
          </p:cNvGrpSpPr>
          <p:nvPr/>
        </p:nvGrpSpPr>
        <p:grpSpPr bwMode="auto">
          <a:xfrm>
            <a:off x="2517775" y="2447925"/>
            <a:ext cx="1371600" cy="896938"/>
            <a:chOff x="1506" y="1547"/>
            <a:chExt cx="864" cy="565"/>
          </a:xfrm>
        </p:grpSpPr>
        <p:sp>
          <p:nvSpPr>
            <p:cNvPr id="1021085" name="Oval 157"/>
            <p:cNvSpPr>
              <a:spLocks noChangeArrowheads="1"/>
            </p:cNvSpPr>
            <p:nvPr/>
          </p:nvSpPr>
          <p:spPr bwMode="auto">
            <a:xfrm>
              <a:off x="1506" y="1547"/>
              <a:ext cx="864" cy="56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Right"/>
              <a:lightRig rig="legacyNormal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220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21086" name="Text Box 158"/>
            <p:cNvSpPr txBox="1">
              <a:spLocks noChangeArrowheads="1"/>
            </p:cNvSpPr>
            <p:nvPr/>
          </p:nvSpPr>
          <p:spPr bwMode="auto">
            <a:xfrm>
              <a:off x="1589" y="1594"/>
              <a:ext cx="699" cy="5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000">
                  <a:solidFill>
                    <a:srgbClr val="003300"/>
                  </a:solidFill>
                  <a:latin typeface="Impact" pitchFamily="34" charset="0"/>
                </a:rPr>
                <a:t>Holy</a:t>
              </a:r>
            </a:p>
            <a:p>
              <a:pPr>
                <a:lnSpc>
                  <a:spcPct val="80000"/>
                </a:lnSpc>
              </a:pPr>
              <a:r>
                <a:rPr lang="en-US" sz="3000">
                  <a:solidFill>
                    <a:srgbClr val="003300"/>
                  </a:solidFill>
                  <a:latin typeface="Impact" pitchFamily="34" charset="0"/>
                </a:rPr>
                <a:t>Spirit</a:t>
              </a:r>
            </a:p>
          </p:txBody>
        </p:sp>
      </p:grpSp>
      <p:sp>
        <p:nvSpPr>
          <p:cNvPr id="1021091" name="AutoShape 163"/>
          <p:cNvSpPr>
            <a:spLocks noChangeArrowheads="1"/>
          </p:cNvSpPr>
          <p:nvPr/>
        </p:nvSpPr>
        <p:spPr bwMode="auto">
          <a:xfrm>
            <a:off x="5029200" y="1600200"/>
            <a:ext cx="3581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33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Doctrine of Trinity</a:t>
            </a:r>
          </a:p>
        </p:txBody>
      </p:sp>
      <p:sp>
        <p:nvSpPr>
          <p:cNvPr id="1021092" name="AutoShape 164"/>
          <p:cNvSpPr>
            <a:spLocks noChangeArrowheads="1"/>
          </p:cNvSpPr>
          <p:nvPr/>
        </p:nvSpPr>
        <p:spPr bwMode="auto">
          <a:xfrm>
            <a:off x="4953000" y="3581400"/>
            <a:ext cx="37465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33FF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Doctrine of Rebirth</a:t>
            </a:r>
          </a:p>
        </p:txBody>
      </p:sp>
      <p:sp>
        <p:nvSpPr>
          <p:cNvPr id="1021094" name="WordArt 166"/>
          <p:cNvSpPr>
            <a:spLocks noChangeArrowheads="1" noChangeShapeType="1" noTextEdit="1"/>
          </p:cNvSpPr>
          <p:nvPr/>
        </p:nvSpPr>
        <p:spPr bwMode="auto">
          <a:xfrm>
            <a:off x="4156075" y="2982913"/>
            <a:ext cx="339725" cy="1893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021095" name="WordArt 167"/>
          <p:cNvSpPr>
            <a:spLocks noChangeArrowheads="1" noChangeShapeType="1" noTextEdit="1"/>
          </p:cNvSpPr>
          <p:nvPr/>
        </p:nvSpPr>
        <p:spPr bwMode="auto">
          <a:xfrm>
            <a:off x="4156075" y="1001713"/>
            <a:ext cx="339725" cy="1893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/>
                <a:cs typeface="Times New Roman"/>
              </a:rPr>
              <a:t>}</a:t>
            </a:r>
          </a:p>
        </p:txBody>
      </p:sp>
    </p:spTree>
    <p:custDataLst>
      <p:tags r:id="rId1"/>
    </p:custData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102108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02109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62" grpId="0" animBg="1" autoUpdateAnimBg="0"/>
      <p:bldP spid="1021091" grpId="0" animBg="1" autoUpdateAnimBg="0"/>
      <p:bldP spid="1021092" grpId="0" animBg="1" autoUpdateAnimBg="0"/>
      <p:bldP spid="1021094" grpId="0" animBg="1"/>
      <p:bldP spid="10210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7" name="Oval 9"/>
          <p:cNvSpPr>
            <a:spLocks noChangeArrowheads="1"/>
          </p:cNvSpPr>
          <p:nvPr/>
        </p:nvSpPr>
        <p:spPr bwMode="auto">
          <a:xfrm>
            <a:off x="495300" y="4038600"/>
            <a:ext cx="1524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33"/>
            </a:solidFill>
            <a:round/>
            <a:headEnd/>
            <a:tailEnd/>
          </a:ln>
          <a:effectLst>
            <a:outerShdw dist="71842" dir="8100000" algn="ctr" rotWithShape="0">
              <a:srgbClr val="003300"/>
            </a:outerShdw>
          </a:effectLst>
        </p:spPr>
        <p:txBody>
          <a:bodyPr wrap="none" anchor="ctr"/>
          <a:lstStyle/>
          <a:p>
            <a:r>
              <a:rPr lang="en-US" sz="2800" dirty="0">
                <a:solidFill>
                  <a:srgbClr val="003300"/>
                </a:solidFill>
                <a:latin typeface="Impact" pitchFamily="34" charset="0"/>
              </a:rPr>
              <a:t>All things</a:t>
            </a:r>
          </a:p>
        </p:txBody>
      </p:sp>
      <p:grpSp>
        <p:nvGrpSpPr>
          <p:cNvPr id="1092614" name="Group 6"/>
          <p:cNvGrpSpPr>
            <a:grpSpLocks/>
          </p:cNvGrpSpPr>
          <p:nvPr/>
        </p:nvGrpSpPr>
        <p:grpSpPr bwMode="auto">
          <a:xfrm>
            <a:off x="682626" y="2895600"/>
            <a:ext cx="1752600" cy="1347788"/>
            <a:chOff x="430" y="1824"/>
            <a:chExt cx="1104" cy="849"/>
          </a:xfrm>
        </p:grpSpPr>
        <p:sp>
          <p:nvSpPr>
            <p:cNvPr id="1092615" name="AutoShape 7"/>
            <p:cNvSpPr>
              <a:spLocks noChangeArrowheads="1"/>
            </p:cNvSpPr>
            <p:nvPr/>
          </p:nvSpPr>
          <p:spPr bwMode="auto">
            <a:xfrm rot="4660421">
              <a:off x="571" y="1683"/>
              <a:ext cx="822" cy="1104"/>
            </a:xfrm>
            <a:custGeom>
              <a:avLst/>
              <a:gdLst>
                <a:gd name="G0" fmla="+- 10204 0 0"/>
                <a:gd name="G1" fmla="+- -9871950 0 0"/>
                <a:gd name="G2" fmla="+- 0 0 -9871950"/>
                <a:gd name="T0" fmla="*/ 0 256 1"/>
                <a:gd name="T1" fmla="*/ 180 256 1"/>
                <a:gd name="G3" fmla="+- -9871950 T0 T1"/>
                <a:gd name="T2" fmla="*/ 0 256 1"/>
                <a:gd name="T3" fmla="*/ 90 256 1"/>
                <a:gd name="G4" fmla="+- -9871950 T2 T3"/>
                <a:gd name="G5" fmla="*/ G4 2 1"/>
                <a:gd name="T4" fmla="*/ 90 256 1"/>
                <a:gd name="T5" fmla="*/ 0 256 1"/>
                <a:gd name="G6" fmla="+- -9871950 T4 T5"/>
                <a:gd name="G7" fmla="*/ G6 2 1"/>
                <a:gd name="G8" fmla="abs -987195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204"/>
                <a:gd name="G18" fmla="*/ 10204 1 2"/>
                <a:gd name="G19" fmla="+- G18 5400 0"/>
                <a:gd name="G20" fmla="cos G19 -9871950"/>
                <a:gd name="G21" fmla="sin G19 -9871950"/>
                <a:gd name="G22" fmla="+- G20 10800 0"/>
                <a:gd name="G23" fmla="+- G21 10800 0"/>
                <a:gd name="G24" fmla="+- 10800 0 G20"/>
                <a:gd name="G25" fmla="+- 10204 10800 0"/>
                <a:gd name="G26" fmla="?: G9 G17 G25"/>
                <a:gd name="G27" fmla="?: G9 0 21600"/>
                <a:gd name="G28" fmla="cos 10800 -9871950"/>
                <a:gd name="G29" fmla="sin 10800 -9871950"/>
                <a:gd name="G30" fmla="sin 10204 -9871950"/>
                <a:gd name="G31" fmla="+- G28 10800 0"/>
                <a:gd name="G32" fmla="+- G29 10800 0"/>
                <a:gd name="G33" fmla="+- G30 10800 0"/>
                <a:gd name="G34" fmla="?: G4 0 G31"/>
                <a:gd name="G35" fmla="?: -9871950 G34 0"/>
                <a:gd name="G36" fmla="?: G6 G35 G31"/>
                <a:gd name="G37" fmla="+- 21600 0 G36"/>
                <a:gd name="G38" fmla="?: G4 0 G33"/>
                <a:gd name="G39" fmla="?: -987195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5649 h 21600"/>
                <a:gd name="T16" fmla="*/ 10800 w 21600"/>
                <a:gd name="T17" fmla="*/ 596 h 21600"/>
                <a:gd name="T18" fmla="*/ 19953 w 21600"/>
                <a:gd name="T19" fmla="*/ 564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07" y="5796"/>
                  </a:moveTo>
                  <a:cubicBezTo>
                    <a:pt x="3714" y="2583"/>
                    <a:pt x="7114" y="595"/>
                    <a:pt x="10800" y="596"/>
                  </a:cubicBezTo>
                  <a:cubicBezTo>
                    <a:pt x="14485" y="596"/>
                    <a:pt x="17885" y="2583"/>
                    <a:pt x="19692" y="5796"/>
                  </a:cubicBezTo>
                  <a:lnTo>
                    <a:pt x="20212" y="5503"/>
                  </a:lnTo>
                  <a:cubicBezTo>
                    <a:pt x="18299" y="2103"/>
                    <a:pt x="14701" y="-1"/>
                    <a:pt x="10799" y="0"/>
                  </a:cubicBezTo>
                  <a:cubicBezTo>
                    <a:pt x="6898" y="0"/>
                    <a:pt x="3300" y="2103"/>
                    <a:pt x="1387" y="5503"/>
                  </a:cubicBezTo>
                  <a:close/>
                </a:path>
              </a:pathLst>
            </a:custGeom>
            <a:solidFill>
              <a:srgbClr val="990099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AutoShape 8"/>
            <p:cNvSpPr>
              <a:spLocks noChangeArrowheads="1"/>
            </p:cNvSpPr>
            <p:nvPr/>
          </p:nvSpPr>
          <p:spPr bwMode="auto">
            <a:xfrm rot="13343744">
              <a:off x="1221" y="2451"/>
              <a:ext cx="142" cy="222"/>
            </a:xfrm>
            <a:prstGeom prst="triangle">
              <a:avLst>
                <a:gd name="adj" fmla="val 61731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4350" y="2590800"/>
            <a:ext cx="1524000" cy="762000"/>
            <a:chOff x="514350" y="2590800"/>
            <a:chExt cx="1524000" cy="762000"/>
          </a:xfrm>
        </p:grpSpPr>
        <p:sp>
          <p:nvSpPr>
            <p:cNvPr id="51" name="Oval 142"/>
            <p:cNvSpPr>
              <a:spLocks noChangeArrowheads="1"/>
            </p:cNvSpPr>
            <p:nvPr/>
          </p:nvSpPr>
          <p:spPr bwMode="auto">
            <a:xfrm>
              <a:off x="514350" y="2590800"/>
              <a:ext cx="1524000" cy="762000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6796" dir="123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lnSpc>
                  <a:spcPct val="50000"/>
                </a:lnSpc>
              </a:pPr>
              <a:endParaRPr lang="en-US" sz="200" dirty="0">
                <a:noFill/>
                <a:latin typeface="Impact" pitchFamily="34" charset="0"/>
              </a:endParaRP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noFill/>
                  <a:latin typeface="Impact" pitchFamily="34" charset="0"/>
                </a:rPr>
                <a:t>Fallen</a:t>
              </a: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noFill/>
                  <a:latin typeface="Impact" pitchFamily="34" charset="0"/>
                </a:rPr>
                <a:t>person</a:t>
              </a:r>
            </a:p>
          </p:txBody>
        </p:sp>
        <p:sp>
          <p:nvSpPr>
            <p:cNvPr id="52" name="Oval 142"/>
            <p:cNvSpPr>
              <a:spLocks noChangeArrowheads="1"/>
            </p:cNvSpPr>
            <p:nvPr/>
          </p:nvSpPr>
          <p:spPr bwMode="auto">
            <a:xfrm>
              <a:off x="514350" y="2590800"/>
              <a:ext cx="1524000" cy="7620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50000"/>
                </a:lnSpc>
              </a:pPr>
              <a:endParaRPr lang="en-US" sz="200" dirty="0">
                <a:solidFill>
                  <a:srgbClr val="0000FF"/>
                </a:solidFill>
                <a:latin typeface="Impact" pitchFamily="34" charset="0"/>
              </a:endParaRP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solidFill>
                    <a:schemeClr val="bg1"/>
                  </a:solidFill>
                  <a:latin typeface="Impact" pitchFamily="34" charset="0"/>
                </a:rPr>
                <a:t>Fallen</a:t>
              </a: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solidFill>
                    <a:schemeClr val="bg1"/>
                  </a:solidFill>
                  <a:latin typeface="Impact" pitchFamily="34" charset="0"/>
                </a:rPr>
                <a:t>person</a:t>
              </a:r>
            </a:p>
          </p:txBody>
        </p:sp>
      </p:grpSp>
      <p:pic>
        <p:nvPicPr>
          <p:cNvPr id="1092692" name="Picture 84" descr="Angels appear to the shepherds - by William H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13" y="0"/>
            <a:ext cx="4510087" cy="5105400"/>
          </a:xfrm>
          <a:prstGeom prst="rect">
            <a:avLst/>
          </a:prstGeom>
          <a:noFill/>
        </p:spPr>
      </p:pic>
      <p:sp>
        <p:nvSpPr>
          <p:cNvPr id="1092610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2691" name="Group 83"/>
          <p:cNvGrpSpPr>
            <a:grpSpLocks/>
          </p:cNvGrpSpPr>
          <p:nvPr/>
        </p:nvGrpSpPr>
        <p:grpSpPr bwMode="auto">
          <a:xfrm>
            <a:off x="1066800" y="5486400"/>
            <a:ext cx="6934200" cy="762000"/>
            <a:chOff x="480" y="3504"/>
            <a:chExt cx="4368" cy="480"/>
          </a:xfrm>
        </p:grpSpPr>
        <p:sp>
          <p:nvSpPr>
            <p:cNvPr id="1092611" name="Text Box 3"/>
            <p:cNvSpPr txBox="1">
              <a:spLocks noChangeArrowheads="1"/>
            </p:cNvSpPr>
            <p:nvPr/>
          </p:nvSpPr>
          <p:spPr bwMode="auto">
            <a:xfrm>
              <a:off x="798" y="3512"/>
              <a:ext cx="405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A fallen person with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original sin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is stained with the condition through which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Satan can attack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him.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92612" name="Oval 4"/>
            <p:cNvSpPr>
              <a:spLocks noChangeArrowheads="1"/>
            </p:cNvSpPr>
            <p:nvPr/>
          </p:nvSpPr>
          <p:spPr bwMode="auto">
            <a:xfrm>
              <a:off x="480" y="3504"/>
              <a:ext cx="288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600">
                  <a:solidFill>
                    <a:schemeClr val="bg1"/>
                  </a:solidFill>
                  <a:latin typeface="Impact" pitchFamily="34" charset="0"/>
                </a:rPr>
                <a:t>2</a:t>
              </a:r>
            </a:p>
          </p:txBody>
        </p:sp>
      </p:grpSp>
      <p:sp>
        <p:nvSpPr>
          <p:cNvPr id="1092642" name="Text Box 34" descr="Pink tissue paper"/>
          <p:cNvSpPr txBox="1">
            <a:spLocks noChangeArrowheads="1"/>
          </p:cNvSpPr>
          <p:nvPr/>
        </p:nvSpPr>
        <p:spPr bwMode="auto">
          <a:xfrm>
            <a:off x="228600" y="60325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000099"/>
                </a:solidFill>
                <a:latin typeface="Arial Black" pitchFamily="34" charset="0"/>
              </a:rPr>
              <a:t>Fallen person</a:t>
            </a:r>
          </a:p>
        </p:txBody>
      </p:sp>
      <p:sp>
        <p:nvSpPr>
          <p:cNvPr id="1092646" name="Oval 38"/>
          <p:cNvSpPr>
            <a:spLocks noChangeArrowheads="1"/>
          </p:cNvSpPr>
          <p:nvPr/>
        </p:nvSpPr>
        <p:spPr bwMode="auto">
          <a:xfrm>
            <a:off x="2819400" y="3209925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2</a:t>
            </a:r>
          </a:p>
        </p:txBody>
      </p:sp>
      <p:sp>
        <p:nvSpPr>
          <p:cNvPr id="1092647" name="Rectangle 39"/>
          <p:cNvSpPr>
            <a:spLocks noChangeArrowheads="1"/>
          </p:cNvSpPr>
          <p:nvPr/>
        </p:nvSpPr>
        <p:spPr bwMode="auto">
          <a:xfrm>
            <a:off x="3200400" y="3109913"/>
            <a:ext cx="2514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8D9"/>
            </a:outerShdw>
          </a:effectLst>
        </p:spPr>
        <p:txBody>
          <a:bodyPr wrap="none" anchor="ctr"/>
          <a:lstStyle/>
          <a:p>
            <a:pPr algn="l"/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With original sin</a:t>
            </a:r>
          </a:p>
        </p:txBody>
      </p:sp>
      <p:sp>
        <p:nvSpPr>
          <p:cNvPr id="1092648" name="Rectangle 40"/>
          <p:cNvSpPr>
            <a:spLocks noChangeArrowheads="1"/>
          </p:cNvSpPr>
          <p:nvPr/>
        </p:nvSpPr>
        <p:spPr bwMode="auto">
          <a:xfrm>
            <a:off x="5867400" y="3109913"/>
            <a:ext cx="2209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8D9"/>
            </a:outerShdw>
          </a:effectLst>
        </p:spPr>
        <p:txBody>
          <a:bodyPr wrap="none" anchor="ctr"/>
          <a:lstStyle/>
          <a:p>
            <a:pPr algn="r"/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Satanic attack</a:t>
            </a:r>
          </a:p>
        </p:txBody>
      </p:sp>
      <p:sp>
        <p:nvSpPr>
          <p:cNvPr id="1092649" name="Text Box 41"/>
          <p:cNvSpPr txBox="1">
            <a:spLocks noChangeArrowheads="1"/>
          </p:cNvSpPr>
          <p:nvPr/>
        </p:nvSpPr>
        <p:spPr bwMode="auto">
          <a:xfrm>
            <a:off x="5638800" y="3190875"/>
            <a:ext cx="228600" cy="390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800">
                <a:solidFill>
                  <a:srgbClr val="000099"/>
                </a:solidFill>
                <a:latin typeface="Impact" pitchFamily="34" charset="0"/>
              </a:rPr>
              <a:t>:</a:t>
            </a:r>
            <a:endParaRPr lang="en-US"/>
          </a:p>
        </p:txBody>
      </p:sp>
      <p:grpSp>
        <p:nvGrpSpPr>
          <p:cNvPr id="1092618" name="Group 10"/>
          <p:cNvGrpSpPr>
            <a:grpSpLocks/>
          </p:cNvGrpSpPr>
          <p:nvPr/>
        </p:nvGrpSpPr>
        <p:grpSpPr bwMode="auto">
          <a:xfrm>
            <a:off x="906463" y="3352800"/>
            <a:ext cx="160338" cy="627063"/>
            <a:chOff x="735" y="663"/>
            <a:chExt cx="128" cy="539"/>
          </a:xfrm>
        </p:grpSpPr>
        <p:sp>
          <p:nvSpPr>
            <p:cNvPr id="1092619" name="AutoShape 11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20" name="AutoShape 12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21" name="AutoShape 13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2622" name="Group 14"/>
          <p:cNvGrpSpPr>
            <a:grpSpLocks/>
          </p:cNvGrpSpPr>
          <p:nvPr/>
        </p:nvGrpSpPr>
        <p:grpSpPr bwMode="auto">
          <a:xfrm>
            <a:off x="906463" y="3352800"/>
            <a:ext cx="160338" cy="627063"/>
            <a:chOff x="735" y="663"/>
            <a:chExt cx="128" cy="539"/>
          </a:xfrm>
        </p:grpSpPr>
        <p:sp>
          <p:nvSpPr>
            <p:cNvPr id="1092623" name="AutoShape 15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24" name="AutoShape 16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25" name="AutoShape 17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2626" name="Group 18"/>
          <p:cNvGrpSpPr>
            <a:grpSpLocks/>
          </p:cNvGrpSpPr>
          <p:nvPr/>
        </p:nvGrpSpPr>
        <p:grpSpPr bwMode="auto">
          <a:xfrm>
            <a:off x="906463" y="3352800"/>
            <a:ext cx="160338" cy="627063"/>
            <a:chOff x="735" y="663"/>
            <a:chExt cx="128" cy="539"/>
          </a:xfrm>
        </p:grpSpPr>
        <p:sp>
          <p:nvSpPr>
            <p:cNvPr id="1092627" name="AutoShape 19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28" name="AutoShape 20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29" name="AutoShape 21"/>
            <p:cNvSpPr>
              <a:spLocks noChangeArrowheads="1"/>
            </p:cNvSpPr>
            <p:nvPr/>
          </p:nvSpPr>
          <p:spPr bwMode="auto">
            <a:xfrm rot="-10800000">
              <a:off x="735" y="663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2630" name="Group 22"/>
          <p:cNvGrpSpPr>
            <a:grpSpLocks/>
          </p:cNvGrpSpPr>
          <p:nvPr/>
        </p:nvGrpSpPr>
        <p:grpSpPr bwMode="auto">
          <a:xfrm>
            <a:off x="1447800" y="3411538"/>
            <a:ext cx="160338" cy="627063"/>
            <a:chOff x="1167" y="700"/>
            <a:chExt cx="128" cy="539"/>
          </a:xfrm>
        </p:grpSpPr>
        <p:sp>
          <p:nvSpPr>
            <p:cNvPr id="1092631" name="AutoShape 23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32" name="AutoShape 24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33" name="AutoShape 25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2634" name="Group 26"/>
          <p:cNvGrpSpPr>
            <a:grpSpLocks/>
          </p:cNvGrpSpPr>
          <p:nvPr/>
        </p:nvGrpSpPr>
        <p:grpSpPr bwMode="auto">
          <a:xfrm>
            <a:off x="1447800" y="3411538"/>
            <a:ext cx="160338" cy="627063"/>
            <a:chOff x="1167" y="700"/>
            <a:chExt cx="128" cy="539"/>
          </a:xfrm>
        </p:grpSpPr>
        <p:sp>
          <p:nvSpPr>
            <p:cNvPr id="1092635" name="AutoShape 27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36" name="AutoShape 28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37" name="AutoShape 29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2638" name="Group 30"/>
          <p:cNvGrpSpPr>
            <a:grpSpLocks/>
          </p:cNvGrpSpPr>
          <p:nvPr/>
        </p:nvGrpSpPr>
        <p:grpSpPr bwMode="auto">
          <a:xfrm>
            <a:off x="1447800" y="3411538"/>
            <a:ext cx="160338" cy="627063"/>
            <a:chOff x="1167" y="700"/>
            <a:chExt cx="128" cy="539"/>
          </a:xfrm>
        </p:grpSpPr>
        <p:sp>
          <p:nvSpPr>
            <p:cNvPr id="1092639" name="AutoShape 31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40" name="AutoShape 32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41" name="AutoShape 33"/>
            <p:cNvSpPr>
              <a:spLocks noChangeArrowheads="1"/>
            </p:cNvSpPr>
            <p:nvPr/>
          </p:nvSpPr>
          <p:spPr bwMode="auto">
            <a:xfrm>
              <a:off x="1167" y="700"/>
              <a:ext cx="128" cy="539"/>
            </a:xfrm>
            <a:prstGeom prst="curvedLeftArrow">
              <a:avLst>
                <a:gd name="adj1" fmla="val 84219"/>
                <a:gd name="adj2" fmla="val 168438"/>
                <a:gd name="adj3" fmla="val 3333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lin ang="0" scaled="1"/>
            </a:gradFill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2683" name="Group 75"/>
          <p:cNvGrpSpPr>
            <a:grpSpLocks/>
          </p:cNvGrpSpPr>
          <p:nvPr/>
        </p:nvGrpSpPr>
        <p:grpSpPr bwMode="auto">
          <a:xfrm>
            <a:off x="685800" y="3505200"/>
            <a:ext cx="1143000" cy="381000"/>
            <a:chOff x="432" y="1296"/>
            <a:chExt cx="720" cy="240"/>
          </a:xfrm>
        </p:grpSpPr>
        <p:sp>
          <p:nvSpPr>
            <p:cNvPr id="1092684" name="Line 76"/>
            <p:cNvSpPr>
              <a:spLocks noChangeShapeType="1"/>
            </p:cNvSpPr>
            <p:nvPr/>
          </p:nvSpPr>
          <p:spPr bwMode="auto">
            <a:xfrm flipH="1">
              <a:off x="432" y="1296"/>
              <a:ext cx="72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092685" name="Line 77"/>
            <p:cNvSpPr>
              <a:spLocks noChangeShapeType="1"/>
            </p:cNvSpPr>
            <p:nvPr/>
          </p:nvSpPr>
          <p:spPr bwMode="auto">
            <a:xfrm>
              <a:off x="432" y="1296"/>
              <a:ext cx="72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092693" name="Rectangle 85"/>
          <p:cNvSpPr>
            <a:spLocks noChangeArrowheads="1"/>
          </p:cNvSpPr>
          <p:nvPr/>
        </p:nvSpPr>
        <p:spPr bwMode="auto">
          <a:xfrm>
            <a:off x="4572000" y="3810000"/>
            <a:ext cx="3505200" cy="533400"/>
          </a:xfrm>
          <a:prstGeom prst="rect">
            <a:avLst/>
          </a:prstGeom>
          <a:solidFill>
            <a:srgbClr val="FFFFD7">
              <a:alpha val="60001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092644" name="Oval 36"/>
          <p:cNvSpPr>
            <a:spLocks noChangeArrowheads="1"/>
          </p:cNvSpPr>
          <p:nvPr/>
        </p:nvSpPr>
        <p:spPr bwMode="auto">
          <a:xfrm>
            <a:off x="2819400" y="3886200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53" name="Rectangle 37"/>
          <p:cNvSpPr>
            <a:spLocks noChangeArrowheads="1"/>
          </p:cNvSpPr>
          <p:nvPr/>
        </p:nvSpPr>
        <p:spPr bwMode="auto">
          <a:xfrm>
            <a:off x="3200400" y="3886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8D9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Looks up to angels and all things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9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92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9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9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92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46" grpId="0" animBg="1" autoUpdateAnimBg="0"/>
      <p:bldP spid="1092647" grpId="0" autoUpdateAnimBg="0"/>
      <p:bldP spid="1092648" grpId="0" autoUpdateAnimBg="0"/>
      <p:bldP spid="1092649" grpId="0" autoUpdateAnimBg="0"/>
      <p:bldP spid="10926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678" name="Group 46"/>
          <p:cNvGrpSpPr>
            <a:grpSpLocks/>
          </p:cNvGrpSpPr>
          <p:nvPr/>
        </p:nvGrpSpPr>
        <p:grpSpPr bwMode="auto">
          <a:xfrm>
            <a:off x="460375" y="1322388"/>
            <a:ext cx="2132013" cy="1724025"/>
            <a:chOff x="290" y="833"/>
            <a:chExt cx="1343" cy="1086"/>
          </a:xfrm>
        </p:grpSpPr>
        <p:sp>
          <p:nvSpPr>
            <p:cNvPr id="1093679" name="AutoShape 47"/>
            <p:cNvSpPr>
              <a:spLocks noChangeArrowheads="1"/>
            </p:cNvSpPr>
            <p:nvPr/>
          </p:nvSpPr>
          <p:spPr bwMode="auto">
            <a:xfrm rot="16406862" flipV="1">
              <a:off x="436" y="721"/>
              <a:ext cx="1052" cy="1343"/>
            </a:xfrm>
            <a:custGeom>
              <a:avLst/>
              <a:gdLst>
                <a:gd name="G0" fmla="+- 10204 0 0"/>
                <a:gd name="G1" fmla="+- -9871950 0 0"/>
                <a:gd name="G2" fmla="+- 0 0 -9871950"/>
                <a:gd name="T0" fmla="*/ 0 256 1"/>
                <a:gd name="T1" fmla="*/ 180 256 1"/>
                <a:gd name="G3" fmla="+- -9871950 T0 T1"/>
                <a:gd name="T2" fmla="*/ 0 256 1"/>
                <a:gd name="T3" fmla="*/ 90 256 1"/>
                <a:gd name="G4" fmla="+- -9871950 T2 T3"/>
                <a:gd name="G5" fmla="*/ G4 2 1"/>
                <a:gd name="T4" fmla="*/ 90 256 1"/>
                <a:gd name="T5" fmla="*/ 0 256 1"/>
                <a:gd name="G6" fmla="+- -9871950 T4 T5"/>
                <a:gd name="G7" fmla="*/ G6 2 1"/>
                <a:gd name="G8" fmla="abs -987195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204"/>
                <a:gd name="G18" fmla="*/ 10204 1 2"/>
                <a:gd name="G19" fmla="+- G18 5400 0"/>
                <a:gd name="G20" fmla="cos G19 -9871950"/>
                <a:gd name="G21" fmla="sin G19 -9871950"/>
                <a:gd name="G22" fmla="+- G20 10800 0"/>
                <a:gd name="G23" fmla="+- G21 10800 0"/>
                <a:gd name="G24" fmla="+- 10800 0 G20"/>
                <a:gd name="G25" fmla="+- 10204 10800 0"/>
                <a:gd name="G26" fmla="?: G9 G17 G25"/>
                <a:gd name="G27" fmla="?: G9 0 21600"/>
                <a:gd name="G28" fmla="cos 10800 -9871950"/>
                <a:gd name="G29" fmla="sin 10800 -9871950"/>
                <a:gd name="G30" fmla="sin 10204 -9871950"/>
                <a:gd name="G31" fmla="+- G28 10800 0"/>
                <a:gd name="G32" fmla="+- G29 10800 0"/>
                <a:gd name="G33" fmla="+- G30 10800 0"/>
                <a:gd name="G34" fmla="?: G4 0 G31"/>
                <a:gd name="G35" fmla="?: -9871950 G34 0"/>
                <a:gd name="G36" fmla="?: G6 G35 G31"/>
                <a:gd name="G37" fmla="+- 21600 0 G36"/>
                <a:gd name="G38" fmla="?: G4 0 G33"/>
                <a:gd name="G39" fmla="?: -987195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5649 h 21600"/>
                <a:gd name="T16" fmla="*/ 10800 w 21600"/>
                <a:gd name="T17" fmla="*/ 596 h 21600"/>
                <a:gd name="T18" fmla="*/ 19953 w 21600"/>
                <a:gd name="T19" fmla="*/ 564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07" y="5796"/>
                  </a:moveTo>
                  <a:cubicBezTo>
                    <a:pt x="3714" y="2583"/>
                    <a:pt x="7114" y="595"/>
                    <a:pt x="10800" y="596"/>
                  </a:cubicBezTo>
                  <a:cubicBezTo>
                    <a:pt x="14485" y="596"/>
                    <a:pt x="17885" y="2583"/>
                    <a:pt x="19692" y="5796"/>
                  </a:cubicBezTo>
                  <a:lnTo>
                    <a:pt x="20212" y="5503"/>
                  </a:lnTo>
                  <a:cubicBezTo>
                    <a:pt x="18299" y="2103"/>
                    <a:pt x="14701" y="-1"/>
                    <a:pt x="10799" y="0"/>
                  </a:cubicBezTo>
                  <a:cubicBezTo>
                    <a:pt x="6898" y="0"/>
                    <a:pt x="3300" y="2103"/>
                    <a:pt x="1387" y="550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990099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680" name="AutoShape 48"/>
            <p:cNvSpPr>
              <a:spLocks noChangeArrowheads="1"/>
            </p:cNvSpPr>
            <p:nvPr/>
          </p:nvSpPr>
          <p:spPr bwMode="auto">
            <a:xfrm rot="7723539" flipV="1">
              <a:off x="1185" y="778"/>
              <a:ext cx="173" cy="284"/>
            </a:xfrm>
            <a:prstGeom prst="triangle">
              <a:avLst>
                <a:gd name="adj" fmla="val 61731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3682" name="Group 50"/>
          <p:cNvGrpSpPr>
            <a:grpSpLocks/>
          </p:cNvGrpSpPr>
          <p:nvPr/>
        </p:nvGrpSpPr>
        <p:grpSpPr bwMode="auto">
          <a:xfrm>
            <a:off x="723900" y="909638"/>
            <a:ext cx="1066800" cy="995362"/>
            <a:chOff x="432" y="573"/>
            <a:chExt cx="672" cy="627"/>
          </a:xfrm>
        </p:grpSpPr>
        <p:sp>
          <p:nvSpPr>
            <p:cNvPr id="1093683" name="Oval 51"/>
            <p:cNvSpPr>
              <a:spLocks noChangeArrowheads="1"/>
            </p:cNvSpPr>
            <p:nvPr/>
          </p:nvSpPr>
          <p:spPr bwMode="auto">
            <a:xfrm>
              <a:off x="432" y="573"/>
              <a:ext cx="672" cy="62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9900FF"/>
              </a:solidFill>
              <a:round/>
              <a:headEnd/>
              <a:tailEnd/>
            </a:ln>
            <a:effectLst>
              <a:outerShdw dist="64758" dir="15521404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093684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488" y="729"/>
              <a:ext cx="520" cy="3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00FF"/>
                      </a:gs>
                      <a:gs pos="50000">
                        <a:schemeClr val="bg1"/>
                      </a:gs>
                      <a:gs pos="100000">
                        <a:srgbClr val="9900FF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grpSp>
        <p:nvGrpSpPr>
          <p:cNvPr id="1093718" name="Group 86"/>
          <p:cNvGrpSpPr>
            <a:grpSpLocks/>
          </p:cNvGrpSpPr>
          <p:nvPr/>
        </p:nvGrpSpPr>
        <p:grpSpPr bwMode="auto">
          <a:xfrm>
            <a:off x="495300" y="2895600"/>
            <a:ext cx="1939925" cy="1905000"/>
            <a:chOff x="312" y="1824"/>
            <a:chExt cx="1222" cy="1200"/>
          </a:xfrm>
        </p:grpSpPr>
        <p:sp>
          <p:nvSpPr>
            <p:cNvPr id="1093643" name="Oval 11"/>
            <p:cNvSpPr>
              <a:spLocks noChangeArrowheads="1"/>
            </p:cNvSpPr>
            <p:nvPr/>
          </p:nvSpPr>
          <p:spPr bwMode="auto">
            <a:xfrm>
              <a:off x="312" y="2544"/>
              <a:ext cx="960" cy="4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33"/>
              </a:solidFill>
              <a:round/>
              <a:headEnd/>
              <a:tailEnd/>
            </a:ln>
            <a:effectLst>
              <a:outerShdw dist="71842" dir="81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r>
                <a:rPr lang="en-US" sz="2800" dirty="0">
                  <a:solidFill>
                    <a:srgbClr val="003300"/>
                  </a:solidFill>
                  <a:latin typeface="Impact" pitchFamily="34" charset="0"/>
                </a:rPr>
                <a:t>All things</a:t>
              </a:r>
            </a:p>
          </p:txBody>
        </p:sp>
        <p:grpSp>
          <p:nvGrpSpPr>
            <p:cNvPr id="1093640" name="Group 8"/>
            <p:cNvGrpSpPr>
              <a:grpSpLocks/>
            </p:cNvGrpSpPr>
            <p:nvPr/>
          </p:nvGrpSpPr>
          <p:grpSpPr bwMode="auto">
            <a:xfrm>
              <a:off x="430" y="1824"/>
              <a:ext cx="1104" cy="849"/>
              <a:chOff x="430" y="1824"/>
              <a:chExt cx="1104" cy="849"/>
            </a:xfrm>
          </p:grpSpPr>
          <p:sp>
            <p:nvSpPr>
              <p:cNvPr id="1093641" name="AutoShape 9"/>
              <p:cNvSpPr>
                <a:spLocks noChangeArrowheads="1"/>
              </p:cNvSpPr>
              <p:nvPr/>
            </p:nvSpPr>
            <p:spPr bwMode="auto">
              <a:xfrm rot="4660421">
                <a:off x="571" y="1683"/>
                <a:ext cx="822" cy="1104"/>
              </a:xfrm>
              <a:custGeom>
                <a:avLst/>
                <a:gdLst>
                  <a:gd name="G0" fmla="+- 10204 0 0"/>
                  <a:gd name="G1" fmla="+- -9871950 0 0"/>
                  <a:gd name="G2" fmla="+- 0 0 -9871950"/>
                  <a:gd name="T0" fmla="*/ 0 256 1"/>
                  <a:gd name="T1" fmla="*/ 180 256 1"/>
                  <a:gd name="G3" fmla="+- -9871950 T0 T1"/>
                  <a:gd name="T2" fmla="*/ 0 256 1"/>
                  <a:gd name="T3" fmla="*/ 90 256 1"/>
                  <a:gd name="G4" fmla="+- -9871950 T2 T3"/>
                  <a:gd name="G5" fmla="*/ G4 2 1"/>
                  <a:gd name="T4" fmla="*/ 90 256 1"/>
                  <a:gd name="T5" fmla="*/ 0 256 1"/>
                  <a:gd name="G6" fmla="+- -9871950 T4 T5"/>
                  <a:gd name="G7" fmla="*/ G6 2 1"/>
                  <a:gd name="G8" fmla="abs -987195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204"/>
                  <a:gd name="G18" fmla="*/ 10204 1 2"/>
                  <a:gd name="G19" fmla="+- G18 5400 0"/>
                  <a:gd name="G20" fmla="cos G19 -9871950"/>
                  <a:gd name="G21" fmla="sin G19 -9871950"/>
                  <a:gd name="G22" fmla="+- G20 10800 0"/>
                  <a:gd name="G23" fmla="+- G21 10800 0"/>
                  <a:gd name="G24" fmla="+- 10800 0 G20"/>
                  <a:gd name="G25" fmla="+- 10204 10800 0"/>
                  <a:gd name="G26" fmla="?: G9 G17 G25"/>
                  <a:gd name="G27" fmla="?: G9 0 21600"/>
                  <a:gd name="G28" fmla="cos 10800 -9871950"/>
                  <a:gd name="G29" fmla="sin 10800 -9871950"/>
                  <a:gd name="G30" fmla="sin 10204 -987195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871950 G34 0"/>
                  <a:gd name="G36" fmla="?: G6 G35 G31"/>
                  <a:gd name="G37" fmla="+- 21600 0 G36"/>
                  <a:gd name="G38" fmla="?: G4 0 G33"/>
                  <a:gd name="G39" fmla="?: -987195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647 w 21600"/>
                  <a:gd name="T15" fmla="*/ 5649 h 21600"/>
                  <a:gd name="T16" fmla="*/ 10800 w 21600"/>
                  <a:gd name="T17" fmla="*/ 596 h 21600"/>
                  <a:gd name="T18" fmla="*/ 19953 w 21600"/>
                  <a:gd name="T19" fmla="*/ 564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07" y="5796"/>
                    </a:moveTo>
                    <a:cubicBezTo>
                      <a:pt x="3714" y="2583"/>
                      <a:pt x="7114" y="595"/>
                      <a:pt x="10800" y="596"/>
                    </a:cubicBezTo>
                    <a:cubicBezTo>
                      <a:pt x="14485" y="596"/>
                      <a:pt x="17885" y="2583"/>
                      <a:pt x="19692" y="5796"/>
                    </a:cubicBezTo>
                    <a:lnTo>
                      <a:pt x="20212" y="5503"/>
                    </a:lnTo>
                    <a:cubicBezTo>
                      <a:pt x="18299" y="2103"/>
                      <a:pt x="14701" y="-1"/>
                      <a:pt x="10799" y="0"/>
                    </a:cubicBezTo>
                    <a:cubicBezTo>
                      <a:pt x="6898" y="0"/>
                      <a:pt x="3300" y="2103"/>
                      <a:pt x="1387" y="5503"/>
                    </a:cubicBezTo>
                    <a:close/>
                  </a:path>
                </a:pathLst>
              </a:custGeom>
              <a:solidFill>
                <a:srgbClr val="990099"/>
              </a:solidFill>
              <a:ln w="38100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42" name="AutoShape 10"/>
              <p:cNvSpPr>
                <a:spLocks noChangeArrowheads="1"/>
              </p:cNvSpPr>
              <p:nvPr/>
            </p:nvSpPr>
            <p:spPr bwMode="auto">
              <a:xfrm rot="13343744">
                <a:off x="1221" y="2451"/>
                <a:ext cx="142" cy="222"/>
              </a:xfrm>
              <a:prstGeom prst="triangle">
                <a:avLst>
                  <a:gd name="adj" fmla="val 61731"/>
                </a:avLst>
              </a:prstGeom>
              <a:gradFill rotWithShape="0">
                <a:gsLst>
                  <a:gs pos="0">
                    <a:srgbClr val="FFCCFF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99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3644" name="Group 12"/>
            <p:cNvGrpSpPr>
              <a:grpSpLocks/>
            </p:cNvGrpSpPr>
            <p:nvPr/>
          </p:nvGrpSpPr>
          <p:grpSpPr bwMode="auto">
            <a:xfrm>
              <a:off x="571" y="2112"/>
              <a:ext cx="101" cy="395"/>
              <a:chOff x="735" y="663"/>
              <a:chExt cx="128" cy="539"/>
            </a:xfrm>
          </p:grpSpPr>
          <p:sp>
            <p:nvSpPr>
              <p:cNvPr id="1093645" name="AutoShape 13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46" name="AutoShape 14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47" name="AutoShape 15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3648" name="Group 16"/>
            <p:cNvGrpSpPr>
              <a:grpSpLocks/>
            </p:cNvGrpSpPr>
            <p:nvPr/>
          </p:nvGrpSpPr>
          <p:grpSpPr bwMode="auto">
            <a:xfrm>
              <a:off x="571" y="2112"/>
              <a:ext cx="101" cy="395"/>
              <a:chOff x="735" y="663"/>
              <a:chExt cx="128" cy="539"/>
            </a:xfrm>
          </p:grpSpPr>
          <p:sp>
            <p:nvSpPr>
              <p:cNvPr id="1093649" name="AutoShape 17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50" name="AutoShape 18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51" name="AutoShape 19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3652" name="Group 20"/>
            <p:cNvGrpSpPr>
              <a:grpSpLocks/>
            </p:cNvGrpSpPr>
            <p:nvPr/>
          </p:nvGrpSpPr>
          <p:grpSpPr bwMode="auto">
            <a:xfrm>
              <a:off x="571" y="2112"/>
              <a:ext cx="101" cy="395"/>
              <a:chOff x="735" y="663"/>
              <a:chExt cx="128" cy="539"/>
            </a:xfrm>
          </p:grpSpPr>
          <p:sp>
            <p:nvSpPr>
              <p:cNvPr id="1093653" name="AutoShape 21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54" name="AutoShape 22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55" name="AutoShape 23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3656" name="Group 24"/>
            <p:cNvGrpSpPr>
              <a:grpSpLocks/>
            </p:cNvGrpSpPr>
            <p:nvPr/>
          </p:nvGrpSpPr>
          <p:grpSpPr bwMode="auto">
            <a:xfrm>
              <a:off x="912" y="2149"/>
              <a:ext cx="101" cy="395"/>
              <a:chOff x="1167" y="700"/>
              <a:chExt cx="128" cy="539"/>
            </a:xfrm>
          </p:grpSpPr>
          <p:sp>
            <p:nvSpPr>
              <p:cNvPr id="1093657" name="AutoShape 25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58" name="AutoShape 26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59" name="AutoShape 27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3660" name="Group 28"/>
            <p:cNvGrpSpPr>
              <a:grpSpLocks/>
            </p:cNvGrpSpPr>
            <p:nvPr/>
          </p:nvGrpSpPr>
          <p:grpSpPr bwMode="auto">
            <a:xfrm>
              <a:off x="912" y="2149"/>
              <a:ext cx="101" cy="395"/>
              <a:chOff x="1167" y="700"/>
              <a:chExt cx="128" cy="539"/>
            </a:xfrm>
          </p:grpSpPr>
          <p:sp>
            <p:nvSpPr>
              <p:cNvPr id="1093661" name="AutoShape 29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62" name="AutoShape 30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63" name="AutoShape 31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3664" name="Group 32"/>
            <p:cNvGrpSpPr>
              <a:grpSpLocks/>
            </p:cNvGrpSpPr>
            <p:nvPr/>
          </p:nvGrpSpPr>
          <p:grpSpPr bwMode="auto">
            <a:xfrm>
              <a:off x="912" y="2149"/>
              <a:ext cx="101" cy="395"/>
              <a:chOff x="1167" y="700"/>
              <a:chExt cx="128" cy="539"/>
            </a:xfrm>
          </p:grpSpPr>
          <p:sp>
            <p:nvSpPr>
              <p:cNvPr id="1093665" name="AutoShape 33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66" name="AutoShape 34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667" name="AutoShape 35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3709" name="Group 77"/>
            <p:cNvGrpSpPr>
              <a:grpSpLocks/>
            </p:cNvGrpSpPr>
            <p:nvPr/>
          </p:nvGrpSpPr>
          <p:grpSpPr bwMode="auto">
            <a:xfrm>
              <a:off x="432" y="2208"/>
              <a:ext cx="720" cy="240"/>
              <a:chOff x="432" y="1296"/>
              <a:chExt cx="720" cy="240"/>
            </a:xfrm>
          </p:grpSpPr>
          <p:sp>
            <p:nvSpPr>
              <p:cNvPr id="1093710" name="Line 78"/>
              <p:cNvSpPr>
                <a:spLocks noChangeShapeType="1"/>
              </p:cNvSpPr>
              <p:nvPr/>
            </p:nvSpPr>
            <p:spPr bwMode="auto">
              <a:xfrm flipH="1">
                <a:off x="432" y="1296"/>
                <a:ext cx="72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093711" name="Line 79"/>
              <p:cNvSpPr>
                <a:spLocks noChangeShapeType="1"/>
              </p:cNvSpPr>
              <p:nvPr/>
            </p:nvSpPr>
            <p:spPr bwMode="auto">
              <a:xfrm>
                <a:off x="432" y="1296"/>
                <a:ext cx="72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514350" y="2590800"/>
            <a:ext cx="1524000" cy="762000"/>
            <a:chOff x="514350" y="2590800"/>
            <a:chExt cx="1524000" cy="762000"/>
          </a:xfrm>
        </p:grpSpPr>
        <p:sp>
          <p:nvSpPr>
            <p:cNvPr id="66" name="Oval 142"/>
            <p:cNvSpPr>
              <a:spLocks noChangeArrowheads="1"/>
            </p:cNvSpPr>
            <p:nvPr/>
          </p:nvSpPr>
          <p:spPr bwMode="auto">
            <a:xfrm>
              <a:off x="514350" y="2590800"/>
              <a:ext cx="1524000" cy="762000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6796" dir="123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lnSpc>
                  <a:spcPct val="50000"/>
                </a:lnSpc>
              </a:pPr>
              <a:endParaRPr lang="en-US" sz="200" dirty="0">
                <a:noFill/>
                <a:latin typeface="Impact" pitchFamily="34" charset="0"/>
              </a:endParaRP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noFill/>
                  <a:latin typeface="Impact" pitchFamily="34" charset="0"/>
                </a:rPr>
                <a:t>Fallen</a:t>
              </a: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noFill/>
                  <a:latin typeface="Impact" pitchFamily="34" charset="0"/>
                </a:rPr>
                <a:t>person</a:t>
              </a:r>
            </a:p>
          </p:txBody>
        </p:sp>
        <p:sp>
          <p:nvSpPr>
            <p:cNvPr id="67" name="Oval 142"/>
            <p:cNvSpPr>
              <a:spLocks noChangeArrowheads="1"/>
            </p:cNvSpPr>
            <p:nvPr/>
          </p:nvSpPr>
          <p:spPr bwMode="auto">
            <a:xfrm>
              <a:off x="514350" y="2590800"/>
              <a:ext cx="1524000" cy="7620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50000"/>
                </a:lnSpc>
              </a:pPr>
              <a:endParaRPr lang="en-US" sz="200" dirty="0">
                <a:solidFill>
                  <a:srgbClr val="0000FF"/>
                </a:solidFill>
                <a:latin typeface="Impact" pitchFamily="34" charset="0"/>
              </a:endParaRP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solidFill>
                    <a:schemeClr val="bg1"/>
                  </a:solidFill>
                  <a:latin typeface="Impact" pitchFamily="34" charset="0"/>
                </a:rPr>
                <a:t>Fallen</a:t>
              </a:r>
            </a:p>
            <a:p>
              <a:pPr>
                <a:lnSpc>
                  <a:spcPct val="50000"/>
                </a:lnSpc>
                <a:spcBef>
                  <a:spcPts val="600"/>
                </a:spcBef>
              </a:pPr>
              <a:r>
                <a:rPr lang="en-US" dirty="0">
                  <a:solidFill>
                    <a:schemeClr val="bg1"/>
                  </a:solidFill>
                  <a:latin typeface="Impact" pitchFamily="34" charset="0"/>
                </a:rPr>
                <a:t>person</a:t>
              </a:r>
            </a:p>
          </p:txBody>
        </p:sp>
      </p:grpSp>
      <p:sp>
        <p:nvSpPr>
          <p:cNvPr id="1093634" name="Rectangle 2"/>
          <p:cNvSpPr>
            <a:spLocks noChangeArrowheads="1"/>
          </p:cNvSpPr>
          <p:nvPr/>
        </p:nvSpPr>
        <p:spPr bwMode="auto">
          <a:xfrm>
            <a:off x="0" y="5027613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35" name="Rectangle 3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3721" name="Group 89"/>
          <p:cNvGrpSpPr>
            <a:grpSpLocks/>
          </p:cNvGrpSpPr>
          <p:nvPr/>
        </p:nvGrpSpPr>
        <p:grpSpPr bwMode="auto">
          <a:xfrm>
            <a:off x="838200" y="5410200"/>
            <a:ext cx="7543800" cy="719138"/>
            <a:chOff x="384" y="3483"/>
            <a:chExt cx="4752" cy="453"/>
          </a:xfrm>
        </p:grpSpPr>
        <p:sp>
          <p:nvSpPr>
            <p:cNvPr id="1093637" name="Text Box 5"/>
            <p:cNvSpPr txBox="1">
              <a:spLocks noChangeArrowheads="1"/>
            </p:cNvSpPr>
            <p:nvPr/>
          </p:nvSpPr>
          <p:spPr bwMode="auto">
            <a:xfrm>
              <a:off x="680" y="3486"/>
              <a:ext cx="445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A fallen person cannot fathom the Will and Heart of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.  At most, he can catch only a glimpse of them.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93638" name="Oval 6"/>
            <p:cNvSpPr>
              <a:spLocks noChangeArrowheads="1"/>
            </p:cNvSpPr>
            <p:nvPr/>
          </p:nvSpPr>
          <p:spPr bwMode="auto">
            <a:xfrm>
              <a:off x="384" y="3483"/>
              <a:ext cx="275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600">
                  <a:solidFill>
                    <a:schemeClr val="bg1"/>
                  </a:solidFill>
                  <a:latin typeface="Impact" pitchFamily="34" charset="0"/>
                </a:rPr>
                <a:t>3</a:t>
              </a:r>
            </a:p>
          </p:txBody>
        </p:sp>
      </p:grpSp>
      <p:sp>
        <p:nvSpPr>
          <p:cNvPr id="1093668" name="Text Box 36" descr="Pink tissue paper"/>
          <p:cNvSpPr txBox="1">
            <a:spLocks noChangeArrowheads="1"/>
          </p:cNvSpPr>
          <p:nvPr/>
        </p:nvSpPr>
        <p:spPr bwMode="auto">
          <a:xfrm>
            <a:off x="228600" y="60325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000099"/>
                </a:solidFill>
                <a:latin typeface="Arial Black" pitchFamily="34" charset="0"/>
              </a:rPr>
              <a:t>Fallen person</a:t>
            </a:r>
          </a:p>
        </p:txBody>
      </p:sp>
      <p:grpSp>
        <p:nvGrpSpPr>
          <p:cNvPr id="1093669" name="Group 37"/>
          <p:cNvGrpSpPr>
            <a:grpSpLocks/>
          </p:cNvGrpSpPr>
          <p:nvPr/>
        </p:nvGrpSpPr>
        <p:grpSpPr bwMode="auto">
          <a:xfrm>
            <a:off x="2819400" y="3886200"/>
            <a:ext cx="5334000" cy="457200"/>
            <a:chOff x="1872" y="2448"/>
            <a:chExt cx="3360" cy="288"/>
          </a:xfrm>
        </p:grpSpPr>
        <p:sp>
          <p:nvSpPr>
            <p:cNvPr id="1093670" name="Oval 38"/>
            <p:cNvSpPr>
              <a:spLocks noChangeArrowheads="1"/>
            </p:cNvSpPr>
            <p:nvPr/>
          </p:nvSpPr>
          <p:spPr bwMode="auto">
            <a:xfrm>
              <a:off x="1872" y="2448"/>
              <a:ext cx="240" cy="228"/>
            </a:xfrm>
            <a:prstGeom prst="ellipse">
              <a:avLst/>
            </a:prstGeom>
            <a:solidFill>
              <a:srgbClr val="F8F8F8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1</a:t>
              </a:r>
            </a:p>
          </p:txBody>
        </p:sp>
        <p:sp>
          <p:nvSpPr>
            <p:cNvPr id="1093671" name="Rectangle 39"/>
            <p:cNvSpPr>
              <a:spLocks noChangeArrowheads="1"/>
            </p:cNvSpPr>
            <p:nvPr/>
          </p:nvSpPr>
          <p:spPr bwMode="auto">
            <a:xfrm>
              <a:off x="2112" y="2448"/>
              <a:ext cx="31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8D9"/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80000"/>
                </a:lnSpc>
              </a:pPr>
              <a:r>
                <a:rPr lang="en-US" sz="2800" dirty="0">
                  <a:solidFill>
                    <a:srgbClr val="000099"/>
                  </a:solidFill>
                  <a:latin typeface="Impact" pitchFamily="34" charset="0"/>
                </a:rPr>
                <a:t>Looks up to angels and all things</a:t>
              </a:r>
            </a:p>
          </p:txBody>
        </p:sp>
      </p:grpSp>
      <p:grpSp>
        <p:nvGrpSpPr>
          <p:cNvPr id="1093715" name="Group 83"/>
          <p:cNvGrpSpPr>
            <a:grpSpLocks/>
          </p:cNvGrpSpPr>
          <p:nvPr/>
        </p:nvGrpSpPr>
        <p:grpSpPr bwMode="auto">
          <a:xfrm>
            <a:off x="2819400" y="3109913"/>
            <a:ext cx="5257800" cy="542925"/>
            <a:chOff x="1776" y="1959"/>
            <a:chExt cx="3312" cy="342"/>
          </a:xfrm>
        </p:grpSpPr>
        <p:sp>
          <p:nvSpPr>
            <p:cNvPr id="1093672" name="Oval 40"/>
            <p:cNvSpPr>
              <a:spLocks noChangeArrowheads="1"/>
            </p:cNvSpPr>
            <p:nvPr/>
          </p:nvSpPr>
          <p:spPr bwMode="auto">
            <a:xfrm>
              <a:off x="1776" y="2022"/>
              <a:ext cx="240" cy="228"/>
            </a:xfrm>
            <a:prstGeom prst="ellipse">
              <a:avLst/>
            </a:prstGeom>
            <a:solidFill>
              <a:srgbClr val="F8F8F8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2</a:t>
              </a:r>
            </a:p>
          </p:txBody>
        </p:sp>
        <p:sp>
          <p:nvSpPr>
            <p:cNvPr id="1093673" name="Rectangle 41"/>
            <p:cNvSpPr>
              <a:spLocks noChangeArrowheads="1"/>
            </p:cNvSpPr>
            <p:nvPr/>
          </p:nvSpPr>
          <p:spPr bwMode="auto">
            <a:xfrm>
              <a:off x="2016" y="1959"/>
              <a:ext cx="158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8D9"/>
              </a:outerShdw>
            </a:effectLst>
          </p:spPr>
          <p:txBody>
            <a:bodyPr wrap="none" anchor="ctr"/>
            <a:lstStyle/>
            <a:p>
              <a:pPr algn="l"/>
              <a:r>
                <a:rPr lang="en-US" sz="2800" dirty="0">
                  <a:solidFill>
                    <a:srgbClr val="000099"/>
                  </a:solidFill>
                  <a:latin typeface="Impact" pitchFamily="34" charset="0"/>
                </a:rPr>
                <a:t>With original sin</a:t>
              </a:r>
            </a:p>
          </p:txBody>
        </p:sp>
        <p:sp>
          <p:nvSpPr>
            <p:cNvPr id="1093674" name="Rectangle 42"/>
            <p:cNvSpPr>
              <a:spLocks noChangeArrowheads="1"/>
            </p:cNvSpPr>
            <p:nvPr/>
          </p:nvSpPr>
          <p:spPr bwMode="auto">
            <a:xfrm>
              <a:off x="3696" y="1959"/>
              <a:ext cx="139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8D9"/>
              </a:outerShdw>
            </a:effectLst>
          </p:spPr>
          <p:txBody>
            <a:bodyPr wrap="none" anchor="ctr"/>
            <a:lstStyle/>
            <a:p>
              <a:pPr algn="r"/>
              <a:r>
                <a:rPr lang="en-US" sz="2800">
                  <a:solidFill>
                    <a:srgbClr val="000099"/>
                  </a:solidFill>
                  <a:latin typeface="Impact" pitchFamily="34" charset="0"/>
                </a:rPr>
                <a:t>Satanic attack</a:t>
              </a:r>
            </a:p>
          </p:txBody>
        </p:sp>
        <p:sp>
          <p:nvSpPr>
            <p:cNvPr id="1093675" name="Text Box 43"/>
            <p:cNvSpPr txBox="1">
              <a:spLocks noChangeArrowheads="1"/>
            </p:cNvSpPr>
            <p:nvPr/>
          </p:nvSpPr>
          <p:spPr bwMode="auto">
            <a:xfrm>
              <a:off x="3552" y="2010"/>
              <a:ext cx="144" cy="2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sz="2800">
                  <a:solidFill>
                    <a:srgbClr val="000099"/>
                  </a:solidFill>
                  <a:latin typeface="Impact" pitchFamily="34" charset="0"/>
                </a:rPr>
                <a:t>:</a:t>
              </a:r>
              <a:endParaRPr lang="en-US"/>
            </a:p>
          </p:txBody>
        </p:sp>
      </p:grpSp>
      <p:sp>
        <p:nvSpPr>
          <p:cNvPr id="1093676" name="Oval 44"/>
          <p:cNvSpPr>
            <a:spLocks noChangeArrowheads="1"/>
          </p:cNvSpPr>
          <p:nvPr/>
        </p:nvSpPr>
        <p:spPr bwMode="auto">
          <a:xfrm>
            <a:off x="2819400" y="1771650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3</a:t>
            </a:r>
          </a:p>
        </p:txBody>
      </p:sp>
      <p:sp>
        <p:nvSpPr>
          <p:cNvPr id="1093677" name="Rectangle 45"/>
          <p:cNvSpPr>
            <a:spLocks noChangeArrowheads="1"/>
          </p:cNvSpPr>
          <p:nvPr/>
        </p:nvSpPr>
        <p:spPr bwMode="auto">
          <a:xfrm>
            <a:off x="3200400" y="16764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8D9"/>
            </a:outerShdw>
          </a:effectLst>
        </p:spPr>
        <p:txBody>
          <a:bodyPr wrap="none" anchor="ctr"/>
          <a:lstStyle/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Cannot fathom the 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Will and Heart of God</a:t>
            </a:r>
          </a:p>
        </p:txBody>
      </p:sp>
      <p:sp>
        <p:nvSpPr>
          <p:cNvPr id="1093694" name="AutoShape 62"/>
          <p:cNvSpPr>
            <a:spLocks noChangeArrowheads="1"/>
          </p:cNvSpPr>
          <p:nvPr/>
        </p:nvSpPr>
        <p:spPr bwMode="auto">
          <a:xfrm rot="-10800000">
            <a:off x="906463" y="1905000"/>
            <a:ext cx="160337" cy="627063"/>
          </a:xfrm>
          <a:prstGeom prst="curvedLeftArrow">
            <a:avLst>
              <a:gd name="adj1" fmla="val 78218"/>
              <a:gd name="adj2" fmla="val 156436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95" name="AutoShape 63"/>
          <p:cNvSpPr>
            <a:spLocks noChangeArrowheads="1"/>
          </p:cNvSpPr>
          <p:nvPr/>
        </p:nvSpPr>
        <p:spPr bwMode="auto">
          <a:xfrm rot="-10800000">
            <a:off x="906463" y="1905000"/>
            <a:ext cx="160337" cy="627063"/>
          </a:xfrm>
          <a:prstGeom prst="curvedLeftArrow">
            <a:avLst>
              <a:gd name="adj1" fmla="val 78218"/>
              <a:gd name="adj2" fmla="val 156436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706" name="AutoShape 74"/>
          <p:cNvSpPr>
            <a:spLocks noChangeArrowheads="1"/>
          </p:cNvSpPr>
          <p:nvPr/>
        </p:nvSpPr>
        <p:spPr bwMode="auto">
          <a:xfrm>
            <a:off x="1447800" y="1963738"/>
            <a:ext cx="160338" cy="627062"/>
          </a:xfrm>
          <a:prstGeom prst="curvedLeftArrow">
            <a:avLst>
              <a:gd name="adj1" fmla="val 78218"/>
              <a:gd name="adj2" fmla="val 156435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707" name="AutoShape 75"/>
          <p:cNvSpPr>
            <a:spLocks noChangeArrowheads="1"/>
          </p:cNvSpPr>
          <p:nvPr/>
        </p:nvSpPr>
        <p:spPr bwMode="auto">
          <a:xfrm>
            <a:off x="1447800" y="1963738"/>
            <a:ext cx="160338" cy="627062"/>
          </a:xfrm>
          <a:prstGeom prst="curvedLeftArrow">
            <a:avLst>
              <a:gd name="adj1" fmla="val 78218"/>
              <a:gd name="adj2" fmla="val 156435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3712" name="Group 80"/>
          <p:cNvGrpSpPr>
            <a:grpSpLocks/>
          </p:cNvGrpSpPr>
          <p:nvPr/>
        </p:nvGrpSpPr>
        <p:grpSpPr bwMode="auto">
          <a:xfrm>
            <a:off x="685800" y="2057400"/>
            <a:ext cx="1143000" cy="381000"/>
            <a:chOff x="432" y="1296"/>
            <a:chExt cx="720" cy="240"/>
          </a:xfrm>
        </p:grpSpPr>
        <p:sp>
          <p:nvSpPr>
            <p:cNvPr id="1093713" name="Line 81"/>
            <p:cNvSpPr>
              <a:spLocks noChangeShapeType="1"/>
            </p:cNvSpPr>
            <p:nvPr/>
          </p:nvSpPr>
          <p:spPr bwMode="auto">
            <a:xfrm flipH="1">
              <a:off x="432" y="1296"/>
              <a:ext cx="72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093714" name="Line 82"/>
            <p:cNvSpPr>
              <a:spLocks noChangeShapeType="1"/>
            </p:cNvSpPr>
            <p:nvPr/>
          </p:nvSpPr>
          <p:spPr bwMode="auto">
            <a:xfrm>
              <a:off x="432" y="1296"/>
              <a:ext cx="72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9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9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93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09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93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9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9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9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09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76" grpId="0" animBg="1" autoUpdateAnimBg="0"/>
      <p:bldP spid="1093677" grpId="0" autoUpdateAnimBg="0"/>
      <p:bldP spid="1093694" grpId="0" animBg="1"/>
      <p:bldP spid="1093695" grpId="0" animBg="1"/>
      <p:bldP spid="1093706" grpId="0" animBg="1"/>
      <p:bldP spid="10937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WordArt 2"/>
          <p:cNvSpPr>
            <a:spLocks noChangeArrowheads="1" noChangeShapeType="1" noTextEdit="1"/>
          </p:cNvSpPr>
          <p:nvPr/>
        </p:nvSpPr>
        <p:spPr bwMode="auto">
          <a:xfrm>
            <a:off x="381000" y="3657600"/>
            <a:ext cx="8382000" cy="1524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Impact"/>
              </a:rPr>
              <a:t>Rebirth and Trinity</a:t>
            </a:r>
          </a:p>
        </p:txBody>
      </p:sp>
      <p:grpSp>
        <p:nvGrpSpPr>
          <p:cNvPr id="1095690" name="Group 10"/>
          <p:cNvGrpSpPr>
            <a:grpSpLocks/>
          </p:cNvGrpSpPr>
          <p:nvPr/>
        </p:nvGrpSpPr>
        <p:grpSpPr bwMode="auto">
          <a:xfrm>
            <a:off x="685800" y="762000"/>
            <a:ext cx="7772400" cy="1600200"/>
            <a:chOff x="432" y="480"/>
            <a:chExt cx="4896" cy="1008"/>
          </a:xfrm>
        </p:grpSpPr>
        <p:sp>
          <p:nvSpPr>
            <p:cNvPr id="1095688" name="AutoShape 8"/>
            <p:cNvSpPr>
              <a:spLocks noChangeArrowheads="1"/>
            </p:cNvSpPr>
            <p:nvPr/>
          </p:nvSpPr>
          <p:spPr bwMode="auto">
            <a:xfrm>
              <a:off x="432" y="480"/>
              <a:ext cx="4896" cy="10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DFFF"/>
                </a:gs>
                <a:gs pos="100000">
                  <a:srgbClr val="CC99FF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9568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44" y="637"/>
              <a:ext cx="4272" cy="6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Harsh3" dir="b"/>
              </a:scene3d>
              <a:sp3d extrusionH="121893000" prstMaterial="legacyMatte">
                <a:extrusionClr>
                  <a:srgbClr val="9900CC"/>
                </a:extrusionClr>
              </a:sp3d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rgbClr val="FFFFFF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Section 4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95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95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1828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FFF8D9"/>
            </a:outerShdw>
          </a:effec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4.1  Rebirth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57200" y="603250"/>
            <a:ext cx="7239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600" u="sng" dirty="0">
                <a:solidFill>
                  <a:srgbClr val="000099"/>
                </a:solidFill>
                <a:latin typeface="Impact" pitchFamily="34" charset="0"/>
              </a:rPr>
              <a:t>4.1.1  Jesus and the Holy Spirit and Their</a:t>
            </a:r>
          </a:p>
          <a:p>
            <a:pPr algn="l">
              <a:lnSpc>
                <a:spcPct val="85000"/>
              </a:lnSpc>
            </a:pPr>
            <a:r>
              <a:rPr lang="en-US" sz="2600" dirty="0">
                <a:solidFill>
                  <a:srgbClr val="000099"/>
                </a:solidFill>
                <a:latin typeface="Impact" pitchFamily="34" charset="0"/>
              </a:rPr>
              <a:t>				</a:t>
            </a:r>
            <a:r>
              <a:rPr lang="en-US" sz="2600" u="sng" dirty="0">
                <a:solidFill>
                  <a:srgbClr val="000099"/>
                </a:solidFill>
                <a:latin typeface="Impact" pitchFamily="34" charset="0"/>
              </a:rPr>
              <a:t> Mission to Give Rebirth</a:t>
            </a:r>
          </a:p>
        </p:txBody>
      </p:sp>
      <p:sp>
        <p:nvSpPr>
          <p:cNvPr id="1096722" name="Rectangle 18"/>
          <p:cNvSpPr>
            <a:spLocks noChangeArrowheads="1"/>
          </p:cNvSpPr>
          <p:nvPr/>
        </p:nvSpPr>
        <p:spPr bwMode="auto">
          <a:xfrm>
            <a:off x="0" y="5038725"/>
            <a:ext cx="9144000" cy="181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6726" name="Group 22"/>
          <p:cNvGrpSpPr>
            <a:grpSpLocks/>
          </p:cNvGrpSpPr>
          <p:nvPr/>
        </p:nvGrpSpPr>
        <p:grpSpPr bwMode="auto">
          <a:xfrm>
            <a:off x="838200" y="5334000"/>
            <a:ext cx="7772400" cy="1025525"/>
            <a:chOff x="192" y="3360"/>
            <a:chExt cx="5280" cy="646"/>
          </a:xfrm>
        </p:grpSpPr>
        <p:sp>
          <p:nvSpPr>
            <p:cNvPr id="1096724" name="Text Box 20"/>
            <p:cNvSpPr txBox="1">
              <a:spLocks noChangeArrowheads="1"/>
            </p:cNvSpPr>
            <p:nvPr/>
          </p:nvSpPr>
          <p:spPr bwMode="auto">
            <a:xfrm>
              <a:off x="415" y="3360"/>
              <a:ext cx="5057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Jesus said, “Unless one is </a:t>
              </a:r>
              <a:r>
                <a:rPr lang="en-US" b="1" dirty="0">
                  <a:solidFill>
                    <a:srgbClr val="FFFF66"/>
                  </a:solidFill>
                  <a:latin typeface="Arial Narrow" pitchFamily="34" charset="0"/>
                </a:rPr>
                <a:t>born anew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, he cannot see the Kingdom of God.” (John 3:3)  Why must fallen people be born anew? </a:t>
              </a:r>
              <a:r>
                <a:rPr lang="en-US" sz="2000" dirty="0">
                  <a:solidFill>
                    <a:schemeClr val="bg1"/>
                  </a:solidFill>
                  <a:latin typeface="Arial Narrow" pitchFamily="34" charset="0"/>
                </a:rPr>
                <a:t>(p. 169)</a:t>
              </a:r>
            </a:p>
          </p:txBody>
        </p:sp>
        <p:sp>
          <p:nvSpPr>
            <p:cNvPr id="1096725" name="Text Box 21"/>
            <p:cNvSpPr txBox="1">
              <a:spLocks noChangeArrowheads="1"/>
            </p:cNvSpPr>
            <p:nvPr/>
          </p:nvSpPr>
          <p:spPr bwMode="auto">
            <a:xfrm>
              <a:off x="192" y="3360"/>
              <a:ext cx="21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96920" name="WordArt 216"/>
          <p:cNvSpPr>
            <a:spLocks noChangeArrowheads="1" noChangeShapeType="1" noTextEdit="1"/>
          </p:cNvSpPr>
          <p:nvPr/>
        </p:nvSpPr>
        <p:spPr bwMode="auto">
          <a:xfrm>
            <a:off x="1066800" y="3276600"/>
            <a:ext cx="7010400" cy="14081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Born anew</a:t>
            </a:r>
          </a:p>
        </p:txBody>
      </p:sp>
      <p:sp>
        <p:nvSpPr>
          <p:cNvPr id="1096921" name="Rectangle 217"/>
          <p:cNvSpPr>
            <a:spLocks noChangeArrowheads="1"/>
          </p:cNvSpPr>
          <p:nvPr/>
        </p:nvSpPr>
        <p:spPr bwMode="auto">
          <a:xfrm>
            <a:off x="2265363" y="1949450"/>
            <a:ext cx="4613275" cy="1098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5300A6"/>
                </a:solidFill>
                <a:latin typeface="Arial Black" pitchFamily="34" charset="0"/>
              </a:rPr>
              <a:t>Rebirth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6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6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9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9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9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9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9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9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9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6" grpId="0" autoUpdateAnimBg="0"/>
      <p:bldP spid="1096709" grpId="0" autoUpdateAnimBg="0"/>
      <p:bldP spid="1096920" grpId="0" animBg="1"/>
      <p:bldP spid="109692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ChangeArrowheads="1"/>
          </p:cNvSpPr>
          <p:nvPr/>
        </p:nvSpPr>
        <p:spPr bwMode="auto">
          <a:xfrm>
            <a:off x="0" y="5038725"/>
            <a:ext cx="9144000" cy="181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7834" name="Group 106"/>
          <p:cNvGrpSpPr>
            <a:grpSpLocks/>
          </p:cNvGrpSpPr>
          <p:nvPr/>
        </p:nvGrpSpPr>
        <p:grpSpPr bwMode="auto">
          <a:xfrm>
            <a:off x="990600" y="5381625"/>
            <a:ext cx="7620000" cy="714375"/>
            <a:chOff x="624" y="3390"/>
            <a:chExt cx="4800" cy="450"/>
          </a:xfrm>
        </p:grpSpPr>
        <p:sp>
          <p:nvSpPr>
            <p:cNvPr id="1097732" name="Text Box 4"/>
            <p:cNvSpPr txBox="1">
              <a:spLocks noChangeArrowheads="1"/>
            </p:cNvSpPr>
            <p:nvPr/>
          </p:nvSpPr>
          <p:spPr bwMode="auto">
            <a:xfrm>
              <a:off x="873" y="3390"/>
              <a:ext cx="4551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Adam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Eve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fell and became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evil parents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, multiplying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evil children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97733" name="Text Box 5"/>
            <p:cNvSpPr txBox="1">
              <a:spLocks noChangeArrowheads="1"/>
            </p:cNvSpPr>
            <p:nvPr/>
          </p:nvSpPr>
          <p:spPr bwMode="auto">
            <a:xfrm>
              <a:off x="624" y="3390"/>
              <a:ext cx="19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57200" y="603250"/>
            <a:ext cx="7239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4.1.1  Jesus and the Holy Spirit and Their</a:t>
            </a:r>
          </a:p>
          <a:p>
            <a:pPr algn="l">
              <a:lnSpc>
                <a:spcPct val="85000"/>
              </a:lnSpc>
            </a:pPr>
            <a:r>
              <a:rPr lang="en-US" sz="2600">
                <a:solidFill>
                  <a:srgbClr val="000099"/>
                </a:solidFill>
                <a:latin typeface="Impact" pitchFamily="34" charset="0"/>
              </a:rPr>
              <a:t>				</a:t>
            </a: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 Mission to Give Rebirth</a:t>
            </a:r>
          </a:p>
        </p:txBody>
      </p:sp>
      <p:grpSp>
        <p:nvGrpSpPr>
          <p:cNvPr id="1097755" name="Group 27"/>
          <p:cNvGrpSpPr>
            <a:grpSpLocks/>
          </p:cNvGrpSpPr>
          <p:nvPr/>
        </p:nvGrpSpPr>
        <p:grpSpPr bwMode="auto">
          <a:xfrm>
            <a:off x="6061075" y="1752600"/>
            <a:ext cx="1524000" cy="1720850"/>
            <a:chOff x="3770" y="1200"/>
            <a:chExt cx="960" cy="1084"/>
          </a:xfrm>
        </p:grpSpPr>
        <p:sp>
          <p:nvSpPr>
            <p:cNvPr id="1097756" name="Line 28"/>
            <p:cNvSpPr>
              <a:spLocks noChangeShapeType="1"/>
            </p:cNvSpPr>
            <p:nvPr/>
          </p:nvSpPr>
          <p:spPr bwMode="auto">
            <a:xfrm rot="2067238" flipH="1">
              <a:off x="3770" y="1248"/>
              <a:ext cx="92" cy="1011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757" name="Line 29"/>
            <p:cNvSpPr>
              <a:spLocks noChangeShapeType="1"/>
            </p:cNvSpPr>
            <p:nvPr/>
          </p:nvSpPr>
          <p:spPr bwMode="auto">
            <a:xfrm rot="19205299" flipH="1">
              <a:off x="4726" y="1200"/>
              <a:ext cx="4" cy="1084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7833" name="Group 105"/>
          <p:cNvGrpSpPr>
            <a:grpSpLocks/>
          </p:cNvGrpSpPr>
          <p:nvPr/>
        </p:nvGrpSpPr>
        <p:grpSpPr bwMode="auto">
          <a:xfrm>
            <a:off x="5638800" y="2971800"/>
            <a:ext cx="2438400" cy="1905000"/>
            <a:chOff x="3552" y="1872"/>
            <a:chExt cx="1536" cy="1200"/>
          </a:xfrm>
        </p:grpSpPr>
        <p:sp>
          <p:nvSpPr>
            <p:cNvPr id="1097753" name="AutoShape 25"/>
            <p:cNvSpPr>
              <a:spLocks noChangeArrowheads="1"/>
            </p:cNvSpPr>
            <p:nvPr/>
          </p:nvSpPr>
          <p:spPr bwMode="auto">
            <a:xfrm flipV="1">
              <a:off x="3552" y="2064"/>
              <a:ext cx="1536" cy="96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663300"/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grpSp>
          <p:nvGrpSpPr>
            <p:cNvPr id="1097758" name="Group 30"/>
            <p:cNvGrpSpPr>
              <a:grpSpLocks/>
            </p:cNvGrpSpPr>
            <p:nvPr/>
          </p:nvGrpSpPr>
          <p:grpSpPr bwMode="auto">
            <a:xfrm>
              <a:off x="3900" y="1872"/>
              <a:ext cx="922" cy="1200"/>
              <a:chOff x="3852" y="1968"/>
              <a:chExt cx="922" cy="1200"/>
            </a:xfrm>
          </p:grpSpPr>
          <p:sp>
            <p:nvSpPr>
              <p:cNvPr id="1097759" name="Line 31"/>
              <p:cNvSpPr>
                <a:spLocks noChangeShapeType="1"/>
              </p:cNvSpPr>
              <p:nvPr/>
            </p:nvSpPr>
            <p:spPr bwMode="auto">
              <a:xfrm rot="2170005" flipH="1">
                <a:off x="4711" y="1968"/>
                <a:ext cx="63" cy="1109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760" name="Line 32"/>
              <p:cNvSpPr>
                <a:spLocks noChangeShapeType="1"/>
              </p:cNvSpPr>
              <p:nvPr/>
            </p:nvSpPr>
            <p:spPr bwMode="auto">
              <a:xfrm rot="-2205603" flipH="1" flipV="1">
                <a:off x="3852" y="1992"/>
                <a:ext cx="41" cy="1176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7761" name="Group 33"/>
          <p:cNvGrpSpPr>
            <a:grpSpLocks/>
          </p:cNvGrpSpPr>
          <p:nvPr/>
        </p:nvGrpSpPr>
        <p:grpSpPr bwMode="auto">
          <a:xfrm>
            <a:off x="6334125" y="1676400"/>
            <a:ext cx="1047750" cy="957263"/>
            <a:chOff x="3918" y="1008"/>
            <a:chExt cx="660" cy="603"/>
          </a:xfrm>
        </p:grpSpPr>
        <p:sp>
          <p:nvSpPr>
            <p:cNvPr id="1097762" name="Oval 34"/>
            <p:cNvSpPr>
              <a:spLocks noChangeArrowheads="1"/>
            </p:cNvSpPr>
            <p:nvPr/>
          </p:nvSpPr>
          <p:spPr bwMode="auto">
            <a:xfrm>
              <a:off x="3918" y="1008"/>
              <a:ext cx="660" cy="603"/>
            </a:xfrm>
            <a:prstGeom prst="ellipse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0C0A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0977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994" y="1166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Satan</a:t>
              </a:r>
            </a:p>
          </p:txBody>
        </p:sp>
      </p:grpSp>
      <p:sp>
        <p:nvSpPr>
          <p:cNvPr id="1097767" name="AutoShape 39"/>
          <p:cNvSpPr>
            <a:spLocks noChangeArrowheads="1"/>
          </p:cNvSpPr>
          <p:nvPr/>
        </p:nvSpPr>
        <p:spPr bwMode="auto">
          <a:xfrm rot="-5400000">
            <a:off x="6814344" y="26408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71" name="AutoShape 43"/>
          <p:cNvSpPr>
            <a:spLocks noChangeArrowheads="1"/>
          </p:cNvSpPr>
          <p:nvPr/>
        </p:nvSpPr>
        <p:spPr bwMode="auto">
          <a:xfrm rot="-16200000">
            <a:off x="6727825" y="2940050"/>
            <a:ext cx="179388" cy="992188"/>
          </a:xfrm>
          <a:prstGeom prst="curvedLeftArrow">
            <a:avLst>
              <a:gd name="adj1" fmla="val 110619"/>
              <a:gd name="adj2" fmla="val 221238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803" name="Text Box 75"/>
          <p:cNvSpPr txBox="1">
            <a:spLocks noChangeArrowheads="1"/>
          </p:cNvSpPr>
          <p:nvPr/>
        </p:nvSpPr>
        <p:spPr bwMode="auto">
          <a:xfrm>
            <a:off x="5029200" y="2105025"/>
            <a:ext cx="9906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582C00"/>
                </a:solidFill>
                <a:latin typeface="Impact" pitchFamily="34" charset="0"/>
              </a:rPr>
              <a:t>Evil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582C00"/>
                </a:solidFill>
                <a:latin typeface="Impact" pitchFamily="34" charset="0"/>
              </a:rPr>
              <a:t>father</a:t>
            </a:r>
          </a:p>
        </p:txBody>
      </p:sp>
      <p:sp>
        <p:nvSpPr>
          <p:cNvPr id="1097804" name="Text Box 76"/>
          <p:cNvSpPr txBox="1">
            <a:spLocks noChangeArrowheads="1"/>
          </p:cNvSpPr>
          <p:nvPr/>
        </p:nvSpPr>
        <p:spPr bwMode="auto">
          <a:xfrm>
            <a:off x="7696200" y="2105025"/>
            <a:ext cx="11430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582C00"/>
                </a:solidFill>
                <a:latin typeface="Impact" pitchFamily="34" charset="0"/>
              </a:rPr>
              <a:t>Evil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582C00"/>
                </a:solidFill>
                <a:latin typeface="Impact" pitchFamily="34" charset="0"/>
              </a:rPr>
              <a:t>mother</a:t>
            </a:r>
          </a:p>
        </p:txBody>
      </p:sp>
      <p:sp>
        <p:nvSpPr>
          <p:cNvPr id="1097805" name="WordArt 77"/>
          <p:cNvSpPr>
            <a:spLocks noChangeArrowheads="1" noChangeShapeType="1" noTextEdit="1"/>
          </p:cNvSpPr>
          <p:nvPr/>
        </p:nvSpPr>
        <p:spPr bwMode="auto">
          <a:xfrm>
            <a:off x="3124200" y="4343400"/>
            <a:ext cx="2895600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Born anew</a:t>
            </a:r>
          </a:p>
        </p:txBody>
      </p:sp>
      <p:sp>
        <p:nvSpPr>
          <p:cNvPr id="1097774" name="Oval 46"/>
          <p:cNvSpPr>
            <a:spLocks noChangeArrowheads="1"/>
          </p:cNvSpPr>
          <p:nvPr/>
        </p:nvSpPr>
        <p:spPr bwMode="auto">
          <a:xfrm>
            <a:off x="4876800" y="2914650"/>
            <a:ext cx="1433513" cy="7254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400">
                <a:solidFill>
                  <a:srgbClr val="0000FF"/>
                </a:solidFill>
                <a:latin typeface="Impact" pitchFamily="34" charset="0"/>
              </a:rPr>
              <a:t>Adam</a:t>
            </a:r>
          </a:p>
        </p:txBody>
      </p:sp>
      <p:sp>
        <p:nvSpPr>
          <p:cNvPr id="1097775" name="Oval 47"/>
          <p:cNvSpPr>
            <a:spLocks noChangeArrowheads="1"/>
          </p:cNvSpPr>
          <p:nvPr/>
        </p:nvSpPr>
        <p:spPr bwMode="auto">
          <a:xfrm>
            <a:off x="7405688" y="2914650"/>
            <a:ext cx="1433512" cy="7254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>
                <a:solidFill>
                  <a:srgbClr val="003300"/>
                </a:solidFill>
                <a:latin typeface="Impact" pitchFamily="34" charset="0"/>
              </a:rPr>
              <a:t>Eve</a:t>
            </a:r>
          </a:p>
        </p:txBody>
      </p:sp>
      <p:sp>
        <p:nvSpPr>
          <p:cNvPr id="1097835" name="Rectangle 107"/>
          <p:cNvSpPr>
            <a:spLocks noChangeArrowheads="1"/>
          </p:cNvSpPr>
          <p:nvPr/>
        </p:nvSpPr>
        <p:spPr bwMode="auto">
          <a:xfrm>
            <a:off x="3619500" y="3657600"/>
            <a:ext cx="1905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5300A6"/>
                </a:solidFill>
                <a:latin typeface="Arial Black" pitchFamily="34" charset="0"/>
              </a:rPr>
              <a:t>Rebirth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1828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FFF8D9"/>
            </a:outerShdw>
          </a:effec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4.1  Rebirth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130131" y="4019550"/>
            <a:ext cx="1427163" cy="744538"/>
            <a:chOff x="6130131" y="4019550"/>
            <a:chExt cx="1427163" cy="744538"/>
          </a:xfrm>
        </p:grpSpPr>
        <p:sp>
          <p:nvSpPr>
            <p:cNvPr id="1097764" name="Oval 36"/>
            <p:cNvSpPr>
              <a:spLocks noChangeArrowheads="1"/>
            </p:cNvSpPr>
            <p:nvPr/>
          </p:nvSpPr>
          <p:spPr bwMode="auto">
            <a:xfrm>
              <a:off x="6130131" y="4019550"/>
              <a:ext cx="1427163" cy="725488"/>
            </a:xfrm>
            <a:prstGeom prst="ellipse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2200" dirty="0">
                  <a:noFill/>
                  <a:latin typeface="Impact" pitchFamily="34" charset="0"/>
                </a:rPr>
                <a:t>Evil</a:t>
              </a:r>
            </a:p>
            <a:p>
              <a:pPr>
                <a:lnSpc>
                  <a:spcPct val="80000"/>
                </a:lnSpc>
              </a:pPr>
              <a:r>
                <a:rPr lang="en-US" sz="2200" dirty="0">
                  <a:noFill/>
                  <a:latin typeface="Impact" pitchFamily="34" charset="0"/>
                </a:rPr>
                <a:t>children</a:t>
              </a: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6130131" y="4038600"/>
              <a:ext cx="1427163" cy="725488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dist="254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Impact" pitchFamily="34" charset="0"/>
                </a:rPr>
                <a:t>Evil</a:t>
              </a:r>
            </a:p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Impact" pitchFamily="34" charset="0"/>
                </a:rPr>
                <a:t>children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9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9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7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7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7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7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9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9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9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67" grpId="0" animBg="1"/>
      <p:bldP spid="1097771" grpId="0" animBg="1"/>
      <p:bldP spid="1097803" grpId="0" autoUpdateAnimBg="0"/>
      <p:bldP spid="1097804" grpId="0" autoUpdateAnimBg="0"/>
      <p:bldP spid="1097774" grpId="0" animBg="1" autoUpdateAnimBg="0"/>
      <p:bldP spid="109777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903" name="Text Box 151"/>
          <p:cNvSpPr txBox="1">
            <a:spLocks noChangeArrowheads="1"/>
          </p:cNvSpPr>
          <p:nvPr/>
        </p:nvSpPr>
        <p:spPr bwMode="auto">
          <a:xfrm>
            <a:off x="457200" y="603250"/>
            <a:ext cx="7239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4.1.1  Jesus and the Holy Spirit and Their</a:t>
            </a:r>
          </a:p>
          <a:p>
            <a:pPr algn="l">
              <a:lnSpc>
                <a:spcPct val="85000"/>
              </a:lnSpc>
            </a:pPr>
            <a:r>
              <a:rPr lang="en-US" sz="2600">
                <a:solidFill>
                  <a:srgbClr val="000099"/>
                </a:solidFill>
                <a:latin typeface="Impact" pitchFamily="34" charset="0"/>
              </a:rPr>
              <a:t>				</a:t>
            </a: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 Mission to Give Rebirth</a:t>
            </a:r>
          </a:p>
        </p:txBody>
      </p:sp>
      <p:grpSp>
        <p:nvGrpSpPr>
          <p:cNvPr id="1098928" name="Group 176"/>
          <p:cNvGrpSpPr>
            <a:grpSpLocks/>
          </p:cNvGrpSpPr>
          <p:nvPr/>
        </p:nvGrpSpPr>
        <p:grpSpPr bwMode="auto">
          <a:xfrm>
            <a:off x="5029200" y="2105025"/>
            <a:ext cx="3810000" cy="714375"/>
            <a:chOff x="3168" y="1326"/>
            <a:chExt cx="2400" cy="450"/>
          </a:xfrm>
        </p:grpSpPr>
        <p:sp>
          <p:nvSpPr>
            <p:cNvPr id="1098922" name="Text Box 170"/>
            <p:cNvSpPr txBox="1">
              <a:spLocks noChangeArrowheads="1"/>
            </p:cNvSpPr>
            <p:nvPr/>
          </p:nvSpPr>
          <p:spPr bwMode="auto">
            <a:xfrm>
              <a:off x="3168" y="1326"/>
              <a:ext cx="624" cy="4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582C00"/>
                  </a:solidFill>
                  <a:latin typeface="Impact" pitchFamily="34" charset="0"/>
                </a:rPr>
                <a:t>Evil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582C00"/>
                  </a:solidFill>
                  <a:latin typeface="Impact" pitchFamily="34" charset="0"/>
                </a:rPr>
                <a:t>father</a:t>
              </a:r>
            </a:p>
          </p:txBody>
        </p:sp>
        <p:sp>
          <p:nvSpPr>
            <p:cNvPr id="1098923" name="Text Box 171"/>
            <p:cNvSpPr txBox="1">
              <a:spLocks noChangeArrowheads="1"/>
            </p:cNvSpPr>
            <p:nvPr/>
          </p:nvSpPr>
          <p:spPr bwMode="auto">
            <a:xfrm>
              <a:off x="4848" y="1326"/>
              <a:ext cx="720" cy="4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582C00"/>
                  </a:solidFill>
                  <a:latin typeface="Impact" pitchFamily="34" charset="0"/>
                </a:rPr>
                <a:t>Evil</a:t>
              </a:r>
            </a:p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582C00"/>
                  </a:solidFill>
                  <a:latin typeface="Impact" pitchFamily="34" charset="0"/>
                </a:rPr>
                <a:t>mother</a:t>
              </a:r>
            </a:p>
          </p:txBody>
        </p:sp>
      </p:grpSp>
      <p:grpSp>
        <p:nvGrpSpPr>
          <p:cNvPr id="1098934" name="Group 182"/>
          <p:cNvGrpSpPr>
            <a:grpSpLocks/>
          </p:cNvGrpSpPr>
          <p:nvPr/>
        </p:nvGrpSpPr>
        <p:grpSpPr bwMode="auto">
          <a:xfrm>
            <a:off x="4876800" y="1676400"/>
            <a:ext cx="3962400" cy="3200400"/>
            <a:chOff x="3072" y="1056"/>
            <a:chExt cx="2496" cy="2016"/>
          </a:xfrm>
        </p:grpSpPr>
        <p:grpSp>
          <p:nvGrpSpPr>
            <p:cNvPr id="1098904" name="Group 152"/>
            <p:cNvGrpSpPr>
              <a:grpSpLocks/>
            </p:cNvGrpSpPr>
            <p:nvPr/>
          </p:nvGrpSpPr>
          <p:grpSpPr bwMode="auto">
            <a:xfrm>
              <a:off x="3818" y="1104"/>
              <a:ext cx="960" cy="1084"/>
              <a:chOff x="3770" y="1200"/>
              <a:chExt cx="960" cy="1084"/>
            </a:xfrm>
          </p:grpSpPr>
          <p:sp>
            <p:nvSpPr>
              <p:cNvPr id="1098905" name="Line 153"/>
              <p:cNvSpPr>
                <a:spLocks noChangeShapeType="1"/>
              </p:cNvSpPr>
              <p:nvPr/>
            </p:nvSpPr>
            <p:spPr bwMode="auto">
              <a:xfrm rot="2067238" flipH="1">
                <a:off x="3770" y="1248"/>
                <a:ext cx="92" cy="1011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906" name="Line 154"/>
              <p:cNvSpPr>
                <a:spLocks noChangeShapeType="1"/>
              </p:cNvSpPr>
              <p:nvPr/>
            </p:nvSpPr>
            <p:spPr bwMode="auto">
              <a:xfrm rot="19205299" flipH="1">
                <a:off x="4726" y="1200"/>
                <a:ext cx="4" cy="1084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8933" name="Group 181"/>
            <p:cNvGrpSpPr>
              <a:grpSpLocks/>
            </p:cNvGrpSpPr>
            <p:nvPr/>
          </p:nvGrpSpPr>
          <p:grpSpPr bwMode="auto">
            <a:xfrm>
              <a:off x="3552" y="1872"/>
              <a:ext cx="1536" cy="1200"/>
              <a:chOff x="3552" y="1872"/>
              <a:chExt cx="1536" cy="1200"/>
            </a:xfrm>
          </p:grpSpPr>
          <p:sp>
            <p:nvSpPr>
              <p:cNvPr id="1098908" name="AutoShape 156"/>
              <p:cNvSpPr>
                <a:spLocks noChangeArrowheads="1"/>
              </p:cNvSpPr>
              <p:nvPr/>
            </p:nvSpPr>
            <p:spPr bwMode="auto">
              <a:xfrm flipV="1">
                <a:off x="3552" y="2064"/>
                <a:ext cx="1536" cy="960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C0C0C0"/>
                  </a:gs>
                  <a:gs pos="100000">
                    <a:srgbClr val="663300"/>
                  </a:gs>
                </a:gsLst>
                <a:lin ang="540000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grpSp>
            <p:nvGrpSpPr>
              <p:cNvPr id="1098909" name="Group 157"/>
              <p:cNvGrpSpPr>
                <a:grpSpLocks/>
              </p:cNvGrpSpPr>
              <p:nvPr/>
            </p:nvGrpSpPr>
            <p:grpSpPr bwMode="auto">
              <a:xfrm>
                <a:off x="3900" y="1872"/>
                <a:ext cx="922" cy="1200"/>
                <a:chOff x="3852" y="1968"/>
                <a:chExt cx="922" cy="1200"/>
              </a:xfrm>
            </p:grpSpPr>
            <p:sp>
              <p:nvSpPr>
                <p:cNvPr id="1098910" name="Line 158"/>
                <p:cNvSpPr>
                  <a:spLocks noChangeShapeType="1"/>
                </p:cNvSpPr>
                <p:nvPr/>
              </p:nvSpPr>
              <p:spPr bwMode="auto">
                <a:xfrm rot="2170005" flipH="1">
                  <a:off x="4711" y="1968"/>
                  <a:ext cx="63" cy="1109"/>
                </a:xfrm>
                <a:prstGeom prst="line">
                  <a:avLst/>
                </a:prstGeom>
                <a:noFill/>
                <a:ln w="57150">
                  <a:solidFill>
                    <a:srgbClr val="66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8911" name="Line 159"/>
                <p:cNvSpPr>
                  <a:spLocks noChangeShapeType="1"/>
                </p:cNvSpPr>
                <p:nvPr/>
              </p:nvSpPr>
              <p:spPr bwMode="auto">
                <a:xfrm rot="-2205603" flipH="1" flipV="1">
                  <a:off x="3852" y="1992"/>
                  <a:ext cx="41" cy="1176"/>
                </a:xfrm>
                <a:prstGeom prst="line">
                  <a:avLst/>
                </a:prstGeom>
                <a:noFill/>
                <a:ln w="57150">
                  <a:solidFill>
                    <a:srgbClr val="66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98912" name="Group 160"/>
            <p:cNvGrpSpPr>
              <a:grpSpLocks/>
            </p:cNvGrpSpPr>
            <p:nvPr/>
          </p:nvGrpSpPr>
          <p:grpSpPr bwMode="auto">
            <a:xfrm>
              <a:off x="3990" y="1056"/>
              <a:ext cx="660" cy="603"/>
              <a:chOff x="3918" y="1008"/>
              <a:chExt cx="660" cy="603"/>
            </a:xfrm>
          </p:grpSpPr>
          <p:sp>
            <p:nvSpPr>
              <p:cNvPr id="1098913" name="Oval 161"/>
              <p:cNvSpPr>
                <a:spLocks noChangeArrowheads="1"/>
              </p:cNvSpPr>
              <p:nvPr/>
            </p:nvSpPr>
            <p:spPr bwMode="auto">
              <a:xfrm>
                <a:off x="3918" y="1008"/>
                <a:ext cx="660" cy="603"/>
              </a:xfrm>
              <a:prstGeom prst="ellipse">
                <a:avLst/>
              </a:prstGeom>
              <a:gradFill rotWithShape="0">
                <a:gsLst>
                  <a:gs pos="0">
                    <a:srgbClr val="804000"/>
                  </a:gs>
                  <a:gs pos="100000">
                    <a:srgbClr val="663300"/>
                  </a:gs>
                </a:gsLst>
                <a:path path="shape">
                  <a:fillToRect l="50000" t="50000" r="50000" b="5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Harsh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0C0A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4800" b="1">
                  <a:solidFill>
                    <a:srgbClr val="6600CC"/>
                  </a:solidFill>
                  <a:latin typeface="Impact" pitchFamily="34" charset="0"/>
                </a:endParaRPr>
              </a:p>
            </p:txBody>
          </p:sp>
          <p:sp>
            <p:nvSpPr>
              <p:cNvPr id="1098914" name="WordArt 16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94" y="1166"/>
                <a:ext cx="507" cy="28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Satan</a:t>
                </a:r>
              </a:p>
            </p:txBody>
          </p:sp>
        </p:grpSp>
        <p:sp>
          <p:nvSpPr>
            <p:cNvPr id="1098924" name="Oval 172"/>
            <p:cNvSpPr>
              <a:spLocks noChangeArrowheads="1"/>
            </p:cNvSpPr>
            <p:nvPr/>
          </p:nvSpPr>
          <p:spPr bwMode="auto">
            <a:xfrm>
              <a:off x="3072" y="1836"/>
              <a:ext cx="903" cy="4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3400">
                  <a:solidFill>
                    <a:srgbClr val="0000FF"/>
                  </a:solidFill>
                  <a:latin typeface="Impact" pitchFamily="34" charset="0"/>
                </a:rPr>
                <a:t>Adam</a:t>
              </a:r>
            </a:p>
          </p:txBody>
        </p:sp>
        <p:sp>
          <p:nvSpPr>
            <p:cNvPr id="1098925" name="Oval 173"/>
            <p:cNvSpPr>
              <a:spLocks noChangeArrowheads="1"/>
            </p:cNvSpPr>
            <p:nvPr/>
          </p:nvSpPr>
          <p:spPr bwMode="auto">
            <a:xfrm>
              <a:off x="4665" y="1836"/>
              <a:ext cx="903" cy="45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Normal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3600">
                  <a:solidFill>
                    <a:srgbClr val="003300"/>
                  </a:solidFill>
                  <a:latin typeface="Impact" pitchFamily="34" charset="0"/>
                </a:rPr>
                <a:t>Eve</a:t>
              </a:r>
            </a:p>
          </p:txBody>
        </p:sp>
      </p:grpSp>
      <p:sp>
        <p:nvSpPr>
          <p:cNvPr id="1098875" name="WordArt 123"/>
          <p:cNvSpPr>
            <a:spLocks noChangeArrowheads="1" noChangeShapeType="1" noTextEdit="1"/>
          </p:cNvSpPr>
          <p:nvPr/>
        </p:nvSpPr>
        <p:spPr bwMode="auto">
          <a:xfrm>
            <a:off x="3124200" y="4343400"/>
            <a:ext cx="2895600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Born anew</a:t>
            </a:r>
          </a:p>
        </p:txBody>
      </p:sp>
      <p:sp>
        <p:nvSpPr>
          <p:cNvPr id="1098935" name="WordArt 183"/>
          <p:cNvSpPr>
            <a:spLocks noChangeArrowheads="1" noChangeShapeType="1" noTextEdit="1"/>
          </p:cNvSpPr>
          <p:nvPr/>
        </p:nvSpPr>
        <p:spPr bwMode="auto">
          <a:xfrm>
            <a:off x="3124200" y="4038600"/>
            <a:ext cx="28956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Born anew</a:t>
            </a:r>
          </a:p>
        </p:txBody>
      </p:sp>
      <p:sp>
        <p:nvSpPr>
          <p:cNvPr id="1098754" name="Rectangle 2"/>
          <p:cNvSpPr>
            <a:spLocks noChangeArrowheads="1"/>
          </p:cNvSpPr>
          <p:nvPr/>
        </p:nvSpPr>
        <p:spPr bwMode="auto">
          <a:xfrm>
            <a:off x="0" y="5038725"/>
            <a:ext cx="9144000" cy="181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8936" name="Group 184"/>
          <p:cNvGrpSpPr>
            <a:grpSpLocks/>
          </p:cNvGrpSpPr>
          <p:nvPr/>
        </p:nvGrpSpPr>
        <p:grpSpPr bwMode="auto">
          <a:xfrm>
            <a:off x="1295400" y="5486400"/>
            <a:ext cx="6781800" cy="714375"/>
            <a:chOff x="816" y="3456"/>
            <a:chExt cx="4272" cy="450"/>
          </a:xfrm>
        </p:grpSpPr>
        <p:sp>
          <p:nvSpPr>
            <p:cNvPr id="1098756" name="Text Box 4"/>
            <p:cNvSpPr txBox="1">
              <a:spLocks noChangeArrowheads="1"/>
            </p:cNvSpPr>
            <p:nvPr/>
          </p:nvSpPr>
          <p:spPr bwMode="auto">
            <a:xfrm>
              <a:off x="1065" y="3456"/>
              <a:ext cx="4023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Hence, fallen people must be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born anew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as children without original sin.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98757" name="Text Box 5"/>
            <p:cNvSpPr txBox="1">
              <a:spLocks noChangeArrowheads="1"/>
            </p:cNvSpPr>
            <p:nvPr/>
          </p:nvSpPr>
          <p:spPr bwMode="auto">
            <a:xfrm>
              <a:off x="816" y="3456"/>
              <a:ext cx="19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98938" name="Rectangle 186"/>
          <p:cNvSpPr>
            <a:spLocks noChangeArrowheads="1"/>
          </p:cNvSpPr>
          <p:nvPr/>
        </p:nvSpPr>
        <p:spPr bwMode="auto">
          <a:xfrm>
            <a:off x="3619500" y="3657600"/>
            <a:ext cx="1905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5300A6"/>
                </a:solidFill>
                <a:latin typeface="Arial Black" pitchFamily="34" charset="0"/>
              </a:rPr>
              <a:t>Rebirth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1828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FFF8D9"/>
            </a:outerShdw>
          </a:effec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4.1  Rebirth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130131" y="4019550"/>
            <a:ext cx="1427163" cy="744538"/>
            <a:chOff x="6130131" y="4019550"/>
            <a:chExt cx="1427163" cy="744538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130131" y="4019550"/>
              <a:ext cx="1427163" cy="725488"/>
            </a:xfrm>
            <a:prstGeom prst="ellipse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2200" dirty="0">
                  <a:noFill/>
                  <a:latin typeface="Impact" pitchFamily="34" charset="0"/>
                </a:rPr>
                <a:t>Evil</a:t>
              </a:r>
            </a:p>
            <a:p>
              <a:pPr>
                <a:lnSpc>
                  <a:spcPct val="80000"/>
                </a:lnSpc>
              </a:pPr>
              <a:r>
                <a:rPr lang="en-US" sz="2200" dirty="0">
                  <a:noFill/>
                  <a:latin typeface="Impact" pitchFamily="34" charset="0"/>
                </a:rPr>
                <a:t>children</a:t>
              </a: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6130131" y="4038600"/>
              <a:ext cx="1427163" cy="725488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dist="254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Impact" pitchFamily="34" charset="0"/>
                </a:rPr>
                <a:t>Evil</a:t>
              </a:r>
            </a:p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Impact" pitchFamily="34" charset="0"/>
                </a:rPr>
                <a:t>children</a:t>
              </a:r>
            </a:p>
          </p:txBody>
        </p:sp>
      </p:grpSp>
      <p:sp>
        <p:nvSpPr>
          <p:cNvPr id="39" name="AutoShape 39"/>
          <p:cNvSpPr>
            <a:spLocks noChangeArrowheads="1"/>
          </p:cNvSpPr>
          <p:nvPr/>
        </p:nvSpPr>
        <p:spPr bwMode="auto">
          <a:xfrm rot="-5400000">
            <a:off x="6814344" y="26408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 rot="-16200000">
            <a:off x="6727825" y="2940050"/>
            <a:ext cx="179388" cy="992188"/>
          </a:xfrm>
          <a:prstGeom prst="curvedLeftArrow">
            <a:avLst>
              <a:gd name="adj1" fmla="val 110619"/>
              <a:gd name="adj2" fmla="val 221238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9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9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9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98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98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9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935" grpId="0" animBg="1"/>
      <p:bldP spid="109893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ChangeArrowheads="1"/>
          </p:cNvSpPr>
          <p:nvPr/>
        </p:nvSpPr>
        <p:spPr bwMode="auto">
          <a:xfrm>
            <a:off x="0" y="5038725"/>
            <a:ext cx="9144000" cy="181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9891" name="Group 115"/>
          <p:cNvGrpSpPr>
            <a:grpSpLocks/>
          </p:cNvGrpSpPr>
          <p:nvPr/>
        </p:nvGrpSpPr>
        <p:grpSpPr bwMode="auto">
          <a:xfrm>
            <a:off x="1066800" y="5216525"/>
            <a:ext cx="7162800" cy="1336675"/>
            <a:chOff x="576" y="3266"/>
            <a:chExt cx="4512" cy="842"/>
          </a:xfrm>
        </p:grpSpPr>
        <p:sp>
          <p:nvSpPr>
            <p:cNvPr id="1099780" name="Text Box 4"/>
            <p:cNvSpPr txBox="1">
              <a:spLocks noChangeArrowheads="1"/>
            </p:cNvSpPr>
            <p:nvPr/>
          </p:nvSpPr>
          <p:spPr bwMode="auto">
            <a:xfrm>
              <a:off x="813" y="3266"/>
              <a:ext cx="4275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came as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True Father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in order to give rebirth to fallen people, transforming them into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good children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, thoroughly cleansed of original sin.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Holy Spirit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came as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True Mother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170).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99781" name="Text Box 5"/>
            <p:cNvSpPr txBox="1">
              <a:spLocks noChangeArrowheads="1"/>
            </p:cNvSpPr>
            <p:nvPr/>
          </p:nvSpPr>
          <p:spPr bwMode="auto">
            <a:xfrm>
              <a:off x="576" y="3266"/>
              <a:ext cx="17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99783" name="Text Box 7"/>
          <p:cNvSpPr txBox="1">
            <a:spLocks noChangeArrowheads="1"/>
          </p:cNvSpPr>
          <p:nvPr/>
        </p:nvSpPr>
        <p:spPr bwMode="auto">
          <a:xfrm>
            <a:off x="457200" y="603250"/>
            <a:ext cx="7239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4.1.1  Jesus and the Holy Spirit and Their</a:t>
            </a:r>
          </a:p>
          <a:p>
            <a:pPr algn="l">
              <a:lnSpc>
                <a:spcPct val="85000"/>
              </a:lnSpc>
            </a:pPr>
            <a:r>
              <a:rPr lang="en-US" sz="2600">
                <a:solidFill>
                  <a:srgbClr val="000099"/>
                </a:solidFill>
                <a:latin typeface="Impact" pitchFamily="34" charset="0"/>
              </a:rPr>
              <a:t>				</a:t>
            </a: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 Mission to Give Rebirth</a:t>
            </a:r>
          </a:p>
        </p:txBody>
      </p:sp>
      <p:grpSp>
        <p:nvGrpSpPr>
          <p:cNvPr id="1099815" name="Group 39"/>
          <p:cNvGrpSpPr>
            <a:grpSpLocks/>
          </p:cNvGrpSpPr>
          <p:nvPr/>
        </p:nvGrpSpPr>
        <p:grpSpPr bwMode="auto">
          <a:xfrm>
            <a:off x="1454150" y="1752600"/>
            <a:ext cx="1524000" cy="1757363"/>
            <a:chOff x="916" y="1200"/>
            <a:chExt cx="960" cy="1107"/>
          </a:xfrm>
        </p:grpSpPr>
        <p:sp>
          <p:nvSpPr>
            <p:cNvPr id="1099816" name="Line 40"/>
            <p:cNvSpPr>
              <a:spLocks noChangeShapeType="1"/>
            </p:cNvSpPr>
            <p:nvPr/>
          </p:nvSpPr>
          <p:spPr bwMode="auto">
            <a:xfrm rot="2067238" flipH="1">
              <a:off x="916" y="1296"/>
              <a:ext cx="92" cy="1011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817" name="Line 41"/>
            <p:cNvSpPr>
              <a:spLocks noChangeShapeType="1"/>
            </p:cNvSpPr>
            <p:nvPr/>
          </p:nvSpPr>
          <p:spPr bwMode="auto">
            <a:xfrm rot="19205299" flipH="1">
              <a:off x="1872" y="1200"/>
              <a:ext cx="4" cy="1084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9886" name="Group 110"/>
          <p:cNvGrpSpPr>
            <a:grpSpLocks/>
          </p:cNvGrpSpPr>
          <p:nvPr/>
        </p:nvGrpSpPr>
        <p:grpSpPr bwMode="auto">
          <a:xfrm>
            <a:off x="1066800" y="3009900"/>
            <a:ext cx="2438400" cy="1866900"/>
            <a:chOff x="672" y="1896"/>
            <a:chExt cx="1536" cy="1176"/>
          </a:xfrm>
        </p:grpSpPr>
        <p:sp>
          <p:nvSpPr>
            <p:cNvPr id="1099813" name="AutoShape 37"/>
            <p:cNvSpPr>
              <a:spLocks noChangeArrowheads="1"/>
            </p:cNvSpPr>
            <p:nvPr/>
          </p:nvSpPr>
          <p:spPr bwMode="auto">
            <a:xfrm flipV="1">
              <a:off x="672" y="2064"/>
              <a:ext cx="1536" cy="96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CCCFF"/>
                </a:gs>
                <a:gs pos="50000">
                  <a:srgbClr val="9966FF"/>
                </a:gs>
                <a:gs pos="100000">
                  <a:srgbClr val="CCCCFF"/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grpSp>
          <p:nvGrpSpPr>
            <p:cNvPr id="1099818" name="Group 42"/>
            <p:cNvGrpSpPr>
              <a:grpSpLocks/>
            </p:cNvGrpSpPr>
            <p:nvPr/>
          </p:nvGrpSpPr>
          <p:grpSpPr bwMode="auto">
            <a:xfrm>
              <a:off x="998" y="1896"/>
              <a:ext cx="922" cy="1176"/>
              <a:chOff x="998" y="1992"/>
              <a:chExt cx="922" cy="1176"/>
            </a:xfrm>
          </p:grpSpPr>
          <p:sp>
            <p:nvSpPr>
              <p:cNvPr id="1099819" name="Line 43"/>
              <p:cNvSpPr>
                <a:spLocks noChangeShapeType="1"/>
              </p:cNvSpPr>
              <p:nvPr/>
            </p:nvSpPr>
            <p:spPr bwMode="auto">
              <a:xfrm rot="2170005" flipH="1">
                <a:off x="1857" y="1992"/>
                <a:ext cx="63" cy="1109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820" name="Line 44"/>
              <p:cNvSpPr>
                <a:spLocks noChangeShapeType="1"/>
              </p:cNvSpPr>
              <p:nvPr/>
            </p:nvSpPr>
            <p:spPr bwMode="auto">
              <a:xfrm rot="-2205603" flipH="1" flipV="1">
                <a:off x="998" y="1992"/>
                <a:ext cx="41" cy="117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9821" name="Group 45"/>
          <p:cNvGrpSpPr>
            <a:grpSpLocks/>
          </p:cNvGrpSpPr>
          <p:nvPr/>
        </p:nvGrpSpPr>
        <p:grpSpPr bwMode="auto">
          <a:xfrm>
            <a:off x="1727200" y="1679575"/>
            <a:ext cx="1047750" cy="957263"/>
            <a:chOff x="1134" y="1010"/>
            <a:chExt cx="660" cy="603"/>
          </a:xfrm>
        </p:grpSpPr>
        <p:sp>
          <p:nvSpPr>
            <p:cNvPr id="1099822" name="Oval 46"/>
            <p:cNvSpPr>
              <a:spLocks noChangeArrowheads="1"/>
            </p:cNvSpPr>
            <p:nvPr/>
          </p:nvSpPr>
          <p:spPr bwMode="auto">
            <a:xfrm>
              <a:off x="1134" y="1010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099823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1210" y="1168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099825" name="Oval 49"/>
          <p:cNvSpPr>
            <a:spLocks noChangeArrowheads="1"/>
          </p:cNvSpPr>
          <p:nvPr/>
        </p:nvSpPr>
        <p:spPr bwMode="auto">
          <a:xfrm>
            <a:off x="304800" y="2932113"/>
            <a:ext cx="1433513" cy="7254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r>
              <a:rPr lang="en-US" sz="3400" dirty="0">
                <a:solidFill>
                  <a:srgbClr val="0000FF"/>
                </a:solidFill>
                <a:latin typeface="Impact" pitchFamily="34" charset="0"/>
              </a:rPr>
              <a:t>Jesus</a:t>
            </a:r>
            <a:endParaRPr lang="en-US" sz="22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99829" name="AutoShape 53"/>
          <p:cNvSpPr>
            <a:spLocks noChangeArrowheads="1"/>
          </p:cNvSpPr>
          <p:nvPr/>
        </p:nvSpPr>
        <p:spPr bwMode="auto">
          <a:xfrm rot="-5400000">
            <a:off x="2232819" y="26408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833" name="AutoShape 57"/>
          <p:cNvSpPr>
            <a:spLocks noChangeArrowheads="1"/>
          </p:cNvSpPr>
          <p:nvPr/>
        </p:nvSpPr>
        <p:spPr bwMode="auto">
          <a:xfrm rot="-16200000">
            <a:off x="2146300" y="2940050"/>
            <a:ext cx="179388" cy="992188"/>
          </a:xfrm>
          <a:prstGeom prst="curvedLeftArrow">
            <a:avLst>
              <a:gd name="adj1" fmla="val 110619"/>
              <a:gd name="adj2" fmla="val 221238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837" name="Text Box 61"/>
          <p:cNvSpPr txBox="1">
            <a:spLocks noChangeArrowheads="1"/>
          </p:cNvSpPr>
          <p:nvPr/>
        </p:nvSpPr>
        <p:spPr bwMode="auto">
          <a:xfrm>
            <a:off x="3124200" y="2105025"/>
            <a:ext cx="11430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003300"/>
                </a:solidFill>
                <a:latin typeface="Impact" pitchFamily="34" charset="0"/>
              </a:rPr>
              <a:t>True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003300"/>
                </a:solidFill>
                <a:latin typeface="Impact" pitchFamily="34" charset="0"/>
              </a:rPr>
              <a:t>Mother</a:t>
            </a:r>
          </a:p>
        </p:txBody>
      </p:sp>
      <p:sp>
        <p:nvSpPr>
          <p:cNvPr id="1099840" name="WordArt 64"/>
          <p:cNvSpPr>
            <a:spLocks noChangeArrowheads="1" noChangeShapeType="1" noTextEdit="1"/>
          </p:cNvSpPr>
          <p:nvPr/>
        </p:nvSpPr>
        <p:spPr bwMode="auto">
          <a:xfrm>
            <a:off x="3124200" y="4343400"/>
            <a:ext cx="2895600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Born anew</a:t>
            </a:r>
          </a:p>
        </p:txBody>
      </p:sp>
      <p:grpSp>
        <p:nvGrpSpPr>
          <p:cNvPr id="1099843" name="Group 67"/>
          <p:cNvGrpSpPr>
            <a:grpSpLocks/>
          </p:cNvGrpSpPr>
          <p:nvPr/>
        </p:nvGrpSpPr>
        <p:grpSpPr bwMode="auto">
          <a:xfrm>
            <a:off x="5029200" y="2105025"/>
            <a:ext cx="3810000" cy="714375"/>
            <a:chOff x="3168" y="1326"/>
            <a:chExt cx="2400" cy="450"/>
          </a:xfrm>
        </p:grpSpPr>
        <p:sp>
          <p:nvSpPr>
            <p:cNvPr id="1099844" name="Text Box 68"/>
            <p:cNvSpPr txBox="1">
              <a:spLocks noChangeArrowheads="1"/>
            </p:cNvSpPr>
            <p:nvPr/>
          </p:nvSpPr>
          <p:spPr bwMode="auto">
            <a:xfrm>
              <a:off x="3168" y="1326"/>
              <a:ext cx="624" cy="4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582C00"/>
                  </a:solidFill>
                  <a:latin typeface="Impact" pitchFamily="34" charset="0"/>
                </a:rPr>
                <a:t>Evil</a:t>
              </a:r>
            </a:p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582C00"/>
                  </a:solidFill>
                  <a:latin typeface="Impact" pitchFamily="34" charset="0"/>
                </a:rPr>
                <a:t>father</a:t>
              </a:r>
            </a:p>
          </p:txBody>
        </p:sp>
        <p:sp>
          <p:nvSpPr>
            <p:cNvPr id="1099845" name="Text Box 69"/>
            <p:cNvSpPr txBox="1">
              <a:spLocks noChangeArrowheads="1"/>
            </p:cNvSpPr>
            <p:nvPr/>
          </p:nvSpPr>
          <p:spPr bwMode="auto">
            <a:xfrm>
              <a:off x="4848" y="1326"/>
              <a:ext cx="720" cy="4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582C00"/>
                  </a:solidFill>
                  <a:latin typeface="Impact" pitchFamily="34" charset="0"/>
                </a:rPr>
                <a:t>Evil</a:t>
              </a:r>
            </a:p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582C00"/>
                  </a:solidFill>
                  <a:latin typeface="Impact" pitchFamily="34" charset="0"/>
                </a:rPr>
                <a:t>mother</a:t>
              </a:r>
            </a:p>
          </p:txBody>
        </p:sp>
      </p:grpSp>
      <p:grpSp>
        <p:nvGrpSpPr>
          <p:cNvPr id="1099888" name="Group 112"/>
          <p:cNvGrpSpPr>
            <a:grpSpLocks/>
          </p:cNvGrpSpPr>
          <p:nvPr/>
        </p:nvGrpSpPr>
        <p:grpSpPr bwMode="auto">
          <a:xfrm>
            <a:off x="4876800" y="1676400"/>
            <a:ext cx="3962400" cy="3200400"/>
            <a:chOff x="3072" y="1056"/>
            <a:chExt cx="2496" cy="2016"/>
          </a:xfrm>
        </p:grpSpPr>
        <p:grpSp>
          <p:nvGrpSpPr>
            <p:cNvPr id="1099847" name="Group 71"/>
            <p:cNvGrpSpPr>
              <a:grpSpLocks/>
            </p:cNvGrpSpPr>
            <p:nvPr/>
          </p:nvGrpSpPr>
          <p:grpSpPr bwMode="auto">
            <a:xfrm>
              <a:off x="3818" y="1104"/>
              <a:ext cx="960" cy="1084"/>
              <a:chOff x="3770" y="1200"/>
              <a:chExt cx="960" cy="1084"/>
            </a:xfrm>
          </p:grpSpPr>
          <p:sp>
            <p:nvSpPr>
              <p:cNvPr id="1099848" name="Line 72"/>
              <p:cNvSpPr>
                <a:spLocks noChangeShapeType="1"/>
              </p:cNvSpPr>
              <p:nvPr/>
            </p:nvSpPr>
            <p:spPr bwMode="auto">
              <a:xfrm rot="2067238" flipH="1">
                <a:off x="3770" y="1248"/>
                <a:ext cx="92" cy="1011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849" name="Line 73"/>
              <p:cNvSpPr>
                <a:spLocks noChangeShapeType="1"/>
              </p:cNvSpPr>
              <p:nvPr/>
            </p:nvSpPr>
            <p:spPr bwMode="auto">
              <a:xfrm rot="19205299" flipH="1">
                <a:off x="4726" y="1200"/>
                <a:ext cx="4" cy="1084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9887" name="Group 111"/>
            <p:cNvGrpSpPr>
              <a:grpSpLocks/>
            </p:cNvGrpSpPr>
            <p:nvPr/>
          </p:nvGrpSpPr>
          <p:grpSpPr bwMode="auto">
            <a:xfrm>
              <a:off x="3552" y="1872"/>
              <a:ext cx="1536" cy="1200"/>
              <a:chOff x="3552" y="1872"/>
              <a:chExt cx="1536" cy="1200"/>
            </a:xfrm>
          </p:grpSpPr>
          <p:sp>
            <p:nvSpPr>
              <p:cNvPr id="1099851" name="AutoShape 75"/>
              <p:cNvSpPr>
                <a:spLocks noChangeArrowheads="1"/>
              </p:cNvSpPr>
              <p:nvPr/>
            </p:nvSpPr>
            <p:spPr bwMode="auto">
              <a:xfrm flipV="1">
                <a:off x="3552" y="2064"/>
                <a:ext cx="1536" cy="960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C0C0C0"/>
                  </a:gs>
                  <a:gs pos="100000">
                    <a:srgbClr val="663300"/>
                  </a:gs>
                </a:gsLst>
                <a:lin ang="540000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grpSp>
            <p:nvGrpSpPr>
              <p:cNvPr id="1099852" name="Group 76"/>
              <p:cNvGrpSpPr>
                <a:grpSpLocks/>
              </p:cNvGrpSpPr>
              <p:nvPr/>
            </p:nvGrpSpPr>
            <p:grpSpPr bwMode="auto">
              <a:xfrm>
                <a:off x="3900" y="1872"/>
                <a:ext cx="922" cy="1200"/>
                <a:chOff x="3852" y="1968"/>
                <a:chExt cx="922" cy="1200"/>
              </a:xfrm>
            </p:grpSpPr>
            <p:sp>
              <p:nvSpPr>
                <p:cNvPr id="1099853" name="Line 77"/>
                <p:cNvSpPr>
                  <a:spLocks noChangeShapeType="1"/>
                </p:cNvSpPr>
                <p:nvPr/>
              </p:nvSpPr>
              <p:spPr bwMode="auto">
                <a:xfrm rot="2170005" flipH="1">
                  <a:off x="4711" y="1968"/>
                  <a:ext cx="63" cy="1109"/>
                </a:xfrm>
                <a:prstGeom prst="line">
                  <a:avLst/>
                </a:prstGeom>
                <a:noFill/>
                <a:ln w="57150">
                  <a:solidFill>
                    <a:srgbClr val="66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854" name="Line 78"/>
                <p:cNvSpPr>
                  <a:spLocks noChangeShapeType="1"/>
                </p:cNvSpPr>
                <p:nvPr/>
              </p:nvSpPr>
              <p:spPr bwMode="auto">
                <a:xfrm rot="-2205603" flipH="1" flipV="1">
                  <a:off x="3852" y="1992"/>
                  <a:ext cx="41" cy="1176"/>
                </a:xfrm>
                <a:prstGeom prst="line">
                  <a:avLst/>
                </a:prstGeom>
                <a:noFill/>
                <a:ln w="57150">
                  <a:solidFill>
                    <a:srgbClr val="66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99868" name="Group 92"/>
            <p:cNvGrpSpPr>
              <a:grpSpLocks/>
            </p:cNvGrpSpPr>
            <p:nvPr/>
          </p:nvGrpSpPr>
          <p:grpSpPr bwMode="auto">
            <a:xfrm>
              <a:off x="3990" y="1056"/>
              <a:ext cx="660" cy="603"/>
              <a:chOff x="3990" y="1056"/>
              <a:chExt cx="660" cy="603"/>
            </a:xfrm>
          </p:grpSpPr>
          <p:sp>
            <p:nvSpPr>
              <p:cNvPr id="1099856" name="Oval 80"/>
              <p:cNvSpPr>
                <a:spLocks noChangeArrowheads="1"/>
              </p:cNvSpPr>
              <p:nvPr/>
            </p:nvSpPr>
            <p:spPr bwMode="auto">
              <a:xfrm>
                <a:off x="3990" y="1056"/>
                <a:ext cx="660" cy="603"/>
              </a:xfrm>
              <a:prstGeom prst="ellipse">
                <a:avLst/>
              </a:prstGeom>
              <a:gradFill rotWithShape="0">
                <a:gsLst>
                  <a:gs pos="0">
                    <a:srgbClr val="804000"/>
                  </a:gs>
                  <a:gs pos="100000">
                    <a:srgbClr val="663300"/>
                  </a:gs>
                </a:gsLst>
                <a:path path="shape">
                  <a:fillToRect l="50000" t="50000" r="50000" b="5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Harsh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0C0A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4800" b="1">
                  <a:solidFill>
                    <a:srgbClr val="6600CC"/>
                  </a:solidFill>
                  <a:latin typeface="Impact" pitchFamily="34" charset="0"/>
                </a:endParaRPr>
              </a:p>
            </p:txBody>
          </p:sp>
          <p:sp>
            <p:nvSpPr>
              <p:cNvPr id="1099857" name="WordArt 8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66" y="1214"/>
                <a:ext cx="507" cy="28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Satan</a:t>
                </a:r>
              </a:p>
            </p:txBody>
          </p:sp>
        </p:grpSp>
        <p:sp>
          <p:nvSpPr>
            <p:cNvPr id="1099865" name="Oval 89"/>
            <p:cNvSpPr>
              <a:spLocks noChangeArrowheads="1"/>
            </p:cNvSpPr>
            <p:nvPr/>
          </p:nvSpPr>
          <p:spPr bwMode="auto">
            <a:xfrm>
              <a:off x="3072" y="1836"/>
              <a:ext cx="903" cy="4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3400" dirty="0">
                  <a:solidFill>
                    <a:srgbClr val="0000FF"/>
                  </a:solidFill>
                  <a:latin typeface="Impact" pitchFamily="34" charset="0"/>
                </a:rPr>
                <a:t>Adam</a:t>
              </a:r>
            </a:p>
          </p:txBody>
        </p:sp>
        <p:sp>
          <p:nvSpPr>
            <p:cNvPr id="1099866" name="Oval 90"/>
            <p:cNvSpPr>
              <a:spLocks noChangeArrowheads="1"/>
            </p:cNvSpPr>
            <p:nvPr/>
          </p:nvSpPr>
          <p:spPr bwMode="auto">
            <a:xfrm>
              <a:off x="4665" y="1836"/>
              <a:ext cx="903" cy="45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Normal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3600" dirty="0">
                  <a:solidFill>
                    <a:srgbClr val="003300"/>
                  </a:solidFill>
                  <a:latin typeface="Impact" pitchFamily="34" charset="0"/>
                </a:rPr>
                <a:t>Eve</a:t>
              </a:r>
            </a:p>
          </p:txBody>
        </p:sp>
      </p:grpSp>
      <p:sp>
        <p:nvSpPr>
          <p:cNvPr id="1099879" name="AutoShape 103"/>
          <p:cNvSpPr>
            <a:spLocks noChangeArrowheads="1"/>
          </p:cNvSpPr>
          <p:nvPr/>
        </p:nvSpPr>
        <p:spPr bwMode="auto">
          <a:xfrm rot="5400000" flipH="1">
            <a:off x="4473575" y="3146425"/>
            <a:ext cx="196850" cy="2133600"/>
          </a:xfrm>
          <a:prstGeom prst="downArrow">
            <a:avLst>
              <a:gd name="adj1" fmla="val 45843"/>
              <a:gd name="adj2" fmla="val 243319"/>
            </a:avLst>
          </a:prstGeom>
          <a:gradFill rotWithShape="0">
            <a:gsLst>
              <a:gs pos="0">
                <a:srgbClr val="CC9900"/>
              </a:gs>
              <a:gs pos="100000">
                <a:srgbClr val="660033"/>
              </a:gs>
            </a:gsLst>
            <a:lin ang="0" scaled="1"/>
          </a:gradFill>
          <a:ln w="38100">
            <a:solidFill>
              <a:srgbClr val="6600CC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9826" name="Oval 50"/>
          <p:cNvSpPr>
            <a:spLocks noChangeArrowheads="1"/>
          </p:cNvSpPr>
          <p:nvPr/>
        </p:nvSpPr>
        <p:spPr bwMode="auto">
          <a:xfrm>
            <a:off x="2863850" y="2914650"/>
            <a:ext cx="1433513" cy="7254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 dirty="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3300"/>
                </a:solidFill>
                <a:latin typeface="Impact" pitchFamily="34" charset="0"/>
              </a:rPr>
              <a:t>Holy Spirit</a:t>
            </a:r>
          </a:p>
        </p:txBody>
      </p:sp>
      <p:sp>
        <p:nvSpPr>
          <p:cNvPr id="1099836" name="Text Box 60"/>
          <p:cNvSpPr txBox="1">
            <a:spLocks noChangeArrowheads="1"/>
          </p:cNvSpPr>
          <p:nvPr/>
        </p:nvSpPr>
        <p:spPr bwMode="auto">
          <a:xfrm>
            <a:off x="457200" y="2105025"/>
            <a:ext cx="9906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800080"/>
                </a:solidFill>
                <a:latin typeface="Impact" pitchFamily="34" charset="0"/>
              </a:rPr>
              <a:t>True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800080"/>
                </a:solidFill>
                <a:latin typeface="Impact" pitchFamily="34" charset="0"/>
              </a:rPr>
              <a:t>Father</a:t>
            </a:r>
          </a:p>
        </p:txBody>
      </p:sp>
      <p:sp>
        <p:nvSpPr>
          <p:cNvPr id="1099890" name="Rectangle 114"/>
          <p:cNvSpPr>
            <a:spLocks noChangeArrowheads="1"/>
          </p:cNvSpPr>
          <p:nvPr/>
        </p:nvSpPr>
        <p:spPr bwMode="auto">
          <a:xfrm>
            <a:off x="3619500" y="3657600"/>
            <a:ext cx="1905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5300A6"/>
                </a:solidFill>
                <a:latin typeface="Arial Black" pitchFamily="34" charset="0"/>
              </a:rPr>
              <a:t>Rebirth</a:t>
            </a: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1828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FFF8D9"/>
            </a:outerShdw>
          </a:effec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4.1  Rebirth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130131" y="4019550"/>
            <a:ext cx="1427163" cy="744538"/>
            <a:chOff x="6130131" y="4019550"/>
            <a:chExt cx="1427163" cy="744538"/>
          </a:xfrm>
        </p:grpSpPr>
        <p:sp>
          <p:nvSpPr>
            <p:cNvPr id="57" name="Oval 36"/>
            <p:cNvSpPr>
              <a:spLocks noChangeArrowheads="1"/>
            </p:cNvSpPr>
            <p:nvPr/>
          </p:nvSpPr>
          <p:spPr bwMode="auto">
            <a:xfrm>
              <a:off x="6130131" y="4019550"/>
              <a:ext cx="1427163" cy="725488"/>
            </a:xfrm>
            <a:prstGeom prst="ellipse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2200" dirty="0">
                  <a:noFill/>
                  <a:latin typeface="Impact" pitchFamily="34" charset="0"/>
                </a:rPr>
                <a:t>Evil</a:t>
              </a:r>
            </a:p>
            <a:p>
              <a:pPr>
                <a:lnSpc>
                  <a:spcPct val="80000"/>
                </a:lnSpc>
              </a:pPr>
              <a:r>
                <a:rPr lang="en-US" sz="2200" dirty="0">
                  <a:noFill/>
                  <a:latin typeface="Impact" pitchFamily="34" charset="0"/>
                </a:rPr>
                <a:t>children</a:t>
              </a:r>
            </a:p>
          </p:txBody>
        </p:sp>
        <p:sp>
          <p:nvSpPr>
            <p:cNvPr id="58" name="Oval 36"/>
            <p:cNvSpPr>
              <a:spLocks noChangeArrowheads="1"/>
            </p:cNvSpPr>
            <p:nvPr/>
          </p:nvSpPr>
          <p:spPr bwMode="auto">
            <a:xfrm>
              <a:off x="6130131" y="4038600"/>
              <a:ext cx="1427163" cy="725488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dist="254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Impact" pitchFamily="34" charset="0"/>
                </a:rPr>
                <a:t>Evil</a:t>
              </a:r>
            </a:p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Impact" pitchFamily="34" charset="0"/>
                </a:rPr>
                <a:t>children</a:t>
              </a:r>
            </a:p>
          </p:txBody>
        </p:sp>
      </p:grpSp>
      <p:sp>
        <p:nvSpPr>
          <p:cNvPr id="59" name="AutoShape 39"/>
          <p:cNvSpPr>
            <a:spLocks noChangeArrowheads="1"/>
          </p:cNvSpPr>
          <p:nvPr/>
        </p:nvSpPr>
        <p:spPr bwMode="auto">
          <a:xfrm rot="-5400000">
            <a:off x="6814344" y="26408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43"/>
          <p:cNvSpPr>
            <a:spLocks noChangeArrowheads="1"/>
          </p:cNvSpPr>
          <p:nvPr/>
        </p:nvSpPr>
        <p:spPr bwMode="auto">
          <a:xfrm rot="-16200000">
            <a:off x="6727825" y="2940050"/>
            <a:ext cx="179388" cy="992188"/>
          </a:xfrm>
          <a:prstGeom prst="curvedLeftArrow">
            <a:avLst>
              <a:gd name="adj1" fmla="val 110619"/>
              <a:gd name="adj2" fmla="val 221238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531144" y="4038600"/>
            <a:ext cx="1427162" cy="762000"/>
            <a:chOff x="1531144" y="4038600"/>
            <a:chExt cx="1427162" cy="762000"/>
          </a:xfrm>
        </p:grpSpPr>
        <p:sp>
          <p:nvSpPr>
            <p:cNvPr id="1099824" name="Oval 48"/>
            <p:cNvSpPr>
              <a:spLocks noChangeArrowheads="1"/>
            </p:cNvSpPr>
            <p:nvPr/>
          </p:nvSpPr>
          <p:spPr bwMode="auto">
            <a:xfrm>
              <a:off x="1531144" y="4038600"/>
              <a:ext cx="1427162" cy="7254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solidFill>
                <a:srgbClr val="6600CC"/>
              </a:solidFill>
              <a:round/>
              <a:headEnd/>
              <a:tailEnd/>
            </a:ln>
            <a:effectLst>
              <a:outerShdw dist="64758" dir="4721404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dirty="0">
                  <a:noFill/>
                  <a:latin typeface="Impact" pitchFamily="34" charset="0"/>
                </a:rPr>
                <a:t>Good</a:t>
              </a:r>
            </a:p>
            <a:p>
              <a:pPr>
                <a:lnSpc>
                  <a:spcPct val="80000"/>
                </a:lnSpc>
              </a:pPr>
              <a:r>
                <a:rPr lang="en-US" dirty="0">
                  <a:noFill/>
                  <a:latin typeface="Impact" pitchFamily="34" charset="0"/>
                </a:rPr>
                <a:t>children</a:t>
              </a:r>
            </a:p>
          </p:txBody>
        </p:sp>
        <p:sp>
          <p:nvSpPr>
            <p:cNvPr id="61" name="Oval 48"/>
            <p:cNvSpPr>
              <a:spLocks noChangeArrowheads="1"/>
            </p:cNvSpPr>
            <p:nvPr/>
          </p:nvSpPr>
          <p:spPr bwMode="auto">
            <a:xfrm>
              <a:off x="1531144" y="4075112"/>
              <a:ext cx="1427162" cy="725488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rgbClr val="6600CC"/>
                  </a:solidFill>
                  <a:latin typeface="Impact" pitchFamily="34" charset="0"/>
                </a:rPr>
                <a:t>Good</a:t>
              </a:r>
            </a:p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rgbClr val="6600CC"/>
                  </a:solidFill>
                  <a:latin typeface="Impact" pitchFamily="34" charset="0"/>
                </a:rPr>
                <a:t>children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9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9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9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9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9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9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9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9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9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9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decel="5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0998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99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9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825" grpId="0" animBg="1" autoUpdateAnimBg="0"/>
      <p:bldP spid="1099829" grpId="0" animBg="1"/>
      <p:bldP spid="1099833" grpId="0" animBg="1"/>
      <p:bldP spid="1099837" grpId="1"/>
      <p:bldP spid="1099879" grpId="0" animBg="1"/>
      <p:bldP spid="1099826" grpId="0" animBg="1" autoUpdateAnimBg="0"/>
      <p:bldP spid="1099826" grpId="1" animBg="1"/>
      <p:bldP spid="109983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3011" name="Group 163"/>
          <p:cNvGrpSpPr>
            <a:grpSpLocks/>
          </p:cNvGrpSpPr>
          <p:nvPr/>
        </p:nvGrpSpPr>
        <p:grpSpPr bwMode="auto">
          <a:xfrm>
            <a:off x="1066800" y="5843588"/>
            <a:ext cx="6919913" cy="458787"/>
            <a:chOff x="201" y="3681"/>
            <a:chExt cx="4359" cy="289"/>
          </a:xfrm>
        </p:grpSpPr>
        <p:sp>
          <p:nvSpPr>
            <p:cNvPr id="1102852" name="Text Box 4"/>
            <p:cNvSpPr txBox="1">
              <a:spLocks noChangeArrowheads="1"/>
            </p:cNvSpPr>
            <p:nvPr/>
          </p:nvSpPr>
          <p:spPr bwMode="auto">
            <a:xfrm>
              <a:off x="438" y="3698"/>
              <a:ext cx="412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Logos is Greek for “rational principle” or “the Word.”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02853" name="Text Box 5"/>
            <p:cNvSpPr txBox="1">
              <a:spLocks noChangeArrowheads="1"/>
            </p:cNvSpPr>
            <p:nvPr/>
          </p:nvSpPr>
          <p:spPr bwMode="auto">
            <a:xfrm>
              <a:off x="201" y="3681"/>
              <a:ext cx="23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102854" name="Text Box 6"/>
          <p:cNvSpPr txBox="1">
            <a:spLocks noChangeArrowheads="1"/>
          </p:cNvSpPr>
          <p:nvPr/>
        </p:nvSpPr>
        <p:spPr bwMode="auto">
          <a:xfrm>
            <a:off x="457200" y="76200"/>
            <a:ext cx="6477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4.1.2  Jesus and the Holy Spirit and the</a:t>
            </a:r>
          </a:p>
          <a:p>
            <a:pPr algn="l">
              <a:lnSpc>
                <a:spcPct val="85000"/>
              </a:lnSpc>
            </a:pPr>
            <a:r>
              <a:rPr lang="en-US" sz="2600">
                <a:solidFill>
                  <a:srgbClr val="000099"/>
                </a:solidFill>
                <a:latin typeface="Impact" pitchFamily="34" charset="0"/>
              </a:rPr>
              <a:t>		</a:t>
            </a: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Dual Characteristics of the Logos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0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8008" name="Group 40"/>
          <p:cNvGrpSpPr>
            <a:grpSpLocks/>
          </p:cNvGrpSpPr>
          <p:nvPr/>
        </p:nvGrpSpPr>
        <p:grpSpPr bwMode="auto">
          <a:xfrm>
            <a:off x="547688" y="5603875"/>
            <a:ext cx="7986712" cy="1060450"/>
            <a:chOff x="297" y="3530"/>
            <a:chExt cx="5031" cy="668"/>
          </a:xfrm>
        </p:grpSpPr>
        <p:sp>
          <p:nvSpPr>
            <p:cNvPr id="1107972" name="Text Box 4"/>
            <p:cNvSpPr txBox="1">
              <a:spLocks noChangeArrowheads="1"/>
            </p:cNvSpPr>
            <p:nvPr/>
          </p:nvSpPr>
          <p:spPr bwMode="auto">
            <a:xfrm>
              <a:off x="534" y="3552"/>
              <a:ext cx="4794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Adam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Eve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, the embodied object partners of God in image, were created separately out of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dual characteristics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of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Logos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171).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07973" name="Text Box 5"/>
            <p:cNvSpPr txBox="1">
              <a:spLocks noChangeArrowheads="1"/>
            </p:cNvSpPr>
            <p:nvPr/>
          </p:nvSpPr>
          <p:spPr bwMode="auto">
            <a:xfrm>
              <a:off x="297" y="3530"/>
              <a:ext cx="23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07974" name="Group 6"/>
          <p:cNvGrpSpPr>
            <a:grpSpLocks/>
          </p:cNvGrpSpPr>
          <p:nvPr/>
        </p:nvGrpSpPr>
        <p:grpSpPr bwMode="auto">
          <a:xfrm>
            <a:off x="3352800" y="1600200"/>
            <a:ext cx="2438400" cy="762000"/>
            <a:chOff x="2112" y="960"/>
            <a:chExt cx="1536" cy="528"/>
          </a:xfrm>
        </p:grpSpPr>
        <p:sp>
          <p:nvSpPr>
            <p:cNvPr id="1107975" name="Freeform 7"/>
            <p:cNvSpPr>
              <a:spLocks/>
            </p:cNvSpPr>
            <p:nvPr/>
          </p:nvSpPr>
          <p:spPr bwMode="auto">
            <a:xfrm rot="10837268" flipH="1" flipV="1">
              <a:off x="2523" y="966"/>
              <a:ext cx="1125" cy="521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66FF33"/>
                </a:gs>
                <a:gs pos="100000">
                  <a:srgbClr val="008000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7976" name="Freeform 8"/>
            <p:cNvSpPr>
              <a:spLocks/>
            </p:cNvSpPr>
            <p:nvPr/>
          </p:nvSpPr>
          <p:spPr bwMode="auto">
            <a:xfrm rot="10835238" flipH="1" flipV="1">
              <a:off x="2112" y="960"/>
              <a:ext cx="1024" cy="528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50000">
                  <a:srgbClr val="FFCCFF"/>
                </a:gs>
                <a:gs pos="100000">
                  <a:srgbClr val="FF00FF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7978" name="Oval 10"/>
          <p:cNvSpPr>
            <a:spLocks noChangeArrowheads="1"/>
          </p:cNvSpPr>
          <p:nvPr/>
        </p:nvSpPr>
        <p:spPr bwMode="auto">
          <a:xfrm>
            <a:off x="5567363" y="3200400"/>
            <a:ext cx="1592262" cy="531813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00660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endParaRPr lang="en-US" sz="36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107982" name="Text Box 14"/>
          <p:cNvSpPr txBox="1">
            <a:spLocks noChangeArrowheads="1"/>
          </p:cNvSpPr>
          <p:nvPr/>
        </p:nvSpPr>
        <p:spPr bwMode="auto">
          <a:xfrm>
            <a:off x="457200" y="76200"/>
            <a:ext cx="6477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4.1.2  Jesus and the Holy Spirit and the</a:t>
            </a:r>
          </a:p>
          <a:p>
            <a:pPr algn="l">
              <a:lnSpc>
                <a:spcPct val="85000"/>
              </a:lnSpc>
            </a:pPr>
            <a:r>
              <a:rPr lang="en-US" sz="2600">
                <a:solidFill>
                  <a:srgbClr val="000099"/>
                </a:solidFill>
                <a:latin typeface="Impact" pitchFamily="34" charset="0"/>
              </a:rPr>
              <a:t>		</a:t>
            </a: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Dual Characteristics of the Logos</a:t>
            </a:r>
          </a:p>
        </p:txBody>
      </p:sp>
      <p:sp>
        <p:nvSpPr>
          <p:cNvPr id="1107983" name="WordArt 15"/>
          <p:cNvSpPr>
            <a:spLocks noChangeArrowheads="1" noChangeShapeType="1" noTextEdit="1"/>
          </p:cNvSpPr>
          <p:nvPr/>
        </p:nvSpPr>
        <p:spPr bwMode="auto">
          <a:xfrm>
            <a:off x="3429000" y="1066800"/>
            <a:ext cx="2286000" cy="685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9900CC"/>
                    </a:gs>
                  </a:gsLst>
                  <a:lin ang="5400000" scaled="1"/>
                </a:gradFill>
                <a:latin typeface="Impact"/>
              </a:rPr>
              <a:t>God</a:t>
            </a:r>
          </a:p>
        </p:txBody>
      </p:sp>
      <p:grpSp>
        <p:nvGrpSpPr>
          <p:cNvPr id="1108007" name="Group 39"/>
          <p:cNvGrpSpPr>
            <a:grpSpLocks/>
          </p:cNvGrpSpPr>
          <p:nvPr/>
        </p:nvGrpSpPr>
        <p:grpSpPr bwMode="auto">
          <a:xfrm>
            <a:off x="3281363" y="2667000"/>
            <a:ext cx="2576512" cy="533400"/>
            <a:chOff x="2067" y="1680"/>
            <a:chExt cx="1623" cy="336"/>
          </a:xfrm>
        </p:grpSpPr>
        <p:sp>
          <p:nvSpPr>
            <p:cNvPr id="1107979" name="AutoShape 11"/>
            <p:cNvSpPr>
              <a:spLocks noChangeArrowheads="1"/>
            </p:cNvSpPr>
            <p:nvPr/>
          </p:nvSpPr>
          <p:spPr bwMode="auto">
            <a:xfrm rot="4124459">
              <a:off x="2192" y="1809"/>
              <a:ext cx="80" cy="330"/>
            </a:xfrm>
            <a:prstGeom prst="downArrow">
              <a:avLst>
                <a:gd name="adj1" fmla="val 42704"/>
                <a:gd name="adj2" fmla="val 175102"/>
              </a:avLst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980" name="AutoShape 12"/>
            <p:cNvSpPr>
              <a:spLocks noChangeArrowheads="1"/>
            </p:cNvSpPr>
            <p:nvPr/>
          </p:nvSpPr>
          <p:spPr bwMode="auto">
            <a:xfrm rot="17475541" flipH="1">
              <a:off x="3485" y="1811"/>
              <a:ext cx="80" cy="330"/>
            </a:xfrm>
            <a:prstGeom prst="downArrow">
              <a:avLst>
                <a:gd name="adj1" fmla="val 42704"/>
                <a:gd name="adj2" fmla="val 175102"/>
              </a:avLst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08006" name="Group 38"/>
            <p:cNvGrpSpPr>
              <a:grpSpLocks/>
            </p:cNvGrpSpPr>
            <p:nvPr/>
          </p:nvGrpSpPr>
          <p:grpSpPr bwMode="auto">
            <a:xfrm>
              <a:off x="2304" y="1680"/>
              <a:ext cx="1152" cy="336"/>
              <a:chOff x="2304" y="1680"/>
              <a:chExt cx="1152" cy="336"/>
            </a:xfrm>
          </p:grpSpPr>
          <p:sp>
            <p:nvSpPr>
              <p:cNvPr id="1107986" name="Freeform 18"/>
              <p:cNvSpPr>
                <a:spLocks/>
              </p:cNvSpPr>
              <p:nvPr/>
            </p:nvSpPr>
            <p:spPr bwMode="auto">
              <a:xfrm rot="10837268" flipH="1" flipV="1">
                <a:off x="2612" y="1684"/>
                <a:ext cx="844" cy="332"/>
              </a:xfrm>
              <a:custGeom>
                <a:avLst/>
                <a:gdLst/>
                <a:ahLst/>
                <a:cxnLst>
                  <a:cxn ang="0">
                    <a:pos x="405" y="1335"/>
                  </a:cxn>
                  <a:cxn ang="0">
                    <a:pos x="625" y="1501"/>
                  </a:cxn>
                  <a:cxn ang="0">
                    <a:pos x="758" y="1645"/>
                  </a:cxn>
                  <a:cxn ang="0">
                    <a:pos x="850" y="1845"/>
                  </a:cxn>
                  <a:cxn ang="0">
                    <a:pos x="892" y="2022"/>
                  </a:cxn>
                  <a:cxn ang="0">
                    <a:pos x="889" y="2178"/>
                  </a:cxn>
                  <a:cxn ang="0">
                    <a:pos x="839" y="2372"/>
                  </a:cxn>
                  <a:cxn ang="0">
                    <a:pos x="743" y="2544"/>
                  </a:cxn>
                  <a:cxn ang="0">
                    <a:pos x="604" y="2696"/>
                  </a:cxn>
                  <a:cxn ang="0">
                    <a:pos x="477" y="2782"/>
                  </a:cxn>
                  <a:cxn ang="0">
                    <a:pos x="338" y="2834"/>
                  </a:cxn>
                  <a:cxn ang="0">
                    <a:pos x="209" y="2849"/>
                  </a:cxn>
                  <a:cxn ang="0">
                    <a:pos x="0" y="2840"/>
                  </a:cxn>
                  <a:cxn ang="0">
                    <a:pos x="189" y="2879"/>
                  </a:cxn>
                  <a:cxn ang="0">
                    <a:pos x="366" y="2895"/>
                  </a:cxn>
                  <a:cxn ang="0">
                    <a:pos x="521" y="2890"/>
                  </a:cxn>
                  <a:cxn ang="0">
                    <a:pos x="687" y="2867"/>
                  </a:cxn>
                  <a:cxn ang="0">
                    <a:pos x="885" y="2816"/>
                  </a:cxn>
                  <a:cxn ang="0">
                    <a:pos x="1064" y="2740"/>
                  </a:cxn>
                  <a:cxn ang="0">
                    <a:pos x="1242" y="2638"/>
                  </a:cxn>
                  <a:cxn ang="0">
                    <a:pos x="1373" y="2533"/>
                  </a:cxn>
                  <a:cxn ang="0">
                    <a:pos x="1502" y="2411"/>
                  </a:cxn>
                  <a:cxn ang="0">
                    <a:pos x="1605" y="2283"/>
                  </a:cxn>
                  <a:cxn ang="0">
                    <a:pos x="1700" y="2145"/>
                  </a:cxn>
                  <a:cxn ang="0">
                    <a:pos x="1774" y="1993"/>
                  </a:cxn>
                  <a:cxn ang="0">
                    <a:pos x="1835" y="1823"/>
                  </a:cxn>
                  <a:cxn ang="0">
                    <a:pos x="1877" y="1651"/>
                  </a:cxn>
                  <a:cxn ang="0">
                    <a:pos x="1896" y="1468"/>
                  </a:cxn>
                  <a:cxn ang="0">
                    <a:pos x="1896" y="1298"/>
                  </a:cxn>
                  <a:cxn ang="0">
                    <a:pos x="1868" y="1094"/>
                  </a:cxn>
                  <a:cxn ang="0">
                    <a:pos x="1822" y="917"/>
                  </a:cxn>
                  <a:cxn ang="0">
                    <a:pos x="1757" y="767"/>
                  </a:cxn>
                  <a:cxn ang="0">
                    <a:pos x="1678" y="612"/>
                  </a:cxn>
                  <a:cxn ang="0">
                    <a:pos x="1569" y="462"/>
                  </a:cxn>
                  <a:cxn ang="0">
                    <a:pos x="1458" y="334"/>
                  </a:cxn>
                  <a:cxn ang="0">
                    <a:pos x="1345" y="231"/>
                  </a:cxn>
                  <a:cxn ang="0">
                    <a:pos x="1208" y="133"/>
                  </a:cxn>
                  <a:cxn ang="0">
                    <a:pos x="1092" y="70"/>
                  </a:cxn>
                  <a:cxn ang="0">
                    <a:pos x="981" y="31"/>
                  </a:cxn>
                  <a:cxn ang="0">
                    <a:pos x="835" y="3"/>
                  </a:cxn>
                  <a:cxn ang="0">
                    <a:pos x="710" y="3"/>
                  </a:cxn>
                  <a:cxn ang="0">
                    <a:pos x="552" y="33"/>
                  </a:cxn>
                  <a:cxn ang="0">
                    <a:pos x="425" y="94"/>
                  </a:cxn>
                  <a:cxn ang="0">
                    <a:pos x="309" y="177"/>
                  </a:cxn>
                  <a:cxn ang="0">
                    <a:pos x="209" y="286"/>
                  </a:cxn>
                  <a:cxn ang="0">
                    <a:pos x="133" y="416"/>
                  </a:cxn>
                  <a:cxn ang="0">
                    <a:pos x="89" y="569"/>
                  </a:cxn>
                  <a:cxn ang="0">
                    <a:pos x="76" y="732"/>
                  </a:cxn>
                  <a:cxn ang="0">
                    <a:pos x="105" y="904"/>
                  </a:cxn>
                  <a:cxn ang="0">
                    <a:pos x="172" y="1054"/>
                  </a:cxn>
                  <a:cxn ang="0">
                    <a:pos x="272" y="1196"/>
                  </a:cxn>
                </a:cxnLst>
                <a:rect l="0" t="0" r="r" b="b"/>
                <a:pathLst>
                  <a:path w="1899" h="2895">
                    <a:moveTo>
                      <a:pt x="338" y="1270"/>
                    </a:moveTo>
                    <a:lnTo>
                      <a:pt x="405" y="1335"/>
                    </a:lnTo>
                    <a:lnTo>
                      <a:pt x="475" y="1390"/>
                    </a:lnTo>
                    <a:lnTo>
                      <a:pt x="625" y="1501"/>
                    </a:lnTo>
                    <a:lnTo>
                      <a:pt x="702" y="1573"/>
                    </a:lnTo>
                    <a:lnTo>
                      <a:pt x="758" y="1645"/>
                    </a:lnTo>
                    <a:lnTo>
                      <a:pt x="817" y="1756"/>
                    </a:lnTo>
                    <a:lnTo>
                      <a:pt x="850" y="1845"/>
                    </a:lnTo>
                    <a:lnTo>
                      <a:pt x="881" y="1937"/>
                    </a:lnTo>
                    <a:lnTo>
                      <a:pt x="892" y="2022"/>
                    </a:lnTo>
                    <a:lnTo>
                      <a:pt x="894" y="2106"/>
                    </a:lnTo>
                    <a:lnTo>
                      <a:pt x="889" y="2178"/>
                    </a:lnTo>
                    <a:lnTo>
                      <a:pt x="872" y="2278"/>
                    </a:lnTo>
                    <a:lnTo>
                      <a:pt x="839" y="2372"/>
                    </a:lnTo>
                    <a:lnTo>
                      <a:pt x="798" y="2455"/>
                    </a:lnTo>
                    <a:lnTo>
                      <a:pt x="743" y="2544"/>
                    </a:lnTo>
                    <a:lnTo>
                      <a:pt x="665" y="2634"/>
                    </a:lnTo>
                    <a:lnTo>
                      <a:pt x="604" y="2696"/>
                    </a:lnTo>
                    <a:lnTo>
                      <a:pt x="541" y="2744"/>
                    </a:lnTo>
                    <a:lnTo>
                      <a:pt x="477" y="2782"/>
                    </a:lnTo>
                    <a:lnTo>
                      <a:pt x="410" y="2812"/>
                    </a:lnTo>
                    <a:lnTo>
                      <a:pt x="338" y="2834"/>
                    </a:lnTo>
                    <a:lnTo>
                      <a:pt x="261" y="2845"/>
                    </a:lnTo>
                    <a:lnTo>
                      <a:pt x="209" y="2849"/>
                    </a:lnTo>
                    <a:lnTo>
                      <a:pt x="148" y="2851"/>
                    </a:lnTo>
                    <a:lnTo>
                      <a:pt x="0" y="2840"/>
                    </a:lnTo>
                    <a:lnTo>
                      <a:pt x="109" y="2866"/>
                    </a:lnTo>
                    <a:lnTo>
                      <a:pt x="189" y="2879"/>
                    </a:lnTo>
                    <a:lnTo>
                      <a:pt x="277" y="2890"/>
                    </a:lnTo>
                    <a:lnTo>
                      <a:pt x="366" y="2895"/>
                    </a:lnTo>
                    <a:lnTo>
                      <a:pt x="442" y="2895"/>
                    </a:lnTo>
                    <a:lnTo>
                      <a:pt x="521" y="2890"/>
                    </a:lnTo>
                    <a:lnTo>
                      <a:pt x="608" y="2882"/>
                    </a:lnTo>
                    <a:lnTo>
                      <a:pt x="687" y="2867"/>
                    </a:lnTo>
                    <a:lnTo>
                      <a:pt x="782" y="2845"/>
                    </a:lnTo>
                    <a:lnTo>
                      <a:pt x="885" y="2816"/>
                    </a:lnTo>
                    <a:lnTo>
                      <a:pt x="985" y="2777"/>
                    </a:lnTo>
                    <a:lnTo>
                      <a:pt x="1064" y="2740"/>
                    </a:lnTo>
                    <a:lnTo>
                      <a:pt x="1151" y="2694"/>
                    </a:lnTo>
                    <a:lnTo>
                      <a:pt x="1242" y="2638"/>
                    </a:lnTo>
                    <a:lnTo>
                      <a:pt x="1308" y="2586"/>
                    </a:lnTo>
                    <a:lnTo>
                      <a:pt x="1373" y="2533"/>
                    </a:lnTo>
                    <a:lnTo>
                      <a:pt x="1441" y="2470"/>
                    </a:lnTo>
                    <a:lnTo>
                      <a:pt x="1502" y="2411"/>
                    </a:lnTo>
                    <a:lnTo>
                      <a:pt x="1552" y="2350"/>
                    </a:lnTo>
                    <a:lnTo>
                      <a:pt x="1605" y="2283"/>
                    </a:lnTo>
                    <a:lnTo>
                      <a:pt x="1652" y="2217"/>
                    </a:lnTo>
                    <a:lnTo>
                      <a:pt x="1700" y="2145"/>
                    </a:lnTo>
                    <a:lnTo>
                      <a:pt x="1738" y="2071"/>
                    </a:lnTo>
                    <a:lnTo>
                      <a:pt x="1774" y="1993"/>
                    </a:lnTo>
                    <a:lnTo>
                      <a:pt x="1807" y="1912"/>
                    </a:lnTo>
                    <a:lnTo>
                      <a:pt x="1835" y="1823"/>
                    </a:lnTo>
                    <a:lnTo>
                      <a:pt x="1860" y="1738"/>
                    </a:lnTo>
                    <a:lnTo>
                      <a:pt x="1877" y="1651"/>
                    </a:lnTo>
                    <a:lnTo>
                      <a:pt x="1890" y="1551"/>
                    </a:lnTo>
                    <a:lnTo>
                      <a:pt x="1896" y="1468"/>
                    </a:lnTo>
                    <a:lnTo>
                      <a:pt x="1899" y="1385"/>
                    </a:lnTo>
                    <a:lnTo>
                      <a:pt x="1896" y="1298"/>
                    </a:lnTo>
                    <a:lnTo>
                      <a:pt x="1884" y="1198"/>
                    </a:lnTo>
                    <a:lnTo>
                      <a:pt x="1868" y="1094"/>
                    </a:lnTo>
                    <a:lnTo>
                      <a:pt x="1846" y="1006"/>
                    </a:lnTo>
                    <a:lnTo>
                      <a:pt x="1822" y="917"/>
                    </a:lnTo>
                    <a:lnTo>
                      <a:pt x="1794" y="845"/>
                    </a:lnTo>
                    <a:lnTo>
                      <a:pt x="1757" y="767"/>
                    </a:lnTo>
                    <a:lnTo>
                      <a:pt x="1724" y="695"/>
                    </a:lnTo>
                    <a:lnTo>
                      <a:pt x="1678" y="612"/>
                    </a:lnTo>
                    <a:lnTo>
                      <a:pt x="1624" y="530"/>
                    </a:lnTo>
                    <a:lnTo>
                      <a:pt x="1569" y="462"/>
                    </a:lnTo>
                    <a:lnTo>
                      <a:pt x="1517" y="397"/>
                    </a:lnTo>
                    <a:lnTo>
                      <a:pt x="1458" y="334"/>
                    </a:lnTo>
                    <a:lnTo>
                      <a:pt x="1397" y="275"/>
                    </a:lnTo>
                    <a:lnTo>
                      <a:pt x="1345" y="231"/>
                    </a:lnTo>
                    <a:lnTo>
                      <a:pt x="1279" y="177"/>
                    </a:lnTo>
                    <a:lnTo>
                      <a:pt x="1208" y="133"/>
                    </a:lnTo>
                    <a:lnTo>
                      <a:pt x="1151" y="99"/>
                    </a:lnTo>
                    <a:lnTo>
                      <a:pt x="1092" y="70"/>
                    </a:lnTo>
                    <a:lnTo>
                      <a:pt x="1036" y="48"/>
                    </a:lnTo>
                    <a:lnTo>
                      <a:pt x="981" y="31"/>
                    </a:lnTo>
                    <a:lnTo>
                      <a:pt x="898" y="11"/>
                    </a:lnTo>
                    <a:lnTo>
                      <a:pt x="835" y="3"/>
                    </a:lnTo>
                    <a:lnTo>
                      <a:pt x="770" y="0"/>
                    </a:lnTo>
                    <a:lnTo>
                      <a:pt x="710" y="3"/>
                    </a:lnTo>
                    <a:lnTo>
                      <a:pt x="630" y="14"/>
                    </a:lnTo>
                    <a:lnTo>
                      <a:pt x="552" y="33"/>
                    </a:lnTo>
                    <a:lnTo>
                      <a:pt x="482" y="61"/>
                    </a:lnTo>
                    <a:lnTo>
                      <a:pt x="425" y="94"/>
                    </a:lnTo>
                    <a:lnTo>
                      <a:pt x="360" y="133"/>
                    </a:lnTo>
                    <a:lnTo>
                      <a:pt x="309" y="177"/>
                    </a:lnTo>
                    <a:lnTo>
                      <a:pt x="255" y="227"/>
                    </a:lnTo>
                    <a:lnTo>
                      <a:pt x="209" y="286"/>
                    </a:lnTo>
                    <a:lnTo>
                      <a:pt x="166" y="349"/>
                    </a:lnTo>
                    <a:lnTo>
                      <a:pt x="133" y="416"/>
                    </a:lnTo>
                    <a:lnTo>
                      <a:pt x="109" y="491"/>
                    </a:lnTo>
                    <a:lnTo>
                      <a:pt x="89" y="569"/>
                    </a:lnTo>
                    <a:lnTo>
                      <a:pt x="78" y="649"/>
                    </a:lnTo>
                    <a:lnTo>
                      <a:pt x="76" y="732"/>
                    </a:lnTo>
                    <a:lnTo>
                      <a:pt x="87" y="824"/>
                    </a:lnTo>
                    <a:lnTo>
                      <a:pt x="105" y="904"/>
                    </a:lnTo>
                    <a:lnTo>
                      <a:pt x="137" y="981"/>
                    </a:lnTo>
                    <a:lnTo>
                      <a:pt x="172" y="1054"/>
                    </a:lnTo>
                    <a:lnTo>
                      <a:pt x="216" y="1118"/>
                    </a:lnTo>
                    <a:lnTo>
                      <a:pt x="272" y="1196"/>
                    </a:lnTo>
                    <a:lnTo>
                      <a:pt x="338" y="12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00"/>
                  </a:gs>
                  <a:gs pos="100000">
                    <a:srgbClr val="66FF33"/>
                  </a:gs>
                </a:gsLst>
                <a:lin ang="2700000" scaled="1"/>
              </a:gradFill>
              <a:ln w="254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87" name="Freeform 19"/>
              <p:cNvSpPr>
                <a:spLocks/>
              </p:cNvSpPr>
              <p:nvPr/>
            </p:nvSpPr>
            <p:spPr bwMode="auto">
              <a:xfrm rot="10835238" flipH="1" flipV="1">
                <a:off x="2304" y="1680"/>
                <a:ext cx="768" cy="336"/>
              </a:xfrm>
              <a:custGeom>
                <a:avLst/>
                <a:gdLst/>
                <a:ahLst/>
                <a:cxnLst>
                  <a:cxn ang="0">
                    <a:pos x="1494" y="1560"/>
                  </a:cxn>
                  <a:cxn ang="0">
                    <a:pos x="1274" y="1394"/>
                  </a:cxn>
                  <a:cxn ang="0">
                    <a:pos x="1141" y="1250"/>
                  </a:cxn>
                  <a:cxn ang="0">
                    <a:pos x="1049" y="1050"/>
                  </a:cxn>
                  <a:cxn ang="0">
                    <a:pos x="1007" y="873"/>
                  </a:cxn>
                  <a:cxn ang="0">
                    <a:pos x="1010" y="717"/>
                  </a:cxn>
                  <a:cxn ang="0">
                    <a:pos x="1060" y="523"/>
                  </a:cxn>
                  <a:cxn ang="0">
                    <a:pos x="1156" y="351"/>
                  </a:cxn>
                  <a:cxn ang="0">
                    <a:pos x="1295" y="199"/>
                  </a:cxn>
                  <a:cxn ang="0">
                    <a:pos x="1422" y="113"/>
                  </a:cxn>
                  <a:cxn ang="0">
                    <a:pos x="1561" y="61"/>
                  </a:cxn>
                  <a:cxn ang="0">
                    <a:pos x="1690" y="46"/>
                  </a:cxn>
                  <a:cxn ang="0">
                    <a:pos x="1899" y="55"/>
                  </a:cxn>
                  <a:cxn ang="0">
                    <a:pos x="1710" y="16"/>
                  </a:cxn>
                  <a:cxn ang="0">
                    <a:pos x="1533" y="0"/>
                  </a:cxn>
                  <a:cxn ang="0">
                    <a:pos x="1378" y="5"/>
                  </a:cxn>
                  <a:cxn ang="0">
                    <a:pos x="1212" y="28"/>
                  </a:cxn>
                  <a:cxn ang="0">
                    <a:pos x="1014" y="79"/>
                  </a:cxn>
                  <a:cxn ang="0">
                    <a:pos x="835" y="155"/>
                  </a:cxn>
                  <a:cxn ang="0">
                    <a:pos x="657" y="257"/>
                  </a:cxn>
                  <a:cxn ang="0">
                    <a:pos x="526" y="362"/>
                  </a:cxn>
                  <a:cxn ang="0">
                    <a:pos x="397" y="484"/>
                  </a:cxn>
                  <a:cxn ang="0">
                    <a:pos x="294" y="612"/>
                  </a:cxn>
                  <a:cxn ang="0">
                    <a:pos x="199" y="750"/>
                  </a:cxn>
                  <a:cxn ang="0">
                    <a:pos x="125" y="902"/>
                  </a:cxn>
                  <a:cxn ang="0">
                    <a:pos x="64" y="1072"/>
                  </a:cxn>
                  <a:cxn ang="0">
                    <a:pos x="22" y="1244"/>
                  </a:cxn>
                  <a:cxn ang="0">
                    <a:pos x="3" y="1427"/>
                  </a:cxn>
                  <a:cxn ang="0">
                    <a:pos x="3" y="1597"/>
                  </a:cxn>
                  <a:cxn ang="0">
                    <a:pos x="31" y="1801"/>
                  </a:cxn>
                  <a:cxn ang="0">
                    <a:pos x="77" y="1978"/>
                  </a:cxn>
                  <a:cxn ang="0">
                    <a:pos x="142" y="2128"/>
                  </a:cxn>
                  <a:cxn ang="0">
                    <a:pos x="221" y="2283"/>
                  </a:cxn>
                  <a:cxn ang="0">
                    <a:pos x="330" y="2433"/>
                  </a:cxn>
                  <a:cxn ang="0">
                    <a:pos x="441" y="2561"/>
                  </a:cxn>
                  <a:cxn ang="0">
                    <a:pos x="554" y="2664"/>
                  </a:cxn>
                  <a:cxn ang="0">
                    <a:pos x="691" y="2762"/>
                  </a:cxn>
                  <a:cxn ang="0">
                    <a:pos x="807" y="2825"/>
                  </a:cxn>
                  <a:cxn ang="0">
                    <a:pos x="918" y="2864"/>
                  </a:cxn>
                  <a:cxn ang="0">
                    <a:pos x="1064" y="2892"/>
                  </a:cxn>
                  <a:cxn ang="0">
                    <a:pos x="1189" y="2892"/>
                  </a:cxn>
                  <a:cxn ang="0">
                    <a:pos x="1347" y="2862"/>
                  </a:cxn>
                  <a:cxn ang="0">
                    <a:pos x="1474" y="2801"/>
                  </a:cxn>
                  <a:cxn ang="0">
                    <a:pos x="1590" y="2718"/>
                  </a:cxn>
                  <a:cxn ang="0">
                    <a:pos x="1690" y="2609"/>
                  </a:cxn>
                  <a:cxn ang="0">
                    <a:pos x="1766" y="2479"/>
                  </a:cxn>
                  <a:cxn ang="0">
                    <a:pos x="1810" y="2326"/>
                  </a:cxn>
                  <a:cxn ang="0">
                    <a:pos x="1823" y="2163"/>
                  </a:cxn>
                  <a:cxn ang="0">
                    <a:pos x="1794" y="1991"/>
                  </a:cxn>
                  <a:cxn ang="0">
                    <a:pos x="1727" y="1841"/>
                  </a:cxn>
                  <a:cxn ang="0">
                    <a:pos x="1627" y="1699"/>
                  </a:cxn>
                </a:cxnLst>
                <a:rect l="0" t="0" r="r" b="b"/>
                <a:pathLst>
                  <a:path w="1899" h="2895">
                    <a:moveTo>
                      <a:pt x="1561" y="1625"/>
                    </a:moveTo>
                    <a:lnTo>
                      <a:pt x="1494" y="1560"/>
                    </a:lnTo>
                    <a:lnTo>
                      <a:pt x="1424" y="1505"/>
                    </a:lnTo>
                    <a:lnTo>
                      <a:pt x="1274" y="1394"/>
                    </a:lnTo>
                    <a:lnTo>
                      <a:pt x="1197" y="1322"/>
                    </a:lnTo>
                    <a:lnTo>
                      <a:pt x="1141" y="1250"/>
                    </a:lnTo>
                    <a:lnTo>
                      <a:pt x="1082" y="1139"/>
                    </a:lnTo>
                    <a:lnTo>
                      <a:pt x="1049" y="1050"/>
                    </a:lnTo>
                    <a:lnTo>
                      <a:pt x="1018" y="958"/>
                    </a:lnTo>
                    <a:lnTo>
                      <a:pt x="1007" y="873"/>
                    </a:lnTo>
                    <a:lnTo>
                      <a:pt x="1005" y="789"/>
                    </a:lnTo>
                    <a:lnTo>
                      <a:pt x="1010" y="717"/>
                    </a:lnTo>
                    <a:lnTo>
                      <a:pt x="1027" y="617"/>
                    </a:lnTo>
                    <a:lnTo>
                      <a:pt x="1060" y="523"/>
                    </a:lnTo>
                    <a:lnTo>
                      <a:pt x="1101" y="440"/>
                    </a:lnTo>
                    <a:lnTo>
                      <a:pt x="1156" y="351"/>
                    </a:lnTo>
                    <a:lnTo>
                      <a:pt x="1234" y="261"/>
                    </a:lnTo>
                    <a:lnTo>
                      <a:pt x="1295" y="199"/>
                    </a:lnTo>
                    <a:lnTo>
                      <a:pt x="1358" y="151"/>
                    </a:lnTo>
                    <a:lnTo>
                      <a:pt x="1422" y="113"/>
                    </a:lnTo>
                    <a:lnTo>
                      <a:pt x="1489" y="83"/>
                    </a:lnTo>
                    <a:lnTo>
                      <a:pt x="1561" y="61"/>
                    </a:lnTo>
                    <a:lnTo>
                      <a:pt x="1638" y="50"/>
                    </a:lnTo>
                    <a:lnTo>
                      <a:pt x="1690" y="46"/>
                    </a:lnTo>
                    <a:lnTo>
                      <a:pt x="1751" y="44"/>
                    </a:lnTo>
                    <a:lnTo>
                      <a:pt x="1899" y="55"/>
                    </a:lnTo>
                    <a:lnTo>
                      <a:pt x="1790" y="29"/>
                    </a:lnTo>
                    <a:lnTo>
                      <a:pt x="1710" y="16"/>
                    </a:lnTo>
                    <a:lnTo>
                      <a:pt x="1622" y="5"/>
                    </a:lnTo>
                    <a:lnTo>
                      <a:pt x="1533" y="0"/>
                    </a:lnTo>
                    <a:lnTo>
                      <a:pt x="1457" y="0"/>
                    </a:lnTo>
                    <a:lnTo>
                      <a:pt x="1378" y="5"/>
                    </a:lnTo>
                    <a:lnTo>
                      <a:pt x="1291" y="13"/>
                    </a:lnTo>
                    <a:lnTo>
                      <a:pt x="1212" y="28"/>
                    </a:lnTo>
                    <a:lnTo>
                      <a:pt x="1117" y="50"/>
                    </a:lnTo>
                    <a:lnTo>
                      <a:pt x="1014" y="79"/>
                    </a:lnTo>
                    <a:lnTo>
                      <a:pt x="914" y="118"/>
                    </a:lnTo>
                    <a:lnTo>
                      <a:pt x="835" y="155"/>
                    </a:lnTo>
                    <a:lnTo>
                      <a:pt x="748" y="201"/>
                    </a:lnTo>
                    <a:lnTo>
                      <a:pt x="657" y="257"/>
                    </a:lnTo>
                    <a:lnTo>
                      <a:pt x="591" y="309"/>
                    </a:lnTo>
                    <a:lnTo>
                      <a:pt x="526" y="362"/>
                    </a:lnTo>
                    <a:lnTo>
                      <a:pt x="458" y="425"/>
                    </a:lnTo>
                    <a:lnTo>
                      <a:pt x="397" y="484"/>
                    </a:lnTo>
                    <a:lnTo>
                      <a:pt x="347" y="545"/>
                    </a:lnTo>
                    <a:lnTo>
                      <a:pt x="294" y="612"/>
                    </a:lnTo>
                    <a:lnTo>
                      <a:pt x="247" y="678"/>
                    </a:lnTo>
                    <a:lnTo>
                      <a:pt x="199" y="750"/>
                    </a:lnTo>
                    <a:lnTo>
                      <a:pt x="161" y="824"/>
                    </a:lnTo>
                    <a:lnTo>
                      <a:pt x="125" y="902"/>
                    </a:lnTo>
                    <a:lnTo>
                      <a:pt x="92" y="983"/>
                    </a:lnTo>
                    <a:lnTo>
                      <a:pt x="64" y="1072"/>
                    </a:lnTo>
                    <a:lnTo>
                      <a:pt x="39" y="1157"/>
                    </a:lnTo>
                    <a:lnTo>
                      <a:pt x="22" y="1244"/>
                    </a:lnTo>
                    <a:lnTo>
                      <a:pt x="9" y="1344"/>
                    </a:lnTo>
                    <a:lnTo>
                      <a:pt x="3" y="1427"/>
                    </a:lnTo>
                    <a:lnTo>
                      <a:pt x="0" y="1510"/>
                    </a:lnTo>
                    <a:lnTo>
                      <a:pt x="3" y="1597"/>
                    </a:lnTo>
                    <a:lnTo>
                      <a:pt x="15" y="1697"/>
                    </a:lnTo>
                    <a:lnTo>
                      <a:pt x="31" y="1801"/>
                    </a:lnTo>
                    <a:lnTo>
                      <a:pt x="53" y="1889"/>
                    </a:lnTo>
                    <a:lnTo>
                      <a:pt x="77" y="1978"/>
                    </a:lnTo>
                    <a:lnTo>
                      <a:pt x="105" y="2050"/>
                    </a:lnTo>
                    <a:lnTo>
                      <a:pt x="142" y="2128"/>
                    </a:lnTo>
                    <a:lnTo>
                      <a:pt x="175" y="2200"/>
                    </a:lnTo>
                    <a:lnTo>
                      <a:pt x="221" y="2283"/>
                    </a:lnTo>
                    <a:lnTo>
                      <a:pt x="275" y="2365"/>
                    </a:lnTo>
                    <a:lnTo>
                      <a:pt x="330" y="2433"/>
                    </a:lnTo>
                    <a:lnTo>
                      <a:pt x="382" y="2498"/>
                    </a:lnTo>
                    <a:lnTo>
                      <a:pt x="441" y="2561"/>
                    </a:lnTo>
                    <a:lnTo>
                      <a:pt x="502" y="2620"/>
                    </a:lnTo>
                    <a:lnTo>
                      <a:pt x="554" y="2664"/>
                    </a:lnTo>
                    <a:lnTo>
                      <a:pt x="620" y="2718"/>
                    </a:lnTo>
                    <a:lnTo>
                      <a:pt x="691" y="2762"/>
                    </a:lnTo>
                    <a:lnTo>
                      <a:pt x="748" y="2796"/>
                    </a:lnTo>
                    <a:lnTo>
                      <a:pt x="807" y="2825"/>
                    </a:lnTo>
                    <a:lnTo>
                      <a:pt x="863" y="2847"/>
                    </a:lnTo>
                    <a:lnTo>
                      <a:pt x="918" y="2864"/>
                    </a:lnTo>
                    <a:lnTo>
                      <a:pt x="1001" y="2884"/>
                    </a:lnTo>
                    <a:lnTo>
                      <a:pt x="1064" y="2892"/>
                    </a:lnTo>
                    <a:lnTo>
                      <a:pt x="1129" y="2895"/>
                    </a:lnTo>
                    <a:lnTo>
                      <a:pt x="1189" y="2892"/>
                    </a:lnTo>
                    <a:lnTo>
                      <a:pt x="1269" y="2881"/>
                    </a:lnTo>
                    <a:lnTo>
                      <a:pt x="1347" y="2862"/>
                    </a:lnTo>
                    <a:lnTo>
                      <a:pt x="1417" y="2834"/>
                    </a:lnTo>
                    <a:lnTo>
                      <a:pt x="1474" y="2801"/>
                    </a:lnTo>
                    <a:lnTo>
                      <a:pt x="1539" y="2762"/>
                    </a:lnTo>
                    <a:lnTo>
                      <a:pt x="1590" y="2718"/>
                    </a:lnTo>
                    <a:lnTo>
                      <a:pt x="1644" y="2668"/>
                    </a:lnTo>
                    <a:lnTo>
                      <a:pt x="1690" y="2609"/>
                    </a:lnTo>
                    <a:lnTo>
                      <a:pt x="1733" y="2546"/>
                    </a:lnTo>
                    <a:lnTo>
                      <a:pt x="1766" y="2479"/>
                    </a:lnTo>
                    <a:lnTo>
                      <a:pt x="1790" y="2404"/>
                    </a:lnTo>
                    <a:lnTo>
                      <a:pt x="1810" y="2326"/>
                    </a:lnTo>
                    <a:lnTo>
                      <a:pt x="1821" y="2246"/>
                    </a:lnTo>
                    <a:lnTo>
                      <a:pt x="1823" y="2163"/>
                    </a:lnTo>
                    <a:lnTo>
                      <a:pt x="1812" y="2071"/>
                    </a:lnTo>
                    <a:lnTo>
                      <a:pt x="1794" y="1991"/>
                    </a:lnTo>
                    <a:lnTo>
                      <a:pt x="1762" y="1914"/>
                    </a:lnTo>
                    <a:lnTo>
                      <a:pt x="1727" y="1841"/>
                    </a:lnTo>
                    <a:lnTo>
                      <a:pt x="1683" y="1777"/>
                    </a:lnTo>
                    <a:lnTo>
                      <a:pt x="1627" y="1699"/>
                    </a:lnTo>
                    <a:lnTo>
                      <a:pt x="1561" y="16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FF"/>
                  </a:gs>
                  <a:gs pos="50000">
                    <a:srgbClr val="FFCCFF"/>
                  </a:gs>
                  <a:gs pos="100000">
                    <a:srgbClr val="FF00FF"/>
                  </a:gs>
                </a:gsLst>
                <a:lin ang="18900000" scaled="1"/>
              </a:gradFill>
              <a:ln w="254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07989" name="Text Box 21"/>
          <p:cNvSpPr txBox="1">
            <a:spLocks noChangeArrowheads="1"/>
          </p:cNvSpPr>
          <p:nvPr/>
        </p:nvSpPr>
        <p:spPr bwMode="auto">
          <a:xfrm>
            <a:off x="3886200" y="2743200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107990" name="Text Box 22"/>
          <p:cNvSpPr txBox="1">
            <a:spLocks noChangeArrowheads="1"/>
          </p:cNvSpPr>
          <p:nvPr/>
        </p:nvSpPr>
        <p:spPr bwMode="auto">
          <a:xfrm>
            <a:off x="4876800" y="2590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</a:p>
        </p:txBody>
      </p:sp>
      <p:sp>
        <p:nvSpPr>
          <p:cNvPr id="1107991" name="AutoShape 23"/>
          <p:cNvSpPr>
            <a:spLocks noChangeArrowheads="1"/>
          </p:cNvSpPr>
          <p:nvPr/>
        </p:nvSpPr>
        <p:spPr bwMode="auto">
          <a:xfrm>
            <a:off x="4419600" y="2362200"/>
            <a:ext cx="304800" cy="304800"/>
          </a:xfrm>
          <a:prstGeom prst="downArrow">
            <a:avLst>
              <a:gd name="adj1" fmla="val 42361"/>
              <a:gd name="adj2" fmla="val 63542"/>
            </a:avLst>
          </a:prstGeom>
          <a:gradFill rotWithShape="0">
            <a:gsLst>
              <a:gs pos="0">
                <a:srgbClr val="FFDD4D"/>
              </a:gs>
              <a:gs pos="100000">
                <a:srgbClr val="996633"/>
              </a:gs>
            </a:gsLst>
            <a:lin ang="5400000" scaled="1"/>
          </a:gradFill>
          <a:ln w="190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7992" name="WordArt 24"/>
          <p:cNvSpPr>
            <a:spLocks noChangeArrowheads="1" noChangeShapeType="1" noTextEdit="1"/>
          </p:cNvSpPr>
          <p:nvPr/>
        </p:nvSpPr>
        <p:spPr bwMode="auto">
          <a:xfrm>
            <a:off x="5562600" y="2438400"/>
            <a:ext cx="144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rPr>
              <a:t>Logos</a:t>
            </a:r>
          </a:p>
        </p:txBody>
      </p:sp>
      <p:sp>
        <p:nvSpPr>
          <p:cNvPr id="1107998" name="Text Box 30"/>
          <p:cNvSpPr txBox="1">
            <a:spLocks noChangeArrowheads="1"/>
          </p:cNvSpPr>
          <p:nvPr/>
        </p:nvSpPr>
        <p:spPr bwMode="auto">
          <a:xfrm>
            <a:off x="5945188" y="3124200"/>
            <a:ext cx="838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Eve</a:t>
            </a:r>
          </a:p>
        </p:txBody>
      </p:sp>
      <p:sp>
        <p:nvSpPr>
          <p:cNvPr id="1107999" name="Oval 31"/>
          <p:cNvSpPr>
            <a:spLocks noChangeArrowheads="1"/>
          </p:cNvSpPr>
          <p:nvPr/>
        </p:nvSpPr>
        <p:spPr bwMode="auto">
          <a:xfrm>
            <a:off x="2041525" y="3221038"/>
            <a:ext cx="1592263" cy="5334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rgbClr val="FFCCFF"/>
              </a:gs>
              <a:gs pos="100000">
                <a:srgbClr val="FF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400" dirty="0">
                <a:solidFill>
                  <a:srgbClr val="660066"/>
                </a:solidFill>
                <a:latin typeface="Impact" pitchFamily="34" charset="0"/>
              </a:rPr>
              <a:t>Adam</a:t>
            </a:r>
          </a:p>
        </p:txBody>
      </p:sp>
      <p:sp>
        <p:nvSpPr>
          <p:cNvPr id="1108005" name="Text Box 37"/>
          <p:cNvSpPr txBox="1">
            <a:spLocks noChangeArrowheads="1"/>
          </p:cNvSpPr>
          <p:nvPr/>
        </p:nvSpPr>
        <p:spPr bwMode="auto">
          <a:xfrm>
            <a:off x="228600" y="2851150"/>
            <a:ext cx="1828800" cy="11160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254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Embodied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object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partner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0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7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7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7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7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0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0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10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7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7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7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0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07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7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8" grpId="0" animBg="1" autoUpdateAnimBg="0"/>
      <p:bldP spid="1107983" grpId="0" animBg="1"/>
      <p:bldP spid="1107989" grpId="0" autoUpdateAnimBg="0"/>
      <p:bldP spid="1107990" grpId="0" autoUpdateAnimBg="0"/>
      <p:bldP spid="1107991" grpId="0" animBg="1"/>
      <p:bldP spid="1107992" grpId="0" animBg="1"/>
      <p:bldP spid="1107998" grpId="0" autoUpdateAnimBg="0"/>
      <p:bldP spid="1107999" grpId="0" animBg="1" autoUpdateAnimBg="0"/>
      <p:bldP spid="110800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9034" name="Group 42"/>
          <p:cNvGrpSpPr>
            <a:grpSpLocks/>
          </p:cNvGrpSpPr>
          <p:nvPr/>
        </p:nvGrpSpPr>
        <p:grpSpPr bwMode="auto">
          <a:xfrm>
            <a:off x="609600" y="5759450"/>
            <a:ext cx="7986713" cy="458788"/>
            <a:chOff x="441" y="3628"/>
            <a:chExt cx="5031" cy="289"/>
          </a:xfrm>
        </p:grpSpPr>
        <p:sp>
          <p:nvSpPr>
            <p:cNvPr id="1108996" name="Text Box 4"/>
            <p:cNvSpPr txBox="1">
              <a:spLocks noChangeArrowheads="1"/>
            </p:cNvSpPr>
            <p:nvPr/>
          </p:nvSpPr>
          <p:spPr bwMode="auto">
            <a:xfrm>
              <a:off x="678" y="3645"/>
              <a:ext cx="479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Because they fell, however, this world became an earthly hell.</a:t>
              </a:r>
            </a:p>
          </p:txBody>
        </p:sp>
        <p:sp>
          <p:nvSpPr>
            <p:cNvPr id="1108997" name="Text Box 5"/>
            <p:cNvSpPr txBox="1">
              <a:spLocks noChangeArrowheads="1"/>
            </p:cNvSpPr>
            <p:nvPr/>
          </p:nvSpPr>
          <p:spPr bwMode="auto">
            <a:xfrm>
              <a:off x="441" y="3628"/>
              <a:ext cx="23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109006" name="Text Box 14"/>
          <p:cNvSpPr txBox="1">
            <a:spLocks noChangeArrowheads="1"/>
          </p:cNvSpPr>
          <p:nvPr/>
        </p:nvSpPr>
        <p:spPr bwMode="auto">
          <a:xfrm>
            <a:off x="457200" y="76200"/>
            <a:ext cx="6477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4.1.2  Jesus and the Holy Spirit and the</a:t>
            </a:r>
          </a:p>
          <a:p>
            <a:pPr algn="l">
              <a:lnSpc>
                <a:spcPct val="85000"/>
              </a:lnSpc>
            </a:pPr>
            <a:r>
              <a:rPr lang="en-US" sz="2600">
                <a:solidFill>
                  <a:srgbClr val="000099"/>
                </a:solidFill>
                <a:latin typeface="Impact" pitchFamily="34" charset="0"/>
              </a:rPr>
              <a:t>		</a:t>
            </a: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Dual Characteristics of the Logos</a:t>
            </a:r>
          </a:p>
        </p:txBody>
      </p:sp>
      <p:grpSp>
        <p:nvGrpSpPr>
          <p:cNvPr id="1109031" name="Group 39"/>
          <p:cNvGrpSpPr>
            <a:grpSpLocks/>
          </p:cNvGrpSpPr>
          <p:nvPr/>
        </p:nvGrpSpPr>
        <p:grpSpPr bwMode="auto">
          <a:xfrm>
            <a:off x="2041525" y="1066800"/>
            <a:ext cx="5118100" cy="2698750"/>
            <a:chOff x="1286" y="672"/>
            <a:chExt cx="3224" cy="1700"/>
          </a:xfrm>
        </p:grpSpPr>
        <p:grpSp>
          <p:nvGrpSpPr>
            <p:cNvPr id="1108998" name="Group 6"/>
            <p:cNvGrpSpPr>
              <a:grpSpLocks/>
            </p:cNvGrpSpPr>
            <p:nvPr/>
          </p:nvGrpSpPr>
          <p:grpSpPr bwMode="auto">
            <a:xfrm>
              <a:off x="2112" y="1008"/>
              <a:ext cx="1536" cy="480"/>
              <a:chOff x="2112" y="960"/>
              <a:chExt cx="1536" cy="528"/>
            </a:xfrm>
          </p:grpSpPr>
          <p:sp>
            <p:nvSpPr>
              <p:cNvPr id="1108999" name="Freeform 7"/>
              <p:cNvSpPr>
                <a:spLocks/>
              </p:cNvSpPr>
              <p:nvPr/>
            </p:nvSpPr>
            <p:spPr bwMode="auto">
              <a:xfrm rot="10837268" flipH="1" flipV="1">
                <a:off x="2523" y="966"/>
                <a:ext cx="1125" cy="521"/>
              </a:xfrm>
              <a:custGeom>
                <a:avLst/>
                <a:gdLst/>
                <a:ahLst/>
                <a:cxnLst>
                  <a:cxn ang="0">
                    <a:pos x="405" y="1335"/>
                  </a:cxn>
                  <a:cxn ang="0">
                    <a:pos x="625" y="1501"/>
                  </a:cxn>
                  <a:cxn ang="0">
                    <a:pos x="758" y="1645"/>
                  </a:cxn>
                  <a:cxn ang="0">
                    <a:pos x="850" y="1845"/>
                  </a:cxn>
                  <a:cxn ang="0">
                    <a:pos x="892" y="2022"/>
                  </a:cxn>
                  <a:cxn ang="0">
                    <a:pos x="889" y="2178"/>
                  </a:cxn>
                  <a:cxn ang="0">
                    <a:pos x="839" y="2372"/>
                  </a:cxn>
                  <a:cxn ang="0">
                    <a:pos x="743" y="2544"/>
                  </a:cxn>
                  <a:cxn ang="0">
                    <a:pos x="604" y="2696"/>
                  </a:cxn>
                  <a:cxn ang="0">
                    <a:pos x="477" y="2782"/>
                  </a:cxn>
                  <a:cxn ang="0">
                    <a:pos x="338" y="2834"/>
                  </a:cxn>
                  <a:cxn ang="0">
                    <a:pos x="209" y="2849"/>
                  </a:cxn>
                  <a:cxn ang="0">
                    <a:pos x="0" y="2840"/>
                  </a:cxn>
                  <a:cxn ang="0">
                    <a:pos x="189" y="2879"/>
                  </a:cxn>
                  <a:cxn ang="0">
                    <a:pos x="366" y="2895"/>
                  </a:cxn>
                  <a:cxn ang="0">
                    <a:pos x="521" y="2890"/>
                  </a:cxn>
                  <a:cxn ang="0">
                    <a:pos x="687" y="2867"/>
                  </a:cxn>
                  <a:cxn ang="0">
                    <a:pos x="885" y="2816"/>
                  </a:cxn>
                  <a:cxn ang="0">
                    <a:pos x="1064" y="2740"/>
                  </a:cxn>
                  <a:cxn ang="0">
                    <a:pos x="1242" y="2638"/>
                  </a:cxn>
                  <a:cxn ang="0">
                    <a:pos x="1373" y="2533"/>
                  </a:cxn>
                  <a:cxn ang="0">
                    <a:pos x="1502" y="2411"/>
                  </a:cxn>
                  <a:cxn ang="0">
                    <a:pos x="1605" y="2283"/>
                  </a:cxn>
                  <a:cxn ang="0">
                    <a:pos x="1700" y="2145"/>
                  </a:cxn>
                  <a:cxn ang="0">
                    <a:pos x="1774" y="1993"/>
                  </a:cxn>
                  <a:cxn ang="0">
                    <a:pos x="1835" y="1823"/>
                  </a:cxn>
                  <a:cxn ang="0">
                    <a:pos x="1877" y="1651"/>
                  </a:cxn>
                  <a:cxn ang="0">
                    <a:pos x="1896" y="1468"/>
                  </a:cxn>
                  <a:cxn ang="0">
                    <a:pos x="1896" y="1298"/>
                  </a:cxn>
                  <a:cxn ang="0">
                    <a:pos x="1868" y="1094"/>
                  </a:cxn>
                  <a:cxn ang="0">
                    <a:pos x="1822" y="917"/>
                  </a:cxn>
                  <a:cxn ang="0">
                    <a:pos x="1757" y="767"/>
                  </a:cxn>
                  <a:cxn ang="0">
                    <a:pos x="1678" y="612"/>
                  </a:cxn>
                  <a:cxn ang="0">
                    <a:pos x="1569" y="462"/>
                  </a:cxn>
                  <a:cxn ang="0">
                    <a:pos x="1458" y="334"/>
                  </a:cxn>
                  <a:cxn ang="0">
                    <a:pos x="1345" y="231"/>
                  </a:cxn>
                  <a:cxn ang="0">
                    <a:pos x="1208" y="133"/>
                  </a:cxn>
                  <a:cxn ang="0">
                    <a:pos x="1092" y="70"/>
                  </a:cxn>
                  <a:cxn ang="0">
                    <a:pos x="981" y="31"/>
                  </a:cxn>
                  <a:cxn ang="0">
                    <a:pos x="835" y="3"/>
                  </a:cxn>
                  <a:cxn ang="0">
                    <a:pos x="710" y="3"/>
                  </a:cxn>
                  <a:cxn ang="0">
                    <a:pos x="552" y="33"/>
                  </a:cxn>
                  <a:cxn ang="0">
                    <a:pos x="425" y="94"/>
                  </a:cxn>
                  <a:cxn ang="0">
                    <a:pos x="309" y="177"/>
                  </a:cxn>
                  <a:cxn ang="0">
                    <a:pos x="209" y="286"/>
                  </a:cxn>
                  <a:cxn ang="0">
                    <a:pos x="133" y="416"/>
                  </a:cxn>
                  <a:cxn ang="0">
                    <a:pos x="89" y="569"/>
                  </a:cxn>
                  <a:cxn ang="0">
                    <a:pos x="76" y="732"/>
                  </a:cxn>
                  <a:cxn ang="0">
                    <a:pos x="105" y="904"/>
                  </a:cxn>
                  <a:cxn ang="0">
                    <a:pos x="172" y="1054"/>
                  </a:cxn>
                  <a:cxn ang="0">
                    <a:pos x="272" y="1196"/>
                  </a:cxn>
                </a:cxnLst>
                <a:rect l="0" t="0" r="r" b="b"/>
                <a:pathLst>
                  <a:path w="1899" h="2895">
                    <a:moveTo>
                      <a:pt x="338" y="1270"/>
                    </a:moveTo>
                    <a:lnTo>
                      <a:pt x="405" y="1335"/>
                    </a:lnTo>
                    <a:lnTo>
                      <a:pt x="475" y="1390"/>
                    </a:lnTo>
                    <a:lnTo>
                      <a:pt x="625" y="1501"/>
                    </a:lnTo>
                    <a:lnTo>
                      <a:pt x="702" y="1573"/>
                    </a:lnTo>
                    <a:lnTo>
                      <a:pt x="758" y="1645"/>
                    </a:lnTo>
                    <a:lnTo>
                      <a:pt x="817" y="1756"/>
                    </a:lnTo>
                    <a:lnTo>
                      <a:pt x="850" y="1845"/>
                    </a:lnTo>
                    <a:lnTo>
                      <a:pt x="881" y="1937"/>
                    </a:lnTo>
                    <a:lnTo>
                      <a:pt x="892" y="2022"/>
                    </a:lnTo>
                    <a:lnTo>
                      <a:pt x="894" y="2106"/>
                    </a:lnTo>
                    <a:lnTo>
                      <a:pt x="889" y="2178"/>
                    </a:lnTo>
                    <a:lnTo>
                      <a:pt x="872" y="2278"/>
                    </a:lnTo>
                    <a:lnTo>
                      <a:pt x="839" y="2372"/>
                    </a:lnTo>
                    <a:lnTo>
                      <a:pt x="798" y="2455"/>
                    </a:lnTo>
                    <a:lnTo>
                      <a:pt x="743" y="2544"/>
                    </a:lnTo>
                    <a:lnTo>
                      <a:pt x="665" y="2634"/>
                    </a:lnTo>
                    <a:lnTo>
                      <a:pt x="604" y="2696"/>
                    </a:lnTo>
                    <a:lnTo>
                      <a:pt x="541" y="2744"/>
                    </a:lnTo>
                    <a:lnTo>
                      <a:pt x="477" y="2782"/>
                    </a:lnTo>
                    <a:lnTo>
                      <a:pt x="410" y="2812"/>
                    </a:lnTo>
                    <a:lnTo>
                      <a:pt x="338" y="2834"/>
                    </a:lnTo>
                    <a:lnTo>
                      <a:pt x="261" y="2845"/>
                    </a:lnTo>
                    <a:lnTo>
                      <a:pt x="209" y="2849"/>
                    </a:lnTo>
                    <a:lnTo>
                      <a:pt x="148" y="2851"/>
                    </a:lnTo>
                    <a:lnTo>
                      <a:pt x="0" y="2840"/>
                    </a:lnTo>
                    <a:lnTo>
                      <a:pt x="109" y="2866"/>
                    </a:lnTo>
                    <a:lnTo>
                      <a:pt x="189" y="2879"/>
                    </a:lnTo>
                    <a:lnTo>
                      <a:pt x="277" y="2890"/>
                    </a:lnTo>
                    <a:lnTo>
                      <a:pt x="366" y="2895"/>
                    </a:lnTo>
                    <a:lnTo>
                      <a:pt x="442" y="2895"/>
                    </a:lnTo>
                    <a:lnTo>
                      <a:pt x="521" y="2890"/>
                    </a:lnTo>
                    <a:lnTo>
                      <a:pt x="608" y="2882"/>
                    </a:lnTo>
                    <a:lnTo>
                      <a:pt x="687" y="2867"/>
                    </a:lnTo>
                    <a:lnTo>
                      <a:pt x="782" y="2845"/>
                    </a:lnTo>
                    <a:lnTo>
                      <a:pt x="885" y="2816"/>
                    </a:lnTo>
                    <a:lnTo>
                      <a:pt x="985" y="2777"/>
                    </a:lnTo>
                    <a:lnTo>
                      <a:pt x="1064" y="2740"/>
                    </a:lnTo>
                    <a:lnTo>
                      <a:pt x="1151" y="2694"/>
                    </a:lnTo>
                    <a:lnTo>
                      <a:pt x="1242" y="2638"/>
                    </a:lnTo>
                    <a:lnTo>
                      <a:pt x="1308" y="2586"/>
                    </a:lnTo>
                    <a:lnTo>
                      <a:pt x="1373" y="2533"/>
                    </a:lnTo>
                    <a:lnTo>
                      <a:pt x="1441" y="2470"/>
                    </a:lnTo>
                    <a:lnTo>
                      <a:pt x="1502" y="2411"/>
                    </a:lnTo>
                    <a:lnTo>
                      <a:pt x="1552" y="2350"/>
                    </a:lnTo>
                    <a:lnTo>
                      <a:pt x="1605" y="2283"/>
                    </a:lnTo>
                    <a:lnTo>
                      <a:pt x="1652" y="2217"/>
                    </a:lnTo>
                    <a:lnTo>
                      <a:pt x="1700" y="2145"/>
                    </a:lnTo>
                    <a:lnTo>
                      <a:pt x="1738" y="2071"/>
                    </a:lnTo>
                    <a:lnTo>
                      <a:pt x="1774" y="1993"/>
                    </a:lnTo>
                    <a:lnTo>
                      <a:pt x="1807" y="1912"/>
                    </a:lnTo>
                    <a:lnTo>
                      <a:pt x="1835" y="1823"/>
                    </a:lnTo>
                    <a:lnTo>
                      <a:pt x="1860" y="1738"/>
                    </a:lnTo>
                    <a:lnTo>
                      <a:pt x="1877" y="1651"/>
                    </a:lnTo>
                    <a:lnTo>
                      <a:pt x="1890" y="1551"/>
                    </a:lnTo>
                    <a:lnTo>
                      <a:pt x="1896" y="1468"/>
                    </a:lnTo>
                    <a:lnTo>
                      <a:pt x="1899" y="1385"/>
                    </a:lnTo>
                    <a:lnTo>
                      <a:pt x="1896" y="1298"/>
                    </a:lnTo>
                    <a:lnTo>
                      <a:pt x="1884" y="1198"/>
                    </a:lnTo>
                    <a:lnTo>
                      <a:pt x="1868" y="1094"/>
                    </a:lnTo>
                    <a:lnTo>
                      <a:pt x="1846" y="1006"/>
                    </a:lnTo>
                    <a:lnTo>
                      <a:pt x="1822" y="917"/>
                    </a:lnTo>
                    <a:lnTo>
                      <a:pt x="1794" y="845"/>
                    </a:lnTo>
                    <a:lnTo>
                      <a:pt x="1757" y="767"/>
                    </a:lnTo>
                    <a:lnTo>
                      <a:pt x="1724" y="695"/>
                    </a:lnTo>
                    <a:lnTo>
                      <a:pt x="1678" y="612"/>
                    </a:lnTo>
                    <a:lnTo>
                      <a:pt x="1624" y="530"/>
                    </a:lnTo>
                    <a:lnTo>
                      <a:pt x="1569" y="462"/>
                    </a:lnTo>
                    <a:lnTo>
                      <a:pt x="1517" y="397"/>
                    </a:lnTo>
                    <a:lnTo>
                      <a:pt x="1458" y="334"/>
                    </a:lnTo>
                    <a:lnTo>
                      <a:pt x="1397" y="275"/>
                    </a:lnTo>
                    <a:lnTo>
                      <a:pt x="1345" y="231"/>
                    </a:lnTo>
                    <a:lnTo>
                      <a:pt x="1279" y="177"/>
                    </a:lnTo>
                    <a:lnTo>
                      <a:pt x="1208" y="133"/>
                    </a:lnTo>
                    <a:lnTo>
                      <a:pt x="1151" y="99"/>
                    </a:lnTo>
                    <a:lnTo>
                      <a:pt x="1092" y="70"/>
                    </a:lnTo>
                    <a:lnTo>
                      <a:pt x="1036" y="48"/>
                    </a:lnTo>
                    <a:lnTo>
                      <a:pt x="981" y="31"/>
                    </a:lnTo>
                    <a:lnTo>
                      <a:pt x="898" y="11"/>
                    </a:lnTo>
                    <a:lnTo>
                      <a:pt x="835" y="3"/>
                    </a:lnTo>
                    <a:lnTo>
                      <a:pt x="770" y="0"/>
                    </a:lnTo>
                    <a:lnTo>
                      <a:pt x="710" y="3"/>
                    </a:lnTo>
                    <a:lnTo>
                      <a:pt x="630" y="14"/>
                    </a:lnTo>
                    <a:lnTo>
                      <a:pt x="552" y="33"/>
                    </a:lnTo>
                    <a:lnTo>
                      <a:pt x="482" y="61"/>
                    </a:lnTo>
                    <a:lnTo>
                      <a:pt x="425" y="94"/>
                    </a:lnTo>
                    <a:lnTo>
                      <a:pt x="360" y="133"/>
                    </a:lnTo>
                    <a:lnTo>
                      <a:pt x="309" y="177"/>
                    </a:lnTo>
                    <a:lnTo>
                      <a:pt x="255" y="227"/>
                    </a:lnTo>
                    <a:lnTo>
                      <a:pt x="209" y="286"/>
                    </a:lnTo>
                    <a:lnTo>
                      <a:pt x="166" y="349"/>
                    </a:lnTo>
                    <a:lnTo>
                      <a:pt x="133" y="416"/>
                    </a:lnTo>
                    <a:lnTo>
                      <a:pt x="109" y="491"/>
                    </a:lnTo>
                    <a:lnTo>
                      <a:pt x="89" y="569"/>
                    </a:lnTo>
                    <a:lnTo>
                      <a:pt x="78" y="649"/>
                    </a:lnTo>
                    <a:lnTo>
                      <a:pt x="76" y="732"/>
                    </a:lnTo>
                    <a:lnTo>
                      <a:pt x="87" y="824"/>
                    </a:lnTo>
                    <a:lnTo>
                      <a:pt x="105" y="904"/>
                    </a:lnTo>
                    <a:lnTo>
                      <a:pt x="137" y="981"/>
                    </a:lnTo>
                    <a:lnTo>
                      <a:pt x="172" y="1054"/>
                    </a:lnTo>
                    <a:lnTo>
                      <a:pt x="216" y="1118"/>
                    </a:lnTo>
                    <a:lnTo>
                      <a:pt x="272" y="1196"/>
                    </a:lnTo>
                    <a:lnTo>
                      <a:pt x="338" y="12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008000"/>
                  </a:gs>
                </a:gsLst>
                <a:lin ang="2700000" scaled="1"/>
              </a:gradFill>
              <a:ln w="254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000" name="Freeform 8"/>
              <p:cNvSpPr>
                <a:spLocks/>
              </p:cNvSpPr>
              <p:nvPr/>
            </p:nvSpPr>
            <p:spPr bwMode="auto">
              <a:xfrm rot="10835238" flipH="1" flipV="1">
                <a:off x="2112" y="960"/>
                <a:ext cx="1024" cy="528"/>
              </a:xfrm>
              <a:custGeom>
                <a:avLst/>
                <a:gdLst/>
                <a:ahLst/>
                <a:cxnLst>
                  <a:cxn ang="0">
                    <a:pos x="1494" y="1560"/>
                  </a:cxn>
                  <a:cxn ang="0">
                    <a:pos x="1274" y="1394"/>
                  </a:cxn>
                  <a:cxn ang="0">
                    <a:pos x="1141" y="1250"/>
                  </a:cxn>
                  <a:cxn ang="0">
                    <a:pos x="1049" y="1050"/>
                  </a:cxn>
                  <a:cxn ang="0">
                    <a:pos x="1007" y="873"/>
                  </a:cxn>
                  <a:cxn ang="0">
                    <a:pos x="1010" y="717"/>
                  </a:cxn>
                  <a:cxn ang="0">
                    <a:pos x="1060" y="523"/>
                  </a:cxn>
                  <a:cxn ang="0">
                    <a:pos x="1156" y="351"/>
                  </a:cxn>
                  <a:cxn ang="0">
                    <a:pos x="1295" y="199"/>
                  </a:cxn>
                  <a:cxn ang="0">
                    <a:pos x="1422" y="113"/>
                  </a:cxn>
                  <a:cxn ang="0">
                    <a:pos x="1561" y="61"/>
                  </a:cxn>
                  <a:cxn ang="0">
                    <a:pos x="1690" y="46"/>
                  </a:cxn>
                  <a:cxn ang="0">
                    <a:pos x="1899" y="55"/>
                  </a:cxn>
                  <a:cxn ang="0">
                    <a:pos x="1710" y="16"/>
                  </a:cxn>
                  <a:cxn ang="0">
                    <a:pos x="1533" y="0"/>
                  </a:cxn>
                  <a:cxn ang="0">
                    <a:pos x="1378" y="5"/>
                  </a:cxn>
                  <a:cxn ang="0">
                    <a:pos x="1212" y="28"/>
                  </a:cxn>
                  <a:cxn ang="0">
                    <a:pos x="1014" y="79"/>
                  </a:cxn>
                  <a:cxn ang="0">
                    <a:pos x="835" y="155"/>
                  </a:cxn>
                  <a:cxn ang="0">
                    <a:pos x="657" y="257"/>
                  </a:cxn>
                  <a:cxn ang="0">
                    <a:pos x="526" y="362"/>
                  </a:cxn>
                  <a:cxn ang="0">
                    <a:pos x="397" y="484"/>
                  </a:cxn>
                  <a:cxn ang="0">
                    <a:pos x="294" y="612"/>
                  </a:cxn>
                  <a:cxn ang="0">
                    <a:pos x="199" y="750"/>
                  </a:cxn>
                  <a:cxn ang="0">
                    <a:pos x="125" y="902"/>
                  </a:cxn>
                  <a:cxn ang="0">
                    <a:pos x="64" y="1072"/>
                  </a:cxn>
                  <a:cxn ang="0">
                    <a:pos x="22" y="1244"/>
                  </a:cxn>
                  <a:cxn ang="0">
                    <a:pos x="3" y="1427"/>
                  </a:cxn>
                  <a:cxn ang="0">
                    <a:pos x="3" y="1597"/>
                  </a:cxn>
                  <a:cxn ang="0">
                    <a:pos x="31" y="1801"/>
                  </a:cxn>
                  <a:cxn ang="0">
                    <a:pos x="77" y="1978"/>
                  </a:cxn>
                  <a:cxn ang="0">
                    <a:pos x="142" y="2128"/>
                  </a:cxn>
                  <a:cxn ang="0">
                    <a:pos x="221" y="2283"/>
                  </a:cxn>
                  <a:cxn ang="0">
                    <a:pos x="330" y="2433"/>
                  </a:cxn>
                  <a:cxn ang="0">
                    <a:pos x="441" y="2561"/>
                  </a:cxn>
                  <a:cxn ang="0">
                    <a:pos x="554" y="2664"/>
                  </a:cxn>
                  <a:cxn ang="0">
                    <a:pos x="691" y="2762"/>
                  </a:cxn>
                  <a:cxn ang="0">
                    <a:pos x="807" y="2825"/>
                  </a:cxn>
                  <a:cxn ang="0">
                    <a:pos x="918" y="2864"/>
                  </a:cxn>
                  <a:cxn ang="0">
                    <a:pos x="1064" y="2892"/>
                  </a:cxn>
                  <a:cxn ang="0">
                    <a:pos x="1189" y="2892"/>
                  </a:cxn>
                  <a:cxn ang="0">
                    <a:pos x="1347" y="2862"/>
                  </a:cxn>
                  <a:cxn ang="0">
                    <a:pos x="1474" y="2801"/>
                  </a:cxn>
                  <a:cxn ang="0">
                    <a:pos x="1590" y="2718"/>
                  </a:cxn>
                  <a:cxn ang="0">
                    <a:pos x="1690" y="2609"/>
                  </a:cxn>
                  <a:cxn ang="0">
                    <a:pos x="1766" y="2479"/>
                  </a:cxn>
                  <a:cxn ang="0">
                    <a:pos x="1810" y="2326"/>
                  </a:cxn>
                  <a:cxn ang="0">
                    <a:pos x="1823" y="2163"/>
                  </a:cxn>
                  <a:cxn ang="0">
                    <a:pos x="1794" y="1991"/>
                  </a:cxn>
                  <a:cxn ang="0">
                    <a:pos x="1727" y="1841"/>
                  </a:cxn>
                  <a:cxn ang="0">
                    <a:pos x="1627" y="1699"/>
                  </a:cxn>
                </a:cxnLst>
                <a:rect l="0" t="0" r="r" b="b"/>
                <a:pathLst>
                  <a:path w="1899" h="2895">
                    <a:moveTo>
                      <a:pt x="1561" y="1625"/>
                    </a:moveTo>
                    <a:lnTo>
                      <a:pt x="1494" y="1560"/>
                    </a:lnTo>
                    <a:lnTo>
                      <a:pt x="1424" y="1505"/>
                    </a:lnTo>
                    <a:lnTo>
                      <a:pt x="1274" y="1394"/>
                    </a:lnTo>
                    <a:lnTo>
                      <a:pt x="1197" y="1322"/>
                    </a:lnTo>
                    <a:lnTo>
                      <a:pt x="1141" y="1250"/>
                    </a:lnTo>
                    <a:lnTo>
                      <a:pt x="1082" y="1139"/>
                    </a:lnTo>
                    <a:lnTo>
                      <a:pt x="1049" y="1050"/>
                    </a:lnTo>
                    <a:lnTo>
                      <a:pt x="1018" y="958"/>
                    </a:lnTo>
                    <a:lnTo>
                      <a:pt x="1007" y="873"/>
                    </a:lnTo>
                    <a:lnTo>
                      <a:pt x="1005" y="789"/>
                    </a:lnTo>
                    <a:lnTo>
                      <a:pt x="1010" y="717"/>
                    </a:lnTo>
                    <a:lnTo>
                      <a:pt x="1027" y="617"/>
                    </a:lnTo>
                    <a:lnTo>
                      <a:pt x="1060" y="523"/>
                    </a:lnTo>
                    <a:lnTo>
                      <a:pt x="1101" y="440"/>
                    </a:lnTo>
                    <a:lnTo>
                      <a:pt x="1156" y="351"/>
                    </a:lnTo>
                    <a:lnTo>
                      <a:pt x="1234" y="261"/>
                    </a:lnTo>
                    <a:lnTo>
                      <a:pt x="1295" y="199"/>
                    </a:lnTo>
                    <a:lnTo>
                      <a:pt x="1358" y="151"/>
                    </a:lnTo>
                    <a:lnTo>
                      <a:pt x="1422" y="113"/>
                    </a:lnTo>
                    <a:lnTo>
                      <a:pt x="1489" y="83"/>
                    </a:lnTo>
                    <a:lnTo>
                      <a:pt x="1561" y="61"/>
                    </a:lnTo>
                    <a:lnTo>
                      <a:pt x="1638" y="50"/>
                    </a:lnTo>
                    <a:lnTo>
                      <a:pt x="1690" y="46"/>
                    </a:lnTo>
                    <a:lnTo>
                      <a:pt x="1751" y="44"/>
                    </a:lnTo>
                    <a:lnTo>
                      <a:pt x="1899" y="55"/>
                    </a:lnTo>
                    <a:lnTo>
                      <a:pt x="1790" y="29"/>
                    </a:lnTo>
                    <a:lnTo>
                      <a:pt x="1710" y="16"/>
                    </a:lnTo>
                    <a:lnTo>
                      <a:pt x="1622" y="5"/>
                    </a:lnTo>
                    <a:lnTo>
                      <a:pt x="1533" y="0"/>
                    </a:lnTo>
                    <a:lnTo>
                      <a:pt x="1457" y="0"/>
                    </a:lnTo>
                    <a:lnTo>
                      <a:pt x="1378" y="5"/>
                    </a:lnTo>
                    <a:lnTo>
                      <a:pt x="1291" y="13"/>
                    </a:lnTo>
                    <a:lnTo>
                      <a:pt x="1212" y="28"/>
                    </a:lnTo>
                    <a:lnTo>
                      <a:pt x="1117" y="50"/>
                    </a:lnTo>
                    <a:lnTo>
                      <a:pt x="1014" y="79"/>
                    </a:lnTo>
                    <a:lnTo>
                      <a:pt x="914" y="118"/>
                    </a:lnTo>
                    <a:lnTo>
                      <a:pt x="835" y="155"/>
                    </a:lnTo>
                    <a:lnTo>
                      <a:pt x="748" y="201"/>
                    </a:lnTo>
                    <a:lnTo>
                      <a:pt x="657" y="257"/>
                    </a:lnTo>
                    <a:lnTo>
                      <a:pt x="591" y="309"/>
                    </a:lnTo>
                    <a:lnTo>
                      <a:pt x="526" y="362"/>
                    </a:lnTo>
                    <a:lnTo>
                      <a:pt x="458" y="425"/>
                    </a:lnTo>
                    <a:lnTo>
                      <a:pt x="397" y="484"/>
                    </a:lnTo>
                    <a:lnTo>
                      <a:pt x="347" y="545"/>
                    </a:lnTo>
                    <a:lnTo>
                      <a:pt x="294" y="612"/>
                    </a:lnTo>
                    <a:lnTo>
                      <a:pt x="247" y="678"/>
                    </a:lnTo>
                    <a:lnTo>
                      <a:pt x="199" y="750"/>
                    </a:lnTo>
                    <a:lnTo>
                      <a:pt x="161" y="824"/>
                    </a:lnTo>
                    <a:lnTo>
                      <a:pt x="125" y="902"/>
                    </a:lnTo>
                    <a:lnTo>
                      <a:pt x="92" y="983"/>
                    </a:lnTo>
                    <a:lnTo>
                      <a:pt x="64" y="1072"/>
                    </a:lnTo>
                    <a:lnTo>
                      <a:pt x="39" y="1157"/>
                    </a:lnTo>
                    <a:lnTo>
                      <a:pt x="22" y="1244"/>
                    </a:lnTo>
                    <a:lnTo>
                      <a:pt x="9" y="1344"/>
                    </a:lnTo>
                    <a:lnTo>
                      <a:pt x="3" y="1427"/>
                    </a:lnTo>
                    <a:lnTo>
                      <a:pt x="0" y="1510"/>
                    </a:lnTo>
                    <a:lnTo>
                      <a:pt x="3" y="1597"/>
                    </a:lnTo>
                    <a:lnTo>
                      <a:pt x="15" y="1697"/>
                    </a:lnTo>
                    <a:lnTo>
                      <a:pt x="31" y="1801"/>
                    </a:lnTo>
                    <a:lnTo>
                      <a:pt x="53" y="1889"/>
                    </a:lnTo>
                    <a:lnTo>
                      <a:pt x="77" y="1978"/>
                    </a:lnTo>
                    <a:lnTo>
                      <a:pt x="105" y="2050"/>
                    </a:lnTo>
                    <a:lnTo>
                      <a:pt x="142" y="2128"/>
                    </a:lnTo>
                    <a:lnTo>
                      <a:pt x="175" y="2200"/>
                    </a:lnTo>
                    <a:lnTo>
                      <a:pt x="221" y="2283"/>
                    </a:lnTo>
                    <a:lnTo>
                      <a:pt x="275" y="2365"/>
                    </a:lnTo>
                    <a:lnTo>
                      <a:pt x="330" y="2433"/>
                    </a:lnTo>
                    <a:lnTo>
                      <a:pt x="382" y="2498"/>
                    </a:lnTo>
                    <a:lnTo>
                      <a:pt x="441" y="2561"/>
                    </a:lnTo>
                    <a:lnTo>
                      <a:pt x="502" y="2620"/>
                    </a:lnTo>
                    <a:lnTo>
                      <a:pt x="554" y="2664"/>
                    </a:lnTo>
                    <a:lnTo>
                      <a:pt x="620" y="2718"/>
                    </a:lnTo>
                    <a:lnTo>
                      <a:pt x="691" y="2762"/>
                    </a:lnTo>
                    <a:lnTo>
                      <a:pt x="748" y="2796"/>
                    </a:lnTo>
                    <a:lnTo>
                      <a:pt x="807" y="2825"/>
                    </a:lnTo>
                    <a:lnTo>
                      <a:pt x="863" y="2847"/>
                    </a:lnTo>
                    <a:lnTo>
                      <a:pt x="918" y="2864"/>
                    </a:lnTo>
                    <a:lnTo>
                      <a:pt x="1001" y="2884"/>
                    </a:lnTo>
                    <a:lnTo>
                      <a:pt x="1064" y="2892"/>
                    </a:lnTo>
                    <a:lnTo>
                      <a:pt x="1129" y="2895"/>
                    </a:lnTo>
                    <a:lnTo>
                      <a:pt x="1189" y="2892"/>
                    </a:lnTo>
                    <a:lnTo>
                      <a:pt x="1269" y="2881"/>
                    </a:lnTo>
                    <a:lnTo>
                      <a:pt x="1347" y="2862"/>
                    </a:lnTo>
                    <a:lnTo>
                      <a:pt x="1417" y="2834"/>
                    </a:lnTo>
                    <a:lnTo>
                      <a:pt x="1474" y="2801"/>
                    </a:lnTo>
                    <a:lnTo>
                      <a:pt x="1539" y="2762"/>
                    </a:lnTo>
                    <a:lnTo>
                      <a:pt x="1590" y="2718"/>
                    </a:lnTo>
                    <a:lnTo>
                      <a:pt x="1644" y="2668"/>
                    </a:lnTo>
                    <a:lnTo>
                      <a:pt x="1690" y="2609"/>
                    </a:lnTo>
                    <a:lnTo>
                      <a:pt x="1733" y="2546"/>
                    </a:lnTo>
                    <a:lnTo>
                      <a:pt x="1766" y="2479"/>
                    </a:lnTo>
                    <a:lnTo>
                      <a:pt x="1790" y="2404"/>
                    </a:lnTo>
                    <a:lnTo>
                      <a:pt x="1810" y="2326"/>
                    </a:lnTo>
                    <a:lnTo>
                      <a:pt x="1821" y="2246"/>
                    </a:lnTo>
                    <a:lnTo>
                      <a:pt x="1823" y="2163"/>
                    </a:lnTo>
                    <a:lnTo>
                      <a:pt x="1812" y="2071"/>
                    </a:lnTo>
                    <a:lnTo>
                      <a:pt x="1794" y="1991"/>
                    </a:lnTo>
                    <a:lnTo>
                      <a:pt x="1762" y="1914"/>
                    </a:lnTo>
                    <a:lnTo>
                      <a:pt x="1727" y="1841"/>
                    </a:lnTo>
                    <a:lnTo>
                      <a:pt x="1683" y="1777"/>
                    </a:lnTo>
                    <a:lnTo>
                      <a:pt x="1627" y="1699"/>
                    </a:lnTo>
                    <a:lnTo>
                      <a:pt x="1561" y="16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FF"/>
                  </a:gs>
                  <a:gs pos="50000">
                    <a:srgbClr val="FFCCFF"/>
                  </a:gs>
                  <a:gs pos="100000">
                    <a:srgbClr val="FF00FF"/>
                  </a:gs>
                </a:gsLst>
                <a:lin ang="18900000" scaled="1"/>
              </a:gradFill>
              <a:ln w="254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9002" name="Oval 10"/>
            <p:cNvSpPr>
              <a:spLocks noChangeArrowheads="1"/>
            </p:cNvSpPr>
            <p:nvPr/>
          </p:nvSpPr>
          <p:spPr bwMode="auto">
            <a:xfrm>
              <a:off x="3507" y="2016"/>
              <a:ext cx="1003" cy="335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06600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Normal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360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109003" name="AutoShape 11"/>
            <p:cNvSpPr>
              <a:spLocks noChangeArrowheads="1"/>
            </p:cNvSpPr>
            <p:nvPr/>
          </p:nvSpPr>
          <p:spPr bwMode="auto">
            <a:xfrm rot="4124459">
              <a:off x="2192" y="1809"/>
              <a:ext cx="80" cy="330"/>
            </a:xfrm>
            <a:prstGeom prst="downArrow">
              <a:avLst>
                <a:gd name="adj1" fmla="val 42704"/>
                <a:gd name="adj2" fmla="val 175102"/>
              </a:avLst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004" name="AutoShape 12"/>
            <p:cNvSpPr>
              <a:spLocks noChangeArrowheads="1"/>
            </p:cNvSpPr>
            <p:nvPr/>
          </p:nvSpPr>
          <p:spPr bwMode="auto">
            <a:xfrm rot="17475541" flipH="1">
              <a:off x="3485" y="1811"/>
              <a:ext cx="80" cy="330"/>
            </a:xfrm>
            <a:prstGeom prst="downArrow">
              <a:avLst>
                <a:gd name="adj1" fmla="val 42704"/>
                <a:gd name="adj2" fmla="val 175102"/>
              </a:avLst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00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160" y="672"/>
              <a:ext cx="1440" cy="432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53125"/>
                </a:avLst>
              </a:prstTxWarp>
              <a:scene3d>
                <a:camera prst="legacyObliqueTopLeft"/>
                <a:lightRig rig="legacyFlat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00CC"/>
                      </a:gs>
                    </a:gsLst>
                    <a:lin ang="5400000" scaled="1"/>
                  </a:gradFill>
                  <a:latin typeface="Impact"/>
                </a:rPr>
                <a:t>God</a:t>
              </a:r>
            </a:p>
          </p:txBody>
        </p:sp>
        <p:grpSp>
          <p:nvGrpSpPr>
            <p:cNvPr id="1109008" name="Group 16"/>
            <p:cNvGrpSpPr>
              <a:grpSpLocks/>
            </p:cNvGrpSpPr>
            <p:nvPr/>
          </p:nvGrpSpPr>
          <p:grpSpPr bwMode="auto">
            <a:xfrm>
              <a:off x="2304" y="1632"/>
              <a:ext cx="1152" cy="423"/>
              <a:chOff x="2304" y="1632"/>
              <a:chExt cx="1152" cy="423"/>
            </a:xfrm>
          </p:grpSpPr>
          <p:grpSp>
            <p:nvGrpSpPr>
              <p:cNvPr id="1109009" name="Group 17"/>
              <p:cNvGrpSpPr>
                <a:grpSpLocks/>
              </p:cNvGrpSpPr>
              <p:nvPr/>
            </p:nvGrpSpPr>
            <p:grpSpPr bwMode="auto">
              <a:xfrm>
                <a:off x="2304" y="1680"/>
                <a:ext cx="1152" cy="336"/>
                <a:chOff x="2304" y="1680"/>
                <a:chExt cx="1152" cy="336"/>
              </a:xfrm>
            </p:grpSpPr>
            <p:sp>
              <p:nvSpPr>
                <p:cNvPr id="1109010" name="Freeform 18"/>
                <p:cNvSpPr>
                  <a:spLocks/>
                </p:cNvSpPr>
                <p:nvPr/>
              </p:nvSpPr>
              <p:spPr bwMode="auto">
                <a:xfrm rot="10837268" flipH="1" flipV="1">
                  <a:off x="2612" y="1684"/>
                  <a:ext cx="844" cy="332"/>
                </a:xfrm>
                <a:custGeom>
                  <a:avLst/>
                  <a:gdLst/>
                  <a:ahLst/>
                  <a:cxnLst>
                    <a:cxn ang="0">
                      <a:pos x="405" y="1335"/>
                    </a:cxn>
                    <a:cxn ang="0">
                      <a:pos x="625" y="1501"/>
                    </a:cxn>
                    <a:cxn ang="0">
                      <a:pos x="758" y="1645"/>
                    </a:cxn>
                    <a:cxn ang="0">
                      <a:pos x="850" y="1845"/>
                    </a:cxn>
                    <a:cxn ang="0">
                      <a:pos x="892" y="2022"/>
                    </a:cxn>
                    <a:cxn ang="0">
                      <a:pos x="889" y="2178"/>
                    </a:cxn>
                    <a:cxn ang="0">
                      <a:pos x="839" y="2372"/>
                    </a:cxn>
                    <a:cxn ang="0">
                      <a:pos x="743" y="2544"/>
                    </a:cxn>
                    <a:cxn ang="0">
                      <a:pos x="604" y="2696"/>
                    </a:cxn>
                    <a:cxn ang="0">
                      <a:pos x="477" y="2782"/>
                    </a:cxn>
                    <a:cxn ang="0">
                      <a:pos x="338" y="2834"/>
                    </a:cxn>
                    <a:cxn ang="0">
                      <a:pos x="209" y="2849"/>
                    </a:cxn>
                    <a:cxn ang="0">
                      <a:pos x="0" y="2840"/>
                    </a:cxn>
                    <a:cxn ang="0">
                      <a:pos x="189" y="2879"/>
                    </a:cxn>
                    <a:cxn ang="0">
                      <a:pos x="366" y="2895"/>
                    </a:cxn>
                    <a:cxn ang="0">
                      <a:pos x="521" y="2890"/>
                    </a:cxn>
                    <a:cxn ang="0">
                      <a:pos x="687" y="2867"/>
                    </a:cxn>
                    <a:cxn ang="0">
                      <a:pos x="885" y="2816"/>
                    </a:cxn>
                    <a:cxn ang="0">
                      <a:pos x="1064" y="2740"/>
                    </a:cxn>
                    <a:cxn ang="0">
                      <a:pos x="1242" y="2638"/>
                    </a:cxn>
                    <a:cxn ang="0">
                      <a:pos x="1373" y="2533"/>
                    </a:cxn>
                    <a:cxn ang="0">
                      <a:pos x="1502" y="2411"/>
                    </a:cxn>
                    <a:cxn ang="0">
                      <a:pos x="1605" y="2283"/>
                    </a:cxn>
                    <a:cxn ang="0">
                      <a:pos x="1700" y="2145"/>
                    </a:cxn>
                    <a:cxn ang="0">
                      <a:pos x="1774" y="1993"/>
                    </a:cxn>
                    <a:cxn ang="0">
                      <a:pos x="1835" y="1823"/>
                    </a:cxn>
                    <a:cxn ang="0">
                      <a:pos x="1877" y="1651"/>
                    </a:cxn>
                    <a:cxn ang="0">
                      <a:pos x="1896" y="1468"/>
                    </a:cxn>
                    <a:cxn ang="0">
                      <a:pos x="1896" y="1298"/>
                    </a:cxn>
                    <a:cxn ang="0">
                      <a:pos x="1868" y="1094"/>
                    </a:cxn>
                    <a:cxn ang="0">
                      <a:pos x="1822" y="917"/>
                    </a:cxn>
                    <a:cxn ang="0">
                      <a:pos x="1757" y="767"/>
                    </a:cxn>
                    <a:cxn ang="0">
                      <a:pos x="1678" y="612"/>
                    </a:cxn>
                    <a:cxn ang="0">
                      <a:pos x="1569" y="462"/>
                    </a:cxn>
                    <a:cxn ang="0">
                      <a:pos x="1458" y="334"/>
                    </a:cxn>
                    <a:cxn ang="0">
                      <a:pos x="1345" y="231"/>
                    </a:cxn>
                    <a:cxn ang="0">
                      <a:pos x="1208" y="133"/>
                    </a:cxn>
                    <a:cxn ang="0">
                      <a:pos x="1092" y="70"/>
                    </a:cxn>
                    <a:cxn ang="0">
                      <a:pos x="981" y="31"/>
                    </a:cxn>
                    <a:cxn ang="0">
                      <a:pos x="835" y="3"/>
                    </a:cxn>
                    <a:cxn ang="0">
                      <a:pos x="710" y="3"/>
                    </a:cxn>
                    <a:cxn ang="0">
                      <a:pos x="552" y="33"/>
                    </a:cxn>
                    <a:cxn ang="0">
                      <a:pos x="425" y="94"/>
                    </a:cxn>
                    <a:cxn ang="0">
                      <a:pos x="309" y="177"/>
                    </a:cxn>
                    <a:cxn ang="0">
                      <a:pos x="209" y="286"/>
                    </a:cxn>
                    <a:cxn ang="0">
                      <a:pos x="133" y="416"/>
                    </a:cxn>
                    <a:cxn ang="0">
                      <a:pos x="89" y="569"/>
                    </a:cxn>
                    <a:cxn ang="0">
                      <a:pos x="76" y="732"/>
                    </a:cxn>
                    <a:cxn ang="0">
                      <a:pos x="105" y="904"/>
                    </a:cxn>
                    <a:cxn ang="0">
                      <a:pos x="172" y="1054"/>
                    </a:cxn>
                    <a:cxn ang="0">
                      <a:pos x="272" y="1196"/>
                    </a:cxn>
                  </a:cxnLst>
                  <a:rect l="0" t="0" r="r" b="b"/>
                  <a:pathLst>
                    <a:path w="1899" h="2895">
                      <a:moveTo>
                        <a:pt x="338" y="1270"/>
                      </a:moveTo>
                      <a:lnTo>
                        <a:pt x="405" y="1335"/>
                      </a:lnTo>
                      <a:lnTo>
                        <a:pt x="475" y="1390"/>
                      </a:lnTo>
                      <a:lnTo>
                        <a:pt x="625" y="1501"/>
                      </a:lnTo>
                      <a:lnTo>
                        <a:pt x="702" y="1573"/>
                      </a:lnTo>
                      <a:lnTo>
                        <a:pt x="758" y="1645"/>
                      </a:lnTo>
                      <a:lnTo>
                        <a:pt x="817" y="1756"/>
                      </a:lnTo>
                      <a:lnTo>
                        <a:pt x="850" y="1845"/>
                      </a:lnTo>
                      <a:lnTo>
                        <a:pt x="881" y="1937"/>
                      </a:lnTo>
                      <a:lnTo>
                        <a:pt x="892" y="2022"/>
                      </a:lnTo>
                      <a:lnTo>
                        <a:pt x="894" y="2106"/>
                      </a:lnTo>
                      <a:lnTo>
                        <a:pt x="889" y="2178"/>
                      </a:lnTo>
                      <a:lnTo>
                        <a:pt x="872" y="2278"/>
                      </a:lnTo>
                      <a:lnTo>
                        <a:pt x="839" y="2372"/>
                      </a:lnTo>
                      <a:lnTo>
                        <a:pt x="798" y="2455"/>
                      </a:lnTo>
                      <a:lnTo>
                        <a:pt x="743" y="2544"/>
                      </a:lnTo>
                      <a:lnTo>
                        <a:pt x="665" y="2634"/>
                      </a:lnTo>
                      <a:lnTo>
                        <a:pt x="604" y="2696"/>
                      </a:lnTo>
                      <a:lnTo>
                        <a:pt x="541" y="2744"/>
                      </a:lnTo>
                      <a:lnTo>
                        <a:pt x="477" y="2782"/>
                      </a:lnTo>
                      <a:lnTo>
                        <a:pt x="410" y="2812"/>
                      </a:lnTo>
                      <a:lnTo>
                        <a:pt x="338" y="2834"/>
                      </a:lnTo>
                      <a:lnTo>
                        <a:pt x="261" y="2845"/>
                      </a:lnTo>
                      <a:lnTo>
                        <a:pt x="209" y="2849"/>
                      </a:lnTo>
                      <a:lnTo>
                        <a:pt x="148" y="2851"/>
                      </a:lnTo>
                      <a:lnTo>
                        <a:pt x="0" y="2840"/>
                      </a:lnTo>
                      <a:lnTo>
                        <a:pt x="109" y="2866"/>
                      </a:lnTo>
                      <a:lnTo>
                        <a:pt x="189" y="2879"/>
                      </a:lnTo>
                      <a:lnTo>
                        <a:pt x="277" y="2890"/>
                      </a:lnTo>
                      <a:lnTo>
                        <a:pt x="366" y="2895"/>
                      </a:lnTo>
                      <a:lnTo>
                        <a:pt x="442" y="2895"/>
                      </a:lnTo>
                      <a:lnTo>
                        <a:pt x="521" y="2890"/>
                      </a:lnTo>
                      <a:lnTo>
                        <a:pt x="608" y="2882"/>
                      </a:lnTo>
                      <a:lnTo>
                        <a:pt x="687" y="2867"/>
                      </a:lnTo>
                      <a:lnTo>
                        <a:pt x="782" y="2845"/>
                      </a:lnTo>
                      <a:lnTo>
                        <a:pt x="885" y="2816"/>
                      </a:lnTo>
                      <a:lnTo>
                        <a:pt x="985" y="2777"/>
                      </a:lnTo>
                      <a:lnTo>
                        <a:pt x="1064" y="2740"/>
                      </a:lnTo>
                      <a:lnTo>
                        <a:pt x="1151" y="2694"/>
                      </a:lnTo>
                      <a:lnTo>
                        <a:pt x="1242" y="2638"/>
                      </a:lnTo>
                      <a:lnTo>
                        <a:pt x="1308" y="2586"/>
                      </a:lnTo>
                      <a:lnTo>
                        <a:pt x="1373" y="2533"/>
                      </a:lnTo>
                      <a:lnTo>
                        <a:pt x="1441" y="2470"/>
                      </a:lnTo>
                      <a:lnTo>
                        <a:pt x="1502" y="2411"/>
                      </a:lnTo>
                      <a:lnTo>
                        <a:pt x="1552" y="2350"/>
                      </a:lnTo>
                      <a:lnTo>
                        <a:pt x="1605" y="2283"/>
                      </a:lnTo>
                      <a:lnTo>
                        <a:pt x="1652" y="2217"/>
                      </a:lnTo>
                      <a:lnTo>
                        <a:pt x="1700" y="2145"/>
                      </a:lnTo>
                      <a:lnTo>
                        <a:pt x="1738" y="2071"/>
                      </a:lnTo>
                      <a:lnTo>
                        <a:pt x="1774" y="1993"/>
                      </a:lnTo>
                      <a:lnTo>
                        <a:pt x="1807" y="1912"/>
                      </a:lnTo>
                      <a:lnTo>
                        <a:pt x="1835" y="1823"/>
                      </a:lnTo>
                      <a:lnTo>
                        <a:pt x="1860" y="1738"/>
                      </a:lnTo>
                      <a:lnTo>
                        <a:pt x="1877" y="1651"/>
                      </a:lnTo>
                      <a:lnTo>
                        <a:pt x="1890" y="1551"/>
                      </a:lnTo>
                      <a:lnTo>
                        <a:pt x="1896" y="1468"/>
                      </a:lnTo>
                      <a:lnTo>
                        <a:pt x="1899" y="1385"/>
                      </a:lnTo>
                      <a:lnTo>
                        <a:pt x="1896" y="1298"/>
                      </a:lnTo>
                      <a:lnTo>
                        <a:pt x="1884" y="1198"/>
                      </a:lnTo>
                      <a:lnTo>
                        <a:pt x="1868" y="1094"/>
                      </a:lnTo>
                      <a:lnTo>
                        <a:pt x="1846" y="1006"/>
                      </a:lnTo>
                      <a:lnTo>
                        <a:pt x="1822" y="917"/>
                      </a:lnTo>
                      <a:lnTo>
                        <a:pt x="1794" y="845"/>
                      </a:lnTo>
                      <a:lnTo>
                        <a:pt x="1757" y="767"/>
                      </a:lnTo>
                      <a:lnTo>
                        <a:pt x="1724" y="695"/>
                      </a:lnTo>
                      <a:lnTo>
                        <a:pt x="1678" y="612"/>
                      </a:lnTo>
                      <a:lnTo>
                        <a:pt x="1624" y="530"/>
                      </a:lnTo>
                      <a:lnTo>
                        <a:pt x="1569" y="462"/>
                      </a:lnTo>
                      <a:lnTo>
                        <a:pt x="1517" y="397"/>
                      </a:lnTo>
                      <a:lnTo>
                        <a:pt x="1458" y="334"/>
                      </a:lnTo>
                      <a:lnTo>
                        <a:pt x="1397" y="275"/>
                      </a:lnTo>
                      <a:lnTo>
                        <a:pt x="1345" y="231"/>
                      </a:lnTo>
                      <a:lnTo>
                        <a:pt x="1279" y="177"/>
                      </a:lnTo>
                      <a:lnTo>
                        <a:pt x="1208" y="133"/>
                      </a:lnTo>
                      <a:lnTo>
                        <a:pt x="1151" y="99"/>
                      </a:lnTo>
                      <a:lnTo>
                        <a:pt x="1092" y="70"/>
                      </a:lnTo>
                      <a:lnTo>
                        <a:pt x="1036" y="48"/>
                      </a:lnTo>
                      <a:lnTo>
                        <a:pt x="981" y="31"/>
                      </a:lnTo>
                      <a:lnTo>
                        <a:pt x="898" y="11"/>
                      </a:lnTo>
                      <a:lnTo>
                        <a:pt x="835" y="3"/>
                      </a:lnTo>
                      <a:lnTo>
                        <a:pt x="770" y="0"/>
                      </a:lnTo>
                      <a:lnTo>
                        <a:pt x="710" y="3"/>
                      </a:lnTo>
                      <a:lnTo>
                        <a:pt x="630" y="14"/>
                      </a:lnTo>
                      <a:lnTo>
                        <a:pt x="552" y="33"/>
                      </a:lnTo>
                      <a:lnTo>
                        <a:pt x="482" y="61"/>
                      </a:lnTo>
                      <a:lnTo>
                        <a:pt x="425" y="94"/>
                      </a:lnTo>
                      <a:lnTo>
                        <a:pt x="360" y="133"/>
                      </a:lnTo>
                      <a:lnTo>
                        <a:pt x="309" y="177"/>
                      </a:lnTo>
                      <a:lnTo>
                        <a:pt x="255" y="227"/>
                      </a:lnTo>
                      <a:lnTo>
                        <a:pt x="209" y="286"/>
                      </a:lnTo>
                      <a:lnTo>
                        <a:pt x="166" y="349"/>
                      </a:lnTo>
                      <a:lnTo>
                        <a:pt x="133" y="416"/>
                      </a:lnTo>
                      <a:lnTo>
                        <a:pt x="109" y="491"/>
                      </a:lnTo>
                      <a:lnTo>
                        <a:pt x="89" y="569"/>
                      </a:lnTo>
                      <a:lnTo>
                        <a:pt x="78" y="649"/>
                      </a:lnTo>
                      <a:lnTo>
                        <a:pt x="76" y="732"/>
                      </a:lnTo>
                      <a:lnTo>
                        <a:pt x="87" y="824"/>
                      </a:lnTo>
                      <a:lnTo>
                        <a:pt x="105" y="904"/>
                      </a:lnTo>
                      <a:lnTo>
                        <a:pt x="137" y="981"/>
                      </a:lnTo>
                      <a:lnTo>
                        <a:pt x="172" y="1054"/>
                      </a:lnTo>
                      <a:lnTo>
                        <a:pt x="216" y="1118"/>
                      </a:lnTo>
                      <a:lnTo>
                        <a:pt x="272" y="1196"/>
                      </a:lnTo>
                      <a:lnTo>
                        <a:pt x="338" y="12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ln w="2540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011" name="Freeform 19"/>
                <p:cNvSpPr>
                  <a:spLocks/>
                </p:cNvSpPr>
                <p:nvPr/>
              </p:nvSpPr>
              <p:spPr bwMode="auto">
                <a:xfrm rot="10835238" flipH="1" flipV="1">
                  <a:off x="2304" y="1680"/>
                  <a:ext cx="768" cy="336"/>
                </a:xfrm>
                <a:custGeom>
                  <a:avLst/>
                  <a:gdLst/>
                  <a:ahLst/>
                  <a:cxnLst>
                    <a:cxn ang="0">
                      <a:pos x="1494" y="1560"/>
                    </a:cxn>
                    <a:cxn ang="0">
                      <a:pos x="1274" y="1394"/>
                    </a:cxn>
                    <a:cxn ang="0">
                      <a:pos x="1141" y="1250"/>
                    </a:cxn>
                    <a:cxn ang="0">
                      <a:pos x="1049" y="1050"/>
                    </a:cxn>
                    <a:cxn ang="0">
                      <a:pos x="1007" y="873"/>
                    </a:cxn>
                    <a:cxn ang="0">
                      <a:pos x="1010" y="717"/>
                    </a:cxn>
                    <a:cxn ang="0">
                      <a:pos x="1060" y="523"/>
                    </a:cxn>
                    <a:cxn ang="0">
                      <a:pos x="1156" y="351"/>
                    </a:cxn>
                    <a:cxn ang="0">
                      <a:pos x="1295" y="199"/>
                    </a:cxn>
                    <a:cxn ang="0">
                      <a:pos x="1422" y="113"/>
                    </a:cxn>
                    <a:cxn ang="0">
                      <a:pos x="1561" y="61"/>
                    </a:cxn>
                    <a:cxn ang="0">
                      <a:pos x="1690" y="46"/>
                    </a:cxn>
                    <a:cxn ang="0">
                      <a:pos x="1899" y="55"/>
                    </a:cxn>
                    <a:cxn ang="0">
                      <a:pos x="1710" y="16"/>
                    </a:cxn>
                    <a:cxn ang="0">
                      <a:pos x="1533" y="0"/>
                    </a:cxn>
                    <a:cxn ang="0">
                      <a:pos x="1378" y="5"/>
                    </a:cxn>
                    <a:cxn ang="0">
                      <a:pos x="1212" y="28"/>
                    </a:cxn>
                    <a:cxn ang="0">
                      <a:pos x="1014" y="79"/>
                    </a:cxn>
                    <a:cxn ang="0">
                      <a:pos x="835" y="155"/>
                    </a:cxn>
                    <a:cxn ang="0">
                      <a:pos x="657" y="257"/>
                    </a:cxn>
                    <a:cxn ang="0">
                      <a:pos x="526" y="362"/>
                    </a:cxn>
                    <a:cxn ang="0">
                      <a:pos x="397" y="484"/>
                    </a:cxn>
                    <a:cxn ang="0">
                      <a:pos x="294" y="612"/>
                    </a:cxn>
                    <a:cxn ang="0">
                      <a:pos x="199" y="750"/>
                    </a:cxn>
                    <a:cxn ang="0">
                      <a:pos x="125" y="902"/>
                    </a:cxn>
                    <a:cxn ang="0">
                      <a:pos x="64" y="1072"/>
                    </a:cxn>
                    <a:cxn ang="0">
                      <a:pos x="22" y="1244"/>
                    </a:cxn>
                    <a:cxn ang="0">
                      <a:pos x="3" y="1427"/>
                    </a:cxn>
                    <a:cxn ang="0">
                      <a:pos x="3" y="1597"/>
                    </a:cxn>
                    <a:cxn ang="0">
                      <a:pos x="31" y="1801"/>
                    </a:cxn>
                    <a:cxn ang="0">
                      <a:pos x="77" y="1978"/>
                    </a:cxn>
                    <a:cxn ang="0">
                      <a:pos x="142" y="2128"/>
                    </a:cxn>
                    <a:cxn ang="0">
                      <a:pos x="221" y="2283"/>
                    </a:cxn>
                    <a:cxn ang="0">
                      <a:pos x="330" y="2433"/>
                    </a:cxn>
                    <a:cxn ang="0">
                      <a:pos x="441" y="2561"/>
                    </a:cxn>
                    <a:cxn ang="0">
                      <a:pos x="554" y="2664"/>
                    </a:cxn>
                    <a:cxn ang="0">
                      <a:pos x="691" y="2762"/>
                    </a:cxn>
                    <a:cxn ang="0">
                      <a:pos x="807" y="2825"/>
                    </a:cxn>
                    <a:cxn ang="0">
                      <a:pos x="918" y="2864"/>
                    </a:cxn>
                    <a:cxn ang="0">
                      <a:pos x="1064" y="2892"/>
                    </a:cxn>
                    <a:cxn ang="0">
                      <a:pos x="1189" y="2892"/>
                    </a:cxn>
                    <a:cxn ang="0">
                      <a:pos x="1347" y="2862"/>
                    </a:cxn>
                    <a:cxn ang="0">
                      <a:pos x="1474" y="2801"/>
                    </a:cxn>
                    <a:cxn ang="0">
                      <a:pos x="1590" y="2718"/>
                    </a:cxn>
                    <a:cxn ang="0">
                      <a:pos x="1690" y="2609"/>
                    </a:cxn>
                    <a:cxn ang="0">
                      <a:pos x="1766" y="2479"/>
                    </a:cxn>
                    <a:cxn ang="0">
                      <a:pos x="1810" y="2326"/>
                    </a:cxn>
                    <a:cxn ang="0">
                      <a:pos x="1823" y="2163"/>
                    </a:cxn>
                    <a:cxn ang="0">
                      <a:pos x="1794" y="1991"/>
                    </a:cxn>
                    <a:cxn ang="0">
                      <a:pos x="1727" y="1841"/>
                    </a:cxn>
                    <a:cxn ang="0">
                      <a:pos x="1627" y="1699"/>
                    </a:cxn>
                  </a:cxnLst>
                  <a:rect l="0" t="0" r="r" b="b"/>
                  <a:pathLst>
                    <a:path w="1899" h="2895">
                      <a:moveTo>
                        <a:pt x="1561" y="1625"/>
                      </a:moveTo>
                      <a:lnTo>
                        <a:pt x="1494" y="1560"/>
                      </a:lnTo>
                      <a:lnTo>
                        <a:pt x="1424" y="1505"/>
                      </a:lnTo>
                      <a:lnTo>
                        <a:pt x="1274" y="1394"/>
                      </a:lnTo>
                      <a:lnTo>
                        <a:pt x="1197" y="1322"/>
                      </a:lnTo>
                      <a:lnTo>
                        <a:pt x="1141" y="1250"/>
                      </a:lnTo>
                      <a:lnTo>
                        <a:pt x="1082" y="1139"/>
                      </a:lnTo>
                      <a:lnTo>
                        <a:pt x="1049" y="1050"/>
                      </a:lnTo>
                      <a:lnTo>
                        <a:pt x="1018" y="958"/>
                      </a:lnTo>
                      <a:lnTo>
                        <a:pt x="1007" y="873"/>
                      </a:lnTo>
                      <a:lnTo>
                        <a:pt x="1005" y="789"/>
                      </a:lnTo>
                      <a:lnTo>
                        <a:pt x="1010" y="717"/>
                      </a:lnTo>
                      <a:lnTo>
                        <a:pt x="1027" y="617"/>
                      </a:lnTo>
                      <a:lnTo>
                        <a:pt x="1060" y="523"/>
                      </a:lnTo>
                      <a:lnTo>
                        <a:pt x="1101" y="440"/>
                      </a:lnTo>
                      <a:lnTo>
                        <a:pt x="1156" y="351"/>
                      </a:lnTo>
                      <a:lnTo>
                        <a:pt x="1234" y="261"/>
                      </a:lnTo>
                      <a:lnTo>
                        <a:pt x="1295" y="199"/>
                      </a:lnTo>
                      <a:lnTo>
                        <a:pt x="1358" y="151"/>
                      </a:lnTo>
                      <a:lnTo>
                        <a:pt x="1422" y="113"/>
                      </a:lnTo>
                      <a:lnTo>
                        <a:pt x="1489" y="83"/>
                      </a:lnTo>
                      <a:lnTo>
                        <a:pt x="1561" y="61"/>
                      </a:lnTo>
                      <a:lnTo>
                        <a:pt x="1638" y="50"/>
                      </a:lnTo>
                      <a:lnTo>
                        <a:pt x="1690" y="46"/>
                      </a:lnTo>
                      <a:lnTo>
                        <a:pt x="1751" y="44"/>
                      </a:lnTo>
                      <a:lnTo>
                        <a:pt x="1899" y="55"/>
                      </a:lnTo>
                      <a:lnTo>
                        <a:pt x="1790" y="29"/>
                      </a:lnTo>
                      <a:lnTo>
                        <a:pt x="1710" y="16"/>
                      </a:lnTo>
                      <a:lnTo>
                        <a:pt x="1622" y="5"/>
                      </a:lnTo>
                      <a:lnTo>
                        <a:pt x="1533" y="0"/>
                      </a:lnTo>
                      <a:lnTo>
                        <a:pt x="1457" y="0"/>
                      </a:lnTo>
                      <a:lnTo>
                        <a:pt x="1378" y="5"/>
                      </a:lnTo>
                      <a:lnTo>
                        <a:pt x="1291" y="13"/>
                      </a:lnTo>
                      <a:lnTo>
                        <a:pt x="1212" y="28"/>
                      </a:lnTo>
                      <a:lnTo>
                        <a:pt x="1117" y="50"/>
                      </a:lnTo>
                      <a:lnTo>
                        <a:pt x="1014" y="79"/>
                      </a:lnTo>
                      <a:lnTo>
                        <a:pt x="914" y="118"/>
                      </a:lnTo>
                      <a:lnTo>
                        <a:pt x="835" y="155"/>
                      </a:lnTo>
                      <a:lnTo>
                        <a:pt x="748" y="201"/>
                      </a:lnTo>
                      <a:lnTo>
                        <a:pt x="657" y="257"/>
                      </a:lnTo>
                      <a:lnTo>
                        <a:pt x="591" y="309"/>
                      </a:lnTo>
                      <a:lnTo>
                        <a:pt x="526" y="362"/>
                      </a:lnTo>
                      <a:lnTo>
                        <a:pt x="458" y="425"/>
                      </a:lnTo>
                      <a:lnTo>
                        <a:pt x="397" y="484"/>
                      </a:lnTo>
                      <a:lnTo>
                        <a:pt x="347" y="545"/>
                      </a:lnTo>
                      <a:lnTo>
                        <a:pt x="294" y="612"/>
                      </a:lnTo>
                      <a:lnTo>
                        <a:pt x="247" y="678"/>
                      </a:lnTo>
                      <a:lnTo>
                        <a:pt x="199" y="750"/>
                      </a:lnTo>
                      <a:lnTo>
                        <a:pt x="161" y="824"/>
                      </a:lnTo>
                      <a:lnTo>
                        <a:pt x="125" y="902"/>
                      </a:lnTo>
                      <a:lnTo>
                        <a:pt x="92" y="983"/>
                      </a:lnTo>
                      <a:lnTo>
                        <a:pt x="64" y="1072"/>
                      </a:lnTo>
                      <a:lnTo>
                        <a:pt x="39" y="1157"/>
                      </a:lnTo>
                      <a:lnTo>
                        <a:pt x="22" y="1244"/>
                      </a:lnTo>
                      <a:lnTo>
                        <a:pt x="9" y="1344"/>
                      </a:lnTo>
                      <a:lnTo>
                        <a:pt x="3" y="1427"/>
                      </a:lnTo>
                      <a:lnTo>
                        <a:pt x="0" y="1510"/>
                      </a:lnTo>
                      <a:lnTo>
                        <a:pt x="3" y="1597"/>
                      </a:lnTo>
                      <a:lnTo>
                        <a:pt x="15" y="1697"/>
                      </a:lnTo>
                      <a:lnTo>
                        <a:pt x="31" y="1801"/>
                      </a:lnTo>
                      <a:lnTo>
                        <a:pt x="53" y="1889"/>
                      </a:lnTo>
                      <a:lnTo>
                        <a:pt x="77" y="1978"/>
                      </a:lnTo>
                      <a:lnTo>
                        <a:pt x="105" y="2050"/>
                      </a:lnTo>
                      <a:lnTo>
                        <a:pt x="142" y="2128"/>
                      </a:lnTo>
                      <a:lnTo>
                        <a:pt x="175" y="2200"/>
                      </a:lnTo>
                      <a:lnTo>
                        <a:pt x="221" y="2283"/>
                      </a:lnTo>
                      <a:lnTo>
                        <a:pt x="275" y="2365"/>
                      </a:lnTo>
                      <a:lnTo>
                        <a:pt x="330" y="2433"/>
                      </a:lnTo>
                      <a:lnTo>
                        <a:pt x="382" y="2498"/>
                      </a:lnTo>
                      <a:lnTo>
                        <a:pt x="441" y="2561"/>
                      </a:lnTo>
                      <a:lnTo>
                        <a:pt x="502" y="2620"/>
                      </a:lnTo>
                      <a:lnTo>
                        <a:pt x="554" y="2664"/>
                      </a:lnTo>
                      <a:lnTo>
                        <a:pt x="620" y="2718"/>
                      </a:lnTo>
                      <a:lnTo>
                        <a:pt x="691" y="2762"/>
                      </a:lnTo>
                      <a:lnTo>
                        <a:pt x="748" y="2796"/>
                      </a:lnTo>
                      <a:lnTo>
                        <a:pt x="807" y="2825"/>
                      </a:lnTo>
                      <a:lnTo>
                        <a:pt x="863" y="2847"/>
                      </a:lnTo>
                      <a:lnTo>
                        <a:pt x="918" y="2864"/>
                      </a:lnTo>
                      <a:lnTo>
                        <a:pt x="1001" y="2884"/>
                      </a:lnTo>
                      <a:lnTo>
                        <a:pt x="1064" y="2892"/>
                      </a:lnTo>
                      <a:lnTo>
                        <a:pt x="1129" y="2895"/>
                      </a:lnTo>
                      <a:lnTo>
                        <a:pt x="1189" y="2892"/>
                      </a:lnTo>
                      <a:lnTo>
                        <a:pt x="1269" y="2881"/>
                      </a:lnTo>
                      <a:lnTo>
                        <a:pt x="1347" y="2862"/>
                      </a:lnTo>
                      <a:lnTo>
                        <a:pt x="1417" y="2834"/>
                      </a:lnTo>
                      <a:lnTo>
                        <a:pt x="1474" y="2801"/>
                      </a:lnTo>
                      <a:lnTo>
                        <a:pt x="1539" y="2762"/>
                      </a:lnTo>
                      <a:lnTo>
                        <a:pt x="1590" y="2718"/>
                      </a:lnTo>
                      <a:lnTo>
                        <a:pt x="1644" y="2668"/>
                      </a:lnTo>
                      <a:lnTo>
                        <a:pt x="1690" y="2609"/>
                      </a:lnTo>
                      <a:lnTo>
                        <a:pt x="1733" y="2546"/>
                      </a:lnTo>
                      <a:lnTo>
                        <a:pt x="1766" y="2479"/>
                      </a:lnTo>
                      <a:lnTo>
                        <a:pt x="1790" y="2404"/>
                      </a:lnTo>
                      <a:lnTo>
                        <a:pt x="1810" y="2326"/>
                      </a:lnTo>
                      <a:lnTo>
                        <a:pt x="1821" y="2246"/>
                      </a:lnTo>
                      <a:lnTo>
                        <a:pt x="1823" y="2163"/>
                      </a:lnTo>
                      <a:lnTo>
                        <a:pt x="1812" y="2071"/>
                      </a:lnTo>
                      <a:lnTo>
                        <a:pt x="1794" y="1991"/>
                      </a:lnTo>
                      <a:lnTo>
                        <a:pt x="1762" y="1914"/>
                      </a:lnTo>
                      <a:lnTo>
                        <a:pt x="1727" y="1841"/>
                      </a:lnTo>
                      <a:lnTo>
                        <a:pt x="1683" y="1777"/>
                      </a:lnTo>
                      <a:lnTo>
                        <a:pt x="1627" y="1699"/>
                      </a:lnTo>
                      <a:lnTo>
                        <a:pt x="1561" y="162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FF"/>
                    </a:gs>
                    <a:gs pos="50000">
                      <a:srgbClr val="FFCCFF"/>
                    </a:gs>
                    <a:gs pos="100000">
                      <a:srgbClr val="FF00FF"/>
                    </a:gs>
                  </a:gsLst>
                  <a:lin ang="18900000" scaled="1"/>
                </a:gradFill>
                <a:ln w="2540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9012" name="Group 20"/>
              <p:cNvGrpSpPr>
                <a:grpSpLocks/>
              </p:cNvGrpSpPr>
              <p:nvPr/>
            </p:nvGrpSpPr>
            <p:grpSpPr bwMode="auto">
              <a:xfrm>
                <a:off x="2448" y="1632"/>
                <a:ext cx="912" cy="423"/>
                <a:chOff x="2448" y="1632"/>
                <a:chExt cx="912" cy="423"/>
              </a:xfrm>
            </p:grpSpPr>
            <p:sp>
              <p:nvSpPr>
                <p:cNvPr id="110901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48" y="1728"/>
                  <a:ext cx="29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70000"/>
                    </a:lnSpc>
                  </a:pPr>
                  <a:r>
                    <a:rPr lang="en-US" sz="4000" b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+</a:t>
                  </a:r>
                </a:p>
              </p:txBody>
            </p:sp>
            <p:sp>
              <p:nvSpPr>
                <p:cNvPr id="110901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072" y="1632"/>
                  <a:ext cx="28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50000"/>
                    </a:lnSpc>
                  </a:pPr>
                  <a:r>
                    <a:rPr lang="en-US" sz="4000" b="1">
                      <a:solidFill>
                        <a:srgbClr val="00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_</a:t>
                  </a:r>
                </a:p>
              </p:txBody>
            </p:sp>
          </p:grpSp>
        </p:grpSp>
        <p:sp>
          <p:nvSpPr>
            <p:cNvPr id="1109015" name="AutoShape 23"/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downArrow">
              <a:avLst>
                <a:gd name="adj1" fmla="val 42361"/>
                <a:gd name="adj2" fmla="val 63542"/>
              </a:avLst>
            </a:prstGeom>
            <a:gradFill rotWithShape="0">
              <a:gsLst>
                <a:gs pos="0">
                  <a:srgbClr val="FFDD4D"/>
                </a:gs>
                <a:gs pos="100000">
                  <a:srgbClr val="996633"/>
                </a:gs>
              </a:gsLst>
              <a:lin ang="5400000" scaled="1"/>
            </a:gradFill>
            <a:ln w="19050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01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504" y="1536"/>
              <a:ext cx="91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Logos</a:t>
              </a:r>
            </a:p>
          </p:txBody>
        </p:sp>
        <p:sp>
          <p:nvSpPr>
            <p:cNvPr id="1109022" name="Text Box 30"/>
            <p:cNvSpPr txBox="1">
              <a:spLocks noChangeArrowheads="1"/>
            </p:cNvSpPr>
            <p:nvPr/>
          </p:nvSpPr>
          <p:spPr bwMode="auto">
            <a:xfrm>
              <a:off x="3745" y="1968"/>
              <a:ext cx="528" cy="4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Impact" pitchFamily="34" charset="0"/>
                </a:rPr>
                <a:t>Eve</a:t>
              </a:r>
            </a:p>
          </p:txBody>
        </p:sp>
        <p:sp>
          <p:nvSpPr>
            <p:cNvPr id="1109023" name="Oval 31"/>
            <p:cNvSpPr>
              <a:spLocks noChangeArrowheads="1"/>
            </p:cNvSpPr>
            <p:nvPr/>
          </p:nvSpPr>
          <p:spPr bwMode="auto">
            <a:xfrm>
              <a:off x="1286" y="2029"/>
              <a:ext cx="1003" cy="336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50000">
                  <a:srgbClr val="FFCCFF"/>
                </a:gs>
                <a:gs pos="100000">
                  <a:srgbClr val="FF99FF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Top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3400">
                  <a:solidFill>
                    <a:srgbClr val="660066"/>
                  </a:solidFill>
                  <a:latin typeface="Impact" pitchFamily="34" charset="0"/>
                </a:rPr>
                <a:t>Adam</a:t>
              </a:r>
            </a:p>
          </p:txBody>
        </p:sp>
      </p:grp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228600" y="2851150"/>
            <a:ext cx="1828800" cy="11160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254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Embodied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object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partner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0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B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WordArt 5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772400" cy="3505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Impact"/>
              </a:rPr>
              <a:t>The Value of a Person</a:t>
            </a:r>
          </a:p>
          <a:p>
            <a:r>
              <a:rPr lang="en-US" sz="3600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Impact"/>
              </a:rPr>
              <a:t>Who Has Realized</a:t>
            </a:r>
          </a:p>
          <a:p>
            <a:r>
              <a:rPr lang="en-US" sz="3600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Impact"/>
              </a:rPr>
              <a:t>the Purpose of Creation</a:t>
            </a:r>
          </a:p>
        </p:txBody>
      </p:sp>
      <p:grpSp>
        <p:nvGrpSpPr>
          <p:cNvPr id="1048587" name="Group 11"/>
          <p:cNvGrpSpPr>
            <a:grpSpLocks/>
          </p:cNvGrpSpPr>
          <p:nvPr/>
        </p:nvGrpSpPr>
        <p:grpSpPr bwMode="auto">
          <a:xfrm>
            <a:off x="685800" y="762000"/>
            <a:ext cx="7772400" cy="1600200"/>
            <a:chOff x="432" y="528"/>
            <a:chExt cx="4896" cy="1008"/>
          </a:xfrm>
        </p:grpSpPr>
        <p:sp>
          <p:nvSpPr>
            <p:cNvPr id="1048583" name="AutoShape 7"/>
            <p:cNvSpPr>
              <a:spLocks noChangeArrowheads="1"/>
            </p:cNvSpPr>
            <p:nvPr/>
          </p:nvSpPr>
          <p:spPr bwMode="auto">
            <a:xfrm>
              <a:off x="432" y="528"/>
              <a:ext cx="4896" cy="10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DFFF"/>
                </a:gs>
                <a:gs pos="100000">
                  <a:srgbClr val="CC99FF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4858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44" y="685"/>
              <a:ext cx="4272" cy="6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Harsh3" dir="b"/>
              </a:scene3d>
              <a:sp3d extrusionH="121893000" prstMaterial="legacyMatte">
                <a:extrusionClr>
                  <a:srgbClr val="9900CC"/>
                </a:extrusionClr>
              </a:sp3d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rgbClr val="FFFFFF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latin typeface="Impact"/>
                </a:rPr>
                <a:t>Section 1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0059" name="Group 43"/>
          <p:cNvGrpSpPr>
            <a:grpSpLocks/>
          </p:cNvGrpSpPr>
          <p:nvPr/>
        </p:nvGrpSpPr>
        <p:grpSpPr bwMode="auto">
          <a:xfrm>
            <a:off x="928688" y="5715000"/>
            <a:ext cx="7224712" cy="760413"/>
            <a:chOff x="393" y="3527"/>
            <a:chExt cx="4647" cy="479"/>
          </a:xfrm>
        </p:grpSpPr>
        <p:sp>
          <p:nvSpPr>
            <p:cNvPr id="1110020" name="Text Box 4"/>
            <p:cNvSpPr txBox="1">
              <a:spLocks noChangeArrowheads="1"/>
            </p:cNvSpPr>
            <p:nvPr/>
          </p:nvSpPr>
          <p:spPr bwMode="auto">
            <a:xfrm>
              <a:off x="630" y="3534"/>
              <a:ext cx="441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Therefore, to give rebirth to fallen people,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came as the second Adam and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True Father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of humankind.</a:t>
              </a:r>
            </a:p>
          </p:txBody>
        </p:sp>
        <p:sp>
          <p:nvSpPr>
            <p:cNvPr id="1110021" name="Text Box 5"/>
            <p:cNvSpPr txBox="1">
              <a:spLocks noChangeArrowheads="1"/>
            </p:cNvSpPr>
            <p:nvPr/>
          </p:nvSpPr>
          <p:spPr bwMode="auto">
            <a:xfrm>
              <a:off x="393" y="3527"/>
              <a:ext cx="23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6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600" b="1">
                <a:solidFill>
                  <a:schemeClr val="bg1"/>
                </a:solidFill>
              </a:endParaRPr>
            </a:p>
          </p:txBody>
        </p:sp>
      </p:grpSp>
      <p:sp>
        <p:nvSpPr>
          <p:cNvPr id="1110029" name="WordArt 13"/>
          <p:cNvSpPr>
            <a:spLocks noChangeArrowheads="1" noChangeShapeType="1" noTextEdit="1"/>
          </p:cNvSpPr>
          <p:nvPr/>
        </p:nvSpPr>
        <p:spPr bwMode="auto">
          <a:xfrm rot="5400000">
            <a:off x="2493963" y="3886200"/>
            <a:ext cx="685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Arial Black"/>
              </a:rPr>
              <a:t>……</a:t>
            </a:r>
          </a:p>
        </p:txBody>
      </p:sp>
      <p:sp>
        <p:nvSpPr>
          <p:cNvPr id="1110030" name="Text Box 14"/>
          <p:cNvSpPr txBox="1">
            <a:spLocks noChangeArrowheads="1"/>
          </p:cNvSpPr>
          <p:nvPr/>
        </p:nvSpPr>
        <p:spPr bwMode="auto">
          <a:xfrm>
            <a:off x="457200" y="76200"/>
            <a:ext cx="6477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4.1.2  Jesus and the Holy Spirit and the</a:t>
            </a:r>
          </a:p>
          <a:p>
            <a:pPr algn="l">
              <a:lnSpc>
                <a:spcPct val="85000"/>
              </a:lnSpc>
            </a:pPr>
            <a:r>
              <a:rPr lang="en-US" sz="2600">
                <a:solidFill>
                  <a:srgbClr val="000099"/>
                </a:solidFill>
                <a:latin typeface="Impact" pitchFamily="34" charset="0"/>
              </a:rPr>
              <a:t>		</a:t>
            </a: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Dual Characteristics of the Logos</a:t>
            </a:r>
          </a:p>
        </p:txBody>
      </p:sp>
      <p:grpSp>
        <p:nvGrpSpPr>
          <p:cNvPr id="1110056" name="Group 40"/>
          <p:cNvGrpSpPr>
            <a:grpSpLocks/>
          </p:cNvGrpSpPr>
          <p:nvPr/>
        </p:nvGrpSpPr>
        <p:grpSpPr bwMode="auto">
          <a:xfrm>
            <a:off x="2041525" y="1066800"/>
            <a:ext cx="5118100" cy="2698750"/>
            <a:chOff x="1286" y="672"/>
            <a:chExt cx="3224" cy="1700"/>
          </a:xfrm>
        </p:grpSpPr>
        <p:grpSp>
          <p:nvGrpSpPr>
            <p:cNvPr id="1110022" name="Group 6"/>
            <p:cNvGrpSpPr>
              <a:grpSpLocks/>
            </p:cNvGrpSpPr>
            <p:nvPr/>
          </p:nvGrpSpPr>
          <p:grpSpPr bwMode="auto">
            <a:xfrm>
              <a:off x="2112" y="1008"/>
              <a:ext cx="1536" cy="480"/>
              <a:chOff x="2112" y="960"/>
              <a:chExt cx="1536" cy="528"/>
            </a:xfrm>
          </p:grpSpPr>
          <p:sp>
            <p:nvSpPr>
              <p:cNvPr id="1110023" name="Freeform 7"/>
              <p:cNvSpPr>
                <a:spLocks/>
              </p:cNvSpPr>
              <p:nvPr/>
            </p:nvSpPr>
            <p:spPr bwMode="auto">
              <a:xfrm rot="10837268" flipH="1" flipV="1">
                <a:off x="2523" y="966"/>
                <a:ext cx="1125" cy="521"/>
              </a:xfrm>
              <a:custGeom>
                <a:avLst/>
                <a:gdLst/>
                <a:ahLst/>
                <a:cxnLst>
                  <a:cxn ang="0">
                    <a:pos x="405" y="1335"/>
                  </a:cxn>
                  <a:cxn ang="0">
                    <a:pos x="625" y="1501"/>
                  </a:cxn>
                  <a:cxn ang="0">
                    <a:pos x="758" y="1645"/>
                  </a:cxn>
                  <a:cxn ang="0">
                    <a:pos x="850" y="1845"/>
                  </a:cxn>
                  <a:cxn ang="0">
                    <a:pos x="892" y="2022"/>
                  </a:cxn>
                  <a:cxn ang="0">
                    <a:pos x="889" y="2178"/>
                  </a:cxn>
                  <a:cxn ang="0">
                    <a:pos x="839" y="2372"/>
                  </a:cxn>
                  <a:cxn ang="0">
                    <a:pos x="743" y="2544"/>
                  </a:cxn>
                  <a:cxn ang="0">
                    <a:pos x="604" y="2696"/>
                  </a:cxn>
                  <a:cxn ang="0">
                    <a:pos x="477" y="2782"/>
                  </a:cxn>
                  <a:cxn ang="0">
                    <a:pos x="338" y="2834"/>
                  </a:cxn>
                  <a:cxn ang="0">
                    <a:pos x="209" y="2849"/>
                  </a:cxn>
                  <a:cxn ang="0">
                    <a:pos x="0" y="2840"/>
                  </a:cxn>
                  <a:cxn ang="0">
                    <a:pos x="189" y="2879"/>
                  </a:cxn>
                  <a:cxn ang="0">
                    <a:pos x="366" y="2895"/>
                  </a:cxn>
                  <a:cxn ang="0">
                    <a:pos x="521" y="2890"/>
                  </a:cxn>
                  <a:cxn ang="0">
                    <a:pos x="687" y="2867"/>
                  </a:cxn>
                  <a:cxn ang="0">
                    <a:pos x="885" y="2816"/>
                  </a:cxn>
                  <a:cxn ang="0">
                    <a:pos x="1064" y="2740"/>
                  </a:cxn>
                  <a:cxn ang="0">
                    <a:pos x="1242" y="2638"/>
                  </a:cxn>
                  <a:cxn ang="0">
                    <a:pos x="1373" y="2533"/>
                  </a:cxn>
                  <a:cxn ang="0">
                    <a:pos x="1502" y="2411"/>
                  </a:cxn>
                  <a:cxn ang="0">
                    <a:pos x="1605" y="2283"/>
                  </a:cxn>
                  <a:cxn ang="0">
                    <a:pos x="1700" y="2145"/>
                  </a:cxn>
                  <a:cxn ang="0">
                    <a:pos x="1774" y="1993"/>
                  </a:cxn>
                  <a:cxn ang="0">
                    <a:pos x="1835" y="1823"/>
                  </a:cxn>
                  <a:cxn ang="0">
                    <a:pos x="1877" y="1651"/>
                  </a:cxn>
                  <a:cxn ang="0">
                    <a:pos x="1896" y="1468"/>
                  </a:cxn>
                  <a:cxn ang="0">
                    <a:pos x="1896" y="1298"/>
                  </a:cxn>
                  <a:cxn ang="0">
                    <a:pos x="1868" y="1094"/>
                  </a:cxn>
                  <a:cxn ang="0">
                    <a:pos x="1822" y="917"/>
                  </a:cxn>
                  <a:cxn ang="0">
                    <a:pos x="1757" y="767"/>
                  </a:cxn>
                  <a:cxn ang="0">
                    <a:pos x="1678" y="612"/>
                  </a:cxn>
                  <a:cxn ang="0">
                    <a:pos x="1569" y="462"/>
                  </a:cxn>
                  <a:cxn ang="0">
                    <a:pos x="1458" y="334"/>
                  </a:cxn>
                  <a:cxn ang="0">
                    <a:pos x="1345" y="231"/>
                  </a:cxn>
                  <a:cxn ang="0">
                    <a:pos x="1208" y="133"/>
                  </a:cxn>
                  <a:cxn ang="0">
                    <a:pos x="1092" y="70"/>
                  </a:cxn>
                  <a:cxn ang="0">
                    <a:pos x="981" y="31"/>
                  </a:cxn>
                  <a:cxn ang="0">
                    <a:pos x="835" y="3"/>
                  </a:cxn>
                  <a:cxn ang="0">
                    <a:pos x="710" y="3"/>
                  </a:cxn>
                  <a:cxn ang="0">
                    <a:pos x="552" y="33"/>
                  </a:cxn>
                  <a:cxn ang="0">
                    <a:pos x="425" y="94"/>
                  </a:cxn>
                  <a:cxn ang="0">
                    <a:pos x="309" y="177"/>
                  </a:cxn>
                  <a:cxn ang="0">
                    <a:pos x="209" y="286"/>
                  </a:cxn>
                  <a:cxn ang="0">
                    <a:pos x="133" y="416"/>
                  </a:cxn>
                  <a:cxn ang="0">
                    <a:pos x="89" y="569"/>
                  </a:cxn>
                  <a:cxn ang="0">
                    <a:pos x="76" y="732"/>
                  </a:cxn>
                  <a:cxn ang="0">
                    <a:pos x="105" y="904"/>
                  </a:cxn>
                  <a:cxn ang="0">
                    <a:pos x="172" y="1054"/>
                  </a:cxn>
                  <a:cxn ang="0">
                    <a:pos x="272" y="1196"/>
                  </a:cxn>
                </a:cxnLst>
                <a:rect l="0" t="0" r="r" b="b"/>
                <a:pathLst>
                  <a:path w="1899" h="2895">
                    <a:moveTo>
                      <a:pt x="338" y="1270"/>
                    </a:moveTo>
                    <a:lnTo>
                      <a:pt x="405" y="1335"/>
                    </a:lnTo>
                    <a:lnTo>
                      <a:pt x="475" y="1390"/>
                    </a:lnTo>
                    <a:lnTo>
                      <a:pt x="625" y="1501"/>
                    </a:lnTo>
                    <a:lnTo>
                      <a:pt x="702" y="1573"/>
                    </a:lnTo>
                    <a:lnTo>
                      <a:pt x="758" y="1645"/>
                    </a:lnTo>
                    <a:lnTo>
                      <a:pt x="817" y="1756"/>
                    </a:lnTo>
                    <a:lnTo>
                      <a:pt x="850" y="1845"/>
                    </a:lnTo>
                    <a:lnTo>
                      <a:pt x="881" y="1937"/>
                    </a:lnTo>
                    <a:lnTo>
                      <a:pt x="892" y="2022"/>
                    </a:lnTo>
                    <a:lnTo>
                      <a:pt x="894" y="2106"/>
                    </a:lnTo>
                    <a:lnTo>
                      <a:pt x="889" y="2178"/>
                    </a:lnTo>
                    <a:lnTo>
                      <a:pt x="872" y="2278"/>
                    </a:lnTo>
                    <a:lnTo>
                      <a:pt x="839" y="2372"/>
                    </a:lnTo>
                    <a:lnTo>
                      <a:pt x="798" y="2455"/>
                    </a:lnTo>
                    <a:lnTo>
                      <a:pt x="743" y="2544"/>
                    </a:lnTo>
                    <a:lnTo>
                      <a:pt x="665" y="2634"/>
                    </a:lnTo>
                    <a:lnTo>
                      <a:pt x="604" y="2696"/>
                    </a:lnTo>
                    <a:lnTo>
                      <a:pt x="541" y="2744"/>
                    </a:lnTo>
                    <a:lnTo>
                      <a:pt x="477" y="2782"/>
                    </a:lnTo>
                    <a:lnTo>
                      <a:pt x="410" y="2812"/>
                    </a:lnTo>
                    <a:lnTo>
                      <a:pt x="338" y="2834"/>
                    </a:lnTo>
                    <a:lnTo>
                      <a:pt x="261" y="2845"/>
                    </a:lnTo>
                    <a:lnTo>
                      <a:pt x="209" y="2849"/>
                    </a:lnTo>
                    <a:lnTo>
                      <a:pt x="148" y="2851"/>
                    </a:lnTo>
                    <a:lnTo>
                      <a:pt x="0" y="2840"/>
                    </a:lnTo>
                    <a:lnTo>
                      <a:pt x="109" y="2866"/>
                    </a:lnTo>
                    <a:lnTo>
                      <a:pt x="189" y="2879"/>
                    </a:lnTo>
                    <a:lnTo>
                      <a:pt x="277" y="2890"/>
                    </a:lnTo>
                    <a:lnTo>
                      <a:pt x="366" y="2895"/>
                    </a:lnTo>
                    <a:lnTo>
                      <a:pt x="442" y="2895"/>
                    </a:lnTo>
                    <a:lnTo>
                      <a:pt x="521" y="2890"/>
                    </a:lnTo>
                    <a:lnTo>
                      <a:pt x="608" y="2882"/>
                    </a:lnTo>
                    <a:lnTo>
                      <a:pt x="687" y="2867"/>
                    </a:lnTo>
                    <a:lnTo>
                      <a:pt x="782" y="2845"/>
                    </a:lnTo>
                    <a:lnTo>
                      <a:pt x="885" y="2816"/>
                    </a:lnTo>
                    <a:lnTo>
                      <a:pt x="985" y="2777"/>
                    </a:lnTo>
                    <a:lnTo>
                      <a:pt x="1064" y="2740"/>
                    </a:lnTo>
                    <a:lnTo>
                      <a:pt x="1151" y="2694"/>
                    </a:lnTo>
                    <a:lnTo>
                      <a:pt x="1242" y="2638"/>
                    </a:lnTo>
                    <a:lnTo>
                      <a:pt x="1308" y="2586"/>
                    </a:lnTo>
                    <a:lnTo>
                      <a:pt x="1373" y="2533"/>
                    </a:lnTo>
                    <a:lnTo>
                      <a:pt x="1441" y="2470"/>
                    </a:lnTo>
                    <a:lnTo>
                      <a:pt x="1502" y="2411"/>
                    </a:lnTo>
                    <a:lnTo>
                      <a:pt x="1552" y="2350"/>
                    </a:lnTo>
                    <a:lnTo>
                      <a:pt x="1605" y="2283"/>
                    </a:lnTo>
                    <a:lnTo>
                      <a:pt x="1652" y="2217"/>
                    </a:lnTo>
                    <a:lnTo>
                      <a:pt x="1700" y="2145"/>
                    </a:lnTo>
                    <a:lnTo>
                      <a:pt x="1738" y="2071"/>
                    </a:lnTo>
                    <a:lnTo>
                      <a:pt x="1774" y="1993"/>
                    </a:lnTo>
                    <a:lnTo>
                      <a:pt x="1807" y="1912"/>
                    </a:lnTo>
                    <a:lnTo>
                      <a:pt x="1835" y="1823"/>
                    </a:lnTo>
                    <a:lnTo>
                      <a:pt x="1860" y="1738"/>
                    </a:lnTo>
                    <a:lnTo>
                      <a:pt x="1877" y="1651"/>
                    </a:lnTo>
                    <a:lnTo>
                      <a:pt x="1890" y="1551"/>
                    </a:lnTo>
                    <a:lnTo>
                      <a:pt x="1896" y="1468"/>
                    </a:lnTo>
                    <a:lnTo>
                      <a:pt x="1899" y="1385"/>
                    </a:lnTo>
                    <a:lnTo>
                      <a:pt x="1896" y="1298"/>
                    </a:lnTo>
                    <a:lnTo>
                      <a:pt x="1884" y="1198"/>
                    </a:lnTo>
                    <a:lnTo>
                      <a:pt x="1868" y="1094"/>
                    </a:lnTo>
                    <a:lnTo>
                      <a:pt x="1846" y="1006"/>
                    </a:lnTo>
                    <a:lnTo>
                      <a:pt x="1822" y="917"/>
                    </a:lnTo>
                    <a:lnTo>
                      <a:pt x="1794" y="845"/>
                    </a:lnTo>
                    <a:lnTo>
                      <a:pt x="1757" y="767"/>
                    </a:lnTo>
                    <a:lnTo>
                      <a:pt x="1724" y="695"/>
                    </a:lnTo>
                    <a:lnTo>
                      <a:pt x="1678" y="612"/>
                    </a:lnTo>
                    <a:lnTo>
                      <a:pt x="1624" y="530"/>
                    </a:lnTo>
                    <a:lnTo>
                      <a:pt x="1569" y="462"/>
                    </a:lnTo>
                    <a:lnTo>
                      <a:pt x="1517" y="397"/>
                    </a:lnTo>
                    <a:lnTo>
                      <a:pt x="1458" y="334"/>
                    </a:lnTo>
                    <a:lnTo>
                      <a:pt x="1397" y="275"/>
                    </a:lnTo>
                    <a:lnTo>
                      <a:pt x="1345" y="231"/>
                    </a:lnTo>
                    <a:lnTo>
                      <a:pt x="1279" y="177"/>
                    </a:lnTo>
                    <a:lnTo>
                      <a:pt x="1208" y="133"/>
                    </a:lnTo>
                    <a:lnTo>
                      <a:pt x="1151" y="99"/>
                    </a:lnTo>
                    <a:lnTo>
                      <a:pt x="1092" y="70"/>
                    </a:lnTo>
                    <a:lnTo>
                      <a:pt x="1036" y="48"/>
                    </a:lnTo>
                    <a:lnTo>
                      <a:pt x="981" y="31"/>
                    </a:lnTo>
                    <a:lnTo>
                      <a:pt x="898" y="11"/>
                    </a:lnTo>
                    <a:lnTo>
                      <a:pt x="835" y="3"/>
                    </a:lnTo>
                    <a:lnTo>
                      <a:pt x="770" y="0"/>
                    </a:lnTo>
                    <a:lnTo>
                      <a:pt x="710" y="3"/>
                    </a:lnTo>
                    <a:lnTo>
                      <a:pt x="630" y="14"/>
                    </a:lnTo>
                    <a:lnTo>
                      <a:pt x="552" y="33"/>
                    </a:lnTo>
                    <a:lnTo>
                      <a:pt x="482" y="61"/>
                    </a:lnTo>
                    <a:lnTo>
                      <a:pt x="425" y="94"/>
                    </a:lnTo>
                    <a:lnTo>
                      <a:pt x="360" y="133"/>
                    </a:lnTo>
                    <a:lnTo>
                      <a:pt x="309" y="177"/>
                    </a:lnTo>
                    <a:lnTo>
                      <a:pt x="255" y="227"/>
                    </a:lnTo>
                    <a:lnTo>
                      <a:pt x="209" y="286"/>
                    </a:lnTo>
                    <a:lnTo>
                      <a:pt x="166" y="349"/>
                    </a:lnTo>
                    <a:lnTo>
                      <a:pt x="133" y="416"/>
                    </a:lnTo>
                    <a:lnTo>
                      <a:pt x="109" y="491"/>
                    </a:lnTo>
                    <a:lnTo>
                      <a:pt x="89" y="569"/>
                    </a:lnTo>
                    <a:lnTo>
                      <a:pt x="78" y="649"/>
                    </a:lnTo>
                    <a:lnTo>
                      <a:pt x="76" y="732"/>
                    </a:lnTo>
                    <a:lnTo>
                      <a:pt x="87" y="824"/>
                    </a:lnTo>
                    <a:lnTo>
                      <a:pt x="105" y="904"/>
                    </a:lnTo>
                    <a:lnTo>
                      <a:pt x="137" y="981"/>
                    </a:lnTo>
                    <a:lnTo>
                      <a:pt x="172" y="1054"/>
                    </a:lnTo>
                    <a:lnTo>
                      <a:pt x="216" y="1118"/>
                    </a:lnTo>
                    <a:lnTo>
                      <a:pt x="272" y="1196"/>
                    </a:lnTo>
                    <a:lnTo>
                      <a:pt x="338" y="12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33"/>
                  </a:gs>
                  <a:gs pos="100000">
                    <a:srgbClr val="008000"/>
                  </a:gs>
                </a:gsLst>
                <a:lin ang="2700000" scaled="1"/>
              </a:gradFill>
              <a:ln w="254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24" name="Freeform 8"/>
              <p:cNvSpPr>
                <a:spLocks/>
              </p:cNvSpPr>
              <p:nvPr/>
            </p:nvSpPr>
            <p:spPr bwMode="auto">
              <a:xfrm rot="10835238" flipH="1" flipV="1">
                <a:off x="2112" y="960"/>
                <a:ext cx="1024" cy="528"/>
              </a:xfrm>
              <a:custGeom>
                <a:avLst/>
                <a:gdLst/>
                <a:ahLst/>
                <a:cxnLst>
                  <a:cxn ang="0">
                    <a:pos x="1494" y="1560"/>
                  </a:cxn>
                  <a:cxn ang="0">
                    <a:pos x="1274" y="1394"/>
                  </a:cxn>
                  <a:cxn ang="0">
                    <a:pos x="1141" y="1250"/>
                  </a:cxn>
                  <a:cxn ang="0">
                    <a:pos x="1049" y="1050"/>
                  </a:cxn>
                  <a:cxn ang="0">
                    <a:pos x="1007" y="873"/>
                  </a:cxn>
                  <a:cxn ang="0">
                    <a:pos x="1010" y="717"/>
                  </a:cxn>
                  <a:cxn ang="0">
                    <a:pos x="1060" y="523"/>
                  </a:cxn>
                  <a:cxn ang="0">
                    <a:pos x="1156" y="351"/>
                  </a:cxn>
                  <a:cxn ang="0">
                    <a:pos x="1295" y="199"/>
                  </a:cxn>
                  <a:cxn ang="0">
                    <a:pos x="1422" y="113"/>
                  </a:cxn>
                  <a:cxn ang="0">
                    <a:pos x="1561" y="61"/>
                  </a:cxn>
                  <a:cxn ang="0">
                    <a:pos x="1690" y="46"/>
                  </a:cxn>
                  <a:cxn ang="0">
                    <a:pos x="1899" y="55"/>
                  </a:cxn>
                  <a:cxn ang="0">
                    <a:pos x="1710" y="16"/>
                  </a:cxn>
                  <a:cxn ang="0">
                    <a:pos x="1533" y="0"/>
                  </a:cxn>
                  <a:cxn ang="0">
                    <a:pos x="1378" y="5"/>
                  </a:cxn>
                  <a:cxn ang="0">
                    <a:pos x="1212" y="28"/>
                  </a:cxn>
                  <a:cxn ang="0">
                    <a:pos x="1014" y="79"/>
                  </a:cxn>
                  <a:cxn ang="0">
                    <a:pos x="835" y="155"/>
                  </a:cxn>
                  <a:cxn ang="0">
                    <a:pos x="657" y="257"/>
                  </a:cxn>
                  <a:cxn ang="0">
                    <a:pos x="526" y="362"/>
                  </a:cxn>
                  <a:cxn ang="0">
                    <a:pos x="397" y="484"/>
                  </a:cxn>
                  <a:cxn ang="0">
                    <a:pos x="294" y="612"/>
                  </a:cxn>
                  <a:cxn ang="0">
                    <a:pos x="199" y="750"/>
                  </a:cxn>
                  <a:cxn ang="0">
                    <a:pos x="125" y="902"/>
                  </a:cxn>
                  <a:cxn ang="0">
                    <a:pos x="64" y="1072"/>
                  </a:cxn>
                  <a:cxn ang="0">
                    <a:pos x="22" y="1244"/>
                  </a:cxn>
                  <a:cxn ang="0">
                    <a:pos x="3" y="1427"/>
                  </a:cxn>
                  <a:cxn ang="0">
                    <a:pos x="3" y="1597"/>
                  </a:cxn>
                  <a:cxn ang="0">
                    <a:pos x="31" y="1801"/>
                  </a:cxn>
                  <a:cxn ang="0">
                    <a:pos x="77" y="1978"/>
                  </a:cxn>
                  <a:cxn ang="0">
                    <a:pos x="142" y="2128"/>
                  </a:cxn>
                  <a:cxn ang="0">
                    <a:pos x="221" y="2283"/>
                  </a:cxn>
                  <a:cxn ang="0">
                    <a:pos x="330" y="2433"/>
                  </a:cxn>
                  <a:cxn ang="0">
                    <a:pos x="441" y="2561"/>
                  </a:cxn>
                  <a:cxn ang="0">
                    <a:pos x="554" y="2664"/>
                  </a:cxn>
                  <a:cxn ang="0">
                    <a:pos x="691" y="2762"/>
                  </a:cxn>
                  <a:cxn ang="0">
                    <a:pos x="807" y="2825"/>
                  </a:cxn>
                  <a:cxn ang="0">
                    <a:pos x="918" y="2864"/>
                  </a:cxn>
                  <a:cxn ang="0">
                    <a:pos x="1064" y="2892"/>
                  </a:cxn>
                  <a:cxn ang="0">
                    <a:pos x="1189" y="2892"/>
                  </a:cxn>
                  <a:cxn ang="0">
                    <a:pos x="1347" y="2862"/>
                  </a:cxn>
                  <a:cxn ang="0">
                    <a:pos x="1474" y="2801"/>
                  </a:cxn>
                  <a:cxn ang="0">
                    <a:pos x="1590" y="2718"/>
                  </a:cxn>
                  <a:cxn ang="0">
                    <a:pos x="1690" y="2609"/>
                  </a:cxn>
                  <a:cxn ang="0">
                    <a:pos x="1766" y="2479"/>
                  </a:cxn>
                  <a:cxn ang="0">
                    <a:pos x="1810" y="2326"/>
                  </a:cxn>
                  <a:cxn ang="0">
                    <a:pos x="1823" y="2163"/>
                  </a:cxn>
                  <a:cxn ang="0">
                    <a:pos x="1794" y="1991"/>
                  </a:cxn>
                  <a:cxn ang="0">
                    <a:pos x="1727" y="1841"/>
                  </a:cxn>
                  <a:cxn ang="0">
                    <a:pos x="1627" y="1699"/>
                  </a:cxn>
                </a:cxnLst>
                <a:rect l="0" t="0" r="r" b="b"/>
                <a:pathLst>
                  <a:path w="1899" h="2895">
                    <a:moveTo>
                      <a:pt x="1561" y="1625"/>
                    </a:moveTo>
                    <a:lnTo>
                      <a:pt x="1494" y="1560"/>
                    </a:lnTo>
                    <a:lnTo>
                      <a:pt x="1424" y="1505"/>
                    </a:lnTo>
                    <a:lnTo>
                      <a:pt x="1274" y="1394"/>
                    </a:lnTo>
                    <a:lnTo>
                      <a:pt x="1197" y="1322"/>
                    </a:lnTo>
                    <a:lnTo>
                      <a:pt x="1141" y="1250"/>
                    </a:lnTo>
                    <a:lnTo>
                      <a:pt x="1082" y="1139"/>
                    </a:lnTo>
                    <a:lnTo>
                      <a:pt x="1049" y="1050"/>
                    </a:lnTo>
                    <a:lnTo>
                      <a:pt x="1018" y="958"/>
                    </a:lnTo>
                    <a:lnTo>
                      <a:pt x="1007" y="873"/>
                    </a:lnTo>
                    <a:lnTo>
                      <a:pt x="1005" y="789"/>
                    </a:lnTo>
                    <a:lnTo>
                      <a:pt x="1010" y="717"/>
                    </a:lnTo>
                    <a:lnTo>
                      <a:pt x="1027" y="617"/>
                    </a:lnTo>
                    <a:lnTo>
                      <a:pt x="1060" y="523"/>
                    </a:lnTo>
                    <a:lnTo>
                      <a:pt x="1101" y="440"/>
                    </a:lnTo>
                    <a:lnTo>
                      <a:pt x="1156" y="351"/>
                    </a:lnTo>
                    <a:lnTo>
                      <a:pt x="1234" y="261"/>
                    </a:lnTo>
                    <a:lnTo>
                      <a:pt x="1295" y="199"/>
                    </a:lnTo>
                    <a:lnTo>
                      <a:pt x="1358" y="151"/>
                    </a:lnTo>
                    <a:lnTo>
                      <a:pt x="1422" y="113"/>
                    </a:lnTo>
                    <a:lnTo>
                      <a:pt x="1489" y="83"/>
                    </a:lnTo>
                    <a:lnTo>
                      <a:pt x="1561" y="61"/>
                    </a:lnTo>
                    <a:lnTo>
                      <a:pt x="1638" y="50"/>
                    </a:lnTo>
                    <a:lnTo>
                      <a:pt x="1690" y="46"/>
                    </a:lnTo>
                    <a:lnTo>
                      <a:pt x="1751" y="44"/>
                    </a:lnTo>
                    <a:lnTo>
                      <a:pt x="1899" y="55"/>
                    </a:lnTo>
                    <a:lnTo>
                      <a:pt x="1790" y="29"/>
                    </a:lnTo>
                    <a:lnTo>
                      <a:pt x="1710" y="16"/>
                    </a:lnTo>
                    <a:lnTo>
                      <a:pt x="1622" y="5"/>
                    </a:lnTo>
                    <a:lnTo>
                      <a:pt x="1533" y="0"/>
                    </a:lnTo>
                    <a:lnTo>
                      <a:pt x="1457" y="0"/>
                    </a:lnTo>
                    <a:lnTo>
                      <a:pt x="1378" y="5"/>
                    </a:lnTo>
                    <a:lnTo>
                      <a:pt x="1291" y="13"/>
                    </a:lnTo>
                    <a:lnTo>
                      <a:pt x="1212" y="28"/>
                    </a:lnTo>
                    <a:lnTo>
                      <a:pt x="1117" y="50"/>
                    </a:lnTo>
                    <a:lnTo>
                      <a:pt x="1014" y="79"/>
                    </a:lnTo>
                    <a:lnTo>
                      <a:pt x="914" y="118"/>
                    </a:lnTo>
                    <a:lnTo>
                      <a:pt x="835" y="155"/>
                    </a:lnTo>
                    <a:lnTo>
                      <a:pt x="748" y="201"/>
                    </a:lnTo>
                    <a:lnTo>
                      <a:pt x="657" y="257"/>
                    </a:lnTo>
                    <a:lnTo>
                      <a:pt x="591" y="309"/>
                    </a:lnTo>
                    <a:lnTo>
                      <a:pt x="526" y="362"/>
                    </a:lnTo>
                    <a:lnTo>
                      <a:pt x="458" y="425"/>
                    </a:lnTo>
                    <a:lnTo>
                      <a:pt x="397" y="484"/>
                    </a:lnTo>
                    <a:lnTo>
                      <a:pt x="347" y="545"/>
                    </a:lnTo>
                    <a:lnTo>
                      <a:pt x="294" y="612"/>
                    </a:lnTo>
                    <a:lnTo>
                      <a:pt x="247" y="678"/>
                    </a:lnTo>
                    <a:lnTo>
                      <a:pt x="199" y="750"/>
                    </a:lnTo>
                    <a:lnTo>
                      <a:pt x="161" y="824"/>
                    </a:lnTo>
                    <a:lnTo>
                      <a:pt x="125" y="902"/>
                    </a:lnTo>
                    <a:lnTo>
                      <a:pt x="92" y="983"/>
                    </a:lnTo>
                    <a:lnTo>
                      <a:pt x="64" y="1072"/>
                    </a:lnTo>
                    <a:lnTo>
                      <a:pt x="39" y="1157"/>
                    </a:lnTo>
                    <a:lnTo>
                      <a:pt x="22" y="1244"/>
                    </a:lnTo>
                    <a:lnTo>
                      <a:pt x="9" y="1344"/>
                    </a:lnTo>
                    <a:lnTo>
                      <a:pt x="3" y="1427"/>
                    </a:lnTo>
                    <a:lnTo>
                      <a:pt x="0" y="1510"/>
                    </a:lnTo>
                    <a:lnTo>
                      <a:pt x="3" y="1597"/>
                    </a:lnTo>
                    <a:lnTo>
                      <a:pt x="15" y="1697"/>
                    </a:lnTo>
                    <a:lnTo>
                      <a:pt x="31" y="1801"/>
                    </a:lnTo>
                    <a:lnTo>
                      <a:pt x="53" y="1889"/>
                    </a:lnTo>
                    <a:lnTo>
                      <a:pt x="77" y="1978"/>
                    </a:lnTo>
                    <a:lnTo>
                      <a:pt x="105" y="2050"/>
                    </a:lnTo>
                    <a:lnTo>
                      <a:pt x="142" y="2128"/>
                    </a:lnTo>
                    <a:lnTo>
                      <a:pt x="175" y="2200"/>
                    </a:lnTo>
                    <a:lnTo>
                      <a:pt x="221" y="2283"/>
                    </a:lnTo>
                    <a:lnTo>
                      <a:pt x="275" y="2365"/>
                    </a:lnTo>
                    <a:lnTo>
                      <a:pt x="330" y="2433"/>
                    </a:lnTo>
                    <a:lnTo>
                      <a:pt x="382" y="2498"/>
                    </a:lnTo>
                    <a:lnTo>
                      <a:pt x="441" y="2561"/>
                    </a:lnTo>
                    <a:lnTo>
                      <a:pt x="502" y="2620"/>
                    </a:lnTo>
                    <a:lnTo>
                      <a:pt x="554" y="2664"/>
                    </a:lnTo>
                    <a:lnTo>
                      <a:pt x="620" y="2718"/>
                    </a:lnTo>
                    <a:lnTo>
                      <a:pt x="691" y="2762"/>
                    </a:lnTo>
                    <a:lnTo>
                      <a:pt x="748" y="2796"/>
                    </a:lnTo>
                    <a:lnTo>
                      <a:pt x="807" y="2825"/>
                    </a:lnTo>
                    <a:lnTo>
                      <a:pt x="863" y="2847"/>
                    </a:lnTo>
                    <a:lnTo>
                      <a:pt x="918" y="2864"/>
                    </a:lnTo>
                    <a:lnTo>
                      <a:pt x="1001" y="2884"/>
                    </a:lnTo>
                    <a:lnTo>
                      <a:pt x="1064" y="2892"/>
                    </a:lnTo>
                    <a:lnTo>
                      <a:pt x="1129" y="2895"/>
                    </a:lnTo>
                    <a:lnTo>
                      <a:pt x="1189" y="2892"/>
                    </a:lnTo>
                    <a:lnTo>
                      <a:pt x="1269" y="2881"/>
                    </a:lnTo>
                    <a:lnTo>
                      <a:pt x="1347" y="2862"/>
                    </a:lnTo>
                    <a:lnTo>
                      <a:pt x="1417" y="2834"/>
                    </a:lnTo>
                    <a:lnTo>
                      <a:pt x="1474" y="2801"/>
                    </a:lnTo>
                    <a:lnTo>
                      <a:pt x="1539" y="2762"/>
                    </a:lnTo>
                    <a:lnTo>
                      <a:pt x="1590" y="2718"/>
                    </a:lnTo>
                    <a:lnTo>
                      <a:pt x="1644" y="2668"/>
                    </a:lnTo>
                    <a:lnTo>
                      <a:pt x="1690" y="2609"/>
                    </a:lnTo>
                    <a:lnTo>
                      <a:pt x="1733" y="2546"/>
                    </a:lnTo>
                    <a:lnTo>
                      <a:pt x="1766" y="2479"/>
                    </a:lnTo>
                    <a:lnTo>
                      <a:pt x="1790" y="2404"/>
                    </a:lnTo>
                    <a:lnTo>
                      <a:pt x="1810" y="2326"/>
                    </a:lnTo>
                    <a:lnTo>
                      <a:pt x="1821" y="2246"/>
                    </a:lnTo>
                    <a:lnTo>
                      <a:pt x="1823" y="2163"/>
                    </a:lnTo>
                    <a:lnTo>
                      <a:pt x="1812" y="2071"/>
                    </a:lnTo>
                    <a:lnTo>
                      <a:pt x="1794" y="1991"/>
                    </a:lnTo>
                    <a:lnTo>
                      <a:pt x="1762" y="1914"/>
                    </a:lnTo>
                    <a:lnTo>
                      <a:pt x="1727" y="1841"/>
                    </a:lnTo>
                    <a:lnTo>
                      <a:pt x="1683" y="1777"/>
                    </a:lnTo>
                    <a:lnTo>
                      <a:pt x="1627" y="1699"/>
                    </a:lnTo>
                    <a:lnTo>
                      <a:pt x="1561" y="16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FF"/>
                  </a:gs>
                  <a:gs pos="50000">
                    <a:srgbClr val="FFCCFF"/>
                  </a:gs>
                  <a:gs pos="100000">
                    <a:srgbClr val="FF00FF"/>
                  </a:gs>
                </a:gsLst>
                <a:lin ang="18900000" scaled="1"/>
              </a:gradFill>
              <a:ln w="254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10026" name="Oval 10"/>
            <p:cNvSpPr>
              <a:spLocks noChangeArrowheads="1"/>
            </p:cNvSpPr>
            <p:nvPr/>
          </p:nvSpPr>
          <p:spPr bwMode="auto">
            <a:xfrm>
              <a:off x="3507" y="2016"/>
              <a:ext cx="1003" cy="335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06600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Normal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360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110027" name="AutoShape 11"/>
            <p:cNvSpPr>
              <a:spLocks noChangeArrowheads="1"/>
            </p:cNvSpPr>
            <p:nvPr/>
          </p:nvSpPr>
          <p:spPr bwMode="auto">
            <a:xfrm rot="4124459">
              <a:off x="2192" y="1809"/>
              <a:ext cx="80" cy="330"/>
            </a:xfrm>
            <a:prstGeom prst="downArrow">
              <a:avLst>
                <a:gd name="adj1" fmla="val 42704"/>
                <a:gd name="adj2" fmla="val 175102"/>
              </a:avLst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028" name="AutoShape 12"/>
            <p:cNvSpPr>
              <a:spLocks noChangeArrowheads="1"/>
            </p:cNvSpPr>
            <p:nvPr/>
          </p:nvSpPr>
          <p:spPr bwMode="auto">
            <a:xfrm rot="17475541" flipH="1">
              <a:off x="3485" y="1811"/>
              <a:ext cx="80" cy="330"/>
            </a:xfrm>
            <a:prstGeom prst="downArrow">
              <a:avLst>
                <a:gd name="adj1" fmla="val 42704"/>
                <a:gd name="adj2" fmla="val 175102"/>
              </a:avLst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03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160" y="672"/>
              <a:ext cx="1440" cy="432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53125"/>
                </a:avLst>
              </a:prstTxWarp>
              <a:scene3d>
                <a:camera prst="legacyObliqueTopLeft"/>
                <a:lightRig rig="legacyFlat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00CC"/>
                      </a:gs>
                    </a:gsLst>
                    <a:lin ang="5400000" scaled="1"/>
                  </a:gradFill>
                  <a:latin typeface="Impact"/>
                </a:rPr>
                <a:t>God</a:t>
              </a:r>
            </a:p>
          </p:txBody>
        </p:sp>
        <p:grpSp>
          <p:nvGrpSpPr>
            <p:cNvPr id="1110032" name="Group 16"/>
            <p:cNvGrpSpPr>
              <a:grpSpLocks/>
            </p:cNvGrpSpPr>
            <p:nvPr/>
          </p:nvGrpSpPr>
          <p:grpSpPr bwMode="auto">
            <a:xfrm>
              <a:off x="2304" y="1632"/>
              <a:ext cx="1152" cy="423"/>
              <a:chOff x="2304" y="1632"/>
              <a:chExt cx="1152" cy="423"/>
            </a:xfrm>
          </p:grpSpPr>
          <p:grpSp>
            <p:nvGrpSpPr>
              <p:cNvPr id="1110033" name="Group 17"/>
              <p:cNvGrpSpPr>
                <a:grpSpLocks/>
              </p:cNvGrpSpPr>
              <p:nvPr/>
            </p:nvGrpSpPr>
            <p:grpSpPr bwMode="auto">
              <a:xfrm>
                <a:off x="2304" y="1680"/>
                <a:ext cx="1152" cy="336"/>
                <a:chOff x="2304" y="1680"/>
                <a:chExt cx="1152" cy="336"/>
              </a:xfrm>
            </p:grpSpPr>
            <p:sp>
              <p:nvSpPr>
                <p:cNvPr id="1110034" name="Freeform 18"/>
                <p:cNvSpPr>
                  <a:spLocks/>
                </p:cNvSpPr>
                <p:nvPr/>
              </p:nvSpPr>
              <p:spPr bwMode="auto">
                <a:xfrm rot="10837268" flipH="1" flipV="1">
                  <a:off x="2612" y="1684"/>
                  <a:ext cx="844" cy="332"/>
                </a:xfrm>
                <a:custGeom>
                  <a:avLst/>
                  <a:gdLst/>
                  <a:ahLst/>
                  <a:cxnLst>
                    <a:cxn ang="0">
                      <a:pos x="405" y="1335"/>
                    </a:cxn>
                    <a:cxn ang="0">
                      <a:pos x="625" y="1501"/>
                    </a:cxn>
                    <a:cxn ang="0">
                      <a:pos x="758" y="1645"/>
                    </a:cxn>
                    <a:cxn ang="0">
                      <a:pos x="850" y="1845"/>
                    </a:cxn>
                    <a:cxn ang="0">
                      <a:pos x="892" y="2022"/>
                    </a:cxn>
                    <a:cxn ang="0">
                      <a:pos x="889" y="2178"/>
                    </a:cxn>
                    <a:cxn ang="0">
                      <a:pos x="839" y="2372"/>
                    </a:cxn>
                    <a:cxn ang="0">
                      <a:pos x="743" y="2544"/>
                    </a:cxn>
                    <a:cxn ang="0">
                      <a:pos x="604" y="2696"/>
                    </a:cxn>
                    <a:cxn ang="0">
                      <a:pos x="477" y="2782"/>
                    </a:cxn>
                    <a:cxn ang="0">
                      <a:pos x="338" y="2834"/>
                    </a:cxn>
                    <a:cxn ang="0">
                      <a:pos x="209" y="2849"/>
                    </a:cxn>
                    <a:cxn ang="0">
                      <a:pos x="0" y="2840"/>
                    </a:cxn>
                    <a:cxn ang="0">
                      <a:pos x="189" y="2879"/>
                    </a:cxn>
                    <a:cxn ang="0">
                      <a:pos x="366" y="2895"/>
                    </a:cxn>
                    <a:cxn ang="0">
                      <a:pos x="521" y="2890"/>
                    </a:cxn>
                    <a:cxn ang="0">
                      <a:pos x="687" y="2867"/>
                    </a:cxn>
                    <a:cxn ang="0">
                      <a:pos x="885" y="2816"/>
                    </a:cxn>
                    <a:cxn ang="0">
                      <a:pos x="1064" y="2740"/>
                    </a:cxn>
                    <a:cxn ang="0">
                      <a:pos x="1242" y="2638"/>
                    </a:cxn>
                    <a:cxn ang="0">
                      <a:pos x="1373" y="2533"/>
                    </a:cxn>
                    <a:cxn ang="0">
                      <a:pos x="1502" y="2411"/>
                    </a:cxn>
                    <a:cxn ang="0">
                      <a:pos x="1605" y="2283"/>
                    </a:cxn>
                    <a:cxn ang="0">
                      <a:pos x="1700" y="2145"/>
                    </a:cxn>
                    <a:cxn ang="0">
                      <a:pos x="1774" y="1993"/>
                    </a:cxn>
                    <a:cxn ang="0">
                      <a:pos x="1835" y="1823"/>
                    </a:cxn>
                    <a:cxn ang="0">
                      <a:pos x="1877" y="1651"/>
                    </a:cxn>
                    <a:cxn ang="0">
                      <a:pos x="1896" y="1468"/>
                    </a:cxn>
                    <a:cxn ang="0">
                      <a:pos x="1896" y="1298"/>
                    </a:cxn>
                    <a:cxn ang="0">
                      <a:pos x="1868" y="1094"/>
                    </a:cxn>
                    <a:cxn ang="0">
                      <a:pos x="1822" y="917"/>
                    </a:cxn>
                    <a:cxn ang="0">
                      <a:pos x="1757" y="767"/>
                    </a:cxn>
                    <a:cxn ang="0">
                      <a:pos x="1678" y="612"/>
                    </a:cxn>
                    <a:cxn ang="0">
                      <a:pos x="1569" y="462"/>
                    </a:cxn>
                    <a:cxn ang="0">
                      <a:pos x="1458" y="334"/>
                    </a:cxn>
                    <a:cxn ang="0">
                      <a:pos x="1345" y="231"/>
                    </a:cxn>
                    <a:cxn ang="0">
                      <a:pos x="1208" y="133"/>
                    </a:cxn>
                    <a:cxn ang="0">
                      <a:pos x="1092" y="70"/>
                    </a:cxn>
                    <a:cxn ang="0">
                      <a:pos x="981" y="31"/>
                    </a:cxn>
                    <a:cxn ang="0">
                      <a:pos x="835" y="3"/>
                    </a:cxn>
                    <a:cxn ang="0">
                      <a:pos x="710" y="3"/>
                    </a:cxn>
                    <a:cxn ang="0">
                      <a:pos x="552" y="33"/>
                    </a:cxn>
                    <a:cxn ang="0">
                      <a:pos x="425" y="94"/>
                    </a:cxn>
                    <a:cxn ang="0">
                      <a:pos x="309" y="177"/>
                    </a:cxn>
                    <a:cxn ang="0">
                      <a:pos x="209" y="286"/>
                    </a:cxn>
                    <a:cxn ang="0">
                      <a:pos x="133" y="416"/>
                    </a:cxn>
                    <a:cxn ang="0">
                      <a:pos x="89" y="569"/>
                    </a:cxn>
                    <a:cxn ang="0">
                      <a:pos x="76" y="732"/>
                    </a:cxn>
                    <a:cxn ang="0">
                      <a:pos x="105" y="904"/>
                    </a:cxn>
                    <a:cxn ang="0">
                      <a:pos x="172" y="1054"/>
                    </a:cxn>
                    <a:cxn ang="0">
                      <a:pos x="272" y="1196"/>
                    </a:cxn>
                  </a:cxnLst>
                  <a:rect l="0" t="0" r="r" b="b"/>
                  <a:pathLst>
                    <a:path w="1899" h="2895">
                      <a:moveTo>
                        <a:pt x="338" y="1270"/>
                      </a:moveTo>
                      <a:lnTo>
                        <a:pt x="405" y="1335"/>
                      </a:lnTo>
                      <a:lnTo>
                        <a:pt x="475" y="1390"/>
                      </a:lnTo>
                      <a:lnTo>
                        <a:pt x="625" y="1501"/>
                      </a:lnTo>
                      <a:lnTo>
                        <a:pt x="702" y="1573"/>
                      </a:lnTo>
                      <a:lnTo>
                        <a:pt x="758" y="1645"/>
                      </a:lnTo>
                      <a:lnTo>
                        <a:pt x="817" y="1756"/>
                      </a:lnTo>
                      <a:lnTo>
                        <a:pt x="850" y="1845"/>
                      </a:lnTo>
                      <a:lnTo>
                        <a:pt x="881" y="1937"/>
                      </a:lnTo>
                      <a:lnTo>
                        <a:pt x="892" y="2022"/>
                      </a:lnTo>
                      <a:lnTo>
                        <a:pt x="894" y="2106"/>
                      </a:lnTo>
                      <a:lnTo>
                        <a:pt x="889" y="2178"/>
                      </a:lnTo>
                      <a:lnTo>
                        <a:pt x="872" y="2278"/>
                      </a:lnTo>
                      <a:lnTo>
                        <a:pt x="839" y="2372"/>
                      </a:lnTo>
                      <a:lnTo>
                        <a:pt x="798" y="2455"/>
                      </a:lnTo>
                      <a:lnTo>
                        <a:pt x="743" y="2544"/>
                      </a:lnTo>
                      <a:lnTo>
                        <a:pt x="665" y="2634"/>
                      </a:lnTo>
                      <a:lnTo>
                        <a:pt x="604" y="2696"/>
                      </a:lnTo>
                      <a:lnTo>
                        <a:pt x="541" y="2744"/>
                      </a:lnTo>
                      <a:lnTo>
                        <a:pt x="477" y="2782"/>
                      </a:lnTo>
                      <a:lnTo>
                        <a:pt x="410" y="2812"/>
                      </a:lnTo>
                      <a:lnTo>
                        <a:pt x="338" y="2834"/>
                      </a:lnTo>
                      <a:lnTo>
                        <a:pt x="261" y="2845"/>
                      </a:lnTo>
                      <a:lnTo>
                        <a:pt x="209" y="2849"/>
                      </a:lnTo>
                      <a:lnTo>
                        <a:pt x="148" y="2851"/>
                      </a:lnTo>
                      <a:lnTo>
                        <a:pt x="0" y="2840"/>
                      </a:lnTo>
                      <a:lnTo>
                        <a:pt x="109" y="2866"/>
                      </a:lnTo>
                      <a:lnTo>
                        <a:pt x="189" y="2879"/>
                      </a:lnTo>
                      <a:lnTo>
                        <a:pt x="277" y="2890"/>
                      </a:lnTo>
                      <a:lnTo>
                        <a:pt x="366" y="2895"/>
                      </a:lnTo>
                      <a:lnTo>
                        <a:pt x="442" y="2895"/>
                      </a:lnTo>
                      <a:lnTo>
                        <a:pt x="521" y="2890"/>
                      </a:lnTo>
                      <a:lnTo>
                        <a:pt x="608" y="2882"/>
                      </a:lnTo>
                      <a:lnTo>
                        <a:pt x="687" y="2867"/>
                      </a:lnTo>
                      <a:lnTo>
                        <a:pt x="782" y="2845"/>
                      </a:lnTo>
                      <a:lnTo>
                        <a:pt x="885" y="2816"/>
                      </a:lnTo>
                      <a:lnTo>
                        <a:pt x="985" y="2777"/>
                      </a:lnTo>
                      <a:lnTo>
                        <a:pt x="1064" y="2740"/>
                      </a:lnTo>
                      <a:lnTo>
                        <a:pt x="1151" y="2694"/>
                      </a:lnTo>
                      <a:lnTo>
                        <a:pt x="1242" y="2638"/>
                      </a:lnTo>
                      <a:lnTo>
                        <a:pt x="1308" y="2586"/>
                      </a:lnTo>
                      <a:lnTo>
                        <a:pt x="1373" y="2533"/>
                      </a:lnTo>
                      <a:lnTo>
                        <a:pt x="1441" y="2470"/>
                      </a:lnTo>
                      <a:lnTo>
                        <a:pt x="1502" y="2411"/>
                      </a:lnTo>
                      <a:lnTo>
                        <a:pt x="1552" y="2350"/>
                      </a:lnTo>
                      <a:lnTo>
                        <a:pt x="1605" y="2283"/>
                      </a:lnTo>
                      <a:lnTo>
                        <a:pt x="1652" y="2217"/>
                      </a:lnTo>
                      <a:lnTo>
                        <a:pt x="1700" y="2145"/>
                      </a:lnTo>
                      <a:lnTo>
                        <a:pt x="1738" y="2071"/>
                      </a:lnTo>
                      <a:lnTo>
                        <a:pt x="1774" y="1993"/>
                      </a:lnTo>
                      <a:lnTo>
                        <a:pt x="1807" y="1912"/>
                      </a:lnTo>
                      <a:lnTo>
                        <a:pt x="1835" y="1823"/>
                      </a:lnTo>
                      <a:lnTo>
                        <a:pt x="1860" y="1738"/>
                      </a:lnTo>
                      <a:lnTo>
                        <a:pt x="1877" y="1651"/>
                      </a:lnTo>
                      <a:lnTo>
                        <a:pt x="1890" y="1551"/>
                      </a:lnTo>
                      <a:lnTo>
                        <a:pt x="1896" y="1468"/>
                      </a:lnTo>
                      <a:lnTo>
                        <a:pt x="1899" y="1385"/>
                      </a:lnTo>
                      <a:lnTo>
                        <a:pt x="1896" y="1298"/>
                      </a:lnTo>
                      <a:lnTo>
                        <a:pt x="1884" y="1198"/>
                      </a:lnTo>
                      <a:lnTo>
                        <a:pt x="1868" y="1094"/>
                      </a:lnTo>
                      <a:lnTo>
                        <a:pt x="1846" y="1006"/>
                      </a:lnTo>
                      <a:lnTo>
                        <a:pt x="1822" y="917"/>
                      </a:lnTo>
                      <a:lnTo>
                        <a:pt x="1794" y="845"/>
                      </a:lnTo>
                      <a:lnTo>
                        <a:pt x="1757" y="767"/>
                      </a:lnTo>
                      <a:lnTo>
                        <a:pt x="1724" y="695"/>
                      </a:lnTo>
                      <a:lnTo>
                        <a:pt x="1678" y="612"/>
                      </a:lnTo>
                      <a:lnTo>
                        <a:pt x="1624" y="530"/>
                      </a:lnTo>
                      <a:lnTo>
                        <a:pt x="1569" y="462"/>
                      </a:lnTo>
                      <a:lnTo>
                        <a:pt x="1517" y="397"/>
                      </a:lnTo>
                      <a:lnTo>
                        <a:pt x="1458" y="334"/>
                      </a:lnTo>
                      <a:lnTo>
                        <a:pt x="1397" y="275"/>
                      </a:lnTo>
                      <a:lnTo>
                        <a:pt x="1345" y="231"/>
                      </a:lnTo>
                      <a:lnTo>
                        <a:pt x="1279" y="177"/>
                      </a:lnTo>
                      <a:lnTo>
                        <a:pt x="1208" y="133"/>
                      </a:lnTo>
                      <a:lnTo>
                        <a:pt x="1151" y="99"/>
                      </a:lnTo>
                      <a:lnTo>
                        <a:pt x="1092" y="70"/>
                      </a:lnTo>
                      <a:lnTo>
                        <a:pt x="1036" y="48"/>
                      </a:lnTo>
                      <a:lnTo>
                        <a:pt x="981" y="31"/>
                      </a:lnTo>
                      <a:lnTo>
                        <a:pt x="898" y="11"/>
                      </a:lnTo>
                      <a:lnTo>
                        <a:pt x="835" y="3"/>
                      </a:lnTo>
                      <a:lnTo>
                        <a:pt x="770" y="0"/>
                      </a:lnTo>
                      <a:lnTo>
                        <a:pt x="710" y="3"/>
                      </a:lnTo>
                      <a:lnTo>
                        <a:pt x="630" y="14"/>
                      </a:lnTo>
                      <a:lnTo>
                        <a:pt x="552" y="33"/>
                      </a:lnTo>
                      <a:lnTo>
                        <a:pt x="482" y="61"/>
                      </a:lnTo>
                      <a:lnTo>
                        <a:pt x="425" y="94"/>
                      </a:lnTo>
                      <a:lnTo>
                        <a:pt x="360" y="133"/>
                      </a:lnTo>
                      <a:lnTo>
                        <a:pt x="309" y="177"/>
                      </a:lnTo>
                      <a:lnTo>
                        <a:pt x="255" y="227"/>
                      </a:lnTo>
                      <a:lnTo>
                        <a:pt x="209" y="286"/>
                      </a:lnTo>
                      <a:lnTo>
                        <a:pt x="166" y="349"/>
                      </a:lnTo>
                      <a:lnTo>
                        <a:pt x="133" y="416"/>
                      </a:lnTo>
                      <a:lnTo>
                        <a:pt x="109" y="491"/>
                      </a:lnTo>
                      <a:lnTo>
                        <a:pt x="89" y="569"/>
                      </a:lnTo>
                      <a:lnTo>
                        <a:pt x="78" y="649"/>
                      </a:lnTo>
                      <a:lnTo>
                        <a:pt x="76" y="732"/>
                      </a:lnTo>
                      <a:lnTo>
                        <a:pt x="87" y="824"/>
                      </a:lnTo>
                      <a:lnTo>
                        <a:pt x="105" y="904"/>
                      </a:lnTo>
                      <a:lnTo>
                        <a:pt x="137" y="981"/>
                      </a:lnTo>
                      <a:lnTo>
                        <a:pt x="172" y="1054"/>
                      </a:lnTo>
                      <a:lnTo>
                        <a:pt x="216" y="1118"/>
                      </a:lnTo>
                      <a:lnTo>
                        <a:pt x="272" y="1196"/>
                      </a:lnTo>
                      <a:lnTo>
                        <a:pt x="338" y="12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ln w="2540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035" name="Freeform 19"/>
                <p:cNvSpPr>
                  <a:spLocks/>
                </p:cNvSpPr>
                <p:nvPr/>
              </p:nvSpPr>
              <p:spPr bwMode="auto">
                <a:xfrm rot="10835238" flipH="1" flipV="1">
                  <a:off x="2304" y="1680"/>
                  <a:ext cx="768" cy="336"/>
                </a:xfrm>
                <a:custGeom>
                  <a:avLst/>
                  <a:gdLst/>
                  <a:ahLst/>
                  <a:cxnLst>
                    <a:cxn ang="0">
                      <a:pos x="1494" y="1560"/>
                    </a:cxn>
                    <a:cxn ang="0">
                      <a:pos x="1274" y="1394"/>
                    </a:cxn>
                    <a:cxn ang="0">
                      <a:pos x="1141" y="1250"/>
                    </a:cxn>
                    <a:cxn ang="0">
                      <a:pos x="1049" y="1050"/>
                    </a:cxn>
                    <a:cxn ang="0">
                      <a:pos x="1007" y="873"/>
                    </a:cxn>
                    <a:cxn ang="0">
                      <a:pos x="1010" y="717"/>
                    </a:cxn>
                    <a:cxn ang="0">
                      <a:pos x="1060" y="523"/>
                    </a:cxn>
                    <a:cxn ang="0">
                      <a:pos x="1156" y="351"/>
                    </a:cxn>
                    <a:cxn ang="0">
                      <a:pos x="1295" y="199"/>
                    </a:cxn>
                    <a:cxn ang="0">
                      <a:pos x="1422" y="113"/>
                    </a:cxn>
                    <a:cxn ang="0">
                      <a:pos x="1561" y="61"/>
                    </a:cxn>
                    <a:cxn ang="0">
                      <a:pos x="1690" y="46"/>
                    </a:cxn>
                    <a:cxn ang="0">
                      <a:pos x="1899" y="55"/>
                    </a:cxn>
                    <a:cxn ang="0">
                      <a:pos x="1710" y="16"/>
                    </a:cxn>
                    <a:cxn ang="0">
                      <a:pos x="1533" y="0"/>
                    </a:cxn>
                    <a:cxn ang="0">
                      <a:pos x="1378" y="5"/>
                    </a:cxn>
                    <a:cxn ang="0">
                      <a:pos x="1212" y="28"/>
                    </a:cxn>
                    <a:cxn ang="0">
                      <a:pos x="1014" y="79"/>
                    </a:cxn>
                    <a:cxn ang="0">
                      <a:pos x="835" y="155"/>
                    </a:cxn>
                    <a:cxn ang="0">
                      <a:pos x="657" y="257"/>
                    </a:cxn>
                    <a:cxn ang="0">
                      <a:pos x="526" y="362"/>
                    </a:cxn>
                    <a:cxn ang="0">
                      <a:pos x="397" y="484"/>
                    </a:cxn>
                    <a:cxn ang="0">
                      <a:pos x="294" y="612"/>
                    </a:cxn>
                    <a:cxn ang="0">
                      <a:pos x="199" y="750"/>
                    </a:cxn>
                    <a:cxn ang="0">
                      <a:pos x="125" y="902"/>
                    </a:cxn>
                    <a:cxn ang="0">
                      <a:pos x="64" y="1072"/>
                    </a:cxn>
                    <a:cxn ang="0">
                      <a:pos x="22" y="1244"/>
                    </a:cxn>
                    <a:cxn ang="0">
                      <a:pos x="3" y="1427"/>
                    </a:cxn>
                    <a:cxn ang="0">
                      <a:pos x="3" y="1597"/>
                    </a:cxn>
                    <a:cxn ang="0">
                      <a:pos x="31" y="1801"/>
                    </a:cxn>
                    <a:cxn ang="0">
                      <a:pos x="77" y="1978"/>
                    </a:cxn>
                    <a:cxn ang="0">
                      <a:pos x="142" y="2128"/>
                    </a:cxn>
                    <a:cxn ang="0">
                      <a:pos x="221" y="2283"/>
                    </a:cxn>
                    <a:cxn ang="0">
                      <a:pos x="330" y="2433"/>
                    </a:cxn>
                    <a:cxn ang="0">
                      <a:pos x="441" y="2561"/>
                    </a:cxn>
                    <a:cxn ang="0">
                      <a:pos x="554" y="2664"/>
                    </a:cxn>
                    <a:cxn ang="0">
                      <a:pos x="691" y="2762"/>
                    </a:cxn>
                    <a:cxn ang="0">
                      <a:pos x="807" y="2825"/>
                    </a:cxn>
                    <a:cxn ang="0">
                      <a:pos x="918" y="2864"/>
                    </a:cxn>
                    <a:cxn ang="0">
                      <a:pos x="1064" y="2892"/>
                    </a:cxn>
                    <a:cxn ang="0">
                      <a:pos x="1189" y="2892"/>
                    </a:cxn>
                    <a:cxn ang="0">
                      <a:pos x="1347" y="2862"/>
                    </a:cxn>
                    <a:cxn ang="0">
                      <a:pos x="1474" y="2801"/>
                    </a:cxn>
                    <a:cxn ang="0">
                      <a:pos x="1590" y="2718"/>
                    </a:cxn>
                    <a:cxn ang="0">
                      <a:pos x="1690" y="2609"/>
                    </a:cxn>
                    <a:cxn ang="0">
                      <a:pos x="1766" y="2479"/>
                    </a:cxn>
                    <a:cxn ang="0">
                      <a:pos x="1810" y="2326"/>
                    </a:cxn>
                    <a:cxn ang="0">
                      <a:pos x="1823" y="2163"/>
                    </a:cxn>
                    <a:cxn ang="0">
                      <a:pos x="1794" y="1991"/>
                    </a:cxn>
                    <a:cxn ang="0">
                      <a:pos x="1727" y="1841"/>
                    </a:cxn>
                    <a:cxn ang="0">
                      <a:pos x="1627" y="1699"/>
                    </a:cxn>
                  </a:cxnLst>
                  <a:rect l="0" t="0" r="r" b="b"/>
                  <a:pathLst>
                    <a:path w="1899" h="2895">
                      <a:moveTo>
                        <a:pt x="1561" y="1625"/>
                      </a:moveTo>
                      <a:lnTo>
                        <a:pt x="1494" y="1560"/>
                      </a:lnTo>
                      <a:lnTo>
                        <a:pt x="1424" y="1505"/>
                      </a:lnTo>
                      <a:lnTo>
                        <a:pt x="1274" y="1394"/>
                      </a:lnTo>
                      <a:lnTo>
                        <a:pt x="1197" y="1322"/>
                      </a:lnTo>
                      <a:lnTo>
                        <a:pt x="1141" y="1250"/>
                      </a:lnTo>
                      <a:lnTo>
                        <a:pt x="1082" y="1139"/>
                      </a:lnTo>
                      <a:lnTo>
                        <a:pt x="1049" y="1050"/>
                      </a:lnTo>
                      <a:lnTo>
                        <a:pt x="1018" y="958"/>
                      </a:lnTo>
                      <a:lnTo>
                        <a:pt x="1007" y="873"/>
                      </a:lnTo>
                      <a:lnTo>
                        <a:pt x="1005" y="789"/>
                      </a:lnTo>
                      <a:lnTo>
                        <a:pt x="1010" y="717"/>
                      </a:lnTo>
                      <a:lnTo>
                        <a:pt x="1027" y="617"/>
                      </a:lnTo>
                      <a:lnTo>
                        <a:pt x="1060" y="523"/>
                      </a:lnTo>
                      <a:lnTo>
                        <a:pt x="1101" y="440"/>
                      </a:lnTo>
                      <a:lnTo>
                        <a:pt x="1156" y="351"/>
                      </a:lnTo>
                      <a:lnTo>
                        <a:pt x="1234" y="261"/>
                      </a:lnTo>
                      <a:lnTo>
                        <a:pt x="1295" y="199"/>
                      </a:lnTo>
                      <a:lnTo>
                        <a:pt x="1358" y="151"/>
                      </a:lnTo>
                      <a:lnTo>
                        <a:pt x="1422" y="113"/>
                      </a:lnTo>
                      <a:lnTo>
                        <a:pt x="1489" y="83"/>
                      </a:lnTo>
                      <a:lnTo>
                        <a:pt x="1561" y="61"/>
                      </a:lnTo>
                      <a:lnTo>
                        <a:pt x="1638" y="50"/>
                      </a:lnTo>
                      <a:lnTo>
                        <a:pt x="1690" y="46"/>
                      </a:lnTo>
                      <a:lnTo>
                        <a:pt x="1751" y="44"/>
                      </a:lnTo>
                      <a:lnTo>
                        <a:pt x="1899" y="55"/>
                      </a:lnTo>
                      <a:lnTo>
                        <a:pt x="1790" y="29"/>
                      </a:lnTo>
                      <a:lnTo>
                        <a:pt x="1710" y="16"/>
                      </a:lnTo>
                      <a:lnTo>
                        <a:pt x="1622" y="5"/>
                      </a:lnTo>
                      <a:lnTo>
                        <a:pt x="1533" y="0"/>
                      </a:lnTo>
                      <a:lnTo>
                        <a:pt x="1457" y="0"/>
                      </a:lnTo>
                      <a:lnTo>
                        <a:pt x="1378" y="5"/>
                      </a:lnTo>
                      <a:lnTo>
                        <a:pt x="1291" y="13"/>
                      </a:lnTo>
                      <a:lnTo>
                        <a:pt x="1212" y="28"/>
                      </a:lnTo>
                      <a:lnTo>
                        <a:pt x="1117" y="50"/>
                      </a:lnTo>
                      <a:lnTo>
                        <a:pt x="1014" y="79"/>
                      </a:lnTo>
                      <a:lnTo>
                        <a:pt x="914" y="118"/>
                      </a:lnTo>
                      <a:lnTo>
                        <a:pt x="835" y="155"/>
                      </a:lnTo>
                      <a:lnTo>
                        <a:pt x="748" y="201"/>
                      </a:lnTo>
                      <a:lnTo>
                        <a:pt x="657" y="257"/>
                      </a:lnTo>
                      <a:lnTo>
                        <a:pt x="591" y="309"/>
                      </a:lnTo>
                      <a:lnTo>
                        <a:pt x="526" y="362"/>
                      </a:lnTo>
                      <a:lnTo>
                        <a:pt x="458" y="425"/>
                      </a:lnTo>
                      <a:lnTo>
                        <a:pt x="397" y="484"/>
                      </a:lnTo>
                      <a:lnTo>
                        <a:pt x="347" y="545"/>
                      </a:lnTo>
                      <a:lnTo>
                        <a:pt x="294" y="612"/>
                      </a:lnTo>
                      <a:lnTo>
                        <a:pt x="247" y="678"/>
                      </a:lnTo>
                      <a:lnTo>
                        <a:pt x="199" y="750"/>
                      </a:lnTo>
                      <a:lnTo>
                        <a:pt x="161" y="824"/>
                      </a:lnTo>
                      <a:lnTo>
                        <a:pt x="125" y="902"/>
                      </a:lnTo>
                      <a:lnTo>
                        <a:pt x="92" y="983"/>
                      </a:lnTo>
                      <a:lnTo>
                        <a:pt x="64" y="1072"/>
                      </a:lnTo>
                      <a:lnTo>
                        <a:pt x="39" y="1157"/>
                      </a:lnTo>
                      <a:lnTo>
                        <a:pt x="22" y="1244"/>
                      </a:lnTo>
                      <a:lnTo>
                        <a:pt x="9" y="1344"/>
                      </a:lnTo>
                      <a:lnTo>
                        <a:pt x="3" y="1427"/>
                      </a:lnTo>
                      <a:lnTo>
                        <a:pt x="0" y="1510"/>
                      </a:lnTo>
                      <a:lnTo>
                        <a:pt x="3" y="1597"/>
                      </a:lnTo>
                      <a:lnTo>
                        <a:pt x="15" y="1697"/>
                      </a:lnTo>
                      <a:lnTo>
                        <a:pt x="31" y="1801"/>
                      </a:lnTo>
                      <a:lnTo>
                        <a:pt x="53" y="1889"/>
                      </a:lnTo>
                      <a:lnTo>
                        <a:pt x="77" y="1978"/>
                      </a:lnTo>
                      <a:lnTo>
                        <a:pt x="105" y="2050"/>
                      </a:lnTo>
                      <a:lnTo>
                        <a:pt x="142" y="2128"/>
                      </a:lnTo>
                      <a:lnTo>
                        <a:pt x="175" y="2200"/>
                      </a:lnTo>
                      <a:lnTo>
                        <a:pt x="221" y="2283"/>
                      </a:lnTo>
                      <a:lnTo>
                        <a:pt x="275" y="2365"/>
                      </a:lnTo>
                      <a:lnTo>
                        <a:pt x="330" y="2433"/>
                      </a:lnTo>
                      <a:lnTo>
                        <a:pt x="382" y="2498"/>
                      </a:lnTo>
                      <a:lnTo>
                        <a:pt x="441" y="2561"/>
                      </a:lnTo>
                      <a:lnTo>
                        <a:pt x="502" y="2620"/>
                      </a:lnTo>
                      <a:lnTo>
                        <a:pt x="554" y="2664"/>
                      </a:lnTo>
                      <a:lnTo>
                        <a:pt x="620" y="2718"/>
                      </a:lnTo>
                      <a:lnTo>
                        <a:pt x="691" y="2762"/>
                      </a:lnTo>
                      <a:lnTo>
                        <a:pt x="748" y="2796"/>
                      </a:lnTo>
                      <a:lnTo>
                        <a:pt x="807" y="2825"/>
                      </a:lnTo>
                      <a:lnTo>
                        <a:pt x="863" y="2847"/>
                      </a:lnTo>
                      <a:lnTo>
                        <a:pt x="918" y="2864"/>
                      </a:lnTo>
                      <a:lnTo>
                        <a:pt x="1001" y="2884"/>
                      </a:lnTo>
                      <a:lnTo>
                        <a:pt x="1064" y="2892"/>
                      </a:lnTo>
                      <a:lnTo>
                        <a:pt x="1129" y="2895"/>
                      </a:lnTo>
                      <a:lnTo>
                        <a:pt x="1189" y="2892"/>
                      </a:lnTo>
                      <a:lnTo>
                        <a:pt x="1269" y="2881"/>
                      </a:lnTo>
                      <a:lnTo>
                        <a:pt x="1347" y="2862"/>
                      </a:lnTo>
                      <a:lnTo>
                        <a:pt x="1417" y="2834"/>
                      </a:lnTo>
                      <a:lnTo>
                        <a:pt x="1474" y="2801"/>
                      </a:lnTo>
                      <a:lnTo>
                        <a:pt x="1539" y="2762"/>
                      </a:lnTo>
                      <a:lnTo>
                        <a:pt x="1590" y="2718"/>
                      </a:lnTo>
                      <a:lnTo>
                        <a:pt x="1644" y="2668"/>
                      </a:lnTo>
                      <a:lnTo>
                        <a:pt x="1690" y="2609"/>
                      </a:lnTo>
                      <a:lnTo>
                        <a:pt x="1733" y="2546"/>
                      </a:lnTo>
                      <a:lnTo>
                        <a:pt x="1766" y="2479"/>
                      </a:lnTo>
                      <a:lnTo>
                        <a:pt x="1790" y="2404"/>
                      </a:lnTo>
                      <a:lnTo>
                        <a:pt x="1810" y="2326"/>
                      </a:lnTo>
                      <a:lnTo>
                        <a:pt x="1821" y="2246"/>
                      </a:lnTo>
                      <a:lnTo>
                        <a:pt x="1823" y="2163"/>
                      </a:lnTo>
                      <a:lnTo>
                        <a:pt x="1812" y="2071"/>
                      </a:lnTo>
                      <a:lnTo>
                        <a:pt x="1794" y="1991"/>
                      </a:lnTo>
                      <a:lnTo>
                        <a:pt x="1762" y="1914"/>
                      </a:lnTo>
                      <a:lnTo>
                        <a:pt x="1727" y="1841"/>
                      </a:lnTo>
                      <a:lnTo>
                        <a:pt x="1683" y="1777"/>
                      </a:lnTo>
                      <a:lnTo>
                        <a:pt x="1627" y="1699"/>
                      </a:lnTo>
                      <a:lnTo>
                        <a:pt x="1561" y="162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FF"/>
                    </a:gs>
                    <a:gs pos="50000">
                      <a:srgbClr val="FFCCFF"/>
                    </a:gs>
                    <a:gs pos="100000">
                      <a:srgbClr val="FF00FF"/>
                    </a:gs>
                  </a:gsLst>
                  <a:lin ang="18900000" scaled="1"/>
                </a:gradFill>
                <a:ln w="2540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0036" name="Group 20"/>
              <p:cNvGrpSpPr>
                <a:grpSpLocks/>
              </p:cNvGrpSpPr>
              <p:nvPr/>
            </p:nvGrpSpPr>
            <p:grpSpPr bwMode="auto">
              <a:xfrm>
                <a:off x="2448" y="1632"/>
                <a:ext cx="912" cy="423"/>
                <a:chOff x="2448" y="1632"/>
                <a:chExt cx="912" cy="423"/>
              </a:xfrm>
            </p:grpSpPr>
            <p:sp>
              <p:nvSpPr>
                <p:cNvPr id="111003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48" y="1728"/>
                  <a:ext cx="29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70000"/>
                    </a:lnSpc>
                  </a:pPr>
                  <a:r>
                    <a:rPr lang="en-US" sz="4000" b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+</a:t>
                  </a:r>
                </a:p>
              </p:txBody>
            </p:sp>
            <p:sp>
              <p:nvSpPr>
                <p:cNvPr id="111003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072" y="1632"/>
                  <a:ext cx="28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50000"/>
                    </a:lnSpc>
                  </a:pPr>
                  <a:r>
                    <a:rPr lang="en-US" sz="4000" b="1">
                      <a:solidFill>
                        <a:srgbClr val="00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_</a:t>
                  </a:r>
                </a:p>
              </p:txBody>
            </p:sp>
          </p:grpSp>
        </p:grpSp>
        <p:sp>
          <p:nvSpPr>
            <p:cNvPr id="1110039" name="AutoShape 23"/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downArrow">
              <a:avLst>
                <a:gd name="adj1" fmla="val 42361"/>
                <a:gd name="adj2" fmla="val 63542"/>
              </a:avLst>
            </a:prstGeom>
            <a:gradFill rotWithShape="0">
              <a:gsLst>
                <a:gs pos="0">
                  <a:srgbClr val="FFDD4D"/>
                </a:gs>
                <a:gs pos="100000">
                  <a:srgbClr val="996633"/>
                </a:gs>
              </a:gsLst>
              <a:lin ang="5400000" scaled="1"/>
            </a:gradFill>
            <a:ln w="19050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040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504" y="1536"/>
              <a:ext cx="91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Logos</a:t>
              </a:r>
            </a:p>
          </p:txBody>
        </p:sp>
        <p:sp>
          <p:nvSpPr>
            <p:cNvPr id="1110046" name="Text Box 30"/>
            <p:cNvSpPr txBox="1">
              <a:spLocks noChangeArrowheads="1"/>
            </p:cNvSpPr>
            <p:nvPr/>
          </p:nvSpPr>
          <p:spPr bwMode="auto">
            <a:xfrm>
              <a:off x="3745" y="1968"/>
              <a:ext cx="528" cy="4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Impact" pitchFamily="34" charset="0"/>
                </a:rPr>
                <a:t>Eve</a:t>
              </a:r>
            </a:p>
          </p:txBody>
        </p:sp>
        <p:sp>
          <p:nvSpPr>
            <p:cNvPr id="1110047" name="Oval 31"/>
            <p:cNvSpPr>
              <a:spLocks noChangeArrowheads="1"/>
            </p:cNvSpPr>
            <p:nvPr/>
          </p:nvSpPr>
          <p:spPr bwMode="auto">
            <a:xfrm>
              <a:off x="1286" y="2029"/>
              <a:ext cx="1003" cy="336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50000">
                  <a:srgbClr val="FFCCFF"/>
                </a:gs>
                <a:gs pos="100000">
                  <a:srgbClr val="FF99FF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Top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3400">
                  <a:solidFill>
                    <a:srgbClr val="660066"/>
                  </a:solidFill>
                  <a:latin typeface="Impact" pitchFamily="34" charset="0"/>
                </a:rPr>
                <a:t>Adam</a:t>
              </a:r>
            </a:p>
          </p:txBody>
        </p:sp>
      </p:grpSp>
      <p:sp>
        <p:nvSpPr>
          <p:cNvPr id="1110048" name="Oval 32"/>
          <p:cNvSpPr>
            <a:spLocks noChangeArrowheads="1"/>
          </p:cNvSpPr>
          <p:nvPr/>
        </p:nvSpPr>
        <p:spPr bwMode="auto">
          <a:xfrm>
            <a:off x="2041525" y="4343400"/>
            <a:ext cx="1592263" cy="533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rgbClr val="FF99FF"/>
              </a:gs>
              <a:gs pos="100000">
                <a:srgbClr val="FFFF0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endParaRPr lang="en-US" sz="4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r>
              <a:rPr lang="en-US" sz="3400">
                <a:solidFill>
                  <a:srgbClr val="660066"/>
                </a:solidFill>
                <a:latin typeface="Impact" pitchFamily="34" charset="0"/>
              </a:rPr>
              <a:t>Jesus</a:t>
            </a:r>
            <a:endParaRPr lang="en-US" sz="22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10058" name="Text Box 42"/>
          <p:cNvSpPr txBox="1">
            <a:spLocks noChangeArrowheads="1"/>
          </p:cNvSpPr>
          <p:nvPr/>
        </p:nvSpPr>
        <p:spPr bwMode="auto">
          <a:xfrm>
            <a:off x="381000" y="4156075"/>
            <a:ext cx="149225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Second</a:t>
            </a:r>
          </a:p>
          <a:p>
            <a:pPr>
              <a:lnSpc>
                <a:spcPct val="75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Adam</a:t>
            </a:r>
          </a:p>
        </p:txBody>
      </p:sp>
      <p:sp>
        <p:nvSpPr>
          <p:cNvPr id="1110043" name="WordArt 27"/>
          <p:cNvSpPr>
            <a:spLocks noChangeArrowheads="1" noChangeShapeType="1" noTextEdit="1"/>
          </p:cNvSpPr>
          <p:nvPr/>
        </p:nvSpPr>
        <p:spPr bwMode="auto">
          <a:xfrm>
            <a:off x="1711325" y="4724400"/>
            <a:ext cx="2251075" cy="6096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r>
              <a:rPr lang="en-US" sz="36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17961" dir="2700000" algn="ctr" rotWithShape="0">
                    <a:srgbClr val="9FFFFF"/>
                  </a:outerShdw>
                </a:effectLst>
                <a:latin typeface="Impact"/>
              </a:rPr>
              <a:t>True Father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228600" y="2851150"/>
            <a:ext cx="1828800" cy="11160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254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Embodied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object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partner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1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0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0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1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11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29" grpId="0" animBg="1"/>
      <p:bldP spid="1110048" grpId="0" animBg="1" autoUpdateAnimBg="0"/>
      <p:bldP spid="1110058" grpId="0" autoUpdateAnimBg="0"/>
      <p:bldP spid="11100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1083" name="Group 43"/>
          <p:cNvGrpSpPr>
            <a:grpSpLocks/>
          </p:cNvGrpSpPr>
          <p:nvPr/>
        </p:nvGrpSpPr>
        <p:grpSpPr bwMode="auto">
          <a:xfrm>
            <a:off x="776288" y="5562600"/>
            <a:ext cx="7529512" cy="1114425"/>
            <a:chOff x="249" y="3504"/>
            <a:chExt cx="4743" cy="702"/>
          </a:xfrm>
        </p:grpSpPr>
        <p:sp>
          <p:nvSpPr>
            <p:cNvPr id="1111044" name="Text Box 4"/>
            <p:cNvSpPr txBox="1">
              <a:spLocks noChangeArrowheads="1"/>
            </p:cNvSpPr>
            <p:nvPr/>
          </p:nvSpPr>
          <p:spPr bwMode="auto">
            <a:xfrm>
              <a:off x="486" y="3527"/>
              <a:ext cx="450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This being the case, should not there also have come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True Mother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of humankind and the second Eve?  The one who has come as the True Mother is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Holy Spirit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</a:p>
          </p:txBody>
        </p:sp>
        <p:sp>
          <p:nvSpPr>
            <p:cNvPr id="1111045" name="Text Box 5"/>
            <p:cNvSpPr txBox="1">
              <a:spLocks noChangeArrowheads="1"/>
            </p:cNvSpPr>
            <p:nvPr/>
          </p:nvSpPr>
          <p:spPr bwMode="auto">
            <a:xfrm>
              <a:off x="249" y="3504"/>
              <a:ext cx="23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6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11047" name="Group 7"/>
          <p:cNvGrpSpPr>
            <a:grpSpLocks/>
          </p:cNvGrpSpPr>
          <p:nvPr/>
        </p:nvGrpSpPr>
        <p:grpSpPr bwMode="auto">
          <a:xfrm>
            <a:off x="3352800" y="1600200"/>
            <a:ext cx="2438400" cy="762000"/>
            <a:chOff x="2112" y="960"/>
            <a:chExt cx="1536" cy="528"/>
          </a:xfrm>
        </p:grpSpPr>
        <p:sp>
          <p:nvSpPr>
            <p:cNvPr id="1111048" name="Freeform 8"/>
            <p:cNvSpPr>
              <a:spLocks/>
            </p:cNvSpPr>
            <p:nvPr/>
          </p:nvSpPr>
          <p:spPr bwMode="auto">
            <a:xfrm rot="10837268" flipH="1" flipV="1">
              <a:off x="2523" y="966"/>
              <a:ext cx="1125" cy="521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66FF33"/>
                </a:gs>
                <a:gs pos="100000">
                  <a:srgbClr val="008000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1049" name="Freeform 9"/>
            <p:cNvSpPr>
              <a:spLocks/>
            </p:cNvSpPr>
            <p:nvPr/>
          </p:nvSpPr>
          <p:spPr bwMode="auto">
            <a:xfrm rot="10835238" flipH="1" flipV="1">
              <a:off x="2112" y="960"/>
              <a:ext cx="1024" cy="528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50000">
                  <a:srgbClr val="FFCCFF"/>
                </a:gs>
                <a:gs pos="100000">
                  <a:srgbClr val="FF00FF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1050" name="WordArt 10"/>
          <p:cNvSpPr>
            <a:spLocks noChangeArrowheads="1" noChangeShapeType="1" noTextEdit="1"/>
          </p:cNvSpPr>
          <p:nvPr/>
        </p:nvSpPr>
        <p:spPr bwMode="auto">
          <a:xfrm rot="5400000">
            <a:off x="6021388" y="3886200"/>
            <a:ext cx="685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Black"/>
              </a:rPr>
              <a:t>……</a:t>
            </a:r>
          </a:p>
        </p:txBody>
      </p:sp>
      <p:sp>
        <p:nvSpPr>
          <p:cNvPr id="1111051" name="Oval 11"/>
          <p:cNvSpPr>
            <a:spLocks noChangeArrowheads="1"/>
          </p:cNvSpPr>
          <p:nvPr/>
        </p:nvSpPr>
        <p:spPr bwMode="auto">
          <a:xfrm>
            <a:off x="5567363" y="3200400"/>
            <a:ext cx="1592262" cy="531813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00660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endParaRPr lang="en-US" sz="36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111052" name="AutoShape 12"/>
          <p:cNvSpPr>
            <a:spLocks noChangeArrowheads="1"/>
          </p:cNvSpPr>
          <p:nvPr/>
        </p:nvSpPr>
        <p:spPr bwMode="auto">
          <a:xfrm rot="4124459">
            <a:off x="3479801" y="2871787"/>
            <a:ext cx="127000" cy="523875"/>
          </a:xfrm>
          <a:prstGeom prst="downArrow">
            <a:avLst>
              <a:gd name="adj1" fmla="val 42704"/>
              <a:gd name="adj2" fmla="val 175102"/>
            </a:avLst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1053" name="AutoShape 13"/>
          <p:cNvSpPr>
            <a:spLocks noChangeArrowheads="1"/>
          </p:cNvSpPr>
          <p:nvPr/>
        </p:nvSpPr>
        <p:spPr bwMode="auto">
          <a:xfrm rot="17475541" flipH="1">
            <a:off x="5532438" y="2874962"/>
            <a:ext cx="127000" cy="523875"/>
          </a:xfrm>
          <a:prstGeom prst="downArrow">
            <a:avLst>
              <a:gd name="adj1" fmla="val 42704"/>
              <a:gd name="adj2" fmla="val 175102"/>
            </a:avLst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1054" name="WordArt 14"/>
          <p:cNvSpPr>
            <a:spLocks noChangeArrowheads="1" noChangeShapeType="1" noTextEdit="1"/>
          </p:cNvSpPr>
          <p:nvPr/>
        </p:nvSpPr>
        <p:spPr bwMode="auto">
          <a:xfrm rot="5400000">
            <a:off x="2493963" y="3886200"/>
            <a:ext cx="685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Arial Black"/>
              </a:rPr>
              <a:t>……</a:t>
            </a:r>
          </a:p>
        </p:txBody>
      </p:sp>
      <p:sp>
        <p:nvSpPr>
          <p:cNvPr id="1111055" name="Text Box 15"/>
          <p:cNvSpPr txBox="1">
            <a:spLocks noChangeArrowheads="1"/>
          </p:cNvSpPr>
          <p:nvPr/>
        </p:nvSpPr>
        <p:spPr bwMode="auto">
          <a:xfrm>
            <a:off x="457200" y="76200"/>
            <a:ext cx="6477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4.1.2  Jesus and the Holy Spirit and the</a:t>
            </a:r>
          </a:p>
          <a:p>
            <a:pPr algn="l">
              <a:lnSpc>
                <a:spcPct val="85000"/>
              </a:lnSpc>
            </a:pPr>
            <a:r>
              <a:rPr lang="en-US" sz="2600">
                <a:solidFill>
                  <a:srgbClr val="000099"/>
                </a:solidFill>
                <a:latin typeface="Impact" pitchFamily="34" charset="0"/>
              </a:rPr>
              <a:t>		</a:t>
            </a: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Dual Characteristics of the Logos</a:t>
            </a:r>
          </a:p>
        </p:txBody>
      </p:sp>
      <p:sp>
        <p:nvSpPr>
          <p:cNvPr id="1111056" name="WordArt 16"/>
          <p:cNvSpPr>
            <a:spLocks noChangeArrowheads="1" noChangeShapeType="1" noTextEdit="1"/>
          </p:cNvSpPr>
          <p:nvPr/>
        </p:nvSpPr>
        <p:spPr bwMode="auto">
          <a:xfrm>
            <a:off x="3429000" y="1066800"/>
            <a:ext cx="2286000" cy="685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9900CC"/>
                    </a:gs>
                  </a:gsLst>
                  <a:lin ang="5400000" scaled="1"/>
                </a:gradFill>
                <a:latin typeface="Impact"/>
              </a:rPr>
              <a:t>God</a:t>
            </a:r>
          </a:p>
        </p:txBody>
      </p:sp>
      <p:grpSp>
        <p:nvGrpSpPr>
          <p:cNvPr id="1111057" name="Group 17"/>
          <p:cNvGrpSpPr>
            <a:grpSpLocks/>
          </p:cNvGrpSpPr>
          <p:nvPr/>
        </p:nvGrpSpPr>
        <p:grpSpPr bwMode="auto">
          <a:xfrm>
            <a:off x="3657600" y="2590800"/>
            <a:ext cx="1828800" cy="671513"/>
            <a:chOff x="2304" y="1632"/>
            <a:chExt cx="1152" cy="423"/>
          </a:xfrm>
        </p:grpSpPr>
        <p:grpSp>
          <p:nvGrpSpPr>
            <p:cNvPr id="1111058" name="Group 18"/>
            <p:cNvGrpSpPr>
              <a:grpSpLocks/>
            </p:cNvGrpSpPr>
            <p:nvPr/>
          </p:nvGrpSpPr>
          <p:grpSpPr bwMode="auto">
            <a:xfrm>
              <a:off x="2304" y="1680"/>
              <a:ext cx="1152" cy="336"/>
              <a:chOff x="2304" y="1680"/>
              <a:chExt cx="1152" cy="336"/>
            </a:xfrm>
          </p:grpSpPr>
          <p:sp>
            <p:nvSpPr>
              <p:cNvPr id="1111059" name="Freeform 19"/>
              <p:cNvSpPr>
                <a:spLocks/>
              </p:cNvSpPr>
              <p:nvPr/>
            </p:nvSpPr>
            <p:spPr bwMode="auto">
              <a:xfrm rot="10837268" flipH="1" flipV="1">
                <a:off x="2612" y="1684"/>
                <a:ext cx="844" cy="332"/>
              </a:xfrm>
              <a:custGeom>
                <a:avLst/>
                <a:gdLst/>
                <a:ahLst/>
                <a:cxnLst>
                  <a:cxn ang="0">
                    <a:pos x="405" y="1335"/>
                  </a:cxn>
                  <a:cxn ang="0">
                    <a:pos x="625" y="1501"/>
                  </a:cxn>
                  <a:cxn ang="0">
                    <a:pos x="758" y="1645"/>
                  </a:cxn>
                  <a:cxn ang="0">
                    <a:pos x="850" y="1845"/>
                  </a:cxn>
                  <a:cxn ang="0">
                    <a:pos x="892" y="2022"/>
                  </a:cxn>
                  <a:cxn ang="0">
                    <a:pos x="889" y="2178"/>
                  </a:cxn>
                  <a:cxn ang="0">
                    <a:pos x="839" y="2372"/>
                  </a:cxn>
                  <a:cxn ang="0">
                    <a:pos x="743" y="2544"/>
                  </a:cxn>
                  <a:cxn ang="0">
                    <a:pos x="604" y="2696"/>
                  </a:cxn>
                  <a:cxn ang="0">
                    <a:pos x="477" y="2782"/>
                  </a:cxn>
                  <a:cxn ang="0">
                    <a:pos x="338" y="2834"/>
                  </a:cxn>
                  <a:cxn ang="0">
                    <a:pos x="209" y="2849"/>
                  </a:cxn>
                  <a:cxn ang="0">
                    <a:pos x="0" y="2840"/>
                  </a:cxn>
                  <a:cxn ang="0">
                    <a:pos x="189" y="2879"/>
                  </a:cxn>
                  <a:cxn ang="0">
                    <a:pos x="366" y="2895"/>
                  </a:cxn>
                  <a:cxn ang="0">
                    <a:pos x="521" y="2890"/>
                  </a:cxn>
                  <a:cxn ang="0">
                    <a:pos x="687" y="2867"/>
                  </a:cxn>
                  <a:cxn ang="0">
                    <a:pos x="885" y="2816"/>
                  </a:cxn>
                  <a:cxn ang="0">
                    <a:pos x="1064" y="2740"/>
                  </a:cxn>
                  <a:cxn ang="0">
                    <a:pos x="1242" y="2638"/>
                  </a:cxn>
                  <a:cxn ang="0">
                    <a:pos x="1373" y="2533"/>
                  </a:cxn>
                  <a:cxn ang="0">
                    <a:pos x="1502" y="2411"/>
                  </a:cxn>
                  <a:cxn ang="0">
                    <a:pos x="1605" y="2283"/>
                  </a:cxn>
                  <a:cxn ang="0">
                    <a:pos x="1700" y="2145"/>
                  </a:cxn>
                  <a:cxn ang="0">
                    <a:pos x="1774" y="1993"/>
                  </a:cxn>
                  <a:cxn ang="0">
                    <a:pos x="1835" y="1823"/>
                  </a:cxn>
                  <a:cxn ang="0">
                    <a:pos x="1877" y="1651"/>
                  </a:cxn>
                  <a:cxn ang="0">
                    <a:pos x="1896" y="1468"/>
                  </a:cxn>
                  <a:cxn ang="0">
                    <a:pos x="1896" y="1298"/>
                  </a:cxn>
                  <a:cxn ang="0">
                    <a:pos x="1868" y="1094"/>
                  </a:cxn>
                  <a:cxn ang="0">
                    <a:pos x="1822" y="917"/>
                  </a:cxn>
                  <a:cxn ang="0">
                    <a:pos x="1757" y="767"/>
                  </a:cxn>
                  <a:cxn ang="0">
                    <a:pos x="1678" y="612"/>
                  </a:cxn>
                  <a:cxn ang="0">
                    <a:pos x="1569" y="462"/>
                  </a:cxn>
                  <a:cxn ang="0">
                    <a:pos x="1458" y="334"/>
                  </a:cxn>
                  <a:cxn ang="0">
                    <a:pos x="1345" y="231"/>
                  </a:cxn>
                  <a:cxn ang="0">
                    <a:pos x="1208" y="133"/>
                  </a:cxn>
                  <a:cxn ang="0">
                    <a:pos x="1092" y="70"/>
                  </a:cxn>
                  <a:cxn ang="0">
                    <a:pos x="981" y="31"/>
                  </a:cxn>
                  <a:cxn ang="0">
                    <a:pos x="835" y="3"/>
                  </a:cxn>
                  <a:cxn ang="0">
                    <a:pos x="710" y="3"/>
                  </a:cxn>
                  <a:cxn ang="0">
                    <a:pos x="552" y="33"/>
                  </a:cxn>
                  <a:cxn ang="0">
                    <a:pos x="425" y="94"/>
                  </a:cxn>
                  <a:cxn ang="0">
                    <a:pos x="309" y="177"/>
                  </a:cxn>
                  <a:cxn ang="0">
                    <a:pos x="209" y="286"/>
                  </a:cxn>
                  <a:cxn ang="0">
                    <a:pos x="133" y="416"/>
                  </a:cxn>
                  <a:cxn ang="0">
                    <a:pos x="89" y="569"/>
                  </a:cxn>
                  <a:cxn ang="0">
                    <a:pos x="76" y="732"/>
                  </a:cxn>
                  <a:cxn ang="0">
                    <a:pos x="105" y="904"/>
                  </a:cxn>
                  <a:cxn ang="0">
                    <a:pos x="172" y="1054"/>
                  </a:cxn>
                  <a:cxn ang="0">
                    <a:pos x="272" y="1196"/>
                  </a:cxn>
                </a:cxnLst>
                <a:rect l="0" t="0" r="r" b="b"/>
                <a:pathLst>
                  <a:path w="1899" h="2895">
                    <a:moveTo>
                      <a:pt x="338" y="1270"/>
                    </a:moveTo>
                    <a:lnTo>
                      <a:pt x="405" y="1335"/>
                    </a:lnTo>
                    <a:lnTo>
                      <a:pt x="475" y="1390"/>
                    </a:lnTo>
                    <a:lnTo>
                      <a:pt x="625" y="1501"/>
                    </a:lnTo>
                    <a:lnTo>
                      <a:pt x="702" y="1573"/>
                    </a:lnTo>
                    <a:lnTo>
                      <a:pt x="758" y="1645"/>
                    </a:lnTo>
                    <a:lnTo>
                      <a:pt x="817" y="1756"/>
                    </a:lnTo>
                    <a:lnTo>
                      <a:pt x="850" y="1845"/>
                    </a:lnTo>
                    <a:lnTo>
                      <a:pt x="881" y="1937"/>
                    </a:lnTo>
                    <a:lnTo>
                      <a:pt x="892" y="2022"/>
                    </a:lnTo>
                    <a:lnTo>
                      <a:pt x="894" y="2106"/>
                    </a:lnTo>
                    <a:lnTo>
                      <a:pt x="889" y="2178"/>
                    </a:lnTo>
                    <a:lnTo>
                      <a:pt x="872" y="2278"/>
                    </a:lnTo>
                    <a:lnTo>
                      <a:pt x="839" y="2372"/>
                    </a:lnTo>
                    <a:lnTo>
                      <a:pt x="798" y="2455"/>
                    </a:lnTo>
                    <a:lnTo>
                      <a:pt x="743" y="2544"/>
                    </a:lnTo>
                    <a:lnTo>
                      <a:pt x="665" y="2634"/>
                    </a:lnTo>
                    <a:lnTo>
                      <a:pt x="604" y="2696"/>
                    </a:lnTo>
                    <a:lnTo>
                      <a:pt x="541" y="2744"/>
                    </a:lnTo>
                    <a:lnTo>
                      <a:pt x="477" y="2782"/>
                    </a:lnTo>
                    <a:lnTo>
                      <a:pt x="410" y="2812"/>
                    </a:lnTo>
                    <a:lnTo>
                      <a:pt x="338" y="2834"/>
                    </a:lnTo>
                    <a:lnTo>
                      <a:pt x="261" y="2845"/>
                    </a:lnTo>
                    <a:lnTo>
                      <a:pt x="209" y="2849"/>
                    </a:lnTo>
                    <a:lnTo>
                      <a:pt x="148" y="2851"/>
                    </a:lnTo>
                    <a:lnTo>
                      <a:pt x="0" y="2840"/>
                    </a:lnTo>
                    <a:lnTo>
                      <a:pt x="109" y="2866"/>
                    </a:lnTo>
                    <a:lnTo>
                      <a:pt x="189" y="2879"/>
                    </a:lnTo>
                    <a:lnTo>
                      <a:pt x="277" y="2890"/>
                    </a:lnTo>
                    <a:lnTo>
                      <a:pt x="366" y="2895"/>
                    </a:lnTo>
                    <a:lnTo>
                      <a:pt x="442" y="2895"/>
                    </a:lnTo>
                    <a:lnTo>
                      <a:pt x="521" y="2890"/>
                    </a:lnTo>
                    <a:lnTo>
                      <a:pt x="608" y="2882"/>
                    </a:lnTo>
                    <a:lnTo>
                      <a:pt x="687" y="2867"/>
                    </a:lnTo>
                    <a:lnTo>
                      <a:pt x="782" y="2845"/>
                    </a:lnTo>
                    <a:lnTo>
                      <a:pt x="885" y="2816"/>
                    </a:lnTo>
                    <a:lnTo>
                      <a:pt x="985" y="2777"/>
                    </a:lnTo>
                    <a:lnTo>
                      <a:pt x="1064" y="2740"/>
                    </a:lnTo>
                    <a:lnTo>
                      <a:pt x="1151" y="2694"/>
                    </a:lnTo>
                    <a:lnTo>
                      <a:pt x="1242" y="2638"/>
                    </a:lnTo>
                    <a:lnTo>
                      <a:pt x="1308" y="2586"/>
                    </a:lnTo>
                    <a:lnTo>
                      <a:pt x="1373" y="2533"/>
                    </a:lnTo>
                    <a:lnTo>
                      <a:pt x="1441" y="2470"/>
                    </a:lnTo>
                    <a:lnTo>
                      <a:pt x="1502" y="2411"/>
                    </a:lnTo>
                    <a:lnTo>
                      <a:pt x="1552" y="2350"/>
                    </a:lnTo>
                    <a:lnTo>
                      <a:pt x="1605" y="2283"/>
                    </a:lnTo>
                    <a:lnTo>
                      <a:pt x="1652" y="2217"/>
                    </a:lnTo>
                    <a:lnTo>
                      <a:pt x="1700" y="2145"/>
                    </a:lnTo>
                    <a:lnTo>
                      <a:pt x="1738" y="2071"/>
                    </a:lnTo>
                    <a:lnTo>
                      <a:pt x="1774" y="1993"/>
                    </a:lnTo>
                    <a:lnTo>
                      <a:pt x="1807" y="1912"/>
                    </a:lnTo>
                    <a:lnTo>
                      <a:pt x="1835" y="1823"/>
                    </a:lnTo>
                    <a:lnTo>
                      <a:pt x="1860" y="1738"/>
                    </a:lnTo>
                    <a:lnTo>
                      <a:pt x="1877" y="1651"/>
                    </a:lnTo>
                    <a:lnTo>
                      <a:pt x="1890" y="1551"/>
                    </a:lnTo>
                    <a:lnTo>
                      <a:pt x="1896" y="1468"/>
                    </a:lnTo>
                    <a:lnTo>
                      <a:pt x="1899" y="1385"/>
                    </a:lnTo>
                    <a:lnTo>
                      <a:pt x="1896" y="1298"/>
                    </a:lnTo>
                    <a:lnTo>
                      <a:pt x="1884" y="1198"/>
                    </a:lnTo>
                    <a:lnTo>
                      <a:pt x="1868" y="1094"/>
                    </a:lnTo>
                    <a:lnTo>
                      <a:pt x="1846" y="1006"/>
                    </a:lnTo>
                    <a:lnTo>
                      <a:pt x="1822" y="917"/>
                    </a:lnTo>
                    <a:lnTo>
                      <a:pt x="1794" y="845"/>
                    </a:lnTo>
                    <a:lnTo>
                      <a:pt x="1757" y="767"/>
                    </a:lnTo>
                    <a:lnTo>
                      <a:pt x="1724" y="695"/>
                    </a:lnTo>
                    <a:lnTo>
                      <a:pt x="1678" y="612"/>
                    </a:lnTo>
                    <a:lnTo>
                      <a:pt x="1624" y="530"/>
                    </a:lnTo>
                    <a:lnTo>
                      <a:pt x="1569" y="462"/>
                    </a:lnTo>
                    <a:lnTo>
                      <a:pt x="1517" y="397"/>
                    </a:lnTo>
                    <a:lnTo>
                      <a:pt x="1458" y="334"/>
                    </a:lnTo>
                    <a:lnTo>
                      <a:pt x="1397" y="275"/>
                    </a:lnTo>
                    <a:lnTo>
                      <a:pt x="1345" y="231"/>
                    </a:lnTo>
                    <a:lnTo>
                      <a:pt x="1279" y="177"/>
                    </a:lnTo>
                    <a:lnTo>
                      <a:pt x="1208" y="133"/>
                    </a:lnTo>
                    <a:lnTo>
                      <a:pt x="1151" y="99"/>
                    </a:lnTo>
                    <a:lnTo>
                      <a:pt x="1092" y="70"/>
                    </a:lnTo>
                    <a:lnTo>
                      <a:pt x="1036" y="48"/>
                    </a:lnTo>
                    <a:lnTo>
                      <a:pt x="981" y="31"/>
                    </a:lnTo>
                    <a:lnTo>
                      <a:pt x="898" y="11"/>
                    </a:lnTo>
                    <a:lnTo>
                      <a:pt x="835" y="3"/>
                    </a:lnTo>
                    <a:lnTo>
                      <a:pt x="770" y="0"/>
                    </a:lnTo>
                    <a:lnTo>
                      <a:pt x="710" y="3"/>
                    </a:lnTo>
                    <a:lnTo>
                      <a:pt x="630" y="14"/>
                    </a:lnTo>
                    <a:lnTo>
                      <a:pt x="552" y="33"/>
                    </a:lnTo>
                    <a:lnTo>
                      <a:pt x="482" y="61"/>
                    </a:lnTo>
                    <a:lnTo>
                      <a:pt x="425" y="94"/>
                    </a:lnTo>
                    <a:lnTo>
                      <a:pt x="360" y="133"/>
                    </a:lnTo>
                    <a:lnTo>
                      <a:pt x="309" y="177"/>
                    </a:lnTo>
                    <a:lnTo>
                      <a:pt x="255" y="227"/>
                    </a:lnTo>
                    <a:lnTo>
                      <a:pt x="209" y="286"/>
                    </a:lnTo>
                    <a:lnTo>
                      <a:pt x="166" y="349"/>
                    </a:lnTo>
                    <a:lnTo>
                      <a:pt x="133" y="416"/>
                    </a:lnTo>
                    <a:lnTo>
                      <a:pt x="109" y="491"/>
                    </a:lnTo>
                    <a:lnTo>
                      <a:pt x="89" y="569"/>
                    </a:lnTo>
                    <a:lnTo>
                      <a:pt x="78" y="649"/>
                    </a:lnTo>
                    <a:lnTo>
                      <a:pt x="76" y="732"/>
                    </a:lnTo>
                    <a:lnTo>
                      <a:pt x="87" y="824"/>
                    </a:lnTo>
                    <a:lnTo>
                      <a:pt x="105" y="904"/>
                    </a:lnTo>
                    <a:lnTo>
                      <a:pt x="137" y="981"/>
                    </a:lnTo>
                    <a:lnTo>
                      <a:pt x="172" y="1054"/>
                    </a:lnTo>
                    <a:lnTo>
                      <a:pt x="216" y="1118"/>
                    </a:lnTo>
                    <a:lnTo>
                      <a:pt x="272" y="1196"/>
                    </a:lnTo>
                    <a:lnTo>
                      <a:pt x="338" y="12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00"/>
                  </a:gs>
                  <a:gs pos="100000">
                    <a:srgbClr val="66FF33"/>
                  </a:gs>
                </a:gsLst>
                <a:lin ang="2700000" scaled="1"/>
              </a:gradFill>
              <a:ln w="254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060" name="Freeform 20"/>
              <p:cNvSpPr>
                <a:spLocks/>
              </p:cNvSpPr>
              <p:nvPr/>
            </p:nvSpPr>
            <p:spPr bwMode="auto">
              <a:xfrm rot="10835238" flipH="1" flipV="1">
                <a:off x="2304" y="1680"/>
                <a:ext cx="768" cy="336"/>
              </a:xfrm>
              <a:custGeom>
                <a:avLst/>
                <a:gdLst/>
                <a:ahLst/>
                <a:cxnLst>
                  <a:cxn ang="0">
                    <a:pos x="1494" y="1560"/>
                  </a:cxn>
                  <a:cxn ang="0">
                    <a:pos x="1274" y="1394"/>
                  </a:cxn>
                  <a:cxn ang="0">
                    <a:pos x="1141" y="1250"/>
                  </a:cxn>
                  <a:cxn ang="0">
                    <a:pos x="1049" y="1050"/>
                  </a:cxn>
                  <a:cxn ang="0">
                    <a:pos x="1007" y="873"/>
                  </a:cxn>
                  <a:cxn ang="0">
                    <a:pos x="1010" y="717"/>
                  </a:cxn>
                  <a:cxn ang="0">
                    <a:pos x="1060" y="523"/>
                  </a:cxn>
                  <a:cxn ang="0">
                    <a:pos x="1156" y="351"/>
                  </a:cxn>
                  <a:cxn ang="0">
                    <a:pos x="1295" y="199"/>
                  </a:cxn>
                  <a:cxn ang="0">
                    <a:pos x="1422" y="113"/>
                  </a:cxn>
                  <a:cxn ang="0">
                    <a:pos x="1561" y="61"/>
                  </a:cxn>
                  <a:cxn ang="0">
                    <a:pos x="1690" y="46"/>
                  </a:cxn>
                  <a:cxn ang="0">
                    <a:pos x="1899" y="55"/>
                  </a:cxn>
                  <a:cxn ang="0">
                    <a:pos x="1710" y="16"/>
                  </a:cxn>
                  <a:cxn ang="0">
                    <a:pos x="1533" y="0"/>
                  </a:cxn>
                  <a:cxn ang="0">
                    <a:pos x="1378" y="5"/>
                  </a:cxn>
                  <a:cxn ang="0">
                    <a:pos x="1212" y="28"/>
                  </a:cxn>
                  <a:cxn ang="0">
                    <a:pos x="1014" y="79"/>
                  </a:cxn>
                  <a:cxn ang="0">
                    <a:pos x="835" y="155"/>
                  </a:cxn>
                  <a:cxn ang="0">
                    <a:pos x="657" y="257"/>
                  </a:cxn>
                  <a:cxn ang="0">
                    <a:pos x="526" y="362"/>
                  </a:cxn>
                  <a:cxn ang="0">
                    <a:pos x="397" y="484"/>
                  </a:cxn>
                  <a:cxn ang="0">
                    <a:pos x="294" y="612"/>
                  </a:cxn>
                  <a:cxn ang="0">
                    <a:pos x="199" y="750"/>
                  </a:cxn>
                  <a:cxn ang="0">
                    <a:pos x="125" y="902"/>
                  </a:cxn>
                  <a:cxn ang="0">
                    <a:pos x="64" y="1072"/>
                  </a:cxn>
                  <a:cxn ang="0">
                    <a:pos x="22" y="1244"/>
                  </a:cxn>
                  <a:cxn ang="0">
                    <a:pos x="3" y="1427"/>
                  </a:cxn>
                  <a:cxn ang="0">
                    <a:pos x="3" y="1597"/>
                  </a:cxn>
                  <a:cxn ang="0">
                    <a:pos x="31" y="1801"/>
                  </a:cxn>
                  <a:cxn ang="0">
                    <a:pos x="77" y="1978"/>
                  </a:cxn>
                  <a:cxn ang="0">
                    <a:pos x="142" y="2128"/>
                  </a:cxn>
                  <a:cxn ang="0">
                    <a:pos x="221" y="2283"/>
                  </a:cxn>
                  <a:cxn ang="0">
                    <a:pos x="330" y="2433"/>
                  </a:cxn>
                  <a:cxn ang="0">
                    <a:pos x="441" y="2561"/>
                  </a:cxn>
                  <a:cxn ang="0">
                    <a:pos x="554" y="2664"/>
                  </a:cxn>
                  <a:cxn ang="0">
                    <a:pos x="691" y="2762"/>
                  </a:cxn>
                  <a:cxn ang="0">
                    <a:pos x="807" y="2825"/>
                  </a:cxn>
                  <a:cxn ang="0">
                    <a:pos x="918" y="2864"/>
                  </a:cxn>
                  <a:cxn ang="0">
                    <a:pos x="1064" y="2892"/>
                  </a:cxn>
                  <a:cxn ang="0">
                    <a:pos x="1189" y="2892"/>
                  </a:cxn>
                  <a:cxn ang="0">
                    <a:pos x="1347" y="2862"/>
                  </a:cxn>
                  <a:cxn ang="0">
                    <a:pos x="1474" y="2801"/>
                  </a:cxn>
                  <a:cxn ang="0">
                    <a:pos x="1590" y="2718"/>
                  </a:cxn>
                  <a:cxn ang="0">
                    <a:pos x="1690" y="2609"/>
                  </a:cxn>
                  <a:cxn ang="0">
                    <a:pos x="1766" y="2479"/>
                  </a:cxn>
                  <a:cxn ang="0">
                    <a:pos x="1810" y="2326"/>
                  </a:cxn>
                  <a:cxn ang="0">
                    <a:pos x="1823" y="2163"/>
                  </a:cxn>
                  <a:cxn ang="0">
                    <a:pos x="1794" y="1991"/>
                  </a:cxn>
                  <a:cxn ang="0">
                    <a:pos x="1727" y="1841"/>
                  </a:cxn>
                  <a:cxn ang="0">
                    <a:pos x="1627" y="1699"/>
                  </a:cxn>
                </a:cxnLst>
                <a:rect l="0" t="0" r="r" b="b"/>
                <a:pathLst>
                  <a:path w="1899" h="2895">
                    <a:moveTo>
                      <a:pt x="1561" y="1625"/>
                    </a:moveTo>
                    <a:lnTo>
                      <a:pt x="1494" y="1560"/>
                    </a:lnTo>
                    <a:lnTo>
                      <a:pt x="1424" y="1505"/>
                    </a:lnTo>
                    <a:lnTo>
                      <a:pt x="1274" y="1394"/>
                    </a:lnTo>
                    <a:lnTo>
                      <a:pt x="1197" y="1322"/>
                    </a:lnTo>
                    <a:lnTo>
                      <a:pt x="1141" y="1250"/>
                    </a:lnTo>
                    <a:lnTo>
                      <a:pt x="1082" y="1139"/>
                    </a:lnTo>
                    <a:lnTo>
                      <a:pt x="1049" y="1050"/>
                    </a:lnTo>
                    <a:lnTo>
                      <a:pt x="1018" y="958"/>
                    </a:lnTo>
                    <a:lnTo>
                      <a:pt x="1007" y="873"/>
                    </a:lnTo>
                    <a:lnTo>
                      <a:pt x="1005" y="789"/>
                    </a:lnTo>
                    <a:lnTo>
                      <a:pt x="1010" y="717"/>
                    </a:lnTo>
                    <a:lnTo>
                      <a:pt x="1027" y="617"/>
                    </a:lnTo>
                    <a:lnTo>
                      <a:pt x="1060" y="523"/>
                    </a:lnTo>
                    <a:lnTo>
                      <a:pt x="1101" y="440"/>
                    </a:lnTo>
                    <a:lnTo>
                      <a:pt x="1156" y="351"/>
                    </a:lnTo>
                    <a:lnTo>
                      <a:pt x="1234" y="261"/>
                    </a:lnTo>
                    <a:lnTo>
                      <a:pt x="1295" y="199"/>
                    </a:lnTo>
                    <a:lnTo>
                      <a:pt x="1358" y="151"/>
                    </a:lnTo>
                    <a:lnTo>
                      <a:pt x="1422" y="113"/>
                    </a:lnTo>
                    <a:lnTo>
                      <a:pt x="1489" y="83"/>
                    </a:lnTo>
                    <a:lnTo>
                      <a:pt x="1561" y="61"/>
                    </a:lnTo>
                    <a:lnTo>
                      <a:pt x="1638" y="50"/>
                    </a:lnTo>
                    <a:lnTo>
                      <a:pt x="1690" y="46"/>
                    </a:lnTo>
                    <a:lnTo>
                      <a:pt x="1751" y="44"/>
                    </a:lnTo>
                    <a:lnTo>
                      <a:pt x="1899" y="55"/>
                    </a:lnTo>
                    <a:lnTo>
                      <a:pt x="1790" y="29"/>
                    </a:lnTo>
                    <a:lnTo>
                      <a:pt x="1710" y="16"/>
                    </a:lnTo>
                    <a:lnTo>
                      <a:pt x="1622" y="5"/>
                    </a:lnTo>
                    <a:lnTo>
                      <a:pt x="1533" y="0"/>
                    </a:lnTo>
                    <a:lnTo>
                      <a:pt x="1457" y="0"/>
                    </a:lnTo>
                    <a:lnTo>
                      <a:pt x="1378" y="5"/>
                    </a:lnTo>
                    <a:lnTo>
                      <a:pt x="1291" y="13"/>
                    </a:lnTo>
                    <a:lnTo>
                      <a:pt x="1212" y="28"/>
                    </a:lnTo>
                    <a:lnTo>
                      <a:pt x="1117" y="50"/>
                    </a:lnTo>
                    <a:lnTo>
                      <a:pt x="1014" y="79"/>
                    </a:lnTo>
                    <a:lnTo>
                      <a:pt x="914" y="118"/>
                    </a:lnTo>
                    <a:lnTo>
                      <a:pt x="835" y="155"/>
                    </a:lnTo>
                    <a:lnTo>
                      <a:pt x="748" y="201"/>
                    </a:lnTo>
                    <a:lnTo>
                      <a:pt x="657" y="257"/>
                    </a:lnTo>
                    <a:lnTo>
                      <a:pt x="591" y="309"/>
                    </a:lnTo>
                    <a:lnTo>
                      <a:pt x="526" y="362"/>
                    </a:lnTo>
                    <a:lnTo>
                      <a:pt x="458" y="425"/>
                    </a:lnTo>
                    <a:lnTo>
                      <a:pt x="397" y="484"/>
                    </a:lnTo>
                    <a:lnTo>
                      <a:pt x="347" y="545"/>
                    </a:lnTo>
                    <a:lnTo>
                      <a:pt x="294" y="612"/>
                    </a:lnTo>
                    <a:lnTo>
                      <a:pt x="247" y="678"/>
                    </a:lnTo>
                    <a:lnTo>
                      <a:pt x="199" y="750"/>
                    </a:lnTo>
                    <a:lnTo>
                      <a:pt x="161" y="824"/>
                    </a:lnTo>
                    <a:lnTo>
                      <a:pt x="125" y="902"/>
                    </a:lnTo>
                    <a:lnTo>
                      <a:pt x="92" y="983"/>
                    </a:lnTo>
                    <a:lnTo>
                      <a:pt x="64" y="1072"/>
                    </a:lnTo>
                    <a:lnTo>
                      <a:pt x="39" y="1157"/>
                    </a:lnTo>
                    <a:lnTo>
                      <a:pt x="22" y="1244"/>
                    </a:lnTo>
                    <a:lnTo>
                      <a:pt x="9" y="1344"/>
                    </a:lnTo>
                    <a:lnTo>
                      <a:pt x="3" y="1427"/>
                    </a:lnTo>
                    <a:lnTo>
                      <a:pt x="0" y="1510"/>
                    </a:lnTo>
                    <a:lnTo>
                      <a:pt x="3" y="1597"/>
                    </a:lnTo>
                    <a:lnTo>
                      <a:pt x="15" y="1697"/>
                    </a:lnTo>
                    <a:lnTo>
                      <a:pt x="31" y="1801"/>
                    </a:lnTo>
                    <a:lnTo>
                      <a:pt x="53" y="1889"/>
                    </a:lnTo>
                    <a:lnTo>
                      <a:pt x="77" y="1978"/>
                    </a:lnTo>
                    <a:lnTo>
                      <a:pt x="105" y="2050"/>
                    </a:lnTo>
                    <a:lnTo>
                      <a:pt x="142" y="2128"/>
                    </a:lnTo>
                    <a:lnTo>
                      <a:pt x="175" y="2200"/>
                    </a:lnTo>
                    <a:lnTo>
                      <a:pt x="221" y="2283"/>
                    </a:lnTo>
                    <a:lnTo>
                      <a:pt x="275" y="2365"/>
                    </a:lnTo>
                    <a:lnTo>
                      <a:pt x="330" y="2433"/>
                    </a:lnTo>
                    <a:lnTo>
                      <a:pt x="382" y="2498"/>
                    </a:lnTo>
                    <a:lnTo>
                      <a:pt x="441" y="2561"/>
                    </a:lnTo>
                    <a:lnTo>
                      <a:pt x="502" y="2620"/>
                    </a:lnTo>
                    <a:lnTo>
                      <a:pt x="554" y="2664"/>
                    </a:lnTo>
                    <a:lnTo>
                      <a:pt x="620" y="2718"/>
                    </a:lnTo>
                    <a:lnTo>
                      <a:pt x="691" y="2762"/>
                    </a:lnTo>
                    <a:lnTo>
                      <a:pt x="748" y="2796"/>
                    </a:lnTo>
                    <a:lnTo>
                      <a:pt x="807" y="2825"/>
                    </a:lnTo>
                    <a:lnTo>
                      <a:pt x="863" y="2847"/>
                    </a:lnTo>
                    <a:lnTo>
                      <a:pt x="918" y="2864"/>
                    </a:lnTo>
                    <a:lnTo>
                      <a:pt x="1001" y="2884"/>
                    </a:lnTo>
                    <a:lnTo>
                      <a:pt x="1064" y="2892"/>
                    </a:lnTo>
                    <a:lnTo>
                      <a:pt x="1129" y="2895"/>
                    </a:lnTo>
                    <a:lnTo>
                      <a:pt x="1189" y="2892"/>
                    </a:lnTo>
                    <a:lnTo>
                      <a:pt x="1269" y="2881"/>
                    </a:lnTo>
                    <a:lnTo>
                      <a:pt x="1347" y="2862"/>
                    </a:lnTo>
                    <a:lnTo>
                      <a:pt x="1417" y="2834"/>
                    </a:lnTo>
                    <a:lnTo>
                      <a:pt x="1474" y="2801"/>
                    </a:lnTo>
                    <a:lnTo>
                      <a:pt x="1539" y="2762"/>
                    </a:lnTo>
                    <a:lnTo>
                      <a:pt x="1590" y="2718"/>
                    </a:lnTo>
                    <a:lnTo>
                      <a:pt x="1644" y="2668"/>
                    </a:lnTo>
                    <a:lnTo>
                      <a:pt x="1690" y="2609"/>
                    </a:lnTo>
                    <a:lnTo>
                      <a:pt x="1733" y="2546"/>
                    </a:lnTo>
                    <a:lnTo>
                      <a:pt x="1766" y="2479"/>
                    </a:lnTo>
                    <a:lnTo>
                      <a:pt x="1790" y="2404"/>
                    </a:lnTo>
                    <a:lnTo>
                      <a:pt x="1810" y="2326"/>
                    </a:lnTo>
                    <a:lnTo>
                      <a:pt x="1821" y="2246"/>
                    </a:lnTo>
                    <a:lnTo>
                      <a:pt x="1823" y="2163"/>
                    </a:lnTo>
                    <a:lnTo>
                      <a:pt x="1812" y="2071"/>
                    </a:lnTo>
                    <a:lnTo>
                      <a:pt x="1794" y="1991"/>
                    </a:lnTo>
                    <a:lnTo>
                      <a:pt x="1762" y="1914"/>
                    </a:lnTo>
                    <a:lnTo>
                      <a:pt x="1727" y="1841"/>
                    </a:lnTo>
                    <a:lnTo>
                      <a:pt x="1683" y="1777"/>
                    </a:lnTo>
                    <a:lnTo>
                      <a:pt x="1627" y="1699"/>
                    </a:lnTo>
                    <a:lnTo>
                      <a:pt x="1561" y="16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FF"/>
                  </a:gs>
                  <a:gs pos="50000">
                    <a:srgbClr val="FFCCFF"/>
                  </a:gs>
                  <a:gs pos="100000">
                    <a:srgbClr val="FF00FF"/>
                  </a:gs>
                </a:gsLst>
                <a:lin ang="18900000" scaled="1"/>
              </a:gradFill>
              <a:ln w="254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1061" name="Group 21"/>
            <p:cNvGrpSpPr>
              <a:grpSpLocks/>
            </p:cNvGrpSpPr>
            <p:nvPr/>
          </p:nvGrpSpPr>
          <p:grpSpPr bwMode="auto">
            <a:xfrm>
              <a:off x="2448" y="1632"/>
              <a:ext cx="912" cy="423"/>
              <a:chOff x="2448" y="1632"/>
              <a:chExt cx="912" cy="423"/>
            </a:xfrm>
          </p:grpSpPr>
          <p:sp>
            <p:nvSpPr>
              <p:cNvPr id="1111062" name="Text Box 22"/>
              <p:cNvSpPr txBox="1">
                <a:spLocks noChangeArrowheads="1"/>
              </p:cNvSpPr>
              <p:nvPr/>
            </p:nvSpPr>
            <p:spPr bwMode="auto">
              <a:xfrm>
                <a:off x="2448" y="1728"/>
                <a:ext cx="29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70000"/>
                  </a:lnSpc>
                </a:pPr>
                <a:r>
                  <a:rPr lang="en-US" sz="40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+</a:t>
                </a:r>
              </a:p>
            </p:txBody>
          </p:sp>
          <p:sp>
            <p:nvSpPr>
              <p:cNvPr id="1111063" name="Text Box 23"/>
              <p:cNvSpPr txBox="1">
                <a:spLocks noChangeArrowheads="1"/>
              </p:cNvSpPr>
              <p:nvPr/>
            </p:nvSpPr>
            <p:spPr bwMode="auto">
              <a:xfrm>
                <a:off x="3072" y="1632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50000"/>
                  </a:lnSpc>
                </a:pPr>
                <a:r>
                  <a:rPr lang="en-US" sz="40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_</a:t>
                </a:r>
              </a:p>
            </p:txBody>
          </p:sp>
        </p:grpSp>
      </p:grpSp>
      <p:sp>
        <p:nvSpPr>
          <p:cNvPr id="1111064" name="AutoShape 24"/>
          <p:cNvSpPr>
            <a:spLocks noChangeArrowheads="1"/>
          </p:cNvSpPr>
          <p:nvPr/>
        </p:nvSpPr>
        <p:spPr bwMode="auto">
          <a:xfrm>
            <a:off x="4419600" y="2362200"/>
            <a:ext cx="304800" cy="304800"/>
          </a:xfrm>
          <a:prstGeom prst="downArrow">
            <a:avLst>
              <a:gd name="adj1" fmla="val 42361"/>
              <a:gd name="adj2" fmla="val 63542"/>
            </a:avLst>
          </a:prstGeom>
          <a:gradFill rotWithShape="0">
            <a:gsLst>
              <a:gs pos="0">
                <a:srgbClr val="FFDD4D"/>
              </a:gs>
              <a:gs pos="100000">
                <a:srgbClr val="996633"/>
              </a:gs>
            </a:gsLst>
            <a:lin ang="5400000" scaled="1"/>
          </a:gradFill>
          <a:ln w="1905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1067" name="Text Box 27"/>
          <p:cNvSpPr txBox="1">
            <a:spLocks noChangeArrowheads="1"/>
          </p:cNvSpPr>
          <p:nvPr/>
        </p:nvSpPr>
        <p:spPr bwMode="auto">
          <a:xfrm>
            <a:off x="7370763" y="4191000"/>
            <a:ext cx="1468437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>
                <a:solidFill>
                  <a:srgbClr val="003300"/>
                </a:solidFill>
                <a:latin typeface="Impact" pitchFamily="34" charset="0"/>
              </a:rPr>
              <a:t>Second</a:t>
            </a:r>
          </a:p>
          <a:p>
            <a:pPr>
              <a:lnSpc>
                <a:spcPct val="75000"/>
              </a:lnSpc>
            </a:pPr>
            <a:r>
              <a:rPr lang="en-US" sz="3200" dirty="0">
                <a:solidFill>
                  <a:srgbClr val="003300"/>
                </a:solidFill>
                <a:latin typeface="Impact" pitchFamily="34" charset="0"/>
              </a:rPr>
              <a:t>Eve</a:t>
            </a:r>
          </a:p>
        </p:txBody>
      </p:sp>
      <p:sp>
        <p:nvSpPr>
          <p:cNvPr id="1111069" name="WordArt 29"/>
          <p:cNvSpPr>
            <a:spLocks noChangeArrowheads="1" noChangeShapeType="1" noTextEdit="1"/>
          </p:cNvSpPr>
          <p:nvPr/>
        </p:nvSpPr>
        <p:spPr bwMode="auto">
          <a:xfrm>
            <a:off x="5105400" y="4724400"/>
            <a:ext cx="2517775" cy="6096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r>
              <a:rPr lang="en-US" sz="36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17961" dir="2700000" algn="ctr" rotWithShape="0">
                    <a:srgbClr val="FFE781"/>
                  </a:outerShdw>
                </a:effectLst>
                <a:latin typeface="Impact"/>
              </a:rPr>
              <a:t>True Mother</a:t>
            </a:r>
          </a:p>
        </p:txBody>
      </p:sp>
      <p:sp>
        <p:nvSpPr>
          <p:cNvPr id="1111071" name="Text Box 31"/>
          <p:cNvSpPr txBox="1">
            <a:spLocks noChangeArrowheads="1"/>
          </p:cNvSpPr>
          <p:nvPr/>
        </p:nvSpPr>
        <p:spPr bwMode="auto">
          <a:xfrm>
            <a:off x="5945188" y="3124200"/>
            <a:ext cx="838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Eve</a:t>
            </a:r>
          </a:p>
        </p:txBody>
      </p:sp>
      <p:sp>
        <p:nvSpPr>
          <p:cNvPr id="1111072" name="Oval 32"/>
          <p:cNvSpPr>
            <a:spLocks noChangeArrowheads="1"/>
          </p:cNvSpPr>
          <p:nvPr/>
        </p:nvSpPr>
        <p:spPr bwMode="auto">
          <a:xfrm>
            <a:off x="2041525" y="3221038"/>
            <a:ext cx="1592263" cy="5334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rgbClr val="FFCCFF"/>
              </a:gs>
              <a:gs pos="100000">
                <a:srgbClr val="FF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400">
                <a:solidFill>
                  <a:srgbClr val="660066"/>
                </a:solidFill>
                <a:latin typeface="Impact" pitchFamily="34" charset="0"/>
              </a:rPr>
              <a:t>Adam</a:t>
            </a:r>
          </a:p>
        </p:txBody>
      </p:sp>
      <p:sp>
        <p:nvSpPr>
          <p:cNvPr id="1111073" name="Oval 33"/>
          <p:cNvSpPr>
            <a:spLocks noChangeArrowheads="1"/>
          </p:cNvSpPr>
          <p:nvPr/>
        </p:nvSpPr>
        <p:spPr bwMode="auto">
          <a:xfrm>
            <a:off x="2041525" y="4343400"/>
            <a:ext cx="1592263" cy="533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50000">
                <a:srgbClr val="FF99FF"/>
              </a:gs>
              <a:gs pos="100000">
                <a:srgbClr val="FFFF0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endParaRPr lang="en-US" sz="4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r>
              <a:rPr lang="en-US" sz="3400">
                <a:solidFill>
                  <a:srgbClr val="660066"/>
                </a:solidFill>
                <a:latin typeface="Impact" pitchFamily="34" charset="0"/>
              </a:rPr>
              <a:t>Jesus</a:t>
            </a:r>
            <a:endParaRPr lang="en-US" sz="22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11075" name="Oval 35"/>
          <p:cNvSpPr>
            <a:spLocks noChangeArrowheads="1"/>
          </p:cNvSpPr>
          <p:nvPr/>
        </p:nvSpPr>
        <p:spPr bwMode="auto">
          <a:xfrm>
            <a:off x="5567363" y="4343400"/>
            <a:ext cx="1592262" cy="533400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00660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111076" name="Text Box 36"/>
          <p:cNvSpPr txBox="1">
            <a:spLocks noChangeArrowheads="1"/>
          </p:cNvSpPr>
          <p:nvPr/>
        </p:nvSpPr>
        <p:spPr bwMode="auto">
          <a:xfrm>
            <a:off x="5602288" y="4381500"/>
            <a:ext cx="1524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25400" dir="2154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Holy Spirit</a:t>
            </a:r>
          </a:p>
        </p:txBody>
      </p:sp>
      <p:sp>
        <p:nvSpPr>
          <p:cNvPr id="1111078" name="WordArt 38"/>
          <p:cNvSpPr>
            <a:spLocks noChangeArrowheads="1" noChangeShapeType="1" noTextEdit="1"/>
          </p:cNvSpPr>
          <p:nvPr/>
        </p:nvSpPr>
        <p:spPr bwMode="auto">
          <a:xfrm>
            <a:off x="1711325" y="4724400"/>
            <a:ext cx="2251075" cy="6096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r>
              <a:rPr lang="en-US" sz="36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17961" dir="2700000" algn="ctr" rotWithShape="0">
                    <a:srgbClr val="9FFFFF"/>
                  </a:outerShdw>
                </a:effectLst>
                <a:latin typeface="Impact"/>
              </a:rPr>
              <a:t>True Father</a:t>
            </a:r>
          </a:p>
        </p:txBody>
      </p:sp>
      <p:sp>
        <p:nvSpPr>
          <p:cNvPr id="1111082" name="WordArt 42"/>
          <p:cNvSpPr>
            <a:spLocks noChangeArrowheads="1" noChangeShapeType="1" noTextEdit="1"/>
          </p:cNvSpPr>
          <p:nvPr/>
        </p:nvSpPr>
        <p:spPr bwMode="auto">
          <a:xfrm>
            <a:off x="5562600" y="2438400"/>
            <a:ext cx="144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rPr>
              <a:t>Logos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228600" y="2851150"/>
            <a:ext cx="1828800" cy="11160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254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Embodied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object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partner</a:t>
            </a: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81000" y="4156075"/>
            <a:ext cx="149225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>
                <a:solidFill>
                  <a:srgbClr val="660066"/>
                </a:solidFill>
                <a:effectLst>
                  <a:outerShdw dist="25400" dir="2400000" algn="ctr" rotWithShape="0">
                    <a:schemeClr val="bg1"/>
                  </a:outerShdw>
                </a:effectLst>
                <a:latin typeface="Impact" pitchFamily="34" charset="0"/>
              </a:rPr>
              <a:t>Second</a:t>
            </a:r>
          </a:p>
          <a:p>
            <a:pPr>
              <a:lnSpc>
                <a:spcPct val="75000"/>
              </a:lnSpc>
            </a:pPr>
            <a:r>
              <a:rPr lang="en-US" sz="3200" dirty="0">
                <a:solidFill>
                  <a:srgbClr val="660066"/>
                </a:solidFill>
                <a:effectLst>
                  <a:outerShdw dist="25400" dir="2400000" algn="ctr" rotWithShape="0">
                    <a:schemeClr val="bg1"/>
                  </a:outerShdw>
                </a:effectLst>
                <a:latin typeface="Impact" pitchFamily="34" charset="0"/>
              </a:rPr>
              <a:t>Adam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1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11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1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1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1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50" grpId="0" animBg="1"/>
      <p:bldP spid="1111069" grpId="0" animBg="1"/>
      <p:bldP spid="111107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Text Box 2"/>
          <p:cNvSpPr txBox="1">
            <a:spLocks noChangeArrowheads="1"/>
          </p:cNvSpPr>
          <p:nvPr/>
        </p:nvSpPr>
        <p:spPr bwMode="auto">
          <a:xfrm>
            <a:off x="685800" y="179388"/>
            <a:ext cx="7696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4.1.3  Spiritual Rebirth through Jesus and the Holy Spirit</a:t>
            </a:r>
          </a:p>
        </p:txBody>
      </p:sp>
      <p:sp>
        <p:nvSpPr>
          <p:cNvPr id="1149955" name="Rectangle 3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9992" name="Group 40"/>
          <p:cNvGrpSpPr>
            <a:grpSpLocks/>
          </p:cNvGrpSpPr>
          <p:nvPr/>
        </p:nvGrpSpPr>
        <p:grpSpPr bwMode="auto">
          <a:xfrm>
            <a:off x="685800" y="5492750"/>
            <a:ext cx="7772400" cy="1289050"/>
            <a:chOff x="432" y="3460"/>
            <a:chExt cx="4896" cy="812"/>
          </a:xfrm>
        </p:grpSpPr>
        <p:sp>
          <p:nvSpPr>
            <p:cNvPr id="1149957" name="Text Box 5"/>
            <p:cNvSpPr txBox="1">
              <a:spLocks noChangeArrowheads="1"/>
            </p:cNvSpPr>
            <p:nvPr/>
          </p:nvSpPr>
          <p:spPr bwMode="auto">
            <a:xfrm>
              <a:off x="672" y="3498"/>
              <a:ext cx="4656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When we believe in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as the Savior through the inspiration</a:t>
              </a:r>
            </a:p>
            <a:p>
              <a:pPr algn="l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of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Holy Spirit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, we receive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love of the spiritual True Parents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, generated through the give and take between Jesus and the    Holy Spirit.</a:t>
              </a:r>
            </a:p>
          </p:txBody>
        </p:sp>
        <p:sp>
          <p:nvSpPr>
            <p:cNvPr id="1149958" name="Text Box 6"/>
            <p:cNvSpPr txBox="1">
              <a:spLocks noChangeArrowheads="1"/>
            </p:cNvSpPr>
            <p:nvPr/>
          </p:nvSpPr>
          <p:spPr bwMode="auto">
            <a:xfrm>
              <a:off x="432" y="3460"/>
              <a:ext cx="22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49959" name="Group 7"/>
          <p:cNvGrpSpPr>
            <a:grpSpLocks/>
          </p:cNvGrpSpPr>
          <p:nvPr/>
        </p:nvGrpSpPr>
        <p:grpSpPr bwMode="auto">
          <a:xfrm>
            <a:off x="3740150" y="990600"/>
            <a:ext cx="1524000" cy="1757363"/>
            <a:chOff x="916" y="1200"/>
            <a:chExt cx="960" cy="1107"/>
          </a:xfrm>
        </p:grpSpPr>
        <p:sp>
          <p:nvSpPr>
            <p:cNvPr id="1149960" name="Line 8"/>
            <p:cNvSpPr>
              <a:spLocks noChangeShapeType="1"/>
            </p:cNvSpPr>
            <p:nvPr/>
          </p:nvSpPr>
          <p:spPr bwMode="auto">
            <a:xfrm rot="2067238" flipH="1">
              <a:off x="916" y="1296"/>
              <a:ext cx="92" cy="1011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961" name="Line 9"/>
            <p:cNvSpPr>
              <a:spLocks noChangeShapeType="1"/>
            </p:cNvSpPr>
            <p:nvPr/>
          </p:nvSpPr>
          <p:spPr bwMode="auto">
            <a:xfrm rot="19205299" flipH="1">
              <a:off x="1872" y="1200"/>
              <a:ext cx="4" cy="1084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9962" name="Group 10"/>
          <p:cNvGrpSpPr>
            <a:grpSpLocks/>
          </p:cNvGrpSpPr>
          <p:nvPr/>
        </p:nvGrpSpPr>
        <p:grpSpPr bwMode="auto">
          <a:xfrm>
            <a:off x="4054475" y="917575"/>
            <a:ext cx="1047750" cy="957263"/>
            <a:chOff x="1134" y="1010"/>
            <a:chExt cx="660" cy="603"/>
          </a:xfrm>
        </p:grpSpPr>
        <p:sp>
          <p:nvSpPr>
            <p:cNvPr id="1149963" name="Oval 11"/>
            <p:cNvSpPr>
              <a:spLocks noChangeArrowheads="1"/>
            </p:cNvSpPr>
            <p:nvPr/>
          </p:nvSpPr>
          <p:spPr bwMode="auto">
            <a:xfrm>
              <a:off x="1134" y="1010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4996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210" y="1168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149965" name="Oval 13"/>
          <p:cNvSpPr>
            <a:spLocks noChangeArrowheads="1"/>
          </p:cNvSpPr>
          <p:nvPr/>
        </p:nvSpPr>
        <p:spPr bwMode="auto">
          <a:xfrm>
            <a:off x="2590800" y="2170113"/>
            <a:ext cx="1433513" cy="7254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400">
                <a:solidFill>
                  <a:srgbClr val="0000FF"/>
                </a:solidFill>
                <a:latin typeface="Impact" pitchFamily="34" charset="0"/>
              </a:rPr>
              <a:t>Jesus</a:t>
            </a:r>
            <a:endParaRPr lang="en-US" sz="2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49966" name="Oval 14"/>
          <p:cNvSpPr>
            <a:spLocks noChangeArrowheads="1"/>
          </p:cNvSpPr>
          <p:nvPr/>
        </p:nvSpPr>
        <p:spPr bwMode="auto">
          <a:xfrm>
            <a:off x="5149850" y="2152650"/>
            <a:ext cx="1433513" cy="7254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Holy Spirit</a:t>
            </a:r>
          </a:p>
        </p:txBody>
      </p:sp>
      <p:sp>
        <p:nvSpPr>
          <p:cNvPr id="1149980" name="AutoShape 28"/>
          <p:cNvSpPr>
            <a:spLocks noChangeArrowheads="1"/>
          </p:cNvSpPr>
          <p:nvPr/>
        </p:nvSpPr>
        <p:spPr bwMode="auto">
          <a:xfrm rot="-5400000">
            <a:off x="4518819" y="18788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9981" name="AutoShape 29"/>
          <p:cNvSpPr>
            <a:spLocks noChangeArrowheads="1"/>
          </p:cNvSpPr>
          <p:nvPr/>
        </p:nvSpPr>
        <p:spPr bwMode="auto">
          <a:xfrm rot="-5400000">
            <a:off x="4518819" y="18788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9982" name="AutoShape 30"/>
          <p:cNvSpPr>
            <a:spLocks noChangeArrowheads="1"/>
          </p:cNvSpPr>
          <p:nvPr/>
        </p:nvSpPr>
        <p:spPr bwMode="auto">
          <a:xfrm rot="-5400000">
            <a:off x="4518819" y="18788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9983" name="AutoShape 31"/>
          <p:cNvSpPr>
            <a:spLocks noChangeArrowheads="1"/>
          </p:cNvSpPr>
          <p:nvPr/>
        </p:nvSpPr>
        <p:spPr bwMode="auto">
          <a:xfrm rot="-16200000">
            <a:off x="4432300" y="2178050"/>
            <a:ext cx="179388" cy="992188"/>
          </a:xfrm>
          <a:prstGeom prst="curvedLeftArrow">
            <a:avLst>
              <a:gd name="adj1" fmla="val 110619"/>
              <a:gd name="adj2" fmla="val 221238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9984" name="AutoShape 32"/>
          <p:cNvSpPr>
            <a:spLocks noChangeArrowheads="1"/>
          </p:cNvSpPr>
          <p:nvPr/>
        </p:nvSpPr>
        <p:spPr bwMode="auto">
          <a:xfrm rot="-16200000">
            <a:off x="4425157" y="217725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9985" name="AutoShape 33"/>
          <p:cNvSpPr>
            <a:spLocks noChangeArrowheads="1"/>
          </p:cNvSpPr>
          <p:nvPr/>
        </p:nvSpPr>
        <p:spPr bwMode="auto">
          <a:xfrm rot="-16200000">
            <a:off x="4425157" y="217725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9987" name="Text Box 35"/>
          <p:cNvSpPr txBox="1">
            <a:spLocks noChangeArrowheads="1"/>
          </p:cNvSpPr>
          <p:nvPr/>
        </p:nvSpPr>
        <p:spPr bwMode="auto">
          <a:xfrm>
            <a:off x="457200" y="2181225"/>
            <a:ext cx="1828800" cy="819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rgbClr val="80008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 sz="2800">
                <a:solidFill>
                  <a:srgbClr val="800080"/>
                </a:solidFill>
                <a:latin typeface="Impact" pitchFamily="34" charset="0"/>
              </a:rPr>
              <a:t>True Father</a:t>
            </a:r>
          </a:p>
        </p:txBody>
      </p:sp>
      <p:sp>
        <p:nvSpPr>
          <p:cNvPr id="1149988" name="Text Box 36"/>
          <p:cNvSpPr txBox="1">
            <a:spLocks noChangeArrowheads="1"/>
          </p:cNvSpPr>
          <p:nvPr/>
        </p:nvSpPr>
        <p:spPr bwMode="auto">
          <a:xfrm>
            <a:off x="6781800" y="2181225"/>
            <a:ext cx="1981200" cy="819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rgbClr val="00330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 sz="2800">
                <a:solidFill>
                  <a:srgbClr val="003300"/>
                </a:solidFill>
                <a:latin typeface="Impact" pitchFamily="34" charset="0"/>
              </a:rPr>
              <a:t>True Mother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4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9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9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1499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9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9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1499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4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4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4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4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499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499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4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49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1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49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14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49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14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149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14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4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14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54" grpId="0" autoUpdateAnimBg="0"/>
      <p:bldP spid="1149965" grpId="0" animBg="1" autoUpdateAnimBg="0"/>
      <p:bldP spid="1149965" grpId="1" animBg="1"/>
      <p:bldP spid="1149966" grpId="0" animBg="1" autoUpdateAnimBg="0"/>
      <p:bldP spid="1149966" grpId="1" animBg="1"/>
      <p:bldP spid="1149980" grpId="0" animBg="1"/>
      <p:bldP spid="1149981" grpId="0" animBg="1"/>
      <p:bldP spid="1149982" grpId="0" animBg="1"/>
      <p:bldP spid="1149983" grpId="0" animBg="1"/>
      <p:bldP spid="1149984" grpId="0" animBg="1"/>
      <p:bldP spid="1149985" grpId="0" animBg="1"/>
      <p:bldP spid="1149987" grpId="0"/>
      <p:bldP spid="1149987" grpId="1"/>
      <p:bldP spid="1149988" grpId="0"/>
      <p:bldP spid="114998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4162" name="Group 50"/>
          <p:cNvGrpSpPr>
            <a:grpSpLocks/>
          </p:cNvGrpSpPr>
          <p:nvPr/>
        </p:nvGrpSpPr>
        <p:grpSpPr bwMode="auto">
          <a:xfrm>
            <a:off x="1066800" y="5600700"/>
            <a:ext cx="7010400" cy="1181100"/>
            <a:chOff x="480" y="3528"/>
            <a:chExt cx="4416" cy="744"/>
          </a:xfrm>
        </p:grpSpPr>
        <p:grpSp>
          <p:nvGrpSpPr>
            <p:cNvPr id="1114161" name="Group 49"/>
            <p:cNvGrpSpPr>
              <a:grpSpLocks/>
            </p:cNvGrpSpPr>
            <p:nvPr/>
          </p:nvGrpSpPr>
          <p:grpSpPr bwMode="auto">
            <a:xfrm>
              <a:off x="480" y="3528"/>
              <a:ext cx="4416" cy="456"/>
              <a:chOff x="480" y="3528"/>
              <a:chExt cx="4416" cy="456"/>
            </a:xfrm>
          </p:grpSpPr>
          <p:sp>
            <p:nvSpPr>
              <p:cNvPr id="1114116" name="Text Box 4"/>
              <p:cNvSpPr txBox="1">
                <a:spLocks noChangeArrowheads="1"/>
              </p:cNvSpPr>
              <p:nvPr/>
            </p:nvSpPr>
            <p:spPr bwMode="auto">
              <a:xfrm>
                <a:off x="717" y="3558"/>
                <a:ext cx="4179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b="1">
                    <a:solidFill>
                      <a:schemeClr val="bg1"/>
                    </a:solidFill>
                    <a:latin typeface="Arial Narrow" pitchFamily="34" charset="0"/>
                  </a:rPr>
                  <a:t>Through this love, new life is infused into </a:t>
                </a:r>
                <a:r>
                  <a:rPr lang="en-US" b="1" u="sng">
                    <a:solidFill>
                      <a:schemeClr val="bg1"/>
                    </a:solidFill>
                    <a:latin typeface="Arial Narrow" pitchFamily="34" charset="0"/>
                  </a:rPr>
                  <a:t>us</a:t>
                </a:r>
                <a:r>
                  <a:rPr lang="en-US" b="1">
                    <a:solidFill>
                      <a:schemeClr val="bg1"/>
                    </a:solidFill>
                    <a:latin typeface="Arial Narrow" pitchFamily="34" charset="0"/>
                  </a:rPr>
                  <a:t>, and our spirits are reborn as </a:t>
                </a:r>
                <a:r>
                  <a:rPr lang="en-US" b="1" u="sng">
                    <a:solidFill>
                      <a:schemeClr val="bg1"/>
                    </a:solidFill>
                    <a:latin typeface="Arial Narrow" pitchFamily="34" charset="0"/>
                  </a:rPr>
                  <a:t>new selves</a:t>
                </a:r>
                <a:r>
                  <a:rPr lang="en-US" b="1">
                    <a:solidFill>
                      <a:schemeClr val="bg1"/>
                    </a:solidFill>
                    <a:latin typeface="Arial Narrow" pitchFamily="34" charset="0"/>
                  </a:rPr>
                  <a:t>.</a:t>
                </a:r>
              </a:p>
            </p:txBody>
          </p:sp>
          <p:sp>
            <p:nvSpPr>
              <p:cNvPr id="1114117" name="Text Box 5"/>
              <p:cNvSpPr txBox="1">
                <a:spLocks noChangeArrowheads="1"/>
              </p:cNvSpPr>
              <p:nvPr/>
            </p:nvSpPr>
            <p:spPr bwMode="auto">
              <a:xfrm>
                <a:off x="480" y="3528"/>
                <a:ext cx="237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50000"/>
                  </a:lnSpc>
                </a:pPr>
                <a:r>
                  <a:rPr lang="en-US" sz="4800" b="1">
                    <a:solidFill>
                      <a:schemeClr val="bg1"/>
                    </a:solidFill>
                    <a:sym typeface="CommonBullets" pitchFamily="34" charset="2"/>
                  </a:rPr>
                  <a:t></a:t>
                </a:r>
                <a:endParaRPr lang="en-US" sz="48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4160" name="Group 48"/>
            <p:cNvGrpSpPr>
              <a:grpSpLocks/>
            </p:cNvGrpSpPr>
            <p:nvPr/>
          </p:nvGrpSpPr>
          <p:grpSpPr bwMode="auto">
            <a:xfrm>
              <a:off x="489" y="3960"/>
              <a:ext cx="2439" cy="312"/>
              <a:chOff x="489" y="3996"/>
              <a:chExt cx="2439" cy="312"/>
            </a:xfrm>
          </p:grpSpPr>
          <p:sp>
            <p:nvSpPr>
              <p:cNvPr id="1114119" name="Text Box 7"/>
              <p:cNvSpPr txBox="1">
                <a:spLocks noChangeArrowheads="1"/>
              </p:cNvSpPr>
              <p:nvPr/>
            </p:nvSpPr>
            <p:spPr bwMode="auto">
              <a:xfrm>
                <a:off x="726" y="4009"/>
                <a:ext cx="22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Arial Narrow" pitchFamily="34" charset="0"/>
                  </a:rPr>
                  <a:t>This is </a:t>
                </a:r>
                <a:r>
                  <a:rPr lang="en-US" b="1" u="sng">
                    <a:solidFill>
                      <a:schemeClr val="bg1"/>
                    </a:solidFill>
                    <a:latin typeface="Arial Narrow" pitchFamily="34" charset="0"/>
                  </a:rPr>
                  <a:t>spiritual rebirth</a:t>
                </a:r>
                <a:r>
                  <a:rPr lang="en-US" b="1">
                    <a:solidFill>
                      <a:schemeClr val="bg1"/>
                    </a:solidFill>
                    <a:latin typeface="Arial Narrow" pitchFamily="34" charset="0"/>
                  </a:rPr>
                  <a:t>.</a:t>
                </a:r>
              </a:p>
            </p:txBody>
          </p:sp>
          <p:sp>
            <p:nvSpPr>
              <p:cNvPr id="1114120" name="Text Box 8"/>
              <p:cNvSpPr txBox="1">
                <a:spLocks noChangeArrowheads="1"/>
              </p:cNvSpPr>
              <p:nvPr/>
            </p:nvSpPr>
            <p:spPr bwMode="auto">
              <a:xfrm>
                <a:off x="489" y="3996"/>
                <a:ext cx="237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55000"/>
                  </a:lnSpc>
                </a:pPr>
                <a:r>
                  <a:rPr lang="en-US" sz="4800" b="1">
                    <a:solidFill>
                      <a:schemeClr val="bg1"/>
                    </a:solidFill>
                    <a:sym typeface="CommonBullets" pitchFamily="34" charset="2"/>
                  </a:rPr>
                  <a:t></a:t>
                </a:r>
                <a:endParaRPr lang="en-US" sz="48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14121" name="Text Box 9"/>
          <p:cNvSpPr txBox="1">
            <a:spLocks noChangeArrowheads="1"/>
          </p:cNvSpPr>
          <p:nvPr/>
        </p:nvSpPr>
        <p:spPr bwMode="auto">
          <a:xfrm>
            <a:off x="685800" y="179388"/>
            <a:ext cx="7696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600" u="sng">
                <a:solidFill>
                  <a:srgbClr val="000099"/>
                </a:solidFill>
                <a:latin typeface="Impact" pitchFamily="34" charset="0"/>
              </a:rPr>
              <a:t>4.1.3  Spiritual Rebirth through Jesus and the Holy Spirit</a:t>
            </a:r>
          </a:p>
        </p:txBody>
      </p:sp>
      <p:grpSp>
        <p:nvGrpSpPr>
          <p:cNvPr id="1114122" name="Group 10"/>
          <p:cNvGrpSpPr>
            <a:grpSpLocks/>
          </p:cNvGrpSpPr>
          <p:nvPr/>
        </p:nvGrpSpPr>
        <p:grpSpPr bwMode="auto">
          <a:xfrm>
            <a:off x="457200" y="2181225"/>
            <a:ext cx="8305800" cy="819150"/>
            <a:chOff x="288" y="1374"/>
            <a:chExt cx="5232" cy="516"/>
          </a:xfrm>
        </p:grpSpPr>
        <p:sp>
          <p:nvSpPr>
            <p:cNvPr id="1114123" name="Text Box 11"/>
            <p:cNvSpPr txBox="1">
              <a:spLocks noChangeArrowheads="1"/>
            </p:cNvSpPr>
            <p:nvPr/>
          </p:nvSpPr>
          <p:spPr bwMode="auto">
            <a:xfrm>
              <a:off x="288" y="1374"/>
              <a:ext cx="1152" cy="51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>
                  <a:solidFill>
                    <a:srgbClr val="800080"/>
                  </a:solidFill>
                  <a:latin typeface="Impact" pitchFamily="34" charset="0"/>
                </a:rPr>
                <a:t>Spiritual</a:t>
              </a:r>
            </a:p>
            <a:p>
              <a:pPr>
                <a:lnSpc>
                  <a:spcPct val="85000"/>
                </a:lnSpc>
              </a:pPr>
              <a:r>
                <a:rPr lang="en-US" sz="2800">
                  <a:solidFill>
                    <a:srgbClr val="800080"/>
                  </a:solidFill>
                  <a:latin typeface="Impact" pitchFamily="34" charset="0"/>
                </a:rPr>
                <a:t>True Father</a:t>
              </a:r>
            </a:p>
          </p:txBody>
        </p:sp>
        <p:sp>
          <p:nvSpPr>
            <p:cNvPr id="1114124" name="Text Box 12"/>
            <p:cNvSpPr txBox="1">
              <a:spLocks noChangeArrowheads="1"/>
            </p:cNvSpPr>
            <p:nvPr/>
          </p:nvSpPr>
          <p:spPr bwMode="auto">
            <a:xfrm>
              <a:off x="4272" y="1374"/>
              <a:ext cx="1248" cy="51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>
                  <a:solidFill>
                    <a:srgbClr val="003300"/>
                  </a:solidFill>
                  <a:latin typeface="Impact" pitchFamily="34" charset="0"/>
                </a:rPr>
                <a:t>Spiritual</a:t>
              </a:r>
            </a:p>
            <a:p>
              <a:pPr>
                <a:lnSpc>
                  <a:spcPct val="85000"/>
                </a:lnSpc>
              </a:pPr>
              <a:r>
                <a:rPr lang="en-US" sz="2800">
                  <a:solidFill>
                    <a:srgbClr val="003300"/>
                  </a:solidFill>
                  <a:latin typeface="Impact" pitchFamily="34" charset="0"/>
                </a:rPr>
                <a:t>True Mother</a:t>
              </a:r>
            </a:p>
          </p:txBody>
        </p:sp>
      </p:grpSp>
      <p:sp>
        <p:nvSpPr>
          <p:cNvPr id="1114126" name="Rectangle 14"/>
          <p:cNvSpPr>
            <a:spLocks noChangeArrowheads="1"/>
          </p:cNvSpPr>
          <p:nvPr/>
        </p:nvSpPr>
        <p:spPr bwMode="auto">
          <a:xfrm>
            <a:off x="1752600" y="4454525"/>
            <a:ext cx="5638800" cy="60960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14127" name="Text Box 15"/>
          <p:cNvSpPr txBox="1">
            <a:spLocks noChangeArrowheads="1"/>
          </p:cNvSpPr>
          <p:nvPr/>
        </p:nvSpPr>
        <p:spPr bwMode="auto">
          <a:xfrm>
            <a:off x="1752600" y="44640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New selves</a:t>
            </a:r>
          </a:p>
        </p:txBody>
      </p:sp>
      <p:sp>
        <p:nvSpPr>
          <p:cNvPr id="1114130" name="AutoShape 18"/>
          <p:cNvSpPr>
            <a:spLocks noChangeArrowheads="1"/>
          </p:cNvSpPr>
          <p:nvPr/>
        </p:nvSpPr>
        <p:spPr bwMode="auto">
          <a:xfrm>
            <a:off x="4457700" y="3810000"/>
            <a:ext cx="228600" cy="609600"/>
          </a:xfrm>
          <a:prstGeom prst="downArrow">
            <a:avLst>
              <a:gd name="adj1" fmla="val 44176"/>
              <a:gd name="adj2" fmla="val 81753"/>
            </a:avLst>
          </a:prstGeom>
          <a:gradFill rotWithShape="0">
            <a:gsLst>
              <a:gs pos="0">
                <a:srgbClr val="008000"/>
              </a:gs>
              <a:gs pos="100000">
                <a:srgbClr val="CC00CC"/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4131" name="Group 19"/>
          <p:cNvGrpSpPr>
            <a:grpSpLocks/>
          </p:cNvGrpSpPr>
          <p:nvPr/>
        </p:nvGrpSpPr>
        <p:grpSpPr bwMode="auto">
          <a:xfrm>
            <a:off x="3740150" y="990600"/>
            <a:ext cx="1524000" cy="1757363"/>
            <a:chOff x="916" y="1200"/>
            <a:chExt cx="960" cy="1107"/>
          </a:xfrm>
        </p:grpSpPr>
        <p:sp>
          <p:nvSpPr>
            <p:cNvPr id="1114132" name="Line 20"/>
            <p:cNvSpPr>
              <a:spLocks noChangeShapeType="1"/>
            </p:cNvSpPr>
            <p:nvPr/>
          </p:nvSpPr>
          <p:spPr bwMode="auto">
            <a:xfrm rot="2067238" flipH="1">
              <a:off x="916" y="1296"/>
              <a:ext cx="92" cy="1011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133" name="Line 21"/>
            <p:cNvSpPr>
              <a:spLocks noChangeShapeType="1"/>
            </p:cNvSpPr>
            <p:nvPr/>
          </p:nvSpPr>
          <p:spPr bwMode="auto">
            <a:xfrm rot="19205299" flipH="1">
              <a:off x="1872" y="1200"/>
              <a:ext cx="4" cy="1084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4134" name="Group 22"/>
          <p:cNvGrpSpPr>
            <a:grpSpLocks/>
          </p:cNvGrpSpPr>
          <p:nvPr/>
        </p:nvGrpSpPr>
        <p:grpSpPr bwMode="auto">
          <a:xfrm>
            <a:off x="3848100" y="2247900"/>
            <a:ext cx="1463675" cy="1866900"/>
            <a:chOff x="998" y="1992"/>
            <a:chExt cx="922" cy="1176"/>
          </a:xfrm>
        </p:grpSpPr>
        <p:sp>
          <p:nvSpPr>
            <p:cNvPr id="1114135" name="Line 23"/>
            <p:cNvSpPr>
              <a:spLocks noChangeShapeType="1"/>
            </p:cNvSpPr>
            <p:nvPr/>
          </p:nvSpPr>
          <p:spPr bwMode="auto">
            <a:xfrm rot="2170005" flipH="1">
              <a:off x="1857" y="1992"/>
              <a:ext cx="63" cy="1109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136" name="Line 24"/>
            <p:cNvSpPr>
              <a:spLocks noChangeShapeType="1"/>
            </p:cNvSpPr>
            <p:nvPr/>
          </p:nvSpPr>
          <p:spPr bwMode="auto">
            <a:xfrm rot="-2205603" flipH="1" flipV="1">
              <a:off x="998" y="1992"/>
              <a:ext cx="41" cy="1176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4137" name="Group 25"/>
          <p:cNvGrpSpPr>
            <a:grpSpLocks/>
          </p:cNvGrpSpPr>
          <p:nvPr/>
        </p:nvGrpSpPr>
        <p:grpSpPr bwMode="auto">
          <a:xfrm>
            <a:off x="4054475" y="917575"/>
            <a:ext cx="1047750" cy="957263"/>
            <a:chOff x="1134" y="1010"/>
            <a:chExt cx="660" cy="603"/>
          </a:xfrm>
        </p:grpSpPr>
        <p:sp>
          <p:nvSpPr>
            <p:cNvPr id="1114138" name="Oval 26"/>
            <p:cNvSpPr>
              <a:spLocks noChangeArrowheads="1"/>
            </p:cNvSpPr>
            <p:nvPr/>
          </p:nvSpPr>
          <p:spPr bwMode="auto">
            <a:xfrm>
              <a:off x="1134" y="1010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1413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210" y="1168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114140" name="Oval 28"/>
          <p:cNvSpPr>
            <a:spLocks noChangeArrowheads="1"/>
          </p:cNvSpPr>
          <p:nvPr/>
        </p:nvSpPr>
        <p:spPr bwMode="auto">
          <a:xfrm>
            <a:off x="3865563" y="3276600"/>
            <a:ext cx="1427162" cy="7254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CCFF"/>
              </a:gs>
            </a:gsLst>
            <a:lin ang="2700000" scaled="1"/>
          </a:gradFill>
          <a:ln w="12700">
            <a:solidFill>
              <a:srgbClr val="6600CC"/>
            </a:solidFill>
            <a:round/>
            <a:headEnd/>
            <a:tailEnd/>
          </a:ln>
          <a:effectLst>
            <a:outerShdw dist="64758" dir="4721404" algn="ctr" rotWithShape="0">
              <a:srgbClr val="6600CC"/>
            </a:outerShdw>
          </a:effectLst>
        </p:spPr>
        <p:txBody>
          <a:bodyPr wrap="none" anchor="ctr"/>
          <a:lstStyle/>
          <a:p>
            <a:r>
              <a:rPr lang="en-US" sz="3600">
                <a:solidFill>
                  <a:srgbClr val="6600CC"/>
                </a:solidFill>
                <a:latin typeface="Impact" pitchFamily="34" charset="0"/>
              </a:rPr>
              <a:t>Us</a:t>
            </a:r>
          </a:p>
        </p:txBody>
      </p:sp>
      <p:sp>
        <p:nvSpPr>
          <p:cNvPr id="1114141" name="Oval 29"/>
          <p:cNvSpPr>
            <a:spLocks noChangeArrowheads="1"/>
          </p:cNvSpPr>
          <p:nvPr/>
        </p:nvSpPr>
        <p:spPr bwMode="auto">
          <a:xfrm>
            <a:off x="2590800" y="2170113"/>
            <a:ext cx="1433513" cy="7254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400">
                <a:solidFill>
                  <a:srgbClr val="0000FF"/>
                </a:solidFill>
                <a:latin typeface="Impact" pitchFamily="34" charset="0"/>
              </a:rPr>
              <a:t>Jesus</a:t>
            </a:r>
            <a:endParaRPr lang="en-US" sz="2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114151" name="Group 39"/>
          <p:cNvGrpSpPr>
            <a:grpSpLocks/>
          </p:cNvGrpSpPr>
          <p:nvPr/>
        </p:nvGrpSpPr>
        <p:grpSpPr bwMode="auto">
          <a:xfrm>
            <a:off x="4017963" y="2286000"/>
            <a:ext cx="1087437" cy="477838"/>
            <a:chOff x="2531" y="1440"/>
            <a:chExt cx="685" cy="301"/>
          </a:xfrm>
        </p:grpSpPr>
        <p:sp>
          <p:nvSpPr>
            <p:cNvPr id="1114142" name="AutoShape 30"/>
            <p:cNvSpPr>
              <a:spLocks noChangeArrowheads="1"/>
            </p:cNvSpPr>
            <p:nvPr/>
          </p:nvSpPr>
          <p:spPr bwMode="auto">
            <a:xfrm rot="-5400000">
              <a:off x="2846" y="1184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143" name="AutoShape 31"/>
            <p:cNvSpPr>
              <a:spLocks noChangeArrowheads="1"/>
            </p:cNvSpPr>
            <p:nvPr/>
          </p:nvSpPr>
          <p:spPr bwMode="auto">
            <a:xfrm rot="-5400000">
              <a:off x="2846" y="1184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144" name="AutoShape 32"/>
            <p:cNvSpPr>
              <a:spLocks noChangeArrowheads="1"/>
            </p:cNvSpPr>
            <p:nvPr/>
          </p:nvSpPr>
          <p:spPr bwMode="auto">
            <a:xfrm rot="-5400000">
              <a:off x="2846" y="1184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145" name="AutoShape 33"/>
            <p:cNvSpPr>
              <a:spLocks noChangeArrowheads="1"/>
            </p:cNvSpPr>
            <p:nvPr/>
          </p:nvSpPr>
          <p:spPr bwMode="auto">
            <a:xfrm rot="-16200000">
              <a:off x="2792" y="1372"/>
              <a:ext cx="113" cy="625"/>
            </a:xfrm>
            <a:prstGeom prst="curvedLeftArrow">
              <a:avLst>
                <a:gd name="adj1" fmla="val 110619"/>
                <a:gd name="adj2" fmla="val 221239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146" name="AutoShape 34"/>
            <p:cNvSpPr>
              <a:spLocks noChangeArrowheads="1"/>
            </p:cNvSpPr>
            <p:nvPr/>
          </p:nvSpPr>
          <p:spPr bwMode="auto">
            <a:xfrm rot="-16200000">
              <a:off x="2787" y="1372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147" name="AutoShape 35"/>
            <p:cNvSpPr>
              <a:spLocks noChangeArrowheads="1"/>
            </p:cNvSpPr>
            <p:nvPr/>
          </p:nvSpPr>
          <p:spPr bwMode="auto">
            <a:xfrm rot="-16200000">
              <a:off x="2787" y="1372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4148" name="Oval 36"/>
          <p:cNvSpPr>
            <a:spLocks noChangeArrowheads="1"/>
          </p:cNvSpPr>
          <p:nvPr/>
        </p:nvSpPr>
        <p:spPr bwMode="auto">
          <a:xfrm>
            <a:off x="5149850" y="2152650"/>
            <a:ext cx="1433513" cy="7254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Holy Spirit</a:t>
            </a:r>
          </a:p>
        </p:txBody>
      </p:sp>
      <p:sp>
        <p:nvSpPr>
          <p:cNvPr id="1114150" name="AutoShape 38"/>
          <p:cNvSpPr>
            <a:spLocks noChangeArrowheads="1"/>
          </p:cNvSpPr>
          <p:nvPr/>
        </p:nvSpPr>
        <p:spPr bwMode="auto">
          <a:xfrm>
            <a:off x="4464050" y="2590800"/>
            <a:ext cx="228600" cy="609600"/>
          </a:xfrm>
          <a:prstGeom prst="downArrow">
            <a:avLst>
              <a:gd name="adj1" fmla="val 44176"/>
              <a:gd name="adj2" fmla="val 81753"/>
            </a:avLst>
          </a:prstGeom>
          <a:gradFill rotWithShape="0">
            <a:gsLst>
              <a:gs pos="0">
                <a:srgbClr val="008000"/>
              </a:gs>
              <a:gs pos="100000">
                <a:srgbClr val="CC00CC"/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4129" name="Text Box 17"/>
          <p:cNvSpPr txBox="1">
            <a:spLocks noChangeArrowheads="1"/>
          </p:cNvSpPr>
          <p:nvPr/>
        </p:nvSpPr>
        <p:spPr bwMode="auto">
          <a:xfrm>
            <a:off x="3886200" y="4454525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:</a:t>
            </a:r>
          </a:p>
        </p:txBody>
      </p:sp>
      <p:grpSp>
        <p:nvGrpSpPr>
          <p:cNvPr id="1114159" name="Group 47"/>
          <p:cNvGrpSpPr>
            <a:grpSpLocks/>
          </p:cNvGrpSpPr>
          <p:nvPr/>
        </p:nvGrpSpPr>
        <p:grpSpPr bwMode="auto">
          <a:xfrm>
            <a:off x="4133850" y="4464050"/>
            <a:ext cx="3257550" cy="641350"/>
            <a:chOff x="2640" y="2400"/>
            <a:chExt cx="2052" cy="404"/>
          </a:xfrm>
        </p:grpSpPr>
        <p:sp>
          <p:nvSpPr>
            <p:cNvPr id="1114157" name="AutoShape 45"/>
            <p:cNvSpPr>
              <a:spLocks noChangeArrowheads="1"/>
            </p:cNvSpPr>
            <p:nvPr/>
          </p:nvSpPr>
          <p:spPr bwMode="auto">
            <a:xfrm>
              <a:off x="2658" y="2434"/>
              <a:ext cx="2016" cy="336"/>
            </a:xfrm>
            <a:prstGeom prst="roundRect">
              <a:avLst>
                <a:gd name="adj" fmla="val 16667"/>
              </a:avLst>
            </a:prstGeom>
            <a:solidFill>
              <a:srgbClr val="6600CC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158" name="Text Box 46"/>
            <p:cNvSpPr txBox="1">
              <a:spLocks noChangeArrowheads="1"/>
            </p:cNvSpPr>
            <p:nvPr/>
          </p:nvSpPr>
          <p:spPr bwMode="auto">
            <a:xfrm>
              <a:off x="2640" y="2400"/>
              <a:ext cx="20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Impact" pitchFamily="34" charset="0"/>
                </a:rPr>
                <a:t>spiritual rebirth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1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1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1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1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1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1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26" grpId="0" animBg="1"/>
      <p:bldP spid="1114127" grpId="0" autoUpdateAnimBg="0"/>
      <p:bldP spid="1114130" grpId="0" animBg="1"/>
      <p:bldP spid="1114140" grpId="0" animBg="1" autoUpdateAnimBg="0"/>
      <p:bldP spid="1114150" grpId="0" animBg="1"/>
      <p:bldP spid="111412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6" name="Rectangle 6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6198" name="Group 38"/>
          <p:cNvGrpSpPr>
            <a:grpSpLocks/>
          </p:cNvGrpSpPr>
          <p:nvPr/>
        </p:nvGrpSpPr>
        <p:grpSpPr bwMode="auto">
          <a:xfrm>
            <a:off x="609600" y="5638800"/>
            <a:ext cx="8305800" cy="776288"/>
            <a:chOff x="240" y="3384"/>
            <a:chExt cx="5232" cy="489"/>
          </a:xfrm>
        </p:grpSpPr>
        <p:sp>
          <p:nvSpPr>
            <p:cNvPr id="1116168" name="Text Box 8"/>
            <p:cNvSpPr txBox="1">
              <a:spLocks noChangeArrowheads="1"/>
            </p:cNvSpPr>
            <p:nvPr/>
          </p:nvSpPr>
          <p:spPr bwMode="auto">
            <a:xfrm>
              <a:off x="471" y="3431"/>
              <a:ext cx="50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To fulfill the purpose of creation, </a:t>
              </a:r>
              <a:r>
                <a:rPr lang="en-US" sz="2300" b="1" u="sng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 and the </a:t>
              </a:r>
              <a:r>
                <a:rPr lang="en-US" sz="2300" b="1" u="sng">
                  <a:solidFill>
                    <a:schemeClr val="bg1"/>
                  </a:solidFill>
                  <a:latin typeface="Arial Narrow" pitchFamily="34" charset="0"/>
                </a:rPr>
                <a:t>Holy Spirit</a:t>
              </a: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 must form the </a:t>
              </a:r>
              <a:r>
                <a:rPr lang="en-US" sz="2300" b="1" u="sng">
                  <a:solidFill>
                    <a:schemeClr val="bg1"/>
                  </a:solidFill>
                  <a:latin typeface="Arial Narrow" pitchFamily="34" charset="0"/>
                </a:rPr>
                <a:t>four position foundation with God</a:t>
              </a: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 as the center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172).</a:t>
              </a:r>
            </a:p>
          </p:txBody>
        </p:sp>
        <p:sp>
          <p:nvSpPr>
            <p:cNvPr id="1116169" name="Text Box 9"/>
            <p:cNvSpPr txBox="1">
              <a:spLocks noChangeArrowheads="1"/>
            </p:cNvSpPr>
            <p:nvPr/>
          </p:nvSpPr>
          <p:spPr bwMode="auto">
            <a:xfrm>
              <a:off x="240" y="3384"/>
              <a:ext cx="23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116222" name="Text Box 62"/>
          <p:cNvSpPr txBox="1">
            <a:spLocks noChangeArrowheads="1"/>
          </p:cNvSpPr>
          <p:nvPr/>
        </p:nvSpPr>
        <p:spPr bwMode="auto">
          <a:xfrm>
            <a:off x="457200" y="153988"/>
            <a:ext cx="27432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4.2  The Trinity</a:t>
            </a:r>
          </a:p>
        </p:txBody>
      </p:sp>
      <p:grpSp>
        <p:nvGrpSpPr>
          <p:cNvPr id="1116250" name="Group 90"/>
          <p:cNvGrpSpPr>
            <a:grpSpLocks/>
          </p:cNvGrpSpPr>
          <p:nvPr/>
        </p:nvGrpSpPr>
        <p:grpSpPr bwMode="auto">
          <a:xfrm>
            <a:off x="2643188" y="1371600"/>
            <a:ext cx="1571625" cy="3124200"/>
            <a:chOff x="1665" y="864"/>
            <a:chExt cx="990" cy="1968"/>
          </a:xfrm>
        </p:grpSpPr>
        <p:grpSp>
          <p:nvGrpSpPr>
            <p:cNvPr id="1116243" name="Group 83"/>
            <p:cNvGrpSpPr>
              <a:grpSpLocks/>
            </p:cNvGrpSpPr>
            <p:nvPr/>
          </p:nvGrpSpPr>
          <p:grpSpPr bwMode="auto">
            <a:xfrm>
              <a:off x="1733" y="1656"/>
              <a:ext cx="922" cy="1176"/>
              <a:chOff x="998" y="1992"/>
              <a:chExt cx="922" cy="1176"/>
            </a:xfrm>
          </p:grpSpPr>
          <p:sp>
            <p:nvSpPr>
              <p:cNvPr id="1116244" name="Line 84"/>
              <p:cNvSpPr>
                <a:spLocks noChangeShapeType="1"/>
              </p:cNvSpPr>
              <p:nvPr/>
            </p:nvSpPr>
            <p:spPr bwMode="auto">
              <a:xfrm rot="2170005" flipH="1">
                <a:off x="1857" y="1992"/>
                <a:ext cx="63" cy="1109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45" name="Line 85"/>
              <p:cNvSpPr>
                <a:spLocks noChangeShapeType="1"/>
              </p:cNvSpPr>
              <p:nvPr/>
            </p:nvSpPr>
            <p:spPr bwMode="auto">
              <a:xfrm rot="-2205603" flipH="1" flipV="1">
                <a:off x="998" y="1992"/>
                <a:ext cx="41" cy="117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6225" name="Group 65"/>
            <p:cNvGrpSpPr>
              <a:grpSpLocks/>
            </p:cNvGrpSpPr>
            <p:nvPr/>
          </p:nvGrpSpPr>
          <p:grpSpPr bwMode="auto">
            <a:xfrm>
              <a:off x="1665" y="864"/>
              <a:ext cx="960" cy="1107"/>
              <a:chOff x="916" y="1200"/>
              <a:chExt cx="960" cy="1107"/>
            </a:xfrm>
          </p:grpSpPr>
          <p:sp>
            <p:nvSpPr>
              <p:cNvPr id="1116226" name="Line 66"/>
              <p:cNvSpPr>
                <a:spLocks noChangeShapeType="1"/>
              </p:cNvSpPr>
              <p:nvPr/>
            </p:nvSpPr>
            <p:spPr bwMode="auto">
              <a:xfrm rot="2067238" flipH="1">
                <a:off x="916" y="1296"/>
                <a:ext cx="92" cy="1011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27" name="Line 67"/>
              <p:cNvSpPr>
                <a:spLocks noChangeShapeType="1"/>
              </p:cNvSpPr>
              <p:nvPr/>
            </p:nvSpPr>
            <p:spPr bwMode="auto">
              <a:xfrm rot="19205299" flipH="1">
                <a:off x="1872" y="1200"/>
                <a:ext cx="4" cy="1084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6228" name="Group 68"/>
          <p:cNvGrpSpPr>
            <a:grpSpLocks/>
          </p:cNvGrpSpPr>
          <p:nvPr/>
        </p:nvGrpSpPr>
        <p:grpSpPr bwMode="auto">
          <a:xfrm>
            <a:off x="2957513" y="1298575"/>
            <a:ext cx="1047750" cy="957263"/>
            <a:chOff x="1134" y="1010"/>
            <a:chExt cx="660" cy="603"/>
          </a:xfrm>
        </p:grpSpPr>
        <p:sp>
          <p:nvSpPr>
            <p:cNvPr id="1116229" name="Oval 69"/>
            <p:cNvSpPr>
              <a:spLocks noChangeArrowheads="1"/>
            </p:cNvSpPr>
            <p:nvPr/>
          </p:nvSpPr>
          <p:spPr bwMode="auto">
            <a:xfrm>
              <a:off x="1134" y="1010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16230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1210" y="1168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116231" name="Oval 71"/>
          <p:cNvSpPr>
            <a:spLocks noChangeArrowheads="1"/>
          </p:cNvSpPr>
          <p:nvPr/>
        </p:nvSpPr>
        <p:spPr bwMode="auto">
          <a:xfrm>
            <a:off x="1493838" y="2551113"/>
            <a:ext cx="1433512" cy="7254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400">
                <a:solidFill>
                  <a:srgbClr val="0000FF"/>
                </a:solidFill>
                <a:latin typeface="Impact" pitchFamily="34" charset="0"/>
              </a:rPr>
              <a:t>Jesus</a:t>
            </a:r>
            <a:endParaRPr lang="en-US" sz="2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16232" name="Oval 72"/>
          <p:cNvSpPr>
            <a:spLocks noChangeArrowheads="1"/>
          </p:cNvSpPr>
          <p:nvPr/>
        </p:nvSpPr>
        <p:spPr bwMode="auto">
          <a:xfrm>
            <a:off x="4052888" y="2533650"/>
            <a:ext cx="1433512" cy="7254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Holy Spirit</a:t>
            </a:r>
          </a:p>
        </p:txBody>
      </p:sp>
      <p:sp>
        <p:nvSpPr>
          <p:cNvPr id="1116233" name="AutoShape 73"/>
          <p:cNvSpPr>
            <a:spLocks noChangeArrowheads="1"/>
          </p:cNvSpPr>
          <p:nvPr/>
        </p:nvSpPr>
        <p:spPr bwMode="auto">
          <a:xfrm rot="-5400000">
            <a:off x="3421857" y="22598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36" name="AutoShape 76"/>
          <p:cNvSpPr>
            <a:spLocks noChangeArrowheads="1"/>
          </p:cNvSpPr>
          <p:nvPr/>
        </p:nvSpPr>
        <p:spPr bwMode="auto">
          <a:xfrm rot="-16200000">
            <a:off x="3335338" y="2559050"/>
            <a:ext cx="179388" cy="992187"/>
          </a:xfrm>
          <a:prstGeom prst="curvedLeftArrow">
            <a:avLst>
              <a:gd name="adj1" fmla="val 110619"/>
              <a:gd name="adj2" fmla="val 221238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46" name="Oval 86"/>
          <p:cNvSpPr>
            <a:spLocks noChangeArrowheads="1"/>
          </p:cNvSpPr>
          <p:nvPr/>
        </p:nvSpPr>
        <p:spPr bwMode="auto">
          <a:xfrm>
            <a:off x="2768600" y="3657600"/>
            <a:ext cx="1427163" cy="7254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CCFF"/>
              </a:gs>
            </a:gsLst>
            <a:lin ang="2700000" scaled="1"/>
          </a:gradFill>
          <a:ln w="12700">
            <a:solidFill>
              <a:srgbClr val="6600CC"/>
            </a:solidFill>
            <a:round/>
            <a:headEnd/>
            <a:tailEnd/>
          </a:ln>
          <a:effectLst>
            <a:outerShdw dist="64758" dir="4721404" algn="ctr" rotWithShape="0">
              <a:srgbClr val="6600CC"/>
            </a:outerShdw>
          </a:effectLst>
        </p:spPr>
        <p:txBody>
          <a:bodyPr wrap="none" anchor="ctr"/>
          <a:lstStyle/>
          <a:p>
            <a:r>
              <a:rPr lang="en-US" sz="3600">
                <a:solidFill>
                  <a:srgbClr val="6600CC"/>
                </a:solidFill>
                <a:latin typeface="Impact" pitchFamily="34" charset="0"/>
              </a:rPr>
              <a:t>One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1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6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1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1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11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16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1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1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2" grpId="0" autoUpdateAnimBg="0"/>
      <p:bldP spid="1116231" grpId="0" animBg="1" autoUpdateAnimBg="0"/>
      <p:bldP spid="1116232" grpId="0" animBg="1" autoUpdateAnimBg="0"/>
      <p:bldP spid="1116233" grpId="0" animBg="1"/>
      <p:bldP spid="1116233" grpId="1" animBg="1"/>
      <p:bldP spid="1116236" grpId="0" animBg="1"/>
      <p:bldP spid="111623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105" name="Group 33"/>
          <p:cNvGrpSpPr>
            <a:grpSpLocks/>
          </p:cNvGrpSpPr>
          <p:nvPr/>
        </p:nvGrpSpPr>
        <p:grpSpPr bwMode="auto">
          <a:xfrm>
            <a:off x="1493838" y="1298575"/>
            <a:ext cx="3992562" cy="3197225"/>
            <a:chOff x="941" y="818"/>
            <a:chExt cx="2515" cy="2014"/>
          </a:xfrm>
        </p:grpSpPr>
        <p:grpSp>
          <p:nvGrpSpPr>
            <p:cNvPr id="1155075" name="Group 3"/>
            <p:cNvGrpSpPr>
              <a:grpSpLocks/>
            </p:cNvGrpSpPr>
            <p:nvPr/>
          </p:nvGrpSpPr>
          <p:grpSpPr bwMode="auto">
            <a:xfrm>
              <a:off x="1733" y="1656"/>
              <a:ext cx="922" cy="1176"/>
              <a:chOff x="998" y="1992"/>
              <a:chExt cx="922" cy="1176"/>
            </a:xfrm>
          </p:grpSpPr>
          <p:sp>
            <p:nvSpPr>
              <p:cNvPr id="1155076" name="Line 4"/>
              <p:cNvSpPr>
                <a:spLocks noChangeShapeType="1"/>
              </p:cNvSpPr>
              <p:nvPr/>
            </p:nvSpPr>
            <p:spPr bwMode="auto">
              <a:xfrm rot="2170005" flipH="1">
                <a:off x="1857" y="1992"/>
                <a:ext cx="63" cy="1109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077" name="Line 5"/>
              <p:cNvSpPr>
                <a:spLocks noChangeShapeType="1"/>
              </p:cNvSpPr>
              <p:nvPr/>
            </p:nvSpPr>
            <p:spPr bwMode="auto">
              <a:xfrm rot="-2205603" flipH="1" flipV="1">
                <a:off x="998" y="1992"/>
                <a:ext cx="41" cy="117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5078" name="Group 6"/>
            <p:cNvGrpSpPr>
              <a:grpSpLocks/>
            </p:cNvGrpSpPr>
            <p:nvPr/>
          </p:nvGrpSpPr>
          <p:grpSpPr bwMode="auto">
            <a:xfrm>
              <a:off x="1665" y="864"/>
              <a:ext cx="960" cy="1107"/>
              <a:chOff x="916" y="1200"/>
              <a:chExt cx="960" cy="1107"/>
            </a:xfrm>
          </p:grpSpPr>
          <p:sp>
            <p:nvSpPr>
              <p:cNvPr id="1155079" name="Line 7"/>
              <p:cNvSpPr>
                <a:spLocks noChangeShapeType="1"/>
              </p:cNvSpPr>
              <p:nvPr/>
            </p:nvSpPr>
            <p:spPr bwMode="auto">
              <a:xfrm rot="2067238" flipH="1">
                <a:off x="916" y="1296"/>
                <a:ext cx="92" cy="1011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080" name="Line 8"/>
              <p:cNvSpPr>
                <a:spLocks noChangeShapeType="1"/>
              </p:cNvSpPr>
              <p:nvPr/>
            </p:nvSpPr>
            <p:spPr bwMode="auto">
              <a:xfrm rot="19205299" flipH="1">
                <a:off x="1872" y="1200"/>
                <a:ext cx="4" cy="1084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5081" name="Group 9"/>
            <p:cNvGrpSpPr>
              <a:grpSpLocks/>
            </p:cNvGrpSpPr>
            <p:nvPr/>
          </p:nvGrpSpPr>
          <p:grpSpPr bwMode="auto">
            <a:xfrm>
              <a:off x="1863" y="818"/>
              <a:ext cx="660" cy="603"/>
              <a:chOff x="1134" y="1010"/>
              <a:chExt cx="660" cy="603"/>
            </a:xfrm>
          </p:grpSpPr>
          <p:sp>
            <p:nvSpPr>
              <p:cNvPr id="1155082" name="Oval 10"/>
              <p:cNvSpPr>
                <a:spLocks noChangeArrowheads="1"/>
              </p:cNvSpPr>
              <p:nvPr/>
            </p:nvSpPr>
            <p:spPr bwMode="auto">
              <a:xfrm>
                <a:off x="1134" y="1010"/>
                <a:ext cx="660" cy="60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CCCCFF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4800" b="1">
                  <a:solidFill>
                    <a:srgbClr val="6600CC"/>
                  </a:solidFill>
                  <a:latin typeface="Impact" pitchFamily="34" charset="0"/>
                </a:endParaRPr>
              </a:p>
            </p:txBody>
          </p:sp>
          <p:sp>
            <p:nvSpPr>
              <p:cNvPr id="1155083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10" y="1168"/>
                <a:ext cx="507" cy="28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God</a:t>
                </a:r>
              </a:p>
            </p:txBody>
          </p:sp>
        </p:grpSp>
        <p:sp>
          <p:nvSpPr>
            <p:cNvPr id="1155084" name="Oval 12"/>
            <p:cNvSpPr>
              <a:spLocks noChangeArrowheads="1"/>
            </p:cNvSpPr>
            <p:nvPr/>
          </p:nvSpPr>
          <p:spPr bwMode="auto">
            <a:xfrm>
              <a:off x="941" y="1607"/>
              <a:ext cx="903" cy="4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6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>
                <a:lnSpc>
                  <a:spcPct val="75000"/>
                </a:lnSpc>
              </a:pPr>
              <a:r>
                <a:rPr lang="en-US" sz="3400">
                  <a:solidFill>
                    <a:srgbClr val="0000FF"/>
                  </a:solidFill>
                  <a:latin typeface="Impact" pitchFamily="34" charset="0"/>
                </a:rPr>
                <a:t>Jesus</a:t>
              </a:r>
              <a:endPara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155085" name="Oval 13"/>
            <p:cNvSpPr>
              <a:spLocks noChangeArrowheads="1"/>
            </p:cNvSpPr>
            <p:nvPr/>
          </p:nvSpPr>
          <p:spPr bwMode="auto">
            <a:xfrm>
              <a:off x="2553" y="1596"/>
              <a:ext cx="903" cy="45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60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>
                <a:lnSpc>
                  <a:spcPct val="75000"/>
                </a:lnSpc>
              </a:pPr>
              <a:r>
                <a:rPr lang="en-US">
                  <a:solidFill>
                    <a:srgbClr val="003300"/>
                  </a:solidFill>
                  <a:latin typeface="Impact" pitchFamily="34" charset="0"/>
                </a:rPr>
                <a:t>Holy Spirit</a:t>
              </a:r>
            </a:p>
          </p:txBody>
        </p:sp>
        <p:sp>
          <p:nvSpPr>
            <p:cNvPr id="1155086" name="AutoShape 14"/>
            <p:cNvSpPr>
              <a:spLocks noChangeArrowheads="1"/>
            </p:cNvSpPr>
            <p:nvPr/>
          </p:nvSpPr>
          <p:spPr bwMode="auto">
            <a:xfrm rot="-5400000">
              <a:off x="2155" y="1424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089" name="AutoShape 17"/>
            <p:cNvSpPr>
              <a:spLocks noChangeArrowheads="1"/>
            </p:cNvSpPr>
            <p:nvPr/>
          </p:nvSpPr>
          <p:spPr bwMode="auto">
            <a:xfrm rot="-16200000">
              <a:off x="2101" y="1612"/>
              <a:ext cx="113" cy="625"/>
            </a:xfrm>
            <a:prstGeom prst="curvedLeftArrow">
              <a:avLst>
                <a:gd name="adj1" fmla="val 110619"/>
                <a:gd name="adj2" fmla="val 221239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5092" name="Oval 20"/>
          <p:cNvSpPr>
            <a:spLocks noChangeArrowheads="1"/>
          </p:cNvSpPr>
          <p:nvPr/>
        </p:nvSpPr>
        <p:spPr bwMode="auto">
          <a:xfrm>
            <a:off x="1493838" y="2551113"/>
            <a:ext cx="1433512" cy="7254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400">
                <a:solidFill>
                  <a:srgbClr val="0000FF"/>
                </a:solidFill>
                <a:latin typeface="Impact" pitchFamily="34" charset="0"/>
              </a:rPr>
              <a:t>Jesus</a:t>
            </a:r>
            <a:endParaRPr lang="en-US" sz="2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55093" name="Oval 21"/>
          <p:cNvSpPr>
            <a:spLocks noChangeArrowheads="1"/>
          </p:cNvSpPr>
          <p:nvPr/>
        </p:nvSpPr>
        <p:spPr bwMode="auto">
          <a:xfrm>
            <a:off x="4052888" y="2533650"/>
            <a:ext cx="1433512" cy="7254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Holy Spirit</a:t>
            </a:r>
          </a:p>
        </p:txBody>
      </p:sp>
      <p:grpSp>
        <p:nvGrpSpPr>
          <p:cNvPr id="1155094" name="Group 22"/>
          <p:cNvGrpSpPr>
            <a:grpSpLocks/>
          </p:cNvGrpSpPr>
          <p:nvPr/>
        </p:nvGrpSpPr>
        <p:grpSpPr bwMode="auto">
          <a:xfrm>
            <a:off x="2957513" y="1298575"/>
            <a:ext cx="1047750" cy="957263"/>
            <a:chOff x="1134" y="1010"/>
            <a:chExt cx="660" cy="603"/>
          </a:xfrm>
        </p:grpSpPr>
        <p:sp>
          <p:nvSpPr>
            <p:cNvPr id="1155095" name="Oval 23"/>
            <p:cNvSpPr>
              <a:spLocks noChangeArrowheads="1"/>
            </p:cNvSpPr>
            <p:nvPr/>
          </p:nvSpPr>
          <p:spPr bwMode="auto">
            <a:xfrm>
              <a:off x="1134" y="1010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5509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210" y="1168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155097" name="Rectangle 25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5107" name="Group 35"/>
          <p:cNvGrpSpPr>
            <a:grpSpLocks/>
          </p:cNvGrpSpPr>
          <p:nvPr/>
        </p:nvGrpSpPr>
        <p:grpSpPr bwMode="auto">
          <a:xfrm>
            <a:off x="1081088" y="5715000"/>
            <a:ext cx="7148512" cy="785813"/>
            <a:chOff x="585" y="3600"/>
            <a:chExt cx="4503" cy="495"/>
          </a:xfrm>
        </p:grpSpPr>
        <p:sp>
          <p:nvSpPr>
            <p:cNvPr id="1155099" name="Text Box 27"/>
            <p:cNvSpPr txBox="1">
              <a:spLocks noChangeArrowheads="1"/>
            </p:cNvSpPr>
            <p:nvPr/>
          </p:nvSpPr>
          <p:spPr bwMode="auto">
            <a:xfrm>
              <a:off x="832" y="3623"/>
              <a:ext cx="4256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,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and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Holy Spirit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thus become one, and this oneness constitutes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Trinity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55100" name="Text Box 28"/>
            <p:cNvSpPr txBox="1">
              <a:spLocks noChangeArrowheads="1"/>
            </p:cNvSpPr>
            <p:nvPr/>
          </p:nvSpPr>
          <p:spPr bwMode="auto">
            <a:xfrm>
              <a:off x="585" y="3600"/>
              <a:ext cx="19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155101" name="Text Box 29"/>
          <p:cNvSpPr txBox="1">
            <a:spLocks noChangeArrowheads="1"/>
          </p:cNvSpPr>
          <p:nvPr/>
        </p:nvSpPr>
        <p:spPr bwMode="auto">
          <a:xfrm>
            <a:off x="457200" y="153988"/>
            <a:ext cx="27432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4.2  The Trinity</a:t>
            </a:r>
          </a:p>
        </p:txBody>
      </p:sp>
      <p:sp>
        <p:nvSpPr>
          <p:cNvPr id="1155102" name="Rectangle 30"/>
          <p:cNvSpPr>
            <a:spLocks noChangeArrowheads="1"/>
          </p:cNvSpPr>
          <p:nvPr/>
        </p:nvSpPr>
        <p:spPr bwMode="auto">
          <a:xfrm>
            <a:off x="6019800" y="1828800"/>
            <a:ext cx="22098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5300A6"/>
                </a:solidFill>
                <a:latin typeface="Arial Black" pitchFamily="34" charset="0"/>
              </a:rPr>
              <a:t>Trinity</a:t>
            </a:r>
          </a:p>
        </p:txBody>
      </p:sp>
      <p:sp>
        <p:nvSpPr>
          <p:cNvPr id="1155103" name="WordArt 31"/>
          <p:cNvSpPr>
            <a:spLocks noChangeArrowheads="1" noChangeShapeType="1" noTextEdit="1"/>
          </p:cNvSpPr>
          <p:nvPr/>
        </p:nvSpPr>
        <p:spPr bwMode="auto">
          <a:xfrm>
            <a:off x="5638800" y="1219200"/>
            <a:ext cx="228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2857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155104" name="Oval 32"/>
          <p:cNvSpPr>
            <a:spLocks noChangeArrowheads="1"/>
          </p:cNvSpPr>
          <p:nvPr/>
        </p:nvSpPr>
        <p:spPr bwMode="auto">
          <a:xfrm>
            <a:off x="2768600" y="3657600"/>
            <a:ext cx="1427163" cy="7254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CCFF"/>
              </a:gs>
            </a:gsLst>
            <a:lin ang="2700000" scaled="1"/>
          </a:gradFill>
          <a:ln w="12700">
            <a:solidFill>
              <a:srgbClr val="6600CC"/>
            </a:solidFill>
            <a:round/>
            <a:headEnd/>
            <a:tailEnd/>
          </a:ln>
          <a:effectLst>
            <a:outerShdw dist="64758" dir="4721404" algn="ctr" rotWithShape="0">
              <a:srgbClr val="6600CC"/>
            </a:outerShdw>
          </a:effectLst>
        </p:spPr>
        <p:txBody>
          <a:bodyPr wrap="none" anchor="ctr"/>
          <a:lstStyle/>
          <a:p>
            <a:r>
              <a:rPr lang="en-US" sz="3600">
                <a:solidFill>
                  <a:srgbClr val="6600CC"/>
                </a:solidFill>
                <a:latin typeface="Impact" pitchFamily="34" charset="0"/>
              </a:rPr>
              <a:t>One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5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155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5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5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5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92" grpId="0" animBg="1" autoUpdateAnimBg="0"/>
      <p:bldP spid="1155093" grpId="0" animBg="1" autoUpdateAnimBg="0"/>
      <p:bldP spid="1155102" grpId="0" autoUpdateAnimBg="0"/>
      <p:bldP spid="115510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624" name="AutoShape 32"/>
          <p:cNvSpPr>
            <a:spLocks noChangeArrowheads="1"/>
          </p:cNvSpPr>
          <p:nvPr/>
        </p:nvSpPr>
        <p:spPr bwMode="auto">
          <a:xfrm>
            <a:off x="838200" y="1066800"/>
            <a:ext cx="2895600" cy="1828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CCFF"/>
              </a:gs>
              <a:gs pos="50000">
                <a:srgbClr val="9966FF"/>
              </a:gs>
              <a:gs pos="100000">
                <a:srgbClr val="CCCC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34594" name="Text Box 2"/>
          <p:cNvSpPr txBox="1">
            <a:spLocks noChangeArrowheads="1"/>
          </p:cNvSpPr>
          <p:nvPr/>
        </p:nvSpPr>
        <p:spPr bwMode="auto">
          <a:xfrm>
            <a:off x="457200" y="107950"/>
            <a:ext cx="4953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u="sng">
                <a:solidFill>
                  <a:srgbClr val="000099"/>
                </a:solidFill>
                <a:latin typeface="Impact" pitchFamily="34" charset="0"/>
              </a:rPr>
              <a:t>Trinities with God and with Satan</a:t>
            </a:r>
          </a:p>
        </p:txBody>
      </p:sp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4629" name="Group 37"/>
          <p:cNvGrpSpPr>
            <a:grpSpLocks/>
          </p:cNvGrpSpPr>
          <p:nvPr/>
        </p:nvGrpSpPr>
        <p:grpSpPr bwMode="auto">
          <a:xfrm>
            <a:off x="779463" y="5486400"/>
            <a:ext cx="7373937" cy="1241425"/>
            <a:chOff x="491" y="3456"/>
            <a:chExt cx="4645" cy="782"/>
          </a:xfrm>
        </p:grpSpPr>
        <p:sp>
          <p:nvSpPr>
            <p:cNvPr id="1134597" name="Text Box 5"/>
            <p:cNvSpPr txBox="1">
              <a:spLocks noChangeArrowheads="1"/>
            </p:cNvSpPr>
            <p:nvPr/>
          </p:nvSpPr>
          <p:spPr bwMode="auto">
            <a:xfrm>
              <a:off x="720" y="3504"/>
              <a:ext cx="4416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dist">
                <a:lnSpc>
                  <a:spcPct val="80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If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Adam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Eve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had not fallen, but had formed this trinity with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and become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True Parents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who could multiply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good 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children, their descendants would have also become good husbands and wives with God as the center of their lives.</a:t>
              </a:r>
              <a:r>
                <a:rPr lang="en-US" sz="2200"/>
                <a:t> </a:t>
              </a:r>
            </a:p>
          </p:txBody>
        </p:sp>
        <p:sp>
          <p:nvSpPr>
            <p:cNvPr id="1134598" name="Text Box 6"/>
            <p:cNvSpPr txBox="1">
              <a:spLocks noChangeArrowheads="1"/>
            </p:cNvSpPr>
            <p:nvPr/>
          </p:nvSpPr>
          <p:spPr bwMode="auto">
            <a:xfrm>
              <a:off x="491" y="3456"/>
              <a:ext cx="229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6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34599" name="Group 7"/>
          <p:cNvGrpSpPr>
            <a:grpSpLocks/>
          </p:cNvGrpSpPr>
          <p:nvPr/>
        </p:nvGrpSpPr>
        <p:grpSpPr bwMode="auto">
          <a:xfrm>
            <a:off x="1454150" y="1066800"/>
            <a:ext cx="1524000" cy="1757363"/>
            <a:chOff x="916" y="1200"/>
            <a:chExt cx="960" cy="1107"/>
          </a:xfrm>
        </p:grpSpPr>
        <p:sp>
          <p:nvSpPr>
            <p:cNvPr id="1134600" name="Line 8"/>
            <p:cNvSpPr>
              <a:spLocks noChangeShapeType="1"/>
            </p:cNvSpPr>
            <p:nvPr/>
          </p:nvSpPr>
          <p:spPr bwMode="auto">
            <a:xfrm rot="2067238" flipH="1">
              <a:off x="916" y="1296"/>
              <a:ext cx="92" cy="1011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01" name="Line 9"/>
            <p:cNvSpPr>
              <a:spLocks noChangeShapeType="1"/>
            </p:cNvSpPr>
            <p:nvPr/>
          </p:nvSpPr>
          <p:spPr bwMode="auto">
            <a:xfrm rot="19205299" flipH="1">
              <a:off x="1872" y="1200"/>
              <a:ext cx="4" cy="1084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4602" name="Group 10"/>
          <p:cNvGrpSpPr>
            <a:grpSpLocks/>
          </p:cNvGrpSpPr>
          <p:nvPr/>
        </p:nvGrpSpPr>
        <p:grpSpPr bwMode="auto">
          <a:xfrm>
            <a:off x="1584325" y="2324100"/>
            <a:ext cx="1463675" cy="1866900"/>
            <a:chOff x="998" y="1992"/>
            <a:chExt cx="922" cy="1176"/>
          </a:xfrm>
        </p:grpSpPr>
        <p:sp>
          <p:nvSpPr>
            <p:cNvPr id="1134603" name="Line 11"/>
            <p:cNvSpPr>
              <a:spLocks noChangeShapeType="1"/>
            </p:cNvSpPr>
            <p:nvPr/>
          </p:nvSpPr>
          <p:spPr bwMode="auto">
            <a:xfrm rot="2170005" flipH="1">
              <a:off x="1857" y="1992"/>
              <a:ext cx="63" cy="1109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04" name="Line 12"/>
            <p:cNvSpPr>
              <a:spLocks noChangeShapeType="1"/>
            </p:cNvSpPr>
            <p:nvPr/>
          </p:nvSpPr>
          <p:spPr bwMode="auto">
            <a:xfrm rot="-2205603" flipH="1" flipV="1">
              <a:off x="998" y="1992"/>
              <a:ext cx="41" cy="1176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4607" name="Oval 15"/>
          <p:cNvSpPr>
            <a:spLocks noChangeArrowheads="1"/>
          </p:cNvSpPr>
          <p:nvPr/>
        </p:nvSpPr>
        <p:spPr bwMode="auto">
          <a:xfrm>
            <a:off x="1538288" y="3352800"/>
            <a:ext cx="1427162" cy="7254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CCFF"/>
              </a:gs>
            </a:gsLst>
            <a:lin ang="2700000" scaled="1"/>
          </a:gradFill>
          <a:ln w="12700">
            <a:solidFill>
              <a:srgbClr val="6600CC"/>
            </a:solidFill>
            <a:round/>
            <a:headEnd/>
            <a:tailEnd/>
          </a:ln>
          <a:effectLst>
            <a:outerShdw dist="64758" dir="4721404" algn="ctr" rotWithShape="0">
              <a:srgbClr val="6600CC"/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6600CC"/>
                </a:solidFill>
                <a:latin typeface="Impact" pitchFamily="34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6600CC"/>
                </a:solidFill>
                <a:latin typeface="Impact" pitchFamily="34" charset="0"/>
              </a:rPr>
              <a:t>children</a:t>
            </a:r>
          </a:p>
        </p:txBody>
      </p:sp>
      <p:sp>
        <p:nvSpPr>
          <p:cNvPr id="1134608" name="Oval 16"/>
          <p:cNvSpPr>
            <a:spLocks noChangeArrowheads="1"/>
          </p:cNvSpPr>
          <p:nvPr/>
        </p:nvSpPr>
        <p:spPr bwMode="auto">
          <a:xfrm>
            <a:off x="304800" y="2246313"/>
            <a:ext cx="1433513" cy="7254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400">
                <a:solidFill>
                  <a:srgbClr val="0000FF"/>
                </a:solidFill>
                <a:latin typeface="Impact" pitchFamily="34" charset="0"/>
              </a:rPr>
              <a:t>Adam</a:t>
            </a:r>
            <a:endParaRPr lang="en-US" sz="2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34609" name="AutoShape 17"/>
          <p:cNvSpPr>
            <a:spLocks noChangeArrowheads="1"/>
          </p:cNvSpPr>
          <p:nvPr/>
        </p:nvSpPr>
        <p:spPr bwMode="auto">
          <a:xfrm rot="-5400000">
            <a:off x="2232819" y="19550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4612" name="AutoShape 20"/>
          <p:cNvSpPr>
            <a:spLocks noChangeArrowheads="1"/>
          </p:cNvSpPr>
          <p:nvPr/>
        </p:nvSpPr>
        <p:spPr bwMode="auto">
          <a:xfrm rot="-16200000">
            <a:off x="2146300" y="2254250"/>
            <a:ext cx="179388" cy="992188"/>
          </a:xfrm>
          <a:prstGeom prst="curvedLeftArrow">
            <a:avLst>
              <a:gd name="adj1" fmla="val 110619"/>
              <a:gd name="adj2" fmla="val 221238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4616" name="Text Box 24"/>
          <p:cNvSpPr txBox="1">
            <a:spLocks noChangeArrowheads="1"/>
          </p:cNvSpPr>
          <p:nvPr/>
        </p:nvSpPr>
        <p:spPr bwMode="auto">
          <a:xfrm>
            <a:off x="457200" y="1495425"/>
            <a:ext cx="9906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800080"/>
                </a:solidFill>
                <a:latin typeface="Impact" pitchFamily="34" charset="0"/>
              </a:rPr>
              <a:t>True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800080"/>
                </a:solidFill>
                <a:latin typeface="Impact" pitchFamily="34" charset="0"/>
              </a:rPr>
              <a:t>Father</a:t>
            </a:r>
          </a:p>
        </p:txBody>
      </p:sp>
      <p:sp>
        <p:nvSpPr>
          <p:cNvPr id="1134617" name="Text Box 25"/>
          <p:cNvSpPr txBox="1">
            <a:spLocks noChangeArrowheads="1"/>
          </p:cNvSpPr>
          <p:nvPr/>
        </p:nvSpPr>
        <p:spPr bwMode="auto">
          <a:xfrm>
            <a:off x="3124200" y="1495425"/>
            <a:ext cx="11430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True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Mother</a:t>
            </a:r>
          </a:p>
        </p:txBody>
      </p:sp>
      <p:sp>
        <p:nvSpPr>
          <p:cNvPr id="1134618" name="Oval 26"/>
          <p:cNvSpPr>
            <a:spLocks noChangeArrowheads="1"/>
          </p:cNvSpPr>
          <p:nvPr/>
        </p:nvSpPr>
        <p:spPr bwMode="auto">
          <a:xfrm>
            <a:off x="2863850" y="2228850"/>
            <a:ext cx="1433513" cy="7254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600">
                <a:solidFill>
                  <a:srgbClr val="003300"/>
                </a:solidFill>
                <a:latin typeface="Impact" pitchFamily="34" charset="0"/>
              </a:rPr>
              <a:t>Eve</a:t>
            </a:r>
          </a:p>
        </p:txBody>
      </p:sp>
      <p:grpSp>
        <p:nvGrpSpPr>
          <p:cNvPr id="1134621" name="Group 29"/>
          <p:cNvGrpSpPr>
            <a:grpSpLocks/>
          </p:cNvGrpSpPr>
          <p:nvPr/>
        </p:nvGrpSpPr>
        <p:grpSpPr bwMode="auto">
          <a:xfrm>
            <a:off x="1727200" y="993775"/>
            <a:ext cx="1047750" cy="957263"/>
            <a:chOff x="1134" y="1010"/>
            <a:chExt cx="660" cy="603"/>
          </a:xfrm>
        </p:grpSpPr>
        <p:sp>
          <p:nvSpPr>
            <p:cNvPr id="1134622" name="Oval 30"/>
            <p:cNvSpPr>
              <a:spLocks noChangeArrowheads="1"/>
            </p:cNvSpPr>
            <p:nvPr/>
          </p:nvSpPr>
          <p:spPr bwMode="auto">
            <a:xfrm>
              <a:off x="1134" y="1010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3462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210" y="1168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3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3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3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4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4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3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3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4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13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4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13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3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3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3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24" grpId="0" animBg="1"/>
      <p:bldP spid="1134594" grpId="0" autoUpdateAnimBg="0"/>
      <p:bldP spid="1134607" grpId="0" animBg="1" autoUpdateAnimBg="0"/>
      <p:bldP spid="1134608" grpId="0" animBg="1" autoUpdateAnimBg="0"/>
      <p:bldP spid="1134609" grpId="0" animBg="1"/>
      <p:bldP spid="1134609" grpId="1" animBg="1"/>
      <p:bldP spid="1134612" grpId="0" animBg="1"/>
      <p:bldP spid="1134612" grpId="1" animBg="1"/>
      <p:bldP spid="1134616" grpId="0"/>
      <p:bldP spid="1134617" grpId="0"/>
      <p:bldP spid="1134618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8212" name="Text Box 4"/>
          <p:cNvSpPr txBox="1">
            <a:spLocks noChangeArrowheads="1"/>
          </p:cNvSpPr>
          <p:nvPr/>
        </p:nvSpPr>
        <p:spPr bwMode="auto">
          <a:xfrm>
            <a:off x="1143000" y="5921375"/>
            <a:ext cx="69342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Each couple would thus have formed a </a:t>
            </a:r>
            <a:r>
              <a:rPr lang="en-US" b="1" u="sng">
                <a:solidFill>
                  <a:schemeClr val="bg1"/>
                </a:solidFill>
                <a:latin typeface="Arial Narrow" pitchFamily="34" charset="0"/>
              </a:rPr>
              <a:t>trinity with God</a:t>
            </a: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118377" name="AutoShape 169"/>
          <p:cNvSpPr>
            <a:spLocks noChangeArrowheads="1"/>
          </p:cNvSpPr>
          <p:nvPr/>
        </p:nvSpPr>
        <p:spPr bwMode="auto">
          <a:xfrm>
            <a:off x="838200" y="1066800"/>
            <a:ext cx="2895600" cy="1828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CCFF"/>
              </a:gs>
              <a:gs pos="50000">
                <a:srgbClr val="9966FF"/>
              </a:gs>
              <a:gs pos="100000">
                <a:srgbClr val="CCCC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18216" name="Text Box 8"/>
          <p:cNvSpPr txBox="1">
            <a:spLocks noChangeArrowheads="1"/>
          </p:cNvSpPr>
          <p:nvPr/>
        </p:nvSpPr>
        <p:spPr bwMode="auto">
          <a:xfrm>
            <a:off x="457200" y="107950"/>
            <a:ext cx="4953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u="sng">
                <a:solidFill>
                  <a:srgbClr val="000099"/>
                </a:solidFill>
                <a:latin typeface="Impact" pitchFamily="34" charset="0"/>
              </a:rPr>
              <a:t>Trinities with God and with Satan</a:t>
            </a:r>
          </a:p>
        </p:txBody>
      </p:sp>
      <p:grpSp>
        <p:nvGrpSpPr>
          <p:cNvPr id="1118346" name="Group 138"/>
          <p:cNvGrpSpPr>
            <a:grpSpLocks/>
          </p:cNvGrpSpPr>
          <p:nvPr/>
        </p:nvGrpSpPr>
        <p:grpSpPr bwMode="auto">
          <a:xfrm>
            <a:off x="1454150" y="1066800"/>
            <a:ext cx="1524000" cy="1757363"/>
            <a:chOff x="916" y="1200"/>
            <a:chExt cx="960" cy="1107"/>
          </a:xfrm>
        </p:grpSpPr>
        <p:sp>
          <p:nvSpPr>
            <p:cNvPr id="1118347" name="Line 139"/>
            <p:cNvSpPr>
              <a:spLocks noChangeShapeType="1"/>
            </p:cNvSpPr>
            <p:nvPr/>
          </p:nvSpPr>
          <p:spPr bwMode="auto">
            <a:xfrm rot="2067238" flipH="1">
              <a:off x="916" y="1296"/>
              <a:ext cx="92" cy="1011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348" name="Line 140"/>
            <p:cNvSpPr>
              <a:spLocks noChangeShapeType="1"/>
            </p:cNvSpPr>
            <p:nvPr/>
          </p:nvSpPr>
          <p:spPr bwMode="auto">
            <a:xfrm rot="19205299" flipH="1">
              <a:off x="1872" y="1200"/>
              <a:ext cx="4" cy="1084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8349" name="Group 141"/>
          <p:cNvGrpSpPr>
            <a:grpSpLocks/>
          </p:cNvGrpSpPr>
          <p:nvPr/>
        </p:nvGrpSpPr>
        <p:grpSpPr bwMode="auto">
          <a:xfrm>
            <a:off x="1584325" y="2324100"/>
            <a:ext cx="1463675" cy="1866900"/>
            <a:chOff x="998" y="1992"/>
            <a:chExt cx="922" cy="1176"/>
          </a:xfrm>
        </p:grpSpPr>
        <p:sp>
          <p:nvSpPr>
            <p:cNvPr id="1118350" name="Line 142"/>
            <p:cNvSpPr>
              <a:spLocks noChangeShapeType="1"/>
            </p:cNvSpPr>
            <p:nvPr/>
          </p:nvSpPr>
          <p:spPr bwMode="auto">
            <a:xfrm rot="2170005" flipH="1">
              <a:off x="1857" y="1992"/>
              <a:ext cx="63" cy="1109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351" name="Line 143"/>
            <p:cNvSpPr>
              <a:spLocks noChangeShapeType="1"/>
            </p:cNvSpPr>
            <p:nvPr/>
          </p:nvSpPr>
          <p:spPr bwMode="auto">
            <a:xfrm rot="-2205603" flipH="1" flipV="1">
              <a:off x="998" y="1992"/>
              <a:ext cx="41" cy="1176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8376" name="Group 168"/>
          <p:cNvGrpSpPr>
            <a:grpSpLocks/>
          </p:cNvGrpSpPr>
          <p:nvPr/>
        </p:nvGrpSpPr>
        <p:grpSpPr bwMode="auto">
          <a:xfrm>
            <a:off x="1727200" y="993775"/>
            <a:ext cx="1047750" cy="957263"/>
            <a:chOff x="1088" y="626"/>
            <a:chExt cx="660" cy="603"/>
          </a:xfrm>
        </p:grpSpPr>
        <p:sp>
          <p:nvSpPr>
            <p:cNvPr id="1118353" name="Oval 145"/>
            <p:cNvSpPr>
              <a:spLocks noChangeArrowheads="1"/>
            </p:cNvSpPr>
            <p:nvPr/>
          </p:nvSpPr>
          <p:spPr bwMode="auto">
            <a:xfrm>
              <a:off x="1088" y="626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18354" name="WordArt 146"/>
            <p:cNvSpPr>
              <a:spLocks noChangeArrowheads="1" noChangeShapeType="1" noTextEdit="1"/>
            </p:cNvSpPr>
            <p:nvPr/>
          </p:nvSpPr>
          <p:spPr bwMode="auto">
            <a:xfrm>
              <a:off x="1164" y="78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118355" name="Oval 147"/>
          <p:cNvSpPr>
            <a:spLocks noChangeArrowheads="1"/>
          </p:cNvSpPr>
          <p:nvPr/>
        </p:nvSpPr>
        <p:spPr bwMode="auto">
          <a:xfrm>
            <a:off x="1538288" y="3352800"/>
            <a:ext cx="1427162" cy="7254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CCFF"/>
              </a:gs>
            </a:gsLst>
            <a:lin ang="2700000" scaled="1"/>
          </a:gradFill>
          <a:ln w="12700">
            <a:solidFill>
              <a:srgbClr val="6600CC"/>
            </a:solidFill>
            <a:round/>
            <a:headEnd/>
            <a:tailEnd/>
          </a:ln>
          <a:effectLst>
            <a:outerShdw dist="64758" dir="4721404" algn="ctr" rotWithShape="0">
              <a:srgbClr val="6600CC"/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6600CC"/>
                </a:solidFill>
                <a:latin typeface="Impact" pitchFamily="34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6600CC"/>
                </a:solidFill>
                <a:latin typeface="Impact" pitchFamily="34" charset="0"/>
              </a:rPr>
              <a:t>children</a:t>
            </a:r>
          </a:p>
        </p:txBody>
      </p:sp>
      <p:sp>
        <p:nvSpPr>
          <p:cNvPr id="1118357" name="AutoShape 149"/>
          <p:cNvSpPr>
            <a:spLocks noChangeArrowheads="1"/>
          </p:cNvSpPr>
          <p:nvPr/>
        </p:nvSpPr>
        <p:spPr bwMode="auto">
          <a:xfrm rot="-5400000">
            <a:off x="2232819" y="19550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8360" name="AutoShape 152"/>
          <p:cNvSpPr>
            <a:spLocks noChangeArrowheads="1"/>
          </p:cNvSpPr>
          <p:nvPr/>
        </p:nvSpPr>
        <p:spPr bwMode="auto">
          <a:xfrm rot="-16200000">
            <a:off x="2146300" y="2254250"/>
            <a:ext cx="179388" cy="992188"/>
          </a:xfrm>
          <a:prstGeom prst="curvedLeftArrow">
            <a:avLst>
              <a:gd name="adj1" fmla="val 110619"/>
              <a:gd name="adj2" fmla="val 221238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8363" name="Group 155"/>
          <p:cNvGrpSpPr>
            <a:grpSpLocks/>
          </p:cNvGrpSpPr>
          <p:nvPr/>
        </p:nvGrpSpPr>
        <p:grpSpPr bwMode="auto">
          <a:xfrm>
            <a:off x="457200" y="1495425"/>
            <a:ext cx="3810000" cy="714375"/>
            <a:chOff x="288" y="894"/>
            <a:chExt cx="2400" cy="450"/>
          </a:xfrm>
        </p:grpSpPr>
        <p:sp>
          <p:nvSpPr>
            <p:cNvPr id="1118364" name="Text Box 156"/>
            <p:cNvSpPr txBox="1">
              <a:spLocks noChangeArrowheads="1"/>
            </p:cNvSpPr>
            <p:nvPr/>
          </p:nvSpPr>
          <p:spPr bwMode="auto">
            <a:xfrm>
              <a:off x="288" y="894"/>
              <a:ext cx="624" cy="4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800080"/>
                  </a:solidFill>
                  <a:latin typeface="Impact" pitchFamily="34" charset="0"/>
                </a:rPr>
                <a:t>True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800080"/>
                  </a:solidFill>
                  <a:latin typeface="Impact" pitchFamily="34" charset="0"/>
                </a:rPr>
                <a:t>Father</a:t>
              </a:r>
            </a:p>
          </p:txBody>
        </p:sp>
        <p:sp>
          <p:nvSpPr>
            <p:cNvPr id="1118365" name="Text Box 157"/>
            <p:cNvSpPr txBox="1">
              <a:spLocks noChangeArrowheads="1"/>
            </p:cNvSpPr>
            <p:nvPr/>
          </p:nvSpPr>
          <p:spPr bwMode="auto">
            <a:xfrm>
              <a:off x="1968" y="894"/>
              <a:ext cx="720" cy="4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3300"/>
                  </a:solidFill>
                  <a:latin typeface="Impact" pitchFamily="34" charset="0"/>
                </a:rPr>
                <a:t>True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3300"/>
                  </a:solidFill>
                  <a:latin typeface="Impact" pitchFamily="34" charset="0"/>
                </a:rPr>
                <a:t>Mother</a:t>
              </a:r>
            </a:p>
          </p:txBody>
        </p:sp>
      </p:grpSp>
      <p:sp>
        <p:nvSpPr>
          <p:cNvPr id="1118366" name="Oval 158"/>
          <p:cNvSpPr>
            <a:spLocks noChangeArrowheads="1"/>
          </p:cNvSpPr>
          <p:nvPr/>
        </p:nvSpPr>
        <p:spPr bwMode="auto">
          <a:xfrm>
            <a:off x="2863850" y="2228850"/>
            <a:ext cx="1433513" cy="7254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600">
                <a:solidFill>
                  <a:srgbClr val="003300"/>
                </a:solidFill>
                <a:latin typeface="Impact" pitchFamily="34" charset="0"/>
              </a:rPr>
              <a:t>Eve</a:t>
            </a:r>
          </a:p>
        </p:txBody>
      </p:sp>
      <p:sp>
        <p:nvSpPr>
          <p:cNvPr id="1118378" name="Rectangle 170"/>
          <p:cNvSpPr>
            <a:spLocks noChangeArrowheads="1"/>
          </p:cNvSpPr>
          <p:nvPr/>
        </p:nvSpPr>
        <p:spPr bwMode="auto">
          <a:xfrm>
            <a:off x="533400" y="4267200"/>
            <a:ext cx="35052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5300A6"/>
                </a:solidFill>
                <a:latin typeface="Impact" pitchFamily="34" charset="0"/>
              </a:rPr>
              <a:t>Trinity with God</a:t>
            </a: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304800" y="2246313"/>
            <a:ext cx="1433513" cy="7254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400">
                <a:solidFill>
                  <a:srgbClr val="0000FF"/>
                </a:solidFill>
                <a:latin typeface="Impact" pitchFamily="34" charset="0"/>
              </a:rPr>
              <a:t>Adam</a:t>
            </a:r>
            <a:endParaRPr lang="en-US" sz="2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1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2" grpId="0" autoUpdateAnimBg="0"/>
      <p:bldP spid="111837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5" name="Rectangle 3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9430" name="Group 198"/>
          <p:cNvGrpSpPr>
            <a:grpSpLocks/>
          </p:cNvGrpSpPr>
          <p:nvPr/>
        </p:nvGrpSpPr>
        <p:grpSpPr bwMode="auto">
          <a:xfrm>
            <a:off x="995363" y="5562600"/>
            <a:ext cx="6996112" cy="1101725"/>
            <a:chOff x="627" y="3504"/>
            <a:chExt cx="4407" cy="694"/>
          </a:xfrm>
        </p:grpSpPr>
        <p:sp>
          <p:nvSpPr>
            <p:cNvPr id="1119237" name="Text Box 5"/>
            <p:cNvSpPr txBox="1">
              <a:spLocks noChangeArrowheads="1"/>
            </p:cNvSpPr>
            <p:nvPr/>
          </p:nvSpPr>
          <p:spPr bwMode="auto">
            <a:xfrm>
              <a:off x="864" y="3552"/>
              <a:ext cx="4170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dist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Instead, when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Adam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Eve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fell, they formed a </a:t>
              </a:r>
            </a:p>
            <a:p>
              <a:pPr algn="dist">
                <a:lnSpc>
                  <a:spcPct val="85000"/>
                </a:lnSpc>
              </a:pP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four position foundation with Satan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as their center;  </a:t>
              </a:r>
            </a:p>
            <a:p>
              <a:pPr algn="dist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in other words, they formed a fallen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trinity with Satan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</a:p>
          </p:txBody>
        </p:sp>
        <p:sp>
          <p:nvSpPr>
            <p:cNvPr id="1119238" name="Text Box 6"/>
            <p:cNvSpPr txBox="1">
              <a:spLocks noChangeArrowheads="1"/>
            </p:cNvSpPr>
            <p:nvPr/>
          </p:nvSpPr>
          <p:spPr bwMode="auto">
            <a:xfrm>
              <a:off x="627" y="3504"/>
              <a:ext cx="23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119239" name="Text Box 7"/>
          <p:cNvSpPr txBox="1">
            <a:spLocks noChangeArrowheads="1"/>
          </p:cNvSpPr>
          <p:nvPr/>
        </p:nvSpPr>
        <p:spPr bwMode="auto">
          <a:xfrm>
            <a:off x="457200" y="107950"/>
            <a:ext cx="4953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u="sng">
                <a:solidFill>
                  <a:srgbClr val="000099"/>
                </a:solidFill>
                <a:latin typeface="Impact" pitchFamily="34" charset="0"/>
              </a:rPr>
              <a:t>Trinities with God and with Satan</a:t>
            </a:r>
          </a:p>
        </p:txBody>
      </p:sp>
      <p:sp>
        <p:nvSpPr>
          <p:cNvPr id="1119263" name="Text Box 31"/>
          <p:cNvSpPr txBox="1">
            <a:spLocks noChangeArrowheads="1"/>
          </p:cNvSpPr>
          <p:nvPr/>
        </p:nvSpPr>
        <p:spPr bwMode="auto">
          <a:xfrm>
            <a:off x="5029200" y="1495425"/>
            <a:ext cx="9906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582C00"/>
                </a:solidFill>
                <a:latin typeface="Impact" pitchFamily="34" charset="0"/>
              </a:rPr>
              <a:t>Evil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582C00"/>
                </a:solidFill>
                <a:latin typeface="Impact" pitchFamily="34" charset="0"/>
              </a:rPr>
              <a:t>Father</a:t>
            </a:r>
          </a:p>
        </p:txBody>
      </p:sp>
      <p:sp>
        <p:nvSpPr>
          <p:cNvPr id="1119264" name="Text Box 32"/>
          <p:cNvSpPr txBox="1">
            <a:spLocks noChangeArrowheads="1"/>
          </p:cNvSpPr>
          <p:nvPr/>
        </p:nvSpPr>
        <p:spPr bwMode="auto">
          <a:xfrm>
            <a:off x="7696200" y="1495425"/>
            <a:ext cx="11430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582C00"/>
                </a:solidFill>
                <a:latin typeface="Impact" pitchFamily="34" charset="0"/>
              </a:rPr>
              <a:t>Evil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582C00"/>
                </a:solidFill>
                <a:latin typeface="Impact" pitchFamily="34" charset="0"/>
              </a:rPr>
              <a:t>Mother</a:t>
            </a:r>
          </a:p>
        </p:txBody>
      </p:sp>
      <p:sp>
        <p:nvSpPr>
          <p:cNvPr id="1119266" name="AutoShape 34"/>
          <p:cNvSpPr>
            <a:spLocks noChangeArrowheads="1"/>
          </p:cNvSpPr>
          <p:nvPr/>
        </p:nvSpPr>
        <p:spPr bwMode="auto">
          <a:xfrm>
            <a:off x="5410200" y="990600"/>
            <a:ext cx="2895600" cy="1905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663300"/>
              </a:gs>
              <a:gs pos="100000">
                <a:srgbClr val="C0C0C0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1119428" name="Group 196"/>
          <p:cNvGrpSpPr>
            <a:grpSpLocks/>
          </p:cNvGrpSpPr>
          <p:nvPr/>
        </p:nvGrpSpPr>
        <p:grpSpPr bwMode="auto">
          <a:xfrm>
            <a:off x="6061075" y="1066800"/>
            <a:ext cx="1593850" cy="3124200"/>
            <a:chOff x="3818" y="672"/>
            <a:chExt cx="1004" cy="1968"/>
          </a:xfrm>
        </p:grpSpPr>
        <p:grpSp>
          <p:nvGrpSpPr>
            <p:cNvPr id="1119267" name="Group 35"/>
            <p:cNvGrpSpPr>
              <a:grpSpLocks/>
            </p:cNvGrpSpPr>
            <p:nvPr/>
          </p:nvGrpSpPr>
          <p:grpSpPr bwMode="auto">
            <a:xfrm>
              <a:off x="3818" y="672"/>
              <a:ext cx="960" cy="1084"/>
              <a:chOff x="3770" y="1200"/>
              <a:chExt cx="960" cy="1084"/>
            </a:xfrm>
          </p:grpSpPr>
          <p:sp>
            <p:nvSpPr>
              <p:cNvPr id="1119268" name="Line 36"/>
              <p:cNvSpPr>
                <a:spLocks noChangeShapeType="1"/>
              </p:cNvSpPr>
              <p:nvPr/>
            </p:nvSpPr>
            <p:spPr bwMode="auto">
              <a:xfrm rot="2067238" flipH="1">
                <a:off x="3770" y="1248"/>
                <a:ext cx="92" cy="1011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269" name="Line 37"/>
              <p:cNvSpPr>
                <a:spLocks noChangeShapeType="1"/>
              </p:cNvSpPr>
              <p:nvPr/>
            </p:nvSpPr>
            <p:spPr bwMode="auto">
              <a:xfrm rot="19205299" flipH="1">
                <a:off x="4726" y="1200"/>
                <a:ext cx="4" cy="1084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9270" name="Group 38"/>
            <p:cNvGrpSpPr>
              <a:grpSpLocks/>
            </p:cNvGrpSpPr>
            <p:nvPr/>
          </p:nvGrpSpPr>
          <p:grpSpPr bwMode="auto">
            <a:xfrm>
              <a:off x="3900" y="1440"/>
              <a:ext cx="922" cy="1200"/>
              <a:chOff x="3852" y="1968"/>
              <a:chExt cx="922" cy="1200"/>
            </a:xfrm>
          </p:grpSpPr>
          <p:sp>
            <p:nvSpPr>
              <p:cNvPr id="1119271" name="Line 39"/>
              <p:cNvSpPr>
                <a:spLocks noChangeShapeType="1"/>
              </p:cNvSpPr>
              <p:nvPr/>
            </p:nvSpPr>
            <p:spPr bwMode="auto">
              <a:xfrm rot="2170005" flipH="1">
                <a:off x="4711" y="1968"/>
                <a:ext cx="63" cy="1109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272" name="Line 40"/>
              <p:cNvSpPr>
                <a:spLocks noChangeShapeType="1"/>
              </p:cNvSpPr>
              <p:nvPr/>
            </p:nvSpPr>
            <p:spPr bwMode="auto">
              <a:xfrm rot="-2205603" flipH="1" flipV="1">
                <a:off x="3852" y="1992"/>
                <a:ext cx="41" cy="1176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9273" name="Group 41"/>
          <p:cNvGrpSpPr>
            <a:grpSpLocks/>
          </p:cNvGrpSpPr>
          <p:nvPr/>
        </p:nvGrpSpPr>
        <p:grpSpPr bwMode="auto">
          <a:xfrm>
            <a:off x="6334125" y="990600"/>
            <a:ext cx="1047750" cy="957263"/>
            <a:chOff x="3990" y="1056"/>
            <a:chExt cx="660" cy="603"/>
          </a:xfrm>
        </p:grpSpPr>
        <p:sp>
          <p:nvSpPr>
            <p:cNvPr id="1119274" name="Oval 42"/>
            <p:cNvSpPr>
              <a:spLocks noChangeArrowheads="1"/>
            </p:cNvSpPr>
            <p:nvPr/>
          </p:nvSpPr>
          <p:spPr bwMode="auto">
            <a:xfrm>
              <a:off x="3990" y="1056"/>
              <a:ext cx="660" cy="603"/>
            </a:xfrm>
            <a:prstGeom prst="ellipse">
              <a:avLst/>
            </a:prstGeom>
            <a:gradFill rotWithShape="0">
              <a:gsLst>
                <a:gs pos="0">
                  <a:srgbClr val="804000"/>
                </a:gs>
                <a:gs pos="100000">
                  <a:srgbClr val="663300"/>
                </a:gs>
              </a:gsLst>
              <a:path path="shape">
                <a:fillToRect l="50000" t="50000" r="50000" b="50000"/>
              </a:path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0C0A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19275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066" y="121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Satan</a:t>
              </a:r>
            </a:p>
          </p:txBody>
        </p:sp>
      </p:grpSp>
      <p:sp>
        <p:nvSpPr>
          <p:cNvPr id="1119276" name="Oval 44"/>
          <p:cNvSpPr>
            <a:spLocks noChangeArrowheads="1"/>
          </p:cNvSpPr>
          <p:nvPr/>
        </p:nvSpPr>
        <p:spPr bwMode="auto">
          <a:xfrm>
            <a:off x="6143625" y="3333750"/>
            <a:ext cx="1427163" cy="725488"/>
          </a:xfrm>
          <a:prstGeom prst="ellipse">
            <a:avLst/>
          </a:prstGeom>
          <a:gradFill rotWithShape="0">
            <a:gsLst>
              <a:gs pos="0">
                <a:srgbClr val="804000"/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52363" dir="4557825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latin typeface="Impact" pitchFamily="34" charset="0"/>
              </a:rPr>
              <a:t>Evil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latin typeface="Impact" pitchFamily="34" charset="0"/>
              </a:rPr>
              <a:t>children</a:t>
            </a:r>
          </a:p>
        </p:txBody>
      </p:sp>
      <p:sp>
        <p:nvSpPr>
          <p:cNvPr id="1119277" name="AutoShape 45"/>
          <p:cNvSpPr>
            <a:spLocks noChangeArrowheads="1"/>
          </p:cNvSpPr>
          <p:nvPr/>
        </p:nvSpPr>
        <p:spPr bwMode="auto">
          <a:xfrm rot="-5400000">
            <a:off x="6814344" y="19550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9278" name="AutoShape 46"/>
          <p:cNvSpPr>
            <a:spLocks noChangeArrowheads="1"/>
          </p:cNvSpPr>
          <p:nvPr/>
        </p:nvSpPr>
        <p:spPr bwMode="auto">
          <a:xfrm rot="-5400000">
            <a:off x="6814344" y="19550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9279" name="AutoShape 47"/>
          <p:cNvSpPr>
            <a:spLocks noChangeArrowheads="1"/>
          </p:cNvSpPr>
          <p:nvPr/>
        </p:nvSpPr>
        <p:spPr bwMode="auto">
          <a:xfrm rot="-5400000">
            <a:off x="6814344" y="19550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9280" name="AutoShape 48"/>
          <p:cNvSpPr>
            <a:spLocks noChangeArrowheads="1"/>
          </p:cNvSpPr>
          <p:nvPr/>
        </p:nvSpPr>
        <p:spPr bwMode="auto">
          <a:xfrm rot="-16200000">
            <a:off x="6727825" y="2254250"/>
            <a:ext cx="179388" cy="992188"/>
          </a:xfrm>
          <a:prstGeom prst="curvedLeftArrow">
            <a:avLst>
              <a:gd name="adj1" fmla="val 110619"/>
              <a:gd name="adj2" fmla="val 221238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9281" name="AutoShape 49"/>
          <p:cNvSpPr>
            <a:spLocks noChangeArrowheads="1"/>
          </p:cNvSpPr>
          <p:nvPr/>
        </p:nvSpPr>
        <p:spPr bwMode="auto">
          <a:xfrm rot="-16200000">
            <a:off x="6720682" y="225345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9282" name="AutoShape 50"/>
          <p:cNvSpPr>
            <a:spLocks noChangeArrowheads="1"/>
          </p:cNvSpPr>
          <p:nvPr/>
        </p:nvSpPr>
        <p:spPr bwMode="auto">
          <a:xfrm rot="-16200000">
            <a:off x="6720682" y="225345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66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9283" name="Oval 51"/>
          <p:cNvSpPr>
            <a:spLocks noChangeArrowheads="1"/>
          </p:cNvSpPr>
          <p:nvPr/>
        </p:nvSpPr>
        <p:spPr bwMode="auto">
          <a:xfrm>
            <a:off x="4876800" y="2228850"/>
            <a:ext cx="1433513" cy="7254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400">
                <a:solidFill>
                  <a:srgbClr val="0000FF"/>
                </a:solidFill>
                <a:latin typeface="Impact" pitchFamily="34" charset="0"/>
              </a:rPr>
              <a:t>Adam</a:t>
            </a:r>
          </a:p>
        </p:txBody>
      </p:sp>
      <p:sp>
        <p:nvSpPr>
          <p:cNvPr id="1119284" name="Oval 52"/>
          <p:cNvSpPr>
            <a:spLocks noChangeArrowheads="1"/>
          </p:cNvSpPr>
          <p:nvPr/>
        </p:nvSpPr>
        <p:spPr bwMode="auto">
          <a:xfrm>
            <a:off x="7405688" y="2228850"/>
            <a:ext cx="1433512" cy="7254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>
                <a:solidFill>
                  <a:srgbClr val="003300"/>
                </a:solidFill>
                <a:latin typeface="Impact" pitchFamily="34" charset="0"/>
              </a:rPr>
              <a:t>Eve</a:t>
            </a:r>
          </a:p>
        </p:txBody>
      </p:sp>
      <p:sp>
        <p:nvSpPr>
          <p:cNvPr id="1119287" name="Rectangle 55"/>
          <p:cNvSpPr>
            <a:spLocks noChangeArrowheads="1"/>
          </p:cNvSpPr>
          <p:nvPr/>
        </p:nvSpPr>
        <p:spPr bwMode="auto">
          <a:xfrm>
            <a:off x="4876800" y="4267200"/>
            <a:ext cx="3990975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663300"/>
                </a:solidFill>
                <a:latin typeface="Impact" pitchFamily="34" charset="0"/>
              </a:rPr>
              <a:t>Trinity with Satan</a:t>
            </a:r>
          </a:p>
        </p:txBody>
      </p:sp>
      <p:sp>
        <p:nvSpPr>
          <p:cNvPr id="1119288" name="Text Box 56"/>
          <p:cNvSpPr txBox="1">
            <a:spLocks noChangeArrowheads="1"/>
          </p:cNvSpPr>
          <p:nvPr/>
        </p:nvSpPr>
        <p:spPr bwMode="auto">
          <a:xfrm rot="5400000">
            <a:off x="2559844" y="2594769"/>
            <a:ext cx="42687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3200" b="1">
                <a:latin typeface="Arial Black" pitchFamily="34" charset="0"/>
              </a:rPr>
              <a:t>…………………………</a:t>
            </a:r>
          </a:p>
        </p:txBody>
      </p:sp>
      <p:sp>
        <p:nvSpPr>
          <p:cNvPr id="1119376" name="AutoShape 144"/>
          <p:cNvSpPr>
            <a:spLocks noChangeArrowheads="1"/>
          </p:cNvSpPr>
          <p:nvPr/>
        </p:nvSpPr>
        <p:spPr bwMode="auto">
          <a:xfrm>
            <a:off x="838200" y="1066800"/>
            <a:ext cx="2895600" cy="1828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CCFF"/>
              </a:gs>
              <a:gs pos="50000">
                <a:srgbClr val="9966FF"/>
              </a:gs>
              <a:gs pos="100000">
                <a:srgbClr val="CCCC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19400" name="AutoShape 168"/>
          <p:cNvSpPr>
            <a:spLocks noChangeArrowheads="1"/>
          </p:cNvSpPr>
          <p:nvPr/>
        </p:nvSpPr>
        <p:spPr bwMode="auto">
          <a:xfrm>
            <a:off x="838200" y="1066800"/>
            <a:ext cx="2895600" cy="1828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CCFF"/>
              </a:gs>
              <a:gs pos="50000">
                <a:srgbClr val="9966FF"/>
              </a:gs>
              <a:gs pos="100000">
                <a:srgbClr val="CCCC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1119401" name="Group 169"/>
          <p:cNvGrpSpPr>
            <a:grpSpLocks/>
          </p:cNvGrpSpPr>
          <p:nvPr/>
        </p:nvGrpSpPr>
        <p:grpSpPr bwMode="auto">
          <a:xfrm>
            <a:off x="1454150" y="1066800"/>
            <a:ext cx="1524000" cy="1757363"/>
            <a:chOff x="916" y="1200"/>
            <a:chExt cx="960" cy="1107"/>
          </a:xfrm>
        </p:grpSpPr>
        <p:sp>
          <p:nvSpPr>
            <p:cNvPr id="1119402" name="Line 170"/>
            <p:cNvSpPr>
              <a:spLocks noChangeShapeType="1"/>
            </p:cNvSpPr>
            <p:nvPr/>
          </p:nvSpPr>
          <p:spPr bwMode="auto">
            <a:xfrm rot="2067238" flipH="1">
              <a:off x="916" y="1296"/>
              <a:ext cx="92" cy="1011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403" name="Line 171"/>
            <p:cNvSpPr>
              <a:spLocks noChangeShapeType="1"/>
            </p:cNvSpPr>
            <p:nvPr/>
          </p:nvSpPr>
          <p:spPr bwMode="auto">
            <a:xfrm rot="19205299" flipH="1">
              <a:off x="1872" y="1200"/>
              <a:ext cx="4" cy="1084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9404" name="Group 172"/>
          <p:cNvGrpSpPr>
            <a:grpSpLocks/>
          </p:cNvGrpSpPr>
          <p:nvPr/>
        </p:nvGrpSpPr>
        <p:grpSpPr bwMode="auto">
          <a:xfrm>
            <a:off x="1584325" y="2324100"/>
            <a:ext cx="1463675" cy="1866900"/>
            <a:chOff x="998" y="1992"/>
            <a:chExt cx="922" cy="1176"/>
          </a:xfrm>
        </p:grpSpPr>
        <p:sp>
          <p:nvSpPr>
            <p:cNvPr id="1119405" name="Line 173"/>
            <p:cNvSpPr>
              <a:spLocks noChangeShapeType="1"/>
            </p:cNvSpPr>
            <p:nvPr/>
          </p:nvSpPr>
          <p:spPr bwMode="auto">
            <a:xfrm rot="2170005" flipH="1">
              <a:off x="1857" y="1992"/>
              <a:ext cx="63" cy="1109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406" name="Line 174"/>
            <p:cNvSpPr>
              <a:spLocks noChangeShapeType="1"/>
            </p:cNvSpPr>
            <p:nvPr/>
          </p:nvSpPr>
          <p:spPr bwMode="auto">
            <a:xfrm rot="-2205603" flipH="1" flipV="1">
              <a:off x="998" y="1992"/>
              <a:ext cx="41" cy="1176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9407" name="Group 175"/>
          <p:cNvGrpSpPr>
            <a:grpSpLocks/>
          </p:cNvGrpSpPr>
          <p:nvPr/>
        </p:nvGrpSpPr>
        <p:grpSpPr bwMode="auto">
          <a:xfrm>
            <a:off x="1727200" y="993775"/>
            <a:ext cx="1047750" cy="957263"/>
            <a:chOff x="1134" y="1010"/>
            <a:chExt cx="660" cy="603"/>
          </a:xfrm>
        </p:grpSpPr>
        <p:sp>
          <p:nvSpPr>
            <p:cNvPr id="1119408" name="Oval 176"/>
            <p:cNvSpPr>
              <a:spLocks noChangeArrowheads="1"/>
            </p:cNvSpPr>
            <p:nvPr/>
          </p:nvSpPr>
          <p:spPr bwMode="auto">
            <a:xfrm>
              <a:off x="1134" y="1010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19409" name="WordArt 177"/>
            <p:cNvSpPr>
              <a:spLocks noChangeArrowheads="1" noChangeShapeType="1" noTextEdit="1"/>
            </p:cNvSpPr>
            <p:nvPr/>
          </p:nvSpPr>
          <p:spPr bwMode="auto">
            <a:xfrm>
              <a:off x="1210" y="1168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119410" name="Oval 178"/>
          <p:cNvSpPr>
            <a:spLocks noChangeArrowheads="1"/>
          </p:cNvSpPr>
          <p:nvPr/>
        </p:nvSpPr>
        <p:spPr bwMode="auto">
          <a:xfrm>
            <a:off x="1538288" y="3352800"/>
            <a:ext cx="1427162" cy="7254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CCFF"/>
              </a:gs>
            </a:gsLst>
            <a:lin ang="2700000" scaled="1"/>
          </a:gradFill>
          <a:ln w="12700">
            <a:solidFill>
              <a:srgbClr val="6600CC"/>
            </a:solidFill>
            <a:round/>
            <a:headEnd/>
            <a:tailEnd/>
          </a:ln>
          <a:effectLst>
            <a:outerShdw dist="64758" dir="4721404" algn="ctr" rotWithShape="0">
              <a:srgbClr val="6600CC"/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6600CC"/>
                </a:solidFill>
                <a:latin typeface="Impact" pitchFamily="34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6600CC"/>
                </a:solidFill>
                <a:latin typeface="Impact" pitchFamily="34" charset="0"/>
              </a:rPr>
              <a:t>children</a:t>
            </a:r>
          </a:p>
        </p:txBody>
      </p:sp>
      <p:sp>
        <p:nvSpPr>
          <p:cNvPr id="1119412" name="AutoShape 180"/>
          <p:cNvSpPr>
            <a:spLocks noChangeArrowheads="1"/>
          </p:cNvSpPr>
          <p:nvPr/>
        </p:nvSpPr>
        <p:spPr bwMode="auto">
          <a:xfrm rot="-5400000">
            <a:off x="2232819" y="1955006"/>
            <a:ext cx="179388" cy="993775"/>
          </a:xfrm>
          <a:prstGeom prst="curvedLeftArrow">
            <a:avLst>
              <a:gd name="adj1" fmla="val 110796"/>
              <a:gd name="adj2" fmla="val 221592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9415" name="AutoShape 183"/>
          <p:cNvSpPr>
            <a:spLocks noChangeArrowheads="1"/>
          </p:cNvSpPr>
          <p:nvPr/>
        </p:nvSpPr>
        <p:spPr bwMode="auto">
          <a:xfrm rot="-16200000">
            <a:off x="2146300" y="2254250"/>
            <a:ext cx="179388" cy="992188"/>
          </a:xfrm>
          <a:prstGeom prst="curvedLeftArrow">
            <a:avLst>
              <a:gd name="adj1" fmla="val 110619"/>
              <a:gd name="adj2" fmla="val 221238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9418" name="Group 186"/>
          <p:cNvGrpSpPr>
            <a:grpSpLocks/>
          </p:cNvGrpSpPr>
          <p:nvPr/>
        </p:nvGrpSpPr>
        <p:grpSpPr bwMode="auto">
          <a:xfrm>
            <a:off x="457200" y="1495425"/>
            <a:ext cx="3810000" cy="714375"/>
            <a:chOff x="288" y="894"/>
            <a:chExt cx="2400" cy="450"/>
          </a:xfrm>
        </p:grpSpPr>
        <p:sp>
          <p:nvSpPr>
            <p:cNvPr id="1119419" name="Text Box 187"/>
            <p:cNvSpPr txBox="1">
              <a:spLocks noChangeArrowheads="1"/>
            </p:cNvSpPr>
            <p:nvPr/>
          </p:nvSpPr>
          <p:spPr bwMode="auto">
            <a:xfrm>
              <a:off x="288" y="894"/>
              <a:ext cx="624" cy="4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800080"/>
                  </a:solidFill>
                  <a:latin typeface="Impact" pitchFamily="34" charset="0"/>
                </a:rPr>
                <a:t>True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800080"/>
                  </a:solidFill>
                  <a:latin typeface="Impact" pitchFamily="34" charset="0"/>
                </a:rPr>
                <a:t>Father</a:t>
              </a:r>
            </a:p>
          </p:txBody>
        </p:sp>
        <p:sp>
          <p:nvSpPr>
            <p:cNvPr id="1119420" name="Text Box 188"/>
            <p:cNvSpPr txBox="1">
              <a:spLocks noChangeArrowheads="1"/>
            </p:cNvSpPr>
            <p:nvPr/>
          </p:nvSpPr>
          <p:spPr bwMode="auto">
            <a:xfrm>
              <a:off x="1968" y="894"/>
              <a:ext cx="720" cy="4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3300"/>
                  </a:solidFill>
                  <a:latin typeface="Impact" pitchFamily="34" charset="0"/>
                </a:rPr>
                <a:t>True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3300"/>
                  </a:solidFill>
                  <a:latin typeface="Impact" pitchFamily="34" charset="0"/>
                </a:rPr>
                <a:t>Mother</a:t>
              </a:r>
            </a:p>
          </p:txBody>
        </p:sp>
      </p:grpSp>
      <p:sp>
        <p:nvSpPr>
          <p:cNvPr id="1119421" name="Oval 189"/>
          <p:cNvSpPr>
            <a:spLocks noChangeArrowheads="1"/>
          </p:cNvSpPr>
          <p:nvPr/>
        </p:nvSpPr>
        <p:spPr bwMode="auto">
          <a:xfrm>
            <a:off x="2863850" y="2228850"/>
            <a:ext cx="1433513" cy="7254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600">
                <a:solidFill>
                  <a:srgbClr val="003300"/>
                </a:solidFill>
                <a:latin typeface="Impact" pitchFamily="34" charset="0"/>
              </a:rPr>
              <a:t>Eve</a:t>
            </a:r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304800" y="2246313"/>
            <a:ext cx="1433513" cy="7254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400" dirty="0">
                <a:solidFill>
                  <a:srgbClr val="0000FF"/>
                </a:solidFill>
                <a:latin typeface="Impact" pitchFamily="34" charset="0"/>
              </a:rPr>
              <a:t>Adam</a:t>
            </a:r>
            <a:endParaRPr lang="en-US" sz="22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2" name="Rectangle 170"/>
          <p:cNvSpPr>
            <a:spLocks noChangeArrowheads="1"/>
          </p:cNvSpPr>
          <p:nvPr/>
        </p:nvSpPr>
        <p:spPr bwMode="auto">
          <a:xfrm>
            <a:off x="533400" y="4267200"/>
            <a:ext cx="35052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5300A6"/>
                </a:solidFill>
                <a:latin typeface="Impact" pitchFamily="34" charset="0"/>
              </a:rPr>
              <a:t>Trinity with God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1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1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1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11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1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1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9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1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19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11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9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11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19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11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1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1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1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1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1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1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263" grpId="0"/>
      <p:bldP spid="1119264" grpId="0"/>
      <p:bldP spid="1119266" grpId="0" animBg="1"/>
      <p:bldP spid="1119277" grpId="0" animBg="1"/>
      <p:bldP spid="1119278" grpId="0" animBg="1"/>
      <p:bldP spid="1119279" grpId="0" animBg="1"/>
      <p:bldP spid="1119280" grpId="0" animBg="1"/>
      <p:bldP spid="1119281" grpId="0" animBg="1"/>
      <p:bldP spid="1119282" grpId="0" animBg="1"/>
      <p:bldP spid="1119283" grpId="0" animBg="1" autoUpdateAnimBg="0"/>
      <p:bldP spid="1119284" grpId="0" animBg="1" autoUpdateAnimBg="0"/>
      <p:bldP spid="1119287" grpId="0"/>
      <p:bldP spid="111928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65" name="AutoShape 9"/>
          <p:cNvSpPr>
            <a:spLocks noChangeArrowheads="1"/>
          </p:cNvSpPr>
          <p:nvPr/>
        </p:nvSpPr>
        <p:spPr bwMode="auto">
          <a:xfrm>
            <a:off x="762000" y="1066800"/>
            <a:ext cx="2895600" cy="1828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CCFF"/>
              </a:gs>
              <a:gs pos="50000">
                <a:srgbClr val="9966FF"/>
              </a:gs>
              <a:gs pos="100000">
                <a:srgbClr val="CCCC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20258" name="Text Box 2"/>
          <p:cNvSpPr txBox="1">
            <a:spLocks noChangeArrowheads="1"/>
          </p:cNvSpPr>
          <p:nvPr/>
        </p:nvSpPr>
        <p:spPr bwMode="auto">
          <a:xfrm>
            <a:off x="457200" y="10795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0099"/>
                </a:solidFill>
                <a:latin typeface="Impact" pitchFamily="34" charset="0"/>
              </a:rPr>
              <a:t>Spiritual and Perfect Trinities</a:t>
            </a:r>
          </a:p>
        </p:txBody>
      </p:sp>
      <p:sp>
        <p:nvSpPr>
          <p:cNvPr id="1120260" name="Rectangle 4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0360" name="Group 104"/>
          <p:cNvGrpSpPr>
            <a:grpSpLocks/>
          </p:cNvGrpSpPr>
          <p:nvPr/>
        </p:nvGrpSpPr>
        <p:grpSpPr bwMode="auto">
          <a:xfrm>
            <a:off x="842963" y="5562600"/>
            <a:ext cx="7462837" cy="1114425"/>
            <a:chOff x="435" y="3504"/>
            <a:chExt cx="4701" cy="702"/>
          </a:xfrm>
        </p:grpSpPr>
        <p:sp>
          <p:nvSpPr>
            <p:cNvPr id="1120262" name="Text Box 6"/>
            <p:cNvSpPr txBox="1">
              <a:spLocks noChangeArrowheads="1"/>
            </p:cNvSpPr>
            <p:nvPr/>
          </p:nvSpPr>
          <p:spPr bwMode="auto">
            <a:xfrm>
              <a:off x="678" y="3527"/>
              <a:ext cx="445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and the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Holy Spirit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in oneness with God could form only a spiritual trinity. They could fulfill only the mission of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spiritual True Parents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b="1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20263" name="Text Box 7"/>
            <p:cNvSpPr txBox="1">
              <a:spLocks noChangeArrowheads="1"/>
            </p:cNvSpPr>
            <p:nvPr/>
          </p:nvSpPr>
          <p:spPr bwMode="auto">
            <a:xfrm>
              <a:off x="435" y="3504"/>
              <a:ext cx="23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6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20266" name="Group 10"/>
          <p:cNvGrpSpPr>
            <a:grpSpLocks/>
          </p:cNvGrpSpPr>
          <p:nvPr/>
        </p:nvGrpSpPr>
        <p:grpSpPr bwMode="auto">
          <a:xfrm>
            <a:off x="1377950" y="1068388"/>
            <a:ext cx="1524000" cy="1757362"/>
            <a:chOff x="916" y="1200"/>
            <a:chExt cx="960" cy="1107"/>
          </a:xfrm>
        </p:grpSpPr>
        <p:sp>
          <p:nvSpPr>
            <p:cNvPr id="1120267" name="Line 11"/>
            <p:cNvSpPr>
              <a:spLocks noChangeShapeType="1"/>
            </p:cNvSpPr>
            <p:nvPr/>
          </p:nvSpPr>
          <p:spPr bwMode="auto">
            <a:xfrm rot="2067238" flipH="1">
              <a:off x="916" y="1296"/>
              <a:ext cx="92" cy="1011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268" name="Line 12"/>
            <p:cNvSpPr>
              <a:spLocks noChangeShapeType="1"/>
            </p:cNvSpPr>
            <p:nvPr/>
          </p:nvSpPr>
          <p:spPr bwMode="auto">
            <a:xfrm rot="19205299" flipH="1">
              <a:off x="1872" y="1200"/>
              <a:ext cx="4" cy="1084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0272" name="Group 16"/>
          <p:cNvGrpSpPr>
            <a:grpSpLocks/>
          </p:cNvGrpSpPr>
          <p:nvPr/>
        </p:nvGrpSpPr>
        <p:grpSpPr bwMode="auto">
          <a:xfrm>
            <a:off x="1651000" y="995363"/>
            <a:ext cx="1047750" cy="957262"/>
            <a:chOff x="1134" y="1010"/>
            <a:chExt cx="660" cy="603"/>
          </a:xfrm>
        </p:grpSpPr>
        <p:sp>
          <p:nvSpPr>
            <p:cNvPr id="1120273" name="Oval 17"/>
            <p:cNvSpPr>
              <a:spLocks noChangeArrowheads="1"/>
            </p:cNvSpPr>
            <p:nvPr/>
          </p:nvSpPr>
          <p:spPr bwMode="auto">
            <a:xfrm>
              <a:off x="1134" y="1010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2027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210" y="1168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62088" y="2325688"/>
            <a:ext cx="1509712" cy="1866900"/>
            <a:chOff x="1538288" y="2325688"/>
            <a:chExt cx="1509712" cy="1866900"/>
          </a:xfrm>
        </p:grpSpPr>
        <p:grpSp>
          <p:nvGrpSpPr>
            <p:cNvPr id="1120269" name="Group 13"/>
            <p:cNvGrpSpPr>
              <a:grpSpLocks/>
            </p:cNvGrpSpPr>
            <p:nvPr/>
          </p:nvGrpSpPr>
          <p:grpSpPr bwMode="auto">
            <a:xfrm>
              <a:off x="1584325" y="2325688"/>
              <a:ext cx="1463675" cy="1866900"/>
              <a:chOff x="998" y="1992"/>
              <a:chExt cx="922" cy="1176"/>
            </a:xfrm>
          </p:grpSpPr>
          <p:sp>
            <p:nvSpPr>
              <p:cNvPr id="1120270" name="Line 14"/>
              <p:cNvSpPr>
                <a:spLocks noChangeShapeType="1"/>
              </p:cNvSpPr>
              <p:nvPr/>
            </p:nvSpPr>
            <p:spPr bwMode="auto">
              <a:xfrm rot="2170005" flipH="1">
                <a:off x="1857" y="1992"/>
                <a:ext cx="63" cy="1109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271" name="Line 15"/>
              <p:cNvSpPr>
                <a:spLocks noChangeShapeType="1"/>
              </p:cNvSpPr>
              <p:nvPr/>
            </p:nvSpPr>
            <p:spPr bwMode="auto">
              <a:xfrm rot="-2205603" flipH="1" flipV="1">
                <a:off x="998" y="1992"/>
                <a:ext cx="41" cy="117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0275" name="Oval 19"/>
            <p:cNvSpPr>
              <a:spLocks noChangeArrowheads="1"/>
            </p:cNvSpPr>
            <p:nvPr/>
          </p:nvSpPr>
          <p:spPr bwMode="auto">
            <a:xfrm>
              <a:off x="1538288" y="3354388"/>
              <a:ext cx="1427162" cy="72548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solidFill>
                <a:srgbClr val="6600CC"/>
              </a:solidFill>
              <a:round/>
              <a:headEnd/>
              <a:tailEnd/>
            </a:ln>
            <a:effectLst>
              <a:outerShdw dist="64758" dir="4721404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dirty="0">
                <a:solidFill>
                  <a:srgbClr val="6600CC"/>
                </a:solidFill>
                <a:latin typeface="Impact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rgbClr val="6600CC"/>
                  </a:solidFill>
                  <a:latin typeface="Impact" pitchFamily="34" charset="0"/>
                </a:rPr>
                <a:t>Spiritual</a:t>
              </a:r>
            </a:p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rgbClr val="6600CC"/>
                  </a:solidFill>
                  <a:latin typeface="Impact" pitchFamily="34" charset="0"/>
                </a:rPr>
                <a:t>children</a:t>
              </a:r>
            </a:p>
          </p:txBody>
        </p:sp>
      </p:grpSp>
      <p:sp>
        <p:nvSpPr>
          <p:cNvPr id="1120277" name="AutoShape 21"/>
          <p:cNvSpPr>
            <a:spLocks noChangeArrowheads="1"/>
          </p:cNvSpPr>
          <p:nvPr/>
        </p:nvSpPr>
        <p:spPr bwMode="auto">
          <a:xfrm rot="-5400000">
            <a:off x="2156619" y="1956594"/>
            <a:ext cx="179387" cy="993775"/>
          </a:xfrm>
          <a:prstGeom prst="curvedLeftArrow">
            <a:avLst>
              <a:gd name="adj1" fmla="val 110797"/>
              <a:gd name="adj2" fmla="val 221594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0280" name="AutoShape 24"/>
          <p:cNvSpPr>
            <a:spLocks noChangeArrowheads="1"/>
          </p:cNvSpPr>
          <p:nvPr/>
        </p:nvSpPr>
        <p:spPr bwMode="auto">
          <a:xfrm rot="-16200000">
            <a:off x="2070100" y="2255838"/>
            <a:ext cx="179387" cy="992188"/>
          </a:xfrm>
          <a:prstGeom prst="curvedLeftArrow">
            <a:avLst>
              <a:gd name="adj1" fmla="val 110620"/>
              <a:gd name="adj2" fmla="val 221240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0306" name="Oval 50"/>
          <p:cNvSpPr>
            <a:spLocks noChangeArrowheads="1"/>
          </p:cNvSpPr>
          <p:nvPr/>
        </p:nvSpPr>
        <p:spPr bwMode="auto">
          <a:xfrm>
            <a:off x="2787650" y="2230438"/>
            <a:ext cx="1433513" cy="7254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Holy Spirit</a:t>
            </a:r>
          </a:p>
        </p:txBody>
      </p:sp>
      <p:sp>
        <p:nvSpPr>
          <p:cNvPr id="1120308" name="Rectangle 52"/>
          <p:cNvSpPr>
            <a:spLocks noChangeArrowheads="1"/>
          </p:cNvSpPr>
          <p:nvPr/>
        </p:nvSpPr>
        <p:spPr bwMode="auto">
          <a:xfrm>
            <a:off x="549275" y="4329113"/>
            <a:ext cx="33528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5300A6"/>
                </a:solidFill>
                <a:latin typeface="Impact" pitchFamily="34" charset="0"/>
              </a:rPr>
              <a:t>Spiritual trinity</a:t>
            </a:r>
          </a:p>
        </p:txBody>
      </p:sp>
      <p:sp>
        <p:nvSpPr>
          <p:cNvPr id="1120343" name="Text Box 87"/>
          <p:cNvSpPr txBox="1">
            <a:spLocks noChangeArrowheads="1"/>
          </p:cNvSpPr>
          <p:nvPr/>
        </p:nvSpPr>
        <p:spPr bwMode="auto">
          <a:xfrm>
            <a:off x="3009900" y="3400425"/>
            <a:ext cx="13716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5000A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5000A0"/>
                </a:solidFill>
                <a:latin typeface="Impact" pitchFamily="34" charset="0"/>
              </a:rPr>
              <a:t>rebirth</a:t>
            </a:r>
          </a:p>
        </p:txBody>
      </p:sp>
      <p:sp>
        <p:nvSpPr>
          <p:cNvPr id="1120283" name="Text Box 27"/>
          <p:cNvSpPr txBox="1">
            <a:spLocks noChangeArrowheads="1"/>
          </p:cNvSpPr>
          <p:nvPr/>
        </p:nvSpPr>
        <p:spPr bwMode="auto">
          <a:xfrm>
            <a:off x="0" y="1422400"/>
            <a:ext cx="1524000" cy="6873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80008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 sz="2200">
                <a:solidFill>
                  <a:srgbClr val="800080"/>
                </a:solidFill>
                <a:latin typeface="Impact" pitchFamily="34" charset="0"/>
              </a:rPr>
              <a:t>True Father</a:t>
            </a:r>
          </a:p>
        </p:txBody>
      </p:sp>
      <p:sp>
        <p:nvSpPr>
          <p:cNvPr id="1120284" name="Text Box 28"/>
          <p:cNvSpPr txBox="1">
            <a:spLocks noChangeArrowheads="1"/>
          </p:cNvSpPr>
          <p:nvPr/>
        </p:nvSpPr>
        <p:spPr bwMode="auto">
          <a:xfrm>
            <a:off x="2895600" y="1422400"/>
            <a:ext cx="1600200" cy="6873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 sz="2200">
                <a:solidFill>
                  <a:srgbClr val="003300"/>
                </a:solidFill>
                <a:latin typeface="Impact" pitchFamily="34" charset="0"/>
              </a:rPr>
              <a:t>True Mother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8600" y="2246312"/>
            <a:ext cx="1433513" cy="727076"/>
            <a:chOff x="304800" y="2246312"/>
            <a:chExt cx="1433513" cy="727076"/>
          </a:xfrm>
        </p:grpSpPr>
        <p:sp>
          <p:nvSpPr>
            <p:cNvPr id="1120276" name="Oval 20"/>
            <p:cNvSpPr>
              <a:spLocks noChangeArrowheads="1"/>
            </p:cNvSpPr>
            <p:nvPr/>
          </p:nvSpPr>
          <p:spPr bwMode="auto">
            <a:xfrm>
              <a:off x="304800" y="2247900"/>
              <a:ext cx="1433513" cy="72548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3400" dirty="0">
                  <a:noFill/>
                  <a:latin typeface="Impact" pitchFamily="34" charset="0"/>
                </a:rPr>
                <a:t>Jesus</a:t>
              </a:r>
              <a:endParaRPr lang="en-US" sz="2200" dirty="0">
                <a:noFill/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304800" y="2246312"/>
              <a:ext cx="1433513" cy="725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r>
                <a:rPr lang="en-US" sz="3400" dirty="0" smtClean="0">
                  <a:solidFill>
                    <a:srgbClr val="0000FF"/>
                  </a:solidFill>
                  <a:latin typeface="Impact" pitchFamily="34" charset="0"/>
                </a:rPr>
                <a:t>Jesus</a:t>
              </a:r>
              <a:endParaRPr lang="en-US" sz="2200" dirty="0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2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2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12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2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2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2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2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65" grpId="0" animBg="1"/>
      <p:bldP spid="1120258" grpId="0" autoUpdateAnimBg="0"/>
      <p:bldP spid="1120277" grpId="0" animBg="1"/>
      <p:bldP spid="1120277" grpId="1" animBg="1"/>
      <p:bldP spid="1120280" grpId="0" animBg="1"/>
      <p:bldP spid="1120280" grpId="1" animBg="1"/>
      <p:bldP spid="1120306" grpId="0" animBg="1" autoUpdateAnimBg="0"/>
      <p:bldP spid="1120308" grpId="0" autoUpdateAnimBg="0"/>
      <p:bldP spid="1120343" grpId="0" autoUpdateAnimBg="0"/>
      <p:bldP spid="1120283" grpId="0"/>
      <p:bldP spid="11202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54" name="Rectangle 26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6659" name="Group 131"/>
          <p:cNvGrpSpPr>
            <a:grpSpLocks/>
          </p:cNvGrpSpPr>
          <p:nvPr/>
        </p:nvGrpSpPr>
        <p:grpSpPr bwMode="auto">
          <a:xfrm>
            <a:off x="463550" y="5334000"/>
            <a:ext cx="8147050" cy="1381125"/>
            <a:chOff x="100" y="3334"/>
            <a:chExt cx="5516" cy="870"/>
          </a:xfrm>
        </p:grpSpPr>
        <p:sp>
          <p:nvSpPr>
            <p:cNvPr id="1046556" name="Text Box 28"/>
            <p:cNvSpPr txBox="1">
              <a:spLocks noChangeArrowheads="1"/>
            </p:cNvSpPr>
            <p:nvPr/>
          </p:nvSpPr>
          <p:spPr bwMode="auto">
            <a:xfrm>
              <a:off x="343" y="3362"/>
              <a:ext cx="5273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relationship between God and a perfect person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resembles the relationship between the </a:t>
              </a:r>
              <a:r>
                <a:rPr lang="en-US" b="1" dirty="0">
                  <a:solidFill>
                    <a:srgbClr val="FFFF66"/>
                  </a:solidFill>
                  <a:latin typeface="Arial Narrow" pitchFamily="34" charset="0"/>
                </a:rPr>
                <a:t>dual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characteristics. Jesus spoke</a:t>
              </a:r>
            </a:p>
            <a:p>
              <a:pPr algn="l">
                <a:lnSpc>
                  <a:spcPct val="850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of this state of perfection, saying “You, therefore, must be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perfect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as your </a:t>
              </a:r>
              <a:r>
                <a:rPr lang="en-US" b="1" u="sng" dirty="0">
                  <a:solidFill>
                    <a:schemeClr val="bg1"/>
                  </a:solidFill>
                  <a:latin typeface="Arial Narrow" pitchFamily="34" charset="0"/>
                </a:rPr>
                <a:t>heavenly Father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is perfect.” </a:t>
              </a:r>
              <a:r>
                <a:rPr lang="en-US" sz="2000" dirty="0">
                  <a:solidFill>
                    <a:schemeClr val="bg1"/>
                  </a:solidFill>
                  <a:latin typeface="Arial Narrow" pitchFamily="34" charset="0"/>
                </a:rPr>
                <a:t>(Matt. 5:48)</a:t>
              </a:r>
            </a:p>
          </p:txBody>
        </p:sp>
        <p:sp>
          <p:nvSpPr>
            <p:cNvPr id="1046557" name="Text Box 29"/>
            <p:cNvSpPr txBox="1">
              <a:spLocks noChangeArrowheads="1"/>
            </p:cNvSpPr>
            <p:nvPr/>
          </p:nvSpPr>
          <p:spPr bwMode="auto">
            <a:xfrm>
              <a:off x="100" y="3334"/>
              <a:ext cx="23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46614" name="Group 86"/>
          <p:cNvGrpSpPr>
            <a:grpSpLocks/>
          </p:cNvGrpSpPr>
          <p:nvPr/>
        </p:nvGrpSpPr>
        <p:grpSpPr bwMode="auto">
          <a:xfrm>
            <a:off x="381000" y="0"/>
            <a:ext cx="8458200" cy="1036638"/>
            <a:chOff x="192" y="0"/>
            <a:chExt cx="5328" cy="653"/>
          </a:xfrm>
        </p:grpSpPr>
        <p:sp>
          <p:nvSpPr>
            <p:cNvPr id="1046560" name="Text Box 32" descr="Pink tissue paper"/>
            <p:cNvSpPr txBox="1">
              <a:spLocks noChangeArrowheads="1"/>
            </p:cNvSpPr>
            <p:nvPr/>
          </p:nvSpPr>
          <p:spPr bwMode="auto">
            <a:xfrm>
              <a:off x="192" y="0"/>
              <a:ext cx="53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200" u="sng" dirty="0">
                  <a:solidFill>
                    <a:srgbClr val="000099"/>
                  </a:solidFill>
                  <a:latin typeface="Impact" pitchFamily="34" charset="0"/>
                </a:rPr>
                <a:t>Relationship of dual characteristics between God</a:t>
              </a:r>
            </a:p>
          </p:txBody>
        </p:sp>
        <p:sp>
          <p:nvSpPr>
            <p:cNvPr id="1046561" name="Text Box 33" descr="Pink tissue paper"/>
            <p:cNvSpPr txBox="1">
              <a:spLocks noChangeArrowheads="1"/>
            </p:cNvSpPr>
            <p:nvPr/>
          </p:nvSpPr>
          <p:spPr bwMode="auto">
            <a:xfrm>
              <a:off x="2688" y="288"/>
              <a:ext cx="28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200" u="sng" dirty="0">
                  <a:solidFill>
                    <a:srgbClr val="000099"/>
                  </a:solidFill>
                  <a:latin typeface="Impact" pitchFamily="34" charset="0"/>
                </a:rPr>
                <a:t>and a fully mature person</a:t>
              </a:r>
            </a:p>
          </p:txBody>
        </p:sp>
      </p:grpSp>
      <p:sp>
        <p:nvSpPr>
          <p:cNvPr id="1046562" name="Text Box 34"/>
          <p:cNvSpPr txBox="1">
            <a:spLocks noChangeArrowheads="1"/>
          </p:cNvSpPr>
          <p:nvPr/>
        </p:nvSpPr>
        <p:spPr bwMode="auto">
          <a:xfrm>
            <a:off x="304800" y="7620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3200" u="sng" dirty="0">
                <a:solidFill>
                  <a:srgbClr val="800080"/>
                </a:solidFill>
                <a:effectLst>
                  <a:outerShdw dist="12700" dir="2700000" algn="tl">
                    <a:schemeClr val="bg1"/>
                  </a:outerShdw>
                </a:effectLst>
                <a:latin typeface="Arial Black" pitchFamily="34" charset="0"/>
              </a:rPr>
              <a:t>Matt. 5:48</a:t>
            </a:r>
          </a:p>
        </p:txBody>
      </p:sp>
      <p:sp>
        <p:nvSpPr>
          <p:cNvPr id="1046563" name="Text Box 35"/>
          <p:cNvSpPr txBox="1">
            <a:spLocks noChangeArrowheads="1"/>
          </p:cNvSpPr>
          <p:nvPr/>
        </p:nvSpPr>
        <p:spPr bwMode="auto">
          <a:xfrm>
            <a:off x="609600" y="12954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660066"/>
                </a:solidFill>
                <a:effectLst>
                  <a:outerShdw dist="12700" dir="2700000" algn="tl">
                    <a:schemeClr val="bg1"/>
                  </a:outerShdw>
                </a:effectLst>
                <a:latin typeface="Arial Narrow" pitchFamily="34" charset="0"/>
              </a:rPr>
              <a:t>“Be perfect, as your heavenly Father is perfect.”</a:t>
            </a:r>
          </a:p>
        </p:txBody>
      </p:sp>
      <p:sp>
        <p:nvSpPr>
          <p:cNvPr id="1046565" name="AutoShape 37"/>
          <p:cNvSpPr>
            <a:spLocks noChangeArrowheads="1"/>
          </p:cNvSpPr>
          <p:nvPr/>
        </p:nvSpPr>
        <p:spPr bwMode="auto">
          <a:xfrm rot="10800000">
            <a:off x="5692775" y="2895600"/>
            <a:ext cx="184150" cy="533400"/>
          </a:xfrm>
          <a:prstGeom prst="downArrow">
            <a:avLst>
              <a:gd name="adj1" fmla="val 50000"/>
              <a:gd name="adj2" fmla="val 72414"/>
            </a:avLst>
          </a:prstGeom>
          <a:solidFill>
            <a:srgbClr val="CCFF99"/>
          </a:soli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46566" name="AutoShape 38"/>
          <p:cNvSpPr>
            <a:spLocks noChangeArrowheads="1"/>
          </p:cNvSpPr>
          <p:nvPr/>
        </p:nvSpPr>
        <p:spPr bwMode="auto">
          <a:xfrm flipH="1">
            <a:off x="5915025" y="2895600"/>
            <a:ext cx="187325" cy="533400"/>
          </a:xfrm>
          <a:prstGeom prst="downArrow">
            <a:avLst>
              <a:gd name="adj1" fmla="val 50000"/>
              <a:gd name="adj2" fmla="val 71186"/>
            </a:avLst>
          </a:prstGeom>
          <a:solidFill>
            <a:srgbClr val="9900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6586" name="Oval 58"/>
          <p:cNvSpPr>
            <a:spLocks noChangeArrowheads="1"/>
          </p:cNvSpPr>
          <p:nvPr/>
        </p:nvSpPr>
        <p:spPr bwMode="auto">
          <a:xfrm>
            <a:off x="2286000" y="2070100"/>
            <a:ext cx="1371600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BBB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  <a:effectLst>
            <a:outerShdw dist="52363" dir="11642175" algn="ctr" rotWithShape="0">
              <a:srgbClr val="FF7C80"/>
            </a:outerShdw>
          </a:effectLst>
        </p:spPr>
        <p:txBody>
          <a:bodyPr wrap="none" anchor="ctr"/>
          <a:lstStyle/>
          <a:p>
            <a:r>
              <a:rPr lang="en-US" sz="3600">
                <a:solidFill>
                  <a:srgbClr val="000099"/>
                </a:solidFill>
                <a:latin typeface="Impact" pitchFamily="34" charset="0"/>
              </a:rPr>
              <a:t>Mind</a:t>
            </a:r>
          </a:p>
        </p:txBody>
      </p:sp>
      <p:sp>
        <p:nvSpPr>
          <p:cNvPr id="1046589" name="Oval 61"/>
          <p:cNvSpPr>
            <a:spLocks noChangeArrowheads="1"/>
          </p:cNvSpPr>
          <p:nvPr/>
        </p:nvSpPr>
        <p:spPr bwMode="auto">
          <a:xfrm>
            <a:off x="2286000" y="3570288"/>
            <a:ext cx="1371600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33"/>
            </a:solidFill>
            <a:round/>
            <a:headEnd/>
            <a:tailEnd/>
          </a:ln>
          <a:effectLst>
            <a:outerShdw dist="56796" dir="9206097" algn="ctr" rotWithShape="0">
              <a:srgbClr val="003300"/>
            </a:outerShdw>
          </a:effectLst>
        </p:spPr>
        <p:txBody>
          <a:bodyPr wrap="none" anchor="ctr"/>
          <a:lstStyle/>
          <a:p>
            <a:r>
              <a:rPr lang="en-US" sz="3600">
                <a:solidFill>
                  <a:srgbClr val="003300"/>
                </a:solidFill>
                <a:latin typeface="Impact" pitchFamily="34" charset="0"/>
              </a:rPr>
              <a:t>Body</a:t>
            </a:r>
          </a:p>
        </p:txBody>
      </p:sp>
      <p:sp>
        <p:nvSpPr>
          <p:cNvPr id="1046599" name="AutoShape 71"/>
          <p:cNvSpPr>
            <a:spLocks noChangeArrowheads="1"/>
          </p:cNvSpPr>
          <p:nvPr/>
        </p:nvSpPr>
        <p:spPr bwMode="auto">
          <a:xfrm rot="10800000">
            <a:off x="2765425" y="2895600"/>
            <a:ext cx="184150" cy="533400"/>
          </a:xfrm>
          <a:prstGeom prst="downArrow">
            <a:avLst>
              <a:gd name="adj1" fmla="val 50000"/>
              <a:gd name="adj2" fmla="val 72414"/>
            </a:avLst>
          </a:prstGeom>
          <a:solidFill>
            <a:srgbClr val="33CC33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46600" name="AutoShape 72"/>
          <p:cNvSpPr>
            <a:spLocks noChangeArrowheads="1"/>
          </p:cNvSpPr>
          <p:nvPr/>
        </p:nvSpPr>
        <p:spPr bwMode="auto">
          <a:xfrm flipH="1">
            <a:off x="2990850" y="2895600"/>
            <a:ext cx="187325" cy="533400"/>
          </a:xfrm>
          <a:prstGeom prst="downArrow">
            <a:avLst>
              <a:gd name="adj1" fmla="val 50000"/>
              <a:gd name="adj2" fmla="val 71186"/>
            </a:avLst>
          </a:prstGeom>
          <a:solidFill>
            <a:srgbClr val="FFCC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6658" name="Group 130"/>
          <p:cNvGrpSpPr>
            <a:grpSpLocks/>
          </p:cNvGrpSpPr>
          <p:nvPr/>
        </p:nvGrpSpPr>
        <p:grpSpPr bwMode="auto">
          <a:xfrm>
            <a:off x="3505200" y="2305050"/>
            <a:ext cx="1676400" cy="1714500"/>
            <a:chOff x="2256" y="1356"/>
            <a:chExt cx="960" cy="1080"/>
          </a:xfrm>
        </p:grpSpPr>
        <p:sp>
          <p:nvSpPr>
            <p:cNvPr id="1046564" name="Text Box 36"/>
            <p:cNvSpPr txBox="1">
              <a:spLocks noChangeArrowheads="1"/>
            </p:cNvSpPr>
            <p:nvPr/>
          </p:nvSpPr>
          <p:spPr bwMode="auto">
            <a:xfrm>
              <a:off x="2256" y="1356"/>
              <a:ext cx="9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</a:pPr>
              <a:r>
                <a:rPr lang="en-US" sz="4000" b="1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……..</a:t>
              </a:r>
            </a:p>
          </p:txBody>
        </p:sp>
        <p:sp>
          <p:nvSpPr>
            <p:cNvPr id="1046604" name="Text Box 76"/>
            <p:cNvSpPr txBox="1">
              <a:spLocks noChangeArrowheads="1"/>
            </p:cNvSpPr>
            <p:nvPr/>
          </p:nvSpPr>
          <p:spPr bwMode="auto">
            <a:xfrm>
              <a:off x="2256" y="2301"/>
              <a:ext cx="9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</a:pPr>
              <a:r>
                <a:rPr lang="en-US" sz="4000" b="1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……..</a:t>
              </a:r>
            </a:p>
          </p:txBody>
        </p:sp>
      </p:grpSp>
      <p:sp>
        <p:nvSpPr>
          <p:cNvPr id="1046616" name="AutoShape 88"/>
          <p:cNvSpPr>
            <a:spLocks noChangeArrowheads="1"/>
          </p:cNvSpPr>
          <p:nvPr/>
        </p:nvSpPr>
        <p:spPr bwMode="auto">
          <a:xfrm rot="10800000">
            <a:off x="5691188" y="2895600"/>
            <a:ext cx="184150" cy="533400"/>
          </a:xfrm>
          <a:prstGeom prst="downArrow">
            <a:avLst>
              <a:gd name="adj1" fmla="val 50000"/>
              <a:gd name="adj2" fmla="val 72414"/>
            </a:avLst>
          </a:prstGeom>
          <a:solidFill>
            <a:srgbClr val="CCFF99"/>
          </a:soli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46617" name="AutoShape 89"/>
          <p:cNvSpPr>
            <a:spLocks noChangeArrowheads="1"/>
          </p:cNvSpPr>
          <p:nvPr/>
        </p:nvSpPr>
        <p:spPr bwMode="auto">
          <a:xfrm flipH="1">
            <a:off x="5913438" y="2895600"/>
            <a:ext cx="187325" cy="533400"/>
          </a:xfrm>
          <a:prstGeom prst="downArrow">
            <a:avLst>
              <a:gd name="adj1" fmla="val 50000"/>
              <a:gd name="adj2" fmla="val 71186"/>
            </a:avLst>
          </a:prstGeom>
          <a:solidFill>
            <a:srgbClr val="9900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6636" name="Group 108"/>
          <p:cNvGrpSpPr>
            <a:grpSpLocks/>
          </p:cNvGrpSpPr>
          <p:nvPr/>
        </p:nvGrpSpPr>
        <p:grpSpPr bwMode="auto">
          <a:xfrm>
            <a:off x="5029200" y="3481388"/>
            <a:ext cx="1746250" cy="862012"/>
            <a:chOff x="3168" y="2097"/>
            <a:chExt cx="1100" cy="543"/>
          </a:xfrm>
        </p:grpSpPr>
        <p:sp>
          <p:nvSpPr>
            <p:cNvPr id="1046596" name="Oval 68"/>
            <p:cNvSpPr>
              <a:spLocks noChangeArrowheads="1"/>
            </p:cNvSpPr>
            <p:nvPr/>
          </p:nvSpPr>
          <p:spPr bwMode="auto">
            <a:xfrm>
              <a:off x="3168" y="2097"/>
              <a:ext cx="1100" cy="54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66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00"/>
              </a:solidFill>
              <a:round/>
              <a:headEnd/>
              <a:tailEnd/>
            </a:ln>
            <a:effectLst>
              <a:outerShdw dist="80322" dir="1106097" algn="ctr" rotWithShape="0">
                <a:srgbClr val="003366"/>
              </a:outerShdw>
            </a:effectLst>
          </p:spPr>
          <p:txBody>
            <a:bodyPr wrap="none" anchor="ctr"/>
            <a:lstStyle/>
            <a:p>
              <a:endParaRPr lang="en-US" sz="3600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046598" name="Text Box 70"/>
            <p:cNvSpPr txBox="1">
              <a:spLocks noChangeArrowheads="1"/>
            </p:cNvSpPr>
            <p:nvPr/>
          </p:nvSpPr>
          <p:spPr bwMode="auto">
            <a:xfrm>
              <a:off x="3238" y="2166"/>
              <a:ext cx="96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3366"/>
                  </a:solidFill>
                  <a:latin typeface="Impact" pitchFamily="34" charset="0"/>
                </a:rPr>
                <a:t>Person</a:t>
              </a:r>
            </a:p>
          </p:txBody>
        </p:sp>
      </p:grpSp>
      <p:grpSp>
        <p:nvGrpSpPr>
          <p:cNvPr id="1046629" name="Group 101"/>
          <p:cNvGrpSpPr>
            <a:grpSpLocks/>
          </p:cNvGrpSpPr>
          <p:nvPr/>
        </p:nvGrpSpPr>
        <p:grpSpPr bwMode="auto">
          <a:xfrm>
            <a:off x="5029200" y="1981200"/>
            <a:ext cx="1746250" cy="862013"/>
            <a:chOff x="3168" y="1152"/>
            <a:chExt cx="1100" cy="543"/>
          </a:xfrm>
        </p:grpSpPr>
        <p:sp>
          <p:nvSpPr>
            <p:cNvPr id="1046594" name="Oval 66"/>
            <p:cNvSpPr>
              <a:spLocks noChangeArrowheads="1"/>
            </p:cNvSpPr>
            <p:nvPr/>
          </p:nvSpPr>
          <p:spPr bwMode="auto">
            <a:xfrm>
              <a:off x="3168" y="1152"/>
              <a:ext cx="1100" cy="54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9900FF"/>
              </a:solidFill>
              <a:round/>
              <a:headEnd/>
              <a:tailEnd/>
            </a:ln>
            <a:effectLst>
              <a:outerShdw dist="68392" dir="20291915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046595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3292" y="1287"/>
              <a:ext cx="851" cy="2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00FF"/>
                      </a:gs>
                      <a:gs pos="50000">
                        <a:schemeClr val="bg1"/>
                      </a:gs>
                      <a:gs pos="100000">
                        <a:srgbClr val="9900FF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sp>
        <p:nvSpPr>
          <p:cNvPr id="1046569" name="Text Box 41"/>
          <p:cNvSpPr txBox="1">
            <a:spLocks noChangeArrowheads="1"/>
          </p:cNvSpPr>
          <p:nvPr/>
        </p:nvSpPr>
        <p:spPr bwMode="auto">
          <a:xfrm>
            <a:off x="6553200" y="2782888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4400" dirty="0">
                <a:solidFill>
                  <a:srgbClr val="000099"/>
                </a:solidFill>
                <a:latin typeface="Impact" pitchFamily="34" charset="0"/>
              </a:rPr>
              <a:t>Perfect</a:t>
            </a:r>
          </a:p>
        </p:txBody>
      </p:sp>
    </p:spTree>
    <p:custDataLst>
      <p:tags r:id="rId1"/>
    </p:custData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4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4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4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4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0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4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4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4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04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4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04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4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4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4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accel="50000" decel="5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10465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accel="5000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046629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4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4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62" grpId="0"/>
      <p:bldP spid="1046563" grpId="0"/>
      <p:bldP spid="1046565" grpId="0" animBg="1" autoUpdateAnimBg="0"/>
      <p:bldP spid="1046566" grpId="0" animBg="1" autoUpdateAnimBg="0"/>
      <p:bldP spid="1046586" grpId="0" animBg="1"/>
      <p:bldP spid="1046589" grpId="0" animBg="1"/>
      <p:bldP spid="1046599" grpId="0" animBg="1"/>
      <p:bldP spid="1046599" grpId="2" animBg="1"/>
      <p:bldP spid="1046600" grpId="0" animBg="1"/>
      <p:bldP spid="1046600" grpId="2" animBg="1"/>
      <p:bldP spid="1046616" grpId="0" animBg="1" autoUpdateAnimBg="0"/>
      <p:bldP spid="1046617" grpId="0" animBg="1" autoUpdateAnimBg="0"/>
      <p:bldP spid="1046569" grpId="0"/>
      <p:bldP spid="1046569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4" name="AutoShape 14"/>
          <p:cNvSpPr>
            <a:spLocks noChangeArrowheads="1"/>
          </p:cNvSpPr>
          <p:nvPr/>
        </p:nvSpPr>
        <p:spPr bwMode="auto">
          <a:xfrm>
            <a:off x="5334000" y="1066800"/>
            <a:ext cx="2895600" cy="1828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CCFF"/>
              </a:gs>
              <a:gs pos="50000">
                <a:srgbClr val="9966FF"/>
              </a:gs>
              <a:gs pos="100000">
                <a:srgbClr val="CCCC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57130" name="Rectangle 10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7173" name="Group 53"/>
          <p:cNvGrpSpPr>
            <a:grpSpLocks/>
          </p:cNvGrpSpPr>
          <p:nvPr/>
        </p:nvGrpSpPr>
        <p:grpSpPr bwMode="auto">
          <a:xfrm>
            <a:off x="914400" y="5562600"/>
            <a:ext cx="7148513" cy="1101725"/>
            <a:chOff x="489" y="3504"/>
            <a:chExt cx="4503" cy="694"/>
          </a:xfrm>
        </p:grpSpPr>
        <p:sp>
          <p:nvSpPr>
            <p:cNvPr id="1157132" name="Text Box 12"/>
            <p:cNvSpPr txBox="1">
              <a:spLocks noChangeArrowheads="1"/>
            </p:cNvSpPr>
            <p:nvPr/>
          </p:nvSpPr>
          <p:spPr bwMode="auto">
            <a:xfrm>
              <a:off x="726" y="3552"/>
              <a:ext cx="4266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dist">
                <a:lnSpc>
                  <a:spcPct val="85000"/>
                </a:lnSpc>
              </a:pP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Christ must return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in the flesh and find his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Bride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.  They will form on the earth a perfect trinity with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and become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True Parents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both spiritually and physically.</a:t>
              </a:r>
              <a:endParaRPr lang="en-US" b="1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57133" name="Text Box 13"/>
            <p:cNvSpPr txBox="1">
              <a:spLocks noChangeArrowheads="1"/>
            </p:cNvSpPr>
            <p:nvPr/>
          </p:nvSpPr>
          <p:spPr bwMode="auto">
            <a:xfrm>
              <a:off x="489" y="3504"/>
              <a:ext cx="23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57122" name="Group 2"/>
          <p:cNvGrpSpPr>
            <a:grpSpLocks/>
          </p:cNvGrpSpPr>
          <p:nvPr/>
        </p:nvGrpSpPr>
        <p:grpSpPr bwMode="auto">
          <a:xfrm>
            <a:off x="762000" y="1066800"/>
            <a:ext cx="2895600" cy="1828800"/>
            <a:chOff x="528" y="672"/>
            <a:chExt cx="1824" cy="1152"/>
          </a:xfrm>
        </p:grpSpPr>
        <p:grpSp>
          <p:nvGrpSpPr>
            <p:cNvPr id="1157123" name="Group 3"/>
            <p:cNvGrpSpPr>
              <a:grpSpLocks/>
            </p:cNvGrpSpPr>
            <p:nvPr/>
          </p:nvGrpSpPr>
          <p:grpSpPr bwMode="auto">
            <a:xfrm>
              <a:off x="528" y="672"/>
              <a:ext cx="1824" cy="1152"/>
              <a:chOff x="528" y="672"/>
              <a:chExt cx="1824" cy="1152"/>
            </a:xfrm>
          </p:grpSpPr>
          <p:sp>
            <p:nvSpPr>
              <p:cNvPr id="1157124" name="AutoShape 4"/>
              <p:cNvSpPr>
                <a:spLocks noChangeArrowheads="1"/>
              </p:cNvSpPr>
              <p:nvPr/>
            </p:nvSpPr>
            <p:spPr bwMode="auto">
              <a:xfrm>
                <a:off x="528" y="672"/>
                <a:ext cx="1824" cy="115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9966FF"/>
                  </a:gs>
                  <a:gs pos="100000">
                    <a:srgbClr val="CCCCFF"/>
                  </a:gs>
                </a:gsLst>
                <a:lin ang="540000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157125" name="AutoShape 5"/>
              <p:cNvSpPr>
                <a:spLocks noChangeArrowheads="1"/>
              </p:cNvSpPr>
              <p:nvPr/>
            </p:nvSpPr>
            <p:spPr bwMode="auto">
              <a:xfrm>
                <a:off x="528" y="672"/>
                <a:ext cx="1824" cy="115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9966FF"/>
                  </a:gs>
                  <a:gs pos="100000">
                    <a:srgbClr val="CCCCFF"/>
                  </a:gs>
                </a:gsLst>
                <a:lin ang="540000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157126" name="AutoShape 6"/>
              <p:cNvSpPr>
                <a:spLocks noChangeArrowheads="1"/>
              </p:cNvSpPr>
              <p:nvPr/>
            </p:nvSpPr>
            <p:spPr bwMode="auto">
              <a:xfrm>
                <a:off x="528" y="672"/>
                <a:ext cx="1824" cy="115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9966FF"/>
                  </a:gs>
                  <a:gs pos="100000">
                    <a:srgbClr val="CCCCFF"/>
                  </a:gs>
                </a:gsLst>
                <a:lin ang="540000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157127" name="Group 7"/>
            <p:cNvGrpSpPr>
              <a:grpSpLocks/>
            </p:cNvGrpSpPr>
            <p:nvPr/>
          </p:nvGrpSpPr>
          <p:grpSpPr bwMode="auto">
            <a:xfrm>
              <a:off x="916" y="673"/>
              <a:ext cx="960" cy="1107"/>
              <a:chOff x="916" y="1200"/>
              <a:chExt cx="960" cy="1107"/>
            </a:xfrm>
          </p:grpSpPr>
          <p:sp>
            <p:nvSpPr>
              <p:cNvPr id="1157128" name="Line 8"/>
              <p:cNvSpPr>
                <a:spLocks noChangeShapeType="1"/>
              </p:cNvSpPr>
              <p:nvPr/>
            </p:nvSpPr>
            <p:spPr bwMode="auto">
              <a:xfrm rot="2067238" flipH="1">
                <a:off x="916" y="1296"/>
                <a:ext cx="92" cy="1011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129" name="Line 9"/>
              <p:cNvSpPr>
                <a:spLocks noChangeShapeType="1"/>
              </p:cNvSpPr>
              <p:nvPr/>
            </p:nvSpPr>
            <p:spPr bwMode="auto">
              <a:xfrm rot="19205299" flipH="1">
                <a:off x="1872" y="1200"/>
                <a:ext cx="4" cy="1084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57135" name="Group 15"/>
          <p:cNvGrpSpPr>
            <a:grpSpLocks/>
          </p:cNvGrpSpPr>
          <p:nvPr/>
        </p:nvGrpSpPr>
        <p:grpSpPr bwMode="auto">
          <a:xfrm>
            <a:off x="5949950" y="1068388"/>
            <a:ext cx="1524000" cy="1757362"/>
            <a:chOff x="916" y="1200"/>
            <a:chExt cx="960" cy="1107"/>
          </a:xfrm>
        </p:grpSpPr>
        <p:sp>
          <p:nvSpPr>
            <p:cNvPr id="1157136" name="Line 16"/>
            <p:cNvSpPr>
              <a:spLocks noChangeShapeType="1"/>
            </p:cNvSpPr>
            <p:nvPr/>
          </p:nvSpPr>
          <p:spPr bwMode="auto">
            <a:xfrm rot="2067238" flipH="1">
              <a:off x="916" y="1296"/>
              <a:ext cx="92" cy="1011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37" name="Line 17"/>
            <p:cNvSpPr>
              <a:spLocks noChangeShapeType="1"/>
            </p:cNvSpPr>
            <p:nvPr/>
          </p:nvSpPr>
          <p:spPr bwMode="auto">
            <a:xfrm rot="19205299" flipH="1">
              <a:off x="1872" y="1200"/>
              <a:ext cx="4" cy="1084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138" name="Text Box 18"/>
          <p:cNvSpPr txBox="1">
            <a:spLocks noChangeArrowheads="1"/>
          </p:cNvSpPr>
          <p:nvPr/>
        </p:nvSpPr>
        <p:spPr bwMode="auto">
          <a:xfrm>
            <a:off x="4495800" y="838200"/>
            <a:ext cx="1600200" cy="1025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80008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800080"/>
                </a:solidFill>
                <a:latin typeface="Impact" pitchFamily="34" charset="0"/>
              </a:rPr>
              <a:t>and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800080"/>
                </a:solidFill>
                <a:latin typeface="Impact" pitchFamily="34" charset="0"/>
              </a:rPr>
              <a:t>Physical</a:t>
            </a:r>
            <a:endParaRPr lang="en-US" sz="2200" dirty="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1157139" name="Text Box 19"/>
          <p:cNvSpPr txBox="1">
            <a:spLocks noChangeArrowheads="1"/>
          </p:cNvSpPr>
          <p:nvPr/>
        </p:nvSpPr>
        <p:spPr bwMode="auto">
          <a:xfrm>
            <a:off x="7543800" y="838200"/>
            <a:ext cx="1600200" cy="1025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00330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003300"/>
                </a:solidFill>
                <a:latin typeface="Impact" pitchFamily="34" charset="0"/>
              </a:rPr>
              <a:t>and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003300"/>
                </a:solidFill>
                <a:latin typeface="Impact" pitchFamily="34" charset="0"/>
              </a:rPr>
              <a:t>Physical</a:t>
            </a:r>
            <a:endParaRPr lang="en-US" sz="2200" dirty="0">
              <a:solidFill>
                <a:srgbClr val="003300"/>
              </a:solidFill>
              <a:latin typeface="Impact" pitchFamily="34" charset="0"/>
            </a:endParaRPr>
          </a:p>
        </p:txBody>
      </p:sp>
      <p:grpSp>
        <p:nvGrpSpPr>
          <p:cNvPr id="1157140" name="Group 20"/>
          <p:cNvGrpSpPr>
            <a:grpSpLocks/>
          </p:cNvGrpSpPr>
          <p:nvPr/>
        </p:nvGrpSpPr>
        <p:grpSpPr bwMode="auto">
          <a:xfrm>
            <a:off x="6267450" y="992188"/>
            <a:ext cx="1047750" cy="957262"/>
            <a:chOff x="1134" y="1010"/>
            <a:chExt cx="660" cy="603"/>
          </a:xfrm>
        </p:grpSpPr>
        <p:sp>
          <p:nvSpPr>
            <p:cNvPr id="1157141" name="Oval 21"/>
            <p:cNvSpPr>
              <a:spLocks noChangeArrowheads="1"/>
            </p:cNvSpPr>
            <p:nvPr/>
          </p:nvSpPr>
          <p:spPr bwMode="auto">
            <a:xfrm>
              <a:off x="1134" y="1010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5714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210" y="1168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157143" name="Oval 23"/>
          <p:cNvSpPr>
            <a:spLocks noChangeArrowheads="1"/>
          </p:cNvSpPr>
          <p:nvPr/>
        </p:nvSpPr>
        <p:spPr bwMode="auto">
          <a:xfrm>
            <a:off x="4845050" y="2244725"/>
            <a:ext cx="1433513" cy="7254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1200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00FF"/>
                </a:solidFill>
                <a:latin typeface="Impact" pitchFamily="34" charset="0"/>
              </a:rPr>
              <a:t>Returning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00FF"/>
                </a:solidFill>
                <a:latin typeface="Impact" pitchFamily="34" charset="0"/>
              </a:rPr>
              <a:t>Christ</a:t>
            </a:r>
            <a:endParaRPr lang="en-US" sz="22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57144" name="AutoShape 24"/>
          <p:cNvSpPr>
            <a:spLocks noChangeArrowheads="1"/>
          </p:cNvSpPr>
          <p:nvPr/>
        </p:nvSpPr>
        <p:spPr bwMode="auto">
          <a:xfrm rot="-5400000">
            <a:off x="6773069" y="1953419"/>
            <a:ext cx="179387" cy="993775"/>
          </a:xfrm>
          <a:prstGeom prst="curvedLeftArrow">
            <a:avLst>
              <a:gd name="adj1" fmla="val 110797"/>
              <a:gd name="adj2" fmla="val 221594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45" name="AutoShape 25"/>
          <p:cNvSpPr>
            <a:spLocks noChangeArrowheads="1"/>
          </p:cNvSpPr>
          <p:nvPr/>
        </p:nvSpPr>
        <p:spPr bwMode="auto">
          <a:xfrm rot="-16200000">
            <a:off x="6686550" y="2252663"/>
            <a:ext cx="179387" cy="992188"/>
          </a:xfrm>
          <a:prstGeom prst="curvedLeftArrow">
            <a:avLst>
              <a:gd name="adj1" fmla="val 110620"/>
              <a:gd name="adj2" fmla="val 221240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46" name="Oval 26"/>
          <p:cNvSpPr>
            <a:spLocks noChangeArrowheads="1"/>
          </p:cNvSpPr>
          <p:nvPr/>
        </p:nvSpPr>
        <p:spPr bwMode="auto">
          <a:xfrm>
            <a:off x="7404100" y="2227263"/>
            <a:ext cx="1433513" cy="7254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200">
                <a:solidFill>
                  <a:srgbClr val="003300"/>
                </a:solidFill>
                <a:latin typeface="Impact" pitchFamily="34" charset="0"/>
              </a:rPr>
              <a:t>Bride</a:t>
            </a:r>
          </a:p>
        </p:txBody>
      </p:sp>
      <p:sp>
        <p:nvSpPr>
          <p:cNvPr id="1157147" name="Text Box 27"/>
          <p:cNvSpPr txBox="1">
            <a:spLocks noChangeArrowheads="1"/>
          </p:cNvSpPr>
          <p:nvPr/>
        </p:nvSpPr>
        <p:spPr bwMode="auto">
          <a:xfrm rot="5400000">
            <a:off x="2516981" y="2596357"/>
            <a:ext cx="42687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3200" b="1">
                <a:latin typeface="Arial Black" pitchFamily="34" charset="0"/>
              </a:rPr>
              <a:t>…………………………</a:t>
            </a:r>
          </a:p>
        </p:txBody>
      </p:sp>
      <p:grpSp>
        <p:nvGrpSpPr>
          <p:cNvPr id="1157171" name="Group 51"/>
          <p:cNvGrpSpPr>
            <a:grpSpLocks/>
          </p:cNvGrpSpPr>
          <p:nvPr/>
        </p:nvGrpSpPr>
        <p:grpSpPr bwMode="auto">
          <a:xfrm>
            <a:off x="0" y="995363"/>
            <a:ext cx="4495800" cy="3197225"/>
            <a:chOff x="48" y="627"/>
            <a:chExt cx="2832" cy="2014"/>
          </a:xfrm>
        </p:grpSpPr>
        <p:sp>
          <p:nvSpPr>
            <p:cNvPr id="1157149" name="Text Box 29"/>
            <p:cNvSpPr txBox="1">
              <a:spLocks noChangeArrowheads="1"/>
            </p:cNvSpPr>
            <p:nvPr/>
          </p:nvSpPr>
          <p:spPr bwMode="auto">
            <a:xfrm>
              <a:off x="48" y="896"/>
              <a:ext cx="960" cy="4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800080"/>
                  </a:solidFill>
                  <a:latin typeface="Impact" pitchFamily="34" charset="0"/>
                </a:rPr>
                <a:t>Spiritual</a:t>
              </a:r>
            </a:p>
            <a:p>
              <a:pPr>
                <a:lnSpc>
                  <a:spcPct val="85000"/>
                </a:lnSpc>
              </a:pPr>
              <a:r>
                <a:rPr lang="en-US" sz="2200">
                  <a:solidFill>
                    <a:srgbClr val="800080"/>
                  </a:solidFill>
                  <a:latin typeface="Impact" pitchFamily="34" charset="0"/>
                </a:rPr>
                <a:t>True Father</a:t>
              </a:r>
            </a:p>
          </p:txBody>
        </p:sp>
        <p:grpSp>
          <p:nvGrpSpPr>
            <p:cNvPr id="1157150" name="Group 30"/>
            <p:cNvGrpSpPr>
              <a:grpSpLocks/>
            </p:cNvGrpSpPr>
            <p:nvPr/>
          </p:nvGrpSpPr>
          <p:grpSpPr bwMode="auto">
            <a:xfrm>
              <a:off x="998" y="1465"/>
              <a:ext cx="922" cy="1176"/>
              <a:chOff x="998" y="1992"/>
              <a:chExt cx="922" cy="1176"/>
            </a:xfrm>
          </p:grpSpPr>
          <p:sp>
            <p:nvSpPr>
              <p:cNvPr id="1157151" name="Line 31"/>
              <p:cNvSpPr>
                <a:spLocks noChangeShapeType="1"/>
              </p:cNvSpPr>
              <p:nvPr/>
            </p:nvSpPr>
            <p:spPr bwMode="auto">
              <a:xfrm rot="2170005" flipH="1">
                <a:off x="1857" y="1992"/>
                <a:ext cx="63" cy="1109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152" name="Line 32"/>
              <p:cNvSpPr>
                <a:spLocks noChangeShapeType="1"/>
              </p:cNvSpPr>
              <p:nvPr/>
            </p:nvSpPr>
            <p:spPr bwMode="auto">
              <a:xfrm rot="-2205603" flipH="1" flipV="1">
                <a:off x="998" y="1992"/>
                <a:ext cx="41" cy="117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7153" name="Group 33"/>
            <p:cNvGrpSpPr>
              <a:grpSpLocks/>
            </p:cNvGrpSpPr>
            <p:nvPr/>
          </p:nvGrpSpPr>
          <p:grpSpPr bwMode="auto">
            <a:xfrm>
              <a:off x="1088" y="627"/>
              <a:ext cx="660" cy="603"/>
              <a:chOff x="1134" y="1010"/>
              <a:chExt cx="660" cy="603"/>
            </a:xfrm>
          </p:grpSpPr>
          <p:sp>
            <p:nvSpPr>
              <p:cNvPr id="1157154" name="Oval 34"/>
              <p:cNvSpPr>
                <a:spLocks noChangeArrowheads="1"/>
              </p:cNvSpPr>
              <p:nvPr/>
            </p:nvSpPr>
            <p:spPr bwMode="auto">
              <a:xfrm>
                <a:off x="1134" y="1010"/>
                <a:ext cx="660" cy="60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CCCCFF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4800" b="1">
                  <a:solidFill>
                    <a:srgbClr val="6600CC"/>
                  </a:solidFill>
                  <a:latin typeface="Impact" pitchFamily="34" charset="0"/>
                </a:endParaRPr>
              </a:p>
            </p:txBody>
          </p:sp>
          <p:sp>
            <p:nvSpPr>
              <p:cNvPr id="1157155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10" y="1168"/>
                <a:ext cx="507" cy="28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God</a:t>
                </a:r>
              </a:p>
            </p:txBody>
          </p:sp>
        </p:grpSp>
        <p:sp>
          <p:nvSpPr>
            <p:cNvPr id="1157156" name="Oval 36"/>
            <p:cNvSpPr>
              <a:spLocks noChangeArrowheads="1"/>
            </p:cNvSpPr>
            <p:nvPr/>
          </p:nvSpPr>
          <p:spPr bwMode="auto">
            <a:xfrm>
              <a:off x="969" y="2113"/>
              <a:ext cx="899" cy="45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solidFill>
                <a:srgbClr val="6600CC"/>
              </a:solidFill>
              <a:round/>
              <a:headEnd/>
              <a:tailEnd/>
            </a:ln>
            <a:effectLst>
              <a:outerShdw dist="64758" dir="4721404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>
                <a:solidFill>
                  <a:srgbClr val="6600CC"/>
                </a:solidFill>
                <a:latin typeface="Impact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2200">
                  <a:solidFill>
                    <a:srgbClr val="6600CC"/>
                  </a:solidFill>
                  <a:latin typeface="Impact" pitchFamily="34" charset="0"/>
                </a:rPr>
                <a:t>Spiritual</a:t>
              </a:r>
            </a:p>
            <a:p>
              <a:pPr>
                <a:lnSpc>
                  <a:spcPct val="80000"/>
                </a:lnSpc>
              </a:pPr>
              <a:r>
                <a:rPr lang="en-US" sz="2200">
                  <a:solidFill>
                    <a:srgbClr val="6600CC"/>
                  </a:solidFill>
                  <a:latin typeface="Impact" pitchFamily="34" charset="0"/>
                </a:rPr>
                <a:t>children</a:t>
              </a:r>
            </a:p>
          </p:txBody>
        </p:sp>
        <p:sp>
          <p:nvSpPr>
            <p:cNvPr id="1157158" name="AutoShape 38"/>
            <p:cNvSpPr>
              <a:spLocks noChangeArrowheads="1"/>
            </p:cNvSpPr>
            <p:nvPr/>
          </p:nvSpPr>
          <p:spPr bwMode="auto">
            <a:xfrm rot="-5400000">
              <a:off x="1406" y="1233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61" name="AutoShape 41"/>
            <p:cNvSpPr>
              <a:spLocks noChangeArrowheads="1"/>
            </p:cNvSpPr>
            <p:nvPr/>
          </p:nvSpPr>
          <p:spPr bwMode="auto">
            <a:xfrm rot="-16200000">
              <a:off x="1352" y="1421"/>
              <a:ext cx="113" cy="625"/>
            </a:xfrm>
            <a:prstGeom prst="curvedLeftArrow">
              <a:avLst>
                <a:gd name="adj1" fmla="val 110619"/>
                <a:gd name="adj2" fmla="val 221239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64" name="Oval 44"/>
            <p:cNvSpPr>
              <a:spLocks noChangeArrowheads="1"/>
            </p:cNvSpPr>
            <p:nvPr/>
          </p:nvSpPr>
          <p:spPr bwMode="auto">
            <a:xfrm>
              <a:off x="1804" y="1405"/>
              <a:ext cx="903" cy="45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600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>
                <a:lnSpc>
                  <a:spcPct val="75000"/>
                </a:lnSpc>
              </a:pPr>
              <a:r>
                <a:rPr lang="en-US" dirty="0">
                  <a:solidFill>
                    <a:srgbClr val="003300"/>
                  </a:solidFill>
                  <a:latin typeface="Impact" pitchFamily="34" charset="0"/>
                </a:rPr>
                <a:t>Holy Spirit</a:t>
              </a:r>
            </a:p>
          </p:txBody>
        </p:sp>
        <p:sp>
          <p:nvSpPr>
            <p:cNvPr id="1157166" name="Text Box 46"/>
            <p:cNvSpPr txBox="1">
              <a:spLocks noChangeArrowheads="1"/>
            </p:cNvSpPr>
            <p:nvPr/>
          </p:nvSpPr>
          <p:spPr bwMode="auto">
            <a:xfrm>
              <a:off x="1872" y="896"/>
              <a:ext cx="1008" cy="4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3300"/>
                  </a:solidFill>
                  <a:latin typeface="Impact" pitchFamily="34" charset="0"/>
                </a:rPr>
                <a:t>Spiritual</a:t>
              </a:r>
            </a:p>
            <a:p>
              <a:pPr>
                <a:lnSpc>
                  <a:spcPct val="85000"/>
                </a:lnSpc>
              </a:pPr>
              <a:r>
                <a:rPr lang="en-US" sz="2200">
                  <a:solidFill>
                    <a:srgbClr val="003300"/>
                  </a:solidFill>
                  <a:latin typeface="Impact" pitchFamily="34" charset="0"/>
                </a:rPr>
                <a:t>True Mother</a:t>
              </a:r>
            </a:p>
          </p:txBody>
        </p:sp>
      </p:grpSp>
      <p:sp>
        <p:nvSpPr>
          <p:cNvPr id="1157168" name="Text Box 48"/>
          <p:cNvSpPr txBox="1">
            <a:spLocks noChangeArrowheads="1"/>
          </p:cNvSpPr>
          <p:nvPr/>
        </p:nvSpPr>
        <p:spPr bwMode="auto">
          <a:xfrm>
            <a:off x="457200" y="10795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0099"/>
                </a:solidFill>
                <a:latin typeface="Impact" pitchFamily="34" charset="0"/>
              </a:rPr>
              <a:t>Spiritual and Perfect Trinities</a:t>
            </a:r>
          </a:p>
        </p:txBody>
      </p:sp>
      <p:sp>
        <p:nvSpPr>
          <p:cNvPr id="1157169" name="Text Box 49"/>
          <p:cNvSpPr txBox="1">
            <a:spLocks noChangeArrowheads="1"/>
          </p:cNvSpPr>
          <p:nvPr/>
        </p:nvSpPr>
        <p:spPr bwMode="auto">
          <a:xfrm>
            <a:off x="4495800" y="1752600"/>
            <a:ext cx="16002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800080"/>
                </a:solidFill>
                <a:latin typeface="Impact" pitchFamily="34" charset="0"/>
              </a:rPr>
              <a:t>True</a:t>
            </a:r>
            <a:r>
              <a:rPr lang="en-US" sz="2200" dirty="0">
                <a:solidFill>
                  <a:srgbClr val="582C00"/>
                </a:solidFill>
                <a:latin typeface="Impact" pitchFamily="34" charset="0"/>
              </a:rPr>
              <a:t> </a:t>
            </a:r>
            <a:r>
              <a:rPr lang="en-US" sz="2200" dirty="0">
                <a:solidFill>
                  <a:srgbClr val="800080"/>
                </a:solidFill>
                <a:latin typeface="Impact" pitchFamily="34" charset="0"/>
              </a:rPr>
              <a:t>Father</a:t>
            </a:r>
          </a:p>
        </p:txBody>
      </p:sp>
      <p:sp>
        <p:nvSpPr>
          <p:cNvPr id="1157170" name="Text Box 50"/>
          <p:cNvSpPr txBox="1">
            <a:spLocks noChangeArrowheads="1"/>
          </p:cNvSpPr>
          <p:nvPr/>
        </p:nvSpPr>
        <p:spPr bwMode="auto">
          <a:xfrm>
            <a:off x="7543800" y="1752600"/>
            <a:ext cx="16002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003300"/>
                </a:solidFill>
                <a:latin typeface="Impact" pitchFamily="34" charset="0"/>
              </a:rPr>
              <a:t>True</a:t>
            </a:r>
            <a:r>
              <a:rPr lang="en-US" sz="2200" dirty="0">
                <a:solidFill>
                  <a:srgbClr val="582C00"/>
                </a:solidFill>
                <a:latin typeface="Impact" pitchFamily="34" charset="0"/>
              </a:rPr>
              <a:t> </a:t>
            </a:r>
            <a:r>
              <a:rPr lang="en-US" sz="2200" dirty="0">
                <a:solidFill>
                  <a:srgbClr val="003300"/>
                </a:solidFill>
                <a:latin typeface="Impact" pitchFamily="34" charset="0"/>
              </a:rPr>
              <a:t>Mother</a:t>
            </a:r>
          </a:p>
        </p:txBody>
      </p:sp>
      <p:sp>
        <p:nvSpPr>
          <p:cNvPr id="47" name="Rectangle 52"/>
          <p:cNvSpPr>
            <a:spLocks noChangeArrowheads="1"/>
          </p:cNvSpPr>
          <p:nvPr/>
        </p:nvSpPr>
        <p:spPr bwMode="auto">
          <a:xfrm>
            <a:off x="549275" y="4329113"/>
            <a:ext cx="33528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5300A6"/>
                </a:solidFill>
                <a:latin typeface="Impact" pitchFamily="34" charset="0"/>
              </a:rPr>
              <a:t>Spiritual trinity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28600" y="2246312"/>
            <a:ext cx="1433513" cy="727076"/>
            <a:chOff x="304800" y="2246312"/>
            <a:chExt cx="1433513" cy="727076"/>
          </a:xfrm>
        </p:grpSpPr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304800" y="2247900"/>
              <a:ext cx="1433513" cy="72548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3400" dirty="0">
                  <a:noFill/>
                  <a:latin typeface="Impact" pitchFamily="34" charset="0"/>
                </a:rPr>
                <a:t>Jesus</a:t>
              </a:r>
              <a:endParaRPr lang="en-US" sz="2200" dirty="0">
                <a:noFill/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304800" y="2246312"/>
              <a:ext cx="1433513" cy="725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r>
                <a:rPr lang="en-US" sz="3400" dirty="0" smtClean="0">
                  <a:solidFill>
                    <a:srgbClr val="0000FF"/>
                  </a:solidFill>
                  <a:latin typeface="Impact" pitchFamily="34" charset="0"/>
                </a:rPr>
                <a:t>Jesus</a:t>
              </a:r>
              <a:endParaRPr lang="en-US" sz="2200" dirty="0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</p:grpSp>
      <p:sp>
        <p:nvSpPr>
          <p:cNvPr id="51" name="Text Box 87"/>
          <p:cNvSpPr txBox="1">
            <a:spLocks noChangeArrowheads="1"/>
          </p:cNvSpPr>
          <p:nvPr/>
        </p:nvSpPr>
        <p:spPr bwMode="auto">
          <a:xfrm>
            <a:off x="3009900" y="3400425"/>
            <a:ext cx="13716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5000A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5000A0"/>
                </a:solidFill>
                <a:latin typeface="Impact" pitchFamily="34" charset="0"/>
              </a:rPr>
              <a:t>rebirth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5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5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5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5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57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15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57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15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5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15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4" grpId="0" animBg="1"/>
      <p:bldP spid="1157138" grpId="0"/>
      <p:bldP spid="1157139" grpId="0"/>
      <p:bldP spid="1157143" grpId="0" animBg="1" autoUpdateAnimBg="0"/>
      <p:bldP spid="1157144" grpId="0" animBg="1"/>
      <p:bldP spid="1157144" grpId="1" animBg="1"/>
      <p:bldP spid="1157145" grpId="0" animBg="1"/>
      <p:bldP spid="1157145" grpId="1" animBg="1"/>
      <p:bldP spid="1157146" grpId="0" animBg="1" autoUpdateAnimBg="0"/>
      <p:bldP spid="1157147" grpId="0" autoUpdateAnimBg="0"/>
      <p:bldP spid="1157169" grpId="0"/>
      <p:bldP spid="115717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40" name="Group 56"/>
          <p:cNvGrpSpPr>
            <a:grpSpLocks/>
          </p:cNvGrpSpPr>
          <p:nvPr/>
        </p:nvGrpSpPr>
        <p:grpSpPr bwMode="auto">
          <a:xfrm>
            <a:off x="6124575" y="2322513"/>
            <a:ext cx="1463675" cy="1866900"/>
            <a:chOff x="998" y="1992"/>
            <a:chExt cx="922" cy="1176"/>
          </a:xfrm>
        </p:grpSpPr>
        <p:sp>
          <p:nvSpPr>
            <p:cNvPr id="1142841" name="Line 57"/>
            <p:cNvSpPr>
              <a:spLocks noChangeShapeType="1"/>
            </p:cNvSpPr>
            <p:nvPr/>
          </p:nvSpPr>
          <p:spPr bwMode="auto">
            <a:xfrm rot="2170005" flipH="1">
              <a:off x="1857" y="1992"/>
              <a:ext cx="63" cy="1109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842" name="Line 58"/>
            <p:cNvSpPr>
              <a:spLocks noChangeShapeType="1"/>
            </p:cNvSpPr>
            <p:nvPr/>
          </p:nvSpPr>
          <p:spPr bwMode="auto">
            <a:xfrm rot="-2205603" flipH="1" flipV="1">
              <a:off x="998" y="1992"/>
              <a:ext cx="41" cy="1176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2844" name="Rectangle 60"/>
          <p:cNvSpPr>
            <a:spLocks noChangeArrowheads="1"/>
          </p:cNvSpPr>
          <p:nvPr/>
        </p:nvSpPr>
        <p:spPr bwMode="auto">
          <a:xfrm>
            <a:off x="5045075" y="4329113"/>
            <a:ext cx="3565525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5300A6"/>
                </a:solidFill>
                <a:latin typeface="Impact" pitchFamily="34" charset="0"/>
              </a:rPr>
              <a:t>Trinity on earth</a:t>
            </a:r>
          </a:p>
        </p:txBody>
      </p:sp>
      <p:sp>
        <p:nvSpPr>
          <p:cNvPr id="1142843" name="Oval 59"/>
          <p:cNvSpPr>
            <a:spLocks noChangeArrowheads="1"/>
          </p:cNvSpPr>
          <p:nvPr/>
        </p:nvSpPr>
        <p:spPr bwMode="auto">
          <a:xfrm>
            <a:off x="6078538" y="3351213"/>
            <a:ext cx="1427162" cy="72548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CCFF"/>
              </a:gs>
            </a:gsLst>
            <a:lin ang="2700000" scaled="1"/>
          </a:gradFill>
          <a:ln w="12700">
            <a:solidFill>
              <a:srgbClr val="6600CC"/>
            </a:solidFill>
            <a:round/>
            <a:headEnd/>
            <a:tailEnd/>
          </a:ln>
          <a:effectLst>
            <a:outerShdw dist="64758" dir="4721404" algn="ctr" rotWithShape="0">
              <a:srgbClr val="6600CC"/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6600CC"/>
                </a:solidFill>
                <a:latin typeface="Impact" pitchFamily="34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6600CC"/>
                </a:solidFill>
                <a:latin typeface="Impact" pitchFamily="34" charset="0"/>
              </a:rPr>
              <a:t>children</a:t>
            </a:r>
          </a:p>
        </p:txBody>
      </p:sp>
      <p:sp>
        <p:nvSpPr>
          <p:cNvPr id="1142845" name="Text Box 61"/>
          <p:cNvSpPr txBox="1">
            <a:spLocks noChangeArrowheads="1"/>
          </p:cNvSpPr>
          <p:nvPr/>
        </p:nvSpPr>
        <p:spPr bwMode="auto">
          <a:xfrm>
            <a:off x="7543800" y="3140075"/>
            <a:ext cx="1371600" cy="1336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5000A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5000A0"/>
                </a:solidFill>
                <a:latin typeface="Impact" pitchFamily="34" charset="0"/>
              </a:rPr>
              <a:t>and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5000A0"/>
                </a:solidFill>
                <a:latin typeface="Impact" pitchFamily="34" charset="0"/>
              </a:rPr>
              <a:t>physical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5000A0"/>
                </a:solidFill>
                <a:latin typeface="Impact" pitchFamily="34" charset="0"/>
              </a:rPr>
              <a:t>rebirth</a:t>
            </a:r>
          </a:p>
        </p:txBody>
      </p:sp>
      <p:grpSp>
        <p:nvGrpSpPr>
          <p:cNvPr id="1142786" name="Group 2"/>
          <p:cNvGrpSpPr>
            <a:grpSpLocks/>
          </p:cNvGrpSpPr>
          <p:nvPr/>
        </p:nvGrpSpPr>
        <p:grpSpPr bwMode="auto">
          <a:xfrm>
            <a:off x="762000" y="1066800"/>
            <a:ext cx="2895600" cy="1828800"/>
            <a:chOff x="528" y="672"/>
            <a:chExt cx="1824" cy="1152"/>
          </a:xfrm>
        </p:grpSpPr>
        <p:grpSp>
          <p:nvGrpSpPr>
            <p:cNvPr id="1142787" name="Group 3"/>
            <p:cNvGrpSpPr>
              <a:grpSpLocks/>
            </p:cNvGrpSpPr>
            <p:nvPr/>
          </p:nvGrpSpPr>
          <p:grpSpPr bwMode="auto">
            <a:xfrm>
              <a:off x="528" y="672"/>
              <a:ext cx="1824" cy="1152"/>
              <a:chOff x="528" y="672"/>
              <a:chExt cx="1824" cy="1152"/>
            </a:xfrm>
          </p:grpSpPr>
          <p:sp>
            <p:nvSpPr>
              <p:cNvPr id="1142788" name="AutoShape 4"/>
              <p:cNvSpPr>
                <a:spLocks noChangeArrowheads="1"/>
              </p:cNvSpPr>
              <p:nvPr/>
            </p:nvSpPr>
            <p:spPr bwMode="auto">
              <a:xfrm>
                <a:off x="528" y="672"/>
                <a:ext cx="1824" cy="115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9966FF"/>
                  </a:gs>
                  <a:gs pos="100000">
                    <a:srgbClr val="CCCCFF"/>
                  </a:gs>
                </a:gsLst>
                <a:lin ang="540000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142789" name="AutoShape 5"/>
              <p:cNvSpPr>
                <a:spLocks noChangeArrowheads="1"/>
              </p:cNvSpPr>
              <p:nvPr/>
            </p:nvSpPr>
            <p:spPr bwMode="auto">
              <a:xfrm>
                <a:off x="528" y="672"/>
                <a:ext cx="1824" cy="115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9966FF"/>
                  </a:gs>
                  <a:gs pos="100000">
                    <a:srgbClr val="CCCCFF"/>
                  </a:gs>
                </a:gsLst>
                <a:lin ang="540000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142790" name="AutoShape 6"/>
              <p:cNvSpPr>
                <a:spLocks noChangeArrowheads="1"/>
              </p:cNvSpPr>
              <p:nvPr/>
            </p:nvSpPr>
            <p:spPr bwMode="auto">
              <a:xfrm>
                <a:off x="528" y="672"/>
                <a:ext cx="1824" cy="115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9966FF"/>
                  </a:gs>
                  <a:gs pos="100000">
                    <a:srgbClr val="CCCCFF"/>
                  </a:gs>
                </a:gsLst>
                <a:lin ang="540000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142791" name="Group 7"/>
            <p:cNvGrpSpPr>
              <a:grpSpLocks/>
            </p:cNvGrpSpPr>
            <p:nvPr/>
          </p:nvGrpSpPr>
          <p:grpSpPr bwMode="auto">
            <a:xfrm>
              <a:off x="916" y="673"/>
              <a:ext cx="960" cy="1107"/>
              <a:chOff x="916" y="1200"/>
              <a:chExt cx="960" cy="1107"/>
            </a:xfrm>
          </p:grpSpPr>
          <p:sp>
            <p:nvSpPr>
              <p:cNvPr id="1142792" name="Line 8"/>
              <p:cNvSpPr>
                <a:spLocks noChangeShapeType="1"/>
              </p:cNvSpPr>
              <p:nvPr/>
            </p:nvSpPr>
            <p:spPr bwMode="auto">
              <a:xfrm rot="2067238" flipH="1">
                <a:off x="916" y="1296"/>
                <a:ext cx="92" cy="1011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793" name="Line 9"/>
              <p:cNvSpPr>
                <a:spLocks noChangeShapeType="1"/>
              </p:cNvSpPr>
              <p:nvPr/>
            </p:nvSpPr>
            <p:spPr bwMode="auto">
              <a:xfrm rot="19205299" flipH="1">
                <a:off x="1872" y="1200"/>
                <a:ext cx="4" cy="1084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42794" name="Rectangle 10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2798" name="AutoShape 14"/>
          <p:cNvSpPr>
            <a:spLocks noChangeArrowheads="1"/>
          </p:cNvSpPr>
          <p:nvPr/>
        </p:nvSpPr>
        <p:spPr bwMode="auto">
          <a:xfrm>
            <a:off x="5334000" y="1066800"/>
            <a:ext cx="2895600" cy="1828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CCFF"/>
              </a:gs>
              <a:gs pos="50000">
                <a:srgbClr val="9966FF"/>
              </a:gs>
              <a:gs pos="100000">
                <a:srgbClr val="CCCC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42799" name="AutoShape 15"/>
          <p:cNvSpPr>
            <a:spLocks noChangeArrowheads="1"/>
          </p:cNvSpPr>
          <p:nvPr/>
        </p:nvSpPr>
        <p:spPr bwMode="auto">
          <a:xfrm>
            <a:off x="5334000" y="1066800"/>
            <a:ext cx="2895600" cy="1828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CCFF"/>
              </a:gs>
              <a:gs pos="50000">
                <a:srgbClr val="9966FF"/>
              </a:gs>
              <a:gs pos="100000">
                <a:srgbClr val="CCCC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42800" name="AutoShape 16"/>
          <p:cNvSpPr>
            <a:spLocks noChangeArrowheads="1"/>
          </p:cNvSpPr>
          <p:nvPr/>
        </p:nvSpPr>
        <p:spPr bwMode="auto">
          <a:xfrm>
            <a:off x="5334000" y="1066800"/>
            <a:ext cx="2895600" cy="1828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CCFF"/>
              </a:gs>
              <a:gs pos="50000">
                <a:srgbClr val="9966FF"/>
              </a:gs>
              <a:gs pos="100000">
                <a:srgbClr val="CCCC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1142801" name="Group 17"/>
          <p:cNvGrpSpPr>
            <a:grpSpLocks/>
          </p:cNvGrpSpPr>
          <p:nvPr/>
        </p:nvGrpSpPr>
        <p:grpSpPr bwMode="auto">
          <a:xfrm>
            <a:off x="5949950" y="1068388"/>
            <a:ext cx="1524000" cy="1757362"/>
            <a:chOff x="916" y="1200"/>
            <a:chExt cx="960" cy="1107"/>
          </a:xfrm>
        </p:grpSpPr>
        <p:sp>
          <p:nvSpPr>
            <p:cNvPr id="1142802" name="Line 18"/>
            <p:cNvSpPr>
              <a:spLocks noChangeShapeType="1"/>
            </p:cNvSpPr>
            <p:nvPr/>
          </p:nvSpPr>
          <p:spPr bwMode="auto">
            <a:xfrm rot="2067238" flipH="1">
              <a:off x="916" y="1296"/>
              <a:ext cx="92" cy="1011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803" name="Line 19"/>
            <p:cNvSpPr>
              <a:spLocks noChangeShapeType="1"/>
            </p:cNvSpPr>
            <p:nvPr/>
          </p:nvSpPr>
          <p:spPr bwMode="auto">
            <a:xfrm rot="19205299" flipH="1">
              <a:off x="1872" y="1200"/>
              <a:ext cx="4" cy="1084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2807" name="Group 23"/>
          <p:cNvGrpSpPr>
            <a:grpSpLocks/>
          </p:cNvGrpSpPr>
          <p:nvPr/>
        </p:nvGrpSpPr>
        <p:grpSpPr bwMode="auto">
          <a:xfrm>
            <a:off x="6267450" y="992188"/>
            <a:ext cx="1047750" cy="957262"/>
            <a:chOff x="1134" y="1010"/>
            <a:chExt cx="660" cy="603"/>
          </a:xfrm>
        </p:grpSpPr>
        <p:sp>
          <p:nvSpPr>
            <p:cNvPr id="1142808" name="Oval 24"/>
            <p:cNvSpPr>
              <a:spLocks noChangeArrowheads="1"/>
            </p:cNvSpPr>
            <p:nvPr/>
          </p:nvSpPr>
          <p:spPr bwMode="auto">
            <a:xfrm>
              <a:off x="1134" y="1010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14280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10" y="1168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142810" name="Oval 26"/>
          <p:cNvSpPr>
            <a:spLocks noChangeArrowheads="1"/>
          </p:cNvSpPr>
          <p:nvPr/>
        </p:nvSpPr>
        <p:spPr bwMode="auto">
          <a:xfrm>
            <a:off x="4845050" y="2244725"/>
            <a:ext cx="1433513" cy="7254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12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rgbClr val="0000FF"/>
                </a:solidFill>
                <a:latin typeface="Impact" pitchFamily="34" charset="0"/>
              </a:rPr>
              <a:t>Returning</a:t>
            </a: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rgbClr val="0000FF"/>
                </a:solidFill>
                <a:latin typeface="Impact" pitchFamily="34" charset="0"/>
              </a:rPr>
              <a:t>Christ</a:t>
            </a:r>
            <a:endParaRPr lang="en-US" sz="2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42811" name="AutoShape 27"/>
          <p:cNvSpPr>
            <a:spLocks noChangeArrowheads="1"/>
          </p:cNvSpPr>
          <p:nvPr/>
        </p:nvSpPr>
        <p:spPr bwMode="auto">
          <a:xfrm rot="-5400000">
            <a:off x="6773069" y="1953419"/>
            <a:ext cx="179387" cy="993775"/>
          </a:xfrm>
          <a:prstGeom prst="curvedLeftArrow">
            <a:avLst>
              <a:gd name="adj1" fmla="val 110797"/>
              <a:gd name="adj2" fmla="val 221594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2814" name="AutoShape 30"/>
          <p:cNvSpPr>
            <a:spLocks noChangeArrowheads="1"/>
          </p:cNvSpPr>
          <p:nvPr/>
        </p:nvSpPr>
        <p:spPr bwMode="auto">
          <a:xfrm rot="-16200000">
            <a:off x="6686550" y="2252663"/>
            <a:ext cx="179387" cy="992188"/>
          </a:xfrm>
          <a:prstGeom prst="curvedLeftArrow">
            <a:avLst>
              <a:gd name="adj1" fmla="val 110620"/>
              <a:gd name="adj2" fmla="val 221240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2817" name="Oval 33"/>
          <p:cNvSpPr>
            <a:spLocks noChangeArrowheads="1"/>
          </p:cNvSpPr>
          <p:nvPr/>
        </p:nvSpPr>
        <p:spPr bwMode="auto">
          <a:xfrm>
            <a:off x="7404100" y="2227263"/>
            <a:ext cx="1433513" cy="7254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60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200">
                <a:solidFill>
                  <a:srgbClr val="003300"/>
                </a:solidFill>
                <a:latin typeface="Impact" pitchFamily="34" charset="0"/>
              </a:rPr>
              <a:t>Bride</a:t>
            </a:r>
          </a:p>
        </p:txBody>
      </p:sp>
      <p:sp>
        <p:nvSpPr>
          <p:cNvPr id="1142818" name="Text Box 34"/>
          <p:cNvSpPr txBox="1">
            <a:spLocks noChangeArrowheads="1"/>
          </p:cNvSpPr>
          <p:nvPr/>
        </p:nvSpPr>
        <p:spPr bwMode="auto">
          <a:xfrm rot="5400000">
            <a:off x="2516981" y="2596357"/>
            <a:ext cx="42687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3200" b="1">
                <a:latin typeface="Arial Black" pitchFamily="34" charset="0"/>
              </a:rPr>
              <a:t>…………………………</a:t>
            </a:r>
          </a:p>
        </p:txBody>
      </p:sp>
      <p:grpSp>
        <p:nvGrpSpPr>
          <p:cNvPr id="1142819" name="Group 35"/>
          <p:cNvGrpSpPr>
            <a:grpSpLocks/>
          </p:cNvGrpSpPr>
          <p:nvPr/>
        </p:nvGrpSpPr>
        <p:grpSpPr bwMode="auto">
          <a:xfrm>
            <a:off x="0" y="995363"/>
            <a:ext cx="4495800" cy="3197225"/>
            <a:chOff x="48" y="627"/>
            <a:chExt cx="2832" cy="2014"/>
          </a:xfrm>
        </p:grpSpPr>
        <p:sp>
          <p:nvSpPr>
            <p:cNvPr id="1142820" name="Text Box 36"/>
            <p:cNvSpPr txBox="1">
              <a:spLocks noChangeArrowheads="1"/>
            </p:cNvSpPr>
            <p:nvPr/>
          </p:nvSpPr>
          <p:spPr bwMode="auto">
            <a:xfrm>
              <a:off x="48" y="896"/>
              <a:ext cx="960" cy="4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800080"/>
                  </a:solidFill>
                  <a:latin typeface="Impact" pitchFamily="34" charset="0"/>
                </a:rPr>
                <a:t>Spiritual</a:t>
              </a:r>
            </a:p>
            <a:p>
              <a:pPr>
                <a:lnSpc>
                  <a:spcPct val="85000"/>
                </a:lnSpc>
              </a:pPr>
              <a:r>
                <a:rPr lang="en-US" sz="2200">
                  <a:solidFill>
                    <a:srgbClr val="800080"/>
                  </a:solidFill>
                  <a:latin typeface="Impact" pitchFamily="34" charset="0"/>
                </a:rPr>
                <a:t>True Father</a:t>
              </a:r>
            </a:p>
          </p:txBody>
        </p:sp>
        <p:grpSp>
          <p:nvGrpSpPr>
            <p:cNvPr id="1142821" name="Group 37"/>
            <p:cNvGrpSpPr>
              <a:grpSpLocks/>
            </p:cNvGrpSpPr>
            <p:nvPr/>
          </p:nvGrpSpPr>
          <p:grpSpPr bwMode="auto">
            <a:xfrm>
              <a:off x="998" y="1465"/>
              <a:ext cx="922" cy="1176"/>
              <a:chOff x="998" y="1992"/>
              <a:chExt cx="922" cy="1176"/>
            </a:xfrm>
          </p:grpSpPr>
          <p:sp>
            <p:nvSpPr>
              <p:cNvPr id="1142822" name="Line 38"/>
              <p:cNvSpPr>
                <a:spLocks noChangeShapeType="1"/>
              </p:cNvSpPr>
              <p:nvPr/>
            </p:nvSpPr>
            <p:spPr bwMode="auto">
              <a:xfrm rot="2170005" flipH="1">
                <a:off x="1857" y="1992"/>
                <a:ext cx="63" cy="1109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823" name="Line 39"/>
              <p:cNvSpPr>
                <a:spLocks noChangeShapeType="1"/>
              </p:cNvSpPr>
              <p:nvPr/>
            </p:nvSpPr>
            <p:spPr bwMode="auto">
              <a:xfrm rot="-2205603" flipH="1" flipV="1">
                <a:off x="998" y="1992"/>
                <a:ext cx="41" cy="1176"/>
              </a:xfrm>
              <a:prstGeom prst="line">
                <a:avLst/>
              </a:prstGeom>
              <a:noFill/>
              <a:ln w="57150">
                <a:solidFill>
                  <a:srgbClr val="99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2824" name="Group 40"/>
            <p:cNvGrpSpPr>
              <a:grpSpLocks/>
            </p:cNvGrpSpPr>
            <p:nvPr/>
          </p:nvGrpSpPr>
          <p:grpSpPr bwMode="auto">
            <a:xfrm>
              <a:off x="1088" y="627"/>
              <a:ext cx="660" cy="603"/>
              <a:chOff x="1134" y="1010"/>
              <a:chExt cx="660" cy="603"/>
            </a:xfrm>
          </p:grpSpPr>
          <p:sp>
            <p:nvSpPr>
              <p:cNvPr id="1142825" name="Oval 41"/>
              <p:cNvSpPr>
                <a:spLocks noChangeArrowheads="1"/>
              </p:cNvSpPr>
              <p:nvPr/>
            </p:nvSpPr>
            <p:spPr bwMode="auto">
              <a:xfrm>
                <a:off x="1134" y="1010"/>
                <a:ext cx="660" cy="60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CCCCFF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4800" b="1">
                  <a:solidFill>
                    <a:srgbClr val="6600CC"/>
                  </a:solidFill>
                  <a:latin typeface="Impact" pitchFamily="34" charset="0"/>
                </a:endParaRPr>
              </a:p>
            </p:txBody>
          </p:sp>
          <p:sp>
            <p:nvSpPr>
              <p:cNvPr id="1142826" name="WordArt 4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10" y="1168"/>
                <a:ext cx="507" cy="28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38100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God</a:t>
                </a:r>
              </a:p>
            </p:txBody>
          </p:sp>
        </p:grpSp>
        <p:sp>
          <p:nvSpPr>
            <p:cNvPr id="1142827" name="Oval 43"/>
            <p:cNvSpPr>
              <a:spLocks noChangeArrowheads="1"/>
            </p:cNvSpPr>
            <p:nvPr/>
          </p:nvSpPr>
          <p:spPr bwMode="auto">
            <a:xfrm>
              <a:off x="969" y="2113"/>
              <a:ext cx="899" cy="45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solidFill>
                <a:srgbClr val="6600CC"/>
              </a:solidFill>
              <a:round/>
              <a:headEnd/>
              <a:tailEnd/>
            </a:ln>
            <a:effectLst>
              <a:outerShdw dist="64758" dir="4721404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>
                <a:solidFill>
                  <a:srgbClr val="6600CC"/>
                </a:solidFill>
                <a:latin typeface="Impact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2200">
                  <a:solidFill>
                    <a:srgbClr val="6600CC"/>
                  </a:solidFill>
                  <a:latin typeface="Impact" pitchFamily="34" charset="0"/>
                </a:rPr>
                <a:t>Spiritual</a:t>
              </a:r>
            </a:p>
            <a:p>
              <a:pPr>
                <a:lnSpc>
                  <a:spcPct val="80000"/>
                </a:lnSpc>
              </a:pPr>
              <a:r>
                <a:rPr lang="en-US" sz="2200">
                  <a:solidFill>
                    <a:srgbClr val="6600CC"/>
                  </a:solidFill>
                  <a:latin typeface="Impact" pitchFamily="34" charset="0"/>
                </a:rPr>
                <a:t>children</a:t>
              </a:r>
            </a:p>
          </p:txBody>
        </p:sp>
        <p:sp>
          <p:nvSpPr>
            <p:cNvPr id="1142829" name="AutoShape 45"/>
            <p:cNvSpPr>
              <a:spLocks noChangeArrowheads="1"/>
            </p:cNvSpPr>
            <p:nvPr/>
          </p:nvSpPr>
          <p:spPr bwMode="auto">
            <a:xfrm rot="-5400000">
              <a:off x="1406" y="1233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830" name="AutoShape 46"/>
            <p:cNvSpPr>
              <a:spLocks noChangeArrowheads="1"/>
            </p:cNvSpPr>
            <p:nvPr/>
          </p:nvSpPr>
          <p:spPr bwMode="auto">
            <a:xfrm rot="-5400000">
              <a:off x="1406" y="1233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831" name="AutoShape 47"/>
            <p:cNvSpPr>
              <a:spLocks noChangeArrowheads="1"/>
            </p:cNvSpPr>
            <p:nvPr/>
          </p:nvSpPr>
          <p:spPr bwMode="auto">
            <a:xfrm rot="-5400000">
              <a:off x="1406" y="1233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832" name="AutoShape 48"/>
            <p:cNvSpPr>
              <a:spLocks noChangeArrowheads="1"/>
            </p:cNvSpPr>
            <p:nvPr/>
          </p:nvSpPr>
          <p:spPr bwMode="auto">
            <a:xfrm rot="-16200000">
              <a:off x="1352" y="1421"/>
              <a:ext cx="113" cy="625"/>
            </a:xfrm>
            <a:prstGeom prst="curvedLeftArrow">
              <a:avLst>
                <a:gd name="adj1" fmla="val 110619"/>
                <a:gd name="adj2" fmla="val 221239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833" name="AutoShape 49"/>
            <p:cNvSpPr>
              <a:spLocks noChangeArrowheads="1"/>
            </p:cNvSpPr>
            <p:nvPr/>
          </p:nvSpPr>
          <p:spPr bwMode="auto">
            <a:xfrm rot="-16200000">
              <a:off x="1347" y="1421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834" name="AutoShape 50"/>
            <p:cNvSpPr>
              <a:spLocks noChangeArrowheads="1"/>
            </p:cNvSpPr>
            <p:nvPr/>
          </p:nvSpPr>
          <p:spPr bwMode="auto">
            <a:xfrm rot="-16200000">
              <a:off x="1347" y="1421"/>
              <a:ext cx="113" cy="626"/>
            </a:xfrm>
            <a:prstGeom prst="curvedLeftArrow">
              <a:avLst>
                <a:gd name="adj1" fmla="val 110796"/>
                <a:gd name="adj2" fmla="val 221593"/>
                <a:gd name="adj3" fmla="val 3333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33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835" name="Oval 51"/>
            <p:cNvSpPr>
              <a:spLocks noChangeArrowheads="1"/>
            </p:cNvSpPr>
            <p:nvPr/>
          </p:nvSpPr>
          <p:spPr bwMode="auto">
            <a:xfrm>
              <a:off x="1804" y="1405"/>
              <a:ext cx="903" cy="45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60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>
                <a:lnSpc>
                  <a:spcPct val="75000"/>
                </a:lnSpc>
              </a:pPr>
              <a:r>
                <a:rPr lang="en-US">
                  <a:solidFill>
                    <a:srgbClr val="003300"/>
                  </a:solidFill>
                  <a:latin typeface="Impact" pitchFamily="34" charset="0"/>
                </a:rPr>
                <a:t>Holy Spirit</a:t>
              </a:r>
            </a:p>
          </p:txBody>
        </p:sp>
        <p:sp>
          <p:nvSpPr>
            <p:cNvPr id="1142837" name="Text Box 53"/>
            <p:cNvSpPr txBox="1">
              <a:spLocks noChangeArrowheads="1"/>
            </p:cNvSpPr>
            <p:nvPr/>
          </p:nvSpPr>
          <p:spPr bwMode="auto">
            <a:xfrm>
              <a:off x="1872" y="896"/>
              <a:ext cx="1008" cy="4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3300"/>
                  </a:solidFill>
                  <a:latin typeface="Impact" pitchFamily="34" charset="0"/>
                </a:rPr>
                <a:t>Spiritual</a:t>
              </a:r>
            </a:p>
            <a:p>
              <a:pPr>
                <a:lnSpc>
                  <a:spcPct val="85000"/>
                </a:lnSpc>
              </a:pPr>
              <a:r>
                <a:rPr lang="en-US" sz="2200">
                  <a:solidFill>
                    <a:srgbClr val="003300"/>
                  </a:solidFill>
                  <a:latin typeface="Impact" pitchFamily="34" charset="0"/>
                </a:rPr>
                <a:t>True Mother</a:t>
              </a:r>
            </a:p>
          </p:txBody>
        </p:sp>
      </p:grpSp>
      <p:sp>
        <p:nvSpPr>
          <p:cNvPr id="1142846" name="Text Box 62"/>
          <p:cNvSpPr txBox="1">
            <a:spLocks noChangeArrowheads="1"/>
          </p:cNvSpPr>
          <p:nvPr/>
        </p:nvSpPr>
        <p:spPr bwMode="auto">
          <a:xfrm>
            <a:off x="838200" y="5712995"/>
            <a:ext cx="7543800" cy="9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 dirty="0">
                <a:solidFill>
                  <a:schemeClr val="bg1"/>
                </a:solidFill>
                <a:latin typeface="Arial Narrow" pitchFamily="34" charset="0"/>
              </a:rPr>
              <a:t>They will give fallen people </a:t>
            </a:r>
            <a:r>
              <a:rPr lang="en-US" sz="2100" b="1" u="sng" dirty="0">
                <a:solidFill>
                  <a:schemeClr val="bg1"/>
                </a:solidFill>
                <a:latin typeface="Arial Narrow" pitchFamily="34" charset="0"/>
              </a:rPr>
              <a:t>rebirth both spiritually and physically</a:t>
            </a:r>
            <a:r>
              <a:rPr lang="en-US" sz="2100" b="1" dirty="0">
                <a:solidFill>
                  <a:schemeClr val="bg1"/>
                </a:solidFill>
                <a:latin typeface="Arial Narrow" pitchFamily="34" charset="0"/>
              </a:rPr>
              <a:t>, removing their original sin and enabling them to build </a:t>
            </a:r>
            <a:r>
              <a:rPr lang="en-US" sz="2100" b="1" u="sng" dirty="0">
                <a:solidFill>
                  <a:schemeClr val="bg1"/>
                </a:solidFill>
                <a:latin typeface="Arial Narrow" pitchFamily="34" charset="0"/>
              </a:rPr>
              <a:t>trinities on earth</a:t>
            </a:r>
            <a:r>
              <a:rPr lang="en-US" sz="2100" b="1" dirty="0">
                <a:solidFill>
                  <a:schemeClr val="bg1"/>
                </a:solidFill>
                <a:latin typeface="Arial Narrow" pitchFamily="34" charset="0"/>
              </a:rPr>
              <a:t> with God as the center.</a:t>
            </a:r>
          </a:p>
        </p:txBody>
      </p:sp>
      <p:sp>
        <p:nvSpPr>
          <p:cNvPr id="1142847" name="Text Box 63"/>
          <p:cNvSpPr txBox="1">
            <a:spLocks noChangeArrowheads="1"/>
          </p:cNvSpPr>
          <p:nvPr/>
        </p:nvSpPr>
        <p:spPr bwMode="auto">
          <a:xfrm>
            <a:off x="457200" y="10795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0099"/>
                </a:solidFill>
                <a:latin typeface="Impact" pitchFamily="34" charset="0"/>
              </a:rPr>
              <a:t>Spiritual and Perfect Trinities</a:t>
            </a:r>
          </a:p>
        </p:txBody>
      </p:sp>
      <p:sp>
        <p:nvSpPr>
          <p:cNvPr id="1142848" name="Text Box 64"/>
          <p:cNvSpPr txBox="1">
            <a:spLocks noChangeArrowheads="1"/>
          </p:cNvSpPr>
          <p:nvPr/>
        </p:nvSpPr>
        <p:spPr bwMode="auto">
          <a:xfrm>
            <a:off x="4495800" y="838200"/>
            <a:ext cx="1600200" cy="1025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80008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800080"/>
                </a:solidFill>
                <a:latin typeface="Impact" pitchFamily="34" charset="0"/>
              </a:rPr>
              <a:t>and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800080"/>
                </a:solidFill>
                <a:latin typeface="Impact" pitchFamily="34" charset="0"/>
              </a:rPr>
              <a:t>Physical</a:t>
            </a:r>
            <a:endParaRPr lang="en-US" sz="220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1142849" name="Text Box 65"/>
          <p:cNvSpPr txBox="1">
            <a:spLocks noChangeArrowheads="1"/>
          </p:cNvSpPr>
          <p:nvPr/>
        </p:nvSpPr>
        <p:spPr bwMode="auto">
          <a:xfrm>
            <a:off x="7543800" y="838200"/>
            <a:ext cx="1600200" cy="1025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and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Physical</a:t>
            </a:r>
            <a:endParaRPr lang="en-US" sz="2200"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1142850" name="Text Box 66"/>
          <p:cNvSpPr txBox="1">
            <a:spLocks noChangeArrowheads="1"/>
          </p:cNvSpPr>
          <p:nvPr/>
        </p:nvSpPr>
        <p:spPr bwMode="auto">
          <a:xfrm>
            <a:off x="4495800" y="1752600"/>
            <a:ext cx="16002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>
                <a:solidFill>
                  <a:srgbClr val="800080"/>
                </a:solidFill>
                <a:latin typeface="Impact" pitchFamily="34" charset="0"/>
              </a:rPr>
              <a:t>True</a:t>
            </a:r>
            <a:r>
              <a:rPr lang="en-US" sz="2200">
                <a:solidFill>
                  <a:srgbClr val="582C00"/>
                </a:solidFill>
                <a:latin typeface="Impact" pitchFamily="34" charset="0"/>
              </a:rPr>
              <a:t> </a:t>
            </a:r>
            <a:r>
              <a:rPr lang="en-US" sz="2200">
                <a:solidFill>
                  <a:srgbClr val="800080"/>
                </a:solidFill>
                <a:latin typeface="Impact" pitchFamily="34" charset="0"/>
              </a:rPr>
              <a:t>Father</a:t>
            </a:r>
          </a:p>
        </p:txBody>
      </p:sp>
      <p:sp>
        <p:nvSpPr>
          <p:cNvPr id="1142851" name="Text Box 67"/>
          <p:cNvSpPr txBox="1">
            <a:spLocks noChangeArrowheads="1"/>
          </p:cNvSpPr>
          <p:nvPr/>
        </p:nvSpPr>
        <p:spPr bwMode="auto">
          <a:xfrm>
            <a:off x="7543800" y="1752600"/>
            <a:ext cx="16002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>
                <a:solidFill>
                  <a:srgbClr val="003300"/>
                </a:solidFill>
                <a:latin typeface="Impact" pitchFamily="34" charset="0"/>
              </a:rPr>
              <a:t>True</a:t>
            </a:r>
            <a:r>
              <a:rPr lang="en-US" sz="2200">
                <a:solidFill>
                  <a:srgbClr val="582C00"/>
                </a:solidFill>
                <a:latin typeface="Impact" pitchFamily="34" charset="0"/>
              </a:rPr>
              <a:t> </a:t>
            </a:r>
            <a:r>
              <a:rPr lang="en-US" sz="2200">
                <a:solidFill>
                  <a:srgbClr val="003300"/>
                </a:solidFill>
                <a:latin typeface="Impact" pitchFamily="34" charset="0"/>
              </a:rPr>
              <a:t>Mother</a:t>
            </a: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549275" y="4329113"/>
            <a:ext cx="33528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5300A6"/>
                </a:solidFill>
                <a:latin typeface="Impact" pitchFamily="34" charset="0"/>
              </a:rPr>
              <a:t>Spiritual trinity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8600" y="2246312"/>
            <a:ext cx="1433513" cy="727076"/>
            <a:chOff x="304800" y="2246312"/>
            <a:chExt cx="1433513" cy="727076"/>
          </a:xfrm>
        </p:grpSpPr>
        <p:sp>
          <p:nvSpPr>
            <p:cNvPr id="59" name="Oval 20"/>
            <p:cNvSpPr>
              <a:spLocks noChangeArrowheads="1"/>
            </p:cNvSpPr>
            <p:nvPr/>
          </p:nvSpPr>
          <p:spPr bwMode="auto">
            <a:xfrm>
              <a:off x="304800" y="2247900"/>
              <a:ext cx="1433513" cy="72548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3400" dirty="0">
                  <a:noFill/>
                  <a:latin typeface="Impact" pitchFamily="34" charset="0"/>
                </a:rPr>
                <a:t>Jesus</a:t>
              </a:r>
              <a:endParaRPr lang="en-US" sz="2200" dirty="0">
                <a:noFill/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60" name="Oval 20"/>
            <p:cNvSpPr>
              <a:spLocks noChangeArrowheads="1"/>
            </p:cNvSpPr>
            <p:nvPr/>
          </p:nvSpPr>
          <p:spPr bwMode="auto">
            <a:xfrm>
              <a:off x="304800" y="2246312"/>
              <a:ext cx="1433513" cy="725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r>
                <a:rPr lang="en-US" sz="3400" dirty="0" smtClean="0">
                  <a:solidFill>
                    <a:srgbClr val="0000FF"/>
                  </a:solidFill>
                  <a:latin typeface="Impact" pitchFamily="34" charset="0"/>
                </a:rPr>
                <a:t>Jesus</a:t>
              </a:r>
              <a:endParaRPr lang="en-US" sz="2200" dirty="0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</p:grpSp>
      <p:sp>
        <p:nvSpPr>
          <p:cNvPr id="61" name="Text Box 87"/>
          <p:cNvSpPr txBox="1">
            <a:spLocks noChangeArrowheads="1"/>
          </p:cNvSpPr>
          <p:nvPr/>
        </p:nvSpPr>
        <p:spPr bwMode="auto">
          <a:xfrm>
            <a:off x="3009900" y="3400425"/>
            <a:ext cx="13716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5000A0"/>
                </a:solidFill>
                <a:latin typeface="Impact" pitchFamily="34" charset="0"/>
              </a:rPr>
              <a:t>Spiritual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5000A0"/>
                </a:solidFill>
                <a:latin typeface="Impact" pitchFamily="34" charset="0"/>
              </a:rPr>
              <a:t>rebirth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4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4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2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2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844" grpId="0" autoUpdateAnimBg="0"/>
      <p:bldP spid="1142843" grpId="0" animBg="1" autoUpdateAnimBg="0"/>
      <p:bldP spid="1142845" grpId="0" autoUpdateAnimBg="0"/>
      <p:bldP spid="114284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Text Box 2"/>
          <p:cNvSpPr txBox="1">
            <a:spLocks noChangeArrowheads="1"/>
          </p:cNvSpPr>
          <p:nvPr/>
        </p:nvSpPr>
        <p:spPr bwMode="auto">
          <a:xfrm>
            <a:off x="1581150" y="1770063"/>
            <a:ext cx="5905500" cy="1136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Eurostile" pitchFamily="34" charset="0"/>
              </a:rPr>
              <a:t>For more information visit our website</a:t>
            </a:r>
          </a:p>
        </p:txBody>
      </p:sp>
      <p:sp>
        <p:nvSpPr>
          <p:cNvPr id="1212419" name="Text Box 3"/>
          <p:cNvSpPr txBox="1">
            <a:spLocks noChangeArrowheads="1"/>
          </p:cNvSpPr>
          <p:nvPr/>
        </p:nvSpPr>
        <p:spPr bwMode="auto">
          <a:xfrm>
            <a:off x="533400" y="3403600"/>
            <a:ext cx="8001000" cy="78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4800" b="1">
                <a:solidFill>
                  <a:srgbClr val="FFEA91"/>
                </a:solidFill>
                <a:latin typeface="Arial Narrow" pitchFamily="34" charset="0"/>
              </a:rPr>
              <a:t>http://www.unificationstudy.com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1593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9604" name="Group 4"/>
          <p:cNvGrpSpPr>
            <a:grpSpLocks/>
          </p:cNvGrpSpPr>
          <p:nvPr/>
        </p:nvGrpSpPr>
        <p:grpSpPr bwMode="auto">
          <a:xfrm>
            <a:off x="838200" y="5427663"/>
            <a:ext cx="7391400" cy="1054100"/>
            <a:chOff x="480" y="3395"/>
            <a:chExt cx="5136" cy="664"/>
          </a:xfrm>
        </p:grpSpPr>
        <p:sp>
          <p:nvSpPr>
            <p:cNvPr id="1049605" name="Text Box 5"/>
            <p:cNvSpPr txBox="1">
              <a:spLocks noChangeArrowheads="1"/>
            </p:cNvSpPr>
            <p:nvPr/>
          </p:nvSpPr>
          <p:spPr bwMode="auto">
            <a:xfrm>
              <a:off x="742" y="3449"/>
              <a:ext cx="487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Thus, we see that a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person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who has realized the purpose of creation (perfect person) assumes a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divine value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, comparable to God.</a:t>
              </a:r>
            </a:p>
          </p:txBody>
        </p:sp>
        <p:sp>
          <p:nvSpPr>
            <p:cNvPr id="1049606" name="Text Box 6"/>
            <p:cNvSpPr txBox="1">
              <a:spLocks noChangeArrowheads="1"/>
            </p:cNvSpPr>
            <p:nvPr/>
          </p:nvSpPr>
          <p:spPr bwMode="auto">
            <a:xfrm>
              <a:off x="480" y="3395"/>
              <a:ext cx="20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49773" name="Group 173"/>
          <p:cNvGrpSpPr>
            <a:grpSpLocks/>
          </p:cNvGrpSpPr>
          <p:nvPr/>
        </p:nvGrpSpPr>
        <p:grpSpPr bwMode="auto">
          <a:xfrm>
            <a:off x="5029200" y="1981200"/>
            <a:ext cx="1746250" cy="862013"/>
            <a:chOff x="3168" y="1152"/>
            <a:chExt cx="1100" cy="543"/>
          </a:xfrm>
        </p:grpSpPr>
        <p:sp>
          <p:nvSpPr>
            <p:cNvPr id="1049774" name="Oval 174"/>
            <p:cNvSpPr>
              <a:spLocks noChangeArrowheads="1"/>
            </p:cNvSpPr>
            <p:nvPr/>
          </p:nvSpPr>
          <p:spPr bwMode="auto">
            <a:xfrm>
              <a:off x="3168" y="1152"/>
              <a:ext cx="1100" cy="54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9900FF"/>
              </a:solidFill>
              <a:round/>
              <a:headEnd/>
              <a:tailEnd/>
            </a:ln>
            <a:effectLst>
              <a:outerShdw dist="68392" dir="20291915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049775" name="WordArt 175"/>
            <p:cNvSpPr>
              <a:spLocks noChangeArrowheads="1" noChangeShapeType="1" noTextEdit="1"/>
            </p:cNvSpPr>
            <p:nvPr/>
          </p:nvSpPr>
          <p:spPr bwMode="auto">
            <a:xfrm>
              <a:off x="3292" y="1287"/>
              <a:ext cx="851" cy="2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00FF"/>
                      </a:gs>
                      <a:gs pos="50000">
                        <a:schemeClr val="bg1"/>
                      </a:gs>
                      <a:gs pos="100000">
                        <a:srgbClr val="9900FF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sp>
        <p:nvSpPr>
          <p:cNvPr id="1049776" name="AutoShape 176"/>
          <p:cNvSpPr>
            <a:spLocks noChangeArrowheads="1"/>
          </p:cNvSpPr>
          <p:nvPr/>
        </p:nvSpPr>
        <p:spPr bwMode="auto">
          <a:xfrm rot="10800000">
            <a:off x="5692775" y="2895600"/>
            <a:ext cx="184150" cy="533400"/>
          </a:xfrm>
          <a:prstGeom prst="downArrow">
            <a:avLst>
              <a:gd name="adj1" fmla="val 50000"/>
              <a:gd name="adj2" fmla="val 72414"/>
            </a:avLst>
          </a:prstGeom>
          <a:solidFill>
            <a:srgbClr val="CCFF99"/>
          </a:soli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49777" name="AutoShape 177"/>
          <p:cNvSpPr>
            <a:spLocks noChangeArrowheads="1"/>
          </p:cNvSpPr>
          <p:nvPr/>
        </p:nvSpPr>
        <p:spPr bwMode="auto">
          <a:xfrm flipH="1">
            <a:off x="5915025" y="2895600"/>
            <a:ext cx="187325" cy="533400"/>
          </a:xfrm>
          <a:prstGeom prst="downArrow">
            <a:avLst>
              <a:gd name="adj1" fmla="val 50000"/>
              <a:gd name="adj2" fmla="val 71186"/>
            </a:avLst>
          </a:prstGeom>
          <a:solidFill>
            <a:srgbClr val="9900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9778" name="Group 178"/>
          <p:cNvGrpSpPr>
            <a:grpSpLocks/>
          </p:cNvGrpSpPr>
          <p:nvPr/>
        </p:nvGrpSpPr>
        <p:grpSpPr bwMode="auto">
          <a:xfrm>
            <a:off x="2286000" y="2070100"/>
            <a:ext cx="1371600" cy="2185988"/>
            <a:chOff x="1440" y="1208"/>
            <a:chExt cx="864" cy="1377"/>
          </a:xfrm>
        </p:grpSpPr>
        <p:sp>
          <p:nvSpPr>
            <p:cNvPr id="1049779" name="Oval 179"/>
            <p:cNvSpPr>
              <a:spLocks noChangeArrowheads="1"/>
            </p:cNvSpPr>
            <p:nvPr/>
          </p:nvSpPr>
          <p:spPr bwMode="auto">
            <a:xfrm>
              <a:off x="1440" y="1208"/>
              <a:ext cx="864" cy="43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BBB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round/>
              <a:headEnd/>
              <a:tailEnd/>
            </a:ln>
            <a:effectLst>
              <a:outerShdw dist="52363" dir="11642175" algn="ctr" rotWithShape="0">
                <a:srgbClr val="FF7C80"/>
              </a:outerShdw>
            </a:effectLst>
          </p:spPr>
          <p:txBody>
            <a:bodyPr wrap="none" anchor="ctr"/>
            <a:lstStyle/>
            <a:p>
              <a:r>
                <a:rPr lang="en-US" sz="3600">
                  <a:solidFill>
                    <a:srgbClr val="000099"/>
                  </a:solidFill>
                  <a:latin typeface="Impact" pitchFamily="34" charset="0"/>
                </a:rPr>
                <a:t>Mind</a:t>
              </a:r>
            </a:p>
          </p:txBody>
        </p:sp>
        <p:sp>
          <p:nvSpPr>
            <p:cNvPr id="1049780" name="Oval 180"/>
            <p:cNvSpPr>
              <a:spLocks noChangeArrowheads="1"/>
            </p:cNvSpPr>
            <p:nvPr/>
          </p:nvSpPr>
          <p:spPr bwMode="auto">
            <a:xfrm>
              <a:off x="1440" y="2153"/>
              <a:ext cx="864" cy="43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33"/>
              </a:solidFill>
              <a:round/>
              <a:headEnd/>
              <a:tailEnd/>
            </a:ln>
            <a:effectLst>
              <a:outerShdw dist="56796" dir="9206097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r>
                <a:rPr lang="en-US" sz="3600">
                  <a:solidFill>
                    <a:srgbClr val="003300"/>
                  </a:solidFill>
                  <a:latin typeface="Impact" pitchFamily="34" charset="0"/>
                </a:rPr>
                <a:t>Body</a:t>
              </a:r>
            </a:p>
          </p:txBody>
        </p:sp>
        <p:grpSp>
          <p:nvGrpSpPr>
            <p:cNvPr id="1049781" name="Group 181"/>
            <p:cNvGrpSpPr>
              <a:grpSpLocks/>
            </p:cNvGrpSpPr>
            <p:nvPr/>
          </p:nvGrpSpPr>
          <p:grpSpPr bwMode="auto">
            <a:xfrm>
              <a:off x="1742" y="1728"/>
              <a:ext cx="260" cy="336"/>
              <a:chOff x="1742" y="1728"/>
              <a:chExt cx="260" cy="336"/>
            </a:xfrm>
          </p:grpSpPr>
          <p:sp>
            <p:nvSpPr>
              <p:cNvPr id="1049782" name="AutoShape 182"/>
              <p:cNvSpPr>
                <a:spLocks noChangeArrowheads="1"/>
              </p:cNvSpPr>
              <p:nvPr/>
            </p:nvSpPr>
            <p:spPr bwMode="auto">
              <a:xfrm rot="10800000">
                <a:off x="1742" y="1728"/>
                <a:ext cx="116" cy="336"/>
              </a:xfrm>
              <a:prstGeom prst="downArrow">
                <a:avLst>
                  <a:gd name="adj1" fmla="val 50000"/>
                  <a:gd name="adj2" fmla="val 72414"/>
                </a:avLst>
              </a:prstGeom>
              <a:solidFill>
                <a:srgbClr val="33CC33"/>
              </a:solidFill>
              <a:ln w="38100">
                <a:solidFill>
                  <a:srgbClr val="003300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049783" name="AutoShape 183"/>
              <p:cNvSpPr>
                <a:spLocks noChangeArrowheads="1"/>
              </p:cNvSpPr>
              <p:nvPr/>
            </p:nvSpPr>
            <p:spPr bwMode="auto">
              <a:xfrm flipH="1">
                <a:off x="1884" y="1728"/>
                <a:ext cx="118" cy="336"/>
              </a:xfrm>
              <a:prstGeom prst="downArrow">
                <a:avLst>
                  <a:gd name="adj1" fmla="val 50000"/>
                  <a:gd name="adj2" fmla="val 71186"/>
                </a:avLst>
              </a:prstGeom>
              <a:solidFill>
                <a:srgbClr val="FFCCCC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49787" name="AutoShape 187"/>
          <p:cNvSpPr>
            <a:spLocks noChangeArrowheads="1"/>
          </p:cNvSpPr>
          <p:nvPr/>
        </p:nvSpPr>
        <p:spPr bwMode="auto">
          <a:xfrm rot="10800000">
            <a:off x="5691188" y="2895600"/>
            <a:ext cx="184150" cy="533400"/>
          </a:xfrm>
          <a:prstGeom prst="downArrow">
            <a:avLst>
              <a:gd name="adj1" fmla="val 50000"/>
              <a:gd name="adj2" fmla="val 72414"/>
            </a:avLst>
          </a:prstGeom>
          <a:solidFill>
            <a:srgbClr val="CCFF99"/>
          </a:soli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49788" name="AutoShape 188"/>
          <p:cNvSpPr>
            <a:spLocks noChangeArrowheads="1"/>
          </p:cNvSpPr>
          <p:nvPr/>
        </p:nvSpPr>
        <p:spPr bwMode="auto">
          <a:xfrm flipH="1">
            <a:off x="5913438" y="2895600"/>
            <a:ext cx="187325" cy="533400"/>
          </a:xfrm>
          <a:prstGeom prst="downArrow">
            <a:avLst>
              <a:gd name="adj1" fmla="val 50000"/>
              <a:gd name="adj2" fmla="val 71186"/>
            </a:avLst>
          </a:prstGeom>
          <a:solidFill>
            <a:srgbClr val="9900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9789" name="AutoShape 189"/>
          <p:cNvSpPr>
            <a:spLocks noChangeArrowheads="1"/>
          </p:cNvSpPr>
          <p:nvPr/>
        </p:nvSpPr>
        <p:spPr bwMode="auto">
          <a:xfrm rot="10800000">
            <a:off x="5691188" y="2895600"/>
            <a:ext cx="184150" cy="533400"/>
          </a:xfrm>
          <a:prstGeom prst="downArrow">
            <a:avLst>
              <a:gd name="adj1" fmla="val 50000"/>
              <a:gd name="adj2" fmla="val 72414"/>
            </a:avLst>
          </a:prstGeom>
          <a:solidFill>
            <a:srgbClr val="CCFF99"/>
          </a:soli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49790" name="AutoShape 190"/>
          <p:cNvSpPr>
            <a:spLocks noChangeArrowheads="1"/>
          </p:cNvSpPr>
          <p:nvPr/>
        </p:nvSpPr>
        <p:spPr bwMode="auto">
          <a:xfrm flipH="1">
            <a:off x="5913438" y="2895600"/>
            <a:ext cx="187325" cy="533400"/>
          </a:xfrm>
          <a:prstGeom prst="downArrow">
            <a:avLst>
              <a:gd name="adj1" fmla="val 50000"/>
              <a:gd name="adj2" fmla="val 71186"/>
            </a:avLst>
          </a:prstGeom>
          <a:solidFill>
            <a:srgbClr val="9900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9791" name="Group 191"/>
          <p:cNvGrpSpPr>
            <a:grpSpLocks/>
          </p:cNvGrpSpPr>
          <p:nvPr/>
        </p:nvGrpSpPr>
        <p:grpSpPr bwMode="auto">
          <a:xfrm>
            <a:off x="5029200" y="1981200"/>
            <a:ext cx="1746250" cy="862013"/>
            <a:chOff x="3412" y="1152"/>
            <a:chExt cx="1100" cy="543"/>
          </a:xfrm>
        </p:grpSpPr>
        <p:sp>
          <p:nvSpPr>
            <p:cNvPr id="1049792" name="Oval 192"/>
            <p:cNvSpPr>
              <a:spLocks noChangeArrowheads="1"/>
            </p:cNvSpPr>
            <p:nvPr/>
          </p:nvSpPr>
          <p:spPr bwMode="auto">
            <a:xfrm>
              <a:off x="3412" y="1152"/>
              <a:ext cx="1100" cy="54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9900FF"/>
              </a:solidFill>
              <a:round/>
              <a:headEnd/>
              <a:tailEnd/>
            </a:ln>
            <a:effectLst>
              <a:outerShdw dist="68392" dir="20291915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049793" name="WordArt 193"/>
            <p:cNvSpPr>
              <a:spLocks noChangeArrowheads="1" noChangeShapeType="1" noTextEdit="1"/>
            </p:cNvSpPr>
            <p:nvPr/>
          </p:nvSpPr>
          <p:spPr bwMode="auto">
            <a:xfrm>
              <a:off x="3536" y="1287"/>
              <a:ext cx="851" cy="2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00FF"/>
                      </a:gs>
                      <a:gs pos="50000">
                        <a:schemeClr val="bg1"/>
                      </a:gs>
                      <a:gs pos="100000">
                        <a:srgbClr val="9900FF"/>
                      </a:gs>
                    </a:gsLst>
                    <a:lin ang="2700000" scaled="1"/>
                  </a:gradFill>
                  <a:latin typeface="Impact"/>
                </a:rPr>
                <a:t>God</a:t>
              </a:r>
            </a:p>
          </p:txBody>
        </p:sp>
      </p:grpSp>
      <p:grpSp>
        <p:nvGrpSpPr>
          <p:cNvPr id="1049767" name="Group 167"/>
          <p:cNvGrpSpPr>
            <a:grpSpLocks/>
          </p:cNvGrpSpPr>
          <p:nvPr/>
        </p:nvGrpSpPr>
        <p:grpSpPr bwMode="auto">
          <a:xfrm>
            <a:off x="5029200" y="3481388"/>
            <a:ext cx="1746250" cy="862012"/>
            <a:chOff x="3168" y="2097"/>
            <a:chExt cx="1100" cy="543"/>
          </a:xfrm>
        </p:grpSpPr>
        <p:sp>
          <p:nvSpPr>
            <p:cNvPr id="1049768" name="Oval 168"/>
            <p:cNvSpPr>
              <a:spLocks noChangeArrowheads="1"/>
            </p:cNvSpPr>
            <p:nvPr/>
          </p:nvSpPr>
          <p:spPr bwMode="auto">
            <a:xfrm>
              <a:off x="3168" y="2097"/>
              <a:ext cx="1100" cy="54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66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00"/>
              </a:solidFill>
              <a:round/>
              <a:headEnd/>
              <a:tailEnd/>
            </a:ln>
            <a:effectLst>
              <a:outerShdw dist="80322" dir="1106097" algn="ctr" rotWithShape="0">
                <a:srgbClr val="003366"/>
              </a:outerShdw>
            </a:effectLst>
          </p:spPr>
          <p:txBody>
            <a:bodyPr wrap="none" anchor="ctr"/>
            <a:lstStyle/>
            <a:p>
              <a:endParaRPr lang="en-US" sz="3600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049769" name="Text Box 169"/>
            <p:cNvSpPr txBox="1">
              <a:spLocks noChangeArrowheads="1"/>
            </p:cNvSpPr>
            <p:nvPr/>
          </p:nvSpPr>
          <p:spPr bwMode="auto">
            <a:xfrm>
              <a:off x="3238" y="2166"/>
              <a:ext cx="96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3366"/>
                  </a:solidFill>
                  <a:latin typeface="Impact" pitchFamily="34" charset="0"/>
                </a:rPr>
                <a:t>Person</a:t>
              </a:r>
            </a:p>
          </p:txBody>
        </p:sp>
      </p:grpSp>
      <p:sp>
        <p:nvSpPr>
          <p:cNvPr id="1049766" name="Text Box 166"/>
          <p:cNvSpPr txBox="1">
            <a:spLocks noChangeArrowheads="1"/>
          </p:cNvSpPr>
          <p:nvPr/>
        </p:nvSpPr>
        <p:spPr bwMode="auto">
          <a:xfrm>
            <a:off x="6553200" y="2782888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4400">
                <a:solidFill>
                  <a:srgbClr val="000099"/>
                </a:solidFill>
                <a:latin typeface="Impact" pitchFamily="34" charset="0"/>
              </a:rPr>
              <a:t>Perfect</a:t>
            </a:r>
          </a:p>
        </p:txBody>
      </p:sp>
      <p:sp>
        <p:nvSpPr>
          <p:cNvPr id="1049797" name="Rectangle 197"/>
          <p:cNvSpPr>
            <a:spLocks noChangeArrowheads="1"/>
          </p:cNvSpPr>
          <p:nvPr/>
        </p:nvSpPr>
        <p:spPr bwMode="auto">
          <a:xfrm>
            <a:off x="1676400" y="4464050"/>
            <a:ext cx="5791200" cy="60960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9798" name="Text Box 198"/>
          <p:cNvSpPr txBox="1">
            <a:spLocks noChangeArrowheads="1"/>
          </p:cNvSpPr>
          <p:nvPr/>
        </p:nvSpPr>
        <p:spPr bwMode="auto">
          <a:xfrm>
            <a:off x="1752600" y="446405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Perfect person</a:t>
            </a:r>
          </a:p>
        </p:txBody>
      </p:sp>
      <p:sp>
        <p:nvSpPr>
          <p:cNvPr id="1049800" name="Text Box 200"/>
          <p:cNvSpPr txBox="1">
            <a:spLocks noChangeArrowheads="1"/>
          </p:cNvSpPr>
          <p:nvPr/>
        </p:nvSpPr>
        <p:spPr bwMode="auto">
          <a:xfrm>
            <a:off x="4648200" y="443230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:</a:t>
            </a:r>
          </a:p>
        </p:txBody>
      </p:sp>
      <p:grpSp>
        <p:nvGrpSpPr>
          <p:cNvPr id="1049813" name="Group 213"/>
          <p:cNvGrpSpPr>
            <a:grpSpLocks/>
          </p:cNvGrpSpPr>
          <p:nvPr/>
        </p:nvGrpSpPr>
        <p:grpSpPr bwMode="auto">
          <a:xfrm>
            <a:off x="4876800" y="4464050"/>
            <a:ext cx="2514600" cy="641350"/>
            <a:chOff x="3072" y="2812"/>
            <a:chExt cx="1584" cy="404"/>
          </a:xfrm>
        </p:grpSpPr>
        <p:sp>
          <p:nvSpPr>
            <p:cNvPr id="1049807" name="AutoShape 207"/>
            <p:cNvSpPr>
              <a:spLocks noChangeArrowheads="1"/>
            </p:cNvSpPr>
            <p:nvPr/>
          </p:nvSpPr>
          <p:spPr bwMode="auto">
            <a:xfrm>
              <a:off x="3096" y="2846"/>
              <a:ext cx="1536" cy="336"/>
            </a:xfrm>
            <a:prstGeom prst="roundRect">
              <a:avLst>
                <a:gd name="adj" fmla="val 16667"/>
              </a:avLst>
            </a:prstGeom>
            <a:solidFill>
              <a:srgbClr val="6600CC"/>
            </a:solidFill>
            <a:ln w="28575">
              <a:noFill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049799" name="Text Box 199"/>
            <p:cNvSpPr txBox="1">
              <a:spLocks noChangeArrowheads="1"/>
            </p:cNvSpPr>
            <p:nvPr/>
          </p:nvSpPr>
          <p:spPr bwMode="auto">
            <a:xfrm>
              <a:off x="3072" y="2812"/>
              <a:ext cx="15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Impact" pitchFamily="34" charset="0"/>
                </a:rPr>
                <a:t>divine value</a:t>
              </a:r>
            </a:p>
          </p:txBody>
        </p:sp>
      </p:grpSp>
      <p:grpSp>
        <p:nvGrpSpPr>
          <p:cNvPr id="1049814" name="Group 214"/>
          <p:cNvGrpSpPr>
            <a:grpSpLocks/>
          </p:cNvGrpSpPr>
          <p:nvPr/>
        </p:nvGrpSpPr>
        <p:grpSpPr bwMode="auto">
          <a:xfrm>
            <a:off x="3505200" y="2305050"/>
            <a:ext cx="1676400" cy="1714500"/>
            <a:chOff x="2256" y="1356"/>
            <a:chExt cx="960" cy="1080"/>
          </a:xfrm>
        </p:grpSpPr>
        <p:sp>
          <p:nvSpPr>
            <p:cNvPr id="1049815" name="Text Box 215"/>
            <p:cNvSpPr txBox="1">
              <a:spLocks noChangeArrowheads="1"/>
            </p:cNvSpPr>
            <p:nvPr/>
          </p:nvSpPr>
          <p:spPr bwMode="auto">
            <a:xfrm>
              <a:off x="2256" y="1356"/>
              <a:ext cx="9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</a:pPr>
              <a:r>
                <a:rPr lang="en-US" sz="4000" b="1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……..</a:t>
              </a:r>
            </a:p>
          </p:txBody>
        </p:sp>
        <p:sp>
          <p:nvSpPr>
            <p:cNvPr id="1049816" name="Text Box 216"/>
            <p:cNvSpPr txBox="1">
              <a:spLocks noChangeArrowheads="1"/>
            </p:cNvSpPr>
            <p:nvPr/>
          </p:nvSpPr>
          <p:spPr bwMode="auto">
            <a:xfrm>
              <a:off x="2256" y="2301"/>
              <a:ext cx="9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"/>
                </a:lnSpc>
              </a:pPr>
              <a:r>
                <a:rPr lang="en-US" sz="4000" b="1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……..</a:t>
              </a:r>
            </a:p>
          </p:txBody>
        </p:sp>
      </p:grp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304800" y="7620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3200" u="sng" dirty="0">
                <a:solidFill>
                  <a:srgbClr val="800080"/>
                </a:solidFill>
                <a:effectLst>
                  <a:outerShdw dist="12700" dir="2700000" algn="tl">
                    <a:schemeClr val="bg1"/>
                  </a:outerShdw>
                </a:effectLst>
                <a:latin typeface="Arial Black" pitchFamily="34" charset="0"/>
              </a:rPr>
              <a:t>Matt. 5:48</a:t>
            </a: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609600" y="12954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660066"/>
                </a:solidFill>
                <a:effectLst>
                  <a:outerShdw dist="12700" dir="2700000" algn="tl">
                    <a:schemeClr val="bg1"/>
                  </a:outerShdw>
                </a:effectLst>
                <a:latin typeface="Arial Narrow" pitchFamily="34" charset="0"/>
              </a:rPr>
              <a:t>“Be perfect, as your heavenly Father is perfect.”</a:t>
            </a:r>
          </a:p>
        </p:txBody>
      </p:sp>
      <p:grpSp>
        <p:nvGrpSpPr>
          <p:cNvPr id="45" name="Group 86"/>
          <p:cNvGrpSpPr>
            <a:grpSpLocks/>
          </p:cNvGrpSpPr>
          <p:nvPr/>
        </p:nvGrpSpPr>
        <p:grpSpPr bwMode="auto">
          <a:xfrm>
            <a:off x="381000" y="0"/>
            <a:ext cx="8458200" cy="1036638"/>
            <a:chOff x="192" y="0"/>
            <a:chExt cx="5328" cy="653"/>
          </a:xfrm>
        </p:grpSpPr>
        <p:sp>
          <p:nvSpPr>
            <p:cNvPr id="46" name="Text Box 32" descr="Pink tissue paper"/>
            <p:cNvSpPr txBox="1">
              <a:spLocks noChangeArrowheads="1"/>
            </p:cNvSpPr>
            <p:nvPr/>
          </p:nvSpPr>
          <p:spPr bwMode="auto">
            <a:xfrm>
              <a:off x="192" y="0"/>
              <a:ext cx="53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200" u="sng" dirty="0">
                  <a:solidFill>
                    <a:srgbClr val="000099"/>
                  </a:solidFill>
                  <a:latin typeface="Impact" pitchFamily="34" charset="0"/>
                </a:rPr>
                <a:t>Relationship of dual characteristics between God</a:t>
              </a:r>
            </a:p>
          </p:txBody>
        </p:sp>
        <p:sp>
          <p:nvSpPr>
            <p:cNvPr id="47" name="Text Box 33" descr="Pink tissue paper"/>
            <p:cNvSpPr txBox="1">
              <a:spLocks noChangeArrowheads="1"/>
            </p:cNvSpPr>
            <p:nvPr/>
          </p:nvSpPr>
          <p:spPr bwMode="auto">
            <a:xfrm>
              <a:off x="2688" y="288"/>
              <a:ext cx="28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3200" u="sng" dirty="0">
                  <a:solidFill>
                    <a:srgbClr val="000099"/>
                  </a:solidFill>
                  <a:latin typeface="Impact" pitchFamily="34" charset="0"/>
                </a:rPr>
                <a:t>and a fully mature person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4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9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9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eople in color copy 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549"/>
          <a:stretch>
            <a:fillRect/>
          </a:stretch>
        </p:blipFill>
        <p:spPr>
          <a:xfrm>
            <a:off x="4783540" y="2057400"/>
            <a:ext cx="4284260" cy="4191000"/>
          </a:xfrm>
          <a:prstGeom prst="rect">
            <a:avLst/>
          </a:prstGeom>
        </p:spPr>
      </p:pic>
      <p:sp>
        <p:nvSpPr>
          <p:cNvPr id="1045554" name="Text Box 50"/>
          <p:cNvSpPr txBox="1">
            <a:spLocks noChangeArrowheads="1"/>
          </p:cNvSpPr>
          <p:nvPr/>
        </p:nvSpPr>
        <p:spPr bwMode="auto">
          <a:xfrm>
            <a:off x="5486400" y="12446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0">
                <a:solidFill>
                  <a:srgbClr val="0000FF"/>
                </a:solidFill>
                <a:latin typeface="Arial Black" pitchFamily="34" charset="0"/>
              </a:rPr>
              <a:t>God’s dual</a:t>
            </a:r>
          </a:p>
          <a:p>
            <a:pPr algn="l">
              <a:lnSpc>
                <a:spcPct val="80000"/>
              </a:lnSpc>
            </a:pPr>
            <a:r>
              <a:rPr lang="en-US" sz="3000">
                <a:solidFill>
                  <a:srgbClr val="0000FF"/>
                </a:solidFill>
                <a:latin typeface="Arial Black" pitchFamily="34" charset="0"/>
              </a:rPr>
              <a:t>characteristics</a:t>
            </a:r>
          </a:p>
        </p:txBody>
      </p:sp>
      <p:sp>
        <p:nvSpPr>
          <p:cNvPr id="1045559" name="Oval 55"/>
          <p:cNvSpPr>
            <a:spLocks noChangeArrowheads="1"/>
          </p:cNvSpPr>
          <p:nvPr/>
        </p:nvSpPr>
        <p:spPr bwMode="auto">
          <a:xfrm>
            <a:off x="2286000" y="1066800"/>
            <a:ext cx="2438400" cy="10445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9900FF"/>
            </a:solidFill>
            <a:round/>
            <a:headEnd/>
            <a:tailEnd/>
          </a:ln>
          <a:effectLst>
            <a:outerShdw dist="25400" dir="16200000" algn="ctr" rotWithShape="0">
              <a:srgbClr val="6600CC"/>
            </a:outerShdw>
          </a:effectLst>
        </p:spPr>
        <p:txBody>
          <a:bodyPr wrap="none" anchor="ctr"/>
          <a:lstStyle/>
          <a:p>
            <a:endParaRPr lang="en-US" sz="4800" b="1">
              <a:solidFill>
                <a:srgbClr val="6600CC"/>
              </a:solidFill>
              <a:latin typeface="Impact" pitchFamily="34" charset="0"/>
            </a:endParaRPr>
          </a:p>
        </p:txBody>
      </p:sp>
      <p:grpSp>
        <p:nvGrpSpPr>
          <p:cNvPr id="1045579" name="Group 75"/>
          <p:cNvGrpSpPr>
            <a:grpSpLocks/>
          </p:cNvGrpSpPr>
          <p:nvPr/>
        </p:nvGrpSpPr>
        <p:grpSpPr bwMode="auto">
          <a:xfrm>
            <a:off x="2286000" y="3105150"/>
            <a:ext cx="2438400" cy="1009650"/>
            <a:chOff x="1392" y="1860"/>
            <a:chExt cx="1536" cy="636"/>
          </a:xfrm>
        </p:grpSpPr>
        <p:sp>
          <p:nvSpPr>
            <p:cNvPr id="1045573" name="Freeform 69"/>
            <p:cNvSpPr>
              <a:spLocks/>
            </p:cNvSpPr>
            <p:nvPr/>
          </p:nvSpPr>
          <p:spPr bwMode="auto">
            <a:xfrm rot="5437268" flipH="1" flipV="1">
              <a:off x="1927" y="1325"/>
              <a:ext cx="465" cy="153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FF7C80"/>
                </a:gs>
              </a:gsLst>
              <a:path path="rect">
                <a:fillToRect t="100000" r="100000"/>
              </a:path>
            </a:gradFill>
            <a:ln w="9525" cmpd="sng">
              <a:solidFill>
                <a:srgbClr val="FF7C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74" name="Freeform 70"/>
            <p:cNvSpPr>
              <a:spLocks/>
            </p:cNvSpPr>
            <p:nvPr/>
          </p:nvSpPr>
          <p:spPr bwMode="auto">
            <a:xfrm rot="5435238" flipH="1" flipV="1">
              <a:off x="1945" y="1514"/>
              <a:ext cx="429" cy="1536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CCFF99"/>
                </a:gs>
                <a:gs pos="100000">
                  <a:srgbClr val="33CC33"/>
                </a:gs>
              </a:gsLst>
              <a:path path="rect">
                <a:fillToRect l="100000" t="100000"/>
              </a:path>
            </a:gradFill>
            <a:ln w="3175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569" name="Group 65"/>
          <p:cNvGrpSpPr>
            <a:grpSpLocks/>
          </p:cNvGrpSpPr>
          <p:nvPr/>
        </p:nvGrpSpPr>
        <p:grpSpPr bwMode="auto">
          <a:xfrm>
            <a:off x="3052763" y="1181100"/>
            <a:ext cx="904875" cy="815975"/>
            <a:chOff x="96" y="832"/>
            <a:chExt cx="1692" cy="1626"/>
          </a:xfrm>
        </p:grpSpPr>
        <p:sp>
          <p:nvSpPr>
            <p:cNvPr id="1045570" name="Freeform 66"/>
            <p:cNvSpPr>
              <a:spLocks/>
            </p:cNvSpPr>
            <p:nvPr/>
          </p:nvSpPr>
          <p:spPr bwMode="auto">
            <a:xfrm rot="5437268" flipH="1" flipV="1">
              <a:off x="348" y="580"/>
              <a:ext cx="1188" cy="1692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FF7C80"/>
                </a:gs>
              </a:gsLst>
              <a:path path="rect">
                <a:fillToRect t="100000" r="100000"/>
              </a:path>
            </a:gradFill>
            <a:ln w="9525" cmpd="sng">
              <a:solidFill>
                <a:srgbClr val="FF7C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71" name="Freeform 67"/>
            <p:cNvSpPr>
              <a:spLocks/>
            </p:cNvSpPr>
            <p:nvPr/>
          </p:nvSpPr>
          <p:spPr bwMode="auto">
            <a:xfrm rot="5435238" flipH="1" flipV="1">
              <a:off x="394" y="1064"/>
              <a:ext cx="1096" cy="1692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CCFF99"/>
                </a:gs>
                <a:gs pos="100000">
                  <a:srgbClr val="33CC33"/>
                </a:gs>
              </a:gsLst>
              <a:path path="rect">
                <a:fillToRect l="100000" t="100000"/>
              </a:path>
            </a:gradFill>
            <a:ln w="3175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567" name="Text Box 63"/>
          <p:cNvSpPr txBox="1">
            <a:spLocks noChangeArrowheads="1"/>
          </p:cNvSpPr>
          <p:nvPr/>
        </p:nvSpPr>
        <p:spPr bwMode="auto">
          <a:xfrm>
            <a:off x="3657600" y="1511300"/>
            <a:ext cx="1905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"/>
              </a:lnSpc>
            </a:pPr>
            <a:r>
              <a:rPr lang="en-US" sz="4000">
                <a:solidFill>
                  <a:srgbClr val="0000CC"/>
                </a:solidFill>
                <a:latin typeface="Arial Black" pitchFamily="34" charset="0"/>
              </a:rPr>
              <a:t>……….</a:t>
            </a:r>
          </a:p>
        </p:txBody>
      </p:sp>
      <p:pic>
        <p:nvPicPr>
          <p:cNvPr id="21" name="Picture 20" descr="People in color copy 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565"/>
          <a:stretch>
            <a:fillRect/>
          </a:stretch>
        </p:blipFill>
        <p:spPr>
          <a:xfrm>
            <a:off x="1600200" y="743634"/>
            <a:ext cx="6096000" cy="4553794"/>
          </a:xfrm>
          <a:prstGeom prst="rect">
            <a:avLst/>
          </a:prstGeom>
        </p:spPr>
      </p:pic>
      <p:sp>
        <p:nvSpPr>
          <p:cNvPr id="1045549" name="Rectangle 45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5587" name="Group 83"/>
          <p:cNvGrpSpPr>
            <a:grpSpLocks/>
          </p:cNvGrpSpPr>
          <p:nvPr/>
        </p:nvGrpSpPr>
        <p:grpSpPr bwMode="auto">
          <a:xfrm>
            <a:off x="609600" y="5419725"/>
            <a:ext cx="8001000" cy="1355725"/>
            <a:chOff x="144" y="3264"/>
            <a:chExt cx="5424" cy="854"/>
          </a:xfrm>
        </p:grpSpPr>
        <p:sp>
          <p:nvSpPr>
            <p:cNvPr id="1045551" name="Text Box 47"/>
            <p:cNvSpPr txBox="1">
              <a:spLocks noChangeArrowheads="1"/>
            </p:cNvSpPr>
            <p:nvPr/>
          </p:nvSpPr>
          <p:spPr bwMode="auto">
            <a:xfrm>
              <a:off x="387" y="3264"/>
              <a:ext cx="5181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Let us consider the value of a human being from the perspective of the </a:t>
              </a:r>
              <a:r>
                <a:rPr lang="en-US" sz="2300" b="1" u="sng">
                  <a:solidFill>
                    <a:schemeClr val="bg1"/>
                  </a:solidFill>
                  <a:latin typeface="Arial Narrow" pitchFamily="34" charset="0"/>
                </a:rPr>
                <a:t>purpose for which he was created</a:t>
              </a: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. Each person is God’s </a:t>
              </a:r>
              <a:r>
                <a:rPr lang="en-US" sz="2300" b="1" u="sng">
                  <a:solidFill>
                    <a:schemeClr val="bg1"/>
                  </a:solidFill>
                  <a:latin typeface="Arial Narrow" pitchFamily="34" charset="0"/>
                </a:rPr>
                <a:t>substantial object partner</a:t>
              </a: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 who manifests a distinctive aspect of </a:t>
              </a:r>
              <a:r>
                <a:rPr lang="en-US" sz="2300" b="1" u="sng">
                  <a:solidFill>
                    <a:schemeClr val="bg1"/>
                  </a:solidFill>
                  <a:latin typeface="Arial Narrow" pitchFamily="34" charset="0"/>
                </a:rPr>
                <a:t>God’s dual characteristics.</a:t>
              </a:r>
              <a:endParaRPr lang="en-US" sz="23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45552" name="Text Box 48"/>
            <p:cNvSpPr txBox="1">
              <a:spLocks noChangeArrowheads="1"/>
            </p:cNvSpPr>
            <p:nvPr/>
          </p:nvSpPr>
          <p:spPr bwMode="auto">
            <a:xfrm>
              <a:off x="144" y="3264"/>
              <a:ext cx="23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45560" name="WordArt 56"/>
          <p:cNvSpPr>
            <a:spLocks noChangeArrowheads="1" noChangeShapeType="1" noTextEdit="1"/>
          </p:cNvSpPr>
          <p:nvPr/>
        </p:nvSpPr>
        <p:spPr bwMode="auto">
          <a:xfrm>
            <a:off x="457200" y="1143000"/>
            <a:ext cx="1663700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 dirty="0">
                <a:ln w="381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God</a:t>
            </a:r>
          </a:p>
        </p:txBody>
      </p:sp>
      <p:sp>
        <p:nvSpPr>
          <p:cNvPr id="1045582" name="WordArt 78"/>
          <p:cNvSpPr>
            <a:spLocks noChangeArrowheads="1" noChangeShapeType="1" noTextEdit="1"/>
          </p:cNvSpPr>
          <p:nvPr/>
        </p:nvSpPr>
        <p:spPr bwMode="auto">
          <a:xfrm>
            <a:off x="457200" y="3124200"/>
            <a:ext cx="1663700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CCCC"/>
                </a:solidFill>
                <a:effectLst>
                  <a:outerShdw dist="53882" dir="2700000" algn="ctr" rotWithShape="0">
                    <a:srgbClr val="000099"/>
                  </a:outerShdw>
                </a:effectLst>
                <a:latin typeface="Impact"/>
              </a:rPr>
              <a:t>Person</a:t>
            </a:r>
          </a:p>
        </p:txBody>
      </p:sp>
      <p:sp>
        <p:nvSpPr>
          <p:cNvPr id="1045553" name="Text Box 49" descr="Pink tissue paper"/>
          <p:cNvSpPr txBox="1">
            <a:spLocks noChangeArrowheads="1"/>
          </p:cNvSpPr>
          <p:nvPr/>
        </p:nvSpPr>
        <p:spPr bwMode="auto">
          <a:xfrm>
            <a:off x="304800" y="762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Purpose for which a human being was created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4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5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4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4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5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5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36667 0.133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4556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45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45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4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54" grpId="0" autoUpdateAnimBg="0"/>
      <p:bldP spid="1045559" grpId="0" animBg="1" autoUpdateAnimBg="0"/>
      <p:bldP spid="1045567" grpId="0" autoUpdateAnimBg="0"/>
      <p:bldP spid="1045560" grpId="0" animBg="1"/>
      <p:bldP spid="1045582" grpId="0" animBg="1"/>
      <p:bldP spid="10455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eople in color copy 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549"/>
          <a:stretch>
            <a:fillRect/>
          </a:stretch>
        </p:blipFill>
        <p:spPr>
          <a:xfrm>
            <a:off x="4783540" y="2057400"/>
            <a:ext cx="4284260" cy="4191000"/>
          </a:xfrm>
          <a:prstGeom prst="rect">
            <a:avLst/>
          </a:prstGeom>
        </p:spPr>
      </p:pic>
      <p:sp>
        <p:nvSpPr>
          <p:cNvPr id="1148930" name="Rectangle 2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8931" name="Text Box 3"/>
          <p:cNvSpPr txBox="1">
            <a:spLocks noChangeArrowheads="1"/>
          </p:cNvSpPr>
          <p:nvPr/>
        </p:nvSpPr>
        <p:spPr bwMode="auto">
          <a:xfrm>
            <a:off x="1223963" y="5475288"/>
            <a:ext cx="70818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Hence, that person is the </a:t>
            </a:r>
            <a:r>
              <a:rPr lang="en-US" b="1" u="sng">
                <a:solidFill>
                  <a:schemeClr val="bg1"/>
                </a:solidFill>
                <a:latin typeface="Arial Narrow" pitchFamily="34" charset="0"/>
              </a:rPr>
              <a:t>only one</a:t>
            </a: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 in the entire universe who can stimulate that </a:t>
            </a:r>
            <a:r>
              <a:rPr lang="en-US" b="1">
                <a:solidFill>
                  <a:srgbClr val="FFFF99"/>
                </a:solidFill>
                <a:latin typeface="Arial Narrow" pitchFamily="34" charset="0"/>
              </a:rPr>
              <a:t>distinctive aspect</a:t>
            </a: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 of God’s nature to bring Him joy.</a:t>
            </a:r>
            <a:endParaRPr lang="en-US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48933" name="Text Box 5"/>
          <p:cNvSpPr txBox="1">
            <a:spLocks noChangeArrowheads="1"/>
          </p:cNvSpPr>
          <p:nvPr/>
        </p:nvSpPr>
        <p:spPr bwMode="auto">
          <a:xfrm>
            <a:off x="5486400" y="12446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0">
                <a:solidFill>
                  <a:srgbClr val="0000FF"/>
                </a:solidFill>
                <a:latin typeface="Arial Black" pitchFamily="34" charset="0"/>
              </a:rPr>
              <a:t>God’s dual</a:t>
            </a:r>
          </a:p>
          <a:p>
            <a:pPr algn="l">
              <a:lnSpc>
                <a:spcPct val="80000"/>
              </a:lnSpc>
            </a:pPr>
            <a:r>
              <a:rPr lang="en-US" sz="3000">
                <a:solidFill>
                  <a:srgbClr val="0000FF"/>
                </a:solidFill>
                <a:latin typeface="Arial Black" pitchFamily="34" charset="0"/>
              </a:rPr>
              <a:t>characteristics</a:t>
            </a:r>
          </a:p>
        </p:txBody>
      </p:sp>
      <p:sp>
        <p:nvSpPr>
          <p:cNvPr id="1148934" name="WordArt 6"/>
          <p:cNvSpPr>
            <a:spLocks noChangeArrowheads="1" noChangeShapeType="1" noTextEdit="1"/>
          </p:cNvSpPr>
          <p:nvPr/>
        </p:nvSpPr>
        <p:spPr bwMode="auto">
          <a:xfrm>
            <a:off x="457200" y="1143000"/>
            <a:ext cx="1663700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God</a:t>
            </a:r>
          </a:p>
        </p:txBody>
      </p:sp>
      <p:sp>
        <p:nvSpPr>
          <p:cNvPr id="1148935" name="AutoShape 7"/>
          <p:cNvSpPr>
            <a:spLocks noChangeArrowheads="1"/>
          </p:cNvSpPr>
          <p:nvPr/>
        </p:nvSpPr>
        <p:spPr bwMode="auto">
          <a:xfrm rot="10800000">
            <a:off x="3279775" y="2235200"/>
            <a:ext cx="201613" cy="736600"/>
          </a:xfrm>
          <a:prstGeom prst="downArrow">
            <a:avLst>
              <a:gd name="adj1" fmla="val 50000"/>
              <a:gd name="adj2" fmla="val 91338"/>
            </a:avLst>
          </a:prstGeom>
          <a:solidFill>
            <a:srgbClr val="CCFF99"/>
          </a:soli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148936" name="Oval 8"/>
          <p:cNvSpPr>
            <a:spLocks noChangeArrowheads="1"/>
          </p:cNvSpPr>
          <p:nvPr/>
        </p:nvSpPr>
        <p:spPr bwMode="auto">
          <a:xfrm>
            <a:off x="2286000" y="1066800"/>
            <a:ext cx="2438400" cy="10445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9900FF"/>
            </a:solidFill>
            <a:round/>
            <a:headEnd/>
            <a:tailEnd/>
          </a:ln>
          <a:effectLst>
            <a:outerShdw dist="25400" dir="16200000" algn="ctr" rotWithShape="0">
              <a:srgbClr val="6600CC"/>
            </a:outerShdw>
          </a:effectLst>
        </p:spPr>
        <p:txBody>
          <a:bodyPr wrap="none" anchor="ctr"/>
          <a:lstStyle/>
          <a:p>
            <a:endParaRPr lang="en-US" sz="4800" b="1">
              <a:solidFill>
                <a:srgbClr val="6600CC"/>
              </a:solidFill>
              <a:latin typeface="Impact" pitchFamily="34" charset="0"/>
            </a:endParaRPr>
          </a:p>
        </p:txBody>
      </p:sp>
      <p:grpSp>
        <p:nvGrpSpPr>
          <p:cNvPr id="1148937" name="Group 9"/>
          <p:cNvGrpSpPr>
            <a:grpSpLocks/>
          </p:cNvGrpSpPr>
          <p:nvPr/>
        </p:nvGrpSpPr>
        <p:grpSpPr bwMode="auto">
          <a:xfrm>
            <a:off x="3052763" y="1181100"/>
            <a:ext cx="904875" cy="815975"/>
            <a:chOff x="96" y="832"/>
            <a:chExt cx="1692" cy="1626"/>
          </a:xfrm>
        </p:grpSpPr>
        <p:sp>
          <p:nvSpPr>
            <p:cNvPr id="1148938" name="Freeform 10"/>
            <p:cNvSpPr>
              <a:spLocks/>
            </p:cNvSpPr>
            <p:nvPr/>
          </p:nvSpPr>
          <p:spPr bwMode="auto">
            <a:xfrm rot="5437268" flipH="1" flipV="1">
              <a:off x="348" y="580"/>
              <a:ext cx="1188" cy="1692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FF7C80"/>
                </a:gs>
              </a:gsLst>
              <a:path path="rect">
                <a:fillToRect t="100000" r="100000"/>
              </a:path>
            </a:gradFill>
            <a:ln w="9525" cmpd="sng">
              <a:solidFill>
                <a:srgbClr val="FF7C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939" name="Freeform 11"/>
            <p:cNvSpPr>
              <a:spLocks/>
            </p:cNvSpPr>
            <p:nvPr/>
          </p:nvSpPr>
          <p:spPr bwMode="auto">
            <a:xfrm rot="5435238" flipH="1" flipV="1">
              <a:off x="394" y="1064"/>
              <a:ext cx="1096" cy="1692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CCFF99"/>
                </a:gs>
                <a:gs pos="100000">
                  <a:srgbClr val="33CC33"/>
                </a:gs>
              </a:gsLst>
              <a:path path="rect">
                <a:fillToRect l="100000" t="100000"/>
              </a:path>
            </a:gradFill>
            <a:ln w="3175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8941" name="Text Box 13"/>
          <p:cNvSpPr txBox="1">
            <a:spLocks noChangeArrowheads="1"/>
          </p:cNvSpPr>
          <p:nvPr/>
        </p:nvSpPr>
        <p:spPr bwMode="auto">
          <a:xfrm>
            <a:off x="5486400" y="3429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Arial Black" pitchFamily="34" charset="0"/>
              </a:rPr>
              <a:t>Only one</a:t>
            </a:r>
          </a:p>
        </p:txBody>
      </p:sp>
      <p:sp>
        <p:nvSpPr>
          <p:cNvPr id="1148942" name="WordArt 14"/>
          <p:cNvSpPr>
            <a:spLocks noChangeArrowheads="1" noChangeShapeType="1" noTextEdit="1"/>
          </p:cNvSpPr>
          <p:nvPr/>
        </p:nvSpPr>
        <p:spPr bwMode="auto">
          <a:xfrm>
            <a:off x="457200" y="3124200"/>
            <a:ext cx="1663700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CCCC"/>
                </a:solidFill>
                <a:effectLst>
                  <a:outerShdw dist="53882" dir="2700000" algn="ctr" rotWithShape="0">
                    <a:srgbClr val="000099"/>
                  </a:outerShdw>
                </a:effectLst>
                <a:latin typeface="Impact"/>
              </a:rPr>
              <a:t>Person</a:t>
            </a:r>
          </a:p>
        </p:txBody>
      </p:sp>
      <p:sp>
        <p:nvSpPr>
          <p:cNvPr id="1148943" name="AutoShape 15"/>
          <p:cNvSpPr>
            <a:spLocks noChangeArrowheads="1"/>
          </p:cNvSpPr>
          <p:nvPr/>
        </p:nvSpPr>
        <p:spPr bwMode="auto">
          <a:xfrm rot="10800000">
            <a:off x="3278188" y="2235200"/>
            <a:ext cx="201612" cy="736600"/>
          </a:xfrm>
          <a:prstGeom prst="downArrow">
            <a:avLst>
              <a:gd name="adj1" fmla="val 50000"/>
              <a:gd name="adj2" fmla="val 91339"/>
            </a:avLst>
          </a:prstGeom>
          <a:solidFill>
            <a:srgbClr val="CCFF99"/>
          </a:soli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148945" name="AutoShape 17"/>
          <p:cNvSpPr>
            <a:spLocks noChangeArrowheads="1"/>
          </p:cNvSpPr>
          <p:nvPr/>
        </p:nvSpPr>
        <p:spPr bwMode="auto">
          <a:xfrm flipH="1">
            <a:off x="3522663" y="2235200"/>
            <a:ext cx="204787" cy="736600"/>
          </a:xfrm>
          <a:prstGeom prst="downArrow">
            <a:avLst>
              <a:gd name="adj1" fmla="val 50000"/>
              <a:gd name="adj2" fmla="val 89923"/>
            </a:avLst>
          </a:prstGeom>
          <a:solidFill>
            <a:srgbClr val="9900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8946" name="AutoShape 18"/>
          <p:cNvSpPr>
            <a:spLocks noChangeArrowheads="1"/>
          </p:cNvSpPr>
          <p:nvPr/>
        </p:nvSpPr>
        <p:spPr bwMode="auto">
          <a:xfrm flipH="1">
            <a:off x="3521075" y="2235200"/>
            <a:ext cx="204788" cy="736600"/>
          </a:xfrm>
          <a:prstGeom prst="downArrow">
            <a:avLst>
              <a:gd name="adj1" fmla="val 50000"/>
              <a:gd name="adj2" fmla="val 89922"/>
            </a:avLst>
          </a:prstGeom>
          <a:solidFill>
            <a:srgbClr val="9900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8948" name="Group 20"/>
          <p:cNvGrpSpPr>
            <a:grpSpLocks/>
          </p:cNvGrpSpPr>
          <p:nvPr/>
        </p:nvGrpSpPr>
        <p:grpSpPr bwMode="auto">
          <a:xfrm>
            <a:off x="2286000" y="3105150"/>
            <a:ext cx="2438400" cy="1009650"/>
            <a:chOff x="1392" y="1860"/>
            <a:chExt cx="1536" cy="636"/>
          </a:xfrm>
        </p:grpSpPr>
        <p:sp>
          <p:nvSpPr>
            <p:cNvPr id="1148949" name="Freeform 21"/>
            <p:cNvSpPr>
              <a:spLocks/>
            </p:cNvSpPr>
            <p:nvPr/>
          </p:nvSpPr>
          <p:spPr bwMode="auto">
            <a:xfrm rot="5437268" flipH="1" flipV="1">
              <a:off x="1927" y="1325"/>
              <a:ext cx="465" cy="153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FF7C80"/>
                </a:gs>
              </a:gsLst>
              <a:path path="rect">
                <a:fillToRect t="100000" r="100000"/>
              </a:path>
            </a:gradFill>
            <a:ln w="9525" cmpd="sng">
              <a:solidFill>
                <a:srgbClr val="FF7C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8950" name="Freeform 22"/>
            <p:cNvSpPr>
              <a:spLocks/>
            </p:cNvSpPr>
            <p:nvPr/>
          </p:nvSpPr>
          <p:spPr bwMode="auto">
            <a:xfrm rot="5435238" flipH="1" flipV="1">
              <a:off x="1945" y="1514"/>
              <a:ext cx="429" cy="1536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CCFF99"/>
                </a:gs>
                <a:gs pos="100000">
                  <a:srgbClr val="33CC33"/>
                </a:gs>
              </a:gsLst>
              <a:path path="rect">
                <a:fillToRect l="100000" t="100000"/>
              </a:path>
            </a:gradFill>
            <a:ln w="3175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8952" name="Text Box 24"/>
          <p:cNvSpPr txBox="1">
            <a:spLocks noChangeArrowheads="1"/>
          </p:cNvSpPr>
          <p:nvPr/>
        </p:nvSpPr>
        <p:spPr bwMode="auto">
          <a:xfrm>
            <a:off x="3657600" y="1511300"/>
            <a:ext cx="1905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"/>
              </a:lnSpc>
            </a:pPr>
            <a:r>
              <a:rPr lang="en-US" sz="4000" b="1">
                <a:solidFill>
                  <a:srgbClr val="0000CC"/>
                </a:solidFill>
                <a:latin typeface="Arial Black" pitchFamily="34" charset="0"/>
              </a:rPr>
              <a:t>……….</a:t>
            </a:r>
          </a:p>
        </p:txBody>
      </p:sp>
      <p:sp>
        <p:nvSpPr>
          <p:cNvPr id="1148940" name="Text Box 12"/>
          <p:cNvSpPr txBox="1">
            <a:spLocks noChangeArrowheads="1"/>
          </p:cNvSpPr>
          <p:nvPr/>
        </p:nvSpPr>
        <p:spPr bwMode="auto">
          <a:xfrm>
            <a:off x="4191000" y="358140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"/>
              </a:lnSpc>
            </a:pPr>
            <a:r>
              <a:rPr lang="en-US" sz="4000" b="1" dirty="0">
                <a:solidFill>
                  <a:srgbClr val="0000CC"/>
                </a:solidFill>
                <a:latin typeface="Arial Black" pitchFamily="34" charset="0"/>
              </a:rPr>
              <a:t>…….</a:t>
            </a:r>
          </a:p>
        </p:txBody>
      </p:sp>
      <p:sp>
        <p:nvSpPr>
          <p:cNvPr id="1148957" name="WordArt 29"/>
          <p:cNvSpPr>
            <a:spLocks noChangeArrowheads="1" noChangeShapeType="1" noTextEdit="1"/>
          </p:cNvSpPr>
          <p:nvPr/>
        </p:nvSpPr>
        <p:spPr bwMode="auto">
          <a:xfrm>
            <a:off x="2209800" y="1811338"/>
            <a:ext cx="2514600" cy="1617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Joy</a:t>
            </a:r>
          </a:p>
        </p:txBody>
      </p:sp>
      <p:sp>
        <p:nvSpPr>
          <p:cNvPr id="23" name="Text Box 49" descr="Pink tissue paper"/>
          <p:cNvSpPr txBox="1">
            <a:spLocks noChangeArrowheads="1"/>
          </p:cNvSpPr>
          <p:nvPr/>
        </p:nvSpPr>
        <p:spPr bwMode="auto">
          <a:xfrm>
            <a:off x="304800" y="762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Purpose for which a human being was created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8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8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148937"/>
                                        </p:tgtEl>
                                      </p:cBhvr>
                                      <p:by x="2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48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48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1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4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4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4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 autoUpdateAnimBg="0"/>
      <p:bldP spid="1148935" grpId="0" animBg="1" autoUpdateAnimBg="0"/>
      <p:bldP spid="1148943" grpId="0" animBg="1" autoUpdateAnimBg="0"/>
      <p:bldP spid="1148945" grpId="0" animBg="1" autoUpdateAnimBg="0"/>
      <p:bldP spid="1148946" grpId="0" animBg="1" autoUpdateAnimBg="0"/>
      <p:bldP spid="1148940" grpId="0" autoUpdateAnimBg="0"/>
      <p:bldP spid="11489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People in color copy 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549"/>
          <a:stretch>
            <a:fillRect/>
          </a:stretch>
        </p:blipFill>
        <p:spPr>
          <a:xfrm>
            <a:off x="4783540" y="2057400"/>
            <a:ext cx="4284260" cy="4191000"/>
          </a:xfrm>
          <a:prstGeom prst="rect">
            <a:avLst/>
          </a:prstGeom>
        </p:spPr>
      </p:pic>
      <p:sp>
        <p:nvSpPr>
          <p:cNvPr id="1051650" name="Rectangle 2"/>
          <p:cNvSpPr>
            <a:spLocks noChangeArrowheads="1"/>
          </p:cNvSpPr>
          <p:nvPr/>
        </p:nvSpPr>
        <p:spPr bwMode="auto">
          <a:xfrm>
            <a:off x="0" y="5267325"/>
            <a:ext cx="9144000" cy="159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1947" name="Group 299"/>
          <p:cNvGrpSpPr>
            <a:grpSpLocks/>
          </p:cNvGrpSpPr>
          <p:nvPr/>
        </p:nvGrpSpPr>
        <p:grpSpPr bwMode="auto">
          <a:xfrm>
            <a:off x="831850" y="5530850"/>
            <a:ext cx="7397750" cy="714375"/>
            <a:chOff x="284" y="3456"/>
            <a:chExt cx="5140" cy="450"/>
          </a:xfrm>
        </p:grpSpPr>
        <p:sp>
          <p:nvSpPr>
            <p:cNvPr id="1051652" name="Text Box 4"/>
            <p:cNvSpPr txBox="1">
              <a:spLocks noChangeArrowheads="1"/>
            </p:cNvSpPr>
            <p:nvPr/>
          </p:nvSpPr>
          <p:spPr bwMode="auto">
            <a:xfrm>
              <a:off x="524" y="3456"/>
              <a:ext cx="490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Every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person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who has completed the purpose of creation is thus a </a:t>
              </a: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unique existence</a:t>
              </a:r>
              <a:r>
                <a:rPr lang="en-US" b="1">
                  <a:solidFill>
                    <a:schemeClr val="bg1"/>
                  </a:solidFill>
                  <a:latin typeface="Arial Narrow" pitchFamily="34" charset="0"/>
                </a:rPr>
                <a:t> in the cosmos.</a:t>
              </a:r>
              <a:endParaRPr 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51653" name="Text Box 5"/>
            <p:cNvSpPr txBox="1">
              <a:spLocks noChangeArrowheads="1"/>
            </p:cNvSpPr>
            <p:nvPr/>
          </p:nvSpPr>
          <p:spPr bwMode="auto">
            <a:xfrm>
              <a:off x="284" y="3456"/>
              <a:ext cx="22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051920" name="Text Box 272"/>
          <p:cNvSpPr txBox="1">
            <a:spLocks noChangeArrowheads="1"/>
          </p:cNvSpPr>
          <p:nvPr/>
        </p:nvSpPr>
        <p:spPr bwMode="auto">
          <a:xfrm>
            <a:off x="5486400" y="12446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0">
                <a:solidFill>
                  <a:srgbClr val="0000FF"/>
                </a:solidFill>
                <a:latin typeface="Arial Black" pitchFamily="34" charset="0"/>
              </a:rPr>
              <a:t>God’s dual</a:t>
            </a:r>
          </a:p>
          <a:p>
            <a:pPr algn="l">
              <a:lnSpc>
                <a:spcPct val="80000"/>
              </a:lnSpc>
            </a:pPr>
            <a:r>
              <a:rPr lang="en-US" sz="3000">
                <a:solidFill>
                  <a:srgbClr val="0000FF"/>
                </a:solidFill>
                <a:latin typeface="Arial Black" pitchFamily="34" charset="0"/>
              </a:rPr>
              <a:t>characteristics</a:t>
            </a:r>
          </a:p>
        </p:txBody>
      </p:sp>
      <p:sp>
        <p:nvSpPr>
          <p:cNvPr id="1051921" name="WordArt 273"/>
          <p:cNvSpPr>
            <a:spLocks noChangeArrowheads="1" noChangeShapeType="1" noTextEdit="1"/>
          </p:cNvSpPr>
          <p:nvPr/>
        </p:nvSpPr>
        <p:spPr bwMode="auto">
          <a:xfrm>
            <a:off x="457200" y="1143000"/>
            <a:ext cx="1663700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God</a:t>
            </a:r>
          </a:p>
        </p:txBody>
      </p:sp>
      <p:sp>
        <p:nvSpPr>
          <p:cNvPr id="1051922" name="AutoShape 274"/>
          <p:cNvSpPr>
            <a:spLocks noChangeArrowheads="1"/>
          </p:cNvSpPr>
          <p:nvPr/>
        </p:nvSpPr>
        <p:spPr bwMode="auto">
          <a:xfrm rot="10800000">
            <a:off x="3279775" y="2235200"/>
            <a:ext cx="201613" cy="736600"/>
          </a:xfrm>
          <a:prstGeom prst="downArrow">
            <a:avLst>
              <a:gd name="adj1" fmla="val 50000"/>
              <a:gd name="adj2" fmla="val 91338"/>
            </a:avLst>
          </a:prstGeom>
          <a:solidFill>
            <a:srgbClr val="CCFF99"/>
          </a:soli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51923" name="Oval 275"/>
          <p:cNvSpPr>
            <a:spLocks noChangeArrowheads="1"/>
          </p:cNvSpPr>
          <p:nvPr/>
        </p:nvSpPr>
        <p:spPr bwMode="auto">
          <a:xfrm>
            <a:off x="2286000" y="1066800"/>
            <a:ext cx="2438400" cy="10445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9900FF"/>
            </a:solidFill>
            <a:round/>
            <a:headEnd/>
            <a:tailEnd/>
          </a:ln>
          <a:effectLst>
            <a:outerShdw dist="25400" dir="16200000" algn="ctr" rotWithShape="0">
              <a:srgbClr val="6600CC"/>
            </a:outerShdw>
          </a:effectLst>
        </p:spPr>
        <p:txBody>
          <a:bodyPr wrap="none" anchor="ctr"/>
          <a:lstStyle/>
          <a:p>
            <a:endParaRPr lang="en-US" sz="4800" b="1">
              <a:solidFill>
                <a:srgbClr val="6600CC"/>
              </a:solidFill>
              <a:latin typeface="Impact" pitchFamily="34" charset="0"/>
            </a:endParaRPr>
          </a:p>
        </p:txBody>
      </p:sp>
      <p:grpSp>
        <p:nvGrpSpPr>
          <p:cNvPr id="1051924" name="Group 276"/>
          <p:cNvGrpSpPr>
            <a:grpSpLocks/>
          </p:cNvGrpSpPr>
          <p:nvPr/>
        </p:nvGrpSpPr>
        <p:grpSpPr bwMode="auto">
          <a:xfrm>
            <a:off x="3052763" y="1181100"/>
            <a:ext cx="904875" cy="815975"/>
            <a:chOff x="96" y="832"/>
            <a:chExt cx="1692" cy="1626"/>
          </a:xfrm>
        </p:grpSpPr>
        <p:sp>
          <p:nvSpPr>
            <p:cNvPr id="1051925" name="Freeform 277"/>
            <p:cNvSpPr>
              <a:spLocks/>
            </p:cNvSpPr>
            <p:nvPr/>
          </p:nvSpPr>
          <p:spPr bwMode="auto">
            <a:xfrm rot="5437268" flipH="1" flipV="1">
              <a:off x="348" y="580"/>
              <a:ext cx="1188" cy="1692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FF7C80"/>
                </a:gs>
              </a:gsLst>
              <a:path path="rect">
                <a:fillToRect t="100000" r="100000"/>
              </a:path>
            </a:gradFill>
            <a:ln w="9525" cmpd="sng">
              <a:solidFill>
                <a:srgbClr val="FF7C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26" name="Freeform 278"/>
            <p:cNvSpPr>
              <a:spLocks/>
            </p:cNvSpPr>
            <p:nvPr/>
          </p:nvSpPr>
          <p:spPr bwMode="auto">
            <a:xfrm rot="5435238" flipH="1" flipV="1">
              <a:off x="394" y="1064"/>
              <a:ext cx="1096" cy="1692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CCFF99"/>
                </a:gs>
                <a:gs pos="100000">
                  <a:srgbClr val="33CC33"/>
                </a:gs>
              </a:gsLst>
              <a:path path="rect">
                <a:fillToRect l="100000" t="100000"/>
              </a:path>
            </a:gradFill>
            <a:ln w="3175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1927" name="Text Box 279"/>
          <p:cNvSpPr txBox="1">
            <a:spLocks noChangeArrowheads="1"/>
          </p:cNvSpPr>
          <p:nvPr/>
        </p:nvSpPr>
        <p:spPr bwMode="auto">
          <a:xfrm>
            <a:off x="3657600" y="1511300"/>
            <a:ext cx="1905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"/>
              </a:lnSpc>
            </a:pPr>
            <a:r>
              <a:rPr lang="en-US" sz="4000" b="1">
                <a:solidFill>
                  <a:srgbClr val="0000CC"/>
                </a:solidFill>
                <a:latin typeface="Arial Black" pitchFamily="34" charset="0"/>
              </a:rPr>
              <a:t>……….</a:t>
            </a:r>
          </a:p>
        </p:txBody>
      </p:sp>
      <p:sp>
        <p:nvSpPr>
          <p:cNvPr id="1051929" name="Text Box 281"/>
          <p:cNvSpPr txBox="1">
            <a:spLocks noChangeArrowheads="1"/>
          </p:cNvSpPr>
          <p:nvPr/>
        </p:nvSpPr>
        <p:spPr bwMode="auto">
          <a:xfrm>
            <a:off x="5486400" y="3429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0000FF"/>
                </a:solidFill>
                <a:latin typeface="Arial Black" pitchFamily="34" charset="0"/>
              </a:rPr>
              <a:t>Only one</a:t>
            </a:r>
          </a:p>
        </p:txBody>
      </p:sp>
      <p:sp>
        <p:nvSpPr>
          <p:cNvPr id="1051930" name="WordArt 282"/>
          <p:cNvSpPr>
            <a:spLocks noChangeArrowheads="1" noChangeShapeType="1" noTextEdit="1"/>
          </p:cNvSpPr>
          <p:nvPr/>
        </p:nvSpPr>
        <p:spPr bwMode="auto">
          <a:xfrm>
            <a:off x="457200" y="3124200"/>
            <a:ext cx="1663700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CCCC"/>
                </a:solidFill>
                <a:effectLst>
                  <a:outerShdw dist="53882" dir="2700000" algn="ctr" rotWithShape="0">
                    <a:srgbClr val="000099"/>
                  </a:outerShdw>
                </a:effectLst>
                <a:latin typeface="Impact"/>
              </a:rPr>
              <a:t>Person</a:t>
            </a:r>
          </a:p>
        </p:txBody>
      </p:sp>
      <p:sp>
        <p:nvSpPr>
          <p:cNvPr id="1051931" name="AutoShape 283"/>
          <p:cNvSpPr>
            <a:spLocks noChangeArrowheads="1"/>
          </p:cNvSpPr>
          <p:nvPr/>
        </p:nvSpPr>
        <p:spPr bwMode="auto">
          <a:xfrm rot="10800000">
            <a:off x="3278188" y="2235200"/>
            <a:ext cx="201612" cy="736600"/>
          </a:xfrm>
          <a:prstGeom prst="downArrow">
            <a:avLst>
              <a:gd name="adj1" fmla="val 50000"/>
              <a:gd name="adj2" fmla="val 91339"/>
            </a:avLst>
          </a:prstGeom>
          <a:solidFill>
            <a:srgbClr val="CCFF99"/>
          </a:soli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51932" name="AutoShape 284"/>
          <p:cNvSpPr>
            <a:spLocks noChangeArrowheads="1"/>
          </p:cNvSpPr>
          <p:nvPr/>
        </p:nvSpPr>
        <p:spPr bwMode="auto">
          <a:xfrm rot="10800000">
            <a:off x="3278188" y="2235200"/>
            <a:ext cx="201612" cy="736600"/>
          </a:xfrm>
          <a:prstGeom prst="downArrow">
            <a:avLst>
              <a:gd name="adj1" fmla="val 50000"/>
              <a:gd name="adj2" fmla="val 91339"/>
            </a:avLst>
          </a:prstGeom>
          <a:solidFill>
            <a:srgbClr val="CCFF99"/>
          </a:soli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51933" name="AutoShape 285"/>
          <p:cNvSpPr>
            <a:spLocks noChangeArrowheads="1"/>
          </p:cNvSpPr>
          <p:nvPr/>
        </p:nvSpPr>
        <p:spPr bwMode="auto">
          <a:xfrm flipH="1">
            <a:off x="3522663" y="2235200"/>
            <a:ext cx="204787" cy="736600"/>
          </a:xfrm>
          <a:prstGeom prst="downArrow">
            <a:avLst>
              <a:gd name="adj1" fmla="val 50000"/>
              <a:gd name="adj2" fmla="val 89923"/>
            </a:avLst>
          </a:prstGeom>
          <a:solidFill>
            <a:srgbClr val="9900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1934" name="AutoShape 286"/>
          <p:cNvSpPr>
            <a:spLocks noChangeArrowheads="1"/>
          </p:cNvSpPr>
          <p:nvPr/>
        </p:nvSpPr>
        <p:spPr bwMode="auto">
          <a:xfrm flipH="1">
            <a:off x="3521075" y="2235200"/>
            <a:ext cx="204788" cy="736600"/>
          </a:xfrm>
          <a:prstGeom prst="downArrow">
            <a:avLst>
              <a:gd name="adj1" fmla="val 50000"/>
              <a:gd name="adj2" fmla="val 89922"/>
            </a:avLst>
          </a:prstGeom>
          <a:solidFill>
            <a:srgbClr val="9900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1935" name="AutoShape 287"/>
          <p:cNvSpPr>
            <a:spLocks noChangeArrowheads="1"/>
          </p:cNvSpPr>
          <p:nvPr/>
        </p:nvSpPr>
        <p:spPr bwMode="auto">
          <a:xfrm flipH="1">
            <a:off x="3521075" y="2235200"/>
            <a:ext cx="204788" cy="736600"/>
          </a:xfrm>
          <a:prstGeom prst="downArrow">
            <a:avLst>
              <a:gd name="adj1" fmla="val 50000"/>
              <a:gd name="adj2" fmla="val 89922"/>
            </a:avLst>
          </a:prstGeom>
          <a:solidFill>
            <a:srgbClr val="9900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1936" name="Group 288"/>
          <p:cNvGrpSpPr>
            <a:grpSpLocks/>
          </p:cNvGrpSpPr>
          <p:nvPr/>
        </p:nvGrpSpPr>
        <p:grpSpPr bwMode="auto">
          <a:xfrm>
            <a:off x="2286000" y="3105150"/>
            <a:ext cx="2438400" cy="1009650"/>
            <a:chOff x="1392" y="1860"/>
            <a:chExt cx="1536" cy="636"/>
          </a:xfrm>
        </p:grpSpPr>
        <p:sp>
          <p:nvSpPr>
            <p:cNvPr id="1051937" name="Freeform 289"/>
            <p:cNvSpPr>
              <a:spLocks/>
            </p:cNvSpPr>
            <p:nvPr/>
          </p:nvSpPr>
          <p:spPr bwMode="auto">
            <a:xfrm rot="5437268" flipH="1" flipV="1">
              <a:off x="1927" y="1325"/>
              <a:ext cx="465" cy="153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FF7C80"/>
                </a:gs>
              </a:gsLst>
              <a:path path="rect">
                <a:fillToRect t="100000" r="100000"/>
              </a:path>
            </a:gradFill>
            <a:ln w="9525" cmpd="sng">
              <a:solidFill>
                <a:srgbClr val="FF7C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1938" name="Freeform 290"/>
            <p:cNvSpPr>
              <a:spLocks/>
            </p:cNvSpPr>
            <p:nvPr/>
          </p:nvSpPr>
          <p:spPr bwMode="auto">
            <a:xfrm rot="5435238" flipH="1" flipV="1">
              <a:off x="1945" y="1514"/>
              <a:ext cx="429" cy="1536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CCFF99"/>
                </a:gs>
                <a:gs pos="100000">
                  <a:srgbClr val="33CC33"/>
                </a:gs>
              </a:gsLst>
              <a:path path="rect">
                <a:fillToRect l="100000" t="100000"/>
              </a:path>
            </a:gradFill>
            <a:ln w="3175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1945" name="WordArt 297"/>
          <p:cNvSpPr>
            <a:spLocks noChangeArrowheads="1" noChangeShapeType="1" noTextEdit="1"/>
          </p:cNvSpPr>
          <p:nvPr/>
        </p:nvSpPr>
        <p:spPr bwMode="auto">
          <a:xfrm>
            <a:off x="2209800" y="1811338"/>
            <a:ext cx="2514600" cy="1617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Joy</a:t>
            </a:r>
          </a:p>
        </p:txBody>
      </p:sp>
      <p:sp>
        <p:nvSpPr>
          <p:cNvPr id="1051914" name="Rectangle 266"/>
          <p:cNvSpPr>
            <a:spLocks noChangeArrowheads="1"/>
          </p:cNvSpPr>
          <p:nvPr/>
        </p:nvSpPr>
        <p:spPr bwMode="auto">
          <a:xfrm>
            <a:off x="1066800" y="4343400"/>
            <a:ext cx="4876800" cy="60960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1915" name="Text Box 267"/>
          <p:cNvSpPr txBox="1">
            <a:spLocks noChangeArrowheads="1"/>
          </p:cNvSpPr>
          <p:nvPr/>
        </p:nvSpPr>
        <p:spPr bwMode="auto">
          <a:xfrm>
            <a:off x="1143000" y="43434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Perfect person</a:t>
            </a:r>
          </a:p>
        </p:txBody>
      </p:sp>
      <p:sp>
        <p:nvSpPr>
          <p:cNvPr id="1051917" name="Text Box 269"/>
          <p:cNvSpPr txBox="1">
            <a:spLocks noChangeArrowheads="1"/>
          </p:cNvSpPr>
          <p:nvPr/>
        </p:nvSpPr>
        <p:spPr bwMode="auto">
          <a:xfrm>
            <a:off x="4038600" y="431165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:</a:t>
            </a:r>
          </a:p>
        </p:txBody>
      </p:sp>
      <p:sp>
        <p:nvSpPr>
          <p:cNvPr id="1051928" name="Text Box 280"/>
          <p:cNvSpPr txBox="1">
            <a:spLocks noChangeArrowheads="1"/>
          </p:cNvSpPr>
          <p:nvPr/>
        </p:nvSpPr>
        <p:spPr bwMode="auto">
          <a:xfrm>
            <a:off x="4191000" y="358140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"/>
              </a:lnSpc>
            </a:pPr>
            <a:r>
              <a:rPr lang="en-US" sz="4000" b="1">
                <a:solidFill>
                  <a:srgbClr val="0000CC"/>
                </a:solidFill>
                <a:latin typeface="Arial Black" pitchFamily="34" charset="0"/>
              </a:rPr>
              <a:t>…….</a:t>
            </a:r>
          </a:p>
        </p:txBody>
      </p:sp>
      <p:grpSp>
        <p:nvGrpSpPr>
          <p:cNvPr id="1051954" name="Group 306"/>
          <p:cNvGrpSpPr>
            <a:grpSpLocks/>
          </p:cNvGrpSpPr>
          <p:nvPr/>
        </p:nvGrpSpPr>
        <p:grpSpPr bwMode="auto">
          <a:xfrm>
            <a:off x="4305300" y="4343400"/>
            <a:ext cx="1562100" cy="641350"/>
            <a:chOff x="2712" y="2736"/>
            <a:chExt cx="984" cy="404"/>
          </a:xfrm>
        </p:grpSpPr>
        <p:sp>
          <p:nvSpPr>
            <p:cNvPr id="1051955" name="AutoShape 307"/>
            <p:cNvSpPr>
              <a:spLocks noChangeArrowheads="1"/>
            </p:cNvSpPr>
            <p:nvPr/>
          </p:nvSpPr>
          <p:spPr bwMode="auto">
            <a:xfrm>
              <a:off x="2712" y="2770"/>
              <a:ext cx="984" cy="336"/>
            </a:xfrm>
            <a:prstGeom prst="roundRect">
              <a:avLst>
                <a:gd name="adj" fmla="val 16667"/>
              </a:avLst>
            </a:prstGeom>
            <a:solidFill>
              <a:srgbClr val="6600CC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956" name="Text Box 308"/>
            <p:cNvSpPr txBox="1">
              <a:spLocks noChangeArrowheads="1"/>
            </p:cNvSpPr>
            <p:nvPr/>
          </p:nvSpPr>
          <p:spPr bwMode="auto">
            <a:xfrm>
              <a:off x="2724" y="2736"/>
              <a:ext cx="9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Impact" pitchFamily="34" charset="0"/>
                </a:rPr>
                <a:t>unique</a:t>
              </a:r>
            </a:p>
          </p:txBody>
        </p:sp>
      </p:grpSp>
      <p:sp>
        <p:nvSpPr>
          <p:cNvPr id="33" name="Text Box 49" descr="Pink tissue paper"/>
          <p:cNvSpPr txBox="1">
            <a:spLocks noChangeArrowheads="1"/>
          </p:cNvSpPr>
          <p:nvPr/>
        </p:nvSpPr>
        <p:spPr bwMode="auto">
          <a:xfrm>
            <a:off x="304800" y="762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Purpose for which a human being was created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5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1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1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0519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14" grpId="0" animBg="1"/>
      <p:bldP spid="1051915" grpId="0" autoUpdateAnimBg="0"/>
      <p:bldP spid="105191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|2.3|0.8|0.8|2.1|2.4|1.3|1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800080"/>
            </a:gs>
            <a:gs pos="100000">
              <a:srgbClr val="FFCCCC"/>
            </a:gs>
          </a:gsLst>
          <a:lin ang="0" scaled="1"/>
        </a:gradFill>
        <a:ln w="28575" cap="flat" cmpd="sng" algn="ctr">
          <a:solidFill>
            <a:srgbClr val="990099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800080"/>
            </a:gs>
            <a:gs pos="100000">
              <a:srgbClr val="FFCCCC"/>
            </a:gs>
          </a:gsLst>
          <a:lin ang="0" scaled="1"/>
        </a:gradFill>
        <a:ln w="28575" cap="flat" cmpd="sng" algn="ctr">
          <a:solidFill>
            <a:srgbClr val="990099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41726</TotalTime>
  <Words>2567</Words>
  <Application>Microsoft PowerPoint</Application>
  <PresentationFormat>On-screen Show (4:3)</PresentationFormat>
  <Paragraphs>719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Arial Black</vt:lpstr>
      <vt:lpstr>Impact</vt:lpstr>
      <vt:lpstr>Times New Roman</vt:lpstr>
      <vt:lpstr>Arial Narrow</vt:lpstr>
      <vt:lpstr>CommonBullets</vt:lpstr>
      <vt:lpstr>Arial Rounded MT Bold</vt:lpstr>
      <vt:lpstr>Papyrus</vt:lpstr>
      <vt:lpstr>Eurostile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 of the Divine Principle</dc:title>
  <dc:subject>Christology</dc:subject>
  <dc:creator>Eleonore de Watteville</dc:creator>
  <dc:description>Diagramed Lecture Manual for the Red Part</dc:description>
  <cp:lastModifiedBy>Eleonore</cp:lastModifiedBy>
  <cp:revision>1022</cp:revision>
  <dcterms:created xsi:type="dcterms:W3CDTF">2000-06-26T19:09:36Z</dcterms:created>
  <dcterms:modified xsi:type="dcterms:W3CDTF">2008-08-05T02:57:32Z</dcterms:modified>
</cp:coreProperties>
</file>