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Default Extension="fntdata" ContentType="application/x-fontdata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2"/>
  </p:notesMasterIdLst>
  <p:sldIdLst>
    <p:sldId id="421" r:id="rId2"/>
    <p:sldId id="426" r:id="rId3"/>
    <p:sldId id="427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50" r:id="rId27"/>
    <p:sldId id="451" r:id="rId28"/>
    <p:sldId id="452" r:id="rId29"/>
    <p:sldId id="453" r:id="rId30"/>
    <p:sldId id="454" r:id="rId31"/>
    <p:sldId id="455" r:id="rId32"/>
    <p:sldId id="456" r:id="rId33"/>
    <p:sldId id="457" r:id="rId34"/>
    <p:sldId id="458" r:id="rId35"/>
    <p:sldId id="459" r:id="rId36"/>
    <p:sldId id="460" r:id="rId37"/>
    <p:sldId id="461" r:id="rId38"/>
    <p:sldId id="462" r:id="rId39"/>
    <p:sldId id="463" r:id="rId40"/>
    <p:sldId id="464" r:id="rId41"/>
    <p:sldId id="465" r:id="rId42"/>
    <p:sldId id="466" r:id="rId43"/>
    <p:sldId id="467" r:id="rId44"/>
    <p:sldId id="468" r:id="rId45"/>
    <p:sldId id="469" r:id="rId46"/>
    <p:sldId id="470" r:id="rId47"/>
    <p:sldId id="471" r:id="rId48"/>
    <p:sldId id="472" r:id="rId49"/>
    <p:sldId id="473" r:id="rId50"/>
    <p:sldId id="474" r:id="rId51"/>
    <p:sldId id="475" r:id="rId52"/>
    <p:sldId id="476" r:id="rId53"/>
    <p:sldId id="477" r:id="rId54"/>
    <p:sldId id="478" r:id="rId55"/>
    <p:sldId id="479" r:id="rId56"/>
    <p:sldId id="480" r:id="rId57"/>
    <p:sldId id="481" r:id="rId58"/>
    <p:sldId id="482" r:id="rId59"/>
    <p:sldId id="483" r:id="rId60"/>
    <p:sldId id="484" r:id="rId61"/>
    <p:sldId id="485" r:id="rId62"/>
    <p:sldId id="486" r:id="rId63"/>
    <p:sldId id="487" r:id="rId64"/>
    <p:sldId id="488" r:id="rId65"/>
    <p:sldId id="489" r:id="rId66"/>
    <p:sldId id="490" r:id="rId67"/>
    <p:sldId id="491" r:id="rId68"/>
    <p:sldId id="492" r:id="rId69"/>
    <p:sldId id="493" r:id="rId70"/>
    <p:sldId id="494" r:id="rId71"/>
    <p:sldId id="495" r:id="rId72"/>
    <p:sldId id="496" r:id="rId73"/>
    <p:sldId id="497" r:id="rId74"/>
    <p:sldId id="498" r:id="rId75"/>
    <p:sldId id="499" r:id="rId76"/>
    <p:sldId id="500" r:id="rId77"/>
    <p:sldId id="501" r:id="rId78"/>
    <p:sldId id="367" r:id="rId79"/>
    <p:sldId id="369" r:id="rId80"/>
    <p:sldId id="370" r:id="rId81"/>
    <p:sldId id="368" r:id="rId82"/>
    <p:sldId id="371" r:id="rId83"/>
    <p:sldId id="509" r:id="rId84"/>
    <p:sldId id="374" r:id="rId85"/>
    <p:sldId id="375" r:id="rId86"/>
    <p:sldId id="376" r:id="rId87"/>
    <p:sldId id="377" r:id="rId88"/>
    <p:sldId id="378" r:id="rId89"/>
    <p:sldId id="513" r:id="rId90"/>
    <p:sldId id="512" r:id="rId91"/>
    <p:sldId id="381" r:id="rId92"/>
    <p:sldId id="382" r:id="rId93"/>
    <p:sldId id="383" r:id="rId94"/>
    <p:sldId id="420" r:id="rId95"/>
    <p:sldId id="387" r:id="rId96"/>
    <p:sldId id="388" r:id="rId97"/>
    <p:sldId id="390" r:id="rId98"/>
    <p:sldId id="389" r:id="rId99"/>
    <p:sldId id="393" r:id="rId100"/>
    <p:sldId id="395" r:id="rId101"/>
    <p:sldId id="396" r:id="rId102"/>
    <p:sldId id="394" r:id="rId103"/>
    <p:sldId id="397" r:id="rId104"/>
    <p:sldId id="514" r:id="rId105"/>
    <p:sldId id="399" r:id="rId106"/>
    <p:sldId id="401" r:id="rId107"/>
    <p:sldId id="402" r:id="rId108"/>
    <p:sldId id="403" r:id="rId109"/>
    <p:sldId id="400" r:id="rId110"/>
    <p:sldId id="406" r:id="rId111"/>
    <p:sldId id="407" r:id="rId112"/>
    <p:sldId id="408" r:id="rId113"/>
    <p:sldId id="405" r:id="rId114"/>
    <p:sldId id="409" r:id="rId115"/>
    <p:sldId id="410" r:id="rId116"/>
    <p:sldId id="411" r:id="rId117"/>
    <p:sldId id="412" r:id="rId118"/>
    <p:sldId id="413" r:id="rId119"/>
    <p:sldId id="515" r:id="rId120"/>
    <p:sldId id="282" r:id="rId121"/>
  </p:sldIdLst>
  <p:sldSz cx="9144000" cy="6858000" type="screen4x3"/>
  <p:notesSz cx="6858000" cy="9144000"/>
  <p:embeddedFontLst>
    <p:embeddedFont>
      <p:font typeface="Impact" pitchFamily="34" charset="0"/>
      <p:regular r:id="rId123"/>
    </p:embeddedFont>
    <p:embeddedFont>
      <p:font typeface="Arial Black" pitchFamily="34" charset="0"/>
      <p:bold r:id="rId124"/>
    </p:embeddedFont>
    <p:embeddedFont>
      <p:font typeface="Arial Narrow" pitchFamily="34" charset="0"/>
      <p:regular r:id="rId125"/>
      <p:bold r:id="rId126"/>
      <p:italic r:id="rId127"/>
      <p:boldItalic r:id="rId128"/>
    </p:embeddedFont>
    <p:embeddedFont>
      <p:font typeface="CommonBullets"/>
      <p:regular r:id="rId129"/>
    </p:embeddedFont>
    <p:embeddedFont>
      <p:font typeface="Fette Engschrift"/>
      <p:regular r:id="rId130"/>
    </p:embeddedFont>
    <p:embeddedFont>
      <p:font typeface="Arial Rounded MT Bold" pitchFamily="34" charset="0"/>
      <p:regular r:id="rId131"/>
    </p:embeddedFont>
    <p:embeddedFont>
      <p:font typeface="Latin Wide"/>
      <p:regular r:id="rId132"/>
    </p:embeddedFont>
    <p:embeddedFont>
      <p:font typeface="Eurostile" pitchFamily="34" charset="0"/>
      <p:regular r:id="rId133"/>
      <p:bold r:id="rId1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B0076"/>
    <a:srgbClr val="6600CC"/>
    <a:srgbClr val="660066"/>
    <a:srgbClr val="FFFFFF"/>
    <a:srgbClr val="333399"/>
    <a:srgbClr val="339966"/>
    <a:srgbClr val="FFFF00"/>
    <a:srgbClr val="FFCC66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68" autoAdjust="0"/>
    <p:restoredTop sz="94815" autoAdjust="0"/>
  </p:normalViewPr>
  <p:slideViewPr>
    <p:cSldViewPr>
      <p:cViewPr varScale="1">
        <p:scale>
          <a:sx n="102" d="100"/>
          <a:sy n="102" d="100"/>
        </p:scale>
        <p:origin x="-264" y="-84"/>
      </p:cViewPr>
      <p:guideLst>
        <p:guide orient="horz" pos="110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font" Target="fonts/font11.fntdata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1.fntdata"/><Relationship Id="rId128" Type="http://schemas.openxmlformats.org/officeDocument/2006/relationships/font" Target="fonts/font6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font" Target="fonts/font4.fntdata"/><Relationship Id="rId134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font" Target="fonts/font2.fntdata"/><Relationship Id="rId129" Type="http://schemas.openxmlformats.org/officeDocument/2006/relationships/font" Target="fonts/font7.fntdata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130" Type="http://schemas.openxmlformats.org/officeDocument/2006/relationships/font" Target="fonts/font8.fntdata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9.fntdata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6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6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6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30AF6-4C3B-473B-ACE2-482601BF2C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23FE9-1B1E-4D86-978D-423F35F5BAD5}" type="slidenum">
              <a:rPr lang="en-US"/>
              <a:pPr/>
              <a:t>1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AF685-3A4D-45CB-A984-98D47CCAF5A1}" type="slidenum">
              <a:rPr lang="en-US"/>
              <a:pPr/>
              <a:t>10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0D0D2-7727-4656-9F65-C94A3608B062}" type="slidenum">
              <a:rPr lang="en-US"/>
              <a:pPr/>
              <a:t>100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20E06-03C8-46D9-B111-028BF7F30D6A}" type="slidenum">
              <a:rPr lang="en-US"/>
              <a:pPr/>
              <a:t>101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F65EB-0528-47A6-8037-0B80D7901BA8}" type="slidenum">
              <a:rPr lang="en-US"/>
              <a:pPr/>
              <a:t>102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3CA80-9FDA-4063-B317-2D27687E4C74}" type="slidenum">
              <a:rPr lang="en-US"/>
              <a:pPr/>
              <a:t>103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BC7A9-0A02-4250-88DE-1393F0866B7B}" type="slidenum">
              <a:rPr lang="en-US"/>
              <a:pPr/>
              <a:t>104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48001-4BCC-4B6B-9D34-D185DA464C90}" type="slidenum">
              <a:rPr lang="en-US"/>
              <a:pPr/>
              <a:t>105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5040A-6C81-4FB4-9698-A4F133725CEE}" type="slidenum">
              <a:rPr lang="en-US"/>
              <a:pPr/>
              <a:t>106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D7A38-6DB7-4426-906A-C67C05D72270}" type="slidenum">
              <a:rPr lang="en-US"/>
              <a:pPr/>
              <a:t>107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5B38B-41E3-498D-AE28-1B44C9451AE9}" type="slidenum">
              <a:rPr lang="en-US"/>
              <a:pPr/>
              <a:t>108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85D8F-7504-4B7C-99F1-A9A61F6B6CD7}" type="slidenum">
              <a:rPr lang="en-US"/>
              <a:pPr/>
              <a:t>109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E51E3-1A82-4C96-B4E0-2540B3E1655E}" type="slidenum">
              <a:rPr lang="en-US"/>
              <a:pPr/>
              <a:t>11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7F750-5BF4-45A5-914D-9ADDEFD7B24B}" type="slidenum">
              <a:rPr lang="en-US"/>
              <a:pPr/>
              <a:t>110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055DD-701B-477C-9624-026AADF40ADC}" type="slidenum">
              <a:rPr lang="en-US"/>
              <a:pPr/>
              <a:t>111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62181-2212-438A-B5BF-81EB5F24663A}" type="slidenum">
              <a:rPr lang="en-US"/>
              <a:pPr/>
              <a:t>112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C7658-FF34-4902-9DEB-522A3E632F88}" type="slidenum">
              <a:rPr lang="en-US"/>
              <a:pPr/>
              <a:t>113</a:t>
            </a:fld>
            <a:endParaRPr lang="en-US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25130-A65C-40DE-B04D-449342E4BB37}" type="slidenum">
              <a:rPr lang="en-US"/>
              <a:pPr/>
              <a:t>114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D92B5-E85D-4429-98FE-14CEC9B05BD7}" type="slidenum">
              <a:rPr lang="en-US"/>
              <a:pPr/>
              <a:t>115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E9B7E-B678-42F4-8BE5-358C92C08867}" type="slidenum">
              <a:rPr lang="en-US"/>
              <a:pPr/>
              <a:t>116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34BC4-4B35-4D71-9565-F6972714A5EE}" type="slidenum">
              <a:rPr lang="en-US"/>
              <a:pPr/>
              <a:t>117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E25F9-169F-41EF-B205-35C09D0C8D31}" type="slidenum">
              <a:rPr lang="en-US"/>
              <a:pPr/>
              <a:t>118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CAF2D-D308-4C52-B983-8B59AADE2306}" type="slidenum">
              <a:rPr lang="en-US"/>
              <a:pPr/>
              <a:t>119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1724F0-D718-476F-8033-1E4722B4B71C}" type="slidenum">
              <a:rPr lang="en-US"/>
              <a:pPr/>
              <a:t>12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0FC44F-8188-4175-88B4-9FCAD0E1E083}" type="slidenum">
              <a:rPr lang="en-US"/>
              <a:pPr/>
              <a:t>120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DBCB5E-26A5-44D2-AF9F-656B947701B3}" type="slidenum">
              <a:rPr lang="en-US"/>
              <a:pPr/>
              <a:t>13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E5785-7617-4528-9769-AEE5886560A1}" type="slidenum">
              <a:rPr lang="en-US"/>
              <a:pPr/>
              <a:t>14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1D8E4-C622-4CF0-9B44-610A5437C737}" type="slidenum">
              <a:rPr lang="en-US"/>
              <a:pPr/>
              <a:t>15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3C3680-2100-4AF9-92EF-B1FFC592EBA9}" type="slidenum">
              <a:rPr lang="en-US"/>
              <a:pPr/>
              <a:t>16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9724F-97AC-4194-883F-0D6F98A78582}" type="slidenum">
              <a:rPr lang="en-US"/>
              <a:pPr/>
              <a:t>17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11B6C-4538-486B-8F7F-6E15CEF0A6CE}" type="slidenum">
              <a:rPr lang="en-US"/>
              <a:pPr/>
              <a:t>18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C042C-FF6C-45B1-8F31-438F7841C9C9}" type="slidenum">
              <a:rPr lang="en-US"/>
              <a:pPr/>
              <a:t>19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4B5B9-945B-46C9-B886-705B25D393EC}" type="slidenum">
              <a:rPr lang="en-US"/>
              <a:pPr/>
              <a:t>2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427E5-5583-4A03-9154-C03803AD31D2}" type="slidenum">
              <a:rPr lang="en-US"/>
              <a:pPr/>
              <a:t>20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5813E-76B1-4BA5-BB9D-9E0325069D54}" type="slidenum">
              <a:rPr lang="en-US"/>
              <a:pPr/>
              <a:t>21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B70E9-D4D4-4720-B3AA-77DAF29B2425}" type="slidenum">
              <a:rPr lang="en-US"/>
              <a:pPr/>
              <a:t>22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462B8-B21E-4767-9DB5-CC9FA63EC302}" type="slidenum">
              <a:rPr lang="en-US"/>
              <a:pPr/>
              <a:t>23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E276AC-4BD1-4AF4-9F46-AE9CA39B7188}" type="slidenum">
              <a:rPr lang="en-US"/>
              <a:pPr/>
              <a:t>24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95D5A-9F4E-44B9-A6AC-3388F1697DB2}" type="slidenum">
              <a:rPr lang="en-US"/>
              <a:pPr/>
              <a:t>25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66F31-4176-4425-9261-51ADABF62062}" type="slidenum">
              <a:rPr lang="en-US"/>
              <a:pPr/>
              <a:t>26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20239-BD46-478D-A29D-087C8FA59A7A}" type="slidenum">
              <a:rPr lang="en-US"/>
              <a:pPr/>
              <a:t>27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C87C3-CD79-4C1D-ACDC-948C44D99B9F}" type="slidenum">
              <a:rPr lang="en-US"/>
              <a:pPr/>
              <a:t>28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8CEC9D-7944-47BF-B270-9C770297CB7B}" type="slidenum">
              <a:rPr lang="en-US"/>
              <a:pPr/>
              <a:t>29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F30C9-25C8-49F0-8B29-C551818FE332}" type="slidenum">
              <a:rPr lang="en-US"/>
              <a:pPr/>
              <a:t>3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8157F-FA9A-40B0-9FD2-0DD751A2A667}" type="slidenum">
              <a:rPr lang="en-US"/>
              <a:pPr/>
              <a:t>30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61B30-BA39-4F75-91B9-6853A0A7BE28}" type="slidenum">
              <a:rPr lang="en-US"/>
              <a:pPr/>
              <a:t>31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38699-4510-4BF9-804B-B743B02932F9}" type="slidenum">
              <a:rPr lang="en-US"/>
              <a:pPr/>
              <a:t>32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FAA48-64B0-4EDF-ACED-1527E54FC455}" type="slidenum">
              <a:rPr lang="en-US"/>
              <a:pPr/>
              <a:t>33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2A7AD-5239-48FC-A21D-9604F195A5E2}" type="slidenum">
              <a:rPr lang="en-US"/>
              <a:pPr/>
              <a:t>34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EE3ED-298D-4297-BA13-A454CCBF7210}" type="slidenum">
              <a:rPr lang="en-US"/>
              <a:pPr/>
              <a:t>35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640CA4-DBAD-408A-A114-43A13495BF75}" type="slidenum">
              <a:rPr lang="en-US"/>
              <a:pPr/>
              <a:t>36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8E105-FA3F-4BCA-9C66-44CA4B6D29CD}" type="slidenum">
              <a:rPr lang="en-US"/>
              <a:pPr/>
              <a:t>37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F922E-725D-4F7E-9A14-EE17A3341DA1}" type="slidenum">
              <a:rPr lang="en-US"/>
              <a:pPr/>
              <a:t>38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54C57-32B2-4103-83FB-7DF30D43F0CC}" type="slidenum">
              <a:rPr lang="en-US"/>
              <a:pPr/>
              <a:t>39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F1F31-1015-47D4-96F8-DCA506F039B8}" type="slidenum">
              <a:rPr lang="en-US"/>
              <a:pPr/>
              <a:t>4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AF682-929E-4792-B346-03539CC70183}" type="slidenum">
              <a:rPr lang="en-US"/>
              <a:pPr/>
              <a:t>40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9A894-076A-4509-9AD9-E4AFF14E69EA}" type="slidenum">
              <a:rPr lang="en-US"/>
              <a:pPr/>
              <a:t>41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70FE6-FAF5-4839-B296-4BCE2624C56F}" type="slidenum">
              <a:rPr lang="en-US"/>
              <a:pPr/>
              <a:t>42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7A059-537C-444D-9AEB-1E72699B483E}" type="slidenum">
              <a:rPr lang="en-US"/>
              <a:pPr/>
              <a:t>43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3716A-34FD-42DA-B7CC-9902002B6C39}" type="slidenum">
              <a:rPr lang="en-US"/>
              <a:pPr/>
              <a:t>44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5F334-56EF-4BAB-B52A-73E7C5BB0804}" type="slidenum">
              <a:rPr lang="en-US"/>
              <a:pPr/>
              <a:t>45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18B2F-CB98-41F5-8E7A-72AC4F79DED4}" type="slidenum">
              <a:rPr lang="en-US"/>
              <a:pPr/>
              <a:t>46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6F804-DE68-44D2-B29E-D0EDA3ACED55}" type="slidenum">
              <a:rPr lang="en-US"/>
              <a:pPr/>
              <a:t>47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86C92-2708-4963-94BA-1395B24A40F9}" type="slidenum">
              <a:rPr lang="en-US"/>
              <a:pPr/>
              <a:t>48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BC57B-207B-4E94-B2C1-2EFBB0C27B11}" type="slidenum">
              <a:rPr lang="en-US"/>
              <a:pPr/>
              <a:t>49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B9773-B9AD-4D29-95A3-25A867162DFF}" type="slidenum">
              <a:rPr lang="en-US"/>
              <a:pPr/>
              <a:t>5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BE03B-4D9C-4374-A55F-C79B50DF420E}" type="slidenum">
              <a:rPr lang="en-US"/>
              <a:pPr/>
              <a:t>50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BD0DB-D751-4AF7-AA2A-5E1CEB56D10C}" type="slidenum">
              <a:rPr lang="en-US"/>
              <a:pPr/>
              <a:t>51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1AEBB-FDCC-477D-81A5-944837434B7F}" type="slidenum">
              <a:rPr lang="en-US"/>
              <a:pPr/>
              <a:t>52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61E6F-80C3-45CC-9F6F-9C0CEF2C6142}" type="slidenum">
              <a:rPr lang="en-US"/>
              <a:pPr/>
              <a:t>53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35460-6652-460A-864A-7D1B14C8B377}" type="slidenum">
              <a:rPr lang="en-US"/>
              <a:pPr/>
              <a:t>54</a:t>
            </a:fld>
            <a:endParaRPr 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7C2020-4B50-4F8F-A780-0F8EF1C54A12}" type="slidenum">
              <a:rPr lang="en-US"/>
              <a:pPr/>
              <a:t>55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9EB9F-D0A6-4C74-9D95-D785AA808F1C}" type="slidenum">
              <a:rPr lang="en-US"/>
              <a:pPr/>
              <a:t>56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394DA-8069-4ABD-8C10-B26C901F709F}" type="slidenum">
              <a:rPr lang="en-US"/>
              <a:pPr/>
              <a:t>57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0DE671-AA96-4CFC-97C0-548E0EB2C605}" type="slidenum">
              <a:rPr lang="en-US"/>
              <a:pPr/>
              <a:t>58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A4B8B-E75E-4898-91EA-C7B2CC67145E}" type="slidenum">
              <a:rPr lang="en-US"/>
              <a:pPr/>
              <a:t>59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C5ADE-139C-4A0E-A6D8-A9C16D274228}" type="slidenum">
              <a:rPr lang="en-US"/>
              <a:pPr/>
              <a:t>6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5E185-DDFD-4AA7-B484-D9C18CF3F000}" type="slidenum">
              <a:rPr lang="en-US"/>
              <a:pPr/>
              <a:t>60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57484-CEFA-48E0-A319-0E618A4BEEEE}" type="slidenum">
              <a:rPr lang="en-US"/>
              <a:pPr/>
              <a:t>61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1F1EB-EE94-4050-A1A6-5F06DEB1249E}" type="slidenum">
              <a:rPr lang="en-US"/>
              <a:pPr/>
              <a:t>62</a:t>
            </a:fld>
            <a:endParaRPr lang="en-US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3DE90-C8B4-43B8-83FD-CDACC3751DBB}" type="slidenum">
              <a:rPr lang="en-US"/>
              <a:pPr/>
              <a:t>63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18F11-147C-486A-A4FB-0CF6BD7AAA07}" type="slidenum">
              <a:rPr lang="en-US"/>
              <a:pPr/>
              <a:t>64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468E2-A3D1-4F01-857C-3BBFAB5ECA4B}" type="slidenum">
              <a:rPr lang="en-US"/>
              <a:pPr/>
              <a:t>65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D2FB6C-FD27-4A32-AAE5-5D1444714721}" type="slidenum">
              <a:rPr lang="en-US"/>
              <a:pPr/>
              <a:t>66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25333-8C53-47D6-95BD-91A2F5A141F1}" type="slidenum">
              <a:rPr lang="en-US"/>
              <a:pPr/>
              <a:t>67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00C6A-0053-4836-A710-81326C4D2E44}" type="slidenum">
              <a:rPr lang="en-US"/>
              <a:pPr/>
              <a:t>68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730C8-F471-4599-B41C-56D82AA1B7D3}" type="slidenum">
              <a:rPr lang="en-US"/>
              <a:pPr/>
              <a:t>69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029D6-3201-4D7E-ADF4-40A6ABD7A2A2}" type="slidenum">
              <a:rPr lang="en-US"/>
              <a:pPr/>
              <a:t>7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5AD6B-7310-4B0E-AE40-F1626EED1005}" type="slidenum">
              <a:rPr lang="en-US"/>
              <a:pPr/>
              <a:t>70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FAED4-FAC1-4C6D-9D8B-F38A7B0AA6CC}" type="slidenum">
              <a:rPr lang="en-US"/>
              <a:pPr/>
              <a:t>71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8D736-0834-4B23-A711-AAD2544936D8}" type="slidenum">
              <a:rPr lang="en-US"/>
              <a:pPr/>
              <a:t>72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17A0C-B238-4380-9928-11554E9B23B3}" type="slidenum">
              <a:rPr lang="en-US"/>
              <a:pPr/>
              <a:t>73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85175-25C1-4180-8CEE-988D0C146B89}" type="slidenum">
              <a:rPr lang="en-US"/>
              <a:pPr/>
              <a:t>74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A211E-4EE9-493D-82B2-6EAE0F15E91B}" type="slidenum">
              <a:rPr lang="en-US"/>
              <a:pPr/>
              <a:t>75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E510C-28B7-4C60-9BE8-F07024B95213}" type="slidenum">
              <a:rPr lang="en-US"/>
              <a:pPr/>
              <a:t>76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5875D-5184-4D0D-908A-051712C1CB6C}" type="slidenum">
              <a:rPr lang="en-US"/>
              <a:pPr/>
              <a:t>77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473C2-44FA-4FAC-9C05-E242A9A2FBC1}" type="slidenum">
              <a:rPr lang="en-US"/>
              <a:pPr/>
              <a:t>78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B76A3-A3C8-47EA-A4EE-57945E3B8513}" type="slidenum">
              <a:rPr lang="en-US"/>
              <a:pPr/>
              <a:t>79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258CD-21A3-4142-9035-CF6A532927EE}" type="slidenum">
              <a:rPr lang="en-US"/>
              <a:pPr/>
              <a:t>8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B5E4D-2F06-46E2-9FB0-21F27E3AFE82}" type="slidenum">
              <a:rPr lang="en-US"/>
              <a:pPr/>
              <a:t>80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9449E-D356-4C1C-B76F-340FCFA344D1}" type="slidenum">
              <a:rPr lang="en-US"/>
              <a:pPr/>
              <a:t>81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87E20-FEF9-4F9F-92E8-6C06C4D681E8}" type="slidenum">
              <a:rPr lang="en-US"/>
              <a:pPr/>
              <a:t>82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EC46D-F15D-49CB-85DE-D66C1CF54288}" type="slidenum">
              <a:rPr lang="en-US"/>
              <a:pPr/>
              <a:t>83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B2F96-681C-49B5-AE5C-A0D5F6AD02C1}" type="slidenum">
              <a:rPr lang="en-US"/>
              <a:pPr/>
              <a:t>84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0865D-E737-4030-A12C-CC764D27BAC0}" type="slidenum">
              <a:rPr lang="en-US"/>
              <a:pPr/>
              <a:t>85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33CD8-E539-4314-8226-8E7629BE9AA8}" type="slidenum">
              <a:rPr lang="en-US"/>
              <a:pPr/>
              <a:t>86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50221-4BD7-4CBB-B047-726A2D2E77EF}" type="slidenum">
              <a:rPr lang="en-US"/>
              <a:pPr/>
              <a:t>87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9CA6F-30CB-4CD4-BD6B-3E35B1A98888}" type="slidenum">
              <a:rPr lang="en-US"/>
              <a:pPr/>
              <a:t>88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5DAF1-BF7E-4E37-A11A-FC93C050A45C}" type="slidenum">
              <a:rPr lang="en-US"/>
              <a:pPr/>
              <a:t>89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5136E5-DB67-49F0-A3D9-BA4E1946AA56}" type="slidenum">
              <a:rPr lang="en-US"/>
              <a:pPr/>
              <a:t>9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6B1C8-735A-4D38-A359-27BB6A0A387F}" type="slidenum">
              <a:rPr lang="en-US"/>
              <a:pPr/>
              <a:t>90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3F1EA-18E8-4527-9514-697691738482}" type="slidenum">
              <a:rPr lang="en-US"/>
              <a:pPr/>
              <a:t>91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A75D47-BA0C-4341-9051-7C9CCAE59693}" type="slidenum">
              <a:rPr lang="en-US"/>
              <a:pPr/>
              <a:t>92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6C35E-6D08-4F46-95EA-788C7BCC88E6}" type="slidenum">
              <a:rPr lang="en-US"/>
              <a:pPr/>
              <a:t>93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4D6BD-0458-4F68-96F5-97487DE7FD0E}" type="slidenum">
              <a:rPr lang="en-US"/>
              <a:pPr/>
              <a:t>94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FAF71-F0CF-4BFE-92F1-747C1DCD15A4}" type="slidenum">
              <a:rPr lang="en-US"/>
              <a:pPr/>
              <a:t>95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F2FD8-AD88-4FFD-8852-0A1D881DB7A2}" type="slidenum">
              <a:rPr lang="en-US"/>
              <a:pPr/>
              <a:t>96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892C5-45A7-4549-82C3-7F86271AF045}" type="slidenum">
              <a:rPr lang="en-US"/>
              <a:pPr/>
              <a:t>97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660F70-FA47-4251-BD26-AFFDDFC6CA41}" type="slidenum">
              <a:rPr lang="en-US"/>
              <a:pPr/>
              <a:t>98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08A92-5232-4C1A-A361-E8F5B85979CC}" type="slidenum">
              <a:rPr lang="en-US"/>
              <a:pPr/>
              <a:t>99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EEC96-CE98-436A-8E1F-E4A270AA04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BFBE8-1988-4158-94F2-A201B5C0E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D7B49-0BB1-4DE5-83DF-D5005628BA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55ECD-AE39-419E-954C-D89B7013EE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DC525-A2D9-4A2C-8654-298788ED44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0E3C5-99C9-4277-B4DA-7B27F9034E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D9BED-DAE1-4C42-9D0A-072E3F4DC9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F1F96-8BCF-4903-B243-365564C16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C9295-4A1B-429B-B34E-CDCC34BE24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8B74B-893D-4271-9EEA-675B0B768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DD388-A06F-4370-9059-3FF3F218C9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99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78CF87A-6641-46EC-81E2-F0ECB2CD86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8926" name="Group 30"/>
          <p:cNvGrpSpPr>
            <a:grpSpLocks/>
          </p:cNvGrpSpPr>
          <p:nvPr/>
        </p:nvGrpSpPr>
        <p:grpSpPr bwMode="auto">
          <a:xfrm>
            <a:off x="685800" y="5522910"/>
            <a:ext cx="7696200" cy="1041399"/>
            <a:chOff x="480" y="3408"/>
            <a:chExt cx="4848" cy="656"/>
          </a:xfrm>
        </p:grpSpPr>
        <p:sp>
          <p:nvSpPr>
            <p:cNvPr id="208900" name="Text Box 4"/>
            <p:cNvSpPr txBox="1">
              <a:spLocks noChangeArrowheads="1"/>
            </p:cNvSpPr>
            <p:nvPr/>
          </p:nvSpPr>
          <p:spPr bwMode="auto">
            <a:xfrm>
              <a:off x="678" y="3462"/>
              <a:ext cx="4650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Cain was chosen to represent evil. Therefore, he was in a position to </a:t>
              </a:r>
              <a:r>
                <a:rPr lang="en-US" sz="2200" b="1" dirty="0">
                  <a:solidFill>
                    <a:srgbClr val="FFFF66"/>
                  </a:solidFill>
                  <a:latin typeface="Arial Narrow" pitchFamily="34" charset="0"/>
                </a:rPr>
                <a:t>relate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with Satan. Abel was chosen to represent goodness. Therefore, he was in a position to </a:t>
              </a:r>
              <a:r>
                <a:rPr lang="en-US" sz="2200" b="1" dirty="0">
                  <a:solidFill>
                    <a:srgbClr val="FFFF66"/>
                  </a:solidFill>
                  <a:latin typeface="Arial Narrow" pitchFamily="34" charset="0"/>
                </a:rPr>
                <a:t>relate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with God </a:t>
              </a:r>
              <a:r>
                <a:rPr lang="en-US" dirty="0">
                  <a:solidFill>
                    <a:schemeClr val="bg1"/>
                  </a:solidFill>
                  <a:latin typeface="Arial Narrow" pitchFamily="34" charset="0"/>
                </a:rPr>
                <a:t>(p. 191).</a:t>
              </a:r>
            </a:p>
          </p:txBody>
        </p:sp>
        <p:sp>
          <p:nvSpPr>
            <p:cNvPr id="208901" name="Text Box 5"/>
            <p:cNvSpPr txBox="1">
              <a:spLocks noChangeArrowheads="1"/>
            </p:cNvSpPr>
            <p:nvPr/>
          </p:nvSpPr>
          <p:spPr bwMode="auto">
            <a:xfrm>
              <a:off x="480" y="3408"/>
              <a:ext cx="24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381000" y="4800600"/>
            <a:ext cx="396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Representing goodness</a:t>
            </a:r>
            <a:endParaRPr lang="en-US" sz="3000">
              <a:latin typeface="Arial" charset="0"/>
            </a:endParaRP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5638800" y="4800600"/>
            <a:ext cx="2971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Representing evil</a:t>
            </a:r>
            <a:endParaRPr lang="en-US" sz="3000">
              <a:latin typeface="Arial" charset="0"/>
            </a:endParaRPr>
          </a:p>
        </p:txBody>
      </p:sp>
      <p:sp>
        <p:nvSpPr>
          <p:cNvPr id="208904" name="AutoShape 8"/>
          <p:cNvSpPr>
            <a:spLocks noChangeArrowheads="1"/>
          </p:cNvSpPr>
          <p:nvPr/>
        </p:nvSpPr>
        <p:spPr bwMode="auto">
          <a:xfrm rot="10800000">
            <a:off x="2251075" y="2874963"/>
            <a:ext cx="187325" cy="1087437"/>
          </a:xfrm>
          <a:prstGeom prst="downArrow">
            <a:avLst>
              <a:gd name="adj1" fmla="val 50000"/>
              <a:gd name="adj2" fmla="val 145127"/>
            </a:avLst>
          </a:prstGeom>
          <a:gradFill rotWithShape="1">
            <a:gsLst>
              <a:gs pos="0">
                <a:srgbClr val="FFFFFF"/>
              </a:gs>
              <a:gs pos="100000">
                <a:srgbClr val="DAB590"/>
              </a:gs>
            </a:gsLst>
            <a:path path="rect">
              <a:fillToRect l="50000" t="50000" r="50000" b="50000"/>
            </a:path>
          </a:gradFill>
          <a:ln w="28575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grpSp>
        <p:nvGrpSpPr>
          <p:cNvPr id="208905" name="Group 9"/>
          <p:cNvGrpSpPr>
            <a:grpSpLocks/>
          </p:cNvGrpSpPr>
          <p:nvPr/>
        </p:nvGrpSpPr>
        <p:grpSpPr bwMode="auto">
          <a:xfrm flipH="1">
            <a:off x="5895975" y="2286000"/>
            <a:ext cx="457200" cy="2133600"/>
            <a:chOff x="2010" y="1440"/>
            <a:chExt cx="246" cy="1344"/>
          </a:xfrm>
        </p:grpSpPr>
        <p:sp>
          <p:nvSpPr>
            <p:cNvPr id="208906" name="Line 10"/>
            <p:cNvSpPr>
              <a:spLocks noChangeShapeType="1"/>
            </p:cNvSpPr>
            <p:nvPr/>
          </p:nvSpPr>
          <p:spPr bwMode="auto">
            <a:xfrm rot="2376349" flipH="1">
              <a:off x="2010" y="2133"/>
              <a:ext cx="246" cy="651"/>
            </a:xfrm>
            <a:prstGeom prst="line">
              <a:avLst/>
            </a:prstGeom>
            <a:noFill/>
            <a:ln w="8890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7" name="Line 11"/>
            <p:cNvSpPr>
              <a:spLocks noChangeShapeType="1"/>
            </p:cNvSpPr>
            <p:nvPr/>
          </p:nvSpPr>
          <p:spPr bwMode="auto">
            <a:xfrm rot="-2491981">
              <a:off x="2016" y="1440"/>
              <a:ext cx="199" cy="768"/>
            </a:xfrm>
            <a:prstGeom prst="line">
              <a:avLst/>
            </a:prstGeom>
            <a:noFill/>
            <a:ln w="8890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8908" name="Group 12"/>
          <p:cNvGrpSpPr>
            <a:grpSpLocks/>
          </p:cNvGrpSpPr>
          <p:nvPr/>
        </p:nvGrpSpPr>
        <p:grpSpPr bwMode="auto">
          <a:xfrm>
            <a:off x="3119438" y="2286000"/>
            <a:ext cx="457200" cy="2133600"/>
            <a:chOff x="2010" y="1440"/>
            <a:chExt cx="246" cy="1344"/>
          </a:xfrm>
        </p:grpSpPr>
        <p:sp>
          <p:nvSpPr>
            <p:cNvPr id="208909" name="Line 13"/>
            <p:cNvSpPr>
              <a:spLocks noChangeShapeType="1"/>
            </p:cNvSpPr>
            <p:nvPr/>
          </p:nvSpPr>
          <p:spPr bwMode="auto">
            <a:xfrm rot="2376349" flipH="1">
              <a:off x="2010" y="2133"/>
              <a:ext cx="246" cy="651"/>
            </a:xfrm>
            <a:prstGeom prst="line">
              <a:avLst/>
            </a:prstGeom>
            <a:noFill/>
            <a:ln w="8890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0" name="Line 14"/>
            <p:cNvSpPr>
              <a:spLocks noChangeShapeType="1"/>
            </p:cNvSpPr>
            <p:nvPr/>
          </p:nvSpPr>
          <p:spPr bwMode="auto">
            <a:xfrm rot="-2491981">
              <a:off x="2016" y="1440"/>
              <a:ext cx="199" cy="768"/>
            </a:xfrm>
            <a:prstGeom prst="line">
              <a:avLst/>
            </a:prstGeom>
            <a:noFill/>
            <a:ln w="8890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911" name="Oval 15"/>
          <p:cNvSpPr>
            <a:spLocks noChangeArrowheads="1"/>
          </p:cNvSpPr>
          <p:nvPr/>
        </p:nvSpPr>
        <p:spPr bwMode="auto">
          <a:xfrm>
            <a:off x="3665538" y="2971800"/>
            <a:ext cx="2141537" cy="914400"/>
          </a:xfrm>
          <a:prstGeom prst="ellipse">
            <a:avLst/>
          </a:prstGeom>
          <a:gradFill rotWithShape="0">
            <a:gsLst>
              <a:gs pos="0">
                <a:srgbClr val="FFCC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60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4000">
                <a:solidFill>
                  <a:srgbClr val="660066"/>
                </a:solidFill>
                <a:latin typeface="Impact" pitchFamily="34" charset="0"/>
              </a:rPr>
              <a:t>Adam</a:t>
            </a:r>
            <a:endParaRPr lang="en-US" sz="400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08912" name="Group 16"/>
          <p:cNvGrpSpPr>
            <a:grpSpLocks/>
          </p:cNvGrpSpPr>
          <p:nvPr/>
        </p:nvGrpSpPr>
        <p:grpSpPr bwMode="auto">
          <a:xfrm>
            <a:off x="1744663" y="1862138"/>
            <a:ext cx="1227137" cy="957262"/>
            <a:chOff x="1271" y="1173"/>
            <a:chExt cx="660" cy="603"/>
          </a:xfrm>
        </p:grpSpPr>
        <p:sp>
          <p:nvSpPr>
            <p:cNvPr id="208913" name="Oval 17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08914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208915" name="Oval 19"/>
          <p:cNvSpPr>
            <a:spLocks noChangeArrowheads="1"/>
          </p:cNvSpPr>
          <p:nvPr/>
        </p:nvSpPr>
        <p:spPr bwMode="auto">
          <a:xfrm>
            <a:off x="1524000" y="4038600"/>
            <a:ext cx="1671638" cy="725488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5A002D"/>
                </a:solidFill>
                <a:latin typeface="Impact" pitchFamily="34" charset="0"/>
              </a:rPr>
              <a:t>Abel</a:t>
            </a:r>
          </a:p>
        </p:txBody>
      </p:sp>
      <p:sp>
        <p:nvSpPr>
          <p:cNvPr id="208916" name="Oval 20"/>
          <p:cNvSpPr>
            <a:spLocks noChangeArrowheads="1"/>
          </p:cNvSpPr>
          <p:nvPr/>
        </p:nvSpPr>
        <p:spPr bwMode="auto">
          <a:xfrm>
            <a:off x="6253163" y="4038600"/>
            <a:ext cx="1671637" cy="725488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CC6600"/>
            </a:solidFill>
            <a:round/>
            <a:headEnd/>
            <a:tailEnd/>
          </a:ln>
          <a:effectLst>
            <a:outerShdw dist="64758" dir="4721404" algn="ctr" rotWithShape="0">
              <a:srgbClr val="B65B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5A002D"/>
                </a:solidFill>
                <a:latin typeface="Impact" pitchFamily="34" charset="0"/>
              </a:rPr>
              <a:t>Cain</a:t>
            </a:r>
          </a:p>
        </p:txBody>
      </p:sp>
      <p:sp>
        <p:nvSpPr>
          <p:cNvPr id="208917" name="WordArt 21"/>
          <p:cNvSpPr>
            <a:spLocks noChangeArrowheads="1" noChangeShapeType="1" noTextEdit="1"/>
          </p:cNvSpPr>
          <p:nvPr/>
        </p:nvSpPr>
        <p:spPr bwMode="auto">
          <a:xfrm rot="5400000">
            <a:off x="6563519" y="3391694"/>
            <a:ext cx="1066800" cy="7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33"/>
                    </a:gs>
                    <a:gs pos="100000">
                      <a:srgbClr val="FF9900"/>
                    </a:gs>
                  </a:gsLst>
                  <a:lin ang="0" scaled="1"/>
                </a:gradFill>
                <a:latin typeface="Arial Black"/>
              </a:rPr>
              <a:t>……</a:t>
            </a:r>
          </a:p>
        </p:txBody>
      </p:sp>
      <p:sp>
        <p:nvSpPr>
          <p:cNvPr id="208920" name="Text Box 24"/>
          <p:cNvSpPr txBox="1">
            <a:spLocks noChangeArrowheads="1"/>
          </p:cNvSpPr>
          <p:nvPr/>
        </p:nvSpPr>
        <p:spPr bwMode="auto">
          <a:xfrm>
            <a:off x="723900" y="762000"/>
            <a:ext cx="327660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Object for condition</a:t>
            </a:r>
            <a:endParaRPr lang="en-US" sz="3000">
              <a:latin typeface="Arial" charset="0"/>
            </a:endParaRPr>
          </a:p>
        </p:txBody>
      </p:sp>
      <p:sp>
        <p:nvSpPr>
          <p:cNvPr id="208921" name="WordArt 25"/>
          <p:cNvSpPr>
            <a:spLocks noChangeArrowheads="1" noChangeShapeType="1" noTextEdit="1"/>
          </p:cNvSpPr>
          <p:nvPr/>
        </p:nvSpPr>
        <p:spPr bwMode="auto">
          <a:xfrm rot="10800000">
            <a:off x="4000500" y="995363"/>
            <a:ext cx="1533525" cy="82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…….....</a:t>
            </a:r>
          </a:p>
        </p:txBody>
      </p:sp>
      <p:sp>
        <p:nvSpPr>
          <p:cNvPr id="208922" name="WordArt 26"/>
          <p:cNvSpPr>
            <a:spLocks noChangeArrowheads="1" noChangeShapeType="1" noTextEdit="1"/>
          </p:cNvSpPr>
          <p:nvPr/>
        </p:nvSpPr>
        <p:spPr bwMode="auto">
          <a:xfrm flipH="1">
            <a:off x="571500" y="914400"/>
            <a:ext cx="15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208923" name="Text Box 27"/>
          <p:cNvSpPr txBox="1">
            <a:spLocks noChangeArrowheads="1"/>
          </p:cNvSpPr>
          <p:nvPr/>
        </p:nvSpPr>
        <p:spPr bwMode="auto">
          <a:xfrm>
            <a:off x="5600700" y="762000"/>
            <a:ext cx="312420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Sacrificial offering</a:t>
            </a:r>
            <a:endParaRPr lang="en-US" sz="3000">
              <a:latin typeface="Arial" charset="0"/>
            </a:endParaRPr>
          </a:p>
        </p:txBody>
      </p:sp>
      <p:sp>
        <p:nvSpPr>
          <p:cNvPr id="208924" name="Text Box 28"/>
          <p:cNvSpPr txBox="1">
            <a:spLocks noChangeArrowheads="1"/>
          </p:cNvSpPr>
          <p:nvPr/>
        </p:nvSpPr>
        <p:spPr bwMode="auto">
          <a:xfrm>
            <a:off x="723900" y="1203325"/>
            <a:ext cx="327660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Central figure</a:t>
            </a:r>
            <a:endParaRPr lang="en-US" sz="3000">
              <a:latin typeface="Arial" charset="0"/>
            </a:endParaRPr>
          </a:p>
        </p:txBody>
      </p:sp>
      <p:sp>
        <p:nvSpPr>
          <p:cNvPr id="208925" name="Text Box 29"/>
          <p:cNvSpPr txBox="1">
            <a:spLocks noChangeArrowheads="1"/>
          </p:cNvSpPr>
          <p:nvPr/>
        </p:nvSpPr>
        <p:spPr bwMode="auto">
          <a:xfrm>
            <a:off x="304800" y="152400"/>
            <a:ext cx="44958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1.1  The Foundation of Faith</a:t>
            </a:r>
          </a:p>
        </p:txBody>
      </p:sp>
      <p:grpSp>
        <p:nvGrpSpPr>
          <p:cNvPr id="30" name="Group 22"/>
          <p:cNvGrpSpPr>
            <a:grpSpLocks/>
          </p:cNvGrpSpPr>
          <p:nvPr/>
        </p:nvGrpSpPr>
        <p:grpSpPr bwMode="auto">
          <a:xfrm>
            <a:off x="6511925" y="1901825"/>
            <a:ext cx="1154113" cy="917575"/>
            <a:chOff x="4102" y="1198"/>
            <a:chExt cx="727" cy="578"/>
          </a:xfrm>
        </p:grpSpPr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4102" y="1198"/>
              <a:ext cx="727" cy="578"/>
            </a:xfrm>
            <a:prstGeom prst="ellipse">
              <a:avLst/>
            </a:prstGeom>
            <a:gradFill rotWithShape="0">
              <a:gsLst>
                <a:gs pos="0">
                  <a:srgbClr val="763B00"/>
                </a:gs>
                <a:gs pos="50000">
                  <a:srgbClr val="000000"/>
                </a:gs>
                <a:gs pos="100000">
                  <a:srgbClr val="763B00"/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>
              <a:outerShdw dist="114300" dir="16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185" y="1344"/>
              <a:ext cx="561" cy="2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45791" dir="2021404" algn="ctr" rotWithShape="0">
                      <a:schemeClr val="tx1"/>
                    </a:outerShdw>
                  </a:effectLst>
                  <a:latin typeface="Arial Black"/>
                </a:rPr>
                <a:t>Satan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4" grpId="0" animBg="1"/>
      <p:bldP spid="208917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228600" y="762000"/>
            <a:ext cx="8686800" cy="2971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9E9FF"/>
              </a:gs>
            </a:gsLst>
            <a:path path="shape">
              <a:fillToRect l="50000" t="50000" r="50000" b="50000"/>
            </a:path>
          </a:gradFill>
          <a:ln w="6350" algn="ctr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18" name="Oval 18"/>
          <p:cNvSpPr>
            <a:spLocks noChangeArrowheads="1"/>
          </p:cNvSpPr>
          <p:nvPr/>
        </p:nvSpPr>
        <p:spPr bwMode="auto">
          <a:xfrm>
            <a:off x="381000" y="865188"/>
            <a:ext cx="457200" cy="434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600" b="1">
                <a:solidFill>
                  <a:srgbClr val="4D009A"/>
                </a:solidFill>
              </a:rPr>
              <a:t>1</a:t>
            </a:r>
          </a:p>
        </p:txBody>
      </p:sp>
      <p:sp>
        <p:nvSpPr>
          <p:cNvPr id="153619" name="Rectangle 19"/>
          <p:cNvSpPr>
            <a:spLocks noChangeArrowheads="1"/>
          </p:cNvSpPr>
          <p:nvPr/>
        </p:nvSpPr>
        <p:spPr bwMode="auto">
          <a:xfrm>
            <a:off x="800100" y="892175"/>
            <a:ext cx="472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200">
                <a:solidFill>
                  <a:srgbClr val="4D009A"/>
                </a:solidFill>
                <a:latin typeface="Impact" pitchFamily="34" charset="0"/>
              </a:rPr>
              <a:t>Restoration of birthright on Individual level</a:t>
            </a:r>
          </a:p>
        </p:txBody>
      </p:sp>
      <p:sp>
        <p:nvSpPr>
          <p:cNvPr id="153620" name="Oval 20"/>
          <p:cNvSpPr>
            <a:spLocks noChangeArrowheads="1"/>
          </p:cNvSpPr>
          <p:nvPr/>
        </p:nvSpPr>
        <p:spPr bwMode="auto">
          <a:xfrm>
            <a:off x="381000" y="1855788"/>
            <a:ext cx="457200" cy="434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600" b="1">
                <a:solidFill>
                  <a:srgbClr val="4D009A"/>
                </a:solidFill>
              </a:rPr>
              <a:t>2</a:t>
            </a:r>
          </a:p>
        </p:txBody>
      </p:sp>
      <p:sp>
        <p:nvSpPr>
          <p:cNvPr id="153621" name="Rectangle 21"/>
          <p:cNvSpPr>
            <a:spLocks noChangeArrowheads="1"/>
          </p:cNvSpPr>
          <p:nvPr/>
        </p:nvSpPr>
        <p:spPr bwMode="auto">
          <a:xfrm>
            <a:off x="800100" y="1882775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200">
                <a:solidFill>
                  <a:srgbClr val="4D009A"/>
                </a:solidFill>
                <a:latin typeface="Impact" pitchFamily="34" charset="0"/>
              </a:rPr>
              <a:t>Restoration of birthright with family and wealth</a:t>
            </a:r>
          </a:p>
        </p:txBody>
      </p:sp>
      <p:sp>
        <p:nvSpPr>
          <p:cNvPr id="153624" name="Rectangle 24"/>
          <p:cNvSpPr>
            <a:spLocks noChangeArrowheads="1"/>
          </p:cNvSpPr>
          <p:nvPr/>
        </p:nvSpPr>
        <p:spPr bwMode="auto">
          <a:xfrm>
            <a:off x="5029200" y="1343025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3200" b="1">
                <a:solidFill>
                  <a:srgbClr val="3333CC"/>
                </a:solidFill>
                <a:latin typeface="Fette Engschrift" pitchFamily="2" charset="0"/>
              </a:rPr>
              <a:t>(</a:t>
            </a:r>
            <a:r>
              <a:rPr lang="en-US" sz="3200">
                <a:solidFill>
                  <a:srgbClr val="3333CC"/>
                </a:solidFill>
                <a:latin typeface="Impact" pitchFamily="34" charset="0"/>
              </a:rPr>
              <a:t>bread and pottage</a:t>
            </a:r>
            <a:r>
              <a:rPr lang="en-US" sz="3200" b="1">
                <a:solidFill>
                  <a:srgbClr val="3333CC"/>
                </a:solidFill>
                <a:latin typeface="Fette Engschrift" pitchFamily="2" charset="0"/>
              </a:rPr>
              <a:t>)</a:t>
            </a:r>
          </a:p>
        </p:txBody>
      </p:sp>
      <p:sp>
        <p:nvSpPr>
          <p:cNvPr id="153625" name="Rectangle 25"/>
          <p:cNvSpPr>
            <a:spLocks noChangeArrowheads="1"/>
          </p:cNvSpPr>
          <p:nvPr/>
        </p:nvSpPr>
        <p:spPr bwMode="auto">
          <a:xfrm>
            <a:off x="5029200" y="2333625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3200" b="1">
                <a:solidFill>
                  <a:srgbClr val="3333CC"/>
                </a:solidFill>
                <a:latin typeface="Fette Engschrift" pitchFamily="2" charset="0"/>
              </a:rPr>
              <a:t>(</a:t>
            </a:r>
            <a:r>
              <a:rPr lang="en-US" sz="3200">
                <a:solidFill>
                  <a:srgbClr val="3333CC"/>
                </a:solidFill>
                <a:latin typeface="Impact" pitchFamily="34" charset="0"/>
              </a:rPr>
              <a:t>21 years in Haran</a:t>
            </a:r>
            <a:r>
              <a:rPr lang="en-US" sz="3200" b="1">
                <a:solidFill>
                  <a:srgbClr val="3333CC"/>
                </a:solidFill>
                <a:latin typeface="Fette Engschrift" pitchFamily="2" charset="0"/>
              </a:rPr>
              <a:t>)</a:t>
            </a:r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629" name="Group 29"/>
          <p:cNvGrpSpPr>
            <a:grpSpLocks/>
          </p:cNvGrpSpPr>
          <p:nvPr/>
        </p:nvGrpSpPr>
        <p:grpSpPr bwMode="auto">
          <a:xfrm>
            <a:off x="1143000" y="5562600"/>
            <a:ext cx="6858000" cy="1174750"/>
            <a:chOff x="528" y="3456"/>
            <a:chExt cx="4320" cy="740"/>
          </a:xfrm>
        </p:grpSpPr>
        <p:sp>
          <p:nvSpPr>
            <p:cNvPr id="153607" name="Text Box 7"/>
            <p:cNvSpPr txBox="1">
              <a:spLocks noChangeArrowheads="1"/>
            </p:cNvSpPr>
            <p:nvPr/>
          </p:nvSpPr>
          <p:spPr bwMode="auto">
            <a:xfrm>
              <a:off x="792" y="3462"/>
              <a:ext cx="4056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Second, Jacob went to Haran, which represented the satanic world.  After suffering through twenty-one years of drudgery, he restored the birthright by gaining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family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and wealth as his due inheritance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219).</a:t>
              </a:r>
              <a:r>
                <a:rPr lang="en-US" sz="220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153608" name="Oval 8"/>
            <p:cNvSpPr>
              <a:spLocks noChangeArrowheads="1"/>
            </p:cNvSpPr>
            <p:nvPr/>
          </p:nvSpPr>
          <p:spPr bwMode="auto">
            <a:xfrm>
              <a:off x="528" y="3456"/>
              <a:ext cx="240" cy="22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rgbClr val="E6E6E6"/>
                  </a:solidFill>
                  <a:latin typeface="Impact" pitchFamily="34" charset="0"/>
                </a:rPr>
                <a:t>2</a:t>
              </a:r>
            </a:p>
          </p:txBody>
        </p:sp>
      </p:grpSp>
      <p:pic>
        <p:nvPicPr>
          <p:cNvPr id="153640" name="Picture 40" descr="Scenes from the life of Jacob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288" y="1905000"/>
            <a:ext cx="2246312" cy="3429000"/>
          </a:xfrm>
          <a:prstGeom prst="rect">
            <a:avLst/>
          </a:prstGeom>
          <a:noFill/>
        </p:spPr>
      </p:pic>
      <p:pic>
        <p:nvPicPr>
          <p:cNvPr id="153633" name="Picture 33" descr="Jacob keeping the flocks of Laban"/>
          <p:cNvPicPr>
            <a:picLocks noChangeAspect="1" noChangeArrowheads="1"/>
          </p:cNvPicPr>
          <p:nvPr/>
        </p:nvPicPr>
        <p:blipFill>
          <a:blip r:embed="rId4"/>
          <a:srcRect l="-28378" r="-28378" b="658"/>
          <a:stretch>
            <a:fillRect/>
          </a:stretch>
        </p:blipFill>
        <p:spPr bwMode="auto">
          <a:xfrm>
            <a:off x="0" y="457200"/>
            <a:ext cx="9144000" cy="4965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Text Box 60"/>
          <p:cNvSpPr txBox="1">
            <a:spLocks noChangeArrowheads="1"/>
          </p:cNvSpPr>
          <p:nvPr/>
        </p:nvSpPr>
        <p:spPr bwMode="auto">
          <a:xfrm>
            <a:off x="228600" y="762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900" u="sng" dirty="0">
                <a:solidFill>
                  <a:srgbClr val="000099"/>
                </a:solidFill>
                <a:latin typeface="Impact" pitchFamily="34" charset="0"/>
              </a:rPr>
              <a:t>Jacob’s restoration of Abel’s position through indemnity</a:t>
            </a:r>
            <a:endParaRPr lang="en-US" sz="2900" u="sng" dirty="0">
              <a:latin typeface="Arial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53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53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0" grpId="0" animBg="1"/>
      <p:bldP spid="153621" grpId="0"/>
      <p:bldP spid="153625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228600" y="762000"/>
            <a:ext cx="8686800" cy="2971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9E9FF"/>
              </a:gs>
            </a:gsLst>
            <a:path path="shape">
              <a:fillToRect l="50000" t="50000" r="50000" b="50000"/>
            </a:path>
          </a:gradFill>
          <a:ln w="6350" algn="ctr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40" name="Oval 16"/>
          <p:cNvSpPr>
            <a:spLocks noChangeArrowheads="1"/>
          </p:cNvSpPr>
          <p:nvPr/>
        </p:nvSpPr>
        <p:spPr bwMode="auto">
          <a:xfrm>
            <a:off x="381000" y="865188"/>
            <a:ext cx="457200" cy="434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600" b="1">
                <a:solidFill>
                  <a:srgbClr val="4D009A"/>
                </a:solidFill>
              </a:rPr>
              <a:t>1</a:t>
            </a:r>
          </a:p>
        </p:txBody>
      </p:sp>
      <p:sp>
        <p:nvSpPr>
          <p:cNvPr id="154641" name="Rectangle 17"/>
          <p:cNvSpPr>
            <a:spLocks noChangeArrowheads="1"/>
          </p:cNvSpPr>
          <p:nvPr/>
        </p:nvSpPr>
        <p:spPr bwMode="auto">
          <a:xfrm>
            <a:off x="800100" y="892175"/>
            <a:ext cx="472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200">
                <a:solidFill>
                  <a:srgbClr val="4D009A"/>
                </a:solidFill>
                <a:latin typeface="Impact" pitchFamily="34" charset="0"/>
              </a:rPr>
              <a:t>Restoration of birthright on Individual level</a:t>
            </a:r>
          </a:p>
        </p:txBody>
      </p:sp>
      <p:sp>
        <p:nvSpPr>
          <p:cNvPr id="154642" name="Oval 18"/>
          <p:cNvSpPr>
            <a:spLocks noChangeArrowheads="1"/>
          </p:cNvSpPr>
          <p:nvPr/>
        </p:nvSpPr>
        <p:spPr bwMode="auto">
          <a:xfrm>
            <a:off x="381000" y="1855788"/>
            <a:ext cx="457200" cy="434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600" b="1">
                <a:solidFill>
                  <a:srgbClr val="4D009A"/>
                </a:solidFill>
              </a:rPr>
              <a:t>2</a:t>
            </a:r>
          </a:p>
        </p:txBody>
      </p:sp>
      <p:sp>
        <p:nvSpPr>
          <p:cNvPr id="154643" name="Rectangle 19"/>
          <p:cNvSpPr>
            <a:spLocks noChangeArrowheads="1"/>
          </p:cNvSpPr>
          <p:nvPr/>
        </p:nvSpPr>
        <p:spPr bwMode="auto">
          <a:xfrm>
            <a:off x="800100" y="1882775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200">
                <a:solidFill>
                  <a:srgbClr val="4D009A"/>
                </a:solidFill>
                <a:latin typeface="Impact" pitchFamily="34" charset="0"/>
              </a:rPr>
              <a:t>Restoration of birthright with family and wealth</a:t>
            </a:r>
          </a:p>
        </p:txBody>
      </p:sp>
      <p:sp>
        <p:nvSpPr>
          <p:cNvPr id="154644" name="Oval 20"/>
          <p:cNvSpPr>
            <a:spLocks noChangeArrowheads="1"/>
          </p:cNvSpPr>
          <p:nvPr/>
        </p:nvSpPr>
        <p:spPr bwMode="auto">
          <a:xfrm>
            <a:off x="381000" y="2770188"/>
            <a:ext cx="457200" cy="434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600" b="1">
                <a:solidFill>
                  <a:srgbClr val="4D009A"/>
                </a:solidFill>
              </a:rPr>
              <a:t>3</a:t>
            </a:r>
          </a:p>
        </p:txBody>
      </p:sp>
      <p:sp>
        <p:nvSpPr>
          <p:cNvPr id="154645" name="Rectangle 21"/>
          <p:cNvSpPr>
            <a:spLocks noChangeArrowheads="1"/>
          </p:cNvSpPr>
          <p:nvPr/>
        </p:nvSpPr>
        <p:spPr bwMode="auto">
          <a:xfrm>
            <a:off x="800100" y="2797175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200">
                <a:solidFill>
                  <a:srgbClr val="4D009A"/>
                </a:solidFill>
                <a:latin typeface="Impact" pitchFamily="34" charset="0"/>
              </a:rPr>
              <a:t>Restoration of dominion over angels</a:t>
            </a:r>
          </a:p>
        </p:txBody>
      </p:sp>
      <p:sp>
        <p:nvSpPr>
          <p:cNvPr id="154646" name="Rectangle 22"/>
          <p:cNvSpPr>
            <a:spLocks noChangeArrowheads="1"/>
          </p:cNvSpPr>
          <p:nvPr/>
        </p:nvSpPr>
        <p:spPr bwMode="auto">
          <a:xfrm>
            <a:off x="5029200" y="1343025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3200" b="1">
                <a:solidFill>
                  <a:srgbClr val="3333CC"/>
                </a:solidFill>
                <a:latin typeface="Fette Engschrift" pitchFamily="2" charset="0"/>
              </a:rPr>
              <a:t>(</a:t>
            </a:r>
            <a:r>
              <a:rPr lang="en-US" sz="3200">
                <a:solidFill>
                  <a:srgbClr val="3333CC"/>
                </a:solidFill>
                <a:latin typeface="Impact" pitchFamily="34" charset="0"/>
              </a:rPr>
              <a:t>bread and pottage</a:t>
            </a:r>
            <a:r>
              <a:rPr lang="en-US" sz="3200" b="1">
                <a:solidFill>
                  <a:srgbClr val="3333CC"/>
                </a:solidFill>
                <a:latin typeface="Fette Engschrift" pitchFamily="2" charset="0"/>
              </a:rPr>
              <a:t>)</a:t>
            </a:r>
          </a:p>
        </p:txBody>
      </p:sp>
      <p:sp>
        <p:nvSpPr>
          <p:cNvPr id="154647" name="Rectangle 23"/>
          <p:cNvSpPr>
            <a:spLocks noChangeArrowheads="1"/>
          </p:cNvSpPr>
          <p:nvPr/>
        </p:nvSpPr>
        <p:spPr bwMode="auto">
          <a:xfrm>
            <a:off x="5029200" y="2333625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3200" b="1">
                <a:solidFill>
                  <a:srgbClr val="3333CC"/>
                </a:solidFill>
                <a:latin typeface="Fette Engschrift" pitchFamily="2" charset="0"/>
              </a:rPr>
              <a:t>(</a:t>
            </a:r>
            <a:r>
              <a:rPr lang="en-US" sz="3200">
                <a:solidFill>
                  <a:srgbClr val="3333CC"/>
                </a:solidFill>
                <a:latin typeface="Impact" pitchFamily="34" charset="0"/>
              </a:rPr>
              <a:t>21 years in Haran</a:t>
            </a:r>
            <a:r>
              <a:rPr lang="en-US" sz="3200" b="1">
                <a:solidFill>
                  <a:srgbClr val="3333CC"/>
                </a:solidFill>
                <a:latin typeface="Fette Engschrift" pitchFamily="2" charset="0"/>
              </a:rPr>
              <a:t>)</a:t>
            </a:r>
          </a:p>
        </p:txBody>
      </p:sp>
      <p:sp>
        <p:nvSpPr>
          <p:cNvPr id="154648" name="Rectangle 24"/>
          <p:cNvSpPr>
            <a:spLocks noChangeArrowheads="1"/>
          </p:cNvSpPr>
          <p:nvPr/>
        </p:nvSpPr>
        <p:spPr bwMode="auto">
          <a:xfrm>
            <a:off x="5029200" y="3248025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3200" b="1">
                <a:solidFill>
                  <a:srgbClr val="3333CC"/>
                </a:solidFill>
                <a:latin typeface="Fette Engschrift" pitchFamily="2" charset="0"/>
              </a:rPr>
              <a:t>(</a:t>
            </a:r>
            <a:r>
              <a:rPr lang="en-US" sz="3200">
                <a:solidFill>
                  <a:srgbClr val="3333CC"/>
                </a:solidFill>
                <a:latin typeface="Impact" pitchFamily="34" charset="0"/>
              </a:rPr>
              <a:t>wrestling with angels</a:t>
            </a:r>
            <a:r>
              <a:rPr lang="en-US" sz="3200" b="1">
                <a:solidFill>
                  <a:srgbClr val="3333CC"/>
                </a:solidFill>
                <a:latin typeface="Fette Engschrift" pitchFamily="2" charset="0"/>
              </a:rPr>
              <a:t>)</a:t>
            </a:r>
          </a:p>
        </p:txBody>
      </p:sp>
      <p:pic>
        <p:nvPicPr>
          <p:cNvPr id="154654" name="Picture 30" descr="Jacob wrestling the Angel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 l="-64871" t="-11424" r="-65579"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EAEAEA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6666"/>
            </a:solidFill>
            <a:miter lim="800000"/>
            <a:headEnd/>
            <a:tailEnd/>
          </a:ln>
        </p:spPr>
      </p:pic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649" name="Group 25"/>
          <p:cNvGrpSpPr>
            <a:grpSpLocks/>
          </p:cNvGrpSpPr>
          <p:nvPr/>
        </p:nvGrpSpPr>
        <p:grpSpPr bwMode="auto">
          <a:xfrm>
            <a:off x="1219200" y="5638800"/>
            <a:ext cx="6705600" cy="1047750"/>
            <a:chOff x="336" y="3504"/>
            <a:chExt cx="4224" cy="660"/>
          </a:xfrm>
        </p:grpSpPr>
        <p:sp>
          <p:nvSpPr>
            <p:cNvPr id="154628" name="Text Box 4"/>
            <p:cNvSpPr txBox="1">
              <a:spLocks noChangeArrowheads="1"/>
            </p:cNvSpPr>
            <p:nvPr/>
          </p:nvSpPr>
          <p:spPr bwMode="auto">
            <a:xfrm>
              <a:off x="648" y="3518"/>
              <a:ext cx="3912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Third, Jacob triumphed in wrestling with an angel at the ford of Jabbok, thereby restoring dominion over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angel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in a substantial struggle.</a:t>
              </a:r>
              <a:endParaRPr lang="en-US" sz="2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54629" name="Oval 5"/>
            <p:cNvSpPr>
              <a:spLocks noChangeArrowheads="1"/>
            </p:cNvSpPr>
            <p:nvPr/>
          </p:nvSpPr>
          <p:spPr bwMode="auto">
            <a:xfrm>
              <a:off x="336" y="3504"/>
              <a:ext cx="288" cy="27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>
                  <a:solidFill>
                    <a:srgbClr val="E6E6E6"/>
                  </a:solidFill>
                  <a:latin typeface="Impact" pitchFamily="34" charset="0"/>
                </a:rPr>
                <a:t>3</a:t>
              </a:r>
            </a:p>
          </p:txBody>
        </p:sp>
      </p:grpSp>
      <p:sp>
        <p:nvSpPr>
          <p:cNvPr id="18" name="Text Box 60"/>
          <p:cNvSpPr txBox="1">
            <a:spLocks noChangeArrowheads="1"/>
          </p:cNvSpPr>
          <p:nvPr/>
        </p:nvSpPr>
        <p:spPr bwMode="auto">
          <a:xfrm>
            <a:off x="228600" y="762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900" u="sng" dirty="0">
                <a:solidFill>
                  <a:srgbClr val="000099"/>
                </a:solidFill>
                <a:latin typeface="Impact" pitchFamily="34" charset="0"/>
              </a:rPr>
              <a:t>Jacob’s restoration of Abel’s position through indemnity</a:t>
            </a:r>
            <a:endParaRPr lang="en-US" sz="2900" u="sng" dirty="0">
              <a:latin typeface="Arial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54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44" grpId="0" animBg="1"/>
      <p:bldP spid="154645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2618" name="Group 42"/>
          <p:cNvGrpSpPr>
            <a:grpSpLocks/>
          </p:cNvGrpSpPr>
          <p:nvPr/>
        </p:nvGrpSpPr>
        <p:grpSpPr bwMode="auto">
          <a:xfrm>
            <a:off x="1443038" y="5705475"/>
            <a:ext cx="6329362" cy="771525"/>
            <a:chOff x="621" y="3546"/>
            <a:chExt cx="3987" cy="486"/>
          </a:xfrm>
        </p:grpSpPr>
        <p:sp>
          <p:nvSpPr>
            <p:cNvPr id="152598" name="Text Box 22"/>
            <p:cNvSpPr txBox="1">
              <a:spLocks noChangeArrowheads="1"/>
            </p:cNvSpPr>
            <p:nvPr/>
          </p:nvSpPr>
          <p:spPr bwMode="auto">
            <a:xfrm>
              <a:off x="848" y="3582"/>
              <a:ext cx="376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This way, Jacob restored through indemnity the position of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Abel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52599" name="Text Box 23"/>
            <p:cNvSpPr txBox="1">
              <a:spLocks noChangeArrowheads="1"/>
            </p:cNvSpPr>
            <p:nvPr/>
          </p:nvSpPr>
          <p:spPr bwMode="auto">
            <a:xfrm>
              <a:off x="621" y="3546"/>
              <a:ext cx="2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52600" name="Rectangle 24"/>
          <p:cNvSpPr>
            <a:spLocks noChangeArrowheads="1"/>
          </p:cNvSpPr>
          <p:nvPr/>
        </p:nvSpPr>
        <p:spPr bwMode="auto">
          <a:xfrm>
            <a:off x="228600" y="762000"/>
            <a:ext cx="8686800" cy="2971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9E9FF"/>
              </a:gs>
            </a:gsLst>
            <a:path path="shape">
              <a:fillToRect l="50000" t="50000" r="50000" b="50000"/>
            </a:path>
          </a:gradFill>
          <a:ln w="6350" algn="ctr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602" name="AutoShape 26"/>
          <p:cNvSpPr>
            <a:spLocks noChangeArrowheads="1"/>
          </p:cNvSpPr>
          <p:nvPr/>
        </p:nvSpPr>
        <p:spPr bwMode="auto">
          <a:xfrm>
            <a:off x="3924300" y="3886200"/>
            <a:ext cx="1333500" cy="457200"/>
          </a:xfrm>
          <a:prstGeom prst="downArrow">
            <a:avLst>
              <a:gd name="adj1" fmla="val 34722"/>
              <a:gd name="adj2" fmla="val 44269"/>
            </a:avLst>
          </a:prstGeom>
          <a:gradFill rotWithShape="1">
            <a:gsLst>
              <a:gs pos="0">
                <a:srgbClr val="FFFFFF"/>
              </a:gs>
              <a:gs pos="50000">
                <a:srgbClr val="6600CC"/>
              </a:gs>
              <a:gs pos="100000">
                <a:srgbClr val="FFFFFF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609" name="Oval 33"/>
          <p:cNvSpPr>
            <a:spLocks noChangeArrowheads="1"/>
          </p:cNvSpPr>
          <p:nvPr/>
        </p:nvSpPr>
        <p:spPr bwMode="auto">
          <a:xfrm>
            <a:off x="381000" y="865188"/>
            <a:ext cx="457200" cy="434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600" b="1">
                <a:solidFill>
                  <a:srgbClr val="4D009A"/>
                </a:solidFill>
              </a:rPr>
              <a:t>1</a:t>
            </a:r>
          </a:p>
        </p:txBody>
      </p:sp>
      <p:sp>
        <p:nvSpPr>
          <p:cNvPr id="152610" name="Rectangle 34"/>
          <p:cNvSpPr>
            <a:spLocks noChangeArrowheads="1"/>
          </p:cNvSpPr>
          <p:nvPr/>
        </p:nvSpPr>
        <p:spPr bwMode="auto">
          <a:xfrm>
            <a:off x="800100" y="892175"/>
            <a:ext cx="472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200">
                <a:solidFill>
                  <a:srgbClr val="4D009A"/>
                </a:solidFill>
                <a:latin typeface="Impact" pitchFamily="34" charset="0"/>
              </a:rPr>
              <a:t>Restoration of birthright on Individual level</a:t>
            </a:r>
          </a:p>
        </p:txBody>
      </p:sp>
      <p:sp>
        <p:nvSpPr>
          <p:cNvPr id="152611" name="Oval 35"/>
          <p:cNvSpPr>
            <a:spLocks noChangeArrowheads="1"/>
          </p:cNvSpPr>
          <p:nvPr/>
        </p:nvSpPr>
        <p:spPr bwMode="auto">
          <a:xfrm>
            <a:off x="381000" y="1855788"/>
            <a:ext cx="457200" cy="434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600" b="1">
                <a:solidFill>
                  <a:srgbClr val="4D009A"/>
                </a:solidFill>
              </a:rPr>
              <a:t>2</a:t>
            </a:r>
          </a:p>
        </p:txBody>
      </p:sp>
      <p:sp>
        <p:nvSpPr>
          <p:cNvPr id="152612" name="Rectangle 36"/>
          <p:cNvSpPr>
            <a:spLocks noChangeArrowheads="1"/>
          </p:cNvSpPr>
          <p:nvPr/>
        </p:nvSpPr>
        <p:spPr bwMode="auto">
          <a:xfrm>
            <a:off x="800100" y="1882775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200">
                <a:solidFill>
                  <a:srgbClr val="4D009A"/>
                </a:solidFill>
                <a:latin typeface="Impact" pitchFamily="34" charset="0"/>
              </a:rPr>
              <a:t>Restoration of birthright with family and wealth</a:t>
            </a:r>
          </a:p>
        </p:txBody>
      </p:sp>
      <p:sp>
        <p:nvSpPr>
          <p:cNvPr id="152613" name="Oval 37"/>
          <p:cNvSpPr>
            <a:spLocks noChangeArrowheads="1"/>
          </p:cNvSpPr>
          <p:nvPr/>
        </p:nvSpPr>
        <p:spPr bwMode="auto">
          <a:xfrm>
            <a:off x="381000" y="2770188"/>
            <a:ext cx="457200" cy="434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600" b="1">
                <a:solidFill>
                  <a:srgbClr val="4D009A"/>
                </a:solidFill>
              </a:rPr>
              <a:t>3</a:t>
            </a:r>
          </a:p>
        </p:txBody>
      </p:sp>
      <p:sp>
        <p:nvSpPr>
          <p:cNvPr id="152614" name="Rectangle 38"/>
          <p:cNvSpPr>
            <a:spLocks noChangeArrowheads="1"/>
          </p:cNvSpPr>
          <p:nvPr/>
        </p:nvSpPr>
        <p:spPr bwMode="auto">
          <a:xfrm>
            <a:off x="800100" y="2797175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200">
                <a:solidFill>
                  <a:srgbClr val="4D009A"/>
                </a:solidFill>
                <a:latin typeface="Impact" pitchFamily="34" charset="0"/>
              </a:rPr>
              <a:t>Restoration of dominion over angels</a:t>
            </a:r>
          </a:p>
        </p:txBody>
      </p:sp>
      <p:sp>
        <p:nvSpPr>
          <p:cNvPr id="152615" name="Rectangle 39"/>
          <p:cNvSpPr>
            <a:spLocks noChangeArrowheads="1"/>
          </p:cNvSpPr>
          <p:nvPr/>
        </p:nvSpPr>
        <p:spPr bwMode="auto">
          <a:xfrm>
            <a:off x="5029200" y="1343025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3200" b="1">
                <a:solidFill>
                  <a:srgbClr val="3333CC"/>
                </a:solidFill>
                <a:latin typeface="Fette Engschrift" pitchFamily="2" charset="0"/>
              </a:rPr>
              <a:t>(</a:t>
            </a:r>
            <a:r>
              <a:rPr lang="en-US" sz="3200">
                <a:solidFill>
                  <a:srgbClr val="3333CC"/>
                </a:solidFill>
                <a:latin typeface="Impact" pitchFamily="34" charset="0"/>
              </a:rPr>
              <a:t>bread and pottage</a:t>
            </a:r>
            <a:r>
              <a:rPr lang="en-US" sz="3200" b="1">
                <a:solidFill>
                  <a:srgbClr val="3333CC"/>
                </a:solidFill>
                <a:latin typeface="Fette Engschrift" pitchFamily="2" charset="0"/>
              </a:rPr>
              <a:t>)</a:t>
            </a:r>
          </a:p>
        </p:txBody>
      </p:sp>
      <p:sp>
        <p:nvSpPr>
          <p:cNvPr id="152616" name="Rectangle 40"/>
          <p:cNvSpPr>
            <a:spLocks noChangeArrowheads="1"/>
          </p:cNvSpPr>
          <p:nvPr/>
        </p:nvSpPr>
        <p:spPr bwMode="auto">
          <a:xfrm>
            <a:off x="5029200" y="2333625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3200" b="1">
                <a:solidFill>
                  <a:srgbClr val="3333CC"/>
                </a:solidFill>
                <a:latin typeface="Fette Engschrift" pitchFamily="2" charset="0"/>
              </a:rPr>
              <a:t>(</a:t>
            </a:r>
            <a:r>
              <a:rPr lang="en-US" sz="3200">
                <a:solidFill>
                  <a:srgbClr val="3333CC"/>
                </a:solidFill>
                <a:latin typeface="Impact" pitchFamily="34" charset="0"/>
              </a:rPr>
              <a:t>21 years in Haran</a:t>
            </a:r>
            <a:r>
              <a:rPr lang="en-US" sz="3200" b="1">
                <a:solidFill>
                  <a:srgbClr val="3333CC"/>
                </a:solidFill>
                <a:latin typeface="Fette Engschrift" pitchFamily="2" charset="0"/>
              </a:rPr>
              <a:t>)</a:t>
            </a:r>
          </a:p>
        </p:txBody>
      </p:sp>
      <p:sp>
        <p:nvSpPr>
          <p:cNvPr id="152617" name="Rectangle 41"/>
          <p:cNvSpPr>
            <a:spLocks noChangeArrowheads="1"/>
          </p:cNvSpPr>
          <p:nvPr/>
        </p:nvSpPr>
        <p:spPr bwMode="auto">
          <a:xfrm>
            <a:off x="5029200" y="3248025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3200" b="1">
                <a:solidFill>
                  <a:srgbClr val="3333CC"/>
                </a:solidFill>
                <a:latin typeface="Fette Engschrift" pitchFamily="2" charset="0"/>
              </a:rPr>
              <a:t>(</a:t>
            </a:r>
            <a:r>
              <a:rPr lang="en-US" sz="3200">
                <a:solidFill>
                  <a:srgbClr val="3333CC"/>
                </a:solidFill>
                <a:latin typeface="Impact" pitchFamily="34" charset="0"/>
              </a:rPr>
              <a:t>wrestling with angels</a:t>
            </a:r>
            <a:r>
              <a:rPr lang="en-US" sz="3200" b="1">
                <a:solidFill>
                  <a:srgbClr val="3333CC"/>
                </a:solidFill>
                <a:latin typeface="Fette Engschrift" pitchFamily="2" charset="0"/>
              </a:rPr>
              <a:t>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57213" y="4394200"/>
            <a:ext cx="7977187" cy="787400"/>
            <a:chOff x="557213" y="4394200"/>
            <a:chExt cx="7977187" cy="787400"/>
          </a:xfrm>
        </p:grpSpPr>
        <p:sp>
          <p:nvSpPr>
            <p:cNvPr id="152604" name="Rectangle 28"/>
            <p:cNvSpPr>
              <a:spLocks noChangeArrowheads="1"/>
            </p:cNvSpPr>
            <p:nvPr/>
          </p:nvSpPr>
          <p:spPr bwMode="auto">
            <a:xfrm>
              <a:off x="557213" y="4470400"/>
              <a:ext cx="7977187" cy="706438"/>
            </a:xfrm>
            <a:prstGeom prst="rect">
              <a:avLst/>
            </a:prstGeom>
            <a:solidFill>
              <a:srgbClr val="5900B2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2605" name="Group 29"/>
            <p:cNvGrpSpPr>
              <a:grpSpLocks/>
            </p:cNvGrpSpPr>
            <p:nvPr/>
          </p:nvGrpSpPr>
          <p:grpSpPr bwMode="auto">
            <a:xfrm>
              <a:off x="620713" y="4394200"/>
              <a:ext cx="7848600" cy="787400"/>
              <a:chOff x="199" y="1296"/>
              <a:chExt cx="4944" cy="496"/>
            </a:xfrm>
          </p:grpSpPr>
          <p:sp>
            <p:nvSpPr>
              <p:cNvPr id="152606" name="Text Box 30"/>
              <p:cNvSpPr txBox="1">
                <a:spLocks noChangeArrowheads="1"/>
              </p:cNvSpPr>
              <p:nvPr/>
            </p:nvSpPr>
            <p:spPr bwMode="auto">
              <a:xfrm>
                <a:off x="199" y="1354"/>
                <a:ext cx="912" cy="42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5000"/>
                  </a:lnSpc>
                </a:pPr>
                <a:r>
                  <a:rPr lang="en-US" sz="4000">
                    <a:solidFill>
                      <a:schemeClr val="bg1"/>
                    </a:solidFill>
                    <a:latin typeface="Impact" pitchFamily="34" charset="0"/>
                  </a:rPr>
                  <a:t>Jacob</a:t>
                </a:r>
              </a:p>
            </p:txBody>
          </p:sp>
          <p:sp>
            <p:nvSpPr>
              <p:cNvPr id="152607" name="Text Box 31"/>
              <p:cNvSpPr txBox="1">
                <a:spLocks noChangeArrowheads="1"/>
              </p:cNvSpPr>
              <p:nvPr/>
            </p:nvSpPr>
            <p:spPr bwMode="auto">
              <a:xfrm>
                <a:off x="1015" y="1296"/>
                <a:ext cx="240" cy="49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</a:pPr>
                <a:r>
                  <a:rPr lang="en-US" sz="4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:</a:t>
                </a:r>
              </a:p>
            </p:txBody>
          </p:sp>
          <p:sp>
            <p:nvSpPr>
              <p:cNvPr id="152608" name="Text Box 32"/>
              <p:cNvSpPr txBox="1">
                <a:spLocks noChangeArrowheads="1"/>
              </p:cNvSpPr>
              <p:nvPr/>
            </p:nvSpPr>
            <p:spPr bwMode="auto">
              <a:xfrm>
                <a:off x="1159" y="1369"/>
                <a:ext cx="3984" cy="42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r" eaLnBrk="0" hangingPunct="0">
                  <a:lnSpc>
                    <a:spcPct val="95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Impact" pitchFamily="34" charset="0"/>
                  </a:rPr>
                  <a:t>Restoration of Abel’s position</a:t>
                </a:r>
              </a:p>
            </p:txBody>
          </p:sp>
        </p:grpSp>
      </p:grpSp>
      <p:sp>
        <p:nvSpPr>
          <p:cNvPr id="24" name="Text Box 60"/>
          <p:cNvSpPr txBox="1">
            <a:spLocks noChangeArrowheads="1"/>
          </p:cNvSpPr>
          <p:nvPr/>
        </p:nvSpPr>
        <p:spPr bwMode="auto">
          <a:xfrm>
            <a:off x="228600" y="762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900" u="sng" dirty="0">
                <a:solidFill>
                  <a:srgbClr val="000099"/>
                </a:solidFill>
                <a:latin typeface="Impact" pitchFamily="34" charset="0"/>
              </a:rPr>
              <a:t>Jacob’s restoration of Abel’s position through indemnity</a:t>
            </a:r>
            <a:endParaRPr lang="en-US" sz="2900" u="sng" dirty="0">
              <a:latin typeface="Arial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2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95" name="Picture 47" descr="JacobEsau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8B870"/>
              </a:clrFrom>
              <a:clrTo>
                <a:srgbClr val="E8B870">
                  <a:alpha val="0"/>
                </a:srgbClr>
              </a:clrTo>
            </a:clrChange>
            <a:lum bright="28000" contrast="-52000"/>
          </a:blip>
          <a:srcRect/>
          <a:stretch>
            <a:fillRect/>
          </a:stretch>
        </p:blipFill>
        <p:spPr bwMode="auto">
          <a:xfrm>
            <a:off x="2209800" y="528638"/>
            <a:ext cx="5105400" cy="4800600"/>
          </a:xfrm>
          <a:prstGeom prst="rect">
            <a:avLst/>
          </a:prstGeom>
          <a:noFill/>
        </p:spPr>
      </p:pic>
      <p:sp>
        <p:nvSpPr>
          <p:cNvPr id="155651" name="AutoShape 3"/>
          <p:cNvSpPr>
            <a:spLocks noChangeArrowheads="1"/>
          </p:cNvSpPr>
          <p:nvPr/>
        </p:nvSpPr>
        <p:spPr bwMode="auto">
          <a:xfrm rot="5400000" flipH="1">
            <a:off x="4543425" y="2181225"/>
            <a:ext cx="209550" cy="5181600"/>
          </a:xfrm>
          <a:prstGeom prst="downArrow">
            <a:avLst>
              <a:gd name="adj1" fmla="val 41843"/>
              <a:gd name="adj2" fmla="val 151455"/>
            </a:avLst>
          </a:prstGeom>
          <a:gradFill rotWithShape="1">
            <a:gsLst>
              <a:gs pos="0">
                <a:srgbClr val="EE8E00"/>
              </a:gs>
              <a:gs pos="100000">
                <a:srgbClr val="FFFF00"/>
              </a:gs>
            </a:gsLst>
            <a:lin ang="5400000" scaled="1"/>
          </a:gradFill>
          <a:ln w="19050" algn="ctr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5664" name="Group 16"/>
          <p:cNvGrpSpPr>
            <a:grpSpLocks/>
          </p:cNvGrpSpPr>
          <p:nvPr/>
        </p:nvGrpSpPr>
        <p:grpSpPr bwMode="auto">
          <a:xfrm>
            <a:off x="723900" y="4438650"/>
            <a:ext cx="1257300" cy="665163"/>
            <a:chOff x="1344" y="2736"/>
            <a:chExt cx="1056" cy="528"/>
          </a:xfrm>
        </p:grpSpPr>
        <p:sp>
          <p:nvSpPr>
            <p:cNvPr id="155665" name="Oval 17"/>
            <p:cNvSpPr>
              <a:spLocks noChangeArrowheads="1"/>
            </p:cNvSpPr>
            <p:nvPr/>
          </p:nvSpPr>
          <p:spPr bwMode="auto">
            <a:xfrm>
              <a:off x="1344" y="2736"/>
              <a:ext cx="1056" cy="528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FFCC00"/>
              </a:solidFill>
              <a:round/>
              <a:headEnd/>
              <a:tailEnd/>
            </a:ln>
            <a:effectLst>
              <a:outerShdw dist="64758" dir="4721404" algn="ctr" rotWithShape="0">
                <a:srgbClr val="DEB400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3600">
                <a:solidFill>
                  <a:srgbClr val="5A002D"/>
                </a:solidFill>
                <a:latin typeface="Impact" pitchFamily="34" charset="0"/>
              </a:endParaRPr>
            </a:p>
          </p:txBody>
        </p:sp>
        <p:sp>
          <p:nvSpPr>
            <p:cNvPr id="155666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535" y="2856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80000"/>
                  </a:solidFill>
                  <a:latin typeface="Impact"/>
                </a:rPr>
                <a:t>Jacob</a:t>
              </a:r>
            </a:p>
          </p:txBody>
        </p:sp>
      </p:grpSp>
      <p:grpSp>
        <p:nvGrpSpPr>
          <p:cNvPr id="155667" name="Group 19"/>
          <p:cNvGrpSpPr>
            <a:grpSpLocks/>
          </p:cNvGrpSpPr>
          <p:nvPr/>
        </p:nvGrpSpPr>
        <p:grpSpPr bwMode="auto">
          <a:xfrm>
            <a:off x="7124700" y="4440238"/>
            <a:ext cx="1257300" cy="665162"/>
            <a:chOff x="3408" y="2736"/>
            <a:chExt cx="1056" cy="528"/>
          </a:xfrm>
        </p:grpSpPr>
        <p:sp>
          <p:nvSpPr>
            <p:cNvPr id="155668" name="Oval 20"/>
            <p:cNvSpPr>
              <a:spLocks noChangeArrowheads="1"/>
            </p:cNvSpPr>
            <p:nvPr/>
          </p:nvSpPr>
          <p:spPr bwMode="auto">
            <a:xfrm>
              <a:off x="3408" y="2736"/>
              <a:ext cx="1056" cy="528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CC6600"/>
              </a:solidFill>
              <a:round/>
              <a:headEnd/>
              <a:tailEnd/>
            </a:ln>
            <a:effectLst>
              <a:outerShdw dist="64758" dir="4721404" algn="ctr" rotWithShape="0">
                <a:srgbClr val="B65B00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3600">
                <a:solidFill>
                  <a:srgbClr val="5A002D"/>
                </a:solidFill>
                <a:latin typeface="Impact" pitchFamily="34" charset="0"/>
              </a:endParaRPr>
            </a:p>
          </p:txBody>
        </p:sp>
        <p:sp>
          <p:nvSpPr>
            <p:cNvPr id="155669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599" y="2856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Esau</a:t>
              </a:r>
            </a:p>
          </p:txBody>
        </p:sp>
      </p:grpSp>
      <p:sp>
        <p:nvSpPr>
          <p:cNvPr id="155675" name="Text Box 27"/>
          <p:cNvSpPr txBox="1">
            <a:spLocks noChangeArrowheads="1"/>
          </p:cNvSpPr>
          <p:nvPr/>
        </p:nvSpPr>
        <p:spPr bwMode="auto">
          <a:xfrm>
            <a:off x="304800" y="103188"/>
            <a:ext cx="78486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dirty="0">
                <a:solidFill>
                  <a:srgbClr val="000099"/>
                </a:solidFill>
                <a:latin typeface="Impact" pitchFamily="34" charset="0"/>
              </a:rPr>
              <a:t>Establishment of Foundation of Substance</a:t>
            </a:r>
          </a:p>
        </p:txBody>
      </p:sp>
      <p:grpSp>
        <p:nvGrpSpPr>
          <p:cNvPr id="155702" name="Group 54"/>
          <p:cNvGrpSpPr>
            <a:grpSpLocks/>
          </p:cNvGrpSpPr>
          <p:nvPr/>
        </p:nvGrpSpPr>
        <p:grpSpPr bwMode="auto">
          <a:xfrm>
            <a:off x="762000" y="5562600"/>
            <a:ext cx="7620000" cy="1009650"/>
            <a:chOff x="240" y="3465"/>
            <a:chExt cx="4800" cy="636"/>
          </a:xfrm>
        </p:grpSpPr>
        <p:sp>
          <p:nvSpPr>
            <p:cNvPr id="155677" name="Text Box 29"/>
            <p:cNvSpPr txBox="1">
              <a:spLocks noChangeArrowheads="1"/>
            </p:cNvSpPr>
            <p:nvPr/>
          </p:nvSpPr>
          <p:spPr bwMode="auto">
            <a:xfrm>
              <a:off x="467" y="3506"/>
              <a:ext cx="4573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When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Esau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opened his arms and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affectionately welcomed Jacob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as he returned to Canaan, they fulfilled the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indemnity condition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to remove the fallen nature.</a:t>
              </a:r>
              <a:endParaRPr lang="en-US" sz="22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55678" name="Text Box 30"/>
            <p:cNvSpPr txBox="1">
              <a:spLocks noChangeArrowheads="1"/>
            </p:cNvSpPr>
            <p:nvPr/>
          </p:nvSpPr>
          <p:spPr bwMode="auto">
            <a:xfrm>
              <a:off x="240" y="3465"/>
              <a:ext cx="2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55670" name="Text Box 22"/>
          <p:cNvSpPr txBox="1">
            <a:spLocks noChangeArrowheads="1"/>
          </p:cNvSpPr>
          <p:nvPr/>
        </p:nvSpPr>
        <p:spPr bwMode="auto">
          <a:xfrm>
            <a:off x="2552700" y="4059238"/>
            <a:ext cx="4419600" cy="5794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660033"/>
                </a:solidFill>
                <a:latin typeface="Impact" pitchFamily="34" charset="0"/>
              </a:rPr>
              <a:t>Affectionately welcomed</a:t>
            </a:r>
          </a:p>
        </p:txBody>
      </p:sp>
      <p:grpSp>
        <p:nvGrpSpPr>
          <p:cNvPr id="155706" name="Group 58"/>
          <p:cNvGrpSpPr>
            <a:grpSpLocks/>
          </p:cNvGrpSpPr>
          <p:nvPr/>
        </p:nvGrpSpPr>
        <p:grpSpPr bwMode="auto">
          <a:xfrm>
            <a:off x="2362200" y="2576513"/>
            <a:ext cx="4800600" cy="928687"/>
            <a:chOff x="1488" y="1623"/>
            <a:chExt cx="3024" cy="585"/>
          </a:xfrm>
        </p:grpSpPr>
        <p:sp>
          <p:nvSpPr>
            <p:cNvPr id="155680" name="Rectangle 32"/>
            <p:cNvSpPr>
              <a:spLocks noChangeArrowheads="1"/>
            </p:cNvSpPr>
            <p:nvPr/>
          </p:nvSpPr>
          <p:spPr bwMode="auto">
            <a:xfrm>
              <a:off x="1488" y="1623"/>
              <a:ext cx="3024" cy="576"/>
            </a:xfrm>
            <a:prstGeom prst="rect">
              <a:avLst/>
            </a:prstGeom>
            <a:solidFill>
              <a:srgbClr val="CCCCFF">
                <a:alpha val="60001"/>
              </a:srgb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81" name="Text Box 33"/>
            <p:cNvSpPr txBox="1">
              <a:spLocks noChangeArrowheads="1"/>
            </p:cNvSpPr>
            <p:nvPr/>
          </p:nvSpPr>
          <p:spPr bwMode="auto">
            <a:xfrm>
              <a:off x="1521" y="1658"/>
              <a:ext cx="2958" cy="5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381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200" dirty="0">
                  <a:solidFill>
                    <a:srgbClr val="000099"/>
                  </a:solidFill>
                  <a:latin typeface="Impact" pitchFamily="34" charset="0"/>
                </a:rPr>
                <a:t>Indemnity condition 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3200" dirty="0">
                  <a:solidFill>
                    <a:srgbClr val="000099"/>
                  </a:solidFill>
                  <a:latin typeface="Impact" pitchFamily="34" charset="0"/>
                </a:rPr>
                <a:t>to remove the fallen nature</a:t>
              </a:r>
            </a:p>
          </p:txBody>
        </p:sp>
      </p:grpSp>
      <p:sp>
        <p:nvSpPr>
          <p:cNvPr id="155687" name="AutoShape 39"/>
          <p:cNvSpPr>
            <a:spLocks noChangeArrowheads="1"/>
          </p:cNvSpPr>
          <p:nvPr/>
        </p:nvSpPr>
        <p:spPr bwMode="auto">
          <a:xfrm flipV="1">
            <a:off x="4381500" y="3581400"/>
            <a:ext cx="762000" cy="457200"/>
          </a:xfrm>
          <a:prstGeom prst="downArrow">
            <a:avLst>
              <a:gd name="adj1" fmla="val 45083"/>
              <a:gd name="adj2" fmla="val 63750"/>
            </a:avLst>
          </a:prstGeom>
          <a:solidFill>
            <a:srgbClr val="6600CC">
              <a:alpha val="39999"/>
            </a:srgbClr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5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mph" presetSubtype="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15570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nimBg="1"/>
      <p:bldP spid="155675" grpId="0"/>
      <p:bldP spid="155670" grpId="0"/>
      <p:bldP spid="155687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587" name="Group 3"/>
          <p:cNvGrpSpPr>
            <a:grpSpLocks/>
          </p:cNvGrpSpPr>
          <p:nvPr/>
        </p:nvGrpSpPr>
        <p:grpSpPr bwMode="auto">
          <a:xfrm>
            <a:off x="914400" y="5543553"/>
            <a:ext cx="7315200" cy="1020763"/>
            <a:chOff x="288" y="3486"/>
            <a:chExt cx="4608" cy="643"/>
          </a:xfrm>
        </p:grpSpPr>
        <p:sp>
          <p:nvSpPr>
            <p:cNvPr id="451588" name="Text Box 4"/>
            <p:cNvSpPr txBox="1">
              <a:spLocks noChangeArrowheads="1"/>
            </p:cNvSpPr>
            <p:nvPr/>
          </p:nvSpPr>
          <p:spPr bwMode="auto">
            <a:xfrm>
              <a:off x="550" y="3527"/>
              <a:ext cx="4346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Their victory restored through indemnity, horizontally in one </a:t>
              </a:r>
              <a:r>
                <a:rPr lang="en-US" sz="2200" b="1" dirty="0">
                  <a:solidFill>
                    <a:srgbClr val="FFFF66"/>
                  </a:solidFill>
                  <a:latin typeface="Arial Narrow" pitchFamily="34" charset="0"/>
                </a:rPr>
                <a:t>family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, the long vertical course of history in which God had been working to restore the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foundation of substance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51589" name="Text Box 5"/>
            <p:cNvSpPr txBox="1">
              <a:spLocks noChangeArrowheads="1"/>
            </p:cNvSpPr>
            <p:nvPr/>
          </p:nvSpPr>
          <p:spPr bwMode="auto">
            <a:xfrm>
              <a:off x="288" y="3486"/>
              <a:ext cx="24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51590" name="Picture 6" descr="JacobEsau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8B870"/>
              </a:clrFrom>
              <a:clrTo>
                <a:srgbClr val="E8B870">
                  <a:alpha val="0"/>
                </a:srgbClr>
              </a:clrTo>
            </a:clrChange>
            <a:lum bright="28000" contrast="-52000"/>
          </a:blip>
          <a:srcRect/>
          <a:stretch>
            <a:fillRect/>
          </a:stretch>
        </p:blipFill>
        <p:spPr bwMode="auto">
          <a:xfrm>
            <a:off x="2209800" y="528638"/>
            <a:ext cx="5105400" cy="4800600"/>
          </a:xfrm>
          <a:prstGeom prst="rect">
            <a:avLst/>
          </a:prstGeom>
          <a:noFill/>
        </p:spPr>
      </p:pic>
      <p:sp>
        <p:nvSpPr>
          <p:cNvPr id="451591" name="AutoShape 7"/>
          <p:cNvSpPr>
            <a:spLocks noChangeArrowheads="1"/>
          </p:cNvSpPr>
          <p:nvPr/>
        </p:nvSpPr>
        <p:spPr bwMode="auto">
          <a:xfrm rot="5400000" flipH="1">
            <a:off x="4543425" y="2181225"/>
            <a:ext cx="209550" cy="5181600"/>
          </a:xfrm>
          <a:prstGeom prst="downArrow">
            <a:avLst>
              <a:gd name="adj1" fmla="val 41843"/>
              <a:gd name="adj2" fmla="val 151455"/>
            </a:avLst>
          </a:prstGeom>
          <a:gradFill rotWithShape="1">
            <a:gsLst>
              <a:gs pos="0">
                <a:srgbClr val="EE8E00"/>
              </a:gs>
              <a:gs pos="100000">
                <a:srgbClr val="FFFF00"/>
              </a:gs>
            </a:gsLst>
            <a:lin ang="5400000" scaled="1"/>
          </a:gradFill>
          <a:ln w="19050" algn="ctr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451592" name="AutoShape 8"/>
          <p:cNvSpPr>
            <a:spLocks noChangeArrowheads="1"/>
          </p:cNvSpPr>
          <p:nvPr/>
        </p:nvSpPr>
        <p:spPr bwMode="auto">
          <a:xfrm rot="10800000">
            <a:off x="1295400" y="1925638"/>
            <a:ext cx="152400" cy="1449387"/>
          </a:xfrm>
          <a:prstGeom prst="downArrow">
            <a:avLst>
              <a:gd name="adj1" fmla="val 42361"/>
              <a:gd name="adj2" fmla="val 190649"/>
            </a:avLst>
          </a:prstGeom>
          <a:solidFill>
            <a:srgbClr val="6600CC"/>
          </a:solidFill>
          <a:ln w="38100" algn="ctr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/>
          </a:p>
        </p:txBody>
      </p:sp>
      <p:grpSp>
        <p:nvGrpSpPr>
          <p:cNvPr id="451593" name="Group 9"/>
          <p:cNvGrpSpPr>
            <a:grpSpLocks/>
          </p:cNvGrpSpPr>
          <p:nvPr/>
        </p:nvGrpSpPr>
        <p:grpSpPr bwMode="auto">
          <a:xfrm>
            <a:off x="923925" y="933450"/>
            <a:ext cx="857250" cy="847725"/>
            <a:chOff x="4704" y="288"/>
            <a:chExt cx="672" cy="720"/>
          </a:xfrm>
        </p:grpSpPr>
        <p:sp>
          <p:nvSpPr>
            <p:cNvPr id="451594" name="Oval 10"/>
            <p:cNvSpPr>
              <a:spLocks noChangeArrowheads="1"/>
            </p:cNvSpPr>
            <p:nvPr/>
          </p:nvSpPr>
          <p:spPr bwMode="auto">
            <a:xfrm>
              <a:off x="4704" y="288"/>
              <a:ext cx="672" cy="7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45159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778" y="492"/>
              <a:ext cx="517" cy="3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grpSp>
        <p:nvGrpSpPr>
          <p:cNvPr id="451596" name="Group 12"/>
          <p:cNvGrpSpPr>
            <a:grpSpLocks/>
          </p:cNvGrpSpPr>
          <p:nvPr/>
        </p:nvGrpSpPr>
        <p:grpSpPr bwMode="auto">
          <a:xfrm>
            <a:off x="609600" y="2990850"/>
            <a:ext cx="1485900" cy="1377950"/>
            <a:chOff x="384" y="1884"/>
            <a:chExt cx="936" cy="868"/>
          </a:xfrm>
        </p:grpSpPr>
        <p:grpSp>
          <p:nvGrpSpPr>
            <p:cNvPr id="451597" name="Group 13"/>
            <p:cNvGrpSpPr>
              <a:grpSpLocks/>
            </p:cNvGrpSpPr>
            <p:nvPr/>
          </p:nvGrpSpPr>
          <p:grpSpPr bwMode="auto">
            <a:xfrm>
              <a:off x="456" y="2332"/>
              <a:ext cx="792" cy="420"/>
              <a:chOff x="1344" y="2064"/>
              <a:chExt cx="1056" cy="528"/>
            </a:xfrm>
          </p:grpSpPr>
          <p:sp>
            <p:nvSpPr>
              <p:cNvPr id="451598" name="Oval 14"/>
              <p:cNvSpPr>
                <a:spLocks noChangeArrowheads="1"/>
              </p:cNvSpPr>
              <p:nvPr/>
            </p:nvSpPr>
            <p:spPr bwMode="auto">
              <a:xfrm>
                <a:off x="1344" y="2064"/>
                <a:ext cx="1056" cy="52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E5E5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6600CC"/>
                </a:solidFill>
                <a:round/>
                <a:headEnd/>
                <a:tailEnd/>
              </a:ln>
              <a:effectLst>
                <a:outerShdw dist="63500" dir="5400000" algn="ctr" rotWithShape="0">
                  <a:srgbClr val="6600CC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1599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35" y="2184"/>
                <a:ext cx="674" cy="288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5000A0"/>
                    </a:solidFill>
                    <a:latin typeface="Impact"/>
                  </a:rPr>
                  <a:t>Isaac</a:t>
                </a:r>
              </a:p>
            </p:txBody>
          </p:sp>
        </p:grpSp>
        <p:grpSp>
          <p:nvGrpSpPr>
            <p:cNvPr id="451600" name="Group 16"/>
            <p:cNvGrpSpPr>
              <a:grpSpLocks/>
            </p:cNvGrpSpPr>
            <p:nvPr/>
          </p:nvGrpSpPr>
          <p:grpSpPr bwMode="auto">
            <a:xfrm>
              <a:off x="384" y="1884"/>
              <a:ext cx="936" cy="420"/>
              <a:chOff x="1200" y="1296"/>
              <a:chExt cx="1248" cy="528"/>
            </a:xfrm>
          </p:grpSpPr>
          <p:sp>
            <p:nvSpPr>
              <p:cNvPr id="451601" name="Oval 17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248" cy="52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E5E5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6600CC"/>
                </a:solidFill>
                <a:round/>
                <a:headEnd/>
                <a:tailEnd/>
              </a:ln>
              <a:effectLst>
                <a:outerShdw dist="63500" dir="5400000" algn="ctr" rotWithShape="0">
                  <a:srgbClr val="6600CC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51602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67" y="1392"/>
                <a:ext cx="914" cy="336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5000A0"/>
                    </a:solidFill>
                    <a:latin typeface="Impact"/>
                  </a:rPr>
                  <a:t>Abraham</a:t>
                </a:r>
              </a:p>
            </p:txBody>
          </p:sp>
        </p:grpSp>
      </p:grpSp>
      <p:grpSp>
        <p:nvGrpSpPr>
          <p:cNvPr id="451603" name="Group 19"/>
          <p:cNvGrpSpPr>
            <a:grpSpLocks/>
          </p:cNvGrpSpPr>
          <p:nvPr/>
        </p:nvGrpSpPr>
        <p:grpSpPr bwMode="auto">
          <a:xfrm>
            <a:off x="723900" y="4438650"/>
            <a:ext cx="1257300" cy="665163"/>
            <a:chOff x="1344" y="2736"/>
            <a:chExt cx="1056" cy="528"/>
          </a:xfrm>
        </p:grpSpPr>
        <p:sp>
          <p:nvSpPr>
            <p:cNvPr id="451604" name="Oval 20"/>
            <p:cNvSpPr>
              <a:spLocks noChangeArrowheads="1"/>
            </p:cNvSpPr>
            <p:nvPr/>
          </p:nvSpPr>
          <p:spPr bwMode="auto">
            <a:xfrm>
              <a:off x="1344" y="2736"/>
              <a:ext cx="1056" cy="528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FFCC00"/>
              </a:solidFill>
              <a:round/>
              <a:headEnd/>
              <a:tailEnd/>
            </a:ln>
            <a:effectLst>
              <a:outerShdw dist="64758" dir="4721404" algn="ctr" rotWithShape="0">
                <a:srgbClr val="DEB400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3600">
                <a:solidFill>
                  <a:srgbClr val="5A002D"/>
                </a:solidFill>
                <a:latin typeface="Impact" pitchFamily="34" charset="0"/>
              </a:endParaRPr>
            </a:p>
          </p:txBody>
        </p:sp>
        <p:sp>
          <p:nvSpPr>
            <p:cNvPr id="451605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535" y="2856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80000"/>
                  </a:solidFill>
                  <a:latin typeface="Impact"/>
                </a:rPr>
                <a:t>Jacob</a:t>
              </a:r>
            </a:p>
          </p:txBody>
        </p:sp>
      </p:grpSp>
      <p:grpSp>
        <p:nvGrpSpPr>
          <p:cNvPr id="451606" name="Group 22"/>
          <p:cNvGrpSpPr>
            <a:grpSpLocks/>
          </p:cNvGrpSpPr>
          <p:nvPr/>
        </p:nvGrpSpPr>
        <p:grpSpPr bwMode="auto">
          <a:xfrm>
            <a:off x="7124700" y="4440238"/>
            <a:ext cx="1257300" cy="665162"/>
            <a:chOff x="3408" y="2736"/>
            <a:chExt cx="1056" cy="528"/>
          </a:xfrm>
        </p:grpSpPr>
        <p:sp>
          <p:nvSpPr>
            <p:cNvPr id="451607" name="Oval 23"/>
            <p:cNvSpPr>
              <a:spLocks noChangeArrowheads="1"/>
            </p:cNvSpPr>
            <p:nvPr/>
          </p:nvSpPr>
          <p:spPr bwMode="auto">
            <a:xfrm>
              <a:off x="3408" y="2736"/>
              <a:ext cx="1056" cy="528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CC6600"/>
              </a:solidFill>
              <a:round/>
              <a:headEnd/>
              <a:tailEnd/>
            </a:ln>
            <a:effectLst>
              <a:outerShdw dist="64758" dir="4721404" algn="ctr" rotWithShape="0">
                <a:srgbClr val="B65B00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3600">
                <a:solidFill>
                  <a:srgbClr val="5A002D"/>
                </a:solidFill>
                <a:latin typeface="Impact" pitchFamily="34" charset="0"/>
              </a:endParaRPr>
            </a:p>
          </p:txBody>
        </p:sp>
        <p:sp>
          <p:nvSpPr>
            <p:cNvPr id="451608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599" y="2856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Esau</a:t>
              </a:r>
            </a:p>
          </p:txBody>
        </p:sp>
      </p:grpSp>
      <p:sp>
        <p:nvSpPr>
          <p:cNvPr id="451610" name="Text Box 26"/>
          <p:cNvSpPr txBox="1">
            <a:spLocks noChangeArrowheads="1"/>
          </p:cNvSpPr>
          <p:nvPr/>
        </p:nvSpPr>
        <p:spPr bwMode="auto">
          <a:xfrm>
            <a:off x="2552700" y="4059238"/>
            <a:ext cx="4419600" cy="5794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660033"/>
                </a:solidFill>
                <a:latin typeface="Impact" pitchFamily="34" charset="0"/>
              </a:rPr>
              <a:t>Affectionately welcomed</a:t>
            </a:r>
          </a:p>
        </p:txBody>
      </p:sp>
      <p:grpSp>
        <p:nvGrpSpPr>
          <p:cNvPr id="451626" name="Group 42"/>
          <p:cNvGrpSpPr>
            <a:grpSpLocks/>
          </p:cNvGrpSpPr>
          <p:nvPr/>
        </p:nvGrpSpPr>
        <p:grpSpPr bwMode="auto">
          <a:xfrm>
            <a:off x="2495550" y="900113"/>
            <a:ext cx="4533900" cy="928687"/>
            <a:chOff x="1572" y="567"/>
            <a:chExt cx="2856" cy="585"/>
          </a:xfrm>
        </p:grpSpPr>
        <p:sp>
          <p:nvSpPr>
            <p:cNvPr id="451615" name="Rectangle 31"/>
            <p:cNvSpPr>
              <a:spLocks noChangeArrowheads="1"/>
            </p:cNvSpPr>
            <p:nvPr/>
          </p:nvSpPr>
          <p:spPr bwMode="auto">
            <a:xfrm>
              <a:off x="1572" y="567"/>
              <a:ext cx="2856" cy="576"/>
            </a:xfrm>
            <a:prstGeom prst="rect">
              <a:avLst/>
            </a:prstGeom>
            <a:solidFill>
              <a:srgbClr val="3333CC">
                <a:alpha val="50000"/>
              </a:srgb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16" name="Text Box 32"/>
            <p:cNvSpPr txBox="1">
              <a:spLocks noChangeArrowheads="1"/>
            </p:cNvSpPr>
            <p:nvPr/>
          </p:nvSpPr>
          <p:spPr bwMode="auto">
            <a:xfrm>
              <a:off x="1581" y="602"/>
              <a:ext cx="2838" cy="5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381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200">
                  <a:solidFill>
                    <a:schemeClr val="bg1"/>
                  </a:solidFill>
                  <a:latin typeface="Impact" pitchFamily="34" charset="0"/>
                </a:rPr>
                <a:t>Restoration of foundation of substance</a:t>
              </a:r>
            </a:p>
          </p:txBody>
        </p:sp>
      </p:grpSp>
      <p:sp>
        <p:nvSpPr>
          <p:cNvPr id="451617" name="AutoShape 33"/>
          <p:cNvSpPr>
            <a:spLocks noChangeArrowheads="1"/>
          </p:cNvSpPr>
          <p:nvPr/>
        </p:nvSpPr>
        <p:spPr bwMode="auto">
          <a:xfrm flipV="1">
            <a:off x="4381500" y="3581400"/>
            <a:ext cx="762000" cy="457200"/>
          </a:xfrm>
          <a:prstGeom prst="downArrow">
            <a:avLst>
              <a:gd name="adj1" fmla="val 45083"/>
              <a:gd name="adj2" fmla="val 63750"/>
            </a:avLst>
          </a:prstGeom>
          <a:solidFill>
            <a:srgbClr val="6600CC">
              <a:alpha val="39999"/>
            </a:srgbClr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618" name="AutoShape 34"/>
          <p:cNvSpPr>
            <a:spLocks noChangeArrowheads="1"/>
          </p:cNvSpPr>
          <p:nvPr/>
        </p:nvSpPr>
        <p:spPr bwMode="auto">
          <a:xfrm flipV="1">
            <a:off x="4381500" y="1981200"/>
            <a:ext cx="762000" cy="457200"/>
          </a:xfrm>
          <a:prstGeom prst="downArrow">
            <a:avLst>
              <a:gd name="adj1" fmla="val 45083"/>
              <a:gd name="adj2" fmla="val 63750"/>
            </a:avLst>
          </a:prstGeom>
          <a:solidFill>
            <a:srgbClr val="6600CC">
              <a:alpha val="39999"/>
            </a:srgbClr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619" name="Group 35"/>
          <p:cNvGrpSpPr>
            <a:grpSpLocks/>
          </p:cNvGrpSpPr>
          <p:nvPr/>
        </p:nvGrpSpPr>
        <p:grpSpPr bwMode="auto">
          <a:xfrm>
            <a:off x="2362200" y="2576513"/>
            <a:ext cx="4800600" cy="928687"/>
            <a:chOff x="1488" y="1623"/>
            <a:chExt cx="3024" cy="585"/>
          </a:xfrm>
        </p:grpSpPr>
        <p:sp>
          <p:nvSpPr>
            <p:cNvPr id="451620" name="Rectangle 36"/>
            <p:cNvSpPr>
              <a:spLocks noChangeArrowheads="1"/>
            </p:cNvSpPr>
            <p:nvPr/>
          </p:nvSpPr>
          <p:spPr bwMode="auto">
            <a:xfrm>
              <a:off x="1488" y="1623"/>
              <a:ext cx="3024" cy="576"/>
            </a:xfrm>
            <a:prstGeom prst="rect">
              <a:avLst/>
            </a:prstGeom>
            <a:solidFill>
              <a:srgbClr val="CCCCFF">
                <a:alpha val="60001"/>
              </a:srgbClr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21" name="Text Box 37"/>
            <p:cNvSpPr txBox="1">
              <a:spLocks noChangeArrowheads="1"/>
            </p:cNvSpPr>
            <p:nvPr/>
          </p:nvSpPr>
          <p:spPr bwMode="auto">
            <a:xfrm>
              <a:off x="1521" y="1658"/>
              <a:ext cx="2958" cy="5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381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200">
                  <a:solidFill>
                    <a:srgbClr val="000099"/>
                  </a:solidFill>
                  <a:latin typeface="Impact" pitchFamily="34" charset="0"/>
                </a:rPr>
                <a:t>Indemnity condition 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3200">
                  <a:solidFill>
                    <a:srgbClr val="000099"/>
                  </a:solidFill>
                  <a:latin typeface="Impact" pitchFamily="34" charset="0"/>
                </a:rPr>
                <a:t>to remove the fallen nature</a:t>
              </a:r>
            </a:p>
          </p:txBody>
        </p:sp>
      </p:grp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304800" y="103188"/>
            <a:ext cx="78486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dirty="0">
                <a:solidFill>
                  <a:srgbClr val="000099"/>
                </a:solidFill>
                <a:latin typeface="Impact" pitchFamily="34" charset="0"/>
              </a:rPr>
              <a:t>Establishment of Foundation of Substance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5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5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1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1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4516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92" grpId="0" animBg="1"/>
      <p:bldP spid="451618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7807" name="Group 111"/>
          <p:cNvGrpSpPr>
            <a:grpSpLocks/>
          </p:cNvGrpSpPr>
          <p:nvPr/>
        </p:nvGrpSpPr>
        <p:grpSpPr bwMode="auto">
          <a:xfrm>
            <a:off x="1676400" y="5621338"/>
            <a:ext cx="5791200" cy="779462"/>
            <a:chOff x="528" y="3507"/>
            <a:chExt cx="3648" cy="491"/>
          </a:xfrm>
        </p:grpSpPr>
        <p:sp>
          <p:nvSpPr>
            <p:cNvPr id="157718" name="Text Box 22"/>
            <p:cNvSpPr txBox="1">
              <a:spLocks noChangeArrowheads="1"/>
            </p:cNvSpPr>
            <p:nvPr/>
          </p:nvSpPr>
          <p:spPr bwMode="auto">
            <a:xfrm>
              <a:off x="755" y="3548"/>
              <a:ext cx="3421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At last,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foundation for the Messiah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was established in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Isaac’s family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57719" name="Text Box 23"/>
            <p:cNvSpPr txBox="1">
              <a:spLocks noChangeArrowheads="1"/>
            </p:cNvSpPr>
            <p:nvPr/>
          </p:nvSpPr>
          <p:spPr bwMode="auto">
            <a:xfrm>
              <a:off x="528" y="3507"/>
              <a:ext cx="2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7806" name="Group 110"/>
          <p:cNvGrpSpPr>
            <a:grpSpLocks/>
          </p:cNvGrpSpPr>
          <p:nvPr/>
        </p:nvGrpSpPr>
        <p:grpSpPr bwMode="auto">
          <a:xfrm>
            <a:off x="2438400" y="1016000"/>
            <a:ext cx="5257800" cy="1046163"/>
            <a:chOff x="1536" y="640"/>
            <a:chExt cx="3312" cy="659"/>
          </a:xfrm>
        </p:grpSpPr>
        <p:sp>
          <p:nvSpPr>
            <p:cNvPr id="157757" name="Rectangle 61"/>
            <p:cNvSpPr>
              <a:spLocks noChangeArrowheads="1"/>
            </p:cNvSpPr>
            <p:nvPr/>
          </p:nvSpPr>
          <p:spPr bwMode="auto">
            <a:xfrm>
              <a:off x="1536" y="640"/>
              <a:ext cx="3312" cy="624"/>
            </a:xfrm>
            <a:prstGeom prst="rect">
              <a:avLst/>
            </a:prstGeom>
            <a:solidFill>
              <a:srgbClr val="5400A8"/>
            </a:solidFill>
            <a:ln w="38100" algn="ctr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59" name="Text Box 63"/>
            <p:cNvSpPr txBox="1">
              <a:spLocks noChangeArrowheads="1"/>
            </p:cNvSpPr>
            <p:nvPr/>
          </p:nvSpPr>
          <p:spPr bwMode="auto">
            <a:xfrm>
              <a:off x="1584" y="657"/>
              <a:ext cx="2040" cy="6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lnSpc>
                  <a:spcPct val="95000"/>
                </a:lnSpc>
              </a:pPr>
              <a:r>
                <a:rPr lang="en-US" sz="3200">
                  <a:solidFill>
                    <a:schemeClr val="bg1"/>
                  </a:solidFill>
                  <a:latin typeface="Impact" pitchFamily="34" charset="0"/>
                </a:rPr>
                <a:t>Family foundation</a:t>
              </a:r>
            </a:p>
            <a:p>
              <a:pPr eaLnBrk="0" hangingPunct="0">
                <a:lnSpc>
                  <a:spcPct val="95000"/>
                </a:lnSpc>
              </a:pPr>
              <a:r>
                <a:rPr lang="en-US" sz="3200">
                  <a:solidFill>
                    <a:schemeClr val="bg1"/>
                  </a:solidFill>
                  <a:latin typeface="Impact" pitchFamily="34" charset="0"/>
                </a:rPr>
                <a:t>for the Messiah</a:t>
              </a:r>
            </a:p>
          </p:txBody>
        </p:sp>
        <p:sp>
          <p:nvSpPr>
            <p:cNvPr id="157761" name="Text Box 65"/>
            <p:cNvSpPr txBox="1">
              <a:spLocks noChangeArrowheads="1"/>
            </p:cNvSpPr>
            <p:nvPr/>
          </p:nvSpPr>
          <p:spPr bwMode="auto">
            <a:xfrm>
              <a:off x="3288" y="921"/>
              <a:ext cx="240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:</a:t>
              </a:r>
            </a:p>
          </p:txBody>
        </p:sp>
      </p:grpSp>
      <p:sp>
        <p:nvSpPr>
          <p:cNvPr id="157730" name="Text Box 34"/>
          <p:cNvSpPr txBox="1">
            <a:spLocks noChangeArrowheads="1"/>
          </p:cNvSpPr>
          <p:nvPr/>
        </p:nvSpPr>
        <p:spPr bwMode="auto">
          <a:xfrm>
            <a:off x="304800" y="76200"/>
            <a:ext cx="6096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>
                <a:solidFill>
                  <a:srgbClr val="000099"/>
                </a:solidFill>
                <a:latin typeface="Impact" pitchFamily="34" charset="0"/>
              </a:rPr>
              <a:t>3.3  The Foundation for the Messiah</a:t>
            </a:r>
          </a:p>
        </p:txBody>
      </p:sp>
      <p:sp>
        <p:nvSpPr>
          <p:cNvPr id="157760" name="Text Box 64"/>
          <p:cNvSpPr txBox="1">
            <a:spLocks noChangeArrowheads="1"/>
          </p:cNvSpPr>
          <p:nvPr/>
        </p:nvSpPr>
        <p:spPr bwMode="auto">
          <a:xfrm>
            <a:off x="5372100" y="1462088"/>
            <a:ext cx="2247900" cy="600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0" hangingPunct="0">
              <a:lnSpc>
                <a:spcPts val="4000"/>
              </a:lnSpc>
            </a:pPr>
            <a:r>
              <a:rPr lang="en-US" sz="3200" dirty="0">
                <a:solidFill>
                  <a:schemeClr val="bg1"/>
                </a:solidFill>
                <a:latin typeface="Impact" pitchFamily="34" charset="0"/>
              </a:rPr>
              <a:t>established</a:t>
            </a:r>
          </a:p>
        </p:txBody>
      </p:sp>
      <p:grpSp>
        <p:nvGrpSpPr>
          <p:cNvPr id="157787" name="Group 91"/>
          <p:cNvGrpSpPr>
            <a:grpSpLocks/>
          </p:cNvGrpSpPr>
          <p:nvPr/>
        </p:nvGrpSpPr>
        <p:grpSpPr bwMode="auto">
          <a:xfrm>
            <a:off x="1028700" y="685800"/>
            <a:ext cx="1257300" cy="1733550"/>
            <a:chOff x="456" y="384"/>
            <a:chExt cx="792" cy="1092"/>
          </a:xfrm>
        </p:grpSpPr>
        <p:sp>
          <p:nvSpPr>
            <p:cNvPr id="157751" name="Oval 55"/>
            <p:cNvSpPr>
              <a:spLocks noChangeArrowheads="1"/>
            </p:cNvSpPr>
            <p:nvPr/>
          </p:nvSpPr>
          <p:spPr bwMode="auto">
            <a:xfrm>
              <a:off x="456" y="384"/>
              <a:ext cx="792" cy="10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54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57782" name="Group 86"/>
            <p:cNvGrpSpPr>
              <a:grpSpLocks/>
            </p:cNvGrpSpPr>
            <p:nvPr/>
          </p:nvGrpSpPr>
          <p:grpSpPr bwMode="auto">
            <a:xfrm>
              <a:off x="564" y="632"/>
              <a:ext cx="576" cy="616"/>
              <a:chOff x="576" y="632"/>
              <a:chExt cx="576" cy="616"/>
            </a:xfrm>
          </p:grpSpPr>
          <p:sp>
            <p:nvSpPr>
              <p:cNvPr id="157752" name="WordArt 56"/>
              <p:cNvSpPr>
                <a:spLocks noChangeArrowheads="1" noChangeShapeType="1" noTextEdit="1"/>
              </p:cNvSpPr>
              <p:nvPr/>
            </p:nvSpPr>
            <p:spPr bwMode="auto">
              <a:xfrm>
                <a:off x="576" y="632"/>
                <a:ext cx="576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dist"/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5000A0"/>
                    </a:solidFill>
                    <a:latin typeface="Impact"/>
                  </a:rPr>
                  <a:t>Isaac's</a:t>
                </a:r>
              </a:p>
            </p:txBody>
          </p:sp>
          <p:sp>
            <p:nvSpPr>
              <p:cNvPr id="157781" name="WordArt 8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76" y="960"/>
                <a:ext cx="576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dist"/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5000A0"/>
                    </a:solidFill>
                    <a:latin typeface="Impact"/>
                  </a:rPr>
                  <a:t>family</a:t>
                </a:r>
              </a:p>
            </p:txBody>
          </p:sp>
        </p:grp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7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7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7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7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7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7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5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30" grpId="0"/>
      <p:bldP spid="157760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9811" name="Group 67"/>
          <p:cNvGrpSpPr>
            <a:grpSpLocks/>
          </p:cNvGrpSpPr>
          <p:nvPr/>
        </p:nvGrpSpPr>
        <p:grpSpPr bwMode="auto">
          <a:xfrm>
            <a:off x="1143000" y="5486400"/>
            <a:ext cx="7315200" cy="1293813"/>
            <a:chOff x="720" y="3456"/>
            <a:chExt cx="4608" cy="815"/>
          </a:xfrm>
        </p:grpSpPr>
        <p:sp>
          <p:nvSpPr>
            <p:cNvPr id="159748" name="Text Box 4"/>
            <p:cNvSpPr txBox="1">
              <a:spLocks noChangeArrowheads="1"/>
            </p:cNvSpPr>
            <p:nvPr/>
          </p:nvSpPr>
          <p:spPr bwMode="auto">
            <a:xfrm>
              <a:off x="982" y="3497"/>
              <a:ext cx="4346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However, by Abraham’s time, fallen people had already built up satanic nations which could easily overpower Abraham’s family.  Hence, the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Messiah could not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have safely come on that foundation.</a:t>
              </a:r>
              <a:endParaRPr lang="en-US" sz="22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59749" name="Text Box 5"/>
            <p:cNvSpPr txBox="1">
              <a:spLocks noChangeArrowheads="1"/>
            </p:cNvSpPr>
            <p:nvPr/>
          </p:nvSpPr>
          <p:spPr bwMode="auto">
            <a:xfrm>
              <a:off x="720" y="3456"/>
              <a:ext cx="24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59780" name="Text Box 36"/>
          <p:cNvSpPr txBox="1">
            <a:spLocks noChangeArrowheads="1"/>
          </p:cNvSpPr>
          <p:nvPr/>
        </p:nvSpPr>
        <p:spPr bwMode="auto">
          <a:xfrm>
            <a:off x="304800" y="76200"/>
            <a:ext cx="6096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>
                <a:solidFill>
                  <a:srgbClr val="000099"/>
                </a:solidFill>
                <a:latin typeface="Impact" pitchFamily="34" charset="0"/>
              </a:rPr>
              <a:t>3.3  The Foundation for the Messiah</a:t>
            </a:r>
          </a:p>
        </p:txBody>
      </p:sp>
      <p:grpSp>
        <p:nvGrpSpPr>
          <p:cNvPr id="159781" name="Group 37"/>
          <p:cNvGrpSpPr>
            <a:grpSpLocks/>
          </p:cNvGrpSpPr>
          <p:nvPr/>
        </p:nvGrpSpPr>
        <p:grpSpPr bwMode="auto">
          <a:xfrm>
            <a:off x="2438400" y="1016000"/>
            <a:ext cx="5257800" cy="1046163"/>
            <a:chOff x="1344" y="592"/>
            <a:chExt cx="3312" cy="659"/>
          </a:xfrm>
        </p:grpSpPr>
        <p:sp>
          <p:nvSpPr>
            <p:cNvPr id="159782" name="Rectangle 38"/>
            <p:cNvSpPr>
              <a:spLocks noChangeArrowheads="1"/>
            </p:cNvSpPr>
            <p:nvPr/>
          </p:nvSpPr>
          <p:spPr bwMode="auto">
            <a:xfrm>
              <a:off x="1344" y="592"/>
              <a:ext cx="3312" cy="624"/>
            </a:xfrm>
            <a:prstGeom prst="rect">
              <a:avLst/>
            </a:prstGeom>
            <a:solidFill>
              <a:srgbClr val="5400A8"/>
            </a:solidFill>
            <a:ln w="38100" algn="ctr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9783" name="Group 39"/>
            <p:cNvGrpSpPr>
              <a:grpSpLocks/>
            </p:cNvGrpSpPr>
            <p:nvPr/>
          </p:nvGrpSpPr>
          <p:grpSpPr bwMode="auto">
            <a:xfrm>
              <a:off x="1392" y="609"/>
              <a:ext cx="3216" cy="642"/>
              <a:chOff x="1368" y="591"/>
              <a:chExt cx="3216" cy="642"/>
            </a:xfrm>
          </p:grpSpPr>
          <p:sp>
            <p:nvSpPr>
              <p:cNvPr id="159784" name="Text Box 40"/>
              <p:cNvSpPr txBox="1">
                <a:spLocks noChangeArrowheads="1"/>
              </p:cNvSpPr>
              <p:nvPr/>
            </p:nvSpPr>
            <p:spPr bwMode="auto">
              <a:xfrm>
                <a:off x="1368" y="591"/>
                <a:ext cx="2040" cy="64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5000"/>
                  </a:lnSpc>
                </a:pPr>
                <a:r>
                  <a:rPr lang="en-US" sz="3200">
                    <a:solidFill>
                      <a:schemeClr val="bg1"/>
                    </a:solidFill>
                    <a:latin typeface="Impact" pitchFamily="34" charset="0"/>
                  </a:rPr>
                  <a:t>Family foundation</a:t>
                </a:r>
              </a:p>
              <a:p>
                <a:pPr eaLnBrk="0" hangingPunct="0">
                  <a:lnSpc>
                    <a:spcPct val="95000"/>
                  </a:lnSpc>
                </a:pPr>
                <a:r>
                  <a:rPr lang="en-US" sz="3200">
                    <a:solidFill>
                      <a:schemeClr val="bg1"/>
                    </a:solidFill>
                    <a:latin typeface="Impact" pitchFamily="34" charset="0"/>
                  </a:rPr>
                  <a:t>for the Messiah</a:t>
                </a:r>
              </a:p>
            </p:txBody>
          </p:sp>
          <p:sp>
            <p:nvSpPr>
              <p:cNvPr id="159785" name="Text Box 41"/>
              <p:cNvSpPr txBox="1">
                <a:spLocks noChangeArrowheads="1"/>
              </p:cNvSpPr>
              <p:nvPr/>
            </p:nvSpPr>
            <p:spPr bwMode="auto">
              <a:xfrm>
                <a:off x="3168" y="855"/>
                <a:ext cx="1416" cy="37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r" eaLnBrk="0" hangingPunct="0">
                  <a:lnSpc>
                    <a:spcPts val="4000"/>
                  </a:lnSpc>
                </a:pPr>
                <a:r>
                  <a:rPr lang="en-US" sz="3200">
                    <a:solidFill>
                      <a:schemeClr val="bg1"/>
                    </a:solidFill>
                    <a:latin typeface="Impact" pitchFamily="34" charset="0"/>
                  </a:rPr>
                  <a:t>established</a:t>
                </a:r>
              </a:p>
            </p:txBody>
          </p:sp>
          <p:sp>
            <p:nvSpPr>
              <p:cNvPr id="159786" name="Text Box 42"/>
              <p:cNvSpPr txBox="1">
                <a:spLocks noChangeArrowheads="1"/>
              </p:cNvSpPr>
              <p:nvPr/>
            </p:nvSpPr>
            <p:spPr bwMode="auto">
              <a:xfrm>
                <a:off x="3072" y="855"/>
                <a:ext cx="240" cy="3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3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:</a:t>
                </a:r>
              </a:p>
            </p:txBody>
          </p:sp>
        </p:grpSp>
      </p:grpSp>
      <p:sp>
        <p:nvSpPr>
          <p:cNvPr id="159792" name="AutoShape 48"/>
          <p:cNvSpPr>
            <a:spLocks noChangeArrowheads="1"/>
          </p:cNvSpPr>
          <p:nvPr/>
        </p:nvSpPr>
        <p:spPr bwMode="auto">
          <a:xfrm>
            <a:off x="4705350" y="2057400"/>
            <a:ext cx="723900" cy="381000"/>
          </a:xfrm>
          <a:prstGeom prst="downArrow">
            <a:avLst>
              <a:gd name="adj1" fmla="val 41667"/>
              <a:gd name="adj2" fmla="val 64583"/>
            </a:avLst>
          </a:prstGeom>
          <a:solidFill>
            <a:srgbClr val="6600CC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9793" name="Group 49"/>
          <p:cNvGrpSpPr>
            <a:grpSpLocks/>
          </p:cNvGrpSpPr>
          <p:nvPr/>
        </p:nvGrpSpPr>
        <p:grpSpPr bwMode="auto">
          <a:xfrm>
            <a:off x="2438400" y="2514600"/>
            <a:ext cx="5257800" cy="762000"/>
            <a:chOff x="1344" y="1632"/>
            <a:chExt cx="3312" cy="480"/>
          </a:xfrm>
        </p:grpSpPr>
        <p:sp>
          <p:nvSpPr>
            <p:cNvPr id="159794" name="Oval 50"/>
            <p:cNvSpPr>
              <a:spLocks noChangeArrowheads="1"/>
            </p:cNvSpPr>
            <p:nvPr/>
          </p:nvSpPr>
          <p:spPr bwMode="auto">
            <a:xfrm>
              <a:off x="1344" y="1632"/>
              <a:ext cx="3312" cy="480"/>
            </a:xfrm>
            <a:prstGeom prst="ellipse">
              <a:avLst/>
            </a:prstGeom>
            <a:solidFill>
              <a:srgbClr val="7C00F8"/>
            </a:solidFill>
            <a:ln w="38100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95" name="Text Box 51"/>
            <p:cNvSpPr txBox="1">
              <a:spLocks noChangeArrowheads="1"/>
            </p:cNvSpPr>
            <p:nvPr/>
          </p:nvSpPr>
          <p:spPr bwMode="auto">
            <a:xfrm>
              <a:off x="1584" y="1689"/>
              <a:ext cx="2832" cy="3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chemeClr val="bg1"/>
                  </a:solidFill>
                  <a:latin typeface="Impact" pitchFamily="34" charset="0"/>
                </a:rPr>
                <a:t>Messiah unable to come</a:t>
              </a:r>
            </a:p>
          </p:txBody>
        </p:sp>
      </p:grpSp>
      <p:grpSp>
        <p:nvGrpSpPr>
          <p:cNvPr id="159812" name="Group 68"/>
          <p:cNvGrpSpPr>
            <a:grpSpLocks/>
          </p:cNvGrpSpPr>
          <p:nvPr/>
        </p:nvGrpSpPr>
        <p:grpSpPr bwMode="auto">
          <a:xfrm>
            <a:off x="1028700" y="685800"/>
            <a:ext cx="1257300" cy="1733550"/>
            <a:chOff x="456" y="384"/>
            <a:chExt cx="792" cy="1092"/>
          </a:xfrm>
        </p:grpSpPr>
        <p:sp>
          <p:nvSpPr>
            <p:cNvPr id="159813" name="Oval 69"/>
            <p:cNvSpPr>
              <a:spLocks noChangeArrowheads="1"/>
            </p:cNvSpPr>
            <p:nvPr/>
          </p:nvSpPr>
          <p:spPr bwMode="auto">
            <a:xfrm>
              <a:off x="456" y="384"/>
              <a:ext cx="792" cy="10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54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59814" name="Group 70"/>
            <p:cNvGrpSpPr>
              <a:grpSpLocks/>
            </p:cNvGrpSpPr>
            <p:nvPr/>
          </p:nvGrpSpPr>
          <p:grpSpPr bwMode="auto">
            <a:xfrm>
              <a:off x="564" y="632"/>
              <a:ext cx="576" cy="616"/>
              <a:chOff x="576" y="632"/>
              <a:chExt cx="576" cy="616"/>
            </a:xfrm>
          </p:grpSpPr>
          <p:sp>
            <p:nvSpPr>
              <p:cNvPr id="159815" name="WordArt 71"/>
              <p:cNvSpPr>
                <a:spLocks noChangeArrowheads="1" noChangeShapeType="1" noTextEdit="1"/>
              </p:cNvSpPr>
              <p:nvPr/>
            </p:nvSpPr>
            <p:spPr bwMode="auto">
              <a:xfrm>
                <a:off x="576" y="632"/>
                <a:ext cx="576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dist"/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5000A0"/>
                    </a:solidFill>
                    <a:latin typeface="Impact"/>
                  </a:rPr>
                  <a:t>Isaac's</a:t>
                </a:r>
              </a:p>
            </p:txBody>
          </p:sp>
          <p:sp>
            <p:nvSpPr>
              <p:cNvPr id="159816" name="WordArt 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576" y="960"/>
                <a:ext cx="576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dist"/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5000A0"/>
                    </a:solidFill>
                    <a:latin typeface="Impact"/>
                  </a:rPr>
                  <a:t>family</a:t>
                </a:r>
              </a:p>
            </p:txBody>
          </p:sp>
        </p:grp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9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9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9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92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828800" y="5734050"/>
            <a:ext cx="5638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dist" eaLnBrk="0" hangingPunct="0">
              <a:lnSpc>
                <a:spcPct val="85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 foundation of a sovereign state was needed to cope with the nations of the satanic world.</a:t>
            </a:r>
            <a:endParaRPr lang="en-US" sz="24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0774" name="Group 6"/>
          <p:cNvGrpSpPr>
            <a:grpSpLocks/>
          </p:cNvGrpSpPr>
          <p:nvPr/>
        </p:nvGrpSpPr>
        <p:grpSpPr bwMode="auto">
          <a:xfrm>
            <a:off x="2438400" y="2514600"/>
            <a:ext cx="5257800" cy="762000"/>
            <a:chOff x="1344" y="1632"/>
            <a:chExt cx="3312" cy="480"/>
          </a:xfrm>
        </p:grpSpPr>
        <p:sp>
          <p:nvSpPr>
            <p:cNvPr id="160775" name="Oval 7"/>
            <p:cNvSpPr>
              <a:spLocks noChangeArrowheads="1"/>
            </p:cNvSpPr>
            <p:nvPr/>
          </p:nvSpPr>
          <p:spPr bwMode="auto">
            <a:xfrm>
              <a:off x="1344" y="1632"/>
              <a:ext cx="3312" cy="480"/>
            </a:xfrm>
            <a:prstGeom prst="ellipse">
              <a:avLst/>
            </a:prstGeom>
            <a:solidFill>
              <a:srgbClr val="7C00F8"/>
            </a:solidFill>
            <a:ln w="38100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76" name="Text Box 8"/>
            <p:cNvSpPr txBox="1">
              <a:spLocks noChangeArrowheads="1"/>
            </p:cNvSpPr>
            <p:nvPr/>
          </p:nvSpPr>
          <p:spPr bwMode="auto">
            <a:xfrm>
              <a:off x="1584" y="1689"/>
              <a:ext cx="2832" cy="3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chemeClr val="bg1"/>
                  </a:solidFill>
                  <a:latin typeface="Impact" pitchFamily="34" charset="0"/>
                </a:rPr>
                <a:t>Messiah unable to come</a:t>
              </a:r>
            </a:p>
          </p:txBody>
        </p:sp>
      </p:grpSp>
      <p:grpSp>
        <p:nvGrpSpPr>
          <p:cNvPr id="160832" name="Group 64"/>
          <p:cNvGrpSpPr>
            <a:grpSpLocks/>
          </p:cNvGrpSpPr>
          <p:nvPr/>
        </p:nvGrpSpPr>
        <p:grpSpPr bwMode="auto">
          <a:xfrm>
            <a:off x="2438400" y="1016000"/>
            <a:ext cx="5257800" cy="1046163"/>
            <a:chOff x="1344" y="592"/>
            <a:chExt cx="3312" cy="659"/>
          </a:xfrm>
        </p:grpSpPr>
        <p:sp>
          <p:nvSpPr>
            <p:cNvPr id="160833" name="Rectangle 65"/>
            <p:cNvSpPr>
              <a:spLocks noChangeArrowheads="1"/>
            </p:cNvSpPr>
            <p:nvPr/>
          </p:nvSpPr>
          <p:spPr bwMode="auto">
            <a:xfrm>
              <a:off x="1344" y="592"/>
              <a:ext cx="3312" cy="624"/>
            </a:xfrm>
            <a:prstGeom prst="rect">
              <a:avLst/>
            </a:prstGeom>
            <a:solidFill>
              <a:srgbClr val="5400A8"/>
            </a:solidFill>
            <a:ln w="38100" algn="ctr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0834" name="Group 66"/>
            <p:cNvGrpSpPr>
              <a:grpSpLocks/>
            </p:cNvGrpSpPr>
            <p:nvPr/>
          </p:nvGrpSpPr>
          <p:grpSpPr bwMode="auto">
            <a:xfrm>
              <a:off x="1392" y="609"/>
              <a:ext cx="3216" cy="642"/>
              <a:chOff x="1368" y="591"/>
              <a:chExt cx="3216" cy="642"/>
            </a:xfrm>
          </p:grpSpPr>
          <p:sp>
            <p:nvSpPr>
              <p:cNvPr id="160835" name="Text Box 67"/>
              <p:cNvSpPr txBox="1">
                <a:spLocks noChangeArrowheads="1"/>
              </p:cNvSpPr>
              <p:nvPr/>
            </p:nvSpPr>
            <p:spPr bwMode="auto">
              <a:xfrm>
                <a:off x="1368" y="591"/>
                <a:ext cx="2040" cy="64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5000"/>
                  </a:lnSpc>
                </a:pPr>
                <a:r>
                  <a:rPr lang="en-US" sz="3200">
                    <a:solidFill>
                      <a:schemeClr val="bg1"/>
                    </a:solidFill>
                    <a:latin typeface="Impact" pitchFamily="34" charset="0"/>
                  </a:rPr>
                  <a:t>Family foundation</a:t>
                </a:r>
              </a:p>
              <a:p>
                <a:pPr eaLnBrk="0" hangingPunct="0">
                  <a:lnSpc>
                    <a:spcPct val="95000"/>
                  </a:lnSpc>
                </a:pPr>
                <a:r>
                  <a:rPr lang="en-US" sz="3200">
                    <a:solidFill>
                      <a:schemeClr val="bg1"/>
                    </a:solidFill>
                    <a:latin typeface="Impact" pitchFamily="34" charset="0"/>
                  </a:rPr>
                  <a:t>for the Messiah</a:t>
                </a:r>
              </a:p>
            </p:txBody>
          </p:sp>
          <p:sp>
            <p:nvSpPr>
              <p:cNvPr id="160836" name="Text Box 68"/>
              <p:cNvSpPr txBox="1">
                <a:spLocks noChangeArrowheads="1"/>
              </p:cNvSpPr>
              <p:nvPr/>
            </p:nvSpPr>
            <p:spPr bwMode="auto">
              <a:xfrm>
                <a:off x="3168" y="855"/>
                <a:ext cx="1416" cy="37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r" eaLnBrk="0" hangingPunct="0">
                  <a:lnSpc>
                    <a:spcPts val="4000"/>
                  </a:lnSpc>
                </a:pPr>
                <a:r>
                  <a:rPr lang="en-US" sz="3200">
                    <a:solidFill>
                      <a:schemeClr val="bg1"/>
                    </a:solidFill>
                    <a:latin typeface="Impact" pitchFamily="34" charset="0"/>
                  </a:rPr>
                  <a:t>established</a:t>
                </a:r>
              </a:p>
            </p:txBody>
          </p:sp>
          <p:sp>
            <p:nvSpPr>
              <p:cNvPr id="160837" name="Text Box 69"/>
              <p:cNvSpPr txBox="1">
                <a:spLocks noChangeArrowheads="1"/>
              </p:cNvSpPr>
              <p:nvPr/>
            </p:nvSpPr>
            <p:spPr bwMode="auto">
              <a:xfrm>
                <a:off x="3072" y="855"/>
                <a:ext cx="240" cy="3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3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:</a:t>
                </a:r>
              </a:p>
            </p:txBody>
          </p:sp>
        </p:grpSp>
      </p:grpSp>
      <p:sp>
        <p:nvSpPr>
          <p:cNvPr id="160838" name="AutoShape 70"/>
          <p:cNvSpPr>
            <a:spLocks noChangeArrowheads="1"/>
          </p:cNvSpPr>
          <p:nvPr/>
        </p:nvSpPr>
        <p:spPr bwMode="auto">
          <a:xfrm>
            <a:off x="4705350" y="2057400"/>
            <a:ext cx="723900" cy="381000"/>
          </a:xfrm>
          <a:prstGeom prst="downArrow">
            <a:avLst>
              <a:gd name="adj1" fmla="val 41667"/>
              <a:gd name="adj2" fmla="val 64583"/>
            </a:avLst>
          </a:prstGeom>
          <a:solidFill>
            <a:srgbClr val="6600CC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0839" name="Group 71"/>
          <p:cNvGrpSpPr>
            <a:grpSpLocks/>
          </p:cNvGrpSpPr>
          <p:nvPr/>
        </p:nvGrpSpPr>
        <p:grpSpPr bwMode="auto">
          <a:xfrm>
            <a:off x="1028700" y="685800"/>
            <a:ext cx="1257300" cy="1733550"/>
            <a:chOff x="456" y="384"/>
            <a:chExt cx="792" cy="1092"/>
          </a:xfrm>
        </p:grpSpPr>
        <p:sp>
          <p:nvSpPr>
            <p:cNvPr id="160840" name="Oval 72"/>
            <p:cNvSpPr>
              <a:spLocks noChangeArrowheads="1"/>
            </p:cNvSpPr>
            <p:nvPr/>
          </p:nvSpPr>
          <p:spPr bwMode="auto">
            <a:xfrm>
              <a:off x="456" y="384"/>
              <a:ext cx="792" cy="10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54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60841" name="Group 73"/>
            <p:cNvGrpSpPr>
              <a:grpSpLocks/>
            </p:cNvGrpSpPr>
            <p:nvPr/>
          </p:nvGrpSpPr>
          <p:grpSpPr bwMode="auto">
            <a:xfrm>
              <a:off x="564" y="632"/>
              <a:ext cx="576" cy="616"/>
              <a:chOff x="576" y="632"/>
              <a:chExt cx="576" cy="616"/>
            </a:xfrm>
          </p:grpSpPr>
          <p:sp>
            <p:nvSpPr>
              <p:cNvPr id="160842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576" y="632"/>
                <a:ext cx="576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dist"/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5000A0"/>
                    </a:solidFill>
                    <a:latin typeface="Impact"/>
                  </a:rPr>
                  <a:t>Isaac's</a:t>
                </a:r>
              </a:p>
            </p:txBody>
          </p:sp>
          <p:sp>
            <p:nvSpPr>
              <p:cNvPr id="160843" name="WordArt 7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76" y="960"/>
                <a:ext cx="576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dist"/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5000A0"/>
                    </a:solidFill>
                    <a:latin typeface="Impact"/>
                  </a:rPr>
                  <a:t>family</a:t>
                </a:r>
              </a:p>
            </p:txBody>
          </p:sp>
        </p:grpSp>
      </p:grpSp>
      <p:sp>
        <p:nvSpPr>
          <p:cNvPr id="160844" name="Text Box 76"/>
          <p:cNvSpPr txBox="1">
            <a:spLocks noChangeArrowheads="1"/>
          </p:cNvSpPr>
          <p:nvPr/>
        </p:nvSpPr>
        <p:spPr bwMode="auto">
          <a:xfrm>
            <a:off x="304800" y="76200"/>
            <a:ext cx="6096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>
                <a:solidFill>
                  <a:srgbClr val="000099"/>
                </a:solidFill>
                <a:latin typeface="Impact" pitchFamily="34" charset="0"/>
              </a:rPr>
              <a:t>3.3  The Foundation for the Messiah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830" name="Group 38"/>
          <p:cNvGrpSpPr>
            <a:grpSpLocks/>
          </p:cNvGrpSpPr>
          <p:nvPr/>
        </p:nvGrpSpPr>
        <p:grpSpPr bwMode="auto">
          <a:xfrm>
            <a:off x="914400" y="5534025"/>
            <a:ext cx="7315200" cy="1009650"/>
            <a:chOff x="192" y="3486"/>
            <a:chExt cx="4608" cy="636"/>
          </a:xfrm>
        </p:grpSpPr>
        <p:sp>
          <p:nvSpPr>
            <p:cNvPr id="161797" name="Text Box 5"/>
            <p:cNvSpPr txBox="1">
              <a:spLocks noChangeArrowheads="1"/>
            </p:cNvSpPr>
            <p:nvPr/>
          </p:nvSpPr>
          <p:spPr bwMode="auto">
            <a:xfrm>
              <a:off x="419" y="3527"/>
              <a:ext cx="4381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Hence,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Jacob’s family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entered Egypt centering on Joseph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and went through the four hundred years of indemnity course, trying to build the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national foundation for the Messiah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2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1798" name="Text Box 6"/>
            <p:cNvSpPr txBox="1">
              <a:spLocks noChangeArrowheads="1"/>
            </p:cNvSpPr>
            <p:nvPr/>
          </p:nvSpPr>
          <p:spPr bwMode="auto">
            <a:xfrm>
              <a:off x="192" y="3486"/>
              <a:ext cx="288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61801" name="Group 9"/>
          <p:cNvGrpSpPr>
            <a:grpSpLocks/>
          </p:cNvGrpSpPr>
          <p:nvPr/>
        </p:nvGrpSpPr>
        <p:grpSpPr bwMode="auto">
          <a:xfrm>
            <a:off x="2438400" y="2514600"/>
            <a:ext cx="5257800" cy="762000"/>
            <a:chOff x="1344" y="1632"/>
            <a:chExt cx="3312" cy="480"/>
          </a:xfrm>
        </p:grpSpPr>
        <p:sp>
          <p:nvSpPr>
            <p:cNvPr id="161802" name="Oval 10"/>
            <p:cNvSpPr>
              <a:spLocks noChangeArrowheads="1"/>
            </p:cNvSpPr>
            <p:nvPr/>
          </p:nvSpPr>
          <p:spPr bwMode="auto">
            <a:xfrm>
              <a:off x="1344" y="1632"/>
              <a:ext cx="3312" cy="480"/>
            </a:xfrm>
            <a:prstGeom prst="ellipse">
              <a:avLst/>
            </a:prstGeom>
            <a:solidFill>
              <a:srgbClr val="7C00F8"/>
            </a:solidFill>
            <a:ln w="38100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3" name="Text Box 11"/>
            <p:cNvSpPr txBox="1">
              <a:spLocks noChangeArrowheads="1"/>
            </p:cNvSpPr>
            <p:nvPr/>
          </p:nvSpPr>
          <p:spPr bwMode="auto">
            <a:xfrm>
              <a:off x="1584" y="1689"/>
              <a:ext cx="2832" cy="3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chemeClr val="bg1"/>
                  </a:solidFill>
                  <a:latin typeface="Impact" pitchFamily="34" charset="0"/>
                </a:rPr>
                <a:t>Messiah unable to come</a:t>
              </a:r>
            </a:p>
          </p:txBody>
        </p:sp>
      </p:grpSp>
      <p:grpSp>
        <p:nvGrpSpPr>
          <p:cNvPr id="161816" name="Group 24"/>
          <p:cNvGrpSpPr>
            <a:grpSpLocks/>
          </p:cNvGrpSpPr>
          <p:nvPr/>
        </p:nvGrpSpPr>
        <p:grpSpPr bwMode="auto">
          <a:xfrm>
            <a:off x="2438400" y="1016000"/>
            <a:ext cx="5257800" cy="1046163"/>
            <a:chOff x="1344" y="592"/>
            <a:chExt cx="3312" cy="659"/>
          </a:xfrm>
        </p:grpSpPr>
        <p:sp>
          <p:nvSpPr>
            <p:cNvPr id="161817" name="Rectangle 25"/>
            <p:cNvSpPr>
              <a:spLocks noChangeArrowheads="1"/>
            </p:cNvSpPr>
            <p:nvPr/>
          </p:nvSpPr>
          <p:spPr bwMode="auto">
            <a:xfrm>
              <a:off x="1344" y="592"/>
              <a:ext cx="3312" cy="624"/>
            </a:xfrm>
            <a:prstGeom prst="rect">
              <a:avLst/>
            </a:prstGeom>
            <a:solidFill>
              <a:srgbClr val="5400A8"/>
            </a:solidFill>
            <a:ln w="38100" algn="ctr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1818" name="Group 26"/>
            <p:cNvGrpSpPr>
              <a:grpSpLocks/>
            </p:cNvGrpSpPr>
            <p:nvPr/>
          </p:nvGrpSpPr>
          <p:grpSpPr bwMode="auto">
            <a:xfrm>
              <a:off x="1392" y="609"/>
              <a:ext cx="3216" cy="642"/>
              <a:chOff x="1368" y="591"/>
              <a:chExt cx="3216" cy="642"/>
            </a:xfrm>
          </p:grpSpPr>
          <p:sp>
            <p:nvSpPr>
              <p:cNvPr id="161819" name="Text Box 27"/>
              <p:cNvSpPr txBox="1">
                <a:spLocks noChangeArrowheads="1"/>
              </p:cNvSpPr>
              <p:nvPr/>
            </p:nvSpPr>
            <p:spPr bwMode="auto">
              <a:xfrm>
                <a:off x="1368" y="591"/>
                <a:ext cx="2040" cy="64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5000"/>
                  </a:lnSpc>
                </a:pPr>
                <a:r>
                  <a:rPr lang="en-US" sz="3200">
                    <a:solidFill>
                      <a:schemeClr val="bg1"/>
                    </a:solidFill>
                    <a:latin typeface="Impact" pitchFamily="34" charset="0"/>
                  </a:rPr>
                  <a:t>Family foundation</a:t>
                </a:r>
              </a:p>
              <a:p>
                <a:pPr eaLnBrk="0" hangingPunct="0">
                  <a:lnSpc>
                    <a:spcPct val="95000"/>
                  </a:lnSpc>
                </a:pPr>
                <a:r>
                  <a:rPr lang="en-US" sz="3200">
                    <a:solidFill>
                      <a:schemeClr val="bg1"/>
                    </a:solidFill>
                    <a:latin typeface="Impact" pitchFamily="34" charset="0"/>
                  </a:rPr>
                  <a:t>for the Messiah</a:t>
                </a:r>
              </a:p>
            </p:txBody>
          </p:sp>
          <p:sp>
            <p:nvSpPr>
              <p:cNvPr id="161820" name="Text Box 28"/>
              <p:cNvSpPr txBox="1">
                <a:spLocks noChangeArrowheads="1"/>
              </p:cNvSpPr>
              <p:nvPr/>
            </p:nvSpPr>
            <p:spPr bwMode="auto">
              <a:xfrm>
                <a:off x="3168" y="855"/>
                <a:ext cx="1416" cy="37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r" eaLnBrk="0" hangingPunct="0">
                  <a:lnSpc>
                    <a:spcPts val="4000"/>
                  </a:lnSpc>
                </a:pPr>
                <a:r>
                  <a:rPr lang="en-US" sz="3200">
                    <a:solidFill>
                      <a:schemeClr val="bg1"/>
                    </a:solidFill>
                    <a:latin typeface="Impact" pitchFamily="34" charset="0"/>
                  </a:rPr>
                  <a:t>established</a:t>
                </a:r>
              </a:p>
            </p:txBody>
          </p:sp>
          <p:sp>
            <p:nvSpPr>
              <p:cNvPr id="161821" name="Text Box 29"/>
              <p:cNvSpPr txBox="1">
                <a:spLocks noChangeArrowheads="1"/>
              </p:cNvSpPr>
              <p:nvPr/>
            </p:nvSpPr>
            <p:spPr bwMode="auto">
              <a:xfrm>
                <a:off x="3072" y="855"/>
                <a:ext cx="240" cy="3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3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:</a:t>
                </a:r>
              </a:p>
            </p:txBody>
          </p:sp>
        </p:grpSp>
      </p:grpSp>
      <p:sp>
        <p:nvSpPr>
          <p:cNvPr id="161822" name="AutoShape 30"/>
          <p:cNvSpPr>
            <a:spLocks noChangeArrowheads="1"/>
          </p:cNvSpPr>
          <p:nvPr/>
        </p:nvSpPr>
        <p:spPr bwMode="auto">
          <a:xfrm>
            <a:off x="4705350" y="2057400"/>
            <a:ext cx="723900" cy="381000"/>
          </a:xfrm>
          <a:prstGeom prst="downArrow">
            <a:avLst>
              <a:gd name="adj1" fmla="val 41667"/>
              <a:gd name="adj2" fmla="val 64583"/>
            </a:avLst>
          </a:prstGeom>
          <a:solidFill>
            <a:srgbClr val="6600CC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1832" name="Picture 40" descr="Whence come ye - he demanded"/>
          <p:cNvPicPr>
            <a:picLocks noChangeAspect="1" noChangeArrowheads="1"/>
          </p:cNvPicPr>
          <p:nvPr/>
        </p:nvPicPr>
        <p:blipFill>
          <a:blip r:embed="rId3"/>
          <a:srcRect l="-90604" t="-10938" r="-62245"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61835" name="Group 43"/>
          <p:cNvGrpSpPr>
            <a:grpSpLocks/>
          </p:cNvGrpSpPr>
          <p:nvPr/>
        </p:nvGrpSpPr>
        <p:grpSpPr bwMode="auto">
          <a:xfrm>
            <a:off x="2438400" y="3808413"/>
            <a:ext cx="5257800" cy="1019175"/>
            <a:chOff x="1536" y="2399"/>
            <a:chExt cx="3312" cy="642"/>
          </a:xfrm>
        </p:grpSpPr>
        <p:sp>
          <p:nvSpPr>
            <p:cNvPr id="161806" name="Rectangle 14"/>
            <p:cNvSpPr>
              <a:spLocks noChangeArrowheads="1"/>
            </p:cNvSpPr>
            <p:nvPr/>
          </p:nvSpPr>
          <p:spPr bwMode="auto">
            <a:xfrm>
              <a:off x="1536" y="2407"/>
              <a:ext cx="3312" cy="624"/>
            </a:xfrm>
            <a:prstGeom prst="rect">
              <a:avLst/>
            </a:prstGeom>
            <a:solidFill>
              <a:srgbClr val="5400A8">
                <a:alpha val="70000"/>
              </a:srgbClr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8" name="Text Box 16"/>
            <p:cNvSpPr txBox="1">
              <a:spLocks noChangeArrowheads="1"/>
            </p:cNvSpPr>
            <p:nvPr/>
          </p:nvSpPr>
          <p:spPr bwMode="auto">
            <a:xfrm>
              <a:off x="1812" y="2399"/>
              <a:ext cx="2280" cy="6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lnSpc>
                  <a:spcPct val="95000"/>
                </a:lnSpc>
              </a:pPr>
              <a:r>
                <a:rPr lang="en-US" sz="3200">
                  <a:solidFill>
                    <a:schemeClr val="bg1"/>
                  </a:solidFill>
                  <a:latin typeface="Impact" pitchFamily="34" charset="0"/>
                </a:rPr>
                <a:t>National  foundation</a:t>
              </a:r>
            </a:p>
            <a:p>
              <a:pPr eaLnBrk="0" hangingPunct="0">
                <a:lnSpc>
                  <a:spcPct val="95000"/>
                </a:lnSpc>
              </a:pPr>
              <a:r>
                <a:rPr lang="en-US" sz="3200">
                  <a:solidFill>
                    <a:schemeClr val="bg1"/>
                  </a:solidFill>
                  <a:latin typeface="Impact" pitchFamily="34" charset="0"/>
                </a:rPr>
                <a:t>for the Messiah</a:t>
              </a:r>
            </a:p>
          </p:txBody>
        </p:sp>
        <p:sp>
          <p:nvSpPr>
            <p:cNvPr id="161810" name="Text Box 18"/>
            <p:cNvSpPr txBox="1">
              <a:spLocks noChangeArrowheads="1"/>
            </p:cNvSpPr>
            <p:nvPr/>
          </p:nvSpPr>
          <p:spPr bwMode="auto">
            <a:xfrm>
              <a:off x="3516" y="2663"/>
              <a:ext cx="240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:</a:t>
              </a:r>
            </a:p>
          </p:txBody>
        </p:sp>
      </p:grpSp>
      <p:sp>
        <p:nvSpPr>
          <p:cNvPr id="161804" name="AutoShape 12"/>
          <p:cNvSpPr>
            <a:spLocks noChangeArrowheads="1"/>
          </p:cNvSpPr>
          <p:nvPr/>
        </p:nvSpPr>
        <p:spPr bwMode="auto">
          <a:xfrm>
            <a:off x="4705350" y="3352800"/>
            <a:ext cx="723900" cy="381000"/>
          </a:xfrm>
          <a:prstGeom prst="downArrow">
            <a:avLst>
              <a:gd name="adj1" fmla="val 41667"/>
              <a:gd name="adj2" fmla="val 64583"/>
            </a:avLst>
          </a:prstGeom>
          <a:solidFill>
            <a:srgbClr val="6600CC">
              <a:alpha val="7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09" name="Text Box 17"/>
          <p:cNvSpPr txBox="1">
            <a:spLocks noChangeArrowheads="1"/>
          </p:cNvSpPr>
          <p:nvPr/>
        </p:nvSpPr>
        <p:spPr bwMode="auto">
          <a:xfrm>
            <a:off x="5810250" y="4227513"/>
            <a:ext cx="1447800" cy="6565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0" hangingPunct="0">
              <a:lnSpc>
                <a:spcPts val="4400"/>
              </a:lnSpc>
            </a:pPr>
            <a:r>
              <a:rPr lang="en-US" sz="3200" dirty="0">
                <a:solidFill>
                  <a:schemeClr val="bg1"/>
                </a:solidFill>
                <a:latin typeface="Impact" pitchFamily="34" charset="0"/>
              </a:rPr>
              <a:t>started</a:t>
            </a:r>
          </a:p>
        </p:txBody>
      </p:sp>
      <p:grpSp>
        <p:nvGrpSpPr>
          <p:cNvPr id="161811" name="Group 19"/>
          <p:cNvGrpSpPr>
            <a:grpSpLocks/>
          </p:cNvGrpSpPr>
          <p:nvPr/>
        </p:nvGrpSpPr>
        <p:grpSpPr bwMode="auto">
          <a:xfrm>
            <a:off x="1028700" y="3452813"/>
            <a:ext cx="1257300" cy="1728787"/>
            <a:chOff x="456" y="2031"/>
            <a:chExt cx="792" cy="1089"/>
          </a:xfrm>
        </p:grpSpPr>
        <p:sp>
          <p:nvSpPr>
            <p:cNvPr id="161812" name="Oval 20"/>
            <p:cNvSpPr>
              <a:spLocks noChangeArrowheads="1"/>
            </p:cNvSpPr>
            <p:nvPr/>
          </p:nvSpPr>
          <p:spPr bwMode="auto">
            <a:xfrm>
              <a:off x="456" y="2031"/>
              <a:ext cx="792" cy="1089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FFCC00"/>
              </a:solidFill>
              <a:round/>
              <a:headEnd/>
              <a:tailEnd/>
            </a:ln>
            <a:effectLst>
              <a:outerShdw dist="64758" dir="4721404" algn="ctr" rotWithShape="0">
                <a:srgbClr val="DEB400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3600">
                <a:solidFill>
                  <a:srgbClr val="5A002D"/>
                </a:solidFill>
                <a:latin typeface="Impact" pitchFamily="34" charset="0"/>
              </a:endParaRPr>
            </a:p>
          </p:txBody>
        </p:sp>
        <p:grpSp>
          <p:nvGrpSpPr>
            <p:cNvPr id="161813" name="Group 21"/>
            <p:cNvGrpSpPr>
              <a:grpSpLocks/>
            </p:cNvGrpSpPr>
            <p:nvPr/>
          </p:nvGrpSpPr>
          <p:grpSpPr bwMode="auto">
            <a:xfrm>
              <a:off x="540" y="2304"/>
              <a:ext cx="624" cy="616"/>
              <a:chOff x="540" y="2304"/>
              <a:chExt cx="624" cy="616"/>
            </a:xfrm>
          </p:grpSpPr>
          <p:sp>
            <p:nvSpPr>
              <p:cNvPr id="161814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540" y="2304"/>
                <a:ext cx="624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580000"/>
                    </a:solidFill>
                    <a:latin typeface="Impact"/>
                  </a:rPr>
                  <a:t>Jacob's</a:t>
                </a:r>
              </a:p>
            </p:txBody>
          </p:sp>
          <p:sp>
            <p:nvSpPr>
              <p:cNvPr id="161815" name="WordArt 23"/>
              <p:cNvSpPr>
                <a:spLocks noChangeArrowheads="1" noChangeShapeType="1" noTextEdit="1"/>
              </p:cNvSpPr>
              <p:nvPr/>
            </p:nvSpPr>
            <p:spPr bwMode="auto">
              <a:xfrm>
                <a:off x="564" y="2632"/>
                <a:ext cx="576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580000"/>
                    </a:solidFill>
                    <a:latin typeface="Impact"/>
                  </a:rPr>
                  <a:t>family</a:t>
                </a:r>
              </a:p>
            </p:txBody>
          </p:sp>
        </p:grpSp>
      </p:grpSp>
      <p:grpSp>
        <p:nvGrpSpPr>
          <p:cNvPr id="161823" name="Group 31"/>
          <p:cNvGrpSpPr>
            <a:grpSpLocks/>
          </p:cNvGrpSpPr>
          <p:nvPr/>
        </p:nvGrpSpPr>
        <p:grpSpPr bwMode="auto">
          <a:xfrm>
            <a:off x="1028700" y="685800"/>
            <a:ext cx="1257300" cy="1733550"/>
            <a:chOff x="456" y="384"/>
            <a:chExt cx="792" cy="1092"/>
          </a:xfrm>
        </p:grpSpPr>
        <p:sp>
          <p:nvSpPr>
            <p:cNvPr id="161824" name="Oval 32"/>
            <p:cNvSpPr>
              <a:spLocks noChangeArrowheads="1"/>
            </p:cNvSpPr>
            <p:nvPr/>
          </p:nvSpPr>
          <p:spPr bwMode="auto">
            <a:xfrm>
              <a:off x="456" y="384"/>
              <a:ext cx="792" cy="10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54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161825" name="Group 33"/>
            <p:cNvGrpSpPr>
              <a:grpSpLocks/>
            </p:cNvGrpSpPr>
            <p:nvPr/>
          </p:nvGrpSpPr>
          <p:grpSpPr bwMode="auto">
            <a:xfrm>
              <a:off x="564" y="632"/>
              <a:ext cx="576" cy="616"/>
              <a:chOff x="576" y="632"/>
              <a:chExt cx="576" cy="616"/>
            </a:xfrm>
          </p:grpSpPr>
          <p:sp>
            <p:nvSpPr>
              <p:cNvPr id="161826" name="WordArt 34"/>
              <p:cNvSpPr>
                <a:spLocks noChangeArrowheads="1" noChangeShapeType="1" noTextEdit="1"/>
              </p:cNvSpPr>
              <p:nvPr/>
            </p:nvSpPr>
            <p:spPr bwMode="auto">
              <a:xfrm>
                <a:off x="576" y="632"/>
                <a:ext cx="576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dist"/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5000A0"/>
                    </a:solidFill>
                    <a:latin typeface="Impact"/>
                  </a:rPr>
                  <a:t>Isaac's</a:t>
                </a:r>
              </a:p>
            </p:txBody>
          </p:sp>
          <p:sp>
            <p:nvSpPr>
              <p:cNvPr id="161827" name="WordArt 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76" y="960"/>
                <a:ext cx="576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dist"/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5000A0"/>
                    </a:solidFill>
                    <a:latin typeface="Impact"/>
                  </a:rPr>
                  <a:t>family</a:t>
                </a:r>
              </a:p>
            </p:txBody>
          </p:sp>
        </p:grpSp>
      </p:grpSp>
      <p:sp>
        <p:nvSpPr>
          <p:cNvPr id="161828" name="Text Box 36"/>
          <p:cNvSpPr txBox="1">
            <a:spLocks noChangeArrowheads="1"/>
          </p:cNvSpPr>
          <p:nvPr/>
        </p:nvSpPr>
        <p:spPr bwMode="auto">
          <a:xfrm>
            <a:off x="304800" y="76200"/>
            <a:ext cx="6096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>
                <a:solidFill>
                  <a:srgbClr val="000099"/>
                </a:solidFill>
                <a:latin typeface="Impact" pitchFamily="34" charset="0"/>
              </a:rPr>
              <a:t>3.3  The Foundation for the Messiah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1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1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1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4" grpId="0" animBg="1"/>
      <p:bldP spid="161809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801" name="Picture 81" descr="Is Isaac to Die - Genesis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838200"/>
            <a:ext cx="2919413" cy="3733800"/>
          </a:xfrm>
          <a:prstGeom prst="rect">
            <a:avLst/>
          </a:prstGeom>
          <a:noFill/>
        </p:spPr>
      </p:pic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8799" name="Group 79"/>
          <p:cNvGrpSpPr>
            <a:grpSpLocks/>
          </p:cNvGrpSpPr>
          <p:nvPr/>
        </p:nvGrpSpPr>
        <p:grpSpPr bwMode="auto">
          <a:xfrm>
            <a:off x="1371600" y="5668963"/>
            <a:ext cx="6781800" cy="779462"/>
            <a:chOff x="432" y="3571"/>
            <a:chExt cx="4272" cy="491"/>
          </a:xfrm>
        </p:grpSpPr>
        <p:sp>
          <p:nvSpPr>
            <p:cNvPr id="158733" name="Text Box 13"/>
            <p:cNvSpPr txBox="1">
              <a:spLocks noChangeArrowheads="1"/>
            </p:cNvSpPr>
            <p:nvPr/>
          </p:nvSpPr>
          <p:spPr bwMode="auto">
            <a:xfrm>
              <a:off x="659" y="3612"/>
              <a:ext cx="404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This way, the providence centering on </a:t>
              </a:r>
              <a:r>
                <a:rPr lang="en-US" sz="2400" b="1" dirty="0">
                  <a:solidFill>
                    <a:srgbClr val="FFFF66"/>
                  </a:solidFill>
                  <a:latin typeface="Arial Narrow" pitchFamily="34" charset="0"/>
                </a:rPr>
                <a:t>Isaac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was prolonged into the providence centering on </a:t>
              </a:r>
              <a:r>
                <a:rPr lang="en-US" sz="2400" b="1" dirty="0">
                  <a:solidFill>
                    <a:srgbClr val="FFFF66"/>
                  </a:solidFill>
                  <a:latin typeface="Arial Narrow" pitchFamily="34" charset="0"/>
                </a:rPr>
                <a:t>Jacob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4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58734" name="Text Box 14"/>
            <p:cNvSpPr txBox="1">
              <a:spLocks noChangeArrowheads="1"/>
            </p:cNvSpPr>
            <p:nvPr/>
          </p:nvSpPr>
          <p:spPr bwMode="auto">
            <a:xfrm>
              <a:off x="432" y="3571"/>
              <a:ext cx="2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8793" name="Group 73"/>
          <p:cNvGrpSpPr>
            <a:grpSpLocks/>
          </p:cNvGrpSpPr>
          <p:nvPr/>
        </p:nvGrpSpPr>
        <p:grpSpPr bwMode="auto">
          <a:xfrm>
            <a:off x="762000" y="1828800"/>
            <a:ext cx="3276600" cy="892175"/>
            <a:chOff x="1344" y="2064"/>
            <a:chExt cx="1056" cy="528"/>
          </a:xfrm>
        </p:grpSpPr>
        <p:sp>
          <p:nvSpPr>
            <p:cNvPr id="158794" name="Oval 74"/>
            <p:cNvSpPr>
              <a:spLocks noChangeArrowheads="1"/>
            </p:cNvSpPr>
            <p:nvPr/>
          </p:nvSpPr>
          <p:spPr bwMode="auto">
            <a:xfrm>
              <a:off x="1344" y="2064"/>
              <a:ext cx="1056" cy="5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54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8795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1535" y="2184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Isaac</a:t>
              </a:r>
            </a:p>
          </p:txBody>
        </p:sp>
      </p:grpSp>
      <p:grpSp>
        <p:nvGrpSpPr>
          <p:cNvPr id="158796" name="Group 76"/>
          <p:cNvGrpSpPr>
            <a:grpSpLocks/>
          </p:cNvGrpSpPr>
          <p:nvPr/>
        </p:nvGrpSpPr>
        <p:grpSpPr bwMode="auto">
          <a:xfrm>
            <a:off x="762000" y="3276600"/>
            <a:ext cx="3276600" cy="889000"/>
            <a:chOff x="1344" y="2736"/>
            <a:chExt cx="1056" cy="528"/>
          </a:xfrm>
        </p:grpSpPr>
        <p:sp>
          <p:nvSpPr>
            <p:cNvPr id="158797" name="Oval 77"/>
            <p:cNvSpPr>
              <a:spLocks noChangeArrowheads="1"/>
            </p:cNvSpPr>
            <p:nvPr/>
          </p:nvSpPr>
          <p:spPr bwMode="auto">
            <a:xfrm>
              <a:off x="1344" y="2736"/>
              <a:ext cx="1056" cy="528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FFCC00"/>
              </a:solidFill>
              <a:round/>
              <a:headEnd/>
              <a:tailEnd/>
            </a:ln>
            <a:effectLst>
              <a:outerShdw dist="64758" dir="4721404" algn="ctr" rotWithShape="0">
                <a:srgbClr val="DEB400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3600">
                <a:solidFill>
                  <a:srgbClr val="5A002D"/>
                </a:solidFill>
                <a:latin typeface="Impact" pitchFamily="34" charset="0"/>
              </a:endParaRPr>
            </a:p>
          </p:txBody>
        </p:sp>
        <p:sp>
          <p:nvSpPr>
            <p:cNvPr id="15879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535" y="2856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80000"/>
                  </a:solidFill>
                  <a:latin typeface="Impact"/>
                </a:rPr>
                <a:t>Jacob</a:t>
              </a:r>
            </a:p>
          </p:txBody>
        </p:sp>
      </p:grpSp>
      <p:pic>
        <p:nvPicPr>
          <p:cNvPr id="158802" name="Picture 82" descr="Jacob Obtaining the Blessing, by 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0438" y="838200"/>
            <a:ext cx="3103562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8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8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45" name="Group 25"/>
          <p:cNvGrpSpPr>
            <a:grpSpLocks/>
          </p:cNvGrpSpPr>
          <p:nvPr/>
        </p:nvGrpSpPr>
        <p:grpSpPr bwMode="auto">
          <a:xfrm>
            <a:off x="228600" y="2886075"/>
            <a:ext cx="1828800" cy="1098550"/>
            <a:chOff x="144" y="1818"/>
            <a:chExt cx="1152" cy="692"/>
          </a:xfrm>
        </p:grpSpPr>
        <p:sp>
          <p:nvSpPr>
            <p:cNvPr id="209946" name="Rectangle 26"/>
            <p:cNvSpPr>
              <a:spLocks noChangeArrowheads="1"/>
            </p:cNvSpPr>
            <p:nvPr/>
          </p:nvSpPr>
          <p:spPr bwMode="auto">
            <a:xfrm>
              <a:off x="166" y="1818"/>
              <a:ext cx="1108" cy="67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AB590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47" name="Text Box 27"/>
            <p:cNvSpPr txBox="1">
              <a:spLocks noChangeArrowheads="1"/>
            </p:cNvSpPr>
            <p:nvPr/>
          </p:nvSpPr>
          <p:spPr bwMode="auto">
            <a:xfrm>
              <a:off x="144" y="1832"/>
              <a:ext cx="1152" cy="67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endParaRPr lang="en-US" sz="200">
                <a:solidFill>
                  <a:srgbClr val="440022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2800">
                  <a:solidFill>
                    <a:srgbClr val="440022"/>
                  </a:solidFill>
                  <a:latin typeface="Impact" pitchFamily="34" charset="0"/>
                </a:rPr>
                <a:t>Foundationof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2800">
                  <a:solidFill>
                    <a:srgbClr val="440022"/>
                  </a:solidFill>
                  <a:latin typeface="Impact" pitchFamily="34" charset="0"/>
                </a:rPr>
                <a:t>Faith</a:t>
              </a:r>
            </a:p>
          </p:txBody>
        </p:sp>
      </p:grpSp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9923" name="Group 3"/>
          <p:cNvGrpSpPr>
            <a:grpSpLocks/>
          </p:cNvGrpSpPr>
          <p:nvPr/>
        </p:nvGrpSpPr>
        <p:grpSpPr bwMode="auto">
          <a:xfrm>
            <a:off x="976313" y="5637213"/>
            <a:ext cx="7177087" cy="1011237"/>
            <a:chOff x="471" y="3551"/>
            <a:chExt cx="5044" cy="637"/>
          </a:xfrm>
        </p:grpSpPr>
        <p:sp>
          <p:nvSpPr>
            <p:cNvPr id="209924" name="Text Box 4"/>
            <p:cNvSpPr txBox="1">
              <a:spLocks noChangeArrowheads="1"/>
            </p:cNvSpPr>
            <p:nvPr/>
          </p:nvSpPr>
          <p:spPr bwMode="auto">
            <a:xfrm>
              <a:off x="720" y="3575"/>
              <a:ext cx="4795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Abel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made the offering in a manner acceptable to God.           In this way, he successfully laid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foundation of faith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192).</a:t>
              </a:r>
              <a:endParaRPr lang="en-US" sz="20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9925" name="Text Box 5"/>
            <p:cNvSpPr txBox="1">
              <a:spLocks noChangeArrowheads="1"/>
            </p:cNvSpPr>
            <p:nvPr/>
          </p:nvSpPr>
          <p:spPr bwMode="auto">
            <a:xfrm>
              <a:off x="471" y="3551"/>
              <a:ext cx="20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381000" y="4800600"/>
            <a:ext cx="396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Representing goodness</a:t>
            </a:r>
            <a:endParaRPr lang="en-US" sz="3000">
              <a:latin typeface="Arial" charset="0"/>
            </a:endParaRP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5638800" y="4800600"/>
            <a:ext cx="2971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Representing evil</a:t>
            </a:r>
            <a:endParaRPr lang="en-US" sz="3000">
              <a:latin typeface="Arial" charset="0"/>
            </a:endParaRPr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 rot="10800000">
            <a:off x="2251075" y="2874963"/>
            <a:ext cx="187325" cy="1087437"/>
          </a:xfrm>
          <a:prstGeom prst="downArrow">
            <a:avLst>
              <a:gd name="adj1" fmla="val 50000"/>
              <a:gd name="adj2" fmla="val 145127"/>
            </a:avLst>
          </a:prstGeom>
          <a:gradFill rotWithShape="1">
            <a:gsLst>
              <a:gs pos="0">
                <a:srgbClr val="FFFFFF"/>
              </a:gs>
              <a:gs pos="100000">
                <a:srgbClr val="DAB590"/>
              </a:gs>
            </a:gsLst>
            <a:path path="rect">
              <a:fillToRect l="50000" t="50000" r="50000" b="50000"/>
            </a:path>
          </a:gradFill>
          <a:ln w="28575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grpSp>
        <p:nvGrpSpPr>
          <p:cNvPr id="209929" name="Group 9"/>
          <p:cNvGrpSpPr>
            <a:grpSpLocks/>
          </p:cNvGrpSpPr>
          <p:nvPr/>
        </p:nvGrpSpPr>
        <p:grpSpPr bwMode="auto">
          <a:xfrm flipH="1">
            <a:off x="5895975" y="2286000"/>
            <a:ext cx="457200" cy="2133600"/>
            <a:chOff x="2010" y="1440"/>
            <a:chExt cx="246" cy="1344"/>
          </a:xfrm>
        </p:grpSpPr>
        <p:sp>
          <p:nvSpPr>
            <p:cNvPr id="209930" name="Line 10"/>
            <p:cNvSpPr>
              <a:spLocks noChangeShapeType="1"/>
            </p:cNvSpPr>
            <p:nvPr/>
          </p:nvSpPr>
          <p:spPr bwMode="auto">
            <a:xfrm rot="2376349" flipH="1">
              <a:off x="2010" y="2133"/>
              <a:ext cx="246" cy="651"/>
            </a:xfrm>
            <a:prstGeom prst="line">
              <a:avLst/>
            </a:prstGeom>
            <a:noFill/>
            <a:ln w="8890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1" name="Line 11"/>
            <p:cNvSpPr>
              <a:spLocks noChangeShapeType="1"/>
            </p:cNvSpPr>
            <p:nvPr/>
          </p:nvSpPr>
          <p:spPr bwMode="auto">
            <a:xfrm rot="-2491981">
              <a:off x="2016" y="1440"/>
              <a:ext cx="199" cy="768"/>
            </a:xfrm>
            <a:prstGeom prst="line">
              <a:avLst/>
            </a:prstGeom>
            <a:noFill/>
            <a:ln w="8890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9932" name="Group 12"/>
          <p:cNvGrpSpPr>
            <a:grpSpLocks/>
          </p:cNvGrpSpPr>
          <p:nvPr/>
        </p:nvGrpSpPr>
        <p:grpSpPr bwMode="auto">
          <a:xfrm>
            <a:off x="3119438" y="2286000"/>
            <a:ext cx="457200" cy="2133600"/>
            <a:chOff x="2010" y="1440"/>
            <a:chExt cx="246" cy="1344"/>
          </a:xfrm>
        </p:grpSpPr>
        <p:sp>
          <p:nvSpPr>
            <p:cNvPr id="209933" name="Line 13"/>
            <p:cNvSpPr>
              <a:spLocks noChangeShapeType="1"/>
            </p:cNvSpPr>
            <p:nvPr/>
          </p:nvSpPr>
          <p:spPr bwMode="auto">
            <a:xfrm rot="2376349" flipH="1">
              <a:off x="2010" y="2133"/>
              <a:ext cx="246" cy="651"/>
            </a:xfrm>
            <a:prstGeom prst="line">
              <a:avLst/>
            </a:prstGeom>
            <a:noFill/>
            <a:ln w="8890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4" name="Line 14"/>
            <p:cNvSpPr>
              <a:spLocks noChangeShapeType="1"/>
            </p:cNvSpPr>
            <p:nvPr/>
          </p:nvSpPr>
          <p:spPr bwMode="auto">
            <a:xfrm rot="-2491981">
              <a:off x="2016" y="1440"/>
              <a:ext cx="199" cy="768"/>
            </a:xfrm>
            <a:prstGeom prst="line">
              <a:avLst/>
            </a:prstGeom>
            <a:noFill/>
            <a:ln w="8890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935" name="Oval 15"/>
          <p:cNvSpPr>
            <a:spLocks noChangeArrowheads="1"/>
          </p:cNvSpPr>
          <p:nvPr/>
        </p:nvSpPr>
        <p:spPr bwMode="auto">
          <a:xfrm>
            <a:off x="3665538" y="2971800"/>
            <a:ext cx="2141537" cy="914400"/>
          </a:xfrm>
          <a:prstGeom prst="ellipse">
            <a:avLst/>
          </a:prstGeom>
          <a:gradFill rotWithShape="0">
            <a:gsLst>
              <a:gs pos="0">
                <a:srgbClr val="FFCC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60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4000">
                <a:solidFill>
                  <a:srgbClr val="660066"/>
                </a:solidFill>
                <a:latin typeface="Impact" pitchFamily="34" charset="0"/>
              </a:rPr>
              <a:t>Adam</a:t>
            </a:r>
            <a:endParaRPr lang="en-US" sz="400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09936" name="Group 16"/>
          <p:cNvGrpSpPr>
            <a:grpSpLocks/>
          </p:cNvGrpSpPr>
          <p:nvPr/>
        </p:nvGrpSpPr>
        <p:grpSpPr bwMode="auto">
          <a:xfrm>
            <a:off x="1744663" y="1862138"/>
            <a:ext cx="1227137" cy="957262"/>
            <a:chOff x="1271" y="1173"/>
            <a:chExt cx="660" cy="603"/>
          </a:xfrm>
        </p:grpSpPr>
        <p:sp>
          <p:nvSpPr>
            <p:cNvPr id="209937" name="Oval 17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0993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209939" name="Oval 19"/>
          <p:cNvSpPr>
            <a:spLocks noChangeArrowheads="1"/>
          </p:cNvSpPr>
          <p:nvPr/>
        </p:nvSpPr>
        <p:spPr bwMode="auto">
          <a:xfrm>
            <a:off x="1524000" y="4038600"/>
            <a:ext cx="1671638" cy="725488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5A002D"/>
                </a:solidFill>
                <a:latin typeface="Impact" pitchFamily="34" charset="0"/>
              </a:rPr>
              <a:t>Abel</a:t>
            </a:r>
          </a:p>
        </p:txBody>
      </p:sp>
      <p:sp>
        <p:nvSpPr>
          <p:cNvPr id="209940" name="Oval 20"/>
          <p:cNvSpPr>
            <a:spLocks noChangeArrowheads="1"/>
          </p:cNvSpPr>
          <p:nvPr/>
        </p:nvSpPr>
        <p:spPr bwMode="auto">
          <a:xfrm>
            <a:off x="6253163" y="4038600"/>
            <a:ext cx="1671637" cy="725488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CC6600"/>
            </a:solidFill>
            <a:round/>
            <a:headEnd/>
            <a:tailEnd/>
          </a:ln>
          <a:effectLst>
            <a:outerShdw dist="64758" dir="4721404" algn="ctr" rotWithShape="0">
              <a:srgbClr val="B65B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5A002D"/>
                </a:solidFill>
                <a:latin typeface="Impact" pitchFamily="34" charset="0"/>
              </a:rPr>
              <a:t>Cain</a:t>
            </a:r>
          </a:p>
        </p:txBody>
      </p:sp>
      <p:sp>
        <p:nvSpPr>
          <p:cNvPr id="209941" name="WordArt 21"/>
          <p:cNvSpPr>
            <a:spLocks noChangeArrowheads="1" noChangeShapeType="1" noTextEdit="1"/>
          </p:cNvSpPr>
          <p:nvPr/>
        </p:nvSpPr>
        <p:spPr bwMode="auto">
          <a:xfrm rot="5400000">
            <a:off x="6563519" y="3391694"/>
            <a:ext cx="1066800" cy="7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33"/>
                    </a:gs>
                    <a:gs pos="100000">
                      <a:srgbClr val="FF9900"/>
                    </a:gs>
                  </a:gsLst>
                  <a:lin ang="0" scaled="1"/>
                </a:gradFill>
                <a:latin typeface="Arial Black"/>
              </a:rPr>
              <a:t>……</a:t>
            </a:r>
          </a:p>
        </p:txBody>
      </p:sp>
      <p:sp>
        <p:nvSpPr>
          <p:cNvPr id="209944" name="WordArt 24"/>
          <p:cNvSpPr>
            <a:spLocks noChangeArrowheads="1" noChangeShapeType="1" noTextEdit="1"/>
          </p:cNvSpPr>
          <p:nvPr/>
        </p:nvSpPr>
        <p:spPr bwMode="auto">
          <a:xfrm>
            <a:off x="2505075" y="3200400"/>
            <a:ext cx="107156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Offering</a:t>
            </a:r>
          </a:p>
        </p:txBody>
      </p:sp>
      <p:sp>
        <p:nvSpPr>
          <p:cNvPr id="209948" name="Text Box 28"/>
          <p:cNvSpPr txBox="1">
            <a:spLocks noChangeArrowheads="1"/>
          </p:cNvSpPr>
          <p:nvPr/>
        </p:nvSpPr>
        <p:spPr bwMode="auto">
          <a:xfrm>
            <a:off x="723900" y="762000"/>
            <a:ext cx="327660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Object for condition</a:t>
            </a:r>
            <a:endParaRPr lang="en-US" sz="3000">
              <a:latin typeface="Arial" charset="0"/>
            </a:endParaRPr>
          </a:p>
        </p:txBody>
      </p:sp>
      <p:sp>
        <p:nvSpPr>
          <p:cNvPr id="209949" name="WordArt 29"/>
          <p:cNvSpPr>
            <a:spLocks noChangeArrowheads="1" noChangeShapeType="1" noTextEdit="1"/>
          </p:cNvSpPr>
          <p:nvPr/>
        </p:nvSpPr>
        <p:spPr bwMode="auto">
          <a:xfrm rot="10800000">
            <a:off x="4000500" y="995363"/>
            <a:ext cx="1533525" cy="82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…….....</a:t>
            </a:r>
          </a:p>
        </p:txBody>
      </p:sp>
      <p:sp>
        <p:nvSpPr>
          <p:cNvPr id="209950" name="WordArt 30"/>
          <p:cNvSpPr>
            <a:spLocks noChangeArrowheads="1" noChangeShapeType="1" noTextEdit="1"/>
          </p:cNvSpPr>
          <p:nvPr/>
        </p:nvSpPr>
        <p:spPr bwMode="auto">
          <a:xfrm flipH="1">
            <a:off x="571500" y="914400"/>
            <a:ext cx="15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209951" name="Text Box 31"/>
          <p:cNvSpPr txBox="1">
            <a:spLocks noChangeArrowheads="1"/>
          </p:cNvSpPr>
          <p:nvPr/>
        </p:nvSpPr>
        <p:spPr bwMode="auto">
          <a:xfrm>
            <a:off x="5600700" y="762000"/>
            <a:ext cx="312420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Sacrificial offering</a:t>
            </a:r>
            <a:endParaRPr lang="en-US" sz="3000">
              <a:latin typeface="Arial" charset="0"/>
            </a:endParaRPr>
          </a:p>
        </p:txBody>
      </p:sp>
      <p:sp>
        <p:nvSpPr>
          <p:cNvPr id="209952" name="Text Box 32"/>
          <p:cNvSpPr txBox="1">
            <a:spLocks noChangeArrowheads="1"/>
          </p:cNvSpPr>
          <p:nvPr/>
        </p:nvSpPr>
        <p:spPr bwMode="auto">
          <a:xfrm>
            <a:off x="723900" y="1203325"/>
            <a:ext cx="327660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Central figure</a:t>
            </a:r>
            <a:endParaRPr lang="en-US" sz="3000">
              <a:latin typeface="Arial" charset="0"/>
            </a:endParaRPr>
          </a:p>
        </p:txBody>
      </p:sp>
      <p:sp>
        <p:nvSpPr>
          <p:cNvPr id="209953" name="WordArt 33"/>
          <p:cNvSpPr>
            <a:spLocks noChangeArrowheads="1" noChangeShapeType="1" noTextEdit="1"/>
          </p:cNvSpPr>
          <p:nvPr/>
        </p:nvSpPr>
        <p:spPr bwMode="auto">
          <a:xfrm rot="10800000">
            <a:off x="3086100" y="1436688"/>
            <a:ext cx="2438400" cy="84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……...........</a:t>
            </a:r>
          </a:p>
        </p:txBody>
      </p:sp>
      <p:sp>
        <p:nvSpPr>
          <p:cNvPr id="209954" name="Text Box 34"/>
          <p:cNvSpPr txBox="1">
            <a:spLocks noChangeArrowheads="1"/>
          </p:cNvSpPr>
          <p:nvPr/>
        </p:nvSpPr>
        <p:spPr bwMode="auto">
          <a:xfrm>
            <a:off x="5600700" y="1203325"/>
            <a:ext cx="91440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Abel</a:t>
            </a:r>
            <a:endParaRPr lang="en-US" sz="3000">
              <a:latin typeface="Arial" charset="0"/>
            </a:endParaRPr>
          </a:p>
        </p:txBody>
      </p:sp>
      <p:sp>
        <p:nvSpPr>
          <p:cNvPr id="209955" name="Text Box 35"/>
          <p:cNvSpPr txBox="1">
            <a:spLocks noChangeArrowheads="1"/>
          </p:cNvSpPr>
          <p:nvPr/>
        </p:nvSpPr>
        <p:spPr bwMode="auto">
          <a:xfrm>
            <a:off x="304800" y="152400"/>
            <a:ext cx="44958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1.1  The Foundation of Faith</a:t>
            </a:r>
          </a:p>
        </p:txBody>
      </p:sp>
      <p:grpSp>
        <p:nvGrpSpPr>
          <p:cNvPr id="36" name="Group 22"/>
          <p:cNvGrpSpPr>
            <a:grpSpLocks/>
          </p:cNvGrpSpPr>
          <p:nvPr/>
        </p:nvGrpSpPr>
        <p:grpSpPr bwMode="auto">
          <a:xfrm>
            <a:off x="6511925" y="1901825"/>
            <a:ext cx="1154113" cy="917575"/>
            <a:chOff x="4102" y="1198"/>
            <a:chExt cx="727" cy="578"/>
          </a:xfrm>
        </p:grpSpPr>
        <p:sp>
          <p:nvSpPr>
            <p:cNvPr id="37" name="Oval 23"/>
            <p:cNvSpPr>
              <a:spLocks noChangeArrowheads="1"/>
            </p:cNvSpPr>
            <p:nvPr/>
          </p:nvSpPr>
          <p:spPr bwMode="auto">
            <a:xfrm>
              <a:off x="4102" y="1198"/>
              <a:ext cx="727" cy="578"/>
            </a:xfrm>
            <a:prstGeom prst="ellipse">
              <a:avLst/>
            </a:prstGeom>
            <a:gradFill rotWithShape="0">
              <a:gsLst>
                <a:gs pos="0">
                  <a:srgbClr val="763B00"/>
                </a:gs>
                <a:gs pos="50000">
                  <a:srgbClr val="000000"/>
                </a:gs>
                <a:gs pos="100000">
                  <a:srgbClr val="763B00"/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>
              <a:outerShdw dist="114300" dir="16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38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185" y="1344"/>
              <a:ext cx="561" cy="2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45791" dir="2021404" algn="ctr" rotWithShape="0">
                      <a:schemeClr val="tx1"/>
                    </a:outerShdw>
                  </a:effectLst>
                  <a:latin typeface="Arial Black"/>
                </a:rPr>
                <a:t>Satan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mph" presetSubtype="0" decel="50000" autoRev="1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209954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86 -0.2336 L 4.72222E-6 6.25724E-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9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44" grpId="0" animBg="1"/>
      <p:bldP spid="209944" grpId="1" animBg="1"/>
      <p:bldP spid="209944" grpId="2" animBg="1"/>
      <p:bldP spid="209953" grpId="0" animBg="1"/>
      <p:bldP spid="209954" grpId="0" autoUpdateAnimBg="0"/>
      <p:bldP spid="209954" grpId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011" name="Group 123"/>
          <p:cNvGrpSpPr>
            <a:grpSpLocks/>
          </p:cNvGrpSpPr>
          <p:nvPr/>
        </p:nvGrpSpPr>
        <p:grpSpPr bwMode="auto">
          <a:xfrm>
            <a:off x="4562475" y="228600"/>
            <a:ext cx="3895725" cy="4914900"/>
            <a:chOff x="2874" y="144"/>
            <a:chExt cx="2454" cy="3096"/>
          </a:xfrm>
        </p:grpSpPr>
        <p:pic>
          <p:nvPicPr>
            <p:cNvPr id="166012" name="Picture 124" descr="AAS5020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8" y="933"/>
              <a:ext cx="540" cy="461"/>
            </a:xfrm>
            <a:prstGeom prst="rect">
              <a:avLst/>
            </a:prstGeom>
            <a:noFill/>
          </p:spPr>
        </p:pic>
        <p:pic>
          <p:nvPicPr>
            <p:cNvPr id="166013" name="Picture 125" descr="ACE0003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75" y="1632"/>
              <a:ext cx="773" cy="589"/>
            </a:xfrm>
            <a:prstGeom prst="rect">
              <a:avLst/>
            </a:prstGeom>
            <a:noFill/>
          </p:spPr>
        </p:pic>
        <p:pic>
          <p:nvPicPr>
            <p:cNvPr id="166014" name="Picture 126" descr="farm000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74" y="2372"/>
              <a:ext cx="1158" cy="862"/>
            </a:xfrm>
            <a:prstGeom prst="rect">
              <a:avLst/>
            </a:prstGeom>
            <a:noFill/>
          </p:spPr>
        </p:pic>
        <p:sp>
          <p:nvSpPr>
            <p:cNvPr id="166015" name="Line 127"/>
            <p:cNvSpPr>
              <a:spLocks noChangeShapeType="1"/>
            </p:cNvSpPr>
            <p:nvPr/>
          </p:nvSpPr>
          <p:spPr bwMode="auto">
            <a:xfrm>
              <a:off x="4385" y="1575"/>
              <a:ext cx="0" cy="636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016" name="Line 128"/>
            <p:cNvSpPr>
              <a:spLocks noChangeShapeType="1"/>
            </p:cNvSpPr>
            <p:nvPr/>
          </p:nvSpPr>
          <p:spPr bwMode="auto">
            <a:xfrm>
              <a:off x="3337" y="2256"/>
              <a:ext cx="0" cy="984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017" name="Line 129"/>
            <p:cNvSpPr>
              <a:spLocks noChangeShapeType="1"/>
            </p:cNvSpPr>
            <p:nvPr/>
          </p:nvSpPr>
          <p:spPr bwMode="auto">
            <a:xfrm rot="-373893">
              <a:off x="4207" y="747"/>
              <a:ext cx="695" cy="4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66018" name="Picture 130" descr="AAT5008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" y="144"/>
              <a:ext cx="637" cy="838"/>
            </a:xfrm>
            <a:prstGeom prst="rect">
              <a:avLst/>
            </a:prstGeom>
            <a:noFill/>
          </p:spPr>
        </p:pic>
      </p:grpSp>
      <p:pic>
        <p:nvPicPr>
          <p:cNvPr id="165989" name="Picture 101" descr="Is Isaac to Die - Genesis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838200"/>
            <a:ext cx="2919413" cy="3733800"/>
          </a:xfrm>
          <a:prstGeom prst="rect">
            <a:avLst/>
          </a:prstGeom>
          <a:noFill/>
        </p:spPr>
      </p:pic>
      <p:pic>
        <p:nvPicPr>
          <p:cNvPr id="165990" name="Picture 102" descr="Jacob Obtaining the Blessing, by 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40438" y="838200"/>
            <a:ext cx="3103562" cy="3733800"/>
          </a:xfrm>
          <a:prstGeom prst="rect">
            <a:avLst/>
          </a:prstGeom>
          <a:noFill/>
        </p:spPr>
      </p:pic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5988" name="Group 100"/>
          <p:cNvGrpSpPr>
            <a:grpSpLocks/>
          </p:cNvGrpSpPr>
          <p:nvPr/>
        </p:nvGrpSpPr>
        <p:grpSpPr bwMode="auto">
          <a:xfrm>
            <a:off x="1219200" y="5538788"/>
            <a:ext cx="6934200" cy="1090612"/>
            <a:chOff x="576" y="3489"/>
            <a:chExt cx="4368" cy="687"/>
          </a:xfrm>
        </p:grpSpPr>
        <p:sp>
          <p:nvSpPr>
            <p:cNvPr id="165892" name="Text Box 4"/>
            <p:cNvSpPr txBox="1">
              <a:spLocks noChangeArrowheads="1"/>
            </p:cNvSpPr>
            <p:nvPr/>
          </p:nvSpPr>
          <p:spPr bwMode="auto">
            <a:xfrm>
              <a:off x="803" y="3530"/>
              <a:ext cx="4141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Jacob, as the central figure who laid the foundation for the Messiah in Isaac’s family, was responsible to shoulder </a:t>
              </a:r>
              <a:r>
                <a:rPr lang="en-US" sz="2400" b="1" dirty="0">
                  <a:solidFill>
                    <a:srgbClr val="FFFF66"/>
                  </a:solidFill>
                  <a:latin typeface="Arial Narrow" pitchFamily="34" charset="0"/>
                </a:rPr>
                <a:t>Abraham’s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sin.</a:t>
              </a:r>
              <a:endParaRPr lang="en-US" sz="24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5893" name="Text Box 5"/>
            <p:cNvSpPr txBox="1">
              <a:spLocks noChangeArrowheads="1"/>
            </p:cNvSpPr>
            <p:nvPr/>
          </p:nvSpPr>
          <p:spPr bwMode="auto">
            <a:xfrm>
              <a:off x="576" y="3489"/>
              <a:ext cx="2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65978" name="Group 90"/>
          <p:cNvGrpSpPr>
            <a:grpSpLocks/>
          </p:cNvGrpSpPr>
          <p:nvPr/>
        </p:nvGrpSpPr>
        <p:grpSpPr bwMode="auto">
          <a:xfrm>
            <a:off x="762000" y="381000"/>
            <a:ext cx="3276600" cy="892175"/>
            <a:chOff x="1200" y="1296"/>
            <a:chExt cx="1248" cy="528"/>
          </a:xfrm>
        </p:grpSpPr>
        <p:sp>
          <p:nvSpPr>
            <p:cNvPr id="165979" name="Oval 91"/>
            <p:cNvSpPr>
              <a:spLocks noChangeArrowheads="1"/>
            </p:cNvSpPr>
            <p:nvPr/>
          </p:nvSpPr>
          <p:spPr bwMode="auto">
            <a:xfrm>
              <a:off x="1200" y="1296"/>
              <a:ext cx="1248" cy="5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54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980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1367" y="1392"/>
              <a:ext cx="914" cy="336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Abraham</a:t>
              </a:r>
            </a:p>
          </p:txBody>
        </p:sp>
      </p:grpSp>
      <p:grpSp>
        <p:nvGrpSpPr>
          <p:cNvPr id="165981" name="Group 93"/>
          <p:cNvGrpSpPr>
            <a:grpSpLocks/>
          </p:cNvGrpSpPr>
          <p:nvPr/>
        </p:nvGrpSpPr>
        <p:grpSpPr bwMode="auto">
          <a:xfrm>
            <a:off x="762000" y="1828800"/>
            <a:ext cx="3276600" cy="892175"/>
            <a:chOff x="1344" y="2064"/>
            <a:chExt cx="1056" cy="528"/>
          </a:xfrm>
        </p:grpSpPr>
        <p:sp>
          <p:nvSpPr>
            <p:cNvPr id="165982" name="Oval 94"/>
            <p:cNvSpPr>
              <a:spLocks noChangeArrowheads="1"/>
            </p:cNvSpPr>
            <p:nvPr/>
          </p:nvSpPr>
          <p:spPr bwMode="auto">
            <a:xfrm>
              <a:off x="1344" y="2064"/>
              <a:ext cx="1056" cy="5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54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983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1535" y="2184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Isaac</a:t>
              </a:r>
            </a:p>
          </p:txBody>
        </p:sp>
      </p:grpSp>
      <p:grpSp>
        <p:nvGrpSpPr>
          <p:cNvPr id="165984" name="Group 96"/>
          <p:cNvGrpSpPr>
            <a:grpSpLocks/>
          </p:cNvGrpSpPr>
          <p:nvPr/>
        </p:nvGrpSpPr>
        <p:grpSpPr bwMode="auto">
          <a:xfrm>
            <a:off x="762000" y="3276600"/>
            <a:ext cx="3276600" cy="889000"/>
            <a:chOff x="1344" y="2736"/>
            <a:chExt cx="1056" cy="528"/>
          </a:xfrm>
        </p:grpSpPr>
        <p:sp>
          <p:nvSpPr>
            <p:cNvPr id="165985" name="Oval 97"/>
            <p:cNvSpPr>
              <a:spLocks noChangeArrowheads="1"/>
            </p:cNvSpPr>
            <p:nvPr/>
          </p:nvSpPr>
          <p:spPr bwMode="auto">
            <a:xfrm>
              <a:off x="1344" y="2736"/>
              <a:ext cx="1056" cy="528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FFCC00"/>
              </a:solidFill>
              <a:round/>
              <a:headEnd/>
              <a:tailEnd/>
            </a:ln>
            <a:effectLst>
              <a:outerShdw dist="64758" dir="4721404" algn="ctr" rotWithShape="0">
                <a:srgbClr val="DEB400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3600">
                <a:solidFill>
                  <a:srgbClr val="5A002D"/>
                </a:solidFill>
                <a:latin typeface="Impact" pitchFamily="34" charset="0"/>
              </a:endParaRPr>
            </a:p>
          </p:txBody>
        </p:sp>
        <p:sp>
          <p:nvSpPr>
            <p:cNvPr id="165986" name="WordArt 98"/>
            <p:cNvSpPr>
              <a:spLocks noChangeArrowheads="1" noChangeShapeType="1" noTextEdit="1"/>
            </p:cNvSpPr>
            <p:nvPr/>
          </p:nvSpPr>
          <p:spPr bwMode="auto">
            <a:xfrm>
              <a:off x="1535" y="2856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80000"/>
                  </a:solidFill>
                  <a:latin typeface="Impact"/>
                </a:rPr>
                <a:t>Jacob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6598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6979 -1.50637E-6 L -0.18021 -1.50637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65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5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65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80" name="Group 68"/>
          <p:cNvGrpSpPr>
            <a:grpSpLocks/>
          </p:cNvGrpSpPr>
          <p:nvPr/>
        </p:nvGrpSpPr>
        <p:grpSpPr bwMode="auto">
          <a:xfrm>
            <a:off x="4562475" y="228600"/>
            <a:ext cx="3895725" cy="4914900"/>
            <a:chOff x="2874" y="144"/>
            <a:chExt cx="2454" cy="3096"/>
          </a:xfrm>
        </p:grpSpPr>
        <p:pic>
          <p:nvPicPr>
            <p:cNvPr id="166981" name="Picture 69" descr="AAS5020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8" y="933"/>
              <a:ext cx="540" cy="461"/>
            </a:xfrm>
            <a:prstGeom prst="rect">
              <a:avLst/>
            </a:prstGeom>
            <a:noFill/>
          </p:spPr>
        </p:pic>
        <p:pic>
          <p:nvPicPr>
            <p:cNvPr id="166982" name="Picture 70" descr="ACE0003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75" y="1632"/>
              <a:ext cx="773" cy="589"/>
            </a:xfrm>
            <a:prstGeom prst="rect">
              <a:avLst/>
            </a:prstGeom>
            <a:noFill/>
          </p:spPr>
        </p:pic>
        <p:pic>
          <p:nvPicPr>
            <p:cNvPr id="166983" name="Picture 71" descr="farm000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74" y="2372"/>
              <a:ext cx="1158" cy="862"/>
            </a:xfrm>
            <a:prstGeom prst="rect">
              <a:avLst/>
            </a:prstGeom>
            <a:noFill/>
          </p:spPr>
        </p:pic>
        <p:sp>
          <p:nvSpPr>
            <p:cNvPr id="166984" name="Line 72"/>
            <p:cNvSpPr>
              <a:spLocks noChangeShapeType="1"/>
            </p:cNvSpPr>
            <p:nvPr/>
          </p:nvSpPr>
          <p:spPr bwMode="auto">
            <a:xfrm>
              <a:off x="4385" y="1575"/>
              <a:ext cx="0" cy="636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985" name="Line 73"/>
            <p:cNvSpPr>
              <a:spLocks noChangeShapeType="1"/>
            </p:cNvSpPr>
            <p:nvPr/>
          </p:nvSpPr>
          <p:spPr bwMode="auto">
            <a:xfrm>
              <a:off x="3337" y="2256"/>
              <a:ext cx="0" cy="984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986" name="Line 74"/>
            <p:cNvSpPr>
              <a:spLocks noChangeShapeType="1"/>
            </p:cNvSpPr>
            <p:nvPr/>
          </p:nvSpPr>
          <p:spPr bwMode="auto">
            <a:xfrm rot="-373893">
              <a:off x="4207" y="747"/>
              <a:ext cx="695" cy="40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66987" name="Picture 75" descr="AAT5008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" y="144"/>
              <a:ext cx="637" cy="838"/>
            </a:xfrm>
            <a:prstGeom prst="rect">
              <a:avLst/>
            </a:prstGeom>
            <a:noFill/>
          </p:spPr>
        </p:pic>
      </p:grpSp>
      <p:pic>
        <p:nvPicPr>
          <p:cNvPr id="166975" name="Picture 63" descr="Jacob setting out for Egypt"/>
          <p:cNvPicPr>
            <a:picLocks noChangeAspect="1" noChangeArrowheads="1"/>
          </p:cNvPicPr>
          <p:nvPr/>
        </p:nvPicPr>
        <p:blipFill>
          <a:blip r:embed="rId7">
            <a:lum bright="12000" contrast="6000"/>
          </a:blip>
          <a:srcRect/>
          <a:stretch>
            <a:fillRect/>
          </a:stretch>
        </p:blipFill>
        <p:spPr bwMode="auto">
          <a:xfrm>
            <a:off x="4191000" y="762000"/>
            <a:ext cx="4953000" cy="3987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1274763" y="5603875"/>
            <a:ext cx="6726237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He was also responsible to embark upon an indemnity course to realize on the national level the Will which had been entrusted to Isaac.</a:t>
            </a:r>
            <a:endParaRPr lang="en-US" sz="24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6949" name="Group 37"/>
          <p:cNvGrpSpPr>
            <a:grpSpLocks/>
          </p:cNvGrpSpPr>
          <p:nvPr/>
        </p:nvGrpSpPr>
        <p:grpSpPr bwMode="auto">
          <a:xfrm>
            <a:off x="762000" y="381000"/>
            <a:ext cx="3276600" cy="892175"/>
            <a:chOff x="1200" y="1296"/>
            <a:chExt cx="1248" cy="528"/>
          </a:xfrm>
        </p:grpSpPr>
        <p:sp>
          <p:nvSpPr>
            <p:cNvPr id="166950" name="Oval 38"/>
            <p:cNvSpPr>
              <a:spLocks noChangeArrowheads="1"/>
            </p:cNvSpPr>
            <p:nvPr/>
          </p:nvSpPr>
          <p:spPr bwMode="auto">
            <a:xfrm>
              <a:off x="1200" y="1296"/>
              <a:ext cx="1248" cy="5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54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6951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1367" y="1392"/>
              <a:ext cx="914" cy="336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Abraham</a:t>
              </a:r>
            </a:p>
          </p:txBody>
        </p:sp>
      </p:grpSp>
      <p:grpSp>
        <p:nvGrpSpPr>
          <p:cNvPr id="166952" name="Group 40"/>
          <p:cNvGrpSpPr>
            <a:grpSpLocks/>
          </p:cNvGrpSpPr>
          <p:nvPr/>
        </p:nvGrpSpPr>
        <p:grpSpPr bwMode="auto">
          <a:xfrm>
            <a:off x="762000" y="1828800"/>
            <a:ext cx="3276600" cy="892175"/>
            <a:chOff x="1344" y="2064"/>
            <a:chExt cx="1056" cy="528"/>
          </a:xfrm>
        </p:grpSpPr>
        <p:sp>
          <p:nvSpPr>
            <p:cNvPr id="166953" name="Oval 41"/>
            <p:cNvSpPr>
              <a:spLocks noChangeArrowheads="1"/>
            </p:cNvSpPr>
            <p:nvPr/>
          </p:nvSpPr>
          <p:spPr bwMode="auto">
            <a:xfrm>
              <a:off x="1344" y="2064"/>
              <a:ext cx="1056" cy="5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54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6954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1535" y="2184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Isaac</a:t>
              </a:r>
            </a:p>
          </p:txBody>
        </p:sp>
      </p:grpSp>
      <p:grpSp>
        <p:nvGrpSpPr>
          <p:cNvPr id="166958" name="Group 46"/>
          <p:cNvGrpSpPr>
            <a:grpSpLocks/>
          </p:cNvGrpSpPr>
          <p:nvPr/>
        </p:nvGrpSpPr>
        <p:grpSpPr bwMode="auto">
          <a:xfrm>
            <a:off x="762000" y="3276600"/>
            <a:ext cx="3276600" cy="889000"/>
            <a:chOff x="1344" y="2736"/>
            <a:chExt cx="1056" cy="528"/>
          </a:xfrm>
        </p:grpSpPr>
        <p:sp>
          <p:nvSpPr>
            <p:cNvPr id="166959" name="Oval 47"/>
            <p:cNvSpPr>
              <a:spLocks noChangeArrowheads="1"/>
            </p:cNvSpPr>
            <p:nvPr/>
          </p:nvSpPr>
          <p:spPr bwMode="auto">
            <a:xfrm>
              <a:off x="1344" y="2736"/>
              <a:ext cx="1056" cy="528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FFCC00"/>
              </a:solidFill>
              <a:round/>
              <a:headEnd/>
              <a:tailEnd/>
            </a:ln>
            <a:effectLst>
              <a:outerShdw dist="64758" dir="4721404" algn="ctr" rotWithShape="0">
                <a:srgbClr val="DEB400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3600">
                <a:solidFill>
                  <a:srgbClr val="5A002D"/>
                </a:solidFill>
                <a:latin typeface="Impact" pitchFamily="34" charset="0"/>
              </a:endParaRPr>
            </a:p>
          </p:txBody>
        </p:sp>
        <p:sp>
          <p:nvSpPr>
            <p:cNvPr id="166960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535" y="2856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80000"/>
                  </a:solidFill>
                  <a:latin typeface="Impact"/>
                </a:rPr>
                <a:t>Jacob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66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6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74" name="Picture 38" descr="Jacob setting out for Egypt"/>
          <p:cNvPicPr>
            <a:picLocks noChangeAspect="1" noChangeArrowheads="1"/>
          </p:cNvPicPr>
          <p:nvPr/>
        </p:nvPicPr>
        <p:blipFill>
          <a:blip r:embed="rId3">
            <a:lum bright="12000" contrast="6000"/>
          </a:blip>
          <a:srcRect/>
          <a:stretch>
            <a:fillRect/>
          </a:stretch>
        </p:blipFill>
        <p:spPr bwMode="auto">
          <a:xfrm>
            <a:off x="4191000" y="762000"/>
            <a:ext cx="4953000" cy="3987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1447800" y="5540375"/>
            <a:ext cx="64008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Therefore, as was the case with Abraham and Isaac, God regarded </a:t>
            </a:r>
            <a:r>
              <a:rPr lang="en-US" sz="2200" b="1" u="sng">
                <a:solidFill>
                  <a:schemeClr val="bg1"/>
                </a:solidFill>
                <a:latin typeface="Arial Narrow" pitchFamily="34" charset="0"/>
              </a:rPr>
              <a:t>Abraham</a:t>
            </a: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200" b="1" u="sng">
                <a:solidFill>
                  <a:schemeClr val="bg1"/>
                </a:solidFill>
                <a:latin typeface="Arial Narrow" pitchFamily="34" charset="0"/>
              </a:rPr>
              <a:t>Isaac</a:t>
            </a: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 and </a:t>
            </a:r>
            <a:r>
              <a:rPr lang="en-US" sz="2200" b="1" u="sng">
                <a:solidFill>
                  <a:schemeClr val="bg1"/>
                </a:solidFill>
                <a:latin typeface="Arial Narrow" pitchFamily="34" charset="0"/>
              </a:rPr>
              <a:t>Jacob</a:t>
            </a: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 as the </a:t>
            </a:r>
            <a:r>
              <a:rPr lang="en-US" sz="2200" b="1" u="sng">
                <a:solidFill>
                  <a:schemeClr val="bg1"/>
                </a:solidFill>
                <a:latin typeface="Arial Narrow" pitchFamily="34" charset="0"/>
              </a:rPr>
              <a:t>same person</a:t>
            </a: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 with respect to His Will, even though they were three </a:t>
            </a:r>
            <a:r>
              <a:rPr lang="en-US" sz="2200" b="1" u="sng">
                <a:solidFill>
                  <a:schemeClr val="bg1"/>
                </a:solidFill>
                <a:latin typeface="Arial Narrow" pitchFamily="34" charset="0"/>
              </a:rPr>
              <a:t>different individuals</a:t>
            </a: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(p. 221).</a:t>
            </a: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4800600" y="990600"/>
            <a:ext cx="3581400" cy="11271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4000" dirty="0">
                <a:solidFill>
                  <a:srgbClr val="000066"/>
                </a:solidFill>
              </a:rPr>
              <a:t>Different Individuals</a:t>
            </a: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4800600" y="2514600"/>
            <a:ext cx="3810000" cy="11271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4000" dirty="0">
                <a:solidFill>
                  <a:srgbClr val="000066"/>
                </a:solidFill>
              </a:rPr>
              <a:t>Same person in God’s Will</a:t>
            </a:r>
          </a:p>
        </p:txBody>
      </p:sp>
      <p:grpSp>
        <p:nvGrpSpPr>
          <p:cNvPr id="167973" name="Group 37"/>
          <p:cNvGrpSpPr>
            <a:grpSpLocks/>
          </p:cNvGrpSpPr>
          <p:nvPr/>
        </p:nvGrpSpPr>
        <p:grpSpPr bwMode="auto">
          <a:xfrm>
            <a:off x="304800" y="4572000"/>
            <a:ext cx="8610600" cy="685800"/>
            <a:chOff x="192" y="2880"/>
            <a:chExt cx="5424" cy="432"/>
          </a:xfrm>
        </p:grpSpPr>
        <p:grpSp>
          <p:nvGrpSpPr>
            <p:cNvPr id="167971" name="Group 35"/>
            <p:cNvGrpSpPr>
              <a:grpSpLocks/>
            </p:cNvGrpSpPr>
            <p:nvPr/>
          </p:nvGrpSpPr>
          <p:grpSpPr bwMode="auto">
            <a:xfrm>
              <a:off x="192" y="2880"/>
              <a:ext cx="5424" cy="432"/>
              <a:chOff x="192" y="2880"/>
              <a:chExt cx="5424" cy="432"/>
            </a:xfrm>
          </p:grpSpPr>
          <p:sp>
            <p:nvSpPr>
              <p:cNvPr id="167943" name="Rectangle 7"/>
              <p:cNvSpPr>
                <a:spLocks noChangeArrowheads="1"/>
              </p:cNvSpPr>
              <p:nvPr/>
            </p:nvSpPr>
            <p:spPr bwMode="auto">
              <a:xfrm>
                <a:off x="192" y="2880"/>
                <a:ext cx="5424" cy="432"/>
              </a:xfrm>
              <a:prstGeom prst="rect">
                <a:avLst/>
              </a:prstGeom>
              <a:solidFill>
                <a:srgbClr val="7C00F8"/>
              </a:solidFill>
              <a:ln w="38100" algn="ctr">
                <a:solidFill>
                  <a:srgbClr val="6600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45" name="Text Box 9"/>
              <p:cNvSpPr txBox="1">
                <a:spLocks noChangeArrowheads="1"/>
              </p:cNvSpPr>
              <p:nvPr/>
            </p:nvSpPr>
            <p:spPr bwMode="auto">
              <a:xfrm>
                <a:off x="192" y="2904"/>
                <a:ext cx="2256" cy="3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3400">
                    <a:solidFill>
                      <a:schemeClr val="bg1"/>
                    </a:solidFill>
                    <a:latin typeface="Impact" pitchFamily="34" charset="0"/>
                  </a:rPr>
                  <a:t>Three generations</a:t>
                </a:r>
              </a:p>
            </p:txBody>
          </p:sp>
          <p:sp>
            <p:nvSpPr>
              <p:cNvPr id="167947" name="Text Box 11"/>
              <p:cNvSpPr txBox="1">
                <a:spLocks noChangeArrowheads="1"/>
              </p:cNvSpPr>
              <p:nvPr/>
            </p:nvSpPr>
            <p:spPr bwMode="auto">
              <a:xfrm>
                <a:off x="2256" y="2902"/>
                <a:ext cx="240" cy="38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</a:pPr>
                <a:r>
                  <a:rPr lang="en-US" sz="3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:</a:t>
                </a:r>
              </a:p>
            </p:txBody>
          </p:sp>
        </p:grpSp>
        <p:sp>
          <p:nvSpPr>
            <p:cNvPr id="167946" name="Text Box 10"/>
            <p:cNvSpPr txBox="1">
              <a:spLocks noChangeArrowheads="1"/>
            </p:cNvSpPr>
            <p:nvPr/>
          </p:nvSpPr>
          <p:spPr bwMode="auto">
            <a:xfrm>
              <a:off x="2352" y="2904"/>
              <a:ext cx="3264" cy="3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3400">
                  <a:solidFill>
                    <a:schemeClr val="bg1"/>
                  </a:solidFill>
                  <a:latin typeface="Impact" pitchFamily="34" charset="0"/>
                </a:rPr>
                <a:t>one generation in God’s Will</a:t>
              </a:r>
            </a:p>
          </p:txBody>
        </p:sp>
      </p:grpSp>
      <p:grpSp>
        <p:nvGrpSpPr>
          <p:cNvPr id="167949" name="Group 13"/>
          <p:cNvGrpSpPr>
            <a:grpSpLocks/>
          </p:cNvGrpSpPr>
          <p:nvPr/>
        </p:nvGrpSpPr>
        <p:grpSpPr bwMode="auto">
          <a:xfrm>
            <a:off x="4343400" y="838200"/>
            <a:ext cx="76200" cy="2895600"/>
            <a:chOff x="2736" y="528"/>
            <a:chExt cx="48" cy="1824"/>
          </a:xfrm>
        </p:grpSpPr>
        <p:sp>
          <p:nvSpPr>
            <p:cNvPr id="167950" name="WordArt 14"/>
            <p:cNvSpPr>
              <a:spLocks noChangeArrowheads="1" noChangeShapeType="1" noTextEdit="1"/>
            </p:cNvSpPr>
            <p:nvPr/>
          </p:nvSpPr>
          <p:spPr bwMode="auto">
            <a:xfrm rot="-16200000">
              <a:off x="2376" y="1944"/>
              <a:ext cx="768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4E009C"/>
                    </a:solidFill>
                    <a:round/>
                    <a:headEnd/>
                    <a:tailEnd/>
                  </a:ln>
                  <a:solidFill>
                    <a:srgbClr val="4E009C"/>
                  </a:solidFill>
                  <a:latin typeface="Arial Black"/>
                </a:rPr>
                <a:t>_</a:t>
              </a:r>
            </a:p>
          </p:txBody>
        </p:sp>
        <p:sp>
          <p:nvSpPr>
            <p:cNvPr id="167951" name="WordArt 15"/>
            <p:cNvSpPr>
              <a:spLocks noChangeArrowheads="1" noChangeShapeType="1" noTextEdit="1"/>
            </p:cNvSpPr>
            <p:nvPr/>
          </p:nvSpPr>
          <p:spPr bwMode="auto">
            <a:xfrm rot="-16200000" flipH="1" flipV="1">
              <a:off x="2376" y="888"/>
              <a:ext cx="768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4E009C"/>
                    </a:solidFill>
                    <a:round/>
                    <a:headEnd/>
                    <a:tailEnd/>
                  </a:ln>
                  <a:solidFill>
                    <a:srgbClr val="4E009C"/>
                  </a:solidFill>
                  <a:latin typeface="Arial Black"/>
                </a:rPr>
                <a:t>_</a:t>
              </a:r>
            </a:p>
          </p:txBody>
        </p:sp>
        <p:sp>
          <p:nvSpPr>
            <p:cNvPr id="167952" name="WordArt 16"/>
            <p:cNvSpPr>
              <a:spLocks noChangeArrowheads="1" noChangeShapeType="1" noTextEdit="1"/>
            </p:cNvSpPr>
            <p:nvPr/>
          </p:nvSpPr>
          <p:spPr bwMode="auto">
            <a:xfrm rot="-16200000">
              <a:off x="2376" y="1512"/>
              <a:ext cx="768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4E009C"/>
                    </a:solidFill>
                    <a:round/>
                    <a:headEnd/>
                    <a:tailEnd/>
                  </a:ln>
                  <a:solidFill>
                    <a:srgbClr val="4E009C"/>
                  </a:solidFill>
                  <a:latin typeface="Arial Black"/>
                </a:rPr>
                <a:t>_</a:t>
              </a:r>
            </a:p>
          </p:txBody>
        </p:sp>
      </p:grpSp>
      <p:grpSp>
        <p:nvGrpSpPr>
          <p:cNvPr id="167972" name="Group 36"/>
          <p:cNvGrpSpPr>
            <a:grpSpLocks/>
          </p:cNvGrpSpPr>
          <p:nvPr/>
        </p:nvGrpSpPr>
        <p:grpSpPr bwMode="auto">
          <a:xfrm>
            <a:off x="3962400" y="787400"/>
            <a:ext cx="457200" cy="2971800"/>
            <a:chOff x="2496" y="496"/>
            <a:chExt cx="288" cy="1872"/>
          </a:xfrm>
        </p:grpSpPr>
        <p:grpSp>
          <p:nvGrpSpPr>
            <p:cNvPr id="167953" name="Group 17"/>
            <p:cNvGrpSpPr>
              <a:grpSpLocks/>
            </p:cNvGrpSpPr>
            <p:nvPr/>
          </p:nvGrpSpPr>
          <p:grpSpPr bwMode="auto">
            <a:xfrm>
              <a:off x="2544" y="496"/>
              <a:ext cx="240" cy="49"/>
              <a:chOff x="2544" y="575"/>
              <a:chExt cx="240" cy="49"/>
            </a:xfrm>
          </p:grpSpPr>
          <p:sp>
            <p:nvSpPr>
              <p:cNvPr id="167954" name="WordArt 18"/>
              <p:cNvSpPr>
                <a:spLocks noChangeArrowheads="1" noChangeShapeType="1" noTextEdit="1"/>
              </p:cNvSpPr>
              <p:nvPr/>
            </p:nvSpPr>
            <p:spPr bwMode="auto">
              <a:xfrm rot="-10800000">
                <a:off x="2544" y="575"/>
                <a:ext cx="14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4E009C"/>
                      </a:solidFill>
                      <a:round/>
                      <a:headEnd/>
                      <a:tailEnd/>
                    </a:ln>
                    <a:solidFill>
                      <a:srgbClr val="4E009C"/>
                    </a:solidFill>
                    <a:latin typeface="Arial Black"/>
                  </a:rPr>
                  <a:t>_</a:t>
                </a:r>
              </a:p>
            </p:txBody>
          </p:sp>
          <p:sp>
            <p:nvSpPr>
              <p:cNvPr id="167955" name="WordArt 19"/>
              <p:cNvSpPr>
                <a:spLocks noChangeArrowheads="1" noChangeShapeType="1" noTextEdit="1"/>
              </p:cNvSpPr>
              <p:nvPr/>
            </p:nvSpPr>
            <p:spPr bwMode="auto">
              <a:xfrm rot="-10800000">
                <a:off x="2640" y="576"/>
                <a:ext cx="14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4E009C"/>
                      </a:solidFill>
                      <a:round/>
                      <a:headEnd/>
                      <a:tailEnd/>
                    </a:ln>
                    <a:solidFill>
                      <a:srgbClr val="4E009C"/>
                    </a:solidFill>
                    <a:latin typeface="Arial Black"/>
                  </a:rPr>
                  <a:t>_</a:t>
                </a:r>
              </a:p>
            </p:txBody>
          </p:sp>
        </p:grpSp>
        <p:grpSp>
          <p:nvGrpSpPr>
            <p:cNvPr id="167956" name="Group 20"/>
            <p:cNvGrpSpPr>
              <a:grpSpLocks/>
            </p:cNvGrpSpPr>
            <p:nvPr/>
          </p:nvGrpSpPr>
          <p:grpSpPr bwMode="auto">
            <a:xfrm>
              <a:off x="2496" y="1409"/>
              <a:ext cx="240" cy="49"/>
              <a:chOff x="2544" y="1432"/>
              <a:chExt cx="240" cy="49"/>
            </a:xfrm>
          </p:grpSpPr>
          <p:sp>
            <p:nvSpPr>
              <p:cNvPr id="167957" name="WordArt 21"/>
              <p:cNvSpPr>
                <a:spLocks noChangeArrowheads="1" noChangeShapeType="1" noTextEdit="1"/>
              </p:cNvSpPr>
              <p:nvPr/>
            </p:nvSpPr>
            <p:spPr bwMode="auto">
              <a:xfrm rot="-10800000">
                <a:off x="2544" y="1432"/>
                <a:ext cx="14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4E009C"/>
                      </a:solidFill>
                      <a:round/>
                      <a:headEnd/>
                      <a:tailEnd/>
                    </a:ln>
                    <a:solidFill>
                      <a:srgbClr val="4E009C"/>
                    </a:solidFill>
                    <a:latin typeface="Arial Black"/>
                  </a:rPr>
                  <a:t>_</a:t>
                </a:r>
              </a:p>
            </p:txBody>
          </p:sp>
          <p:sp>
            <p:nvSpPr>
              <p:cNvPr id="167958" name="WordArt 22"/>
              <p:cNvSpPr>
                <a:spLocks noChangeArrowheads="1" noChangeShapeType="1" noTextEdit="1"/>
              </p:cNvSpPr>
              <p:nvPr/>
            </p:nvSpPr>
            <p:spPr bwMode="auto">
              <a:xfrm rot="-10800000">
                <a:off x="2640" y="1433"/>
                <a:ext cx="14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4E009C"/>
                      </a:solidFill>
                      <a:round/>
                      <a:headEnd/>
                      <a:tailEnd/>
                    </a:ln>
                    <a:solidFill>
                      <a:srgbClr val="4E009C"/>
                    </a:solidFill>
                    <a:latin typeface="Arial Black"/>
                  </a:rPr>
                  <a:t>_</a:t>
                </a:r>
              </a:p>
            </p:txBody>
          </p:sp>
        </p:grpSp>
        <p:grpSp>
          <p:nvGrpSpPr>
            <p:cNvPr id="167959" name="Group 23"/>
            <p:cNvGrpSpPr>
              <a:grpSpLocks/>
            </p:cNvGrpSpPr>
            <p:nvPr/>
          </p:nvGrpSpPr>
          <p:grpSpPr bwMode="auto">
            <a:xfrm>
              <a:off x="2544" y="2320"/>
              <a:ext cx="240" cy="48"/>
              <a:chOff x="2544" y="2248"/>
              <a:chExt cx="240" cy="48"/>
            </a:xfrm>
          </p:grpSpPr>
          <p:sp>
            <p:nvSpPr>
              <p:cNvPr id="167960" name="WordArt 24"/>
              <p:cNvSpPr>
                <a:spLocks noChangeArrowheads="1" noChangeShapeType="1" noTextEdit="1"/>
              </p:cNvSpPr>
              <p:nvPr/>
            </p:nvSpPr>
            <p:spPr bwMode="auto">
              <a:xfrm rot="-10800000">
                <a:off x="2544" y="2248"/>
                <a:ext cx="14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4E009C"/>
                      </a:solidFill>
                      <a:round/>
                      <a:headEnd/>
                      <a:tailEnd/>
                    </a:ln>
                    <a:solidFill>
                      <a:srgbClr val="4E009C"/>
                    </a:solidFill>
                    <a:latin typeface="Arial Black"/>
                  </a:rPr>
                  <a:t>_</a:t>
                </a:r>
              </a:p>
            </p:txBody>
          </p:sp>
          <p:sp>
            <p:nvSpPr>
              <p:cNvPr id="167961" name="WordArt 25"/>
              <p:cNvSpPr>
                <a:spLocks noChangeArrowheads="1" noChangeShapeType="1" noTextEdit="1"/>
              </p:cNvSpPr>
              <p:nvPr/>
            </p:nvSpPr>
            <p:spPr bwMode="auto">
              <a:xfrm rot="-10800000">
                <a:off x="2640" y="2248"/>
                <a:ext cx="14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4E009C"/>
                      </a:solidFill>
                      <a:round/>
                      <a:headEnd/>
                      <a:tailEnd/>
                    </a:ln>
                    <a:solidFill>
                      <a:srgbClr val="4E009C"/>
                    </a:solidFill>
                    <a:latin typeface="Arial Black"/>
                  </a:rPr>
                  <a:t>_</a:t>
                </a:r>
              </a:p>
            </p:txBody>
          </p:sp>
        </p:grpSp>
      </p:grpSp>
      <p:grpSp>
        <p:nvGrpSpPr>
          <p:cNvPr id="167962" name="Group 26"/>
          <p:cNvGrpSpPr>
            <a:grpSpLocks/>
          </p:cNvGrpSpPr>
          <p:nvPr/>
        </p:nvGrpSpPr>
        <p:grpSpPr bwMode="auto">
          <a:xfrm>
            <a:off x="762000" y="381000"/>
            <a:ext cx="3276600" cy="892175"/>
            <a:chOff x="1200" y="1296"/>
            <a:chExt cx="1248" cy="528"/>
          </a:xfrm>
        </p:grpSpPr>
        <p:sp>
          <p:nvSpPr>
            <p:cNvPr id="167963" name="Oval 27"/>
            <p:cNvSpPr>
              <a:spLocks noChangeArrowheads="1"/>
            </p:cNvSpPr>
            <p:nvPr/>
          </p:nvSpPr>
          <p:spPr bwMode="auto">
            <a:xfrm>
              <a:off x="1200" y="1296"/>
              <a:ext cx="1248" cy="5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54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7964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1367" y="1392"/>
              <a:ext cx="914" cy="336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Abraham</a:t>
              </a:r>
            </a:p>
          </p:txBody>
        </p:sp>
      </p:grpSp>
      <p:grpSp>
        <p:nvGrpSpPr>
          <p:cNvPr id="167965" name="Group 29"/>
          <p:cNvGrpSpPr>
            <a:grpSpLocks/>
          </p:cNvGrpSpPr>
          <p:nvPr/>
        </p:nvGrpSpPr>
        <p:grpSpPr bwMode="auto">
          <a:xfrm>
            <a:off x="762000" y="1828800"/>
            <a:ext cx="3276600" cy="892175"/>
            <a:chOff x="1344" y="2064"/>
            <a:chExt cx="1056" cy="528"/>
          </a:xfrm>
        </p:grpSpPr>
        <p:sp>
          <p:nvSpPr>
            <p:cNvPr id="167966" name="Oval 30"/>
            <p:cNvSpPr>
              <a:spLocks noChangeArrowheads="1"/>
            </p:cNvSpPr>
            <p:nvPr/>
          </p:nvSpPr>
          <p:spPr bwMode="auto">
            <a:xfrm>
              <a:off x="1344" y="2064"/>
              <a:ext cx="1056" cy="5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54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7967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1535" y="2184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Isaac</a:t>
              </a:r>
            </a:p>
          </p:txBody>
        </p:sp>
      </p:grpSp>
      <p:grpSp>
        <p:nvGrpSpPr>
          <p:cNvPr id="167968" name="Group 32"/>
          <p:cNvGrpSpPr>
            <a:grpSpLocks/>
          </p:cNvGrpSpPr>
          <p:nvPr/>
        </p:nvGrpSpPr>
        <p:grpSpPr bwMode="auto">
          <a:xfrm>
            <a:off x="762000" y="3276600"/>
            <a:ext cx="3276600" cy="889000"/>
            <a:chOff x="1344" y="2736"/>
            <a:chExt cx="1056" cy="528"/>
          </a:xfrm>
        </p:grpSpPr>
        <p:sp>
          <p:nvSpPr>
            <p:cNvPr id="167969" name="Oval 33"/>
            <p:cNvSpPr>
              <a:spLocks noChangeArrowheads="1"/>
            </p:cNvSpPr>
            <p:nvPr/>
          </p:nvSpPr>
          <p:spPr bwMode="auto">
            <a:xfrm>
              <a:off x="1344" y="2736"/>
              <a:ext cx="1056" cy="528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FFCC00"/>
              </a:solidFill>
              <a:round/>
              <a:headEnd/>
              <a:tailEnd/>
            </a:ln>
            <a:effectLst>
              <a:outerShdw dist="64758" dir="4721404" algn="ctr" rotWithShape="0">
                <a:srgbClr val="DEB400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3600">
                <a:solidFill>
                  <a:srgbClr val="5A002D"/>
                </a:solidFill>
                <a:latin typeface="Impact" pitchFamily="34" charset="0"/>
              </a:endParaRPr>
            </a:p>
          </p:txBody>
        </p:sp>
        <p:sp>
          <p:nvSpPr>
            <p:cNvPr id="167970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1535" y="2856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80000"/>
                  </a:solidFill>
                  <a:latin typeface="Impact"/>
                </a:rPr>
                <a:t>Jacob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67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679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679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679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09600" y="1219200"/>
            <a:ext cx="609600" cy="609600"/>
            <a:chOff x="609600" y="1219200"/>
            <a:chExt cx="609600" cy="609600"/>
          </a:xfrm>
        </p:grpSpPr>
        <p:sp>
          <p:nvSpPr>
            <p:cNvPr id="15" name="Oval 14"/>
            <p:cNvSpPr/>
            <p:nvPr/>
          </p:nvSpPr>
          <p:spPr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000"/>
                </a:lnSpc>
              </a:pPr>
              <a:endParaRPr lang="en-US" sz="4000" b="1" dirty="0">
                <a:solidFill>
                  <a:srgbClr val="660066"/>
                </a:solidFill>
                <a:latin typeface="Arial Black" pitchFamily="34" charset="0"/>
              </a:endParaRPr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600"/>
                </a:lnSpc>
              </a:pPr>
              <a:r>
                <a:rPr lang="en-US" sz="4000" b="1" dirty="0">
                  <a:solidFill>
                    <a:srgbClr val="660066"/>
                  </a:solidFill>
                </a:rPr>
                <a:t>1</a:t>
              </a:r>
            </a:p>
          </p:txBody>
        </p:sp>
      </p:grp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1295400" y="1016000"/>
            <a:ext cx="73152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5400" dirty="0">
                <a:solidFill>
                  <a:srgbClr val="660066"/>
                </a:solidFill>
                <a:latin typeface="Fette Engschrift" pitchFamily="2" charset="0"/>
              </a:rPr>
              <a:t>Won the birthright as an individual</a:t>
            </a:r>
          </a:p>
        </p:txBody>
      </p:sp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903" name="Group 39"/>
          <p:cNvGrpSpPr>
            <a:grpSpLocks/>
          </p:cNvGrpSpPr>
          <p:nvPr/>
        </p:nvGrpSpPr>
        <p:grpSpPr bwMode="auto">
          <a:xfrm>
            <a:off x="1447800" y="5803900"/>
            <a:ext cx="6324600" cy="717550"/>
            <a:chOff x="480" y="3656"/>
            <a:chExt cx="3984" cy="452"/>
          </a:xfrm>
        </p:grpSpPr>
        <p:sp>
          <p:nvSpPr>
            <p:cNvPr id="164868" name="Text Box 4"/>
            <p:cNvSpPr txBox="1">
              <a:spLocks noChangeArrowheads="1"/>
            </p:cNvSpPr>
            <p:nvPr/>
          </p:nvSpPr>
          <p:spPr bwMode="auto">
            <a:xfrm>
              <a:off x="704" y="3658"/>
              <a:ext cx="376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Jacob triumphed as an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individual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in his struggle with Esau to win the birthright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222).</a:t>
              </a:r>
              <a:endParaRPr lang="en-US" sz="2000" b="1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64869" name="Text Box 5"/>
            <p:cNvSpPr txBox="1">
              <a:spLocks noChangeArrowheads="1"/>
            </p:cNvSpPr>
            <p:nvPr/>
          </p:nvSpPr>
          <p:spPr bwMode="auto">
            <a:xfrm>
              <a:off x="480" y="3656"/>
              <a:ext cx="17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64905" name="Picture 41" descr="Scenes from the life of Jacob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057400"/>
            <a:ext cx="2246313" cy="3429000"/>
          </a:xfrm>
          <a:prstGeom prst="rect">
            <a:avLst/>
          </a:prstGeom>
          <a:noFill/>
        </p:spPr>
      </p:pic>
      <p:grpSp>
        <p:nvGrpSpPr>
          <p:cNvPr id="164910" name="Group 46"/>
          <p:cNvGrpSpPr>
            <a:grpSpLocks/>
          </p:cNvGrpSpPr>
          <p:nvPr/>
        </p:nvGrpSpPr>
        <p:grpSpPr bwMode="auto">
          <a:xfrm>
            <a:off x="381000" y="254000"/>
            <a:ext cx="8458200" cy="685800"/>
            <a:chOff x="240" y="160"/>
            <a:chExt cx="5328" cy="432"/>
          </a:xfrm>
        </p:grpSpPr>
        <p:sp>
          <p:nvSpPr>
            <p:cNvPr id="164911" name="Rectangle 47"/>
            <p:cNvSpPr>
              <a:spLocks noChangeArrowheads="1"/>
            </p:cNvSpPr>
            <p:nvPr/>
          </p:nvSpPr>
          <p:spPr bwMode="auto">
            <a:xfrm>
              <a:off x="240" y="160"/>
              <a:ext cx="5328" cy="432"/>
            </a:xfrm>
            <a:prstGeom prst="rect">
              <a:avLst/>
            </a:prstGeom>
            <a:solidFill>
              <a:srgbClr val="7C00F8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912" name="Group 48"/>
            <p:cNvGrpSpPr>
              <a:grpSpLocks/>
            </p:cNvGrpSpPr>
            <p:nvPr/>
          </p:nvGrpSpPr>
          <p:grpSpPr bwMode="auto">
            <a:xfrm>
              <a:off x="240" y="191"/>
              <a:ext cx="5328" cy="369"/>
              <a:chOff x="240" y="182"/>
              <a:chExt cx="5328" cy="369"/>
            </a:xfrm>
          </p:grpSpPr>
          <p:sp>
            <p:nvSpPr>
              <p:cNvPr id="164913" name="Text Box 49"/>
              <p:cNvSpPr txBox="1">
                <a:spLocks noChangeArrowheads="1"/>
              </p:cNvSpPr>
              <p:nvPr/>
            </p:nvSpPr>
            <p:spPr bwMode="auto">
              <a:xfrm>
                <a:off x="240" y="184"/>
                <a:ext cx="1680" cy="3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Jacob’s course</a:t>
                </a:r>
              </a:p>
            </p:txBody>
          </p:sp>
          <p:sp>
            <p:nvSpPr>
              <p:cNvPr id="164914" name="Text Box 50"/>
              <p:cNvSpPr txBox="1">
                <a:spLocks noChangeArrowheads="1"/>
              </p:cNvSpPr>
              <p:nvPr/>
            </p:nvSpPr>
            <p:spPr bwMode="auto">
              <a:xfrm>
                <a:off x="1872" y="184"/>
                <a:ext cx="3696" cy="3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eaLnBrk="0" hangingPunct="0"/>
                <a:r>
                  <a: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model course to subjugate Satan</a:t>
                </a:r>
              </a:p>
            </p:txBody>
          </p:sp>
          <p:sp>
            <p:nvSpPr>
              <p:cNvPr id="164915" name="Text Box 51"/>
              <p:cNvSpPr txBox="1">
                <a:spLocks noChangeArrowheads="1"/>
              </p:cNvSpPr>
              <p:nvPr/>
            </p:nvSpPr>
            <p:spPr bwMode="auto">
              <a:xfrm>
                <a:off x="1824" y="182"/>
                <a:ext cx="240" cy="36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3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:</a:t>
                </a:r>
              </a:p>
            </p:txBody>
          </p:sp>
        </p:grp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09600" y="2057400"/>
            <a:ext cx="609600" cy="609600"/>
            <a:chOff x="609600" y="1219200"/>
            <a:chExt cx="609600" cy="609600"/>
          </a:xfrm>
        </p:grpSpPr>
        <p:sp>
          <p:nvSpPr>
            <p:cNvPr id="28" name="Oval 6"/>
            <p:cNvSpPr>
              <a:spLocks noChangeArrowheads="1"/>
            </p:cNvSpPr>
            <p:nvPr/>
          </p:nvSpPr>
          <p:spPr bwMode="auto"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600"/>
                </a:lnSpc>
              </a:pPr>
              <a:r>
                <a:rPr lang="en-US" sz="4000" b="1" dirty="0" smtClean="0">
                  <a:solidFill>
                    <a:srgbClr val="000099"/>
                  </a:solidFill>
                </a:rPr>
                <a:t>2</a:t>
              </a:r>
              <a:endParaRPr lang="en-US" sz="4000" b="1" dirty="0">
                <a:solidFill>
                  <a:srgbClr val="000099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000"/>
                </a:lnSpc>
              </a:pPr>
              <a:endParaRPr lang="en-US" sz="4000" b="1" dirty="0">
                <a:solidFill>
                  <a:srgbClr val="000099"/>
                </a:solidFill>
                <a:latin typeface="Arial Black" pitchFamily="34" charset="0"/>
              </a:endParaRPr>
            </a:p>
          </p:txBody>
        </p:sp>
      </p:grpSp>
      <p:pic>
        <p:nvPicPr>
          <p:cNvPr id="168998" name="Picture 38" descr="Scenes from the life of Jacob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057400"/>
            <a:ext cx="2246313" cy="3429000"/>
          </a:xfrm>
          <a:prstGeom prst="rect">
            <a:avLst/>
          </a:prstGeom>
          <a:noFill/>
        </p:spPr>
      </p:pic>
      <p:pic>
        <p:nvPicPr>
          <p:cNvPr id="168997" name="Picture 37" descr="Jacob keeping the flocks of Lab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785938"/>
            <a:ext cx="4495800" cy="3852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8996" name="Group 36"/>
          <p:cNvGrpSpPr>
            <a:grpSpLocks/>
          </p:cNvGrpSpPr>
          <p:nvPr/>
        </p:nvGrpSpPr>
        <p:grpSpPr bwMode="auto">
          <a:xfrm>
            <a:off x="1447800" y="5775325"/>
            <a:ext cx="6477000" cy="717550"/>
            <a:chOff x="384" y="3638"/>
            <a:chExt cx="4080" cy="452"/>
          </a:xfrm>
        </p:grpSpPr>
        <p:sp>
          <p:nvSpPr>
            <p:cNvPr id="168963" name="Text Box 3"/>
            <p:cNvSpPr txBox="1">
              <a:spLocks noChangeArrowheads="1"/>
            </p:cNvSpPr>
            <p:nvPr/>
          </p:nvSpPr>
          <p:spPr bwMode="auto">
            <a:xfrm>
              <a:off x="656" y="3640"/>
              <a:ext cx="3808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He entered Haran and, as a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family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, triumphed in a twenty-one-year struggle to win the birthright.</a:t>
              </a:r>
            </a:p>
          </p:txBody>
        </p:sp>
        <p:sp>
          <p:nvSpPr>
            <p:cNvPr id="168964" name="Text Box 4"/>
            <p:cNvSpPr txBox="1">
              <a:spLocks noChangeArrowheads="1"/>
            </p:cNvSpPr>
            <p:nvPr/>
          </p:nvSpPr>
          <p:spPr bwMode="auto">
            <a:xfrm>
              <a:off x="384" y="3638"/>
              <a:ext cx="17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68989" name="Text Box 29"/>
          <p:cNvSpPr txBox="1">
            <a:spLocks noChangeArrowheads="1"/>
          </p:cNvSpPr>
          <p:nvPr/>
        </p:nvSpPr>
        <p:spPr bwMode="auto">
          <a:xfrm>
            <a:off x="1295400" y="1016000"/>
            <a:ext cx="73152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5400">
                <a:solidFill>
                  <a:srgbClr val="660066"/>
                </a:solidFill>
                <a:latin typeface="Fette Engschrift" pitchFamily="2" charset="0"/>
              </a:rPr>
              <a:t>Won the birthright as an individual</a:t>
            </a:r>
          </a:p>
        </p:txBody>
      </p:sp>
      <p:sp>
        <p:nvSpPr>
          <p:cNvPr id="169003" name="Rectangle 43"/>
          <p:cNvSpPr>
            <a:spLocks noChangeArrowheads="1"/>
          </p:cNvSpPr>
          <p:nvPr/>
        </p:nvSpPr>
        <p:spPr bwMode="auto">
          <a:xfrm>
            <a:off x="2286000" y="2133600"/>
            <a:ext cx="4495800" cy="5334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90" name="Text Box 30"/>
          <p:cNvSpPr txBox="1">
            <a:spLocks noChangeArrowheads="1"/>
          </p:cNvSpPr>
          <p:nvPr/>
        </p:nvSpPr>
        <p:spPr bwMode="auto">
          <a:xfrm>
            <a:off x="1295400" y="1868488"/>
            <a:ext cx="63246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5400">
                <a:solidFill>
                  <a:srgbClr val="000099"/>
                </a:solidFill>
                <a:latin typeface="Fette Engschrift" pitchFamily="2" charset="0"/>
              </a:rPr>
              <a:t>Won the birthright as a family</a:t>
            </a:r>
          </a:p>
        </p:txBody>
      </p:sp>
      <p:grpSp>
        <p:nvGrpSpPr>
          <p:cNvPr id="169005" name="Group 45"/>
          <p:cNvGrpSpPr>
            <a:grpSpLocks/>
          </p:cNvGrpSpPr>
          <p:nvPr/>
        </p:nvGrpSpPr>
        <p:grpSpPr bwMode="auto">
          <a:xfrm>
            <a:off x="381000" y="254000"/>
            <a:ext cx="8458200" cy="685800"/>
            <a:chOff x="240" y="160"/>
            <a:chExt cx="5328" cy="432"/>
          </a:xfrm>
        </p:grpSpPr>
        <p:sp>
          <p:nvSpPr>
            <p:cNvPr id="169006" name="Rectangle 46"/>
            <p:cNvSpPr>
              <a:spLocks noChangeArrowheads="1"/>
            </p:cNvSpPr>
            <p:nvPr/>
          </p:nvSpPr>
          <p:spPr bwMode="auto">
            <a:xfrm>
              <a:off x="240" y="160"/>
              <a:ext cx="5328" cy="432"/>
            </a:xfrm>
            <a:prstGeom prst="rect">
              <a:avLst/>
            </a:prstGeom>
            <a:solidFill>
              <a:srgbClr val="7C00F8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9007" name="Group 47"/>
            <p:cNvGrpSpPr>
              <a:grpSpLocks/>
            </p:cNvGrpSpPr>
            <p:nvPr/>
          </p:nvGrpSpPr>
          <p:grpSpPr bwMode="auto">
            <a:xfrm>
              <a:off x="240" y="191"/>
              <a:ext cx="5328" cy="369"/>
              <a:chOff x="240" y="182"/>
              <a:chExt cx="5328" cy="369"/>
            </a:xfrm>
          </p:grpSpPr>
          <p:sp>
            <p:nvSpPr>
              <p:cNvPr id="169008" name="Text Box 48"/>
              <p:cNvSpPr txBox="1">
                <a:spLocks noChangeArrowheads="1"/>
              </p:cNvSpPr>
              <p:nvPr/>
            </p:nvSpPr>
            <p:spPr bwMode="auto">
              <a:xfrm>
                <a:off x="240" y="184"/>
                <a:ext cx="1680" cy="3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Jacob’s course</a:t>
                </a:r>
              </a:p>
            </p:txBody>
          </p:sp>
          <p:sp>
            <p:nvSpPr>
              <p:cNvPr id="169009" name="Text Box 49"/>
              <p:cNvSpPr txBox="1">
                <a:spLocks noChangeArrowheads="1"/>
              </p:cNvSpPr>
              <p:nvPr/>
            </p:nvSpPr>
            <p:spPr bwMode="auto">
              <a:xfrm>
                <a:off x="1872" y="184"/>
                <a:ext cx="3696" cy="3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eaLnBrk="0" hangingPunct="0"/>
                <a:r>
                  <a: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model course to subjugate Satan</a:t>
                </a:r>
              </a:p>
            </p:txBody>
          </p:sp>
          <p:sp>
            <p:nvSpPr>
              <p:cNvPr id="169010" name="Text Box 50"/>
              <p:cNvSpPr txBox="1">
                <a:spLocks noChangeArrowheads="1"/>
              </p:cNvSpPr>
              <p:nvPr/>
            </p:nvSpPr>
            <p:spPr bwMode="auto">
              <a:xfrm>
                <a:off x="1824" y="182"/>
                <a:ext cx="240" cy="36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3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: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609600" y="1219200"/>
            <a:ext cx="609600" cy="609600"/>
            <a:chOff x="609600" y="1219200"/>
            <a:chExt cx="609600" cy="609600"/>
          </a:xfrm>
        </p:grpSpPr>
        <p:sp>
          <p:nvSpPr>
            <p:cNvPr id="24" name="Oval 23"/>
            <p:cNvSpPr/>
            <p:nvPr/>
          </p:nvSpPr>
          <p:spPr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000"/>
                </a:lnSpc>
              </a:pPr>
              <a:endParaRPr lang="en-US" sz="4000" b="1" dirty="0">
                <a:solidFill>
                  <a:srgbClr val="660066"/>
                </a:solidFill>
                <a:latin typeface="Arial Black" pitchFamily="34" charset="0"/>
              </a:endParaRPr>
            </a:p>
          </p:txBody>
        </p:sp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600"/>
                </a:lnSpc>
              </a:pPr>
              <a:r>
                <a:rPr lang="en-US" sz="4000" b="1" dirty="0">
                  <a:solidFill>
                    <a:srgbClr val="660066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8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03" grpId="0" animBg="1"/>
      <p:bldP spid="168990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09600" y="2057400"/>
            <a:ext cx="609600" cy="609600"/>
            <a:chOff x="609600" y="1219200"/>
            <a:chExt cx="609600" cy="609600"/>
          </a:xfrm>
        </p:grpSpPr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600"/>
                </a:lnSpc>
              </a:pPr>
              <a:r>
                <a:rPr lang="en-US" sz="4000" b="1" dirty="0" smtClean="0">
                  <a:solidFill>
                    <a:srgbClr val="000099"/>
                  </a:solidFill>
                </a:rPr>
                <a:t>2</a:t>
              </a:r>
              <a:endParaRPr lang="en-US" sz="4000" b="1" dirty="0">
                <a:solidFill>
                  <a:srgbClr val="000099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000"/>
                </a:lnSpc>
              </a:pPr>
              <a:endParaRPr lang="en-US" sz="4000" b="1" dirty="0">
                <a:solidFill>
                  <a:srgbClr val="000099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9600" y="1219200"/>
            <a:ext cx="609600" cy="609600"/>
            <a:chOff x="609600" y="1219200"/>
            <a:chExt cx="609600" cy="609600"/>
          </a:xfrm>
        </p:grpSpPr>
        <p:sp>
          <p:nvSpPr>
            <p:cNvPr id="29" name="Oval 28"/>
            <p:cNvSpPr/>
            <p:nvPr/>
          </p:nvSpPr>
          <p:spPr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000"/>
                </a:lnSpc>
              </a:pPr>
              <a:endParaRPr lang="en-US" sz="4000" b="1" dirty="0">
                <a:solidFill>
                  <a:srgbClr val="660066"/>
                </a:solidFill>
                <a:latin typeface="Arial Black" pitchFamily="34" charset="0"/>
              </a:endParaRPr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600"/>
                </a:lnSpc>
              </a:pPr>
              <a:r>
                <a:rPr lang="en-US" sz="4000" b="1" dirty="0">
                  <a:solidFill>
                    <a:srgbClr val="660066"/>
                  </a:solidFill>
                </a:rPr>
                <a:t>1</a:t>
              </a:r>
            </a:p>
          </p:txBody>
        </p:sp>
      </p:grpSp>
      <p:pic>
        <p:nvPicPr>
          <p:cNvPr id="170015" name="Picture 31" descr="Jacob keeping the flocks of Lab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785938"/>
            <a:ext cx="4495800" cy="3852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0016" name="Rectangle 32"/>
          <p:cNvSpPr>
            <a:spLocks noChangeArrowheads="1"/>
          </p:cNvSpPr>
          <p:nvPr/>
        </p:nvSpPr>
        <p:spPr bwMode="auto">
          <a:xfrm>
            <a:off x="2286000" y="2133600"/>
            <a:ext cx="4495800" cy="5334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000" name="Text Box 16"/>
          <p:cNvSpPr txBox="1">
            <a:spLocks noChangeArrowheads="1"/>
          </p:cNvSpPr>
          <p:nvPr/>
        </p:nvSpPr>
        <p:spPr bwMode="auto">
          <a:xfrm>
            <a:off x="1295400" y="1016000"/>
            <a:ext cx="73152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5400">
                <a:solidFill>
                  <a:srgbClr val="660066"/>
                </a:solidFill>
                <a:latin typeface="Fette Engschrift" pitchFamily="2" charset="0"/>
              </a:rPr>
              <a:t>Won the birthright as an individual</a:t>
            </a:r>
          </a:p>
        </p:txBody>
      </p:sp>
      <p:sp>
        <p:nvSpPr>
          <p:cNvPr id="170001" name="Text Box 17"/>
          <p:cNvSpPr txBox="1">
            <a:spLocks noChangeArrowheads="1"/>
          </p:cNvSpPr>
          <p:nvPr/>
        </p:nvSpPr>
        <p:spPr bwMode="auto">
          <a:xfrm>
            <a:off x="1295400" y="1868488"/>
            <a:ext cx="63246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5400">
                <a:solidFill>
                  <a:srgbClr val="000099"/>
                </a:solidFill>
                <a:latin typeface="Fette Engschrift" pitchFamily="2" charset="0"/>
              </a:rPr>
              <a:t>Won the birthright as a family</a:t>
            </a:r>
          </a:p>
        </p:txBody>
      </p:sp>
      <p:grpSp>
        <p:nvGrpSpPr>
          <p:cNvPr id="170014" name="Group 30"/>
          <p:cNvGrpSpPr>
            <a:grpSpLocks/>
          </p:cNvGrpSpPr>
          <p:nvPr/>
        </p:nvGrpSpPr>
        <p:grpSpPr bwMode="auto">
          <a:xfrm>
            <a:off x="0" y="0"/>
            <a:ext cx="9144000" cy="5638800"/>
            <a:chOff x="0" y="0"/>
            <a:chExt cx="5760" cy="3552"/>
          </a:xfrm>
        </p:grpSpPr>
        <p:pic>
          <p:nvPicPr>
            <p:cNvPr id="170010" name="Picture 26" descr="Jacob wrestling the Angel"/>
            <p:cNvPicPr>
              <a:picLocks noChangeAspect="1" noChangeArrowheads="1"/>
            </p:cNvPicPr>
            <p:nvPr/>
          </p:nvPicPr>
          <p:blipFill>
            <a:blip r:embed="rId4"/>
            <a:srcRect l="31149" t="8032" r="-37088" b="25948"/>
            <a:stretch>
              <a:fillRect/>
            </a:stretch>
          </p:blipFill>
          <p:spPr bwMode="auto">
            <a:xfrm>
              <a:off x="1536" y="192"/>
              <a:ext cx="4224" cy="3312"/>
            </a:xfrm>
            <a:prstGeom prst="rect">
              <a:avLst/>
            </a:prstGeom>
            <a:solidFill>
              <a:srgbClr val="D3EBED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70012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1536" cy="3552"/>
            </a:xfrm>
            <a:prstGeom prst="rect">
              <a:avLst/>
            </a:prstGeom>
            <a:solidFill>
              <a:srgbClr val="D3EBE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13" name="Rectangle 29"/>
            <p:cNvSpPr>
              <a:spLocks noChangeArrowheads="1"/>
            </p:cNvSpPr>
            <p:nvPr/>
          </p:nvSpPr>
          <p:spPr bwMode="auto">
            <a:xfrm>
              <a:off x="1488" y="0"/>
              <a:ext cx="4272" cy="288"/>
            </a:xfrm>
            <a:prstGeom prst="rect">
              <a:avLst/>
            </a:prstGeom>
            <a:solidFill>
              <a:srgbClr val="D3EBE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0007" name="Group 23"/>
          <p:cNvGrpSpPr>
            <a:grpSpLocks/>
          </p:cNvGrpSpPr>
          <p:nvPr/>
        </p:nvGrpSpPr>
        <p:grpSpPr bwMode="auto">
          <a:xfrm>
            <a:off x="990600" y="5803900"/>
            <a:ext cx="7467600" cy="673100"/>
            <a:chOff x="480" y="3560"/>
            <a:chExt cx="4560" cy="424"/>
          </a:xfrm>
        </p:grpSpPr>
        <p:sp>
          <p:nvSpPr>
            <p:cNvPr id="169988" name="Text Box 4"/>
            <p:cNvSpPr txBox="1">
              <a:spLocks noChangeArrowheads="1"/>
            </p:cNvSpPr>
            <p:nvPr/>
          </p:nvSpPr>
          <p:spPr bwMode="auto">
            <a:xfrm>
              <a:off x="704" y="3588"/>
              <a:ext cx="433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Jacob was victorious in the fight with the angel and fulfilled the indemnity condition to restore the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dominion over the angel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</a:p>
          </p:txBody>
        </p:sp>
        <p:sp>
          <p:nvSpPr>
            <p:cNvPr id="169989" name="Text Box 5"/>
            <p:cNvSpPr txBox="1">
              <a:spLocks noChangeArrowheads="1"/>
            </p:cNvSpPr>
            <p:nvPr/>
          </p:nvSpPr>
          <p:spPr bwMode="auto">
            <a:xfrm>
              <a:off x="480" y="3560"/>
              <a:ext cx="17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70011" name="Rectangle 27"/>
          <p:cNvSpPr>
            <a:spLocks noChangeArrowheads="1"/>
          </p:cNvSpPr>
          <p:nvPr/>
        </p:nvSpPr>
        <p:spPr bwMode="auto">
          <a:xfrm>
            <a:off x="2438400" y="2895600"/>
            <a:ext cx="4419600" cy="609600"/>
          </a:xfrm>
          <a:prstGeom prst="rect">
            <a:avLst/>
          </a:prstGeom>
          <a:solidFill>
            <a:srgbClr val="D3EBED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002" name="Text Box 18"/>
          <p:cNvSpPr txBox="1">
            <a:spLocks noChangeArrowheads="1"/>
          </p:cNvSpPr>
          <p:nvPr/>
        </p:nvSpPr>
        <p:spPr bwMode="auto">
          <a:xfrm>
            <a:off x="1295400" y="2667000"/>
            <a:ext cx="6400800" cy="99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5400" dirty="0">
                <a:solidFill>
                  <a:srgbClr val="660066"/>
                </a:solidFill>
                <a:latin typeface="Fette Engschrift" pitchFamily="2" charset="0"/>
              </a:rPr>
              <a:t>Restored dominion over angel</a:t>
            </a:r>
          </a:p>
        </p:txBody>
      </p:sp>
      <p:grpSp>
        <p:nvGrpSpPr>
          <p:cNvPr id="170017" name="Group 33"/>
          <p:cNvGrpSpPr>
            <a:grpSpLocks/>
          </p:cNvGrpSpPr>
          <p:nvPr/>
        </p:nvGrpSpPr>
        <p:grpSpPr bwMode="auto">
          <a:xfrm>
            <a:off x="381000" y="254000"/>
            <a:ext cx="8458200" cy="685800"/>
            <a:chOff x="240" y="160"/>
            <a:chExt cx="5328" cy="432"/>
          </a:xfrm>
        </p:grpSpPr>
        <p:sp>
          <p:nvSpPr>
            <p:cNvPr id="170018" name="Rectangle 34"/>
            <p:cNvSpPr>
              <a:spLocks noChangeArrowheads="1"/>
            </p:cNvSpPr>
            <p:nvPr/>
          </p:nvSpPr>
          <p:spPr bwMode="auto">
            <a:xfrm>
              <a:off x="240" y="160"/>
              <a:ext cx="5328" cy="432"/>
            </a:xfrm>
            <a:prstGeom prst="rect">
              <a:avLst/>
            </a:prstGeom>
            <a:solidFill>
              <a:srgbClr val="7C00F8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0019" name="Group 35"/>
            <p:cNvGrpSpPr>
              <a:grpSpLocks/>
            </p:cNvGrpSpPr>
            <p:nvPr/>
          </p:nvGrpSpPr>
          <p:grpSpPr bwMode="auto">
            <a:xfrm>
              <a:off x="240" y="191"/>
              <a:ext cx="5328" cy="369"/>
              <a:chOff x="240" y="182"/>
              <a:chExt cx="5328" cy="369"/>
            </a:xfrm>
          </p:grpSpPr>
          <p:sp>
            <p:nvSpPr>
              <p:cNvPr id="170020" name="Text Box 36"/>
              <p:cNvSpPr txBox="1">
                <a:spLocks noChangeArrowheads="1"/>
              </p:cNvSpPr>
              <p:nvPr/>
            </p:nvSpPr>
            <p:spPr bwMode="auto">
              <a:xfrm>
                <a:off x="240" y="184"/>
                <a:ext cx="1680" cy="3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Jacob’s course</a:t>
                </a:r>
              </a:p>
            </p:txBody>
          </p:sp>
          <p:sp>
            <p:nvSpPr>
              <p:cNvPr id="170021" name="Text Box 37"/>
              <p:cNvSpPr txBox="1">
                <a:spLocks noChangeArrowheads="1"/>
              </p:cNvSpPr>
              <p:nvPr/>
            </p:nvSpPr>
            <p:spPr bwMode="auto">
              <a:xfrm>
                <a:off x="1872" y="184"/>
                <a:ext cx="3696" cy="3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eaLnBrk="0" hangingPunct="0"/>
                <a:r>
                  <a: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model course to subjugate Satan</a:t>
                </a:r>
              </a:p>
            </p:txBody>
          </p:sp>
          <p:sp>
            <p:nvSpPr>
              <p:cNvPr id="170022" name="Text Box 38"/>
              <p:cNvSpPr txBox="1">
                <a:spLocks noChangeArrowheads="1"/>
              </p:cNvSpPr>
              <p:nvPr/>
            </p:nvSpPr>
            <p:spPr bwMode="auto">
              <a:xfrm>
                <a:off x="1824" y="182"/>
                <a:ext cx="240" cy="36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3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: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09600" y="2895600"/>
            <a:ext cx="609600" cy="609600"/>
            <a:chOff x="609600" y="1219200"/>
            <a:chExt cx="609600" cy="609600"/>
          </a:xfrm>
        </p:grpSpPr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600"/>
                </a:lnSpc>
              </a:pPr>
              <a:r>
                <a:rPr lang="en-US" sz="4000" b="1" dirty="0" smtClean="0">
                  <a:solidFill>
                    <a:srgbClr val="660066"/>
                  </a:solidFill>
                </a:rPr>
                <a:t>3</a:t>
              </a:r>
              <a:endParaRPr lang="en-US" sz="4000" b="1" dirty="0">
                <a:solidFill>
                  <a:srgbClr val="660066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000"/>
                </a:lnSpc>
              </a:pPr>
              <a:endParaRPr lang="en-US" sz="4000" b="1" dirty="0">
                <a:solidFill>
                  <a:srgbClr val="000099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0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0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16" grpId="0" animBg="1"/>
      <p:bldP spid="170011" grpId="0" animBg="1"/>
      <p:bldP spid="170002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09600" y="2057400"/>
            <a:ext cx="609600" cy="609600"/>
            <a:chOff x="609600" y="1219200"/>
            <a:chExt cx="609600" cy="609600"/>
          </a:xfrm>
        </p:grpSpPr>
        <p:sp>
          <p:nvSpPr>
            <p:cNvPr id="24" name="Oval 6"/>
            <p:cNvSpPr>
              <a:spLocks noChangeArrowheads="1"/>
            </p:cNvSpPr>
            <p:nvPr/>
          </p:nvSpPr>
          <p:spPr bwMode="auto"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600"/>
                </a:lnSpc>
              </a:pPr>
              <a:r>
                <a:rPr lang="en-US" sz="4000" b="1" dirty="0" smtClean="0">
                  <a:solidFill>
                    <a:srgbClr val="000099"/>
                  </a:solidFill>
                </a:rPr>
                <a:t>2</a:t>
              </a:r>
              <a:endParaRPr lang="en-US" sz="4000" b="1" dirty="0">
                <a:solidFill>
                  <a:srgbClr val="000099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000"/>
                </a:lnSpc>
              </a:pPr>
              <a:endParaRPr lang="en-US" sz="4000" b="1" dirty="0">
                <a:solidFill>
                  <a:srgbClr val="000099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9600" y="1219200"/>
            <a:ext cx="609600" cy="609600"/>
            <a:chOff x="609600" y="1219200"/>
            <a:chExt cx="609600" cy="609600"/>
          </a:xfrm>
        </p:grpSpPr>
        <p:sp>
          <p:nvSpPr>
            <p:cNvPr id="27" name="Oval 26"/>
            <p:cNvSpPr/>
            <p:nvPr/>
          </p:nvSpPr>
          <p:spPr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000"/>
                </a:lnSpc>
              </a:pPr>
              <a:endParaRPr lang="en-US" sz="4000" b="1" dirty="0">
                <a:solidFill>
                  <a:srgbClr val="660066"/>
                </a:solidFill>
                <a:latin typeface="Arial Black" pitchFamily="34" charset="0"/>
              </a:endParaRPr>
            </a:p>
          </p:txBody>
        </p:sp>
        <p:sp>
          <p:nvSpPr>
            <p:cNvPr id="28" name="Oval 6"/>
            <p:cNvSpPr>
              <a:spLocks noChangeArrowheads="1"/>
            </p:cNvSpPr>
            <p:nvPr/>
          </p:nvSpPr>
          <p:spPr bwMode="auto"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600"/>
                </a:lnSpc>
              </a:pPr>
              <a:r>
                <a:rPr lang="en-US" sz="4000" b="1" dirty="0">
                  <a:solidFill>
                    <a:srgbClr val="660066"/>
                  </a:solidFill>
                </a:rPr>
                <a:t>1</a:t>
              </a:r>
            </a:p>
          </p:txBody>
        </p:sp>
      </p:grp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1295400" y="1016000"/>
            <a:ext cx="73152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5400">
                <a:solidFill>
                  <a:srgbClr val="660066"/>
                </a:solidFill>
                <a:latin typeface="Fette Engschrift" pitchFamily="2" charset="0"/>
              </a:rPr>
              <a:t>Won the birthright as an individual</a:t>
            </a:r>
          </a:p>
        </p:txBody>
      </p:sp>
      <p:sp>
        <p:nvSpPr>
          <p:cNvPr id="171023" name="Text Box 15"/>
          <p:cNvSpPr txBox="1">
            <a:spLocks noChangeArrowheads="1"/>
          </p:cNvSpPr>
          <p:nvPr/>
        </p:nvSpPr>
        <p:spPr bwMode="auto">
          <a:xfrm>
            <a:off x="1295400" y="1868488"/>
            <a:ext cx="63246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5400">
                <a:solidFill>
                  <a:srgbClr val="000099"/>
                </a:solidFill>
                <a:latin typeface="Fette Engschrift" pitchFamily="2" charset="0"/>
              </a:rPr>
              <a:t>Won the birthright as a family</a:t>
            </a:r>
          </a:p>
        </p:txBody>
      </p:sp>
      <p:grpSp>
        <p:nvGrpSpPr>
          <p:cNvPr id="171033" name="Group 25"/>
          <p:cNvGrpSpPr>
            <a:grpSpLocks/>
          </p:cNvGrpSpPr>
          <p:nvPr/>
        </p:nvGrpSpPr>
        <p:grpSpPr bwMode="auto">
          <a:xfrm>
            <a:off x="0" y="0"/>
            <a:ext cx="9144000" cy="5638800"/>
            <a:chOff x="0" y="0"/>
            <a:chExt cx="5760" cy="3552"/>
          </a:xfrm>
        </p:grpSpPr>
        <p:pic>
          <p:nvPicPr>
            <p:cNvPr id="171034" name="Picture 26" descr="Jacob wrestling the Angel"/>
            <p:cNvPicPr>
              <a:picLocks noChangeAspect="1" noChangeArrowheads="1"/>
            </p:cNvPicPr>
            <p:nvPr/>
          </p:nvPicPr>
          <p:blipFill>
            <a:blip r:embed="rId3"/>
            <a:srcRect l="31149" t="8032" r="-37088" b="25948"/>
            <a:stretch>
              <a:fillRect/>
            </a:stretch>
          </p:blipFill>
          <p:spPr bwMode="auto">
            <a:xfrm>
              <a:off x="1536" y="192"/>
              <a:ext cx="4224" cy="3312"/>
            </a:xfrm>
            <a:prstGeom prst="rect">
              <a:avLst/>
            </a:prstGeom>
            <a:solidFill>
              <a:srgbClr val="D3EBED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71035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1536" cy="3552"/>
            </a:xfrm>
            <a:prstGeom prst="rect">
              <a:avLst/>
            </a:prstGeom>
            <a:solidFill>
              <a:srgbClr val="D3EBE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36" name="Rectangle 28"/>
            <p:cNvSpPr>
              <a:spLocks noChangeArrowheads="1"/>
            </p:cNvSpPr>
            <p:nvPr/>
          </p:nvSpPr>
          <p:spPr bwMode="auto">
            <a:xfrm>
              <a:off x="1488" y="0"/>
              <a:ext cx="4272" cy="288"/>
            </a:xfrm>
            <a:prstGeom prst="rect">
              <a:avLst/>
            </a:prstGeom>
            <a:solidFill>
              <a:srgbClr val="D3EBE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1676400" y="5715000"/>
            <a:ext cx="60198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Thereupon, he received the name “Israel,” laying the groundwork upon which the </a:t>
            </a:r>
            <a:r>
              <a:rPr lang="en-US" sz="2400" b="1" u="sng">
                <a:solidFill>
                  <a:schemeClr val="bg1"/>
                </a:solidFill>
                <a:latin typeface="Arial Narrow" pitchFamily="34" charset="0"/>
              </a:rPr>
              <a:t>chosen people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would be established.  </a:t>
            </a:r>
          </a:p>
        </p:txBody>
      </p:sp>
      <p:sp>
        <p:nvSpPr>
          <p:cNvPr id="171039" name="Rectangle 31"/>
          <p:cNvSpPr>
            <a:spLocks noChangeArrowheads="1"/>
          </p:cNvSpPr>
          <p:nvPr/>
        </p:nvSpPr>
        <p:spPr bwMode="auto">
          <a:xfrm>
            <a:off x="2438400" y="2895600"/>
            <a:ext cx="4419600" cy="609600"/>
          </a:xfrm>
          <a:prstGeom prst="rect">
            <a:avLst/>
          </a:prstGeom>
          <a:solidFill>
            <a:srgbClr val="D3EBED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24" name="Text Box 16"/>
          <p:cNvSpPr txBox="1">
            <a:spLocks noChangeArrowheads="1"/>
          </p:cNvSpPr>
          <p:nvPr/>
        </p:nvSpPr>
        <p:spPr bwMode="auto">
          <a:xfrm>
            <a:off x="1295400" y="2667000"/>
            <a:ext cx="6400800" cy="99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5400">
                <a:solidFill>
                  <a:srgbClr val="660066"/>
                </a:solidFill>
                <a:latin typeface="Fette Engschrift" pitchFamily="2" charset="0"/>
              </a:rPr>
              <a:t>Restored dominion over angel</a:t>
            </a:r>
          </a:p>
        </p:txBody>
      </p:sp>
      <p:sp>
        <p:nvSpPr>
          <p:cNvPr id="171037" name="Rectangle 29"/>
          <p:cNvSpPr>
            <a:spLocks noChangeArrowheads="1"/>
          </p:cNvSpPr>
          <p:nvPr/>
        </p:nvSpPr>
        <p:spPr bwMode="auto">
          <a:xfrm>
            <a:off x="2362200" y="3505200"/>
            <a:ext cx="3657600" cy="609600"/>
          </a:xfrm>
          <a:prstGeom prst="rect">
            <a:avLst/>
          </a:prstGeom>
          <a:solidFill>
            <a:srgbClr val="D3EBED">
              <a:alpha val="60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25" name="Text Box 17"/>
          <p:cNvSpPr txBox="1">
            <a:spLocks noChangeArrowheads="1"/>
          </p:cNvSpPr>
          <p:nvPr/>
        </p:nvSpPr>
        <p:spPr bwMode="auto">
          <a:xfrm>
            <a:off x="1295400" y="3276600"/>
            <a:ext cx="48768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5400">
                <a:solidFill>
                  <a:srgbClr val="660066"/>
                </a:solidFill>
                <a:latin typeface="Fette Engschrift" pitchFamily="2" charset="0"/>
              </a:rPr>
              <a:t>Chosen people </a:t>
            </a:r>
            <a:r>
              <a:rPr lang="en-US" sz="4800">
                <a:solidFill>
                  <a:srgbClr val="660066"/>
                </a:solidFill>
                <a:latin typeface="Fette Engschrift" pitchFamily="2" charset="0"/>
              </a:rPr>
              <a:t>(</a:t>
            </a:r>
            <a:r>
              <a:rPr lang="en-US" sz="5400">
                <a:solidFill>
                  <a:srgbClr val="660066"/>
                </a:solidFill>
                <a:latin typeface="Fette Engschrift" pitchFamily="2" charset="0"/>
              </a:rPr>
              <a:t>Israel</a:t>
            </a:r>
            <a:r>
              <a:rPr lang="en-US" sz="4800">
                <a:solidFill>
                  <a:srgbClr val="660066"/>
                </a:solidFill>
                <a:latin typeface="Fette Engschrift" pitchFamily="2" charset="0"/>
              </a:rPr>
              <a:t>)</a:t>
            </a:r>
          </a:p>
        </p:txBody>
      </p:sp>
      <p:grpSp>
        <p:nvGrpSpPr>
          <p:cNvPr id="171040" name="Group 32"/>
          <p:cNvGrpSpPr>
            <a:grpSpLocks/>
          </p:cNvGrpSpPr>
          <p:nvPr/>
        </p:nvGrpSpPr>
        <p:grpSpPr bwMode="auto">
          <a:xfrm>
            <a:off x="381000" y="254000"/>
            <a:ext cx="8458200" cy="685800"/>
            <a:chOff x="240" y="160"/>
            <a:chExt cx="5328" cy="432"/>
          </a:xfrm>
        </p:grpSpPr>
        <p:sp>
          <p:nvSpPr>
            <p:cNvPr id="171041" name="Rectangle 33"/>
            <p:cNvSpPr>
              <a:spLocks noChangeArrowheads="1"/>
            </p:cNvSpPr>
            <p:nvPr/>
          </p:nvSpPr>
          <p:spPr bwMode="auto">
            <a:xfrm>
              <a:off x="240" y="160"/>
              <a:ext cx="5328" cy="432"/>
            </a:xfrm>
            <a:prstGeom prst="rect">
              <a:avLst/>
            </a:prstGeom>
            <a:solidFill>
              <a:srgbClr val="7C00F8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1042" name="Group 34"/>
            <p:cNvGrpSpPr>
              <a:grpSpLocks/>
            </p:cNvGrpSpPr>
            <p:nvPr/>
          </p:nvGrpSpPr>
          <p:grpSpPr bwMode="auto">
            <a:xfrm>
              <a:off x="240" y="191"/>
              <a:ext cx="5328" cy="369"/>
              <a:chOff x="240" y="182"/>
              <a:chExt cx="5328" cy="369"/>
            </a:xfrm>
          </p:grpSpPr>
          <p:sp>
            <p:nvSpPr>
              <p:cNvPr id="171043" name="Text Box 35"/>
              <p:cNvSpPr txBox="1">
                <a:spLocks noChangeArrowheads="1"/>
              </p:cNvSpPr>
              <p:nvPr/>
            </p:nvSpPr>
            <p:spPr bwMode="auto">
              <a:xfrm>
                <a:off x="240" y="184"/>
                <a:ext cx="1680" cy="3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Jacob’s course</a:t>
                </a:r>
              </a:p>
            </p:txBody>
          </p:sp>
          <p:sp>
            <p:nvSpPr>
              <p:cNvPr id="171044" name="Text Box 36"/>
              <p:cNvSpPr txBox="1">
                <a:spLocks noChangeArrowheads="1"/>
              </p:cNvSpPr>
              <p:nvPr/>
            </p:nvSpPr>
            <p:spPr bwMode="auto">
              <a:xfrm>
                <a:off x="1872" y="184"/>
                <a:ext cx="3696" cy="3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eaLnBrk="0" hangingPunct="0"/>
                <a:r>
                  <a: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model course to subjugate Satan</a:t>
                </a:r>
              </a:p>
            </p:txBody>
          </p:sp>
          <p:sp>
            <p:nvSpPr>
              <p:cNvPr id="171045" name="Text Box 37"/>
              <p:cNvSpPr txBox="1">
                <a:spLocks noChangeArrowheads="1"/>
              </p:cNvSpPr>
              <p:nvPr/>
            </p:nvSpPr>
            <p:spPr bwMode="auto">
              <a:xfrm>
                <a:off x="1824" y="182"/>
                <a:ext cx="240" cy="36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3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: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09600" y="2895600"/>
            <a:ext cx="609600" cy="609600"/>
            <a:chOff x="609600" y="1219200"/>
            <a:chExt cx="609600" cy="609600"/>
          </a:xfrm>
        </p:grpSpPr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600"/>
                </a:lnSpc>
              </a:pPr>
              <a:r>
                <a:rPr lang="en-US" sz="4000" b="1" dirty="0" smtClean="0">
                  <a:solidFill>
                    <a:srgbClr val="660066"/>
                  </a:solidFill>
                </a:rPr>
                <a:t>3</a:t>
              </a:r>
              <a:endParaRPr lang="en-US" sz="4000" b="1" dirty="0">
                <a:solidFill>
                  <a:srgbClr val="660066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000"/>
                </a:lnSpc>
              </a:pPr>
              <a:endParaRPr lang="en-US" sz="4000" b="1" dirty="0">
                <a:solidFill>
                  <a:srgbClr val="000099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  <p:bldP spid="171037" grpId="0" animBg="1"/>
      <p:bldP spid="171025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09600" y="2057400"/>
            <a:ext cx="609600" cy="609600"/>
            <a:chOff x="609600" y="1219200"/>
            <a:chExt cx="609600" cy="609600"/>
          </a:xfrm>
        </p:grpSpPr>
        <p:sp>
          <p:nvSpPr>
            <p:cNvPr id="33" name="Oval 6"/>
            <p:cNvSpPr>
              <a:spLocks noChangeArrowheads="1"/>
            </p:cNvSpPr>
            <p:nvPr/>
          </p:nvSpPr>
          <p:spPr bwMode="auto"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600"/>
                </a:lnSpc>
              </a:pPr>
              <a:r>
                <a:rPr lang="en-US" sz="4000" b="1" dirty="0" smtClean="0">
                  <a:solidFill>
                    <a:srgbClr val="000099"/>
                  </a:solidFill>
                </a:rPr>
                <a:t>2</a:t>
              </a:r>
              <a:endParaRPr lang="en-US" sz="4000" b="1" dirty="0">
                <a:solidFill>
                  <a:srgbClr val="000099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000"/>
                </a:lnSpc>
              </a:pPr>
              <a:endParaRPr lang="en-US" sz="4000" b="1" dirty="0">
                <a:solidFill>
                  <a:srgbClr val="000099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9600" y="1219200"/>
            <a:ext cx="609600" cy="609600"/>
            <a:chOff x="609600" y="1219200"/>
            <a:chExt cx="609600" cy="609600"/>
          </a:xfrm>
        </p:grpSpPr>
        <p:sp>
          <p:nvSpPr>
            <p:cNvPr id="36" name="Oval 35"/>
            <p:cNvSpPr/>
            <p:nvPr/>
          </p:nvSpPr>
          <p:spPr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000"/>
                </a:lnSpc>
              </a:pPr>
              <a:endParaRPr lang="en-US" sz="4000" b="1" dirty="0">
                <a:solidFill>
                  <a:srgbClr val="660066"/>
                </a:solidFill>
                <a:latin typeface="Arial Black" pitchFamily="34" charset="0"/>
              </a:endParaRPr>
            </a:p>
          </p:txBody>
        </p:sp>
        <p:sp>
          <p:nvSpPr>
            <p:cNvPr id="37" name="Oval 6"/>
            <p:cNvSpPr>
              <a:spLocks noChangeArrowheads="1"/>
            </p:cNvSpPr>
            <p:nvPr/>
          </p:nvSpPr>
          <p:spPr bwMode="auto"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600"/>
                </a:lnSpc>
              </a:pPr>
              <a:r>
                <a:rPr lang="en-US" sz="4000" b="1" dirty="0">
                  <a:solidFill>
                    <a:srgbClr val="660066"/>
                  </a:solidFill>
                </a:rPr>
                <a:t>1</a:t>
              </a:r>
            </a:p>
          </p:txBody>
        </p:sp>
      </p:grpSp>
      <p:sp>
        <p:nvSpPr>
          <p:cNvPr id="172047" name="Text Box 15"/>
          <p:cNvSpPr txBox="1">
            <a:spLocks noChangeArrowheads="1"/>
          </p:cNvSpPr>
          <p:nvPr/>
        </p:nvSpPr>
        <p:spPr bwMode="auto">
          <a:xfrm>
            <a:off x="1295400" y="1016000"/>
            <a:ext cx="73152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5400">
                <a:solidFill>
                  <a:srgbClr val="660066"/>
                </a:solidFill>
                <a:latin typeface="Fette Engschrift" pitchFamily="2" charset="0"/>
              </a:rPr>
              <a:t>Won the birthright as an individual</a:t>
            </a:r>
          </a:p>
        </p:txBody>
      </p:sp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1295400" y="1868488"/>
            <a:ext cx="63246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5400">
                <a:solidFill>
                  <a:srgbClr val="000099"/>
                </a:solidFill>
                <a:latin typeface="Fette Engschrift" pitchFamily="2" charset="0"/>
              </a:rPr>
              <a:t>Won the birthright as a family</a:t>
            </a:r>
          </a:p>
        </p:txBody>
      </p:sp>
      <p:grpSp>
        <p:nvGrpSpPr>
          <p:cNvPr id="172061" name="Group 29"/>
          <p:cNvGrpSpPr>
            <a:grpSpLocks/>
          </p:cNvGrpSpPr>
          <p:nvPr/>
        </p:nvGrpSpPr>
        <p:grpSpPr bwMode="auto">
          <a:xfrm>
            <a:off x="0" y="0"/>
            <a:ext cx="9144000" cy="5638800"/>
            <a:chOff x="0" y="0"/>
            <a:chExt cx="5760" cy="3552"/>
          </a:xfrm>
        </p:grpSpPr>
        <p:pic>
          <p:nvPicPr>
            <p:cNvPr id="172062" name="Picture 30" descr="Jacob wrestling the Angel"/>
            <p:cNvPicPr>
              <a:picLocks noChangeAspect="1" noChangeArrowheads="1"/>
            </p:cNvPicPr>
            <p:nvPr/>
          </p:nvPicPr>
          <p:blipFill>
            <a:blip r:embed="rId3"/>
            <a:srcRect l="31149" t="8032" r="-37088" b="25948"/>
            <a:stretch>
              <a:fillRect/>
            </a:stretch>
          </p:blipFill>
          <p:spPr bwMode="auto">
            <a:xfrm>
              <a:off x="1536" y="192"/>
              <a:ext cx="4224" cy="3312"/>
            </a:xfrm>
            <a:prstGeom prst="rect">
              <a:avLst/>
            </a:prstGeom>
            <a:solidFill>
              <a:srgbClr val="D3EBED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72063" name="Rectangle 31"/>
            <p:cNvSpPr>
              <a:spLocks noChangeArrowheads="1"/>
            </p:cNvSpPr>
            <p:nvPr/>
          </p:nvSpPr>
          <p:spPr bwMode="auto">
            <a:xfrm>
              <a:off x="0" y="0"/>
              <a:ext cx="1536" cy="3552"/>
            </a:xfrm>
            <a:prstGeom prst="rect">
              <a:avLst/>
            </a:prstGeom>
            <a:solidFill>
              <a:srgbClr val="D3EBE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64" name="Rectangle 32"/>
            <p:cNvSpPr>
              <a:spLocks noChangeArrowheads="1"/>
            </p:cNvSpPr>
            <p:nvPr/>
          </p:nvSpPr>
          <p:spPr bwMode="auto">
            <a:xfrm>
              <a:off x="1488" y="0"/>
              <a:ext cx="4272" cy="288"/>
            </a:xfrm>
            <a:prstGeom prst="rect">
              <a:avLst/>
            </a:prstGeom>
            <a:solidFill>
              <a:srgbClr val="D3EBE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2066" name="Rectangle 34"/>
          <p:cNvSpPr>
            <a:spLocks noChangeArrowheads="1"/>
          </p:cNvSpPr>
          <p:nvPr/>
        </p:nvSpPr>
        <p:spPr bwMode="auto">
          <a:xfrm>
            <a:off x="2438400" y="2895600"/>
            <a:ext cx="4419600" cy="609600"/>
          </a:xfrm>
          <a:prstGeom prst="rect">
            <a:avLst/>
          </a:prstGeom>
          <a:solidFill>
            <a:srgbClr val="D3EBED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049" name="Text Box 17"/>
          <p:cNvSpPr txBox="1">
            <a:spLocks noChangeArrowheads="1"/>
          </p:cNvSpPr>
          <p:nvPr/>
        </p:nvSpPr>
        <p:spPr bwMode="auto">
          <a:xfrm>
            <a:off x="1295400" y="2667000"/>
            <a:ext cx="6400800" cy="99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5400">
                <a:solidFill>
                  <a:srgbClr val="660066"/>
                </a:solidFill>
                <a:latin typeface="Fette Engschrift" pitchFamily="2" charset="0"/>
              </a:rPr>
              <a:t>Restored dominion over angel</a:t>
            </a:r>
          </a:p>
        </p:txBody>
      </p:sp>
      <p:sp>
        <p:nvSpPr>
          <p:cNvPr id="172065" name="Rectangle 33"/>
          <p:cNvSpPr>
            <a:spLocks noChangeArrowheads="1"/>
          </p:cNvSpPr>
          <p:nvPr/>
        </p:nvSpPr>
        <p:spPr bwMode="auto">
          <a:xfrm>
            <a:off x="2362200" y="3505200"/>
            <a:ext cx="3657600" cy="609600"/>
          </a:xfrm>
          <a:prstGeom prst="rect">
            <a:avLst/>
          </a:prstGeom>
          <a:solidFill>
            <a:srgbClr val="D3EBED">
              <a:alpha val="60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050" name="Text Box 18"/>
          <p:cNvSpPr txBox="1">
            <a:spLocks noChangeArrowheads="1"/>
          </p:cNvSpPr>
          <p:nvPr/>
        </p:nvSpPr>
        <p:spPr bwMode="auto">
          <a:xfrm>
            <a:off x="1295400" y="3276600"/>
            <a:ext cx="48768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5400">
                <a:solidFill>
                  <a:srgbClr val="660066"/>
                </a:solidFill>
                <a:latin typeface="Fette Engschrift" pitchFamily="2" charset="0"/>
              </a:rPr>
              <a:t>Chosen people </a:t>
            </a:r>
            <a:r>
              <a:rPr lang="en-US" sz="4800">
                <a:solidFill>
                  <a:srgbClr val="660066"/>
                </a:solidFill>
                <a:latin typeface="Fette Engschrift" pitchFamily="2" charset="0"/>
              </a:rPr>
              <a:t>(</a:t>
            </a:r>
            <a:r>
              <a:rPr lang="en-US" sz="5400">
                <a:solidFill>
                  <a:srgbClr val="660066"/>
                </a:solidFill>
                <a:latin typeface="Fette Engschrift" pitchFamily="2" charset="0"/>
              </a:rPr>
              <a:t>Israel</a:t>
            </a:r>
            <a:r>
              <a:rPr lang="en-US" sz="4800">
                <a:solidFill>
                  <a:srgbClr val="660066"/>
                </a:solidFill>
                <a:latin typeface="Fette Engschrift" pitchFamily="2" charset="0"/>
              </a:rPr>
              <a:t>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09600" y="2895600"/>
            <a:ext cx="609600" cy="609600"/>
            <a:chOff x="609600" y="1219200"/>
            <a:chExt cx="609600" cy="609600"/>
          </a:xfrm>
        </p:grpSpPr>
        <p:sp>
          <p:nvSpPr>
            <p:cNvPr id="39" name="Oval 6"/>
            <p:cNvSpPr>
              <a:spLocks noChangeArrowheads="1"/>
            </p:cNvSpPr>
            <p:nvPr/>
          </p:nvSpPr>
          <p:spPr bwMode="auto"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600"/>
                </a:lnSpc>
              </a:pPr>
              <a:r>
                <a:rPr lang="en-US" sz="4000" b="1" dirty="0" smtClean="0">
                  <a:solidFill>
                    <a:srgbClr val="660066"/>
                  </a:solidFill>
                </a:rPr>
                <a:t>3</a:t>
              </a:r>
              <a:endParaRPr lang="en-US" sz="4000" b="1" dirty="0">
                <a:solidFill>
                  <a:srgbClr val="660066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000"/>
                </a:lnSpc>
              </a:pPr>
              <a:endParaRPr lang="en-US" sz="4000" b="1" dirty="0">
                <a:solidFill>
                  <a:srgbClr val="000099"/>
                </a:solidFill>
                <a:latin typeface="Arial Black" pitchFamily="34" charset="0"/>
              </a:endParaRPr>
            </a:p>
          </p:txBody>
        </p:sp>
      </p:grpSp>
      <p:pic>
        <p:nvPicPr>
          <p:cNvPr id="172067" name="Picture 35" descr="Meeting of Jacob and Esau"/>
          <p:cNvPicPr>
            <a:picLocks noChangeAspect="1" noChangeArrowheads="1"/>
          </p:cNvPicPr>
          <p:nvPr/>
        </p:nvPicPr>
        <p:blipFill>
          <a:blip r:embed="rId4"/>
          <a:srcRect t="10239" b="2"/>
          <a:stretch>
            <a:fillRect/>
          </a:stretch>
        </p:blipFill>
        <p:spPr bwMode="auto">
          <a:xfrm>
            <a:off x="0" y="-4763"/>
            <a:ext cx="9144000" cy="55673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2054" name="Group 22"/>
          <p:cNvGrpSpPr>
            <a:grpSpLocks/>
          </p:cNvGrpSpPr>
          <p:nvPr/>
        </p:nvGrpSpPr>
        <p:grpSpPr bwMode="auto">
          <a:xfrm>
            <a:off x="1447800" y="5715000"/>
            <a:ext cx="6553200" cy="1028700"/>
            <a:chOff x="384" y="3570"/>
            <a:chExt cx="4128" cy="648"/>
          </a:xfrm>
        </p:grpSpPr>
        <p:sp>
          <p:nvSpPr>
            <p:cNvPr id="172036" name="Text Box 4"/>
            <p:cNvSpPr txBox="1">
              <a:spLocks noChangeArrowheads="1"/>
            </p:cNvSpPr>
            <p:nvPr/>
          </p:nvSpPr>
          <p:spPr bwMode="auto">
            <a:xfrm>
              <a:off x="608" y="3572"/>
              <a:ext cx="3904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After returning to Canaan with these victories, Jacob fulfilled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indemnity condition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to remove the fallen nature. </a:t>
              </a:r>
            </a:p>
          </p:txBody>
        </p:sp>
        <p:sp>
          <p:nvSpPr>
            <p:cNvPr id="172037" name="Text Box 5"/>
            <p:cNvSpPr txBox="1">
              <a:spLocks noChangeArrowheads="1"/>
            </p:cNvSpPr>
            <p:nvPr/>
          </p:nvSpPr>
          <p:spPr bwMode="auto">
            <a:xfrm>
              <a:off x="384" y="3570"/>
              <a:ext cx="17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72056" name="Rectangle 24"/>
          <p:cNvSpPr>
            <a:spLocks noChangeArrowheads="1"/>
          </p:cNvSpPr>
          <p:nvPr/>
        </p:nvSpPr>
        <p:spPr bwMode="auto">
          <a:xfrm>
            <a:off x="533400" y="4114800"/>
            <a:ext cx="7620000" cy="12954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051" name="Text Box 19"/>
          <p:cNvSpPr txBox="1">
            <a:spLocks noChangeArrowheads="1"/>
          </p:cNvSpPr>
          <p:nvPr/>
        </p:nvSpPr>
        <p:spPr bwMode="auto">
          <a:xfrm>
            <a:off x="1295400" y="4248150"/>
            <a:ext cx="6934200" cy="116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5400" dirty="0">
                <a:solidFill>
                  <a:srgbClr val="000099"/>
                </a:solidFill>
                <a:latin typeface="Fette Engschrift" pitchFamily="2" charset="0"/>
              </a:rPr>
              <a:t>Fulfilled the indemnity condition to remove the fallen nature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09600" y="4191000"/>
            <a:ext cx="609600" cy="609600"/>
            <a:chOff x="609600" y="1219200"/>
            <a:chExt cx="609600" cy="609600"/>
          </a:xfrm>
        </p:grpSpPr>
        <p:sp>
          <p:nvSpPr>
            <p:cNvPr id="42" name="Oval 6"/>
            <p:cNvSpPr>
              <a:spLocks noChangeArrowheads="1"/>
            </p:cNvSpPr>
            <p:nvPr/>
          </p:nvSpPr>
          <p:spPr bwMode="auto"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600"/>
                </a:lnSpc>
              </a:pPr>
              <a:r>
                <a:rPr lang="en-US" sz="4000" b="1" dirty="0" smtClean="0">
                  <a:solidFill>
                    <a:srgbClr val="000099"/>
                  </a:solidFill>
                </a:rPr>
                <a:t>4</a:t>
              </a:r>
              <a:endParaRPr lang="en-US" sz="4000" b="1" dirty="0">
                <a:solidFill>
                  <a:srgbClr val="000099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000"/>
                </a:lnSpc>
              </a:pPr>
              <a:endParaRPr lang="en-US" sz="4000" b="1" dirty="0">
                <a:solidFill>
                  <a:srgbClr val="000099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72038" name="Group 6"/>
          <p:cNvGrpSpPr>
            <a:grpSpLocks/>
          </p:cNvGrpSpPr>
          <p:nvPr/>
        </p:nvGrpSpPr>
        <p:grpSpPr bwMode="auto">
          <a:xfrm>
            <a:off x="381000" y="254000"/>
            <a:ext cx="8458200" cy="685800"/>
            <a:chOff x="240" y="160"/>
            <a:chExt cx="5328" cy="432"/>
          </a:xfrm>
        </p:grpSpPr>
        <p:sp>
          <p:nvSpPr>
            <p:cNvPr id="172039" name="Rectangle 7"/>
            <p:cNvSpPr>
              <a:spLocks noChangeArrowheads="1"/>
            </p:cNvSpPr>
            <p:nvPr/>
          </p:nvSpPr>
          <p:spPr bwMode="auto">
            <a:xfrm>
              <a:off x="240" y="160"/>
              <a:ext cx="5328" cy="432"/>
            </a:xfrm>
            <a:prstGeom prst="rect">
              <a:avLst/>
            </a:prstGeom>
            <a:solidFill>
              <a:srgbClr val="7C00F8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2040" name="Group 8"/>
            <p:cNvGrpSpPr>
              <a:grpSpLocks/>
            </p:cNvGrpSpPr>
            <p:nvPr/>
          </p:nvGrpSpPr>
          <p:grpSpPr bwMode="auto">
            <a:xfrm>
              <a:off x="240" y="191"/>
              <a:ext cx="5328" cy="369"/>
              <a:chOff x="240" y="182"/>
              <a:chExt cx="5328" cy="369"/>
            </a:xfrm>
          </p:grpSpPr>
          <p:sp>
            <p:nvSpPr>
              <p:cNvPr id="172041" name="Text Box 9"/>
              <p:cNvSpPr txBox="1">
                <a:spLocks noChangeArrowheads="1"/>
              </p:cNvSpPr>
              <p:nvPr/>
            </p:nvSpPr>
            <p:spPr bwMode="auto">
              <a:xfrm>
                <a:off x="240" y="184"/>
                <a:ext cx="1680" cy="3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Jacob’s course</a:t>
                </a:r>
              </a:p>
            </p:txBody>
          </p:sp>
          <p:sp>
            <p:nvSpPr>
              <p:cNvPr id="172042" name="Text Box 10"/>
              <p:cNvSpPr txBox="1">
                <a:spLocks noChangeArrowheads="1"/>
              </p:cNvSpPr>
              <p:nvPr/>
            </p:nvSpPr>
            <p:spPr bwMode="auto">
              <a:xfrm>
                <a:off x="1872" y="184"/>
                <a:ext cx="3696" cy="3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eaLnBrk="0" hangingPunct="0"/>
                <a:r>
                  <a: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model course to subjugate Satan</a:t>
                </a:r>
              </a:p>
            </p:txBody>
          </p:sp>
          <p:sp>
            <p:nvSpPr>
              <p:cNvPr id="172043" name="Text Box 11"/>
              <p:cNvSpPr txBox="1">
                <a:spLocks noChangeArrowheads="1"/>
              </p:cNvSpPr>
              <p:nvPr/>
            </p:nvSpPr>
            <p:spPr bwMode="auto">
              <a:xfrm>
                <a:off x="1824" y="182"/>
                <a:ext cx="240" cy="36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3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:</a:t>
                </a:r>
              </a:p>
            </p:txBody>
          </p:sp>
        </p:grp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7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66" grpId="0" animBg="1"/>
      <p:bldP spid="172065" grpId="0" animBg="1"/>
      <p:bldP spid="172056" grpId="0" animBg="1"/>
      <p:bldP spid="172051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09600" y="2057400"/>
            <a:ext cx="609600" cy="609600"/>
            <a:chOff x="609600" y="1219200"/>
            <a:chExt cx="609600" cy="609600"/>
          </a:xfrm>
        </p:grpSpPr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600"/>
                </a:lnSpc>
              </a:pPr>
              <a:r>
                <a:rPr lang="en-US" sz="4000" b="1" dirty="0" smtClean="0">
                  <a:solidFill>
                    <a:srgbClr val="000099"/>
                  </a:solidFill>
                </a:rPr>
                <a:t>2</a:t>
              </a:r>
              <a:endParaRPr lang="en-US" sz="4000" b="1" dirty="0">
                <a:solidFill>
                  <a:srgbClr val="000099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000"/>
                </a:lnSpc>
              </a:pPr>
              <a:endParaRPr lang="en-US" sz="4000" b="1" dirty="0">
                <a:solidFill>
                  <a:srgbClr val="000099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9600" y="1219200"/>
            <a:ext cx="609600" cy="609600"/>
            <a:chOff x="609600" y="1219200"/>
            <a:chExt cx="609600" cy="609600"/>
          </a:xfrm>
        </p:grpSpPr>
        <p:sp>
          <p:nvSpPr>
            <p:cNvPr id="38" name="Oval 37"/>
            <p:cNvSpPr/>
            <p:nvPr/>
          </p:nvSpPr>
          <p:spPr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000"/>
                </a:lnSpc>
              </a:pPr>
              <a:endParaRPr lang="en-US" sz="4000" b="1" dirty="0">
                <a:solidFill>
                  <a:srgbClr val="660066"/>
                </a:solidFill>
                <a:latin typeface="Arial Black" pitchFamily="34" charset="0"/>
              </a:endParaRPr>
            </a:p>
          </p:txBody>
        </p:sp>
        <p:sp>
          <p:nvSpPr>
            <p:cNvPr id="39" name="Oval 6"/>
            <p:cNvSpPr>
              <a:spLocks noChangeArrowheads="1"/>
            </p:cNvSpPr>
            <p:nvPr/>
          </p:nvSpPr>
          <p:spPr bwMode="auto"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600"/>
                </a:lnSpc>
              </a:pPr>
              <a:r>
                <a:rPr lang="en-US" sz="4000" b="1" dirty="0">
                  <a:solidFill>
                    <a:srgbClr val="660066"/>
                  </a:solidFill>
                </a:rPr>
                <a:t>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9600" y="2895600"/>
            <a:ext cx="609600" cy="609600"/>
            <a:chOff x="609600" y="1219200"/>
            <a:chExt cx="609600" cy="60960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auto"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600"/>
                </a:lnSpc>
              </a:pPr>
              <a:r>
                <a:rPr lang="en-US" sz="4000" b="1" dirty="0" smtClean="0">
                  <a:solidFill>
                    <a:srgbClr val="660066"/>
                  </a:solidFill>
                </a:rPr>
                <a:t>3</a:t>
              </a:r>
              <a:endParaRPr lang="en-US" sz="4000" b="1" dirty="0">
                <a:solidFill>
                  <a:srgbClr val="660066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000"/>
                </a:lnSpc>
              </a:pPr>
              <a:endParaRPr lang="en-US" sz="4000" b="1" dirty="0">
                <a:solidFill>
                  <a:srgbClr val="000099"/>
                </a:solidFill>
                <a:latin typeface="Arial Black" pitchFamily="34" charset="0"/>
              </a:endParaRPr>
            </a:p>
          </p:txBody>
        </p:sp>
      </p:grp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1295400" y="1016000"/>
            <a:ext cx="73152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5400">
                <a:solidFill>
                  <a:srgbClr val="660066"/>
                </a:solidFill>
                <a:latin typeface="Fette Engschrift" pitchFamily="2" charset="0"/>
              </a:rPr>
              <a:t>Won the birthright as an individual</a:t>
            </a:r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1295400" y="1868488"/>
            <a:ext cx="63246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5400">
                <a:solidFill>
                  <a:srgbClr val="000099"/>
                </a:solidFill>
                <a:latin typeface="Fette Engschrift" pitchFamily="2" charset="0"/>
              </a:rPr>
              <a:t>Won the birthright as a family</a:t>
            </a:r>
          </a:p>
        </p:txBody>
      </p:sp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1828800" y="5807075"/>
            <a:ext cx="5715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Jacob thus victoriously completed the model course to bring Satan to submission</a:t>
            </a:r>
          </a:p>
        </p:txBody>
      </p:sp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1295400" y="2667000"/>
            <a:ext cx="6400800" cy="996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5400">
                <a:solidFill>
                  <a:srgbClr val="660066"/>
                </a:solidFill>
                <a:latin typeface="Fette Engschrift" pitchFamily="2" charset="0"/>
              </a:rPr>
              <a:t>Restored dominion over angel</a:t>
            </a:r>
          </a:p>
        </p:txBody>
      </p:sp>
      <p:sp>
        <p:nvSpPr>
          <p:cNvPr id="173076" name="Text Box 20"/>
          <p:cNvSpPr txBox="1">
            <a:spLocks noChangeArrowheads="1"/>
          </p:cNvSpPr>
          <p:nvPr/>
        </p:nvSpPr>
        <p:spPr bwMode="auto">
          <a:xfrm>
            <a:off x="1295400" y="3276600"/>
            <a:ext cx="48768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5400">
                <a:solidFill>
                  <a:srgbClr val="660066"/>
                </a:solidFill>
                <a:latin typeface="Fette Engschrift" pitchFamily="2" charset="0"/>
              </a:rPr>
              <a:t>Chosen people </a:t>
            </a:r>
            <a:r>
              <a:rPr lang="en-US" sz="4800">
                <a:solidFill>
                  <a:srgbClr val="660066"/>
                </a:solidFill>
                <a:latin typeface="Fette Engschrift" pitchFamily="2" charset="0"/>
              </a:rPr>
              <a:t>(</a:t>
            </a:r>
            <a:r>
              <a:rPr lang="en-US" sz="5400">
                <a:solidFill>
                  <a:srgbClr val="660066"/>
                </a:solidFill>
                <a:latin typeface="Fette Engschrift" pitchFamily="2" charset="0"/>
              </a:rPr>
              <a:t>Israel</a:t>
            </a:r>
            <a:r>
              <a:rPr lang="en-US" sz="4800">
                <a:solidFill>
                  <a:srgbClr val="660066"/>
                </a:solidFill>
                <a:latin typeface="Fette Engschrift" pitchFamily="2" charset="0"/>
              </a:rPr>
              <a:t>)</a:t>
            </a:r>
          </a:p>
        </p:txBody>
      </p:sp>
      <p:pic>
        <p:nvPicPr>
          <p:cNvPr id="173090" name="Picture 34" descr="Meeting of Jacob and Esau"/>
          <p:cNvPicPr>
            <a:picLocks noChangeAspect="1" noChangeArrowheads="1"/>
          </p:cNvPicPr>
          <p:nvPr/>
        </p:nvPicPr>
        <p:blipFill>
          <a:blip r:embed="rId3"/>
          <a:srcRect t="10239" b="2"/>
          <a:stretch>
            <a:fillRect/>
          </a:stretch>
        </p:blipFill>
        <p:spPr bwMode="auto">
          <a:xfrm>
            <a:off x="0" y="-4763"/>
            <a:ext cx="9144000" cy="55673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3091" name="Rectangle 35"/>
          <p:cNvSpPr>
            <a:spLocks noChangeArrowheads="1"/>
          </p:cNvSpPr>
          <p:nvPr/>
        </p:nvSpPr>
        <p:spPr bwMode="auto">
          <a:xfrm>
            <a:off x="533400" y="4114800"/>
            <a:ext cx="7620000" cy="12954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3092" name="Group 36"/>
          <p:cNvGrpSpPr>
            <a:grpSpLocks/>
          </p:cNvGrpSpPr>
          <p:nvPr/>
        </p:nvGrpSpPr>
        <p:grpSpPr bwMode="auto">
          <a:xfrm>
            <a:off x="381000" y="254000"/>
            <a:ext cx="8458200" cy="685800"/>
            <a:chOff x="240" y="160"/>
            <a:chExt cx="5328" cy="432"/>
          </a:xfrm>
        </p:grpSpPr>
        <p:sp>
          <p:nvSpPr>
            <p:cNvPr id="173093" name="Rectangle 37"/>
            <p:cNvSpPr>
              <a:spLocks noChangeArrowheads="1"/>
            </p:cNvSpPr>
            <p:nvPr/>
          </p:nvSpPr>
          <p:spPr bwMode="auto">
            <a:xfrm>
              <a:off x="240" y="160"/>
              <a:ext cx="5328" cy="432"/>
            </a:xfrm>
            <a:prstGeom prst="rect">
              <a:avLst/>
            </a:prstGeom>
            <a:solidFill>
              <a:srgbClr val="7C00F8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3094" name="Group 38"/>
            <p:cNvGrpSpPr>
              <a:grpSpLocks/>
            </p:cNvGrpSpPr>
            <p:nvPr/>
          </p:nvGrpSpPr>
          <p:grpSpPr bwMode="auto">
            <a:xfrm>
              <a:off x="240" y="191"/>
              <a:ext cx="5328" cy="369"/>
              <a:chOff x="240" y="182"/>
              <a:chExt cx="5328" cy="369"/>
            </a:xfrm>
          </p:grpSpPr>
          <p:sp>
            <p:nvSpPr>
              <p:cNvPr id="173095" name="Text Box 39"/>
              <p:cNvSpPr txBox="1">
                <a:spLocks noChangeArrowheads="1"/>
              </p:cNvSpPr>
              <p:nvPr/>
            </p:nvSpPr>
            <p:spPr bwMode="auto">
              <a:xfrm>
                <a:off x="240" y="184"/>
                <a:ext cx="1680" cy="3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Jacob’s course</a:t>
                </a:r>
              </a:p>
            </p:txBody>
          </p:sp>
          <p:sp>
            <p:nvSpPr>
              <p:cNvPr id="173096" name="Text Box 40"/>
              <p:cNvSpPr txBox="1">
                <a:spLocks noChangeArrowheads="1"/>
              </p:cNvSpPr>
              <p:nvPr/>
            </p:nvSpPr>
            <p:spPr bwMode="auto">
              <a:xfrm>
                <a:off x="1872" y="184"/>
                <a:ext cx="3696" cy="3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eaLnBrk="0" hangingPunct="0"/>
                <a:r>
                  <a: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model course to subjugate Satan</a:t>
                </a:r>
              </a:p>
            </p:txBody>
          </p:sp>
          <p:sp>
            <p:nvSpPr>
              <p:cNvPr id="173097" name="Text Box 41"/>
              <p:cNvSpPr txBox="1">
                <a:spLocks noChangeArrowheads="1"/>
              </p:cNvSpPr>
              <p:nvPr/>
            </p:nvSpPr>
            <p:spPr bwMode="auto">
              <a:xfrm>
                <a:off x="1824" y="182"/>
                <a:ext cx="240" cy="36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3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Impact" pitchFamily="34" charset="0"/>
                  </a:rPr>
                  <a:t>:</a:t>
                </a:r>
              </a:p>
            </p:txBody>
          </p:sp>
        </p:grpSp>
      </p:grp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295400" y="4248150"/>
            <a:ext cx="6934200" cy="116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5400" dirty="0">
                <a:solidFill>
                  <a:srgbClr val="000099"/>
                </a:solidFill>
                <a:latin typeface="Fette Engschrift" pitchFamily="2" charset="0"/>
              </a:rPr>
              <a:t>Fulfilled the indemnity condition to remove the fallen nature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09600" y="4191000"/>
            <a:ext cx="609600" cy="609600"/>
            <a:chOff x="609600" y="1219200"/>
            <a:chExt cx="609600" cy="609600"/>
          </a:xfrm>
        </p:grpSpPr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600"/>
                </a:lnSpc>
              </a:pPr>
              <a:r>
                <a:rPr lang="en-US" sz="4000" b="1" dirty="0" smtClean="0">
                  <a:solidFill>
                    <a:srgbClr val="000099"/>
                  </a:solidFill>
                </a:rPr>
                <a:t>4</a:t>
              </a:r>
              <a:endParaRPr lang="en-US" sz="4000" b="1" dirty="0">
                <a:solidFill>
                  <a:srgbClr val="000099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09600" y="1219200"/>
              <a:ext cx="609600" cy="609600"/>
            </a:xfrm>
            <a:prstGeom prst="ellips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ts val="5000"/>
                </a:lnSpc>
              </a:pPr>
              <a:endParaRPr lang="en-US" sz="4000" b="1" dirty="0">
                <a:solidFill>
                  <a:srgbClr val="000099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/>
      <p:bldP spid="173091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Text Box 2"/>
          <p:cNvSpPr txBox="1">
            <a:spLocks noChangeArrowheads="1"/>
          </p:cNvSpPr>
          <p:nvPr/>
        </p:nvSpPr>
        <p:spPr bwMode="auto">
          <a:xfrm>
            <a:off x="1581150" y="1770063"/>
            <a:ext cx="5905500" cy="11366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Eurostile" pitchFamily="34" charset="0"/>
              </a:rPr>
              <a:t>For more information visit our website</a:t>
            </a:r>
          </a:p>
        </p:txBody>
      </p:sp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533400" y="3403600"/>
            <a:ext cx="8001000" cy="787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800" b="1">
                <a:solidFill>
                  <a:srgbClr val="FFEA91"/>
                </a:solidFill>
                <a:latin typeface="Arial Narrow" pitchFamily="34" charset="0"/>
              </a:rPr>
              <a:t>http://www.unificationstudy.com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685800" y="3810000"/>
            <a:ext cx="7696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Indemnity condition to remove the fallen nature</a:t>
            </a:r>
            <a:endParaRPr lang="en-US" sz="3000">
              <a:latin typeface="Arial" charset="0"/>
            </a:endParaRPr>
          </a:p>
        </p:txBody>
      </p:sp>
      <p:sp>
        <p:nvSpPr>
          <p:cNvPr id="210947" name="AutoShape 3"/>
          <p:cNvSpPr>
            <a:spLocks noChangeArrowheads="1"/>
          </p:cNvSpPr>
          <p:nvPr/>
        </p:nvSpPr>
        <p:spPr bwMode="auto">
          <a:xfrm rot="7807057" flipV="1">
            <a:off x="5922169" y="1578769"/>
            <a:ext cx="196850" cy="1674812"/>
          </a:xfrm>
          <a:prstGeom prst="downArrow">
            <a:avLst>
              <a:gd name="adj1" fmla="val 50000"/>
              <a:gd name="adj2" fmla="val 212702"/>
            </a:avLst>
          </a:prstGeom>
          <a:solidFill>
            <a:srgbClr val="660066"/>
          </a:solidFill>
          <a:ln w="9525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10948" name="AutoShape 4"/>
          <p:cNvSpPr>
            <a:spLocks noChangeArrowheads="1"/>
          </p:cNvSpPr>
          <p:nvPr/>
        </p:nvSpPr>
        <p:spPr bwMode="auto">
          <a:xfrm rot="13792943" flipH="1" flipV="1">
            <a:off x="3002757" y="1554956"/>
            <a:ext cx="196850" cy="1674813"/>
          </a:xfrm>
          <a:prstGeom prst="downArrow">
            <a:avLst>
              <a:gd name="adj1" fmla="val 50000"/>
              <a:gd name="adj2" fmla="val 212702"/>
            </a:avLst>
          </a:prstGeom>
          <a:solidFill>
            <a:srgbClr val="660066"/>
          </a:solidFill>
          <a:ln w="9525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950" name="AutoShape 6"/>
          <p:cNvSpPr>
            <a:spLocks noChangeArrowheads="1"/>
          </p:cNvSpPr>
          <p:nvPr/>
        </p:nvSpPr>
        <p:spPr bwMode="auto">
          <a:xfrm rot="10800000">
            <a:off x="1795463" y="1852613"/>
            <a:ext cx="207962" cy="1169987"/>
          </a:xfrm>
          <a:prstGeom prst="downArrow">
            <a:avLst>
              <a:gd name="adj1" fmla="val 50000"/>
              <a:gd name="adj2" fmla="val 140649"/>
            </a:avLst>
          </a:prstGeom>
          <a:gradFill rotWithShape="1">
            <a:gsLst>
              <a:gs pos="0">
                <a:srgbClr val="E3E3E3"/>
              </a:gs>
              <a:gs pos="100000">
                <a:srgbClr val="996633"/>
              </a:gs>
            </a:gsLst>
            <a:path path="rect">
              <a:fillToRect l="50000" t="50000" r="50000" b="50000"/>
            </a:path>
          </a:gradFill>
          <a:ln w="19050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3367088" y="1295400"/>
            <a:ext cx="2370137" cy="862013"/>
          </a:xfrm>
          <a:prstGeom prst="ellipse">
            <a:avLst/>
          </a:prstGeom>
          <a:gradFill rotWithShape="0">
            <a:gsLst>
              <a:gs pos="0">
                <a:srgbClr val="FFCC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60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4000">
                <a:solidFill>
                  <a:srgbClr val="660066"/>
                </a:solidFill>
                <a:latin typeface="Impact" pitchFamily="34" charset="0"/>
              </a:rPr>
              <a:t>Adam</a:t>
            </a:r>
            <a:endParaRPr lang="en-US" sz="400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10952" name="Group 8"/>
          <p:cNvGrpSpPr>
            <a:grpSpLocks/>
          </p:cNvGrpSpPr>
          <p:nvPr/>
        </p:nvGrpSpPr>
        <p:grpSpPr bwMode="auto">
          <a:xfrm>
            <a:off x="1235075" y="762000"/>
            <a:ext cx="1358900" cy="1030288"/>
            <a:chOff x="1271" y="1173"/>
            <a:chExt cx="660" cy="603"/>
          </a:xfrm>
        </p:grpSpPr>
        <p:sp>
          <p:nvSpPr>
            <p:cNvPr id="210953" name="Oval 9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1095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210955" name="Oval 11"/>
          <p:cNvSpPr>
            <a:spLocks noChangeArrowheads="1"/>
          </p:cNvSpPr>
          <p:nvPr/>
        </p:nvSpPr>
        <p:spPr bwMode="auto">
          <a:xfrm>
            <a:off x="990600" y="2952750"/>
            <a:ext cx="1851025" cy="78105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5A002D"/>
                </a:solidFill>
                <a:latin typeface="Impact" pitchFamily="34" charset="0"/>
              </a:rPr>
              <a:t>Abel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304800" y="152400"/>
            <a:ext cx="52578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1.2  The Foundation of Substance</a:t>
            </a:r>
          </a:p>
        </p:txBody>
      </p:sp>
      <p:grpSp>
        <p:nvGrpSpPr>
          <p:cNvPr id="210957" name="Group 13"/>
          <p:cNvGrpSpPr>
            <a:grpSpLocks/>
          </p:cNvGrpSpPr>
          <p:nvPr/>
        </p:nvGrpSpPr>
        <p:grpSpPr bwMode="auto">
          <a:xfrm>
            <a:off x="685800" y="5441952"/>
            <a:ext cx="7772400" cy="1354138"/>
            <a:chOff x="384" y="3384"/>
            <a:chExt cx="4896" cy="853"/>
          </a:xfrm>
        </p:grpSpPr>
        <p:sp>
          <p:nvSpPr>
            <p:cNvPr id="210958" name="Text Box 14"/>
            <p:cNvSpPr txBox="1">
              <a:spLocks noChangeArrowheads="1"/>
            </p:cNvSpPr>
            <p:nvPr/>
          </p:nvSpPr>
          <p:spPr bwMode="auto">
            <a:xfrm>
              <a:off x="608" y="3434"/>
              <a:ext cx="4672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Had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Cain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fulfilled the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indemnity condition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to remove the fallen nature, </a:t>
              </a:r>
              <a:r>
                <a:rPr lang="en-US" sz="2400" b="1" dirty="0">
                  <a:solidFill>
                    <a:srgbClr val="FFFF66"/>
                  </a:solidFill>
                  <a:latin typeface="Arial Narrow" pitchFamily="34" charset="0"/>
                </a:rPr>
                <a:t>God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would have gladly accepted his sacrifice. The foundation of substance would then have been laid in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Adam’s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family.</a:t>
              </a:r>
              <a:endParaRPr lang="en-US" sz="24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10959" name="Text Box 15"/>
            <p:cNvSpPr txBox="1">
              <a:spLocks noChangeArrowheads="1"/>
            </p:cNvSpPr>
            <p:nvPr/>
          </p:nvSpPr>
          <p:spPr bwMode="auto">
            <a:xfrm>
              <a:off x="384" y="3384"/>
              <a:ext cx="17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10960" name="AutoShape 16"/>
          <p:cNvSpPr>
            <a:spLocks noChangeArrowheads="1"/>
          </p:cNvSpPr>
          <p:nvPr/>
        </p:nvSpPr>
        <p:spPr bwMode="auto">
          <a:xfrm rot="5400000">
            <a:off x="4495800" y="1704975"/>
            <a:ext cx="228600" cy="3276600"/>
          </a:xfrm>
          <a:prstGeom prst="downArrow">
            <a:avLst>
              <a:gd name="adj1" fmla="val 41667"/>
              <a:gd name="adj2" fmla="val 143068"/>
            </a:avLst>
          </a:prstGeom>
          <a:gradFill rotWithShape="1">
            <a:gsLst>
              <a:gs pos="0">
                <a:srgbClr val="CC66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10961" name="Oval 17"/>
          <p:cNvSpPr>
            <a:spLocks noChangeArrowheads="1"/>
          </p:cNvSpPr>
          <p:nvPr/>
        </p:nvSpPr>
        <p:spPr bwMode="auto">
          <a:xfrm>
            <a:off x="6226175" y="2952750"/>
            <a:ext cx="1851025" cy="781050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CC6600"/>
            </a:solidFill>
            <a:round/>
            <a:headEnd/>
            <a:tailEnd/>
          </a:ln>
          <a:effectLst>
            <a:outerShdw dist="64758" dir="4721404" algn="ctr" rotWithShape="0">
              <a:srgbClr val="B65B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5A002D"/>
                </a:solidFill>
                <a:latin typeface="Impact" pitchFamily="34" charset="0"/>
              </a:rPr>
              <a:t>Cain</a:t>
            </a:r>
          </a:p>
        </p:txBody>
      </p:sp>
      <p:grpSp>
        <p:nvGrpSpPr>
          <p:cNvPr id="210962" name="Group 18"/>
          <p:cNvGrpSpPr>
            <a:grpSpLocks/>
          </p:cNvGrpSpPr>
          <p:nvPr/>
        </p:nvGrpSpPr>
        <p:grpSpPr bwMode="auto">
          <a:xfrm>
            <a:off x="3352800" y="2338388"/>
            <a:ext cx="2400300" cy="862012"/>
            <a:chOff x="2076" y="2017"/>
            <a:chExt cx="1512" cy="543"/>
          </a:xfrm>
        </p:grpSpPr>
        <p:sp>
          <p:nvSpPr>
            <p:cNvPr id="210963" name="Rectangle 19"/>
            <p:cNvSpPr>
              <a:spLocks noChangeArrowheads="1"/>
            </p:cNvSpPr>
            <p:nvPr/>
          </p:nvSpPr>
          <p:spPr bwMode="auto">
            <a:xfrm>
              <a:off x="2112" y="2017"/>
              <a:ext cx="1440" cy="527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64" name="Text Box 20"/>
            <p:cNvSpPr txBox="1">
              <a:spLocks noChangeArrowheads="1"/>
            </p:cNvSpPr>
            <p:nvPr/>
          </p:nvSpPr>
          <p:spPr bwMode="auto">
            <a:xfrm>
              <a:off x="2076" y="2042"/>
              <a:ext cx="1512" cy="51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000">
                  <a:solidFill>
                    <a:srgbClr val="660033"/>
                  </a:solidFill>
                  <a:latin typeface="Impact" pitchFamily="34" charset="0"/>
                </a:rPr>
                <a:t>Foundation of Substance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  <p:bldP spid="210950" grpId="0" animBg="1"/>
      <p:bldP spid="210951" grpId="0" animBg="1"/>
      <p:bldP spid="210955" grpId="0" animBg="1"/>
      <p:bldP spid="210956" grpId="0"/>
      <p:bldP spid="210960" grpId="0" animBg="1"/>
      <p:bldP spid="210961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52578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 dirty="0">
                <a:solidFill>
                  <a:srgbClr val="000099"/>
                </a:solidFill>
                <a:latin typeface="Impact" pitchFamily="34" charset="0"/>
              </a:rPr>
              <a:t>1.2  The Foundation of Substance</a:t>
            </a:r>
          </a:p>
        </p:txBody>
      </p:sp>
      <p:grpSp>
        <p:nvGrpSpPr>
          <p:cNvPr id="211972" name="Group 4"/>
          <p:cNvGrpSpPr>
            <a:grpSpLocks/>
          </p:cNvGrpSpPr>
          <p:nvPr/>
        </p:nvGrpSpPr>
        <p:grpSpPr bwMode="auto">
          <a:xfrm>
            <a:off x="533400" y="5565775"/>
            <a:ext cx="8229600" cy="1063625"/>
            <a:chOff x="336" y="3410"/>
            <a:chExt cx="5184" cy="670"/>
          </a:xfrm>
        </p:grpSpPr>
        <p:sp>
          <p:nvSpPr>
            <p:cNvPr id="211973" name="Text Box 5"/>
            <p:cNvSpPr txBox="1">
              <a:spLocks noChangeArrowheads="1"/>
            </p:cNvSpPr>
            <p:nvPr/>
          </p:nvSpPr>
          <p:spPr bwMode="auto">
            <a:xfrm>
              <a:off x="560" y="3434"/>
              <a:ext cx="4960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To remove the fallen nature, a person must make an indemnity condition by taking a course which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reverses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the process through which human beings initially acquired the fallen nature.</a:t>
              </a:r>
              <a:endParaRPr lang="en-US" sz="2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11974" name="Text Box 6"/>
            <p:cNvSpPr txBox="1">
              <a:spLocks noChangeArrowheads="1"/>
            </p:cNvSpPr>
            <p:nvPr/>
          </p:nvSpPr>
          <p:spPr bwMode="auto">
            <a:xfrm>
              <a:off x="336" y="3410"/>
              <a:ext cx="24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11975" name="AutoShape 7"/>
          <p:cNvSpPr>
            <a:spLocks noChangeArrowheads="1"/>
          </p:cNvSpPr>
          <p:nvPr/>
        </p:nvSpPr>
        <p:spPr bwMode="auto">
          <a:xfrm rot="7807057" flipV="1">
            <a:off x="5922169" y="1578769"/>
            <a:ext cx="196850" cy="1674812"/>
          </a:xfrm>
          <a:prstGeom prst="downArrow">
            <a:avLst>
              <a:gd name="adj1" fmla="val 50000"/>
              <a:gd name="adj2" fmla="val 212702"/>
            </a:avLst>
          </a:prstGeom>
          <a:solidFill>
            <a:srgbClr val="660066"/>
          </a:solidFill>
          <a:ln w="9525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11976" name="AutoShape 8"/>
          <p:cNvSpPr>
            <a:spLocks noChangeArrowheads="1"/>
          </p:cNvSpPr>
          <p:nvPr/>
        </p:nvSpPr>
        <p:spPr bwMode="auto">
          <a:xfrm rot="13792943" flipH="1" flipV="1">
            <a:off x="3002757" y="1554956"/>
            <a:ext cx="196850" cy="1674813"/>
          </a:xfrm>
          <a:prstGeom prst="downArrow">
            <a:avLst>
              <a:gd name="adj1" fmla="val 50000"/>
              <a:gd name="adj2" fmla="val 212702"/>
            </a:avLst>
          </a:prstGeom>
          <a:solidFill>
            <a:srgbClr val="660066"/>
          </a:solidFill>
          <a:ln w="9525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11977" name="AutoShape 9"/>
          <p:cNvSpPr>
            <a:spLocks noChangeArrowheads="1"/>
          </p:cNvSpPr>
          <p:nvPr/>
        </p:nvSpPr>
        <p:spPr bwMode="auto">
          <a:xfrm rot="10800000">
            <a:off x="1795463" y="1852613"/>
            <a:ext cx="207962" cy="1169987"/>
          </a:xfrm>
          <a:prstGeom prst="downArrow">
            <a:avLst>
              <a:gd name="adj1" fmla="val 50000"/>
              <a:gd name="adj2" fmla="val 140649"/>
            </a:avLst>
          </a:prstGeom>
          <a:gradFill rotWithShape="1">
            <a:gsLst>
              <a:gs pos="0">
                <a:srgbClr val="E3E3E3"/>
              </a:gs>
              <a:gs pos="100000">
                <a:srgbClr val="996633"/>
              </a:gs>
            </a:gsLst>
            <a:path path="rect">
              <a:fillToRect l="50000" t="50000" r="50000" b="50000"/>
            </a:path>
          </a:gradFill>
          <a:ln w="19050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11978" name="Oval 10"/>
          <p:cNvSpPr>
            <a:spLocks noChangeArrowheads="1"/>
          </p:cNvSpPr>
          <p:nvPr/>
        </p:nvSpPr>
        <p:spPr bwMode="auto">
          <a:xfrm>
            <a:off x="3367088" y="1295400"/>
            <a:ext cx="2370137" cy="862013"/>
          </a:xfrm>
          <a:prstGeom prst="ellipse">
            <a:avLst/>
          </a:prstGeom>
          <a:gradFill rotWithShape="0">
            <a:gsLst>
              <a:gs pos="0">
                <a:srgbClr val="FFCC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60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4000">
                <a:solidFill>
                  <a:srgbClr val="660066"/>
                </a:solidFill>
                <a:latin typeface="Impact" pitchFamily="34" charset="0"/>
              </a:rPr>
              <a:t>Adam</a:t>
            </a:r>
            <a:endParaRPr lang="en-US" sz="400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11979" name="Group 11"/>
          <p:cNvGrpSpPr>
            <a:grpSpLocks/>
          </p:cNvGrpSpPr>
          <p:nvPr/>
        </p:nvGrpSpPr>
        <p:grpSpPr bwMode="auto">
          <a:xfrm>
            <a:off x="1235075" y="762000"/>
            <a:ext cx="1358900" cy="1030288"/>
            <a:chOff x="1271" y="1173"/>
            <a:chExt cx="660" cy="603"/>
          </a:xfrm>
        </p:grpSpPr>
        <p:sp>
          <p:nvSpPr>
            <p:cNvPr id="211980" name="Oval 12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11981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211982" name="Oval 14"/>
          <p:cNvSpPr>
            <a:spLocks noChangeArrowheads="1"/>
          </p:cNvSpPr>
          <p:nvPr/>
        </p:nvSpPr>
        <p:spPr bwMode="auto">
          <a:xfrm>
            <a:off x="990600" y="2952750"/>
            <a:ext cx="1851025" cy="78105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5A002D"/>
                </a:solidFill>
                <a:latin typeface="Impact" pitchFamily="34" charset="0"/>
              </a:rPr>
              <a:t>Abel</a:t>
            </a:r>
          </a:p>
        </p:txBody>
      </p:sp>
      <p:sp>
        <p:nvSpPr>
          <p:cNvPr id="211983" name="Text Box 15"/>
          <p:cNvSpPr txBox="1">
            <a:spLocks noChangeArrowheads="1"/>
          </p:cNvSpPr>
          <p:nvPr/>
        </p:nvSpPr>
        <p:spPr bwMode="auto">
          <a:xfrm>
            <a:off x="685800" y="3810000"/>
            <a:ext cx="7696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Indemnity condition to remove the fallen nature</a:t>
            </a:r>
            <a:endParaRPr lang="en-US" sz="3000">
              <a:latin typeface="Arial" charset="0"/>
            </a:endParaRPr>
          </a:p>
        </p:txBody>
      </p:sp>
      <p:sp>
        <p:nvSpPr>
          <p:cNvPr id="211984" name="Text Box 16"/>
          <p:cNvSpPr txBox="1">
            <a:spLocks noChangeArrowheads="1"/>
          </p:cNvSpPr>
          <p:nvPr/>
        </p:nvSpPr>
        <p:spPr bwMode="auto">
          <a:xfrm>
            <a:off x="3200400" y="4784725"/>
            <a:ext cx="2667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Reverse course</a:t>
            </a:r>
            <a:endParaRPr lang="en-US" sz="3000">
              <a:latin typeface="Arial" charset="0"/>
            </a:endParaRPr>
          </a:p>
        </p:txBody>
      </p:sp>
      <p:grpSp>
        <p:nvGrpSpPr>
          <p:cNvPr id="211985" name="Group 17"/>
          <p:cNvGrpSpPr>
            <a:grpSpLocks/>
          </p:cNvGrpSpPr>
          <p:nvPr/>
        </p:nvGrpSpPr>
        <p:grpSpPr bwMode="auto">
          <a:xfrm>
            <a:off x="3352800" y="2338388"/>
            <a:ext cx="2400300" cy="862012"/>
            <a:chOff x="2076" y="2017"/>
            <a:chExt cx="1512" cy="543"/>
          </a:xfrm>
        </p:grpSpPr>
        <p:sp>
          <p:nvSpPr>
            <p:cNvPr id="211986" name="Rectangle 18"/>
            <p:cNvSpPr>
              <a:spLocks noChangeArrowheads="1"/>
            </p:cNvSpPr>
            <p:nvPr/>
          </p:nvSpPr>
          <p:spPr bwMode="auto">
            <a:xfrm>
              <a:off x="2112" y="2017"/>
              <a:ext cx="1440" cy="527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87" name="Text Box 19"/>
            <p:cNvSpPr txBox="1">
              <a:spLocks noChangeArrowheads="1"/>
            </p:cNvSpPr>
            <p:nvPr/>
          </p:nvSpPr>
          <p:spPr bwMode="auto">
            <a:xfrm>
              <a:off x="2076" y="2042"/>
              <a:ext cx="1512" cy="51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000">
                  <a:solidFill>
                    <a:srgbClr val="660033"/>
                  </a:solidFill>
                  <a:latin typeface="Impact" pitchFamily="34" charset="0"/>
                </a:rPr>
                <a:t>Foundation of Substance</a:t>
              </a:r>
            </a:p>
          </p:txBody>
        </p:sp>
      </p:grpSp>
      <p:sp>
        <p:nvSpPr>
          <p:cNvPr id="211988" name="WordArt 20"/>
          <p:cNvSpPr>
            <a:spLocks noChangeArrowheads="1" noChangeShapeType="1" noTextEdit="1"/>
          </p:cNvSpPr>
          <p:nvPr/>
        </p:nvSpPr>
        <p:spPr bwMode="auto">
          <a:xfrm rot="5400000">
            <a:off x="4305300" y="4533900"/>
            <a:ext cx="4572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….</a:t>
            </a:r>
          </a:p>
        </p:txBody>
      </p:sp>
      <p:sp>
        <p:nvSpPr>
          <p:cNvPr id="211989" name="AutoShape 21"/>
          <p:cNvSpPr>
            <a:spLocks noChangeArrowheads="1"/>
          </p:cNvSpPr>
          <p:nvPr/>
        </p:nvSpPr>
        <p:spPr bwMode="auto">
          <a:xfrm rot="5400000">
            <a:off x="4495800" y="1704975"/>
            <a:ext cx="228600" cy="3276600"/>
          </a:xfrm>
          <a:prstGeom prst="downArrow">
            <a:avLst>
              <a:gd name="adj1" fmla="val 41667"/>
              <a:gd name="adj2" fmla="val 143068"/>
            </a:avLst>
          </a:prstGeom>
          <a:gradFill rotWithShape="1">
            <a:gsLst>
              <a:gs pos="0">
                <a:srgbClr val="CC66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11990" name="Oval 22"/>
          <p:cNvSpPr>
            <a:spLocks noChangeArrowheads="1"/>
          </p:cNvSpPr>
          <p:nvPr/>
        </p:nvSpPr>
        <p:spPr bwMode="auto">
          <a:xfrm>
            <a:off x="6226175" y="2952750"/>
            <a:ext cx="1851025" cy="781050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CC6600"/>
            </a:solidFill>
            <a:round/>
            <a:headEnd/>
            <a:tailEnd/>
          </a:ln>
          <a:effectLst>
            <a:outerShdw dist="64758" dir="4721404" algn="ctr" rotWithShape="0">
              <a:srgbClr val="B65B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5A002D"/>
                </a:solidFill>
                <a:latin typeface="Impact" pitchFamily="34" charset="0"/>
              </a:rPr>
              <a:t>Cain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304800" y="762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98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800" b="1" u="sng" dirty="0">
                <a:solidFill>
                  <a:srgbClr val="000099"/>
                </a:solidFill>
                <a:latin typeface="Fette Engschrift" pitchFamily="2" charset="0"/>
              </a:rPr>
              <a:t>Causes of the primary characteristics of the fallen nature</a:t>
            </a:r>
          </a:p>
        </p:txBody>
      </p:sp>
      <p:sp>
        <p:nvSpPr>
          <p:cNvPr id="212996" name="AutoShape 4"/>
          <p:cNvSpPr>
            <a:spLocks noChangeArrowheads="1"/>
          </p:cNvSpPr>
          <p:nvPr/>
        </p:nvSpPr>
        <p:spPr bwMode="auto">
          <a:xfrm rot="5400000">
            <a:off x="4343400" y="741363"/>
            <a:ext cx="228600" cy="3276600"/>
          </a:xfrm>
          <a:prstGeom prst="downArrow">
            <a:avLst>
              <a:gd name="adj1" fmla="val 41667"/>
              <a:gd name="adj2" fmla="val 143068"/>
            </a:avLst>
          </a:prstGeom>
          <a:gradFill rotWithShape="0">
            <a:gsLst>
              <a:gs pos="0">
                <a:schemeClr val="bg1"/>
              </a:gs>
              <a:gs pos="100000">
                <a:srgbClr val="4D4D4D"/>
              </a:gs>
            </a:gsLst>
            <a:lin ang="0" scaled="1"/>
          </a:gradFill>
          <a:ln w="28575" algn="ctr">
            <a:solidFill>
              <a:srgbClr val="3C001E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grpSp>
        <p:nvGrpSpPr>
          <p:cNvPr id="212997" name="Group 5"/>
          <p:cNvGrpSpPr>
            <a:grpSpLocks/>
          </p:cNvGrpSpPr>
          <p:nvPr/>
        </p:nvGrpSpPr>
        <p:grpSpPr bwMode="auto">
          <a:xfrm>
            <a:off x="4189413" y="2227263"/>
            <a:ext cx="571500" cy="304800"/>
            <a:chOff x="2736" y="1220"/>
            <a:chExt cx="360" cy="192"/>
          </a:xfrm>
        </p:grpSpPr>
        <p:sp>
          <p:nvSpPr>
            <p:cNvPr id="212998" name="Line 6"/>
            <p:cNvSpPr>
              <a:spLocks noChangeShapeType="1"/>
            </p:cNvSpPr>
            <p:nvPr/>
          </p:nvSpPr>
          <p:spPr bwMode="auto">
            <a:xfrm rot="20870636" flipH="1">
              <a:off x="2736" y="1220"/>
              <a:ext cx="336" cy="192"/>
            </a:xfrm>
            <a:prstGeom prst="line">
              <a:avLst/>
            </a:prstGeom>
            <a:noFill/>
            <a:ln w="76200">
              <a:solidFill>
                <a:srgbClr val="42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999" name="Line 7"/>
            <p:cNvSpPr>
              <a:spLocks noChangeShapeType="1"/>
            </p:cNvSpPr>
            <p:nvPr/>
          </p:nvSpPr>
          <p:spPr bwMode="auto">
            <a:xfrm rot="729364">
              <a:off x="2760" y="1220"/>
              <a:ext cx="336" cy="192"/>
            </a:xfrm>
            <a:prstGeom prst="line">
              <a:avLst/>
            </a:prstGeom>
            <a:noFill/>
            <a:ln w="76200">
              <a:solidFill>
                <a:srgbClr val="42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3000" name="AutoShape 8"/>
          <p:cNvSpPr>
            <a:spLocks noChangeArrowheads="1"/>
          </p:cNvSpPr>
          <p:nvPr/>
        </p:nvSpPr>
        <p:spPr bwMode="auto">
          <a:xfrm rot="10800000">
            <a:off x="2022475" y="1614488"/>
            <a:ext cx="287338" cy="442912"/>
          </a:xfrm>
          <a:prstGeom prst="downArrow">
            <a:avLst>
              <a:gd name="adj1" fmla="val 34167"/>
              <a:gd name="adj2" fmla="val 78756"/>
            </a:avLst>
          </a:prstGeom>
          <a:gradFill rotWithShape="1">
            <a:gsLst>
              <a:gs pos="0">
                <a:srgbClr val="660066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13001" name="Oval 9"/>
          <p:cNvSpPr>
            <a:spLocks noChangeArrowheads="1"/>
          </p:cNvSpPr>
          <p:nvPr/>
        </p:nvSpPr>
        <p:spPr bwMode="auto">
          <a:xfrm>
            <a:off x="1589088" y="2052638"/>
            <a:ext cx="1154112" cy="652462"/>
          </a:xfrm>
          <a:prstGeom prst="ellipse">
            <a:avLst/>
          </a:prstGeom>
          <a:gradFill rotWithShape="0">
            <a:gsLst>
              <a:gs pos="0">
                <a:srgbClr val="FFCC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40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800">
                <a:solidFill>
                  <a:srgbClr val="660066"/>
                </a:solidFill>
                <a:latin typeface="Impact" pitchFamily="34" charset="0"/>
              </a:rPr>
              <a:t>Adam</a:t>
            </a:r>
            <a:endParaRPr lang="en-US" sz="280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13002" name="Group 10"/>
          <p:cNvGrpSpPr>
            <a:grpSpLocks/>
          </p:cNvGrpSpPr>
          <p:nvPr/>
        </p:nvGrpSpPr>
        <p:grpSpPr bwMode="auto">
          <a:xfrm>
            <a:off x="1760538" y="762000"/>
            <a:ext cx="811212" cy="781050"/>
            <a:chOff x="1271" y="1173"/>
            <a:chExt cx="660" cy="603"/>
          </a:xfrm>
        </p:grpSpPr>
        <p:sp>
          <p:nvSpPr>
            <p:cNvPr id="213003" name="Oval 11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1300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213005" name="Oval 13"/>
          <p:cNvSpPr>
            <a:spLocks noChangeArrowheads="1"/>
          </p:cNvSpPr>
          <p:nvPr/>
        </p:nvSpPr>
        <p:spPr bwMode="auto">
          <a:xfrm>
            <a:off x="5573713" y="2036763"/>
            <a:ext cx="2362200" cy="685800"/>
          </a:xfrm>
          <a:prstGeom prst="ellipse">
            <a:avLst/>
          </a:prstGeom>
          <a:gradFill rotWithShape="0">
            <a:gsLst>
              <a:gs pos="0">
                <a:srgbClr val="5F5F5F"/>
              </a:gs>
              <a:gs pos="50000">
                <a:schemeClr val="tx1"/>
              </a:gs>
              <a:gs pos="100000">
                <a:srgbClr val="5F5F5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3000">
                <a:solidFill>
                  <a:schemeClr val="bg1"/>
                </a:solidFill>
                <a:latin typeface="Impact" pitchFamily="34" charset="0"/>
              </a:rPr>
              <a:t>Archangel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3913188" y="1473200"/>
            <a:ext cx="109855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</a:rPr>
              <a:t>Fall</a:t>
            </a:r>
          </a:p>
        </p:txBody>
      </p:sp>
      <p:grpSp>
        <p:nvGrpSpPr>
          <p:cNvPr id="213015" name="Group 23"/>
          <p:cNvGrpSpPr>
            <a:grpSpLocks/>
          </p:cNvGrpSpPr>
          <p:nvPr/>
        </p:nvGrpSpPr>
        <p:grpSpPr bwMode="auto">
          <a:xfrm>
            <a:off x="609600" y="5943600"/>
            <a:ext cx="8131175" cy="685800"/>
            <a:chOff x="384" y="3744"/>
            <a:chExt cx="5122" cy="432"/>
          </a:xfrm>
        </p:grpSpPr>
        <p:sp>
          <p:nvSpPr>
            <p:cNvPr id="213008" name="Text Box 16"/>
            <p:cNvSpPr txBox="1">
              <a:spLocks noChangeArrowheads="1"/>
            </p:cNvSpPr>
            <p:nvPr/>
          </p:nvSpPr>
          <p:spPr bwMode="auto">
            <a:xfrm>
              <a:off x="642" y="3750"/>
              <a:ext cx="486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Archangel fell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because he did not love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Adam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; rather, he envied Adam, who was receiving more love from God than he. </a:t>
              </a:r>
              <a:endParaRPr lang="en-US" sz="24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13014" name="Oval 22"/>
            <p:cNvSpPr>
              <a:spLocks noChangeArrowheads="1"/>
            </p:cNvSpPr>
            <p:nvPr/>
          </p:nvSpPr>
          <p:spPr bwMode="auto">
            <a:xfrm>
              <a:off x="384" y="3744"/>
              <a:ext cx="240" cy="2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  <a:latin typeface="Impact" pitchFamily="34" charset="0"/>
                </a:rPr>
                <a:t>1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1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2130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/>
      <p:bldP spid="213000" grpId="0" animBg="1"/>
      <p:bldP spid="213001" grpId="0" animBg="1"/>
      <p:bldP spid="213001" grpId="1" animBg="1"/>
      <p:bldP spid="213005" grpId="0" animBg="1"/>
      <p:bldP spid="21300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8" name="Group 2"/>
          <p:cNvGrpSpPr>
            <a:grpSpLocks/>
          </p:cNvGrpSpPr>
          <p:nvPr/>
        </p:nvGrpSpPr>
        <p:grpSpPr bwMode="auto">
          <a:xfrm>
            <a:off x="533400" y="2819400"/>
            <a:ext cx="8077200" cy="2743200"/>
            <a:chOff x="336" y="1776"/>
            <a:chExt cx="5088" cy="1728"/>
          </a:xfrm>
        </p:grpSpPr>
        <p:sp>
          <p:nvSpPr>
            <p:cNvPr id="214019" name="AutoShape 3"/>
            <p:cNvSpPr>
              <a:spLocks noChangeArrowheads="1"/>
            </p:cNvSpPr>
            <p:nvPr/>
          </p:nvSpPr>
          <p:spPr bwMode="auto">
            <a:xfrm>
              <a:off x="336" y="1920"/>
              <a:ext cx="5088" cy="158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AEAEA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4020" name="Group 4"/>
            <p:cNvGrpSpPr>
              <a:grpSpLocks/>
            </p:cNvGrpSpPr>
            <p:nvPr/>
          </p:nvGrpSpPr>
          <p:grpSpPr bwMode="auto">
            <a:xfrm>
              <a:off x="704" y="1776"/>
              <a:ext cx="4351" cy="441"/>
              <a:chOff x="689" y="1920"/>
              <a:chExt cx="4351" cy="441"/>
            </a:xfrm>
          </p:grpSpPr>
          <p:sp>
            <p:nvSpPr>
              <p:cNvPr id="214021" name="Rectangle 5"/>
              <p:cNvSpPr>
                <a:spLocks noChangeArrowheads="1"/>
              </p:cNvSpPr>
              <p:nvPr/>
            </p:nvSpPr>
            <p:spPr bwMode="auto">
              <a:xfrm>
                <a:off x="728" y="1959"/>
                <a:ext cx="4272" cy="384"/>
              </a:xfrm>
              <a:prstGeom prst="rect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6600CC"/>
                  </a:gs>
                </a:gsLst>
                <a:path path="shape">
                  <a:fillToRect l="50000" t="50000" r="50000" b="50000"/>
                </a:path>
              </a:gradFill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22" name="Text Box 6"/>
              <p:cNvSpPr txBox="1">
                <a:spLocks noChangeArrowheads="1"/>
              </p:cNvSpPr>
              <p:nvPr/>
            </p:nvSpPr>
            <p:spPr bwMode="auto">
              <a:xfrm>
                <a:off x="689" y="1920"/>
                <a:ext cx="4351" cy="44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</a:pPr>
                <a:r>
                  <a:rPr lang="en-US" sz="4200">
                    <a:solidFill>
                      <a:schemeClr val="bg1"/>
                    </a:solidFill>
                    <a:latin typeface="Fette Engschrift" pitchFamily="2" charset="0"/>
                  </a:rPr>
                  <a:t>Primary characteristics of fallen nature</a:t>
                </a:r>
                <a:endParaRPr lang="en-US" sz="4200" b="1" u="sng">
                  <a:latin typeface="Fette Engschrift" pitchFamily="2" charset="0"/>
                </a:endParaRPr>
              </a:p>
            </p:txBody>
          </p:sp>
        </p:grpSp>
      </p:grp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0" y="5715000"/>
            <a:ext cx="9144000" cy="1141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304800" y="762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98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800" b="1" u="sng">
                <a:solidFill>
                  <a:srgbClr val="000099"/>
                </a:solidFill>
                <a:latin typeface="Fette Engschrift" pitchFamily="2" charset="0"/>
              </a:rPr>
              <a:t>Causes of the primary characteristics of the fallen nature</a:t>
            </a:r>
          </a:p>
        </p:txBody>
      </p:sp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1193800" y="5943600"/>
            <a:ext cx="69596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This was the cause of the first primary characteristic of the fallen nature: failing to take </a:t>
            </a:r>
            <a:r>
              <a:rPr lang="en-US" sz="2400" b="1" u="sng">
                <a:solidFill>
                  <a:schemeClr val="bg1"/>
                </a:solidFill>
                <a:latin typeface="Arial Narrow" pitchFamily="34" charset="0"/>
              </a:rPr>
              <a:t>God’s standpoint</a:t>
            </a:r>
            <a:r>
              <a:rPr lang="en-US" sz="2700" b="1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(p. 193).</a:t>
            </a:r>
            <a:endParaRPr lang="en-US" sz="2000" u="sng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4026" name="AutoShape 10"/>
          <p:cNvSpPr>
            <a:spLocks noChangeArrowheads="1"/>
          </p:cNvSpPr>
          <p:nvPr/>
        </p:nvSpPr>
        <p:spPr bwMode="auto">
          <a:xfrm rot="5400000">
            <a:off x="4343400" y="741363"/>
            <a:ext cx="228600" cy="3276600"/>
          </a:xfrm>
          <a:prstGeom prst="downArrow">
            <a:avLst>
              <a:gd name="adj1" fmla="val 41667"/>
              <a:gd name="adj2" fmla="val 143068"/>
            </a:avLst>
          </a:prstGeom>
          <a:gradFill rotWithShape="0">
            <a:gsLst>
              <a:gs pos="0">
                <a:schemeClr val="bg1"/>
              </a:gs>
              <a:gs pos="100000">
                <a:srgbClr val="4D4D4D"/>
              </a:gs>
            </a:gsLst>
            <a:lin ang="0" scaled="1"/>
          </a:gradFill>
          <a:ln w="28575" algn="ctr">
            <a:solidFill>
              <a:srgbClr val="3C001E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grpSp>
        <p:nvGrpSpPr>
          <p:cNvPr id="214027" name="Group 11"/>
          <p:cNvGrpSpPr>
            <a:grpSpLocks/>
          </p:cNvGrpSpPr>
          <p:nvPr/>
        </p:nvGrpSpPr>
        <p:grpSpPr bwMode="auto">
          <a:xfrm>
            <a:off x="4189413" y="2227263"/>
            <a:ext cx="571500" cy="304800"/>
            <a:chOff x="2736" y="1220"/>
            <a:chExt cx="360" cy="192"/>
          </a:xfrm>
        </p:grpSpPr>
        <p:sp>
          <p:nvSpPr>
            <p:cNvPr id="214028" name="Line 12"/>
            <p:cNvSpPr>
              <a:spLocks noChangeShapeType="1"/>
            </p:cNvSpPr>
            <p:nvPr/>
          </p:nvSpPr>
          <p:spPr bwMode="auto">
            <a:xfrm rot="20870636" flipH="1">
              <a:off x="2736" y="1220"/>
              <a:ext cx="336" cy="192"/>
            </a:xfrm>
            <a:prstGeom prst="line">
              <a:avLst/>
            </a:prstGeom>
            <a:noFill/>
            <a:ln w="76200">
              <a:solidFill>
                <a:srgbClr val="42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029" name="Line 13"/>
            <p:cNvSpPr>
              <a:spLocks noChangeShapeType="1"/>
            </p:cNvSpPr>
            <p:nvPr/>
          </p:nvSpPr>
          <p:spPr bwMode="auto">
            <a:xfrm rot="729364">
              <a:off x="2760" y="1220"/>
              <a:ext cx="336" cy="192"/>
            </a:xfrm>
            <a:prstGeom prst="line">
              <a:avLst/>
            </a:prstGeom>
            <a:noFill/>
            <a:ln w="76200">
              <a:solidFill>
                <a:srgbClr val="42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4030" name="AutoShape 14"/>
          <p:cNvSpPr>
            <a:spLocks noChangeArrowheads="1"/>
          </p:cNvSpPr>
          <p:nvPr/>
        </p:nvSpPr>
        <p:spPr bwMode="auto">
          <a:xfrm rot="10800000">
            <a:off x="2022475" y="1614488"/>
            <a:ext cx="287338" cy="442912"/>
          </a:xfrm>
          <a:prstGeom prst="downArrow">
            <a:avLst>
              <a:gd name="adj1" fmla="val 34167"/>
              <a:gd name="adj2" fmla="val 78756"/>
            </a:avLst>
          </a:prstGeom>
          <a:gradFill rotWithShape="1">
            <a:gsLst>
              <a:gs pos="0">
                <a:srgbClr val="660066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14031" name="Oval 15"/>
          <p:cNvSpPr>
            <a:spLocks noChangeArrowheads="1"/>
          </p:cNvSpPr>
          <p:nvPr/>
        </p:nvSpPr>
        <p:spPr bwMode="auto">
          <a:xfrm>
            <a:off x="1589088" y="2052638"/>
            <a:ext cx="1154112" cy="652462"/>
          </a:xfrm>
          <a:prstGeom prst="ellipse">
            <a:avLst/>
          </a:prstGeom>
          <a:gradFill rotWithShape="0">
            <a:gsLst>
              <a:gs pos="0">
                <a:srgbClr val="FFCC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40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800">
                <a:solidFill>
                  <a:srgbClr val="660066"/>
                </a:solidFill>
                <a:latin typeface="Impact" pitchFamily="34" charset="0"/>
              </a:rPr>
              <a:t>Adam</a:t>
            </a:r>
            <a:endParaRPr lang="en-US" sz="280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14032" name="Group 16"/>
          <p:cNvGrpSpPr>
            <a:grpSpLocks/>
          </p:cNvGrpSpPr>
          <p:nvPr/>
        </p:nvGrpSpPr>
        <p:grpSpPr bwMode="auto">
          <a:xfrm>
            <a:off x="1760538" y="762000"/>
            <a:ext cx="811212" cy="781050"/>
            <a:chOff x="1271" y="1173"/>
            <a:chExt cx="660" cy="603"/>
          </a:xfrm>
        </p:grpSpPr>
        <p:sp>
          <p:nvSpPr>
            <p:cNvPr id="214033" name="Oval 17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14034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214035" name="Oval 19"/>
          <p:cNvSpPr>
            <a:spLocks noChangeArrowheads="1"/>
          </p:cNvSpPr>
          <p:nvPr/>
        </p:nvSpPr>
        <p:spPr bwMode="auto">
          <a:xfrm>
            <a:off x="5573713" y="2036763"/>
            <a:ext cx="2362200" cy="685800"/>
          </a:xfrm>
          <a:prstGeom prst="ellipse">
            <a:avLst/>
          </a:prstGeom>
          <a:gradFill rotWithShape="0">
            <a:gsLst>
              <a:gs pos="0">
                <a:srgbClr val="5F5F5F"/>
              </a:gs>
              <a:gs pos="50000">
                <a:schemeClr val="tx1"/>
              </a:gs>
              <a:gs pos="100000">
                <a:srgbClr val="5F5F5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3000">
                <a:solidFill>
                  <a:schemeClr val="bg1"/>
                </a:solidFill>
                <a:latin typeface="Impact" pitchFamily="34" charset="0"/>
              </a:rPr>
              <a:t>Archangel</a:t>
            </a:r>
          </a:p>
        </p:txBody>
      </p:sp>
      <p:sp>
        <p:nvSpPr>
          <p:cNvPr id="214036" name="Text Box 20"/>
          <p:cNvSpPr txBox="1">
            <a:spLocks noChangeArrowheads="1"/>
          </p:cNvSpPr>
          <p:nvPr/>
        </p:nvSpPr>
        <p:spPr bwMode="auto">
          <a:xfrm>
            <a:off x="3913188" y="1473200"/>
            <a:ext cx="109855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</a:rPr>
              <a:t>Fall</a:t>
            </a:r>
          </a:p>
        </p:txBody>
      </p:sp>
      <p:sp>
        <p:nvSpPr>
          <p:cNvPr id="214037" name="Oval 21"/>
          <p:cNvSpPr>
            <a:spLocks noChangeArrowheads="1"/>
          </p:cNvSpPr>
          <p:nvPr/>
        </p:nvSpPr>
        <p:spPr bwMode="auto">
          <a:xfrm>
            <a:off x="723900" y="3667125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Impact" pitchFamily="34" charset="0"/>
              </a:rPr>
              <a:t>1</a:t>
            </a:r>
          </a:p>
        </p:txBody>
      </p:sp>
      <p:sp>
        <p:nvSpPr>
          <p:cNvPr id="214038" name="Rectangle 22"/>
          <p:cNvSpPr>
            <a:spLocks noChangeArrowheads="1"/>
          </p:cNvSpPr>
          <p:nvPr/>
        </p:nvSpPr>
        <p:spPr bwMode="auto">
          <a:xfrm>
            <a:off x="1219200" y="36576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200">
                <a:solidFill>
                  <a:schemeClr val="tx2"/>
                </a:solidFill>
              </a:rPr>
              <a:t>Failing to take God’s standpoint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5" grpId="0"/>
      <p:bldP spid="214037" grpId="0" animBg="1"/>
      <p:bldP spid="2140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1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304800" y="762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98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800" b="1" u="sng">
                <a:solidFill>
                  <a:srgbClr val="000099"/>
                </a:solidFill>
                <a:latin typeface="Fette Engschrift" pitchFamily="2" charset="0"/>
              </a:rPr>
              <a:t>Causes of the primary characteristics of the fallen nature</a:t>
            </a:r>
          </a:p>
        </p:txBody>
      </p:sp>
      <p:sp>
        <p:nvSpPr>
          <p:cNvPr id="215047" name="AutoShape 7"/>
          <p:cNvSpPr>
            <a:spLocks noChangeArrowheads="1"/>
          </p:cNvSpPr>
          <p:nvPr/>
        </p:nvSpPr>
        <p:spPr bwMode="auto">
          <a:xfrm>
            <a:off x="533400" y="3048000"/>
            <a:ext cx="8077200" cy="2514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AEAEA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8" name="Oval 8"/>
          <p:cNvSpPr>
            <a:spLocks noChangeArrowheads="1"/>
          </p:cNvSpPr>
          <p:nvPr/>
        </p:nvSpPr>
        <p:spPr bwMode="auto">
          <a:xfrm>
            <a:off x="723900" y="3667125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Impact" pitchFamily="34" charset="0"/>
              </a:rPr>
              <a:t>1</a:t>
            </a:r>
          </a:p>
        </p:txBody>
      </p:sp>
      <p:sp>
        <p:nvSpPr>
          <p:cNvPr id="215049" name="Rectangle 9"/>
          <p:cNvSpPr>
            <a:spLocks noChangeArrowheads="1"/>
          </p:cNvSpPr>
          <p:nvPr/>
        </p:nvSpPr>
        <p:spPr bwMode="auto">
          <a:xfrm>
            <a:off x="1219200" y="36576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200">
                <a:solidFill>
                  <a:schemeClr val="tx2"/>
                </a:solidFill>
              </a:rPr>
              <a:t>Failing to take God’s standpoint</a:t>
            </a:r>
          </a:p>
        </p:txBody>
      </p:sp>
      <p:grpSp>
        <p:nvGrpSpPr>
          <p:cNvPr id="215050" name="Group 10"/>
          <p:cNvGrpSpPr>
            <a:grpSpLocks/>
          </p:cNvGrpSpPr>
          <p:nvPr/>
        </p:nvGrpSpPr>
        <p:grpSpPr bwMode="auto">
          <a:xfrm>
            <a:off x="1117600" y="2819400"/>
            <a:ext cx="6907213" cy="700088"/>
            <a:chOff x="689" y="1920"/>
            <a:chExt cx="4351" cy="441"/>
          </a:xfrm>
        </p:grpSpPr>
        <p:sp>
          <p:nvSpPr>
            <p:cNvPr id="215051" name="Rectangle 11"/>
            <p:cNvSpPr>
              <a:spLocks noChangeArrowheads="1"/>
            </p:cNvSpPr>
            <p:nvPr/>
          </p:nvSpPr>
          <p:spPr bwMode="auto">
            <a:xfrm>
              <a:off x="728" y="1959"/>
              <a:ext cx="4272" cy="384"/>
            </a:xfrm>
            <a:prstGeom prst="rect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6600CC"/>
                </a:gs>
              </a:gsLst>
              <a:path path="shape">
                <a:fillToRect l="50000" t="50000" r="50000" b="50000"/>
              </a:path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2" name="Text Box 12"/>
            <p:cNvSpPr txBox="1">
              <a:spLocks noChangeArrowheads="1"/>
            </p:cNvSpPr>
            <p:nvPr/>
          </p:nvSpPr>
          <p:spPr bwMode="auto">
            <a:xfrm>
              <a:off x="689" y="1920"/>
              <a:ext cx="4351" cy="44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4200">
                  <a:solidFill>
                    <a:schemeClr val="bg1"/>
                  </a:solidFill>
                  <a:latin typeface="Fette Engschrift" pitchFamily="2" charset="0"/>
                </a:rPr>
                <a:t>Primary characteristics of fallen nature</a:t>
              </a:r>
              <a:endParaRPr lang="en-US" sz="4200" b="1" u="sng">
                <a:latin typeface="Fette Engschrift" pitchFamily="2" charset="0"/>
              </a:endParaRPr>
            </a:p>
          </p:txBody>
        </p:sp>
      </p:grpSp>
      <p:sp>
        <p:nvSpPr>
          <p:cNvPr id="215053" name="AutoShape 13"/>
          <p:cNvSpPr>
            <a:spLocks noChangeArrowheads="1"/>
          </p:cNvSpPr>
          <p:nvPr/>
        </p:nvSpPr>
        <p:spPr bwMode="auto">
          <a:xfrm rot="5400000">
            <a:off x="4343400" y="741363"/>
            <a:ext cx="228600" cy="3276600"/>
          </a:xfrm>
          <a:prstGeom prst="downArrow">
            <a:avLst>
              <a:gd name="adj1" fmla="val 41667"/>
              <a:gd name="adj2" fmla="val 143068"/>
            </a:avLst>
          </a:prstGeom>
          <a:gradFill rotWithShape="0">
            <a:gsLst>
              <a:gs pos="0">
                <a:schemeClr val="bg1"/>
              </a:gs>
              <a:gs pos="100000">
                <a:srgbClr val="4D4D4D"/>
              </a:gs>
            </a:gsLst>
            <a:lin ang="0" scaled="1"/>
          </a:gradFill>
          <a:ln w="28575" algn="ctr">
            <a:solidFill>
              <a:srgbClr val="3C001E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grpSp>
        <p:nvGrpSpPr>
          <p:cNvPr id="215054" name="Group 14"/>
          <p:cNvGrpSpPr>
            <a:grpSpLocks/>
          </p:cNvGrpSpPr>
          <p:nvPr/>
        </p:nvGrpSpPr>
        <p:grpSpPr bwMode="auto">
          <a:xfrm>
            <a:off x="4189413" y="2227263"/>
            <a:ext cx="571500" cy="304800"/>
            <a:chOff x="2736" y="1220"/>
            <a:chExt cx="360" cy="192"/>
          </a:xfrm>
        </p:grpSpPr>
        <p:sp>
          <p:nvSpPr>
            <p:cNvPr id="215055" name="Line 15"/>
            <p:cNvSpPr>
              <a:spLocks noChangeShapeType="1"/>
            </p:cNvSpPr>
            <p:nvPr/>
          </p:nvSpPr>
          <p:spPr bwMode="auto">
            <a:xfrm rot="20870636" flipH="1">
              <a:off x="2736" y="1220"/>
              <a:ext cx="336" cy="192"/>
            </a:xfrm>
            <a:prstGeom prst="line">
              <a:avLst/>
            </a:prstGeom>
            <a:noFill/>
            <a:ln w="76200">
              <a:solidFill>
                <a:srgbClr val="42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056" name="Line 16"/>
            <p:cNvSpPr>
              <a:spLocks noChangeShapeType="1"/>
            </p:cNvSpPr>
            <p:nvPr/>
          </p:nvSpPr>
          <p:spPr bwMode="auto">
            <a:xfrm rot="729364">
              <a:off x="2760" y="1220"/>
              <a:ext cx="336" cy="192"/>
            </a:xfrm>
            <a:prstGeom prst="line">
              <a:avLst/>
            </a:prstGeom>
            <a:noFill/>
            <a:ln w="76200">
              <a:solidFill>
                <a:srgbClr val="42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57" name="AutoShape 17"/>
          <p:cNvSpPr>
            <a:spLocks noChangeArrowheads="1"/>
          </p:cNvSpPr>
          <p:nvPr/>
        </p:nvSpPr>
        <p:spPr bwMode="auto">
          <a:xfrm rot="10800000">
            <a:off x="2022475" y="1614488"/>
            <a:ext cx="287338" cy="442912"/>
          </a:xfrm>
          <a:prstGeom prst="downArrow">
            <a:avLst>
              <a:gd name="adj1" fmla="val 34167"/>
              <a:gd name="adj2" fmla="val 78756"/>
            </a:avLst>
          </a:prstGeom>
          <a:gradFill rotWithShape="1">
            <a:gsLst>
              <a:gs pos="0">
                <a:srgbClr val="660066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15058" name="Oval 18"/>
          <p:cNvSpPr>
            <a:spLocks noChangeArrowheads="1"/>
          </p:cNvSpPr>
          <p:nvPr/>
        </p:nvSpPr>
        <p:spPr bwMode="auto">
          <a:xfrm>
            <a:off x="1589088" y="2052638"/>
            <a:ext cx="1154112" cy="652462"/>
          </a:xfrm>
          <a:prstGeom prst="ellipse">
            <a:avLst/>
          </a:prstGeom>
          <a:gradFill rotWithShape="0">
            <a:gsLst>
              <a:gs pos="0">
                <a:srgbClr val="FFCC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40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800">
                <a:solidFill>
                  <a:srgbClr val="660066"/>
                </a:solidFill>
                <a:latin typeface="Impact" pitchFamily="34" charset="0"/>
              </a:rPr>
              <a:t>Adam</a:t>
            </a:r>
            <a:endParaRPr lang="en-US" sz="280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15059" name="Group 19"/>
          <p:cNvGrpSpPr>
            <a:grpSpLocks/>
          </p:cNvGrpSpPr>
          <p:nvPr/>
        </p:nvGrpSpPr>
        <p:grpSpPr bwMode="auto">
          <a:xfrm>
            <a:off x="1760538" y="762000"/>
            <a:ext cx="811212" cy="781050"/>
            <a:chOff x="1271" y="1173"/>
            <a:chExt cx="660" cy="603"/>
          </a:xfrm>
        </p:grpSpPr>
        <p:sp>
          <p:nvSpPr>
            <p:cNvPr id="215060" name="Oval 20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15061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215062" name="Oval 22"/>
          <p:cNvSpPr>
            <a:spLocks noChangeArrowheads="1"/>
          </p:cNvSpPr>
          <p:nvPr/>
        </p:nvSpPr>
        <p:spPr bwMode="auto">
          <a:xfrm>
            <a:off x="5573713" y="2036763"/>
            <a:ext cx="2362200" cy="685800"/>
          </a:xfrm>
          <a:prstGeom prst="ellipse">
            <a:avLst/>
          </a:prstGeom>
          <a:gradFill rotWithShape="0">
            <a:gsLst>
              <a:gs pos="0">
                <a:srgbClr val="5F5F5F"/>
              </a:gs>
              <a:gs pos="50000">
                <a:schemeClr val="tx1"/>
              </a:gs>
              <a:gs pos="100000">
                <a:srgbClr val="5F5F5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3000">
                <a:solidFill>
                  <a:schemeClr val="bg1"/>
                </a:solidFill>
                <a:latin typeface="Impact" pitchFamily="34" charset="0"/>
              </a:rPr>
              <a:t>Archangel</a:t>
            </a:r>
          </a:p>
        </p:txBody>
      </p:sp>
      <p:sp>
        <p:nvSpPr>
          <p:cNvPr id="215063" name="Text Box 23"/>
          <p:cNvSpPr txBox="1">
            <a:spLocks noChangeArrowheads="1"/>
          </p:cNvSpPr>
          <p:nvPr/>
        </p:nvSpPr>
        <p:spPr bwMode="auto">
          <a:xfrm>
            <a:off x="3913188" y="1473200"/>
            <a:ext cx="109855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</a:rPr>
              <a:t>Fall</a:t>
            </a:r>
          </a:p>
        </p:txBody>
      </p:sp>
      <p:grpSp>
        <p:nvGrpSpPr>
          <p:cNvPr id="215067" name="Group 27"/>
          <p:cNvGrpSpPr>
            <a:grpSpLocks/>
          </p:cNvGrpSpPr>
          <p:nvPr/>
        </p:nvGrpSpPr>
        <p:grpSpPr bwMode="auto">
          <a:xfrm>
            <a:off x="914400" y="5810250"/>
            <a:ext cx="7315200" cy="971550"/>
            <a:chOff x="528" y="3660"/>
            <a:chExt cx="4608" cy="612"/>
          </a:xfrm>
        </p:grpSpPr>
        <p:sp>
          <p:nvSpPr>
            <p:cNvPr id="215045" name="Text Box 5"/>
            <p:cNvSpPr txBox="1">
              <a:spLocks noChangeArrowheads="1"/>
            </p:cNvSpPr>
            <p:nvPr/>
          </p:nvSpPr>
          <p:spPr bwMode="auto">
            <a:xfrm>
              <a:off x="768" y="3662"/>
              <a:ext cx="4368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The Archangel fell because he did not respect Adam as God’s mediator and did not receive God’s love through him; rather, he attempted to seize Adam’s position.</a:t>
              </a:r>
              <a:endParaRPr lang="en-US" sz="24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15066" name="Oval 26"/>
            <p:cNvSpPr>
              <a:spLocks noChangeArrowheads="1"/>
            </p:cNvSpPr>
            <p:nvPr/>
          </p:nvSpPr>
          <p:spPr bwMode="auto">
            <a:xfrm>
              <a:off x="528" y="3660"/>
              <a:ext cx="240" cy="2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  <a:latin typeface="Impact" pitchFamily="34" charset="0"/>
                </a:rPr>
                <a:t>2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1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304800" y="762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98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800" b="1" u="sng">
                <a:solidFill>
                  <a:srgbClr val="000099"/>
                </a:solidFill>
                <a:latin typeface="Fette Engschrift" pitchFamily="2" charset="0"/>
              </a:rPr>
              <a:t>Causes of the primary characteristics of the fallen nature</a:t>
            </a:r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1117600" y="5915025"/>
            <a:ext cx="695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This was the cause of the second primary characteristic of the fallen nature: leaving </a:t>
            </a:r>
            <a:r>
              <a:rPr lang="en-US" sz="2400" b="1" u="sng">
                <a:solidFill>
                  <a:schemeClr val="bg1"/>
                </a:solidFill>
                <a:latin typeface="Arial Narrow" pitchFamily="34" charset="0"/>
              </a:rPr>
              <a:t>one’s proper position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u="sng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6069" name="AutoShape 5"/>
          <p:cNvSpPr>
            <a:spLocks noChangeArrowheads="1"/>
          </p:cNvSpPr>
          <p:nvPr/>
        </p:nvSpPr>
        <p:spPr bwMode="auto">
          <a:xfrm>
            <a:off x="533400" y="3048000"/>
            <a:ext cx="8077200" cy="2514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AEAEA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70" name="Oval 6"/>
          <p:cNvSpPr>
            <a:spLocks noChangeArrowheads="1"/>
          </p:cNvSpPr>
          <p:nvPr/>
        </p:nvSpPr>
        <p:spPr bwMode="auto">
          <a:xfrm>
            <a:off x="723900" y="3667125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Impact" pitchFamily="34" charset="0"/>
              </a:rPr>
              <a:t>1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1219200" y="36576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200">
                <a:solidFill>
                  <a:schemeClr val="tx2"/>
                </a:solidFill>
              </a:rPr>
              <a:t>Failing to take God’s standpoint</a:t>
            </a:r>
          </a:p>
        </p:txBody>
      </p:sp>
      <p:sp>
        <p:nvSpPr>
          <p:cNvPr id="216072" name="Oval 8"/>
          <p:cNvSpPr>
            <a:spLocks noChangeArrowheads="1"/>
          </p:cNvSpPr>
          <p:nvPr/>
        </p:nvSpPr>
        <p:spPr bwMode="auto">
          <a:xfrm>
            <a:off x="723900" y="4133850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Impact" pitchFamily="34" charset="0"/>
              </a:rPr>
              <a:t>2</a:t>
            </a:r>
          </a:p>
        </p:txBody>
      </p:sp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2362200" y="41148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chemeClr val="tx2"/>
                </a:solidFill>
              </a:rPr>
              <a:t>Leaving one’s proper position</a:t>
            </a:r>
          </a:p>
        </p:txBody>
      </p:sp>
      <p:grpSp>
        <p:nvGrpSpPr>
          <p:cNvPr id="216074" name="Group 10"/>
          <p:cNvGrpSpPr>
            <a:grpSpLocks/>
          </p:cNvGrpSpPr>
          <p:nvPr/>
        </p:nvGrpSpPr>
        <p:grpSpPr bwMode="auto">
          <a:xfrm>
            <a:off x="1117600" y="2819400"/>
            <a:ext cx="6907213" cy="700088"/>
            <a:chOff x="689" y="1920"/>
            <a:chExt cx="4351" cy="441"/>
          </a:xfrm>
        </p:grpSpPr>
        <p:sp>
          <p:nvSpPr>
            <p:cNvPr id="216075" name="Rectangle 11"/>
            <p:cNvSpPr>
              <a:spLocks noChangeArrowheads="1"/>
            </p:cNvSpPr>
            <p:nvPr/>
          </p:nvSpPr>
          <p:spPr bwMode="auto">
            <a:xfrm>
              <a:off x="728" y="1959"/>
              <a:ext cx="4272" cy="384"/>
            </a:xfrm>
            <a:prstGeom prst="rect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6600CC"/>
                </a:gs>
              </a:gsLst>
              <a:path path="shape">
                <a:fillToRect l="50000" t="50000" r="50000" b="50000"/>
              </a:path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76" name="Text Box 12"/>
            <p:cNvSpPr txBox="1">
              <a:spLocks noChangeArrowheads="1"/>
            </p:cNvSpPr>
            <p:nvPr/>
          </p:nvSpPr>
          <p:spPr bwMode="auto">
            <a:xfrm>
              <a:off x="689" y="1920"/>
              <a:ext cx="4351" cy="44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4200">
                  <a:solidFill>
                    <a:schemeClr val="bg1"/>
                  </a:solidFill>
                  <a:latin typeface="Fette Engschrift" pitchFamily="2" charset="0"/>
                </a:rPr>
                <a:t>Primary characteristics of fallen nature</a:t>
              </a:r>
              <a:endParaRPr lang="en-US" sz="4200" b="1" u="sng">
                <a:latin typeface="Fette Engschrift" pitchFamily="2" charset="0"/>
              </a:endParaRPr>
            </a:p>
          </p:txBody>
        </p:sp>
      </p:grpSp>
      <p:sp>
        <p:nvSpPr>
          <p:cNvPr id="216077" name="AutoShape 13"/>
          <p:cNvSpPr>
            <a:spLocks noChangeArrowheads="1"/>
          </p:cNvSpPr>
          <p:nvPr/>
        </p:nvSpPr>
        <p:spPr bwMode="auto">
          <a:xfrm rot="5400000">
            <a:off x="4343400" y="741363"/>
            <a:ext cx="228600" cy="3276600"/>
          </a:xfrm>
          <a:prstGeom prst="downArrow">
            <a:avLst>
              <a:gd name="adj1" fmla="val 41667"/>
              <a:gd name="adj2" fmla="val 143068"/>
            </a:avLst>
          </a:prstGeom>
          <a:gradFill rotWithShape="0">
            <a:gsLst>
              <a:gs pos="0">
                <a:schemeClr val="bg1"/>
              </a:gs>
              <a:gs pos="100000">
                <a:srgbClr val="4D4D4D"/>
              </a:gs>
            </a:gsLst>
            <a:lin ang="0" scaled="1"/>
          </a:gradFill>
          <a:ln w="28575" algn="ctr">
            <a:solidFill>
              <a:srgbClr val="3C001E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grpSp>
        <p:nvGrpSpPr>
          <p:cNvPr id="216078" name="Group 14"/>
          <p:cNvGrpSpPr>
            <a:grpSpLocks/>
          </p:cNvGrpSpPr>
          <p:nvPr/>
        </p:nvGrpSpPr>
        <p:grpSpPr bwMode="auto">
          <a:xfrm>
            <a:off x="4189413" y="2227263"/>
            <a:ext cx="571500" cy="304800"/>
            <a:chOff x="2736" y="1220"/>
            <a:chExt cx="360" cy="192"/>
          </a:xfrm>
        </p:grpSpPr>
        <p:sp>
          <p:nvSpPr>
            <p:cNvPr id="216079" name="Line 15"/>
            <p:cNvSpPr>
              <a:spLocks noChangeShapeType="1"/>
            </p:cNvSpPr>
            <p:nvPr/>
          </p:nvSpPr>
          <p:spPr bwMode="auto">
            <a:xfrm rot="20870636" flipH="1">
              <a:off x="2736" y="1220"/>
              <a:ext cx="336" cy="192"/>
            </a:xfrm>
            <a:prstGeom prst="line">
              <a:avLst/>
            </a:prstGeom>
            <a:noFill/>
            <a:ln w="76200">
              <a:solidFill>
                <a:srgbClr val="42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080" name="Line 16"/>
            <p:cNvSpPr>
              <a:spLocks noChangeShapeType="1"/>
            </p:cNvSpPr>
            <p:nvPr/>
          </p:nvSpPr>
          <p:spPr bwMode="auto">
            <a:xfrm rot="729364">
              <a:off x="2760" y="1220"/>
              <a:ext cx="336" cy="192"/>
            </a:xfrm>
            <a:prstGeom prst="line">
              <a:avLst/>
            </a:prstGeom>
            <a:noFill/>
            <a:ln w="76200">
              <a:solidFill>
                <a:srgbClr val="42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081" name="AutoShape 17"/>
          <p:cNvSpPr>
            <a:spLocks noChangeArrowheads="1"/>
          </p:cNvSpPr>
          <p:nvPr/>
        </p:nvSpPr>
        <p:spPr bwMode="auto">
          <a:xfrm rot="10800000">
            <a:off x="2022475" y="1614488"/>
            <a:ext cx="287338" cy="442912"/>
          </a:xfrm>
          <a:prstGeom prst="downArrow">
            <a:avLst>
              <a:gd name="adj1" fmla="val 34167"/>
              <a:gd name="adj2" fmla="val 78756"/>
            </a:avLst>
          </a:prstGeom>
          <a:gradFill rotWithShape="1">
            <a:gsLst>
              <a:gs pos="0">
                <a:srgbClr val="660066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16082" name="Oval 18"/>
          <p:cNvSpPr>
            <a:spLocks noChangeArrowheads="1"/>
          </p:cNvSpPr>
          <p:nvPr/>
        </p:nvSpPr>
        <p:spPr bwMode="auto">
          <a:xfrm>
            <a:off x="1589088" y="2052638"/>
            <a:ext cx="1154112" cy="652462"/>
          </a:xfrm>
          <a:prstGeom prst="ellipse">
            <a:avLst/>
          </a:prstGeom>
          <a:gradFill rotWithShape="0">
            <a:gsLst>
              <a:gs pos="0">
                <a:srgbClr val="FFCC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40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800">
                <a:solidFill>
                  <a:srgbClr val="660066"/>
                </a:solidFill>
                <a:latin typeface="Impact" pitchFamily="34" charset="0"/>
              </a:rPr>
              <a:t>Adam</a:t>
            </a:r>
            <a:endParaRPr lang="en-US" sz="280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16083" name="Group 19"/>
          <p:cNvGrpSpPr>
            <a:grpSpLocks/>
          </p:cNvGrpSpPr>
          <p:nvPr/>
        </p:nvGrpSpPr>
        <p:grpSpPr bwMode="auto">
          <a:xfrm>
            <a:off x="1760538" y="762000"/>
            <a:ext cx="811212" cy="781050"/>
            <a:chOff x="1271" y="1173"/>
            <a:chExt cx="660" cy="603"/>
          </a:xfrm>
        </p:grpSpPr>
        <p:sp>
          <p:nvSpPr>
            <p:cNvPr id="216084" name="Oval 20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16085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216086" name="Oval 22"/>
          <p:cNvSpPr>
            <a:spLocks noChangeArrowheads="1"/>
          </p:cNvSpPr>
          <p:nvPr/>
        </p:nvSpPr>
        <p:spPr bwMode="auto">
          <a:xfrm>
            <a:off x="5573713" y="2036763"/>
            <a:ext cx="2362200" cy="685800"/>
          </a:xfrm>
          <a:prstGeom prst="ellipse">
            <a:avLst/>
          </a:prstGeom>
          <a:gradFill rotWithShape="0">
            <a:gsLst>
              <a:gs pos="0">
                <a:srgbClr val="5F5F5F"/>
              </a:gs>
              <a:gs pos="50000">
                <a:schemeClr val="tx1"/>
              </a:gs>
              <a:gs pos="100000">
                <a:srgbClr val="5F5F5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3000">
                <a:solidFill>
                  <a:schemeClr val="bg1"/>
                </a:solidFill>
                <a:latin typeface="Impact" pitchFamily="34" charset="0"/>
              </a:rPr>
              <a:t>Archangel</a:t>
            </a:r>
          </a:p>
        </p:txBody>
      </p:sp>
      <p:sp>
        <p:nvSpPr>
          <p:cNvPr id="216087" name="Text Box 23"/>
          <p:cNvSpPr txBox="1">
            <a:spLocks noChangeArrowheads="1"/>
          </p:cNvSpPr>
          <p:nvPr/>
        </p:nvSpPr>
        <p:spPr bwMode="auto">
          <a:xfrm>
            <a:off x="3913188" y="1473200"/>
            <a:ext cx="109855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</a:rPr>
              <a:t>Fall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8" grpId="0"/>
      <p:bldP spid="216072" grpId="0" animBg="1"/>
      <p:bldP spid="2160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304800" y="762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98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800" b="1" u="sng">
                <a:solidFill>
                  <a:srgbClr val="000099"/>
                </a:solidFill>
                <a:latin typeface="Fette Engschrift" pitchFamily="2" charset="0"/>
              </a:rPr>
              <a:t>Causes of the primary characteristics of the fallen nature</a:t>
            </a:r>
          </a:p>
        </p:txBody>
      </p:sp>
      <p:sp>
        <p:nvSpPr>
          <p:cNvPr id="217095" name="AutoShape 7"/>
          <p:cNvSpPr>
            <a:spLocks noChangeArrowheads="1"/>
          </p:cNvSpPr>
          <p:nvPr/>
        </p:nvSpPr>
        <p:spPr bwMode="auto">
          <a:xfrm>
            <a:off x="533400" y="3048000"/>
            <a:ext cx="8077200" cy="2514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AEAEA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096" name="Oval 8"/>
          <p:cNvSpPr>
            <a:spLocks noChangeArrowheads="1"/>
          </p:cNvSpPr>
          <p:nvPr/>
        </p:nvSpPr>
        <p:spPr bwMode="auto">
          <a:xfrm>
            <a:off x="723900" y="3667125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Impact" pitchFamily="34" charset="0"/>
              </a:rPr>
              <a:t>1</a:t>
            </a:r>
          </a:p>
        </p:txBody>
      </p:sp>
      <p:sp>
        <p:nvSpPr>
          <p:cNvPr id="217097" name="Rectangle 9"/>
          <p:cNvSpPr>
            <a:spLocks noChangeArrowheads="1"/>
          </p:cNvSpPr>
          <p:nvPr/>
        </p:nvSpPr>
        <p:spPr bwMode="auto">
          <a:xfrm>
            <a:off x="1219200" y="36576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200">
                <a:solidFill>
                  <a:schemeClr val="tx2"/>
                </a:solidFill>
              </a:rPr>
              <a:t>Failing to take God’s standpoint</a:t>
            </a:r>
          </a:p>
        </p:txBody>
      </p:sp>
      <p:sp>
        <p:nvSpPr>
          <p:cNvPr id="217098" name="Oval 10"/>
          <p:cNvSpPr>
            <a:spLocks noChangeArrowheads="1"/>
          </p:cNvSpPr>
          <p:nvPr/>
        </p:nvSpPr>
        <p:spPr bwMode="auto">
          <a:xfrm>
            <a:off x="723900" y="4133850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Impact" pitchFamily="34" charset="0"/>
              </a:rPr>
              <a:t>2</a:t>
            </a:r>
          </a:p>
        </p:txBody>
      </p:sp>
      <p:sp>
        <p:nvSpPr>
          <p:cNvPr id="217099" name="Rectangle 11"/>
          <p:cNvSpPr>
            <a:spLocks noChangeArrowheads="1"/>
          </p:cNvSpPr>
          <p:nvPr/>
        </p:nvSpPr>
        <p:spPr bwMode="auto">
          <a:xfrm>
            <a:off x="2362200" y="41148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chemeClr val="tx2"/>
                </a:solidFill>
              </a:rPr>
              <a:t>Leaving one’s proper position</a:t>
            </a:r>
          </a:p>
        </p:txBody>
      </p:sp>
      <p:sp>
        <p:nvSpPr>
          <p:cNvPr id="217100" name="Oval 12"/>
          <p:cNvSpPr>
            <a:spLocks noChangeArrowheads="1"/>
          </p:cNvSpPr>
          <p:nvPr/>
        </p:nvSpPr>
        <p:spPr bwMode="auto">
          <a:xfrm>
            <a:off x="723900" y="4591050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Impact" pitchFamily="34" charset="0"/>
              </a:rPr>
              <a:t>3</a:t>
            </a:r>
          </a:p>
        </p:txBody>
      </p:sp>
      <p:sp>
        <p:nvSpPr>
          <p:cNvPr id="217101" name="Rectangle 13"/>
          <p:cNvSpPr>
            <a:spLocks noChangeArrowheads="1"/>
          </p:cNvSpPr>
          <p:nvPr/>
        </p:nvSpPr>
        <p:spPr bwMode="auto">
          <a:xfrm>
            <a:off x="1981200" y="45720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chemeClr val="tx2"/>
                </a:solidFill>
              </a:rPr>
              <a:t>Reversing dominion</a:t>
            </a:r>
          </a:p>
        </p:txBody>
      </p:sp>
      <p:grpSp>
        <p:nvGrpSpPr>
          <p:cNvPr id="217102" name="Group 14"/>
          <p:cNvGrpSpPr>
            <a:grpSpLocks/>
          </p:cNvGrpSpPr>
          <p:nvPr/>
        </p:nvGrpSpPr>
        <p:grpSpPr bwMode="auto">
          <a:xfrm>
            <a:off x="1117600" y="2819400"/>
            <a:ext cx="6907213" cy="700088"/>
            <a:chOff x="689" y="1920"/>
            <a:chExt cx="4351" cy="441"/>
          </a:xfrm>
        </p:grpSpPr>
        <p:sp>
          <p:nvSpPr>
            <p:cNvPr id="217103" name="Rectangle 15"/>
            <p:cNvSpPr>
              <a:spLocks noChangeArrowheads="1"/>
            </p:cNvSpPr>
            <p:nvPr/>
          </p:nvSpPr>
          <p:spPr bwMode="auto">
            <a:xfrm>
              <a:off x="728" y="1959"/>
              <a:ext cx="4272" cy="384"/>
            </a:xfrm>
            <a:prstGeom prst="rect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6600CC"/>
                </a:gs>
              </a:gsLst>
              <a:path path="shape">
                <a:fillToRect l="50000" t="50000" r="50000" b="50000"/>
              </a:path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04" name="Text Box 16"/>
            <p:cNvSpPr txBox="1">
              <a:spLocks noChangeArrowheads="1"/>
            </p:cNvSpPr>
            <p:nvPr/>
          </p:nvSpPr>
          <p:spPr bwMode="auto">
            <a:xfrm>
              <a:off x="689" y="1920"/>
              <a:ext cx="4351" cy="44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4200">
                  <a:solidFill>
                    <a:schemeClr val="bg1"/>
                  </a:solidFill>
                  <a:latin typeface="Fette Engschrift" pitchFamily="2" charset="0"/>
                </a:rPr>
                <a:t>Primary characteristics of fallen nature</a:t>
              </a:r>
              <a:endParaRPr lang="en-US" sz="4200" b="1" u="sng">
                <a:latin typeface="Fette Engschrift" pitchFamily="2" charset="0"/>
              </a:endParaRPr>
            </a:p>
          </p:txBody>
        </p:sp>
      </p:grpSp>
      <p:sp>
        <p:nvSpPr>
          <p:cNvPr id="217105" name="AutoShape 17"/>
          <p:cNvSpPr>
            <a:spLocks noChangeArrowheads="1"/>
          </p:cNvSpPr>
          <p:nvPr/>
        </p:nvSpPr>
        <p:spPr bwMode="auto">
          <a:xfrm rot="5400000">
            <a:off x="4343400" y="741363"/>
            <a:ext cx="228600" cy="3276600"/>
          </a:xfrm>
          <a:prstGeom prst="downArrow">
            <a:avLst>
              <a:gd name="adj1" fmla="val 41667"/>
              <a:gd name="adj2" fmla="val 143068"/>
            </a:avLst>
          </a:prstGeom>
          <a:gradFill rotWithShape="0">
            <a:gsLst>
              <a:gs pos="0">
                <a:schemeClr val="bg1"/>
              </a:gs>
              <a:gs pos="100000">
                <a:srgbClr val="4D4D4D"/>
              </a:gs>
            </a:gsLst>
            <a:lin ang="0" scaled="1"/>
          </a:gradFill>
          <a:ln w="28575" algn="ctr">
            <a:solidFill>
              <a:srgbClr val="3C001E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grpSp>
        <p:nvGrpSpPr>
          <p:cNvPr id="217106" name="Group 18"/>
          <p:cNvGrpSpPr>
            <a:grpSpLocks/>
          </p:cNvGrpSpPr>
          <p:nvPr/>
        </p:nvGrpSpPr>
        <p:grpSpPr bwMode="auto">
          <a:xfrm>
            <a:off x="4189413" y="2227263"/>
            <a:ext cx="571500" cy="304800"/>
            <a:chOff x="2736" y="1220"/>
            <a:chExt cx="360" cy="192"/>
          </a:xfrm>
        </p:grpSpPr>
        <p:sp>
          <p:nvSpPr>
            <p:cNvPr id="217107" name="Line 19"/>
            <p:cNvSpPr>
              <a:spLocks noChangeShapeType="1"/>
            </p:cNvSpPr>
            <p:nvPr/>
          </p:nvSpPr>
          <p:spPr bwMode="auto">
            <a:xfrm rot="20870636" flipH="1">
              <a:off x="2736" y="1220"/>
              <a:ext cx="336" cy="192"/>
            </a:xfrm>
            <a:prstGeom prst="line">
              <a:avLst/>
            </a:prstGeom>
            <a:noFill/>
            <a:ln w="76200">
              <a:solidFill>
                <a:srgbClr val="42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108" name="Line 20"/>
            <p:cNvSpPr>
              <a:spLocks noChangeShapeType="1"/>
            </p:cNvSpPr>
            <p:nvPr/>
          </p:nvSpPr>
          <p:spPr bwMode="auto">
            <a:xfrm rot="729364">
              <a:off x="2760" y="1220"/>
              <a:ext cx="336" cy="192"/>
            </a:xfrm>
            <a:prstGeom prst="line">
              <a:avLst/>
            </a:prstGeom>
            <a:noFill/>
            <a:ln w="76200">
              <a:solidFill>
                <a:srgbClr val="42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7109" name="AutoShape 21"/>
          <p:cNvSpPr>
            <a:spLocks noChangeArrowheads="1"/>
          </p:cNvSpPr>
          <p:nvPr/>
        </p:nvSpPr>
        <p:spPr bwMode="auto">
          <a:xfrm rot="10800000">
            <a:off x="2022475" y="1614488"/>
            <a:ext cx="287338" cy="442912"/>
          </a:xfrm>
          <a:prstGeom prst="downArrow">
            <a:avLst>
              <a:gd name="adj1" fmla="val 34167"/>
              <a:gd name="adj2" fmla="val 78756"/>
            </a:avLst>
          </a:prstGeom>
          <a:gradFill rotWithShape="1">
            <a:gsLst>
              <a:gs pos="0">
                <a:srgbClr val="660066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17110" name="Oval 22"/>
          <p:cNvSpPr>
            <a:spLocks noChangeArrowheads="1"/>
          </p:cNvSpPr>
          <p:nvPr/>
        </p:nvSpPr>
        <p:spPr bwMode="auto">
          <a:xfrm>
            <a:off x="1589088" y="2052638"/>
            <a:ext cx="1154112" cy="652462"/>
          </a:xfrm>
          <a:prstGeom prst="ellipse">
            <a:avLst/>
          </a:prstGeom>
          <a:gradFill rotWithShape="0">
            <a:gsLst>
              <a:gs pos="0">
                <a:srgbClr val="FFCC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40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800">
                <a:solidFill>
                  <a:srgbClr val="660066"/>
                </a:solidFill>
                <a:latin typeface="Impact" pitchFamily="34" charset="0"/>
              </a:rPr>
              <a:t>Adam</a:t>
            </a:r>
            <a:endParaRPr lang="en-US" sz="280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17111" name="Group 23"/>
          <p:cNvGrpSpPr>
            <a:grpSpLocks/>
          </p:cNvGrpSpPr>
          <p:nvPr/>
        </p:nvGrpSpPr>
        <p:grpSpPr bwMode="auto">
          <a:xfrm>
            <a:off x="1760538" y="762000"/>
            <a:ext cx="811212" cy="781050"/>
            <a:chOff x="1271" y="1173"/>
            <a:chExt cx="660" cy="603"/>
          </a:xfrm>
        </p:grpSpPr>
        <p:sp>
          <p:nvSpPr>
            <p:cNvPr id="217112" name="Oval 24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17113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217114" name="Oval 26"/>
          <p:cNvSpPr>
            <a:spLocks noChangeArrowheads="1"/>
          </p:cNvSpPr>
          <p:nvPr/>
        </p:nvSpPr>
        <p:spPr bwMode="auto">
          <a:xfrm>
            <a:off x="5573713" y="2036763"/>
            <a:ext cx="2362200" cy="685800"/>
          </a:xfrm>
          <a:prstGeom prst="ellipse">
            <a:avLst/>
          </a:prstGeom>
          <a:gradFill rotWithShape="0">
            <a:gsLst>
              <a:gs pos="0">
                <a:srgbClr val="5F5F5F"/>
              </a:gs>
              <a:gs pos="50000">
                <a:schemeClr val="tx1"/>
              </a:gs>
              <a:gs pos="100000">
                <a:srgbClr val="5F5F5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3000">
                <a:solidFill>
                  <a:schemeClr val="bg1"/>
                </a:solidFill>
                <a:latin typeface="Impact" pitchFamily="34" charset="0"/>
              </a:rPr>
              <a:t>Archangel</a:t>
            </a:r>
          </a:p>
        </p:txBody>
      </p:sp>
      <p:sp>
        <p:nvSpPr>
          <p:cNvPr id="217115" name="Text Box 27"/>
          <p:cNvSpPr txBox="1">
            <a:spLocks noChangeArrowheads="1"/>
          </p:cNvSpPr>
          <p:nvPr/>
        </p:nvSpPr>
        <p:spPr bwMode="auto">
          <a:xfrm>
            <a:off x="3913188" y="1473200"/>
            <a:ext cx="109855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</a:rPr>
              <a:t>Fall</a:t>
            </a:r>
          </a:p>
        </p:txBody>
      </p:sp>
      <p:grpSp>
        <p:nvGrpSpPr>
          <p:cNvPr id="217118" name="Group 30"/>
          <p:cNvGrpSpPr>
            <a:grpSpLocks/>
          </p:cNvGrpSpPr>
          <p:nvPr/>
        </p:nvGrpSpPr>
        <p:grpSpPr bwMode="auto">
          <a:xfrm>
            <a:off x="533400" y="5810250"/>
            <a:ext cx="8153400" cy="971550"/>
            <a:chOff x="336" y="3660"/>
            <a:chExt cx="5136" cy="612"/>
          </a:xfrm>
        </p:grpSpPr>
        <p:sp>
          <p:nvSpPr>
            <p:cNvPr id="217093" name="Text Box 5"/>
            <p:cNvSpPr txBox="1">
              <a:spLocks noChangeArrowheads="1"/>
            </p:cNvSpPr>
            <p:nvPr/>
          </p:nvSpPr>
          <p:spPr bwMode="auto">
            <a:xfrm>
              <a:off x="576" y="3662"/>
              <a:ext cx="4896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The Archangel claimed dominion over Eve and Adam, who were his rightful lords. This was the cause of the third primary characteristic of the fallen nature: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reversing dominion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4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17117" name="Oval 29"/>
            <p:cNvSpPr>
              <a:spLocks noChangeArrowheads="1"/>
            </p:cNvSpPr>
            <p:nvPr/>
          </p:nvSpPr>
          <p:spPr bwMode="auto">
            <a:xfrm>
              <a:off x="336" y="3660"/>
              <a:ext cx="240" cy="2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  <a:latin typeface="Impact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00" grpId="0" animBg="1"/>
      <p:bldP spid="2171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304800" y="762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98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800" b="1" u="sng" dirty="0">
                <a:solidFill>
                  <a:srgbClr val="000099"/>
                </a:solidFill>
                <a:latin typeface="Fette Engschrift" pitchFamily="2" charset="0"/>
              </a:rPr>
              <a:t>Causes of the primary characteristics of the fallen nature</a:t>
            </a:r>
          </a:p>
        </p:txBody>
      </p:sp>
      <p:sp>
        <p:nvSpPr>
          <p:cNvPr id="218119" name="AutoShape 7"/>
          <p:cNvSpPr>
            <a:spLocks noChangeArrowheads="1"/>
          </p:cNvSpPr>
          <p:nvPr/>
        </p:nvSpPr>
        <p:spPr bwMode="auto">
          <a:xfrm>
            <a:off x="533400" y="3048000"/>
            <a:ext cx="8077200" cy="2514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AEAEA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20" name="Oval 8"/>
          <p:cNvSpPr>
            <a:spLocks noChangeArrowheads="1"/>
          </p:cNvSpPr>
          <p:nvPr/>
        </p:nvSpPr>
        <p:spPr bwMode="auto">
          <a:xfrm>
            <a:off x="723900" y="3667125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Impact" pitchFamily="34" charset="0"/>
              </a:rPr>
              <a:t>1</a:t>
            </a: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1219200" y="36576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200">
                <a:solidFill>
                  <a:schemeClr val="tx2"/>
                </a:solidFill>
              </a:rPr>
              <a:t>Failing to take God’s standpoint</a:t>
            </a:r>
          </a:p>
        </p:txBody>
      </p:sp>
      <p:sp>
        <p:nvSpPr>
          <p:cNvPr id="218122" name="Oval 10"/>
          <p:cNvSpPr>
            <a:spLocks noChangeArrowheads="1"/>
          </p:cNvSpPr>
          <p:nvPr/>
        </p:nvSpPr>
        <p:spPr bwMode="auto">
          <a:xfrm>
            <a:off x="723900" y="4133850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Impact" pitchFamily="34" charset="0"/>
              </a:rPr>
              <a:t>2</a:t>
            </a:r>
          </a:p>
        </p:txBody>
      </p:sp>
      <p:sp>
        <p:nvSpPr>
          <p:cNvPr id="218123" name="Rectangle 11"/>
          <p:cNvSpPr>
            <a:spLocks noChangeArrowheads="1"/>
          </p:cNvSpPr>
          <p:nvPr/>
        </p:nvSpPr>
        <p:spPr bwMode="auto">
          <a:xfrm>
            <a:off x="2362200" y="41148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chemeClr val="tx2"/>
                </a:solidFill>
              </a:rPr>
              <a:t>Leaving one’s proper position</a:t>
            </a:r>
          </a:p>
        </p:txBody>
      </p:sp>
      <p:sp>
        <p:nvSpPr>
          <p:cNvPr id="218124" name="Oval 12"/>
          <p:cNvSpPr>
            <a:spLocks noChangeArrowheads="1"/>
          </p:cNvSpPr>
          <p:nvPr/>
        </p:nvSpPr>
        <p:spPr bwMode="auto">
          <a:xfrm>
            <a:off x="723900" y="4591050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Impact" pitchFamily="34" charset="0"/>
              </a:rPr>
              <a:t>3</a:t>
            </a:r>
          </a:p>
        </p:txBody>
      </p:sp>
      <p:sp>
        <p:nvSpPr>
          <p:cNvPr id="218125" name="Rectangle 13"/>
          <p:cNvSpPr>
            <a:spLocks noChangeArrowheads="1"/>
          </p:cNvSpPr>
          <p:nvPr/>
        </p:nvSpPr>
        <p:spPr bwMode="auto">
          <a:xfrm>
            <a:off x="1981200" y="45720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chemeClr val="tx2"/>
                </a:solidFill>
              </a:rPr>
              <a:t>Reversing dominion</a:t>
            </a:r>
          </a:p>
        </p:txBody>
      </p:sp>
      <p:sp>
        <p:nvSpPr>
          <p:cNvPr id="218126" name="Oval 14"/>
          <p:cNvSpPr>
            <a:spLocks noChangeArrowheads="1"/>
          </p:cNvSpPr>
          <p:nvPr/>
        </p:nvSpPr>
        <p:spPr bwMode="auto">
          <a:xfrm>
            <a:off x="723900" y="5048250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latin typeface="Impact" pitchFamily="34" charset="0"/>
              </a:rPr>
              <a:t>4</a:t>
            </a:r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914400" y="50292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chemeClr val="tx2"/>
                </a:solidFill>
              </a:rPr>
              <a:t>Multiplying evil</a:t>
            </a:r>
          </a:p>
        </p:txBody>
      </p:sp>
      <p:grpSp>
        <p:nvGrpSpPr>
          <p:cNvPr id="218128" name="Group 16"/>
          <p:cNvGrpSpPr>
            <a:grpSpLocks/>
          </p:cNvGrpSpPr>
          <p:nvPr/>
        </p:nvGrpSpPr>
        <p:grpSpPr bwMode="auto">
          <a:xfrm>
            <a:off x="1117600" y="2819400"/>
            <a:ext cx="6907213" cy="700088"/>
            <a:chOff x="689" y="1920"/>
            <a:chExt cx="4351" cy="441"/>
          </a:xfrm>
        </p:grpSpPr>
        <p:sp>
          <p:nvSpPr>
            <p:cNvPr id="218129" name="Rectangle 17"/>
            <p:cNvSpPr>
              <a:spLocks noChangeArrowheads="1"/>
            </p:cNvSpPr>
            <p:nvPr/>
          </p:nvSpPr>
          <p:spPr bwMode="auto">
            <a:xfrm>
              <a:off x="728" y="1959"/>
              <a:ext cx="4272" cy="384"/>
            </a:xfrm>
            <a:prstGeom prst="rect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6600CC"/>
                </a:gs>
              </a:gsLst>
              <a:path path="shape">
                <a:fillToRect l="50000" t="50000" r="50000" b="50000"/>
              </a:path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30" name="Text Box 18"/>
            <p:cNvSpPr txBox="1">
              <a:spLocks noChangeArrowheads="1"/>
            </p:cNvSpPr>
            <p:nvPr/>
          </p:nvSpPr>
          <p:spPr bwMode="auto">
            <a:xfrm>
              <a:off x="689" y="1920"/>
              <a:ext cx="4351" cy="44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4200">
                  <a:solidFill>
                    <a:schemeClr val="bg1"/>
                  </a:solidFill>
                  <a:latin typeface="Fette Engschrift" pitchFamily="2" charset="0"/>
                </a:rPr>
                <a:t>Primary characteristics of fallen nature</a:t>
              </a:r>
              <a:endParaRPr lang="en-US" sz="4200" b="1" u="sng">
                <a:latin typeface="Fette Engschrift" pitchFamily="2" charset="0"/>
              </a:endParaRPr>
            </a:p>
          </p:txBody>
        </p:sp>
      </p:grpSp>
      <p:sp>
        <p:nvSpPr>
          <p:cNvPr id="218131" name="AutoShape 19"/>
          <p:cNvSpPr>
            <a:spLocks noChangeArrowheads="1"/>
          </p:cNvSpPr>
          <p:nvPr/>
        </p:nvSpPr>
        <p:spPr bwMode="auto">
          <a:xfrm rot="5400000">
            <a:off x="4343400" y="741363"/>
            <a:ext cx="228600" cy="3276600"/>
          </a:xfrm>
          <a:prstGeom prst="downArrow">
            <a:avLst>
              <a:gd name="adj1" fmla="val 41667"/>
              <a:gd name="adj2" fmla="val 143068"/>
            </a:avLst>
          </a:prstGeom>
          <a:gradFill rotWithShape="0">
            <a:gsLst>
              <a:gs pos="0">
                <a:schemeClr val="bg1"/>
              </a:gs>
              <a:gs pos="100000">
                <a:srgbClr val="4D4D4D"/>
              </a:gs>
            </a:gsLst>
            <a:lin ang="0" scaled="1"/>
          </a:gradFill>
          <a:ln w="28575" algn="ctr">
            <a:solidFill>
              <a:srgbClr val="3C001E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grpSp>
        <p:nvGrpSpPr>
          <p:cNvPr id="218132" name="Group 20"/>
          <p:cNvGrpSpPr>
            <a:grpSpLocks/>
          </p:cNvGrpSpPr>
          <p:nvPr/>
        </p:nvGrpSpPr>
        <p:grpSpPr bwMode="auto">
          <a:xfrm>
            <a:off x="4189413" y="2227263"/>
            <a:ext cx="571500" cy="304800"/>
            <a:chOff x="2736" y="1220"/>
            <a:chExt cx="360" cy="192"/>
          </a:xfrm>
        </p:grpSpPr>
        <p:sp>
          <p:nvSpPr>
            <p:cNvPr id="218133" name="Line 21"/>
            <p:cNvSpPr>
              <a:spLocks noChangeShapeType="1"/>
            </p:cNvSpPr>
            <p:nvPr/>
          </p:nvSpPr>
          <p:spPr bwMode="auto">
            <a:xfrm rot="20870636" flipH="1">
              <a:off x="2736" y="1220"/>
              <a:ext cx="336" cy="192"/>
            </a:xfrm>
            <a:prstGeom prst="line">
              <a:avLst/>
            </a:prstGeom>
            <a:noFill/>
            <a:ln w="76200">
              <a:solidFill>
                <a:srgbClr val="42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134" name="Line 22"/>
            <p:cNvSpPr>
              <a:spLocks noChangeShapeType="1"/>
            </p:cNvSpPr>
            <p:nvPr/>
          </p:nvSpPr>
          <p:spPr bwMode="auto">
            <a:xfrm rot="729364">
              <a:off x="2760" y="1220"/>
              <a:ext cx="336" cy="192"/>
            </a:xfrm>
            <a:prstGeom prst="line">
              <a:avLst/>
            </a:prstGeom>
            <a:noFill/>
            <a:ln w="76200">
              <a:solidFill>
                <a:srgbClr val="42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8135" name="AutoShape 23"/>
          <p:cNvSpPr>
            <a:spLocks noChangeArrowheads="1"/>
          </p:cNvSpPr>
          <p:nvPr/>
        </p:nvSpPr>
        <p:spPr bwMode="auto">
          <a:xfrm rot="10800000">
            <a:off x="2022475" y="1614488"/>
            <a:ext cx="287338" cy="442912"/>
          </a:xfrm>
          <a:prstGeom prst="downArrow">
            <a:avLst>
              <a:gd name="adj1" fmla="val 34167"/>
              <a:gd name="adj2" fmla="val 78756"/>
            </a:avLst>
          </a:prstGeom>
          <a:gradFill rotWithShape="1">
            <a:gsLst>
              <a:gs pos="0">
                <a:srgbClr val="660066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18136" name="Oval 24"/>
          <p:cNvSpPr>
            <a:spLocks noChangeArrowheads="1"/>
          </p:cNvSpPr>
          <p:nvPr/>
        </p:nvSpPr>
        <p:spPr bwMode="auto">
          <a:xfrm>
            <a:off x="1589088" y="2052638"/>
            <a:ext cx="1154112" cy="652462"/>
          </a:xfrm>
          <a:prstGeom prst="ellipse">
            <a:avLst/>
          </a:prstGeom>
          <a:gradFill rotWithShape="0">
            <a:gsLst>
              <a:gs pos="0">
                <a:srgbClr val="FFCC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40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800">
                <a:solidFill>
                  <a:srgbClr val="660066"/>
                </a:solidFill>
                <a:latin typeface="Impact" pitchFamily="34" charset="0"/>
              </a:rPr>
              <a:t>Adam</a:t>
            </a:r>
            <a:endParaRPr lang="en-US" sz="280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18137" name="Group 25"/>
          <p:cNvGrpSpPr>
            <a:grpSpLocks/>
          </p:cNvGrpSpPr>
          <p:nvPr/>
        </p:nvGrpSpPr>
        <p:grpSpPr bwMode="auto">
          <a:xfrm>
            <a:off x="1760538" y="762000"/>
            <a:ext cx="811212" cy="781050"/>
            <a:chOff x="1271" y="1173"/>
            <a:chExt cx="660" cy="603"/>
          </a:xfrm>
        </p:grpSpPr>
        <p:sp>
          <p:nvSpPr>
            <p:cNvPr id="218138" name="Oval 26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18139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218140" name="Oval 28"/>
          <p:cNvSpPr>
            <a:spLocks noChangeArrowheads="1"/>
          </p:cNvSpPr>
          <p:nvPr/>
        </p:nvSpPr>
        <p:spPr bwMode="auto">
          <a:xfrm>
            <a:off x="5573713" y="2036763"/>
            <a:ext cx="2362200" cy="685800"/>
          </a:xfrm>
          <a:prstGeom prst="ellipse">
            <a:avLst/>
          </a:prstGeom>
          <a:gradFill rotWithShape="0">
            <a:gsLst>
              <a:gs pos="0">
                <a:srgbClr val="5F5F5F"/>
              </a:gs>
              <a:gs pos="50000">
                <a:schemeClr val="tx1"/>
              </a:gs>
              <a:gs pos="100000">
                <a:srgbClr val="5F5F5F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3000">
                <a:solidFill>
                  <a:schemeClr val="bg1"/>
                </a:solidFill>
                <a:latin typeface="Impact" pitchFamily="34" charset="0"/>
              </a:rPr>
              <a:t>Archangel</a:t>
            </a:r>
          </a:p>
        </p:txBody>
      </p:sp>
      <p:sp>
        <p:nvSpPr>
          <p:cNvPr id="218141" name="Text Box 29"/>
          <p:cNvSpPr txBox="1">
            <a:spLocks noChangeArrowheads="1"/>
          </p:cNvSpPr>
          <p:nvPr/>
        </p:nvSpPr>
        <p:spPr bwMode="auto">
          <a:xfrm>
            <a:off x="3913188" y="1473200"/>
            <a:ext cx="1098550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</a:rPr>
              <a:t>Fall</a:t>
            </a:r>
          </a:p>
        </p:txBody>
      </p:sp>
      <p:grpSp>
        <p:nvGrpSpPr>
          <p:cNvPr id="218144" name="Group 32"/>
          <p:cNvGrpSpPr>
            <a:grpSpLocks/>
          </p:cNvGrpSpPr>
          <p:nvPr/>
        </p:nvGrpSpPr>
        <p:grpSpPr bwMode="auto">
          <a:xfrm>
            <a:off x="914400" y="5813425"/>
            <a:ext cx="7315200" cy="968375"/>
            <a:chOff x="528" y="3696"/>
            <a:chExt cx="4608" cy="610"/>
          </a:xfrm>
        </p:grpSpPr>
        <p:sp>
          <p:nvSpPr>
            <p:cNvPr id="218117" name="Text Box 5"/>
            <p:cNvSpPr txBox="1">
              <a:spLocks noChangeArrowheads="1"/>
            </p:cNvSpPr>
            <p:nvPr/>
          </p:nvSpPr>
          <p:spPr bwMode="auto">
            <a:xfrm>
              <a:off x="800" y="3696"/>
              <a:ext cx="4336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The Archangel conveyed to Adam and Eve his evil will.  This was the cause of the fourth primary characteristic of the fallen nature: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multiplying evil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. </a:t>
              </a:r>
              <a:endParaRPr lang="en-US" sz="24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18143" name="Oval 31"/>
            <p:cNvSpPr>
              <a:spLocks noChangeArrowheads="1"/>
            </p:cNvSpPr>
            <p:nvPr/>
          </p:nvSpPr>
          <p:spPr bwMode="auto">
            <a:xfrm>
              <a:off x="528" y="3696"/>
              <a:ext cx="240" cy="2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  <a:latin typeface="Impact" pitchFamily="34" charset="0"/>
                </a:rPr>
                <a:t>4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6" grpId="0" animBg="1"/>
      <p:bldP spid="2181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06" name="Group 2"/>
          <p:cNvGrpSpPr>
            <a:grpSpLocks/>
          </p:cNvGrpSpPr>
          <p:nvPr/>
        </p:nvGrpSpPr>
        <p:grpSpPr bwMode="auto">
          <a:xfrm>
            <a:off x="381000" y="2895600"/>
            <a:ext cx="8382000" cy="3352800"/>
            <a:chOff x="240" y="1824"/>
            <a:chExt cx="5280" cy="2112"/>
          </a:xfrm>
        </p:grpSpPr>
        <p:sp>
          <p:nvSpPr>
            <p:cNvPr id="200707" name="Oval 3"/>
            <p:cNvSpPr>
              <a:spLocks noChangeArrowheads="1"/>
            </p:cNvSpPr>
            <p:nvPr/>
          </p:nvSpPr>
          <p:spPr bwMode="auto">
            <a:xfrm>
              <a:off x="240" y="1824"/>
              <a:ext cx="5280" cy="2112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0070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2" y="2112"/>
              <a:ext cx="4656" cy="15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00FFFF">
                        <a:alpha val="80000"/>
                      </a:srgbClr>
                    </a:outerShdw>
                  </a:effectLst>
                  <a:latin typeface="Impact"/>
                </a:rPr>
                <a:t>The Providence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00FFFF">
                        <a:alpha val="80000"/>
                      </a:srgbClr>
                    </a:outerShdw>
                  </a:effectLst>
                  <a:latin typeface="Impact"/>
                </a:rPr>
                <a:t>to Lay the Foundation for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00FFFF">
                        <a:alpha val="80000"/>
                      </a:srgbClr>
                    </a:outerShdw>
                  </a:effectLst>
                  <a:latin typeface="Impact"/>
                </a:rPr>
                <a:t>Restoration</a:t>
              </a:r>
            </a:p>
          </p:txBody>
        </p:sp>
      </p:grpSp>
      <p:grpSp>
        <p:nvGrpSpPr>
          <p:cNvPr id="200709" name="Group 5"/>
          <p:cNvGrpSpPr>
            <a:grpSpLocks/>
          </p:cNvGrpSpPr>
          <p:nvPr/>
        </p:nvGrpSpPr>
        <p:grpSpPr bwMode="auto">
          <a:xfrm>
            <a:off x="533400" y="609600"/>
            <a:ext cx="8077200" cy="1600200"/>
            <a:chOff x="336" y="384"/>
            <a:chExt cx="5088" cy="1008"/>
          </a:xfrm>
        </p:grpSpPr>
        <p:sp>
          <p:nvSpPr>
            <p:cNvPr id="200710" name="AutoShape 6"/>
            <p:cNvSpPr>
              <a:spLocks noChangeArrowheads="1"/>
            </p:cNvSpPr>
            <p:nvPr/>
          </p:nvSpPr>
          <p:spPr bwMode="auto">
            <a:xfrm>
              <a:off x="336" y="384"/>
              <a:ext cx="5088" cy="100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3600" b="1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0071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744" y="576"/>
              <a:ext cx="4272" cy="6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CC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Impact"/>
                </a:rPr>
                <a:t>Chapter 1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52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457200" y="76200"/>
            <a:ext cx="78486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 u="sng" dirty="0">
                <a:solidFill>
                  <a:srgbClr val="000099"/>
                </a:solidFill>
                <a:latin typeface="Impact" pitchFamily="34" charset="0"/>
              </a:rPr>
              <a:t>Indemnity conditions to remove the fallen nature</a:t>
            </a:r>
          </a:p>
        </p:txBody>
      </p:sp>
      <p:grpSp>
        <p:nvGrpSpPr>
          <p:cNvPr id="219140" name="Group 4"/>
          <p:cNvGrpSpPr>
            <a:grpSpLocks/>
          </p:cNvGrpSpPr>
          <p:nvPr/>
        </p:nvGrpSpPr>
        <p:grpSpPr bwMode="auto">
          <a:xfrm>
            <a:off x="1219200" y="6094413"/>
            <a:ext cx="7772400" cy="458787"/>
            <a:chOff x="432" y="3839"/>
            <a:chExt cx="4896" cy="289"/>
          </a:xfrm>
        </p:grpSpPr>
        <p:sp>
          <p:nvSpPr>
            <p:cNvPr id="219141" name="Text Box 5"/>
            <p:cNvSpPr txBox="1">
              <a:spLocks noChangeArrowheads="1"/>
            </p:cNvSpPr>
            <p:nvPr/>
          </p:nvSpPr>
          <p:spPr bwMode="auto">
            <a:xfrm>
              <a:off x="656" y="3871"/>
              <a:ext cx="4672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To remove these characteristics of the fallen nature:</a:t>
              </a:r>
              <a:endParaRPr lang="en-US" sz="24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19142" name="Text Box 6"/>
            <p:cNvSpPr txBox="1">
              <a:spLocks noChangeArrowheads="1"/>
            </p:cNvSpPr>
            <p:nvPr/>
          </p:nvSpPr>
          <p:spPr bwMode="auto">
            <a:xfrm>
              <a:off x="432" y="3839"/>
              <a:ext cx="24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9145" name="Group 9"/>
          <p:cNvGrpSpPr>
            <a:grpSpLocks/>
          </p:cNvGrpSpPr>
          <p:nvPr/>
        </p:nvGrpSpPr>
        <p:grpSpPr bwMode="auto">
          <a:xfrm>
            <a:off x="2209800" y="2971800"/>
            <a:ext cx="4724400" cy="731838"/>
            <a:chOff x="1392" y="1872"/>
            <a:chExt cx="2976" cy="461"/>
          </a:xfrm>
        </p:grpSpPr>
        <p:sp>
          <p:nvSpPr>
            <p:cNvPr id="219146" name="Rectangle 10"/>
            <p:cNvSpPr>
              <a:spLocks noChangeArrowheads="1"/>
            </p:cNvSpPr>
            <p:nvPr/>
          </p:nvSpPr>
          <p:spPr bwMode="auto">
            <a:xfrm>
              <a:off x="1392" y="1958"/>
              <a:ext cx="2976" cy="346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47" name="Text Box 11"/>
            <p:cNvSpPr txBox="1">
              <a:spLocks noChangeArrowheads="1"/>
            </p:cNvSpPr>
            <p:nvPr/>
          </p:nvSpPr>
          <p:spPr bwMode="auto">
            <a:xfrm>
              <a:off x="1416" y="1872"/>
              <a:ext cx="2928" cy="46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000">
                  <a:solidFill>
                    <a:schemeClr val="bg1"/>
                  </a:solidFill>
                </a:rPr>
                <a:t>Indemnity</a:t>
              </a:r>
              <a:r>
                <a:rPr lang="en-US" sz="4200">
                  <a:solidFill>
                    <a:schemeClr val="bg1"/>
                  </a:solidFill>
                </a:rPr>
                <a:t> </a:t>
              </a:r>
              <a:r>
                <a:rPr lang="en-US" sz="3000">
                  <a:solidFill>
                    <a:schemeClr val="bg1"/>
                  </a:solidFill>
                </a:rPr>
                <a:t>conditions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52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457200" y="76200"/>
            <a:ext cx="78486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 u="sng">
                <a:solidFill>
                  <a:srgbClr val="000099"/>
                </a:solidFill>
                <a:latin typeface="Impact" pitchFamily="34" charset="0"/>
              </a:rPr>
              <a:t>Indemnity conditions to remove the fallen nature</a:t>
            </a:r>
          </a:p>
        </p:txBody>
      </p:sp>
      <p:grpSp>
        <p:nvGrpSpPr>
          <p:cNvPr id="220164" name="Group 4"/>
          <p:cNvGrpSpPr>
            <a:grpSpLocks/>
          </p:cNvGrpSpPr>
          <p:nvPr/>
        </p:nvGrpSpPr>
        <p:grpSpPr bwMode="auto">
          <a:xfrm>
            <a:off x="838200" y="5838828"/>
            <a:ext cx="7391400" cy="1030288"/>
            <a:chOff x="336" y="3678"/>
            <a:chExt cx="4656" cy="649"/>
          </a:xfrm>
        </p:grpSpPr>
        <p:sp>
          <p:nvSpPr>
            <p:cNvPr id="220165" name="Text Box 5"/>
            <p:cNvSpPr txBox="1">
              <a:spLocks noChangeArrowheads="1"/>
            </p:cNvSpPr>
            <p:nvPr/>
          </p:nvSpPr>
          <p:spPr bwMode="auto">
            <a:xfrm>
              <a:off x="560" y="3710"/>
              <a:ext cx="4432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First,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Cain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who stood in the Archangel’s position, should have taken God’s standpoint by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loving Abel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, who stood in Adam’s position.</a:t>
              </a:r>
              <a:endParaRPr lang="en-US" sz="2400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20166" name="Text Box 6"/>
            <p:cNvSpPr txBox="1">
              <a:spLocks noChangeArrowheads="1"/>
            </p:cNvSpPr>
            <p:nvPr/>
          </p:nvSpPr>
          <p:spPr bwMode="auto">
            <a:xfrm>
              <a:off x="336" y="3678"/>
              <a:ext cx="24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20167" name="AutoShape 7"/>
          <p:cNvSpPr>
            <a:spLocks noChangeArrowheads="1"/>
          </p:cNvSpPr>
          <p:nvPr/>
        </p:nvSpPr>
        <p:spPr bwMode="auto">
          <a:xfrm rot="5400000">
            <a:off x="4191000" y="523875"/>
            <a:ext cx="228600" cy="3276600"/>
          </a:xfrm>
          <a:prstGeom prst="downArrow">
            <a:avLst>
              <a:gd name="adj1" fmla="val 41667"/>
              <a:gd name="adj2" fmla="val 143068"/>
            </a:avLst>
          </a:prstGeom>
          <a:gradFill rotWithShape="1">
            <a:gsLst>
              <a:gs pos="0">
                <a:srgbClr val="CC66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20168" name="AutoShape 8"/>
          <p:cNvSpPr>
            <a:spLocks noChangeArrowheads="1"/>
          </p:cNvSpPr>
          <p:nvPr/>
        </p:nvSpPr>
        <p:spPr bwMode="auto">
          <a:xfrm rot="10800000">
            <a:off x="1773238" y="1512888"/>
            <a:ext cx="263525" cy="392112"/>
          </a:xfrm>
          <a:prstGeom prst="downArrow">
            <a:avLst>
              <a:gd name="adj1" fmla="val 34167"/>
              <a:gd name="adj2" fmla="val 76023"/>
            </a:avLst>
          </a:prstGeom>
          <a:gradFill rotWithShape="1">
            <a:gsLst>
              <a:gs pos="0">
                <a:srgbClr val="660066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20169" name="Oval 9"/>
          <p:cNvSpPr>
            <a:spLocks noChangeArrowheads="1"/>
          </p:cNvSpPr>
          <p:nvPr/>
        </p:nvSpPr>
        <p:spPr bwMode="auto">
          <a:xfrm>
            <a:off x="1219200" y="1898650"/>
            <a:ext cx="1371600" cy="525463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 dirty="0">
                <a:solidFill>
                  <a:srgbClr val="5A002D"/>
                </a:solidFill>
                <a:latin typeface="Impact" pitchFamily="34" charset="0"/>
              </a:rPr>
              <a:t>Abel</a:t>
            </a:r>
          </a:p>
        </p:txBody>
      </p:sp>
      <p:grpSp>
        <p:nvGrpSpPr>
          <p:cNvPr id="220170" name="Group 10"/>
          <p:cNvGrpSpPr>
            <a:grpSpLocks/>
          </p:cNvGrpSpPr>
          <p:nvPr/>
        </p:nvGrpSpPr>
        <p:grpSpPr bwMode="auto">
          <a:xfrm>
            <a:off x="1500188" y="685800"/>
            <a:ext cx="811212" cy="781050"/>
            <a:chOff x="1271" y="1173"/>
            <a:chExt cx="660" cy="603"/>
          </a:xfrm>
        </p:grpSpPr>
        <p:sp>
          <p:nvSpPr>
            <p:cNvPr id="220171" name="Oval 11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2017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28575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220173" name="Oval 13"/>
          <p:cNvSpPr>
            <a:spLocks noChangeArrowheads="1"/>
          </p:cNvSpPr>
          <p:nvPr/>
        </p:nvSpPr>
        <p:spPr bwMode="auto">
          <a:xfrm>
            <a:off x="5829300" y="1884363"/>
            <a:ext cx="2362200" cy="554037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CC6600"/>
            </a:solidFill>
            <a:round/>
            <a:headEnd/>
            <a:tailEnd/>
          </a:ln>
          <a:effectLst>
            <a:outerShdw dist="64758" dir="4721404" algn="ctr" rotWithShape="0">
              <a:srgbClr val="B65B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5A002D"/>
                </a:solidFill>
                <a:latin typeface="Impact" pitchFamily="34" charset="0"/>
              </a:rPr>
              <a:t>Cain</a:t>
            </a:r>
          </a:p>
        </p:txBody>
      </p:sp>
      <p:sp>
        <p:nvSpPr>
          <p:cNvPr id="220174" name="Text Box 14"/>
          <p:cNvSpPr txBox="1">
            <a:spLocks noChangeArrowheads="1"/>
          </p:cNvSpPr>
          <p:nvPr/>
        </p:nvSpPr>
        <p:spPr bwMode="auto">
          <a:xfrm>
            <a:off x="3424238" y="1371600"/>
            <a:ext cx="1658937" cy="65087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solidFill>
                  <a:srgbClr val="0000CC"/>
                </a:solidFill>
                <a:latin typeface="Impact" pitchFamily="34" charset="0"/>
              </a:rPr>
              <a:t>Restore</a:t>
            </a:r>
          </a:p>
        </p:txBody>
      </p:sp>
      <p:sp>
        <p:nvSpPr>
          <p:cNvPr id="220175" name="Text Box 15"/>
          <p:cNvSpPr txBox="1">
            <a:spLocks noChangeArrowheads="1"/>
          </p:cNvSpPr>
          <p:nvPr/>
        </p:nvSpPr>
        <p:spPr bwMode="auto">
          <a:xfrm>
            <a:off x="381000" y="24384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000099"/>
                </a:solidFill>
                <a:latin typeface="Fette Engschrift" pitchFamily="2" charset="0"/>
              </a:rPr>
              <a:t>(In Adam’s position)</a:t>
            </a:r>
            <a:endParaRPr lang="en-US" sz="3600" dirty="0">
              <a:latin typeface="Fette Engschrift" pitchFamily="2" charset="0"/>
            </a:endParaRPr>
          </a:p>
        </p:txBody>
      </p:sp>
      <p:sp>
        <p:nvSpPr>
          <p:cNvPr id="220176" name="Text Box 16"/>
          <p:cNvSpPr txBox="1">
            <a:spLocks noChangeArrowheads="1"/>
          </p:cNvSpPr>
          <p:nvPr/>
        </p:nvSpPr>
        <p:spPr bwMode="auto">
          <a:xfrm>
            <a:off x="5181600" y="24384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99"/>
                </a:solidFill>
                <a:latin typeface="Fette Engschrift" pitchFamily="2" charset="0"/>
              </a:rPr>
              <a:t>(In Archangel’s  position)</a:t>
            </a:r>
            <a:endParaRPr lang="en-US" sz="3600">
              <a:latin typeface="Fette Engschrift" pitchFamily="2" charset="0"/>
            </a:endParaRPr>
          </a:p>
        </p:txBody>
      </p:sp>
      <p:sp>
        <p:nvSpPr>
          <p:cNvPr id="220178" name="AutoShape 18"/>
          <p:cNvSpPr>
            <a:spLocks noChangeArrowheads="1"/>
          </p:cNvSpPr>
          <p:nvPr/>
        </p:nvSpPr>
        <p:spPr bwMode="auto">
          <a:xfrm>
            <a:off x="1143000" y="3429000"/>
            <a:ext cx="6858000" cy="2209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AEAEA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0179" name="Group 19"/>
          <p:cNvGrpSpPr>
            <a:grpSpLocks/>
          </p:cNvGrpSpPr>
          <p:nvPr/>
        </p:nvGrpSpPr>
        <p:grpSpPr bwMode="auto">
          <a:xfrm>
            <a:off x="2209800" y="2971800"/>
            <a:ext cx="4724400" cy="731838"/>
            <a:chOff x="1392" y="1872"/>
            <a:chExt cx="2976" cy="461"/>
          </a:xfrm>
        </p:grpSpPr>
        <p:sp>
          <p:nvSpPr>
            <p:cNvPr id="220180" name="Rectangle 20"/>
            <p:cNvSpPr>
              <a:spLocks noChangeArrowheads="1"/>
            </p:cNvSpPr>
            <p:nvPr/>
          </p:nvSpPr>
          <p:spPr bwMode="auto">
            <a:xfrm>
              <a:off x="1392" y="1958"/>
              <a:ext cx="2976" cy="346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81" name="Text Box 21"/>
            <p:cNvSpPr txBox="1">
              <a:spLocks noChangeArrowheads="1"/>
            </p:cNvSpPr>
            <p:nvPr/>
          </p:nvSpPr>
          <p:spPr bwMode="auto">
            <a:xfrm>
              <a:off x="1416" y="1872"/>
              <a:ext cx="2928" cy="46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000">
                  <a:solidFill>
                    <a:schemeClr val="bg1"/>
                  </a:solidFill>
                </a:rPr>
                <a:t>Indemnity</a:t>
              </a:r>
              <a:r>
                <a:rPr lang="en-US" sz="4200">
                  <a:solidFill>
                    <a:schemeClr val="bg1"/>
                  </a:solidFill>
                </a:rPr>
                <a:t> </a:t>
              </a:r>
              <a:r>
                <a:rPr lang="en-US" sz="3000">
                  <a:solidFill>
                    <a:schemeClr val="bg1"/>
                  </a:solidFill>
                </a:rPr>
                <a:t>conditions</a:t>
              </a:r>
            </a:p>
          </p:txBody>
        </p:sp>
      </p:grpSp>
      <p:sp>
        <p:nvSpPr>
          <p:cNvPr id="220182" name="Rectangle 22"/>
          <p:cNvSpPr>
            <a:spLocks noChangeArrowheads="1"/>
          </p:cNvSpPr>
          <p:nvPr/>
        </p:nvSpPr>
        <p:spPr bwMode="auto">
          <a:xfrm>
            <a:off x="1828800" y="3733800"/>
            <a:ext cx="266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200" dirty="0">
                <a:solidFill>
                  <a:srgbClr val="000066"/>
                </a:solidFill>
              </a:rPr>
              <a:t>Love Abel</a:t>
            </a:r>
          </a:p>
        </p:txBody>
      </p:sp>
      <p:sp>
        <p:nvSpPr>
          <p:cNvPr id="220183" name="Oval 23"/>
          <p:cNvSpPr>
            <a:spLocks noChangeArrowheads="1"/>
          </p:cNvSpPr>
          <p:nvPr/>
        </p:nvSpPr>
        <p:spPr bwMode="auto">
          <a:xfrm>
            <a:off x="1333500" y="3743325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0066"/>
                </a:solidFill>
                <a:latin typeface="Impact" pitchFamily="34" charset="0"/>
              </a:rPr>
              <a:t>1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0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8" grpId="0" animBg="1"/>
      <p:bldP spid="220173" grpId="0" animBg="1"/>
      <p:bldP spid="220174" grpId="0" animBg="1"/>
      <p:bldP spid="220175" grpId="0"/>
      <p:bldP spid="220176" grpId="0"/>
      <p:bldP spid="220178" grpId="0" animBg="1"/>
      <p:bldP spid="2201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457200" y="76200"/>
            <a:ext cx="78486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 u="sng">
                <a:solidFill>
                  <a:srgbClr val="000099"/>
                </a:solidFill>
                <a:latin typeface="Impact" pitchFamily="34" charset="0"/>
              </a:rPr>
              <a:t>Indemnity conditions to remove the fallen nature</a:t>
            </a:r>
          </a:p>
        </p:txBody>
      </p:sp>
      <p:grpSp>
        <p:nvGrpSpPr>
          <p:cNvPr id="221188" name="Group 4"/>
          <p:cNvGrpSpPr>
            <a:grpSpLocks/>
          </p:cNvGrpSpPr>
          <p:nvPr/>
        </p:nvGrpSpPr>
        <p:grpSpPr bwMode="auto">
          <a:xfrm>
            <a:off x="914400" y="5943600"/>
            <a:ext cx="7162800" cy="727075"/>
            <a:chOff x="576" y="3744"/>
            <a:chExt cx="4512" cy="458"/>
          </a:xfrm>
        </p:grpSpPr>
        <p:sp>
          <p:nvSpPr>
            <p:cNvPr id="221189" name="Text Box 5"/>
            <p:cNvSpPr txBox="1">
              <a:spLocks noChangeArrowheads="1"/>
            </p:cNvSpPr>
            <p:nvPr/>
          </p:nvSpPr>
          <p:spPr bwMode="auto">
            <a:xfrm>
              <a:off x="800" y="3776"/>
              <a:ext cx="4288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Second, Cain should have received God’s love through Abel, respecting him as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God’s mediator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4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21190" name="Text Box 6"/>
            <p:cNvSpPr txBox="1">
              <a:spLocks noChangeArrowheads="1"/>
            </p:cNvSpPr>
            <p:nvPr/>
          </p:nvSpPr>
          <p:spPr bwMode="auto">
            <a:xfrm>
              <a:off x="576" y="3744"/>
              <a:ext cx="24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21191" name="AutoShape 7"/>
          <p:cNvSpPr>
            <a:spLocks noChangeArrowheads="1"/>
          </p:cNvSpPr>
          <p:nvPr/>
        </p:nvSpPr>
        <p:spPr bwMode="auto">
          <a:xfrm rot="5400000">
            <a:off x="4191000" y="523875"/>
            <a:ext cx="228600" cy="3276600"/>
          </a:xfrm>
          <a:prstGeom prst="downArrow">
            <a:avLst>
              <a:gd name="adj1" fmla="val 41667"/>
              <a:gd name="adj2" fmla="val 143068"/>
            </a:avLst>
          </a:prstGeom>
          <a:gradFill rotWithShape="1">
            <a:gsLst>
              <a:gs pos="0">
                <a:srgbClr val="CC66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21192" name="AutoShape 8"/>
          <p:cNvSpPr>
            <a:spLocks noChangeArrowheads="1"/>
          </p:cNvSpPr>
          <p:nvPr/>
        </p:nvSpPr>
        <p:spPr bwMode="auto">
          <a:xfrm rot="10800000">
            <a:off x="1773238" y="1512888"/>
            <a:ext cx="263525" cy="392112"/>
          </a:xfrm>
          <a:prstGeom prst="downArrow">
            <a:avLst>
              <a:gd name="adj1" fmla="val 34167"/>
              <a:gd name="adj2" fmla="val 76023"/>
            </a:avLst>
          </a:prstGeom>
          <a:gradFill rotWithShape="1">
            <a:gsLst>
              <a:gs pos="0">
                <a:srgbClr val="660066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21193" name="Oval 9"/>
          <p:cNvSpPr>
            <a:spLocks noChangeArrowheads="1"/>
          </p:cNvSpPr>
          <p:nvPr/>
        </p:nvSpPr>
        <p:spPr bwMode="auto">
          <a:xfrm>
            <a:off x="1219200" y="1898650"/>
            <a:ext cx="1371600" cy="525463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5A002D"/>
                </a:solidFill>
                <a:latin typeface="Impact" pitchFamily="34" charset="0"/>
              </a:rPr>
              <a:t>Abel</a:t>
            </a:r>
          </a:p>
        </p:txBody>
      </p:sp>
      <p:grpSp>
        <p:nvGrpSpPr>
          <p:cNvPr id="221194" name="Group 10"/>
          <p:cNvGrpSpPr>
            <a:grpSpLocks/>
          </p:cNvGrpSpPr>
          <p:nvPr/>
        </p:nvGrpSpPr>
        <p:grpSpPr bwMode="auto">
          <a:xfrm>
            <a:off x="1500188" y="685800"/>
            <a:ext cx="811212" cy="781050"/>
            <a:chOff x="1271" y="1173"/>
            <a:chExt cx="660" cy="603"/>
          </a:xfrm>
        </p:grpSpPr>
        <p:sp>
          <p:nvSpPr>
            <p:cNvPr id="221195" name="Oval 11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2119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221197" name="Oval 13"/>
          <p:cNvSpPr>
            <a:spLocks noChangeArrowheads="1"/>
          </p:cNvSpPr>
          <p:nvPr/>
        </p:nvSpPr>
        <p:spPr bwMode="auto">
          <a:xfrm>
            <a:off x="5829300" y="1884363"/>
            <a:ext cx="2362200" cy="554037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CC6600"/>
            </a:solidFill>
            <a:round/>
            <a:headEnd/>
            <a:tailEnd/>
          </a:ln>
          <a:effectLst>
            <a:outerShdw dist="64758" dir="4721404" algn="ctr" rotWithShape="0">
              <a:srgbClr val="B65B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5A002D"/>
                </a:solidFill>
                <a:latin typeface="Impact" pitchFamily="34" charset="0"/>
              </a:rPr>
              <a:t>Cain</a:t>
            </a:r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3424238" y="1371600"/>
            <a:ext cx="1658937" cy="65087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solidFill>
                  <a:srgbClr val="0000CC"/>
                </a:solidFill>
                <a:latin typeface="Impact" pitchFamily="34" charset="0"/>
              </a:rPr>
              <a:t>Restore</a:t>
            </a:r>
          </a:p>
        </p:txBody>
      </p:sp>
      <p:sp>
        <p:nvSpPr>
          <p:cNvPr id="221199" name="Text Box 15"/>
          <p:cNvSpPr txBox="1">
            <a:spLocks noChangeArrowheads="1"/>
          </p:cNvSpPr>
          <p:nvPr/>
        </p:nvSpPr>
        <p:spPr bwMode="auto">
          <a:xfrm>
            <a:off x="381000" y="24384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99"/>
                </a:solidFill>
                <a:latin typeface="Fette Engschrift" pitchFamily="2" charset="0"/>
              </a:rPr>
              <a:t>(In Adam’s position)</a:t>
            </a:r>
            <a:endParaRPr lang="en-US" sz="3600">
              <a:latin typeface="Fette Engschrift" pitchFamily="2" charset="0"/>
            </a:endParaRPr>
          </a:p>
        </p:txBody>
      </p:sp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5181600" y="24384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99"/>
                </a:solidFill>
                <a:latin typeface="Fette Engschrift" pitchFamily="2" charset="0"/>
              </a:rPr>
              <a:t>(In Archangel’s  position)</a:t>
            </a:r>
            <a:endParaRPr lang="en-US" sz="3600">
              <a:latin typeface="Fette Engschrift" pitchFamily="2" charset="0"/>
            </a:endParaRPr>
          </a:p>
        </p:txBody>
      </p:sp>
      <p:grpSp>
        <p:nvGrpSpPr>
          <p:cNvPr id="221210" name="Group 26"/>
          <p:cNvGrpSpPr>
            <a:grpSpLocks/>
          </p:cNvGrpSpPr>
          <p:nvPr/>
        </p:nvGrpSpPr>
        <p:grpSpPr bwMode="auto">
          <a:xfrm>
            <a:off x="1143000" y="2971800"/>
            <a:ext cx="6858000" cy="2667000"/>
            <a:chOff x="720" y="1872"/>
            <a:chExt cx="4320" cy="1680"/>
          </a:xfrm>
        </p:grpSpPr>
        <p:sp>
          <p:nvSpPr>
            <p:cNvPr id="221202" name="AutoShape 18"/>
            <p:cNvSpPr>
              <a:spLocks noChangeArrowheads="1"/>
            </p:cNvSpPr>
            <p:nvPr/>
          </p:nvSpPr>
          <p:spPr bwMode="auto">
            <a:xfrm>
              <a:off x="720" y="2160"/>
              <a:ext cx="4320" cy="13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AEAEA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1203" name="Group 19"/>
            <p:cNvGrpSpPr>
              <a:grpSpLocks/>
            </p:cNvGrpSpPr>
            <p:nvPr/>
          </p:nvGrpSpPr>
          <p:grpSpPr bwMode="auto">
            <a:xfrm>
              <a:off x="1392" y="1872"/>
              <a:ext cx="2976" cy="461"/>
              <a:chOff x="1392" y="1872"/>
              <a:chExt cx="2976" cy="461"/>
            </a:xfrm>
          </p:grpSpPr>
          <p:sp>
            <p:nvSpPr>
              <p:cNvPr id="221204" name="Rectangle 20"/>
              <p:cNvSpPr>
                <a:spLocks noChangeArrowheads="1"/>
              </p:cNvSpPr>
              <p:nvPr/>
            </p:nvSpPr>
            <p:spPr bwMode="auto">
              <a:xfrm>
                <a:off x="1392" y="1958"/>
                <a:ext cx="2976" cy="346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05" name="Text Box 21"/>
              <p:cNvSpPr txBox="1">
                <a:spLocks noChangeArrowheads="1"/>
              </p:cNvSpPr>
              <p:nvPr/>
            </p:nvSpPr>
            <p:spPr bwMode="auto">
              <a:xfrm>
                <a:off x="1416" y="1872"/>
                <a:ext cx="2928" cy="46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3000">
                    <a:solidFill>
                      <a:schemeClr val="bg1"/>
                    </a:solidFill>
                  </a:rPr>
                  <a:t>Indemnity</a:t>
                </a:r>
                <a:r>
                  <a:rPr lang="en-US" sz="4200">
                    <a:solidFill>
                      <a:schemeClr val="bg1"/>
                    </a:solidFill>
                  </a:rPr>
                  <a:t> </a:t>
                </a:r>
                <a:r>
                  <a:rPr lang="en-US" sz="3000">
                    <a:solidFill>
                      <a:schemeClr val="bg1"/>
                    </a:solidFill>
                  </a:rPr>
                  <a:t>conditions</a:t>
                </a:r>
              </a:p>
            </p:txBody>
          </p:sp>
        </p:grpSp>
      </p:grpSp>
      <p:sp>
        <p:nvSpPr>
          <p:cNvPr id="221206" name="Oval 22"/>
          <p:cNvSpPr>
            <a:spLocks noChangeArrowheads="1"/>
          </p:cNvSpPr>
          <p:nvPr/>
        </p:nvSpPr>
        <p:spPr bwMode="auto">
          <a:xfrm>
            <a:off x="1333500" y="3743325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0066"/>
                </a:solidFill>
                <a:latin typeface="Impact" pitchFamily="34" charset="0"/>
              </a:rPr>
              <a:t>1</a:t>
            </a:r>
          </a:p>
        </p:txBody>
      </p:sp>
      <p:sp>
        <p:nvSpPr>
          <p:cNvPr id="221207" name="Rectangle 23"/>
          <p:cNvSpPr>
            <a:spLocks noChangeArrowheads="1"/>
          </p:cNvSpPr>
          <p:nvPr/>
        </p:nvSpPr>
        <p:spPr bwMode="auto">
          <a:xfrm>
            <a:off x="1828800" y="3733800"/>
            <a:ext cx="266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200">
                <a:solidFill>
                  <a:srgbClr val="000066"/>
                </a:solidFill>
              </a:rPr>
              <a:t>Love Abel</a:t>
            </a:r>
          </a:p>
        </p:txBody>
      </p:sp>
      <p:sp>
        <p:nvSpPr>
          <p:cNvPr id="221208" name="Oval 24"/>
          <p:cNvSpPr>
            <a:spLocks noChangeArrowheads="1"/>
          </p:cNvSpPr>
          <p:nvPr/>
        </p:nvSpPr>
        <p:spPr bwMode="auto">
          <a:xfrm>
            <a:off x="1333500" y="4210050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0066"/>
                </a:solidFill>
                <a:latin typeface="Impact" pitchFamily="34" charset="0"/>
              </a:rPr>
              <a:t>2</a:t>
            </a:r>
          </a:p>
        </p:txBody>
      </p:sp>
      <p:sp>
        <p:nvSpPr>
          <p:cNvPr id="221209" name="Rectangle 25"/>
          <p:cNvSpPr>
            <a:spLocks noChangeArrowheads="1"/>
          </p:cNvSpPr>
          <p:nvPr/>
        </p:nvSpPr>
        <p:spPr bwMode="auto">
          <a:xfrm>
            <a:off x="1828800" y="41910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200" dirty="0">
                <a:solidFill>
                  <a:srgbClr val="000066"/>
                </a:solidFill>
              </a:rPr>
              <a:t>Respect Abel as mediator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08" grpId="0" animBg="1"/>
      <p:bldP spid="2212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457200" y="76200"/>
            <a:ext cx="78486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 u="sng">
                <a:solidFill>
                  <a:srgbClr val="000099"/>
                </a:solidFill>
                <a:latin typeface="Impact" pitchFamily="34" charset="0"/>
              </a:rPr>
              <a:t>Indemnity conditions to remove the fallen nature</a:t>
            </a:r>
          </a:p>
        </p:txBody>
      </p:sp>
      <p:grpSp>
        <p:nvGrpSpPr>
          <p:cNvPr id="222212" name="Group 4"/>
          <p:cNvGrpSpPr>
            <a:grpSpLocks/>
          </p:cNvGrpSpPr>
          <p:nvPr/>
        </p:nvGrpSpPr>
        <p:grpSpPr bwMode="auto">
          <a:xfrm>
            <a:off x="990600" y="5956300"/>
            <a:ext cx="7010400" cy="727075"/>
            <a:chOff x="384" y="3752"/>
            <a:chExt cx="4416" cy="458"/>
          </a:xfrm>
        </p:grpSpPr>
        <p:sp>
          <p:nvSpPr>
            <p:cNvPr id="222213" name="Text Box 5"/>
            <p:cNvSpPr txBox="1">
              <a:spLocks noChangeArrowheads="1"/>
            </p:cNvSpPr>
            <p:nvPr/>
          </p:nvSpPr>
          <p:spPr bwMode="auto">
            <a:xfrm>
              <a:off x="608" y="3784"/>
              <a:ext cx="4192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Third, Cain should have obediently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submitted to Abel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, accepting Abel’s dominion.</a:t>
              </a:r>
              <a:endParaRPr lang="en-US" sz="24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22214" name="Text Box 6"/>
            <p:cNvSpPr txBox="1">
              <a:spLocks noChangeArrowheads="1"/>
            </p:cNvSpPr>
            <p:nvPr/>
          </p:nvSpPr>
          <p:spPr bwMode="auto">
            <a:xfrm>
              <a:off x="384" y="3752"/>
              <a:ext cx="24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22215" name="AutoShape 7"/>
          <p:cNvSpPr>
            <a:spLocks noChangeArrowheads="1"/>
          </p:cNvSpPr>
          <p:nvPr/>
        </p:nvSpPr>
        <p:spPr bwMode="auto">
          <a:xfrm rot="5400000">
            <a:off x="4191000" y="523875"/>
            <a:ext cx="228600" cy="3276600"/>
          </a:xfrm>
          <a:prstGeom prst="downArrow">
            <a:avLst>
              <a:gd name="adj1" fmla="val 41667"/>
              <a:gd name="adj2" fmla="val 143068"/>
            </a:avLst>
          </a:prstGeom>
          <a:gradFill rotWithShape="1">
            <a:gsLst>
              <a:gs pos="0">
                <a:srgbClr val="CC66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22216" name="AutoShape 8"/>
          <p:cNvSpPr>
            <a:spLocks noChangeArrowheads="1"/>
          </p:cNvSpPr>
          <p:nvPr/>
        </p:nvSpPr>
        <p:spPr bwMode="auto">
          <a:xfrm rot="10800000">
            <a:off x="1773238" y="1512888"/>
            <a:ext cx="263525" cy="392112"/>
          </a:xfrm>
          <a:prstGeom prst="downArrow">
            <a:avLst>
              <a:gd name="adj1" fmla="val 34167"/>
              <a:gd name="adj2" fmla="val 76023"/>
            </a:avLst>
          </a:prstGeom>
          <a:gradFill rotWithShape="1">
            <a:gsLst>
              <a:gs pos="0">
                <a:srgbClr val="660066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22217" name="Oval 9"/>
          <p:cNvSpPr>
            <a:spLocks noChangeArrowheads="1"/>
          </p:cNvSpPr>
          <p:nvPr/>
        </p:nvSpPr>
        <p:spPr bwMode="auto">
          <a:xfrm>
            <a:off x="1219200" y="1898650"/>
            <a:ext cx="1371600" cy="525463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5A002D"/>
                </a:solidFill>
                <a:latin typeface="Impact" pitchFamily="34" charset="0"/>
              </a:rPr>
              <a:t>Abel</a:t>
            </a:r>
          </a:p>
        </p:txBody>
      </p:sp>
      <p:grpSp>
        <p:nvGrpSpPr>
          <p:cNvPr id="222218" name="Group 10"/>
          <p:cNvGrpSpPr>
            <a:grpSpLocks/>
          </p:cNvGrpSpPr>
          <p:nvPr/>
        </p:nvGrpSpPr>
        <p:grpSpPr bwMode="auto">
          <a:xfrm>
            <a:off x="1500188" y="685800"/>
            <a:ext cx="811212" cy="781050"/>
            <a:chOff x="1271" y="1173"/>
            <a:chExt cx="660" cy="603"/>
          </a:xfrm>
        </p:grpSpPr>
        <p:sp>
          <p:nvSpPr>
            <p:cNvPr id="222219" name="Oval 11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2222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222221" name="Oval 13"/>
          <p:cNvSpPr>
            <a:spLocks noChangeArrowheads="1"/>
          </p:cNvSpPr>
          <p:nvPr/>
        </p:nvSpPr>
        <p:spPr bwMode="auto">
          <a:xfrm>
            <a:off x="5829300" y="1884363"/>
            <a:ext cx="2362200" cy="554037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CC6600"/>
            </a:solidFill>
            <a:round/>
            <a:headEnd/>
            <a:tailEnd/>
          </a:ln>
          <a:effectLst>
            <a:outerShdw dist="64758" dir="4721404" algn="ctr" rotWithShape="0">
              <a:srgbClr val="B65B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5A002D"/>
                </a:solidFill>
                <a:latin typeface="Impact" pitchFamily="34" charset="0"/>
              </a:rPr>
              <a:t>Cain</a:t>
            </a:r>
          </a:p>
        </p:txBody>
      </p:sp>
      <p:sp>
        <p:nvSpPr>
          <p:cNvPr id="222222" name="Text Box 14"/>
          <p:cNvSpPr txBox="1">
            <a:spLocks noChangeArrowheads="1"/>
          </p:cNvSpPr>
          <p:nvPr/>
        </p:nvSpPr>
        <p:spPr bwMode="auto">
          <a:xfrm>
            <a:off x="3424238" y="1371600"/>
            <a:ext cx="1658937" cy="65087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solidFill>
                  <a:srgbClr val="0000CC"/>
                </a:solidFill>
                <a:latin typeface="Impact" pitchFamily="34" charset="0"/>
              </a:rPr>
              <a:t>Restore</a:t>
            </a:r>
          </a:p>
        </p:txBody>
      </p:sp>
      <p:sp>
        <p:nvSpPr>
          <p:cNvPr id="222223" name="Text Box 15"/>
          <p:cNvSpPr txBox="1">
            <a:spLocks noChangeArrowheads="1"/>
          </p:cNvSpPr>
          <p:nvPr/>
        </p:nvSpPr>
        <p:spPr bwMode="auto">
          <a:xfrm>
            <a:off x="381000" y="24384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99"/>
                </a:solidFill>
                <a:latin typeface="Fette Engschrift" pitchFamily="2" charset="0"/>
              </a:rPr>
              <a:t>(In Adam’s position)</a:t>
            </a:r>
            <a:endParaRPr lang="en-US" sz="3600">
              <a:latin typeface="Fette Engschrift" pitchFamily="2" charset="0"/>
            </a:endParaRPr>
          </a:p>
        </p:txBody>
      </p:sp>
      <p:sp>
        <p:nvSpPr>
          <p:cNvPr id="222224" name="Text Box 16"/>
          <p:cNvSpPr txBox="1">
            <a:spLocks noChangeArrowheads="1"/>
          </p:cNvSpPr>
          <p:nvPr/>
        </p:nvSpPr>
        <p:spPr bwMode="auto">
          <a:xfrm>
            <a:off x="5181600" y="24384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99"/>
                </a:solidFill>
                <a:latin typeface="Fette Engschrift" pitchFamily="2" charset="0"/>
              </a:rPr>
              <a:t>(In Archangel’s  position)</a:t>
            </a:r>
            <a:endParaRPr lang="en-US" sz="3600">
              <a:latin typeface="Fette Engschrift" pitchFamily="2" charset="0"/>
            </a:endParaRPr>
          </a:p>
        </p:txBody>
      </p:sp>
      <p:grpSp>
        <p:nvGrpSpPr>
          <p:cNvPr id="222236" name="Group 28"/>
          <p:cNvGrpSpPr>
            <a:grpSpLocks/>
          </p:cNvGrpSpPr>
          <p:nvPr/>
        </p:nvGrpSpPr>
        <p:grpSpPr bwMode="auto">
          <a:xfrm>
            <a:off x="1143000" y="2971800"/>
            <a:ext cx="6858000" cy="2667000"/>
            <a:chOff x="720" y="1872"/>
            <a:chExt cx="4320" cy="1680"/>
          </a:xfrm>
        </p:grpSpPr>
        <p:sp>
          <p:nvSpPr>
            <p:cNvPr id="222226" name="AutoShape 18"/>
            <p:cNvSpPr>
              <a:spLocks noChangeArrowheads="1"/>
            </p:cNvSpPr>
            <p:nvPr/>
          </p:nvSpPr>
          <p:spPr bwMode="auto">
            <a:xfrm>
              <a:off x="720" y="2160"/>
              <a:ext cx="4320" cy="13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AEAEA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227" name="Group 19"/>
            <p:cNvGrpSpPr>
              <a:grpSpLocks/>
            </p:cNvGrpSpPr>
            <p:nvPr/>
          </p:nvGrpSpPr>
          <p:grpSpPr bwMode="auto">
            <a:xfrm>
              <a:off x="1392" y="1872"/>
              <a:ext cx="2976" cy="461"/>
              <a:chOff x="1392" y="1872"/>
              <a:chExt cx="2976" cy="461"/>
            </a:xfrm>
          </p:grpSpPr>
          <p:sp>
            <p:nvSpPr>
              <p:cNvPr id="222228" name="Rectangle 20"/>
              <p:cNvSpPr>
                <a:spLocks noChangeArrowheads="1"/>
              </p:cNvSpPr>
              <p:nvPr/>
            </p:nvSpPr>
            <p:spPr bwMode="auto">
              <a:xfrm>
                <a:off x="1392" y="1958"/>
                <a:ext cx="2976" cy="346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229" name="Text Box 21"/>
              <p:cNvSpPr txBox="1">
                <a:spLocks noChangeArrowheads="1"/>
              </p:cNvSpPr>
              <p:nvPr/>
            </p:nvSpPr>
            <p:spPr bwMode="auto">
              <a:xfrm>
                <a:off x="1416" y="1872"/>
                <a:ext cx="2928" cy="46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3000">
                    <a:solidFill>
                      <a:schemeClr val="bg1"/>
                    </a:solidFill>
                  </a:rPr>
                  <a:t>Indemnity</a:t>
                </a:r>
                <a:r>
                  <a:rPr lang="en-US" sz="4200">
                    <a:solidFill>
                      <a:schemeClr val="bg1"/>
                    </a:solidFill>
                  </a:rPr>
                  <a:t> </a:t>
                </a:r>
                <a:r>
                  <a:rPr lang="en-US" sz="3000">
                    <a:solidFill>
                      <a:schemeClr val="bg1"/>
                    </a:solidFill>
                  </a:rPr>
                  <a:t>conditions</a:t>
                </a:r>
              </a:p>
            </p:txBody>
          </p:sp>
        </p:grpSp>
      </p:grpSp>
      <p:sp>
        <p:nvSpPr>
          <p:cNvPr id="222230" name="Oval 22"/>
          <p:cNvSpPr>
            <a:spLocks noChangeArrowheads="1"/>
          </p:cNvSpPr>
          <p:nvPr/>
        </p:nvSpPr>
        <p:spPr bwMode="auto">
          <a:xfrm>
            <a:off x="1333500" y="3743325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0066"/>
                </a:solidFill>
                <a:latin typeface="Impact" pitchFamily="34" charset="0"/>
              </a:rPr>
              <a:t>1</a:t>
            </a:r>
          </a:p>
        </p:txBody>
      </p:sp>
      <p:sp>
        <p:nvSpPr>
          <p:cNvPr id="222231" name="Rectangle 23"/>
          <p:cNvSpPr>
            <a:spLocks noChangeArrowheads="1"/>
          </p:cNvSpPr>
          <p:nvPr/>
        </p:nvSpPr>
        <p:spPr bwMode="auto">
          <a:xfrm>
            <a:off x="1828800" y="3733800"/>
            <a:ext cx="266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200">
                <a:solidFill>
                  <a:srgbClr val="000066"/>
                </a:solidFill>
              </a:rPr>
              <a:t>Love Abel</a:t>
            </a:r>
          </a:p>
        </p:txBody>
      </p:sp>
      <p:sp>
        <p:nvSpPr>
          <p:cNvPr id="222232" name="Oval 24"/>
          <p:cNvSpPr>
            <a:spLocks noChangeArrowheads="1"/>
          </p:cNvSpPr>
          <p:nvPr/>
        </p:nvSpPr>
        <p:spPr bwMode="auto">
          <a:xfrm>
            <a:off x="1333500" y="4210050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0066"/>
                </a:solidFill>
                <a:latin typeface="Impact" pitchFamily="34" charset="0"/>
              </a:rPr>
              <a:t>2</a:t>
            </a:r>
          </a:p>
        </p:txBody>
      </p:sp>
      <p:sp>
        <p:nvSpPr>
          <p:cNvPr id="222233" name="Rectangle 25"/>
          <p:cNvSpPr>
            <a:spLocks noChangeArrowheads="1"/>
          </p:cNvSpPr>
          <p:nvPr/>
        </p:nvSpPr>
        <p:spPr bwMode="auto">
          <a:xfrm>
            <a:off x="1828800" y="41910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200">
                <a:solidFill>
                  <a:srgbClr val="000066"/>
                </a:solidFill>
              </a:rPr>
              <a:t>Respect Abel as mediator</a:t>
            </a:r>
          </a:p>
        </p:txBody>
      </p:sp>
      <p:sp>
        <p:nvSpPr>
          <p:cNvPr id="222234" name="Oval 26"/>
          <p:cNvSpPr>
            <a:spLocks noChangeArrowheads="1"/>
          </p:cNvSpPr>
          <p:nvPr/>
        </p:nvSpPr>
        <p:spPr bwMode="auto">
          <a:xfrm>
            <a:off x="1333500" y="4667250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0066"/>
                </a:solidFill>
                <a:latin typeface="Impact" pitchFamily="34" charset="0"/>
              </a:rPr>
              <a:t>3</a:t>
            </a:r>
          </a:p>
        </p:txBody>
      </p:sp>
      <p:sp>
        <p:nvSpPr>
          <p:cNvPr id="222235" name="Rectangle 27"/>
          <p:cNvSpPr>
            <a:spLocks noChangeArrowheads="1"/>
          </p:cNvSpPr>
          <p:nvPr/>
        </p:nvSpPr>
        <p:spPr bwMode="auto">
          <a:xfrm>
            <a:off x="1828800" y="46482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200" dirty="0">
                <a:solidFill>
                  <a:srgbClr val="000066"/>
                </a:solidFill>
              </a:rPr>
              <a:t>Submit to Abel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34" grpId="0" animBg="1"/>
      <p:bldP spid="2222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52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457200" y="76200"/>
            <a:ext cx="78486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 u="sng">
                <a:solidFill>
                  <a:srgbClr val="000099"/>
                </a:solidFill>
                <a:latin typeface="Impact" pitchFamily="34" charset="0"/>
              </a:rPr>
              <a:t>Indemnity conditions to remove the fallen nature</a:t>
            </a:r>
          </a:p>
        </p:txBody>
      </p:sp>
      <p:grpSp>
        <p:nvGrpSpPr>
          <p:cNvPr id="223236" name="Group 4"/>
          <p:cNvGrpSpPr>
            <a:grpSpLocks/>
          </p:cNvGrpSpPr>
          <p:nvPr/>
        </p:nvGrpSpPr>
        <p:grpSpPr bwMode="auto">
          <a:xfrm>
            <a:off x="1066800" y="5956300"/>
            <a:ext cx="7086600" cy="727075"/>
            <a:chOff x="384" y="3752"/>
            <a:chExt cx="4464" cy="458"/>
          </a:xfrm>
        </p:grpSpPr>
        <p:sp>
          <p:nvSpPr>
            <p:cNvPr id="223237" name="Text Box 5"/>
            <p:cNvSpPr txBox="1">
              <a:spLocks noChangeArrowheads="1"/>
            </p:cNvSpPr>
            <p:nvPr/>
          </p:nvSpPr>
          <p:spPr bwMode="auto">
            <a:xfrm>
              <a:off x="608" y="3784"/>
              <a:ext cx="424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Last, Cain should have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learned God’s Will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from Abel, multiplying goodness.</a:t>
              </a:r>
              <a:endParaRPr lang="en-US" sz="24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23238" name="Text Box 6"/>
            <p:cNvSpPr txBox="1">
              <a:spLocks noChangeArrowheads="1"/>
            </p:cNvSpPr>
            <p:nvPr/>
          </p:nvSpPr>
          <p:spPr bwMode="auto">
            <a:xfrm>
              <a:off x="384" y="3752"/>
              <a:ext cx="24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23239" name="AutoShape 7"/>
          <p:cNvSpPr>
            <a:spLocks noChangeArrowheads="1"/>
          </p:cNvSpPr>
          <p:nvPr/>
        </p:nvSpPr>
        <p:spPr bwMode="auto">
          <a:xfrm rot="5400000">
            <a:off x="4191000" y="523875"/>
            <a:ext cx="228600" cy="3276600"/>
          </a:xfrm>
          <a:prstGeom prst="downArrow">
            <a:avLst>
              <a:gd name="adj1" fmla="val 41667"/>
              <a:gd name="adj2" fmla="val 143068"/>
            </a:avLst>
          </a:prstGeom>
          <a:gradFill rotWithShape="1">
            <a:gsLst>
              <a:gs pos="0">
                <a:srgbClr val="CC66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23240" name="AutoShape 8"/>
          <p:cNvSpPr>
            <a:spLocks noChangeArrowheads="1"/>
          </p:cNvSpPr>
          <p:nvPr/>
        </p:nvSpPr>
        <p:spPr bwMode="auto">
          <a:xfrm rot="10800000">
            <a:off x="1773238" y="1512888"/>
            <a:ext cx="263525" cy="392112"/>
          </a:xfrm>
          <a:prstGeom prst="downArrow">
            <a:avLst>
              <a:gd name="adj1" fmla="val 34167"/>
              <a:gd name="adj2" fmla="val 76023"/>
            </a:avLst>
          </a:prstGeom>
          <a:gradFill rotWithShape="1">
            <a:gsLst>
              <a:gs pos="0">
                <a:srgbClr val="660066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23241" name="Oval 9"/>
          <p:cNvSpPr>
            <a:spLocks noChangeArrowheads="1"/>
          </p:cNvSpPr>
          <p:nvPr/>
        </p:nvSpPr>
        <p:spPr bwMode="auto">
          <a:xfrm>
            <a:off x="1219200" y="1898650"/>
            <a:ext cx="1371600" cy="525463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5A002D"/>
                </a:solidFill>
                <a:latin typeface="Impact" pitchFamily="34" charset="0"/>
              </a:rPr>
              <a:t>Abel</a:t>
            </a:r>
          </a:p>
        </p:txBody>
      </p:sp>
      <p:grpSp>
        <p:nvGrpSpPr>
          <p:cNvPr id="223242" name="Group 10"/>
          <p:cNvGrpSpPr>
            <a:grpSpLocks/>
          </p:cNvGrpSpPr>
          <p:nvPr/>
        </p:nvGrpSpPr>
        <p:grpSpPr bwMode="auto">
          <a:xfrm>
            <a:off x="1500188" y="685800"/>
            <a:ext cx="811212" cy="781050"/>
            <a:chOff x="1271" y="1173"/>
            <a:chExt cx="660" cy="603"/>
          </a:xfrm>
        </p:grpSpPr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2324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223245" name="Oval 13"/>
          <p:cNvSpPr>
            <a:spLocks noChangeArrowheads="1"/>
          </p:cNvSpPr>
          <p:nvPr/>
        </p:nvSpPr>
        <p:spPr bwMode="auto">
          <a:xfrm>
            <a:off x="5829300" y="1884363"/>
            <a:ext cx="2362200" cy="554037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CC6600"/>
            </a:solidFill>
            <a:round/>
            <a:headEnd/>
            <a:tailEnd/>
          </a:ln>
          <a:effectLst>
            <a:outerShdw dist="64758" dir="4721404" algn="ctr" rotWithShape="0">
              <a:srgbClr val="B65B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5A002D"/>
                </a:solidFill>
                <a:latin typeface="Impact" pitchFamily="34" charset="0"/>
              </a:rPr>
              <a:t>Cain</a:t>
            </a:r>
          </a:p>
        </p:txBody>
      </p:sp>
      <p:sp>
        <p:nvSpPr>
          <p:cNvPr id="223246" name="Text Box 14"/>
          <p:cNvSpPr txBox="1">
            <a:spLocks noChangeArrowheads="1"/>
          </p:cNvSpPr>
          <p:nvPr/>
        </p:nvSpPr>
        <p:spPr bwMode="auto">
          <a:xfrm>
            <a:off x="3424238" y="1371600"/>
            <a:ext cx="1658937" cy="65087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solidFill>
                  <a:srgbClr val="0000CC"/>
                </a:solidFill>
                <a:latin typeface="Impact" pitchFamily="34" charset="0"/>
              </a:rPr>
              <a:t>Restore</a:t>
            </a:r>
          </a:p>
        </p:txBody>
      </p:sp>
      <p:sp>
        <p:nvSpPr>
          <p:cNvPr id="223247" name="Text Box 15"/>
          <p:cNvSpPr txBox="1">
            <a:spLocks noChangeArrowheads="1"/>
          </p:cNvSpPr>
          <p:nvPr/>
        </p:nvSpPr>
        <p:spPr bwMode="auto">
          <a:xfrm>
            <a:off x="381000" y="24384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99"/>
                </a:solidFill>
                <a:latin typeface="Fette Engschrift" pitchFamily="2" charset="0"/>
              </a:rPr>
              <a:t>(In Adam’s position)</a:t>
            </a:r>
            <a:endParaRPr lang="en-US" sz="3600">
              <a:latin typeface="Fette Engschrift" pitchFamily="2" charset="0"/>
            </a:endParaRPr>
          </a:p>
        </p:txBody>
      </p:sp>
      <p:sp>
        <p:nvSpPr>
          <p:cNvPr id="223248" name="Text Box 16"/>
          <p:cNvSpPr txBox="1">
            <a:spLocks noChangeArrowheads="1"/>
          </p:cNvSpPr>
          <p:nvPr/>
        </p:nvSpPr>
        <p:spPr bwMode="auto">
          <a:xfrm>
            <a:off x="5181600" y="24384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99"/>
                </a:solidFill>
                <a:latin typeface="Fette Engschrift" pitchFamily="2" charset="0"/>
              </a:rPr>
              <a:t>(In Archangel’s  position)</a:t>
            </a:r>
            <a:endParaRPr lang="en-US" sz="3600">
              <a:latin typeface="Fette Engschrift" pitchFamily="2" charset="0"/>
            </a:endParaRPr>
          </a:p>
        </p:txBody>
      </p:sp>
      <p:grpSp>
        <p:nvGrpSpPr>
          <p:cNvPr id="223262" name="Group 30"/>
          <p:cNvGrpSpPr>
            <a:grpSpLocks/>
          </p:cNvGrpSpPr>
          <p:nvPr/>
        </p:nvGrpSpPr>
        <p:grpSpPr bwMode="auto">
          <a:xfrm>
            <a:off x="1143000" y="2971800"/>
            <a:ext cx="6858000" cy="2667000"/>
            <a:chOff x="720" y="1872"/>
            <a:chExt cx="4320" cy="1680"/>
          </a:xfrm>
        </p:grpSpPr>
        <p:sp>
          <p:nvSpPr>
            <p:cNvPr id="223250" name="AutoShape 18"/>
            <p:cNvSpPr>
              <a:spLocks noChangeArrowheads="1"/>
            </p:cNvSpPr>
            <p:nvPr/>
          </p:nvSpPr>
          <p:spPr bwMode="auto">
            <a:xfrm>
              <a:off x="720" y="2160"/>
              <a:ext cx="4320" cy="13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AEAEA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3251" name="Group 19"/>
            <p:cNvGrpSpPr>
              <a:grpSpLocks/>
            </p:cNvGrpSpPr>
            <p:nvPr/>
          </p:nvGrpSpPr>
          <p:grpSpPr bwMode="auto">
            <a:xfrm>
              <a:off x="1392" y="1872"/>
              <a:ext cx="2976" cy="461"/>
              <a:chOff x="1392" y="1872"/>
              <a:chExt cx="2976" cy="461"/>
            </a:xfrm>
          </p:grpSpPr>
          <p:sp>
            <p:nvSpPr>
              <p:cNvPr id="223252" name="Rectangle 20"/>
              <p:cNvSpPr>
                <a:spLocks noChangeArrowheads="1"/>
              </p:cNvSpPr>
              <p:nvPr/>
            </p:nvSpPr>
            <p:spPr bwMode="auto">
              <a:xfrm>
                <a:off x="1392" y="1958"/>
                <a:ext cx="2976" cy="346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253" name="Text Box 21"/>
              <p:cNvSpPr txBox="1">
                <a:spLocks noChangeArrowheads="1"/>
              </p:cNvSpPr>
              <p:nvPr/>
            </p:nvSpPr>
            <p:spPr bwMode="auto">
              <a:xfrm>
                <a:off x="1416" y="1872"/>
                <a:ext cx="2928" cy="46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3000">
                    <a:solidFill>
                      <a:schemeClr val="bg1"/>
                    </a:solidFill>
                  </a:rPr>
                  <a:t>Indemnity</a:t>
                </a:r>
                <a:r>
                  <a:rPr lang="en-US" sz="4200">
                    <a:solidFill>
                      <a:schemeClr val="bg1"/>
                    </a:solidFill>
                  </a:rPr>
                  <a:t> </a:t>
                </a:r>
                <a:r>
                  <a:rPr lang="en-US" sz="3000">
                    <a:solidFill>
                      <a:schemeClr val="bg1"/>
                    </a:solidFill>
                  </a:rPr>
                  <a:t>conditions</a:t>
                </a:r>
              </a:p>
            </p:txBody>
          </p:sp>
        </p:grpSp>
      </p:grpSp>
      <p:sp>
        <p:nvSpPr>
          <p:cNvPr id="223254" name="Oval 22"/>
          <p:cNvSpPr>
            <a:spLocks noChangeArrowheads="1"/>
          </p:cNvSpPr>
          <p:nvPr/>
        </p:nvSpPr>
        <p:spPr bwMode="auto">
          <a:xfrm>
            <a:off x="1333500" y="3743325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0066"/>
                </a:solidFill>
                <a:latin typeface="Impact" pitchFamily="34" charset="0"/>
              </a:rPr>
              <a:t>1</a:t>
            </a:r>
          </a:p>
        </p:txBody>
      </p:sp>
      <p:sp>
        <p:nvSpPr>
          <p:cNvPr id="223255" name="Rectangle 23"/>
          <p:cNvSpPr>
            <a:spLocks noChangeArrowheads="1"/>
          </p:cNvSpPr>
          <p:nvPr/>
        </p:nvSpPr>
        <p:spPr bwMode="auto">
          <a:xfrm>
            <a:off x="1828800" y="3733800"/>
            <a:ext cx="266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200">
                <a:solidFill>
                  <a:srgbClr val="000066"/>
                </a:solidFill>
              </a:rPr>
              <a:t>Love Abel</a:t>
            </a:r>
          </a:p>
        </p:txBody>
      </p:sp>
      <p:sp>
        <p:nvSpPr>
          <p:cNvPr id="223256" name="Oval 24"/>
          <p:cNvSpPr>
            <a:spLocks noChangeArrowheads="1"/>
          </p:cNvSpPr>
          <p:nvPr/>
        </p:nvSpPr>
        <p:spPr bwMode="auto">
          <a:xfrm>
            <a:off x="1333500" y="4210050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0066"/>
                </a:solidFill>
                <a:latin typeface="Impact" pitchFamily="34" charset="0"/>
              </a:rPr>
              <a:t>2</a:t>
            </a:r>
          </a:p>
        </p:txBody>
      </p:sp>
      <p:sp>
        <p:nvSpPr>
          <p:cNvPr id="223257" name="Rectangle 25"/>
          <p:cNvSpPr>
            <a:spLocks noChangeArrowheads="1"/>
          </p:cNvSpPr>
          <p:nvPr/>
        </p:nvSpPr>
        <p:spPr bwMode="auto">
          <a:xfrm>
            <a:off x="1828800" y="4191000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200">
                <a:solidFill>
                  <a:srgbClr val="000066"/>
                </a:solidFill>
              </a:rPr>
              <a:t>Respect Abel as mediator</a:t>
            </a:r>
          </a:p>
        </p:txBody>
      </p:sp>
      <p:sp>
        <p:nvSpPr>
          <p:cNvPr id="223258" name="Oval 26"/>
          <p:cNvSpPr>
            <a:spLocks noChangeArrowheads="1"/>
          </p:cNvSpPr>
          <p:nvPr/>
        </p:nvSpPr>
        <p:spPr bwMode="auto">
          <a:xfrm>
            <a:off x="1333500" y="4667250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0066"/>
                </a:solidFill>
                <a:latin typeface="Impact" pitchFamily="34" charset="0"/>
              </a:rPr>
              <a:t>3</a:t>
            </a:r>
          </a:p>
        </p:txBody>
      </p:sp>
      <p:sp>
        <p:nvSpPr>
          <p:cNvPr id="223259" name="Rectangle 27"/>
          <p:cNvSpPr>
            <a:spLocks noChangeArrowheads="1"/>
          </p:cNvSpPr>
          <p:nvPr/>
        </p:nvSpPr>
        <p:spPr bwMode="auto">
          <a:xfrm>
            <a:off x="1828800" y="46482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200">
                <a:solidFill>
                  <a:srgbClr val="000066"/>
                </a:solidFill>
              </a:rPr>
              <a:t>Submit to Abel</a:t>
            </a:r>
          </a:p>
        </p:txBody>
      </p:sp>
      <p:sp>
        <p:nvSpPr>
          <p:cNvPr id="223260" name="Oval 28"/>
          <p:cNvSpPr>
            <a:spLocks noChangeArrowheads="1"/>
          </p:cNvSpPr>
          <p:nvPr/>
        </p:nvSpPr>
        <p:spPr bwMode="auto">
          <a:xfrm>
            <a:off x="1333500" y="5124450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0066"/>
                </a:solidFill>
                <a:latin typeface="Impact" pitchFamily="34" charset="0"/>
              </a:rPr>
              <a:t>4</a:t>
            </a:r>
          </a:p>
        </p:txBody>
      </p:sp>
      <p:sp>
        <p:nvSpPr>
          <p:cNvPr id="223261" name="Rectangle 29"/>
          <p:cNvSpPr>
            <a:spLocks noChangeArrowheads="1"/>
          </p:cNvSpPr>
          <p:nvPr/>
        </p:nvSpPr>
        <p:spPr bwMode="auto">
          <a:xfrm>
            <a:off x="1828800" y="5105400"/>
            <a:ext cx="601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200" dirty="0">
                <a:solidFill>
                  <a:srgbClr val="000066"/>
                </a:solidFill>
              </a:rPr>
              <a:t>Learn God’s Will from Abel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60" grpId="0" animBg="1"/>
      <p:bldP spid="2232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300" name="Picture 44" descr="Abel murdered by his brother Cain (Engraving based on a picture by Vanderwerf)"/>
          <p:cNvPicPr>
            <a:picLocks noChangeAspect="1" noChangeArrowheads="1"/>
          </p:cNvPicPr>
          <p:nvPr/>
        </p:nvPicPr>
        <p:blipFill>
          <a:blip r:embed="rId3"/>
          <a:srcRect t="430"/>
          <a:stretch>
            <a:fillRect/>
          </a:stretch>
        </p:blipFill>
        <p:spPr bwMode="auto">
          <a:xfrm>
            <a:off x="2438400" y="914400"/>
            <a:ext cx="3613150" cy="4495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4295" name="Text Box 39"/>
          <p:cNvSpPr txBox="1">
            <a:spLocks noChangeArrowheads="1"/>
          </p:cNvSpPr>
          <p:nvPr/>
        </p:nvSpPr>
        <p:spPr bwMode="auto">
          <a:xfrm>
            <a:off x="3424238" y="1371600"/>
            <a:ext cx="1658937" cy="65087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>
                <a:solidFill>
                  <a:srgbClr val="0000CC"/>
                </a:solidFill>
                <a:latin typeface="Impact" pitchFamily="34" charset="0"/>
              </a:rPr>
              <a:t>Restore</a:t>
            </a:r>
          </a:p>
        </p:txBody>
      </p:sp>
      <p:sp>
        <p:nvSpPr>
          <p:cNvPr id="224288" name="AutoShape 32"/>
          <p:cNvSpPr>
            <a:spLocks noChangeArrowheads="1"/>
          </p:cNvSpPr>
          <p:nvPr/>
        </p:nvSpPr>
        <p:spPr bwMode="auto">
          <a:xfrm rot="5400000">
            <a:off x="4191000" y="523875"/>
            <a:ext cx="228600" cy="3276600"/>
          </a:xfrm>
          <a:prstGeom prst="downArrow">
            <a:avLst>
              <a:gd name="adj1" fmla="val 41667"/>
              <a:gd name="adj2" fmla="val 143068"/>
            </a:avLst>
          </a:prstGeom>
          <a:gradFill rotWithShape="1">
            <a:gsLst>
              <a:gs pos="0">
                <a:srgbClr val="CC66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24289" name="AutoShape 33"/>
          <p:cNvSpPr>
            <a:spLocks noChangeArrowheads="1"/>
          </p:cNvSpPr>
          <p:nvPr/>
        </p:nvSpPr>
        <p:spPr bwMode="auto">
          <a:xfrm rot="10800000">
            <a:off x="1773238" y="1512888"/>
            <a:ext cx="263525" cy="392112"/>
          </a:xfrm>
          <a:prstGeom prst="downArrow">
            <a:avLst>
              <a:gd name="adj1" fmla="val 34167"/>
              <a:gd name="adj2" fmla="val 76023"/>
            </a:avLst>
          </a:prstGeom>
          <a:gradFill rotWithShape="1">
            <a:gsLst>
              <a:gs pos="0">
                <a:srgbClr val="660066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24290" name="Oval 34"/>
          <p:cNvSpPr>
            <a:spLocks noChangeArrowheads="1"/>
          </p:cNvSpPr>
          <p:nvPr/>
        </p:nvSpPr>
        <p:spPr bwMode="auto">
          <a:xfrm>
            <a:off x="1219200" y="1898650"/>
            <a:ext cx="1371600" cy="525463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5A002D"/>
                </a:solidFill>
                <a:latin typeface="Impact" pitchFamily="34" charset="0"/>
              </a:rPr>
              <a:t>Abel</a:t>
            </a:r>
          </a:p>
        </p:txBody>
      </p:sp>
      <p:grpSp>
        <p:nvGrpSpPr>
          <p:cNvPr id="224291" name="Group 35"/>
          <p:cNvGrpSpPr>
            <a:grpSpLocks/>
          </p:cNvGrpSpPr>
          <p:nvPr/>
        </p:nvGrpSpPr>
        <p:grpSpPr bwMode="auto">
          <a:xfrm>
            <a:off x="1500188" y="685800"/>
            <a:ext cx="811212" cy="781050"/>
            <a:chOff x="1271" y="1173"/>
            <a:chExt cx="660" cy="603"/>
          </a:xfrm>
        </p:grpSpPr>
        <p:sp>
          <p:nvSpPr>
            <p:cNvPr id="224292" name="Oval 36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24293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224294" name="Oval 38"/>
          <p:cNvSpPr>
            <a:spLocks noChangeArrowheads="1"/>
          </p:cNvSpPr>
          <p:nvPr/>
        </p:nvSpPr>
        <p:spPr bwMode="auto">
          <a:xfrm>
            <a:off x="5829300" y="1884363"/>
            <a:ext cx="2362200" cy="554037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CC6600"/>
            </a:solidFill>
            <a:round/>
            <a:headEnd/>
            <a:tailEnd/>
          </a:ln>
          <a:effectLst>
            <a:outerShdw dist="64758" dir="4721404" algn="ctr" rotWithShape="0">
              <a:srgbClr val="B65B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5A002D"/>
                </a:solidFill>
                <a:latin typeface="Impact" pitchFamily="34" charset="0"/>
              </a:rPr>
              <a:t>Cain</a:t>
            </a: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457200" y="76200"/>
            <a:ext cx="82296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000" u="sng" dirty="0">
                <a:solidFill>
                  <a:srgbClr val="000099"/>
                </a:solidFill>
              </a:rPr>
              <a:t>Failure of the foundation of substance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228600" y="6094413"/>
            <a:ext cx="381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</a:pPr>
            <a:r>
              <a:rPr lang="en-US" sz="4800" b="1">
                <a:solidFill>
                  <a:schemeClr val="bg1"/>
                </a:solidFill>
                <a:latin typeface="Times New Roman" pitchFamily="18" charset="0"/>
                <a:sym typeface="CommonBullets" pitchFamily="34" charset="2"/>
              </a:rPr>
              <a:t></a:t>
            </a:r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0" y="5410200"/>
            <a:ext cx="9144000" cy="14462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4306" name="Group 50"/>
          <p:cNvGrpSpPr>
            <a:grpSpLocks/>
          </p:cNvGrpSpPr>
          <p:nvPr/>
        </p:nvGrpSpPr>
        <p:grpSpPr bwMode="auto">
          <a:xfrm>
            <a:off x="609600" y="5562600"/>
            <a:ext cx="7924800" cy="1017588"/>
            <a:chOff x="384" y="3504"/>
            <a:chExt cx="4992" cy="641"/>
          </a:xfrm>
        </p:grpSpPr>
        <p:sp>
          <p:nvSpPr>
            <p:cNvPr id="224274" name="Text Box 18"/>
            <p:cNvSpPr txBox="1">
              <a:spLocks noChangeArrowheads="1"/>
            </p:cNvSpPr>
            <p:nvPr/>
          </p:nvSpPr>
          <p:spPr bwMode="auto">
            <a:xfrm>
              <a:off x="608" y="3523"/>
              <a:ext cx="4768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dist" eaLnBrk="0" hangingPunct="0">
                <a:lnSpc>
                  <a:spcPct val="85000"/>
                </a:lnSpc>
              </a:pPr>
              <a:r>
                <a:rPr lang="en-US" sz="2300" b="1" u="sng">
                  <a:solidFill>
                    <a:schemeClr val="bg1"/>
                  </a:solidFill>
                  <a:latin typeface="Arial Narrow" pitchFamily="34" charset="0"/>
                </a:rPr>
                <a:t>Cain killed Abel</a:t>
              </a:r>
              <a:r>
                <a:rPr lang="en-US" sz="2300" b="1">
                  <a:solidFill>
                    <a:schemeClr val="bg1"/>
                  </a:solidFill>
                  <a:latin typeface="Arial Narrow" pitchFamily="34" charset="0"/>
                </a:rPr>
                <a:t>.  In murdering Abel, Cain repeated the sin of the Archangel. That is, he re-enacted the very process which had given rise to the primary characteristics of the fallen nature.  </a:t>
              </a:r>
              <a:endParaRPr lang="en-US" sz="23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24275" name="Text Box 19"/>
            <p:cNvSpPr txBox="1">
              <a:spLocks noChangeArrowheads="1"/>
            </p:cNvSpPr>
            <p:nvPr/>
          </p:nvSpPr>
          <p:spPr bwMode="auto">
            <a:xfrm>
              <a:off x="384" y="3504"/>
              <a:ext cx="17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24302" name="Rectangle 46"/>
          <p:cNvSpPr>
            <a:spLocks noChangeArrowheads="1"/>
          </p:cNvSpPr>
          <p:nvPr/>
        </p:nvSpPr>
        <p:spPr bwMode="auto">
          <a:xfrm>
            <a:off x="2455863" y="3429000"/>
            <a:ext cx="3581400" cy="457200"/>
          </a:xfrm>
          <a:prstGeom prst="rect">
            <a:avLst/>
          </a:prstGeom>
          <a:gradFill rotWithShape="1">
            <a:gsLst>
              <a:gs pos="0">
                <a:srgbClr val="F8F8F8">
                  <a:alpha val="80000"/>
                </a:srgbClr>
              </a:gs>
              <a:gs pos="100000">
                <a:srgbClr val="C0C0C0">
                  <a:alpha val="80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4270" name="Text Box 14"/>
          <p:cNvSpPr txBox="1">
            <a:spLocks noChangeArrowheads="1"/>
          </p:cNvSpPr>
          <p:nvPr/>
        </p:nvSpPr>
        <p:spPr bwMode="auto">
          <a:xfrm>
            <a:off x="2416175" y="3352800"/>
            <a:ext cx="3660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3200" dirty="0">
                <a:solidFill>
                  <a:srgbClr val="000066"/>
                </a:solidFill>
              </a:rPr>
              <a:t>Cain killed Abel</a:t>
            </a:r>
          </a:p>
        </p:txBody>
      </p:sp>
      <p:sp>
        <p:nvSpPr>
          <p:cNvPr id="224303" name="Rectangle 47"/>
          <p:cNvSpPr>
            <a:spLocks noChangeArrowheads="1"/>
          </p:cNvSpPr>
          <p:nvPr/>
        </p:nvSpPr>
        <p:spPr bwMode="auto">
          <a:xfrm>
            <a:off x="2438400" y="2514600"/>
            <a:ext cx="838200" cy="4572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304" name="Rectangle 48"/>
          <p:cNvSpPr>
            <a:spLocks noChangeArrowheads="1"/>
          </p:cNvSpPr>
          <p:nvPr/>
        </p:nvSpPr>
        <p:spPr bwMode="auto">
          <a:xfrm>
            <a:off x="5105400" y="2514600"/>
            <a:ext cx="914400" cy="4572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96" name="Text Box 40"/>
          <p:cNvSpPr txBox="1">
            <a:spLocks noChangeArrowheads="1"/>
          </p:cNvSpPr>
          <p:nvPr/>
        </p:nvSpPr>
        <p:spPr bwMode="auto">
          <a:xfrm>
            <a:off x="381000" y="24384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99"/>
                </a:solidFill>
                <a:latin typeface="Fette Engschrift" pitchFamily="2" charset="0"/>
              </a:rPr>
              <a:t>(In Adam’s position)</a:t>
            </a:r>
            <a:endParaRPr lang="en-US" sz="3600">
              <a:latin typeface="Fette Engschrift" pitchFamily="2" charset="0"/>
            </a:endParaRPr>
          </a:p>
        </p:txBody>
      </p:sp>
      <p:sp>
        <p:nvSpPr>
          <p:cNvPr id="224297" name="Text Box 41"/>
          <p:cNvSpPr txBox="1">
            <a:spLocks noChangeArrowheads="1"/>
          </p:cNvSpPr>
          <p:nvPr/>
        </p:nvSpPr>
        <p:spPr bwMode="auto">
          <a:xfrm>
            <a:off x="5181600" y="24384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99"/>
                </a:solidFill>
                <a:latin typeface="Fette Engschrift" pitchFamily="2" charset="0"/>
              </a:rPr>
              <a:t>(In Archangel’s  position)</a:t>
            </a:r>
            <a:endParaRPr lang="en-US" sz="3600">
              <a:latin typeface="Fette Engschrift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24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2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95" grpId="0" animBg="1"/>
      <p:bldP spid="224259" grpId="0"/>
      <p:bldP spid="224302" grpId="0" animBg="1"/>
      <p:bldP spid="224270" grpId="0"/>
      <p:bldP spid="224303" grpId="0" animBg="1"/>
      <p:bldP spid="2243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4" name="Picture 34" descr="Abel murdered by his brother Cain (Engraving based on a picture by Vanderwerf)"/>
          <p:cNvPicPr>
            <a:picLocks noChangeAspect="1" noChangeArrowheads="1"/>
          </p:cNvPicPr>
          <p:nvPr/>
        </p:nvPicPr>
        <p:blipFill>
          <a:blip r:embed="rId3"/>
          <a:srcRect t="430"/>
          <a:stretch>
            <a:fillRect/>
          </a:stretch>
        </p:blipFill>
        <p:spPr bwMode="auto">
          <a:xfrm>
            <a:off x="2438400" y="914400"/>
            <a:ext cx="3613150" cy="4495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5315" name="Rectangle 35"/>
          <p:cNvSpPr>
            <a:spLocks noChangeArrowheads="1"/>
          </p:cNvSpPr>
          <p:nvPr/>
        </p:nvSpPr>
        <p:spPr bwMode="auto">
          <a:xfrm>
            <a:off x="2438400" y="2514600"/>
            <a:ext cx="838200" cy="4572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6" name="Rectangle 36"/>
          <p:cNvSpPr>
            <a:spLocks noChangeArrowheads="1"/>
          </p:cNvSpPr>
          <p:nvPr/>
        </p:nvSpPr>
        <p:spPr bwMode="auto">
          <a:xfrm>
            <a:off x="5105400" y="2514600"/>
            <a:ext cx="914400" cy="4572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0" name="AutoShape 20"/>
          <p:cNvSpPr>
            <a:spLocks noChangeArrowheads="1"/>
          </p:cNvSpPr>
          <p:nvPr/>
        </p:nvSpPr>
        <p:spPr bwMode="auto">
          <a:xfrm rot="5400000">
            <a:off x="4191000" y="523875"/>
            <a:ext cx="228600" cy="3276600"/>
          </a:xfrm>
          <a:prstGeom prst="downArrow">
            <a:avLst>
              <a:gd name="adj1" fmla="val 41667"/>
              <a:gd name="adj2" fmla="val 143068"/>
            </a:avLst>
          </a:prstGeom>
          <a:gradFill rotWithShape="1">
            <a:gsLst>
              <a:gs pos="0">
                <a:srgbClr val="CC66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25301" name="AutoShape 21"/>
          <p:cNvSpPr>
            <a:spLocks noChangeArrowheads="1"/>
          </p:cNvSpPr>
          <p:nvPr/>
        </p:nvSpPr>
        <p:spPr bwMode="auto">
          <a:xfrm rot="10800000">
            <a:off x="1773238" y="1512888"/>
            <a:ext cx="263525" cy="392112"/>
          </a:xfrm>
          <a:prstGeom prst="downArrow">
            <a:avLst>
              <a:gd name="adj1" fmla="val 34167"/>
              <a:gd name="adj2" fmla="val 76023"/>
            </a:avLst>
          </a:prstGeom>
          <a:gradFill rotWithShape="1">
            <a:gsLst>
              <a:gs pos="0">
                <a:srgbClr val="660066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25302" name="Oval 22"/>
          <p:cNvSpPr>
            <a:spLocks noChangeArrowheads="1"/>
          </p:cNvSpPr>
          <p:nvPr/>
        </p:nvSpPr>
        <p:spPr bwMode="auto">
          <a:xfrm>
            <a:off x="1219200" y="1898650"/>
            <a:ext cx="1371600" cy="525463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5A002D"/>
                </a:solidFill>
                <a:latin typeface="Impact" pitchFamily="34" charset="0"/>
              </a:rPr>
              <a:t>Abel</a:t>
            </a:r>
          </a:p>
        </p:txBody>
      </p:sp>
      <p:grpSp>
        <p:nvGrpSpPr>
          <p:cNvPr id="225303" name="Group 23"/>
          <p:cNvGrpSpPr>
            <a:grpSpLocks/>
          </p:cNvGrpSpPr>
          <p:nvPr/>
        </p:nvGrpSpPr>
        <p:grpSpPr bwMode="auto">
          <a:xfrm>
            <a:off x="1500188" y="685800"/>
            <a:ext cx="811212" cy="781050"/>
            <a:chOff x="1271" y="1173"/>
            <a:chExt cx="660" cy="603"/>
          </a:xfrm>
        </p:grpSpPr>
        <p:sp>
          <p:nvSpPr>
            <p:cNvPr id="225304" name="Oval 24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25305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225306" name="Oval 26"/>
          <p:cNvSpPr>
            <a:spLocks noChangeArrowheads="1"/>
          </p:cNvSpPr>
          <p:nvPr/>
        </p:nvSpPr>
        <p:spPr bwMode="auto">
          <a:xfrm>
            <a:off x="5829300" y="1884363"/>
            <a:ext cx="2362200" cy="554037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CC6600"/>
            </a:solidFill>
            <a:round/>
            <a:headEnd/>
            <a:tailEnd/>
          </a:ln>
          <a:effectLst>
            <a:outerShdw dist="64758" dir="4721404" algn="ctr" rotWithShape="0">
              <a:srgbClr val="B65B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5A002D"/>
                </a:solidFill>
                <a:latin typeface="Impact" pitchFamily="34" charset="0"/>
              </a:rPr>
              <a:t>Cain</a:t>
            </a:r>
          </a:p>
        </p:txBody>
      </p:sp>
      <p:sp>
        <p:nvSpPr>
          <p:cNvPr id="225308" name="Text Box 28"/>
          <p:cNvSpPr txBox="1">
            <a:spLocks noChangeArrowheads="1"/>
          </p:cNvSpPr>
          <p:nvPr/>
        </p:nvSpPr>
        <p:spPr bwMode="auto">
          <a:xfrm>
            <a:off x="381000" y="24384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99"/>
                </a:solidFill>
                <a:latin typeface="Fette Engschrift" pitchFamily="2" charset="0"/>
              </a:rPr>
              <a:t>(In Adam’s position)</a:t>
            </a:r>
            <a:endParaRPr lang="en-US" sz="3600">
              <a:latin typeface="Fette Engschrift" pitchFamily="2" charset="0"/>
            </a:endParaRPr>
          </a:p>
        </p:txBody>
      </p:sp>
      <p:sp>
        <p:nvSpPr>
          <p:cNvPr id="225309" name="Text Box 29"/>
          <p:cNvSpPr txBox="1">
            <a:spLocks noChangeArrowheads="1"/>
          </p:cNvSpPr>
          <p:nvPr/>
        </p:nvSpPr>
        <p:spPr bwMode="auto">
          <a:xfrm>
            <a:off x="5181600" y="24384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99"/>
                </a:solidFill>
                <a:latin typeface="Fette Engschrift" pitchFamily="2" charset="0"/>
              </a:rPr>
              <a:t>(In Archangel’s  position)</a:t>
            </a:r>
            <a:endParaRPr lang="en-US" sz="3600">
              <a:latin typeface="Fette Engschrift" pitchFamily="2" charset="0"/>
            </a:endParaRPr>
          </a:p>
        </p:txBody>
      </p:sp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229600" cy="48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000" u="sng">
                <a:solidFill>
                  <a:srgbClr val="000099"/>
                </a:solidFill>
              </a:rPr>
              <a:t>Failure of the foundation of substance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228600" y="6094413"/>
            <a:ext cx="381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</a:pPr>
            <a:r>
              <a:rPr lang="en-US" sz="4800" b="1">
                <a:solidFill>
                  <a:schemeClr val="bg1"/>
                </a:solidFill>
                <a:latin typeface="Times New Roman" pitchFamily="18" charset="0"/>
                <a:sym typeface="CommonBullets" pitchFamily="34" charset="2"/>
              </a:rPr>
              <a:t></a:t>
            </a:r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889000" y="5778500"/>
            <a:ext cx="7493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Adam’s family thus failed to lay the </a:t>
            </a:r>
            <a:r>
              <a:rPr lang="en-US" sz="2400" b="1" dirty="0">
                <a:solidFill>
                  <a:srgbClr val="FFFF66"/>
                </a:solidFill>
                <a:latin typeface="Arial Narrow" pitchFamily="34" charset="0"/>
              </a:rPr>
              <a:t>foundation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of restoration</a:t>
            </a:r>
            <a:r>
              <a:rPr lang="en-US" sz="26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 Narrow" pitchFamily="34" charset="0"/>
              </a:rPr>
              <a:t>(p. 194).</a:t>
            </a:r>
            <a:endParaRPr lang="en-US" sz="2000" u="sng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5317" name="Rectangle 37"/>
          <p:cNvSpPr>
            <a:spLocks noChangeArrowheads="1"/>
          </p:cNvSpPr>
          <p:nvPr/>
        </p:nvSpPr>
        <p:spPr bwMode="auto">
          <a:xfrm>
            <a:off x="2455863" y="3429000"/>
            <a:ext cx="3581400" cy="457200"/>
          </a:xfrm>
          <a:prstGeom prst="rect">
            <a:avLst/>
          </a:prstGeom>
          <a:gradFill rotWithShape="1">
            <a:gsLst>
              <a:gs pos="0">
                <a:srgbClr val="F8F8F8">
                  <a:alpha val="80000"/>
                </a:srgbClr>
              </a:gs>
              <a:gs pos="100000">
                <a:srgbClr val="C0C0C0">
                  <a:alpha val="80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25338" name="Group 58"/>
          <p:cNvGrpSpPr>
            <a:grpSpLocks/>
          </p:cNvGrpSpPr>
          <p:nvPr/>
        </p:nvGrpSpPr>
        <p:grpSpPr bwMode="auto">
          <a:xfrm>
            <a:off x="1371600" y="4572000"/>
            <a:ext cx="5867400" cy="687388"/>
            <a:chOff x="864" y="2880"/>
            <a:chExt cx="3696" cy="433"/>
          </a:xfrm>
        </p:grpSpPr>
        <p:sp>
          <p:nvSpPr>
            <p:cNvPr id="225321" name="Rectangle 41"/>
            <p:cNvSpPr>
              <a:spLocks noChangeArrowheads="1"/>
            </p:cNvSpPr>
            <p:nvPr/>
          </p:nvSpPr>
          <p:spPr bwMode="auto">
            <a:xfrm>
              <a:off x="864" y="2880"/>
              <a:ext cx="3696" cy="432"/>
            </a:xfrm>
            <a:prstGeom prst="rect">
              <a:avLst/>
            </a:prstGeom>
            <a:solidFill>
              <a:srgbClr val="000066">
                <a:alpha val="70000"/>
              </a:srgbClr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337" name="Group 57"/>
            <p:cNvGrpSpPr>
              <a:grpSpLocks/>
            </p:cNvGrpSpPr>
            <p:nvPr/>
          </p:nvGrpSpPr>
          <p:grpSpPr bwMode="auto">
            <a:xfrm>
              <a:off x="864" y="2880"/>
              <a:ext cx="3216" cy="433"/>
              <a:chOff x="864" y="2880"/>
              <a:chExt cx="3216" cy="433"/>
            </a:xfrm>
          </p:grpSpPr>
          <p:sp>
            <p:nvSpPr>
              <p:cNvPr id="225322" name="Text Box 42"/>
              <p:cNvSpPr txBox="1">
                <a:spLocks noChangeArrowheads="1"/>
              </p:cNvSpPr>
              <p:nvPr/>
            </p:nvSpPr>
            <p:spPr bwMode="auto">
              <a:xfrm>
                <a:off x="864" y="2909"/>
                <a:ext cx="3120" cy="40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3600">
                    <a:solidFill>
                      <a:schemeClr val="bg1"/>
                    </a:solidFill>
                    <a:latin typeface="Impact" pitchFamily="34" charset="0"/>
                  </a:rPr>
                  <a:t>Foundation of Substance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25323" name="Text Box 43"/>
              <p:cNvSpPr txBox="1">
                <a:spLocks noChangeArrowheads="1"/>
              </p:cNvSpPr>
              <p:nvPr/>
            </p:nvSpPr>
            <p:spPr bwMode="auto">
              <a:xfrm>
                <a:off x="3888" y="2880"/>
                <a:ext cx="1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>
                    <a:solidFill>
                      <a:schemeClr val="bg1"/>
                    </a:solidFill>
                    <a:latin typeface="Impact" pitchFamily="34" charset="0"/>
                  </a:rPr>
                  <a:t>:</a:t>
                </a:r>
              </a:p>
            </p:txBody>
          </p:sp>
        </p:grpSp>
      </p:grpSp>
      <p:sp>
        <p:nvSpPr>
          <p:cNvPr id="225324" name="Line 44"/>
          <p:cNvSpPr>
            <a:spLocks noChangeShapeType="1"/>
          </p:cNvSpPr>
          <p:nvPr/>
        </p:nvSpPr>
        <p:spPr bwMode="auto">
          <a:xfrm rot="20870636" flipH="1">
            <a:off x="6553200" y="4738688"/>
            <a:ext cx="533400" cy="304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25" name="Line 45"/>
          <p:cNvSpPr>
            <a:spLocks noChangeShapeType="1"/>
          </p:cNvSpPr>
          <p:nvPr/>
        </p:nvSpPr>
        <p:spPr bwMode="auto">
          <a:xfrm rot="729364">
            <a:off x="6553200" y="4737100"/>
            <a:ext cx="536575" cy="3063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26" name="AutoShape 46"/>
          <p:cNvSpPr>
            <a:spLocks noChangeArrowheads="1"/>
          </p:cNvSpPr>
          <p:nvPr/>
        </p:nvSpPr>
        <p:spPr bwMode="auto">
          <a:xfrm rot="10800000" flipV="1">
            <a:off x="3962400" y="4027488"/>
            <a:ext cx="550863" cy="392112"/>
          </a:xfrm>
          <a:prstGeom prst="downArrow">
            <a:avLst>
              <a:gd name="adj1" fmla="val 34167"/>
              <a:gd name="adj2" fmla="val 51093"/>
            </a:avLst>
          </a:prstGeom>
          <a:gradFill rotWithShape="1">
            <a:gsLst>
              <a:gs pos="0">
                <a:srgbClr val="969696"/>
              </a:gs>
              <a:gs pos="100000">
                <a:srgbClr val="000066"/>
              </a:gs>
            </a:gsLst>
            <a:lin ang="5400000" scaled="1"/>
          </a:gradFill>
          <a:ln w="38100" algn="ctr">
            <a:solidFill>
              <a:srgbClr val="FFFFFF">
                <a:alpha val="8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416175" y="3352800"/>
            <a:ext cx="3660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3200" dirty="0">
                <a:solidFill>
                  <a:srgbClr val="000066"/>
                </a:solidFill>
              </a:rPr>
              <a:t>Cain killed Abel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2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/>
      <p:bldP spid="225324" grpId="0" animBg="1"/>
      <p:bldP spid="2253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45" name="Picture 41" descr="Abel murdered by his brother Cain (Engraving based on a picture by Vanderwerf)"/>
          <p:cNvPicPr>
            <a:picLocks noChangeAspect="1" noChangeArrowheads="1"/>
          </p:cNvPicPr>
          <p:nvPr/>
        </p:nvPicPr>
        <p:blipFill>
          <a:blip r:embed="rId3"/>
          <a:srcRect t="430"/>
          <a:stretch>
            <a:fillRect/>
          </a:stretch>
        </p:blipFill>
        <p:spPr bwMode="auto">
          <a:xfrm>
            <a:off x="2438400" y="914400"/>
            <a:ext cx="3613150" cy="4495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6346" name="Rectangle 42"/>
          <p:cNvSpPr>
            <a:spLocks noChangeArrowheads="1"/>
          </p:cNvSpPr>
          <p:nvPr/>
        </p:nvSpPr>
        <p:spPr bwMode="auto">
          <a:xfrm>
            <a:off x="2438400" y="2514600"/>
            <a:ext cx="838200" cy="4572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347" name="Rectangle 43"/>
          <p:cNvSpPr>
            <a:spLocks noChangeArrowheads="1"/>
          </p:cNvSpPr>
          <p:nvPr/>
        </p:nvSpPr>
        <p:spPr bwMode="auto">
          <a:xfrm>
            <a:off x="5105400" y="2514600"/>
            <a:ext cx="914400" cy="4572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334" name="AutoShape 30"/>
          <p:cNvSpPr>
            <a:spLocks noChangeArrowheads="1"/>
          </p:cNvSpPr>
          <p:nvPr/>
        </p:nvSpPr>
        <p:spPr bwMode="auto">
          <a:xfrm rot="5400000">
            <a:off x="4191000" y="523875"/>
            <a:ext cx="228600" cy="3276600"/>
          </a:xfrm>
          <a:prstGeom prst="downArrow">
            <a:avLst>
              <a:gd name="adj1" fmla="val 41667"/>
              <a:gd name="adj2" fmla="val 143068"/>
            </a:avLst>
          </a:prstGeom>
          <a:gradFill rotWithShape="1">
            <a:gsLst>
              <a:gs pos="0">
                <a:srgbClr val="CC66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26335" name="AutoShape 31"/>
          <p:cNvSpPr>
            <a:spLocks noChangeArrowheads="1"/>
          </p:cNvSpPr>
          <p:nvPr/>
        </p:nvSpPr>
        <p:spPr bwMode="auto">
          <a:xfrm rot="10800000">
            <a:off x="1773238" y="1512888"/>
            <a:ext cx="263525" cy="392112"/>
          </a:xfrm>
          <a:prstGeom prst="downArrow">
            <a:avLst>
              <a:gd name="adj1" fmla="val 34167"/>
              <a:gd name="adj2" fmla="val 76023"/>
            </a:avLst>
          </a:prstGeom>
          <a:gradFill rotWithShape="1">
            <a:gsLst>
              <a:gs pos="0">
                <a:srgbClr val="660066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26336" name="Oval 32"/>
          <p:cNvSpPr>
            <a:spLocks noChangeArrowheads="1"/>
          </p:cNvSpPr>
          <p:nvPr/>
        </p:nvSpPr>
        <p:spPr bwMode="auto">
          <a:xfrm>
            <a:off x="1219200" y="1898650"/>
            <a:ext cx="1371600" cy="525463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5A002D"/>
                </a:solidFill>
                <a:latin typeface="Impact" pitchFamily="34" charset="0"/>
              </a:rPr>
              <a:t>Abel</a:t>
            </a:r>
          </a:p>
        </p:txBody>
      </p:sp>
      <p:grpSp>
        <p:nvGrpSpPr>
          <p:cNvPr id="226337" name="Group 33"/>
          <p:cNvGrpSpPr>
            <a:grpSpLocks/>
          </p:cNvGrpSpPr>
          <p:nvPr/>
        </p:nvGrpSpPr>
        <p:grpSpPr bwMode="auto">
          <a:xfrm>
            <a:off x="1500188" y="685800"/>
            <a:ext cx="811212" cy="781050"/>
            <a:chOff x="1271" y="1173"/>
            <a:chExt cx="660" cy="603"/>
          </a:xfrm>
        </p:grpSpPr>
        <p:sp>
          <p:nvSpPr>
            <p:cNvPr id="226338" name="Oval 34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2633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226340" name="Oval 36"/>
          <p:cNvSpPr>
            <a:spLocks noChangeArrowheads="1"/>
          </p:cNvSpPr>
          <p:nvPr/>
        </p:nvSpPr>
        <p:spPr bwMode="auto">
          <a:xfrm>
            <a:off x="5829300" y="1884363"/>
            <a:ext cx="2362200" cy="554037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CC6600"/>
            </a:solidFill>
            <a:round/>
            <a:headEnd/>
            <a:tailEnd/>
          </a:ln>
          <a:effectLst>
            <a:outerShdw dist="64758" dir="4721404" algn="ctr" rotWithShape="0">
              <a:srgbClr val="B65B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5A002D"/>
                </a:solidFill>
                <a:latin typeface="Impact" pitchFamily="34" charset="0"/>
              </a:rPr>
              <a:t>Cain</a:t>
            </a:r>
          </a:p>
        </p:txBody>
      </p:sp>
      <p:sp>
        <p:nvSpPr>
          <p:cNvPr id="226342" name="Text Box 38"/>
          <p:cNvSpPr txBox="1">
            <a:spLocks noChangeArrowheads="1"/>
          </p:cNvSpPr>
          <p:nvPr/>
        </p:nvSpPr>
        <p:spPr bwMode="auto">
          <a:xfrm>
            <a:off x="381000" y="243840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99"/>
                </a:solidFill>
                <a:latin typeface="Fette Engschrift" pitchFamily="2" charset="0"/>
              </a:rPr>
              <a:t>(In Adam’s position)</a:t>
            </a:r>
            <a:endParaRPr lang="en-US" sz="3600">
              <a:latin typeface="Fette Engschrift" pitchFamily="2" charset="0"/>
            </a:endParaRPr>
          </a:p>
        </p:txBody>
      </p:sp>
      <p:sp>
        <p:nvSpPr>
          <p:cNvPr id="226343" name="Text Box 39"/>
          <p:cNvSpPr txBox="1">
            <a:spLocks noChangeArrowheads="1"/>
          </p:cNvSpPr>
          <p:nvPr/>
        </p:nvSpPr>
        <p:spPr bwMode="auto">
          <a:xfrm>
            <a:off x="5181600" y="24384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99"/>
                </a:solidFill>
                <a:latin typeface="Fette Engschrift" pitchFamily="2" charset="0"/>
              </a:rPr>
              <a:t>(In Archangel’s  position)</a:t>
            </a:r>
            <a:endParaRPr lang="en-US" sz="3600">
              <a:latin typeface="Fette Engschrift" pitchFamily="2" charset="0"/>
            </a:endParaRP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457200" y="76200"/>
            <a:ext cx="8229600" cy="48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000" u="sng">
                <a:solidFill>
                  <a:srgbClr val="000099"/>
                </a:solidFill>
              </a:rPr>
              <a:t>Failure of the foundation of substance</a:t>
            </a:r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228600" y="6094413"/>
            <a:ext cx="381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</a:pPr>
            <a:r>
              <a:rPr lang="en-US" sz="4800" b="1">
                <a:solidFill>
                  <a:schemeClr val="bg1"/>
                </a:solidFill>
                <a:latin typeface="Times New Roman" pitchFamily="18" charset="0"/>
                <a:sym typeface="CommonBullets" pitchFamily="34" charset="2"/>
              </a:rPr>
              <a:t></a:t>
            </a:r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0" y="5410200"/>
            <a:ext cx="9144000" cy="14462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6313" name="Group 9"/>
          <p:cNvGrpSpPr>
            <a:grpSpLocks/>
          </p:cNvGrpSpPr>
          <p:nvPr/>
        </p:nvGrpSpPr>
        <p:grpSpPr bwMode="auto">
          <a:xfrm>
            <a:off x="939800" y="5676900"/>
            <a:ext cx="7213600" cy="792163"/>
            <a:chOff x="592" y="3576"/>
            <a:chExt cx="4544" cy="499"/>
          </a:xfrm>
        </p:grpSpPr>
        <p:sp>
          <p:nvSpPr>
            <p:cNvPr id="226314" name="Text Box 10"/>
            <p:cNvSpPr txBox="1">
              <a:spLocks noChangeArrowheads="1"/>
            </p:cNvSpPr>
            <p:nvPr/>
          </p:nvSpPr>
          <p:spPr bwMode="auto">
            <a:xfrm>
              <a:off x="848" y="3603"/>
              <a:ext cx="4288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Consequently, God’s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providence of restoration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through Adam’s family could not be fulfilled.</a:t>
              </a:r>
              <a:endParaRPr lang="en-US" sz="2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26315" name="Text Box 11"/>
            <p:cNvSpPr txBox="1">
              <a:spLocks noChangeArrowheads="1"/>
            </p:cNvSpPr>
            <p:nvPr/>
          </p:nvSpPr>
          <p:spPr bwMode="auto">
            <a:xfrm>
              <a:off x="592" y="3576"/>
              <a:ext cx="22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26348" name="Rectangle 44"/>
          <p:cNvSpPr>
            <a:spLocks noChangeArrowheads="1"/>
          </p:cNvSpPr>
          <p:nvPr/>
        </p:nvSpPr>
        <p:spPr bwMode="auto">
          <a:xfrm>
            <a:off x="2455863" y="3429000"/>
            <a:ext cx="3581400" cy="457200"/>
          </a:xfrm>
          <a:prstGeom prst="rect">
            <a:avLst/>
          </a:prstGeom>
          <a:gradFill rotWithShape="1">
            <a:gsLst>
              <a:gs pos="0">
                <a:srgbClr val="F8F8F8">
                  <a:alpha val="80000"/>
                </a:srgbClr>
              </a:gs>
              <a:gs pos="100000">
                <a:srgbClr val="C0C0C0">
                  <a:alpha val="80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26374" name="Group 70"/>
          <p:cNvGrpSpPr>
            <a:grpSpLocks/>
          </p:cNvGrpSpPr>
          <p:nvPr/>
        </p:nvGrpSpPr>
        <p:grpSpPr bwMode="auto">
          <a:xfrm>
            <a:off x="3962400" y="2008188"/>
            <a:ext cx="534988" cy="304800"/>
            <a:chOff x="2496" y="1265"/>
            <a:chExt cx="337" cy="192"/>
          </a:xfrm>
        </p:grpSpPr>
        <p:sp>
          <p:nvSpPr>
            <p:cNvPr id="226350" name="Line 46"/>
            <p:cNvSpPr>
              <a:spLocks noChangeShapeType="1"/>
            </p:cNvSpPr>
            <p:nvPr/>
          </p:nvSpPr>
          <p:spPr bwMode="auto">
            <a:xfrm rot="20870636" flipH="1">
              <a:off x="2496" y="1265"/>
              <a:ext cx="336" cy="192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351" name="Line 47"/>
            <p:cNvSpPr>
              <a:spLocks noChangeShapeType="1"/>
            </p:cNvSpPr>
            <p:nvPr/>
          </p:nvSpPr>
          <p:spPr bwMode="auto">
            <a:xfrm rot="729364">
              <a:off x="2497" y="1265"/>
              <a:ext cx="336" cy="192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6352" name="Text Box 48"/>
          <p:cNvSpPr txBox="1">
            <a:spLocks noChangeArrowheads="1"/>
          </p:cNvSpPr>
          <p:nvPr/>
        </p:nvSpPr>
        <p:spPr bwMode="auto">
          <a:xfrm>
            <a:off x="2667000" y="1195388"/>
            <a:ext cx="3167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dirty="0">
                <a:solidFill>
                  <a:srgbClr val="000066"/>
                </a:solidFill>
                <a:latin typeface="Fette Engschrift" pitchFamily="2" charset="0"/>
              </a:rPr>
              <a:t>Restoration failed</a:t>
            </a:r>
          </a:p>
        </p:txBody>
      </p:sp>
      <p:sp>
        <p:nvSpPr>
          <p:cNvPr id="226358" name="Line 54"/>
          <p:cNvSpPr>
            <a:spLocks noChangeShapeType="1"/>
          </p:cNvSpPr>
          <p:nvPr/>
        </p:nvSpPr>
        <p:spPr bwMode="auto">
          <a:xfrm rot="20870636" flipH="1">
            <a:off x="6705600" y="4891088"/>
            <a:ext cx="533400" cy="304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359" name="Line 55"/>
          <p:cNvSpPr>
            <a:spLocks noChangeShapeType="1"/>
          </p:cNvSpPr>
          <p:nvPr/>
        </p:nvSpPr>
        <p:spPr bwMode="auto">
          <a:xfrm rot="729364">
            <a:off x="6705600" y="4889500"/>
            <a:ext cx="536575" cy="3063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6376" name="Group 72"/>
          <p:cNvGrpSpPr>
            <a:grpSpLocks/>
          </p:cNvGrpSpPr>
          <p:nvPr/>
        </p:nvGrpSpPr>
        <p:grpSpPr bwMode="auto">
          <a:xfrm>
            <a:off x="1371600" y="4572000"/>
            <a:ext cx="5867400" cy="687388"/>
            <a:chOff x="864" y="2880"/>
            <a:chExt cx="3696" cy="433"/>
          </a:xfrm>
        </p:grpSpPr>
        <p:sp>
          <p:nvSpPr>
            <p:cNvPr id="226368" name="Rectangle 64"/>
            <p:cNvSpPr>
              <a:spLocks noChangeArrowheads="1"/>
            </p:cNvSpPr>
            <p:nvPr/>
          </p:nvSpPr>
          <p:spPr bwMode="auto">
            <a:xfrm>
              <a:off x="864" y="2880"/>
              <a:ext cx="3696" cy="432"/>
            </a:xfrm>
            <a:prstGeom prst="rect">
              <a:avLst/>
            </a:prstGeom>
            <a:solidFill>
              <a:srgbClr val="000066">
                <a:alpha val="70000"/>
              </a:srgbClr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375" name="Group 71"/>
            <p:cNvGrpSpPr>
              <a:grpSpLocks/>
            </p:cNvGrpSpPr>
            <p:nvPr/>
          </p:nvGrpSpPr>
          <p:grpSpPr bwMode="auto">
            <a:xfrm>
              <a:off x="864" y="2880"/>
              <a:ext cx="3216" cy="433"/>
              <a:chOff x="864" y="2880"/>
              <a:chExt cx="3216" cy="433"/>
            </a:xfrm>
          </p:grpSpPr>
          <p:sp>
            <p:nvSpPr>
              <p:cNvPr id="226370" name="Text Box 66"/>
              <p:cNvSpPr txBox="1">
                <a:spLocks noChangeArrowheads="1"/>
              </p:cNvSpPr>
              <p:nvPr/>
            </p:nvSpPr>
            <p:spPr bwMode="auto">
              <a:xfrm>
                <a:off x="864" y="2909"/>
                <a:ext cx="3120" cy="40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3600">
                    <a:solidFill>
                      <a:schemeClr val="bg1"/>
                    </a:solidFill>
                    <a:latin typeface="Impact" pitchFamily="34" charset="0"/>
                  </a:rPr>
                  <a:t>Foundation of Substance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  <p:sp>
            <p:nvSpPr>
              <p:cNvPr id="226371" name="Text Box 67"/>
              <p:cNvSpPr txBox="1">
                <a:spLocks noChangeArrowheads="1"/>
              </p:cNvSpPr>
              <p:nvPr/>
            </p:nvSpPr>
            <p:spPr bwMode="auto">
              <a:xfrm>
                <a:off x="3888" y="2880"/>
                <a:ext cx="19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>
                    <a:solidFill>
                      <a:schemeClr val="bg1"/>
                    </a:solidFill>
                    <a:latin typeface="Impact" pitchFamily="34" charset="0"/>
                  </a:rPr>
                  <a:t>:</a:t>
                </a:r>
              </a:p>
            </p:txBody>
          </p:sp>
        </p:grpSp>
      </p:grpSp>
      <p:sp>
        <p:nvSpPr>
          <p:cNvPr id="226372" name="Line 68"/>
          <p:cNvSpPr>
            <a:spLocks noChangeShapeType="1"/>
          </p:cNvSpPr>
          <p:nvPr/>
        </p:nvSpPr>
        <p:spPr bwMode="auto">
          <a:xfrm rot="20870636" flipH="1">
            <a:off x="6553200" y="4738688"/>
            <a:ext cx="533400" cy="304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373" name="Line 69"/>
          <p:cNvSpPr>
            <a:spLocks noChangeShapeType="1"/>
          </p:cNvSpPr>
          <p:nvPr/>
        </p:nvSpPr>
        <p:spPr bwMode="auto">
          <a:xfrm rot="729364">
            <a:off x="6553200" y="4737100"/>
            <a:ext cx="536575" cy="3063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377" name="AutoShape 73"/>
          <p:cNvSpPr>
            <a:spLocks noChangeArrowheads="1"/>
          </p:cNvSpPr>
          <p:nvPr/>
        </p:nvSpPr>
        <p:spPr bwMode="auto">
          <a:xfrm rot="10800000" flipV="1">
            <a:off x="3962400" y="4027488"/>
            <a:ext cx="550863" cy="392112"/>
          </a:xfrm>
          <a:prstGeom prst="downArrow">
            <a:avLst>
              <a:gd name="adj1" fmla="val 34167"/>
              <a:gd name="adj2" fmla="val 51093"/>
            </a:avLst>
          </a:prstGeom>
          <a:gradFill rotWithShape="1">
            <a:gsLst>
              <a:gs pos="0">
                <a:srgbClr val="969696"/>
              </a:gs>
              <a:gs pos="100000">
                <a:srgbClr val="000066"/>
              </a:gs>
            </a:gsLst>
            <a:lin ang="5400000" scaled="1"/>
          </a:gradFill>
          <a:ln w="38100" algn="ctr">
            <a:solidFill>
              <a:srgbClr val="FFFFFF">
                <a:alpha val="8000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2416175" y="3352800"/>
            <a:ext cx="3660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3200" dirty="0">
                <a:solidFill>
                  <a:srgbClr val="000066"/>
                </a:solidFill>
              </a:rPr>
              <a:t>Cain killed Abel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6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6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26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26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26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26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46" grpId="0" animBg="1"/>
      <p:bldP spid="226347" grpId="0" animBg="1"/>
      <p:bldP spid="226348" grpId="0" animBg="1"/>
      <p:bldP spid="2263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30" name="Group 2"/>
          <p:cNvGrpSpPr>
            <a:grpSpLocks/>
          </p:cNvGrpSpPr>
          <p:nvPr/>
        </p:nvGrpSpPr>
        <p:grpSpPr bwMode="auto">
          <a:xfrm>
            <a:off x="1809750" y="1447800"/>
            <a:ext cx="171450" cy="304800"/>
            <a:chOff x="840" y="864"/>
            <a:chExt cx="72" cy="240"/>
          </a:xfrm>
        </p:grpSpPr>
        <p:sp>
          <p:nvSpPr>
            <p:cNvPr id="227331" name="Line 3"/>
            <p:cNvSpPr>
              <a:spLocks noChangeShapeType="1"/>
            </p:cNvSpPr>
            <p:nvPr/>
          </p:nvSpPr>
          <p:spPr bwMode="auto">
            <a:xfrm>
              <a:off x="840" y="864"/>
              <a:ext cx="0" cy="240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332" name="Line 4"/>
            <p:cNvSpPr>
              <a:spLocks noChangeShapeType="1"/>
            </p:cNvSpPr>
            <p:nvPr/>
          </p:nvSpPr>
          <p:spPr bwMode="auto">
            <a:xfrm>
              <a:off x="912" y="864"/>
              <a:ext cx="0" cy="240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7333" name="Group 5"/>
          <p:cNvGrpSpPr>
            <a:grpSpLocks/>
          </p:cNvGrpSpPr>
          <p:nvPr/>
        </p:nvGrpSpPr>
        <p:grpSpPr bwMode="auto">
          <a:xfrm>
            <a:off x="1657350" y="3276600"/>
            <a:ext cx="419100" cy="419100"/>
            <a:chOff x="768" y="2064"/>
            <a:chExt cx="288" cy="288"/>
          </a:xfrm>
        </p:grpSpPr>
        <p:sp>
          <p:nvSpPr>
            <p:cNvPr id="227334" name="Line 6"/>
            <p:cNvSpPr>
              <a:spLocks noChangeShapeType="1"/>
            </p:cNvSpPr>
            <p:nvPr/>
          </p:nvSpPr>
          <p:spPr bwMode="auto">
            <a:xfrm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335" name="Line 7"/>
            <p:cNvSpPr>
              <a:spLocks noChangeShapeType="1"/>
            </p:cNvSpPr>
            <p:nvPr/>
          </p:nvSpPr>
          <p:spPr bwMode="auto">
            <a:xfrm rot="5400000"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7337" name="Group 9"/>
          <p:cNvGrpSpPr>
            <a:grpSpLocks/>
          </p:cNvGrpSpPr>
          <p:nvPr/>
        </p:nvGrpSpPr>
        <p:grpSpPr bwMode="auto">
          <a:xfrm>
            <a:off x="381000" y="692150"/>
            <a:ext cx="5486400" cy="641350"/>
            <a:chOff x="240" y="436"/>
            <a:chExt cx="3456" cy="404"/>
          </a:xfrm>
        </p:grpSpPr>
        <p:sp>
          <p:nvSpPr>
            <p:cNvPr id="227338" name="Rectangle 10"/>
            <p:cNvSpPr>
              <a:spLocks noChangeArrowheads="1"/>
            </p:cNvSpPr>
            <p:nvPr/>
          </p:nvSpPr>
          <p:spPr bwMode="auto">
            <a:xfrm>
              <a:off x="240" y="445"/>
              <a:ext cx="3456" cy="384"/>
            </a:xfrm>
            <a:prstGeom prst="rect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6600CC"/>
                </a:gs>
              </a:gsLst>
              <a:path path="shape">
                <a:fillToRect l="50000" t="50000" r="50000" b="50000"/>
              </a:path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39" name="Text Box 11"/>
            <p:cNvSpPr txBox="1">
              <a:spLocks noChangeArrowheads="1"/>
            </p:cNvSpPr>
            <p:nvPr/>
          </p:nvSpPr>
          <p:spPr bwMode="auto">
            <a:xfrm>
              <a:off x="288" y="436"/>
              <a:ext cx="3360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Foundation for the Messiah</a:t>
              </a:r>
              <a:endParaRPr lang="en-US" sz="36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27340" name="Group 12"/>
          <p:cNvGrpSpPr>
            <a:grpSpLocks/>
          </p:cNvGrpSpPr>
          <p:nvPr/>
        </p:nvGrpSpPr>
        <p:grpSpPr bwMode="auto">
          <a:xfrm>
            <a:off x="635000" y="5529263"/>
            <a:ext cx="8280400" cy="1100137"/>
            <a:chOff x="160" y="3504"/>
            <a:chExt cx="5216" cy="693"/>
          </a:xfrm>
        </p:grpSpPr>
        <p:sp>
          <p:nvSpPr>
            <p:cNvPr id="227341" name="Text Box 13"/>
            <p:cNvSpPr txBox="1">
              <a:spLocks noChangeArrowheads="1"/>
            </p:cNvSpPr>
            <p:nvPr/>
          </p:nvSpPr>
          <p:spPr bwMode="auto">
            <a:xfrm>
              <a:off x="384" y="3551"/>
              <a:ext cx="4992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The foundation of faith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is restored by making an acceptable symbolic offering, and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foundation of substance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is established by making an acceptable substantial offering </a:t>
              </a:r>
              <a:r>
                <a:rPr lang="en-US">
                  <a:solidFill>
                    <a:schemeClr val="bg1"/>
                  </a:solidFill>
                  <a:latin typeface="Arial Narrow" pitchFamily="34" charset="0"/>
                </a:rPr>
                <a:t>(p. 195).</a:t>
              </a:r>
              <a:endParaRPr lang="en-US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27342" name="Text Box 14"/>
            <p:cNvSpPr txBox="1">
              <a:spLocks noChangeArrowheads="1"/>
            </p:cNvSpPr>
            <p:nvPr/>
          </p:nvSpPr>
          <p:spPr bwMode="auto">
            <a:xfrm>
              <a:off x="160" y="3504"/>
              <a:ext cx="17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27343" name="Group 15"/>
          <p:cNvGrpSpPr>
            <a:grpSpLocks/>
          </p:cNvGrpSpPr>
          <p:nvPr/>
        </p:nvGrpSpPr>
        <p:grpSpPr bwMode="auto">
          <a:xfrm>
            <a:off x="304800" y="1905000"/>
            <a:ext cx="3124200" cy="1219200"/>
            <a:chOff x="96" y="1152"/>
            <a:chExt cx="1968" cy="768"/>
          </a:xfrm>
        </p:grpSpPr>
        <p:sp>
          <p:nvSpPr>
            <p:cNvPr id="227344" name="Rectangle 16"/>
            <p:cNvSpPr>
              <a:spLocks noChangeArrowheads="1"/>
            </p:cNvSpPr>
            <p:nvPr/>
          </p:nvSpPr>
          <p:spPr bwMode="auto">
            <a:xfrm>
              <a:off x="141" y="1152"/>
              <a:ext cx="1878" cy="768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45" name="Text Box 17"/>
            <p:cNvSpPr txBox="1">
              <a:spLocks noChangeArrowheads="1"/>
            </p:cNvSpPr>
            <p:nvPr/>
          </p:nvSpPr>
          <p:spPr bwMode="auto">
            <a:xfrm>
              <a:off x="96" y="1286"/>
              <a:ext cx="1968" cy="54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3200">
                  <a:solidFill>
                    <a:srgbClr val="660033"/>
                  </a:solidFill>
                  <a:latin typeface="Impact" pitchFamily="34" charset="0"/>
                </a:rPr>
                <a:t>F. S.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600">
                  <a:solidFill>
                    <a:srgbClr val="660033"/>
                  </a:solidFill>
                  <a:latin typeface="Fette Engschrift" pitchFamily="2" charset="0"/>
                </a:rPr>
                <a:t>(substantial</a:t>
              </a:r>
              <a:r>
                <a:rPr lang="en-US" sz="2000">
                  <a:solidFill>
                    <a:srgbClr val="660033"/>
                  </a:solidFill>
                  <a:latin typeface="Fette Engschrift" pitchFamily="2" charset="0"/>
                </a:rPr>
                <a:t> </a:t>
              </a:r>
              <a:r>
                <a:rPr lang="en-US" sz="3600">
                  <a:solidFill>
                    <a:srgbClr val="660033"/>
                  </a:solidFill>
                  <a:latin typeface="Fette Engschrift" pitchFamily="2" charset="0"/>
                </a:rPr>
                <a:t>offering)</a:t>
              </a:r>
            </a:p>
          </p:txBody>
        </p:sp>
      </p:grpSp>
      <p:grpSp>
        <p:nvGrpSpPr>
          <p:cNvPr id="227346" name="Group 18"/>
          <p:cNvGrpSpPr>
            <a:grpSpLocks/>
          </p:cNvGrpSpPr>
          <p:nvPr/>
        </p:nvGrpSpPr>
        <p:grpSpPr bwMode="auto">
          <a:xfrm>
            <a:off x="304800" y="3810000"/>
            <a:ext cx="3124200" cy="1219200"/>
            <a:chOff x="96" y="2400"/>
            <a:chExt cx="1968" cy="768"/>
          </a:xfrm>
        </p:grpSpPr>
        <p:sp>
          <p:nvSpPr>
            <p:cNvPr id="227347" name="Rectangle 19"/>
            <p:cNvSpPr>
              <a:spLocks noChangeArrowheads="1"/>
            </p:cNvSpPr>
            <p:nvPr/>
          </p:nvSpPr>
          <p:spPr bwMode="auto">
            <a:xfrm>
              <a:off x="141" y="2400"/>
              <a:ext cx="1878" cy="768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48" name="Text Box 20"/>
            <p:cNvSpPr txBox="1">
              <a:spLocks noChangeArrowheads="1"/>
            </p:cNvSpPr>
            <p:nvPr/>
          </p:nvSpPr>
          <p:spPr bwMode="auto">
            <a:xfrm>
              <a:off x="96" y="2534"/>
              <a:ext cx="1968" cy="54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3200" dirty="0">
                  <a:solidFill>
                    <a:srgbClr val="000099"/>
                  </a:solidFill>
                  <a:latin typeface="Impact" pitchFamily="34" charset="0"/>
                </a:rPr>
                <a:t>F. F.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600" dirty="0">
                  <a:solidFill>
                    <a:srgbClr val="000099"/>
                  </a:solidFill>
                  <a:latin typeface="Fette Engschrift" pitchFamily="2" charset="0"/>
                </a:rPr>
                <a:t>(symbolic offering)</a:t>
              </a:r>
            </a:p>
          </p:txBody>
        </p:sp>
      </p:grpSp>
      <p:sp>
        <p:nvSpPr>
          <p:cNvPr id="227349" name="Text Box 21"/>
          <p:cNvSpPr txBox="1">
            <a:spLocks noChangeArrowheads="1"/>
          </p:cNvSpPr>
          <p:nvPr/>
        </p:nvSpPr>
        <p:spPr bwMode="auto">
          <a:xfrm>
            <a:off x="228600" y="76200"/>
            <a:ext cx="83058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 dirty="0">
                <a:solidFill>
                  <a:srgbClr val="000099"/>
                </a:solidFill>
                <a:latin typeface="Impact" pitchFamily="34" charset="0"/>
              </a:rPr>
              <a:t>1.3  The Foundation for the Messiah in Adam’s Family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2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mph" presetSubtype="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22734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" presetClass="emph" presetSubtype="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22734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3058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1.3  The Foundation for the Messiah in Adam’s Family</a:t>
            </a: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8356" name="Group 4"/>
          <p:cNvGrpSpPr>
            <a:grpSpLocks/>
          </p:cNvGrpSpPr>
          <p:nvPr/>
        </p:nvGrpSpPr>
        <p:grpSpPr bwMode="auto">
          <a:xfrm>
            <a:off x="1657350" y="3276600"/>
            <a:ext cx="419100" cy="419100"/>
            <a:chOff x="768" y="2064"/>
            <a:chExt cx="288" cy="288"/>
          </a:xfrm>
        </p:grpSpPr>
        <p:sp>
          <p:nvSpPr>
            <p:cNvPr id="228357" name="Line 5"/>
            <p:cNvSpPr>
              <a:spLocks noChangeShapeType="1"/>
            </p:cNvSpPr>
            <p:nvPr/>
          </p:nvSpPr>
          <p:spPr bwMode="auto">
            <a:xfrm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8358" name="Line 6"/>
            <p:cNvSpPr>
              <a:spLocks noChangeShapeType="1"/>
            </p:cNvSpPr>
            <p:nvPr/>
          </p:nvSpPr>
          <p:spPr bwMode="auto">
            <a:xfrm rot="5400000"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8359" name="Group 7"/>
          <p:cNvGrpSpPr>
            <a:grpSpLocks/>
          </p:cNvGrpSpPr>
          <p:nvPr/>
        </p:nvGrpSpPr>
        <p:grpSpPr bwMode="auto">
          <a:xfrm>
            <a:off x="304800" y="1905000"/>
            <a:ext cx="3124200" cy="1219200"/>
            <a:chOff x="96" y="1152"/>
            <a:chExt cx="1968" cy="768"/>
          </a:xfrm>
        </p:grpSpPr>
        <p:sp>
          <p:nvSpPr>
            <p:cNvPr id="228360" name="Rectangle 8"/>
            <p:cNvSpPr>
              <a:spLocks noChangeArrowheads="1"/>
            </p:cNvSpPr>
            <p:nvPr/>
          </p:nvSpPr>
          <p:spPr bwMode="auto">
            <a:xfrm>
              <a:off x="141" y="1152"/>
              <a:ext cx="1878" cy="768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61" name="Text Box 9"/>
            <p:cNvSpPr txBox="1">
              <a:spLocks noChangeArrowheads="1"/>
            </p:cNvSpPr>
            <p:nvPr/>
          </p:nvSpPr>
          <p:spPr bwMode="auto">
            <a:xfrm>
              <a:off x="96" y="1286"/>
              <a:ext cx="1968" cy="54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3200">
                  <a:solidFill>
                    <a:srgbClr val="660033"/>
                  </a:solidFill>
                  <a:latin typeface="Impact" pitchFamily="34" charset="0"/>
                </a:rPr>
                <a:t>F. S.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600">
                  <a:solidFill>
                    <a:srgbClr val="660033"/>
                  </a:solidFill>
                  <a:latin typeface="Fette Engschrift" pitchFamily="2" charset="0"/>
                </a:rPr>
                <a:t>(substantial</a:t>
              </a:r>
              <a:r>
                <a:rPr lang="en-US" sz="2000">
                  <a:solidFill>
                    <a:srgbClr val="660033"/>
                  </a:solidFill>
                  <a:latin typeface="Fette Engschrift" pitchFamily="2" charset="0"/>
                </a:rPr>
                <a:t> </a:t>
              </a:r>
              <a:r>
                <a:rPr lang="en-US" sz="3600">
                  <a:solidFill>
                    <a:srgbClr val="660033"/>
                  </a:solidFill>
                  <a:latin typeface="Fette Engschrift" pitchFamily="2" charset="0"/>
                </a:rPr>
                <a:t>offering)</a:t>
              </a:r>
            </a:p>
          </p:txBody>
        </p:sp>
      </p:grpSp>
      <p:grpSp>
        <p:nvGrpSpPr>
          <p:cNvPr id="228362" name="Group 10"/>
          <p:cNvGrpSpPr>
            <a:grpSpLocks/>
          </p:cNvGrpSpPr>
          <p:nvPr/>
        </p:nvGrpSpPr>
        <p:grpSpPr bwMode="auto">
          <a:xfrm>
            <a:off x="381000" y="692150"/>
            <a:ext cx="5486400" cy="641350"/>
            <a:chOff x="240" y="436"/>
            <a:chExt cx="3456" cy="404"/>
          </a:xfrm>
        </p:grpSpPr>
        <p:sp>
          <p:nvSpPr>
            <p:cNvPr id="228363" name="Rectangle 11"/>
            <p:cNvSpPr>
              <a:spLocks noChangeArrowheads="1"/>
            </p:cNvSpPr>
            <p:nvPr/>
          </p:nvSpPr>
          <p:spPr bwMode="auto">
            <a:xfrm>
              <a:off x="240" y="445"/>
              <a:ext cx="3456" cy="384"/>
            </a:xfrm>
            <a:prstGeom prst="rect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6600CC"/>
                </a:gs>
              </a:gsLst>
              <a:path path="shape">
                <a:fillToRect l="50000" t="50000" r="50000" b="50000"/>
              </a:path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64" name="Text Box 12"/>
            <p:cNvSpPr txBox="1">
              <a:spLocks noChangeArrowheads="1"/>
            </p:cNvSpPr>
            <p:nvPr/>
          </p:nvSpPr>
          <p:spPr bwMode="auto">
            <a:xfrm>
              <a:off x="288" y="436"/>
              <a:ext cx="3360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Foundation for the Messiah</a:t>
              </a:r>
              <a:endParaRPr lang="en-US" sz="36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28365" name="Group 13"/>
          <p:cNvGrpSpPr>
            <a:grpSpLocks/>
          </p:cNvGrpSpPr>
          <p:nvPr/>
        </p:nvGrpSpPr>
        <p:grpSpPr bwMode="auto">
          <a:xfrm>
            <a:off x="1809750" y="1447800"/>
            <a:ext cx="171450" cy="304800"/>
            <a:chOff x="840" y="864"/>
            <a:chExt cx="72" cy="240"/>
          </a:xfrm>
        </p:grpSpPr>
        <p:sp>
          <p:nvSpPr>
            <p:cNvPr id="228366" name="Line 14"/>
            <p:cNvSpPr>
              <a:spLocks noChangeShapeType="1"/>
            </p:cNvSpPr>
            <p:nvPr/>
          </p:nvSpPr>
          <p:spPr bwMode="auto">
            <a:xfrm>
              <a:off x="840" y="864"/>
              <a:ext cx="0" cy="240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8367" name="Line 15"/>
            <p:cNvSpPr>
              <a:spLocks noChangeShapeType="1"/>
            </p:cNvSpPr>
            <p:nvPr/>
          </p:nvSpPr>
          <p:spPr bwMode="auto">
            <a:xfrm>
              <a:off x="912" y="864"/>
              <a:ext cx="0" cy="240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8368" name="WordArt 16"/>
          <p:cNvSpPr>
            <a:spLocks noChangeArrowheads="1" noChangeShapeType="1" noTextEdit="1"/>
          </p:cNvSpPr>
          <p:nvPr/>
        </p:nvSpPr>
        <p:spPr bwMode="auto">
          <a:xfrm rot="-5400000">
            <a:off x="3009900" y="4152900"/>
            <a:ext cx="10668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28369" name="WordArt 17"/>
          <p:cNvSpPr>
            <a:spLocks noChangeArrowheads="1" noChangeShapeType="1" noTextEdit="1"/>
          </p:cNvSpPr>
          <p:nvPr/>
        </p:nvSpPr>
        <p:spPr bwMode="auto">
          <a:xfrm>
            <a:off x="3581400" y="3657600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28370" name="WordArt 18"/>
          <p:cNvSpPr>
            <a:spLocks noChangeArrowheads="1" noChangeShapeType="1" noTextEdit="1"/>
          </p:cNvSpPr>
          <p:nvPr/>
        </p:nvSpPr>
        <p:spPr bwMode="auto">
          <a:xfrm>
            <a:off x="3581400" y="4648200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28371" name="WordArt 19"/>
          <p:cNvSpPr>
            <a:spLocks noChangeArrowheads="1" noChangeShapeType="1" noTextEdit="1"/>
          </p:cNvSpPr>
          <p:nvPr/>
        </p:nvSpPr>
        <p:spPr bwMode="auto">
          <a:xfrm>
            <a:off x="3352800" y="4381500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28372" name="Oval 20"/>
          <p:cNvSpPr>
            <a:spLocks noChangeArrowheads="1"/>
          </p:cNvSpPr>
          <p:nvPr/>
        </p:nvSpPr>
        <p:spPr bwMode="auto">
          <a:xfrm>
            <a:off x="3924300" y="4483100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0099"/>
                </a:solidFill>
                <a:latin typeface="Impact" pitchFamily="34" charset="0"/>
              </a:rPr>
              <a:t>1</a:t>
            </a:r>
          </a:p>
        </p:txBody>
      </p:sp>
      <p:sp>
        <p:nvSpPr>
          <p:cNvPr id="228373" name="Text Box 21"/>
          <p:cNvSpPr txBox="1">
            <a:spLocks noChangeArrowheads="1"/>
          </p:cNvSpPr>
          <p:nvPr/>
        </p:nvSpPr>
        <p:spPr bwMode="auto">
          <a:xfrm>
            <a:off x="4343400" y="3521075"/>
            <a:ext cx="4648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 dirty="0">
                <a:solidFill>
                  <a:srgbClr val="000099"/>
                </a:solidFill>
                <a:latin typeface="Fette Engschrift" pitchFamily="2" charset="0"/>
              </a:rPr>
              <a:t>Indemnity condition to symbolically restore humans</a:t>
            </a:r>
          </a:p>
        </p:txBody>
      </p:sp>
      <p:sp>
        <p:nvSpPr>
          <p:cNvPr id="228374" name="Text Box 22"/>
          <p:cNvSpPr txBox="1">
            <a:spLocks noChangeArrowheads="1"/>
          </p:cNvSpPr>
          <p:nvPr/>
        </p:nvSpPr>
        <p:spPr bwMode="auto">
          <a:xfrm>
            <a:off x="4343400" y="4483100"/>
            <a:ext cx="4419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 dirty="0">
                <a:solidFill>
                  <a:srgbClr val="000099"/>
                </a:solidFill>
                <a:latin typeface="Fette Engschrift" pitchFamily="2" charset="0"/>
              </a:rPr>
              <a:t>Indemnity condition to restore the natural world</a:t>
            </a:r>
          </a:p>
        </p:txBody>
      </p:sp>
      <p:grpSp>
        <p:nvGrpSpPr>
          <p:cNvPr id="228375" name="Group 23"/>
          <p:cNvGrpSpPr>
            <a:grpSpLocks/>
          </p:cNvGrpSpPr>
          <p:nvPr/>
        </p:nvGrpSpPr>
        <p:grpSpPr bwMode="auto">
          <a:xfrm>
            <a:off x="304800" y="3810000"/>
            <a:ext cx="3124200" cy="1219200"/>
            <a:chOff x="96" y="2400"/>
            <a:chExt cx="1968" cy="768"/>
          </a:xfrm>
        </p:grpSpPr>
        <p:sp>
          <p:nvSpPr>
            <p:cNvPr id="228376" name="Rectangle 24"/>
            <p:cNvSpPr>
              <a:spLocks noChangeArrowheads="1"/>
            </p:cNvSpPr>
            <p:nvPr/>
          </p:nvSpPr>
          <p:spPr bwMode="auto">
            <a:xfrm>
              <a:off x="141" y="2400"/>
              <a:ext cx="1878" cy="768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77" name="Text Box 25"/>
            <p:cNvSpPr txBox="1">
              <a:spLocks noChangeArrowheads="1"/>
            </p:cNvSpPr>
            <p:nvPr/>
          </p:nvSpPr>
          <p:spPr bwMode="auto">
            <a:xfrm>
              <a:off x="96" y="2534"/>
              <a:ext cx="1968" cy="54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3200">
                  <a:solidFill>
                    <a:srgbClr val="000099"/>
                  </a:solidFill>
                  <a:latin typeface="Impact" pitchFamily="34" charset="0"/>
                </a:rPr>
                <a:t>F. F.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600">
                  <a:solidFill>
                    <a:srgbClr val="000099"/>
                  </a:solidFill>
                  <a:latin typeface="Fette Engschrift" pitchFamily="2" charset="0"/>
                </a:rPr>
                <a:t>(symbolic offering)</a:t>
              </a:r>
            </a:p>
          </p:txBody>
        </p:sp>
      </p:grpSp>
      <p:sp>
        <p:nvSpPr>
          <p:cNvPr id="228378" name="Oval 26"/>
          <p:cNvSpPr>
            <a:spLocks noChangeArrowheads="1"/>
          </p:cNvSpPr>
          <p:nvPr/>
        </p:nvSpPr>
        <p:spPr bwMode="auto">
          <a:xfrm>
            <a:off x="3924300" y="3521075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0099"/>
                </a:solidFill>
                <a:latin typeface="Impact" pitchFamily="34" charset="0"/>
              </a:rPr>
              <a:t>2</a:t>
            </a:r>
          </a:p>
        </p:txBody>
      </p:sp>
      <p:grpSp>
        <p:nvGrpSpPr>
          <p:cNvPr id="228379" name="Group 27"/>
          <p:cNvGrpSpPr>
            <a:grpSpLocks/>
          </p:cNvGrpSpPr>
          <p:nvPr/>
        </p:nvGrpSpPr>
        <p:grpSpPr bwMode="auto">
          <a:xfrm>
            <a:off x="406400" y="5472113"/>
            <a:ext cx="8356600" cy="1309687"/>
            <a:chOff x="256" y="3456"/>
            <a:chExt cx="5264" cy="825"/>
          </a:xfrm>
        </p:grpSpPr>
        <p:sp>
          <p:nvSpPr>
            <p:cNvPr id="228380" name="Text Box 28"/>
            <p:cNvSpPr txBox="1">
              <a:spLocks noChangeArrowheads="1"/>
            </p:cNvSpPr>
            <p:nvPr/>
          </p:nvSpPr>
          <p:spPr bwMode="auto">
            <a:xfrm>
              <a:off x="256" y="3456"/>
              <a:ext cx="17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pSp>
          <p:nvGrpSpPr>
            <p:cNvPr id="228381" name="Group 29"/>
            <p:cNvGrpSpPr>
              <a:grpSpLocks/>
            </p:cNvGrpSpPr>
            <p:nvPr/>
          </p:nvGrpSpPr>
          <p:grpSpPr bwMode="auto">
            <a:xfrm>
              <a:off x="480" y="3490"/>
              <a:ext cx="5040" cy="791"/>
              <a:chOff x="480" y="3490"/>
              <a:chExt cx="5040" cy="791"/>
            </a:xfrm>
          </p:grpSpPr>
          <p:sp>
            <p:nvSpPr>
              <p:cNvPr id="228382" name="Text Box 30"/>
              <p:cNvSpPr txBox="1">
                <a:spLocks noChangeArrowheads="1"/>
              </p:cNvSpPr>
              <p:nvPr/>
            </p:nvSpPr>
            <p:spPr bwMode="auto">
              <a:xfrm>
                <a:off x="480" y="3490"/>
                <a:ext cx="5040" cy="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5000"/>
                  </a:lnSpc>
                </a:pPr>
                <a:r>
                  <a:rPr lang="en-US" sz="2200" b="1">
                    <a:solidFill>
                      <a:schemeClr val="bg1"/>
                    </a:solidFill>
                    <a:latin typeface="Arial Narrow" pitchFamily="34" charset="0"/>
                  </a:rPr>
                  <a:t>The purpose for making the </a:t>
                </a:r>
                <a:r>
                  <a:rPr lang="en-US" sz="2200" b="1" u="sng">
                    <a:solidFill>
                      <a:schemeClr val="bg1"/>
                    </a:solidFill>
                    <a:latin typeface="Arial Narrow" pitchFamily="34" charset="0"/>
                  </a:rPr>
                  <a:t>symbolic offering</a:t>
                </a:r>
                <a:r>
                  <a:rPr lang="en-US" sz="2200" b="1">
                    <a:solidFill>
                      <a:schemeClr val="bg1"/>
                    </a:solidFill>
                    <a:latin typeface="Arial Narrow" pitchFamily="34" charset="0"/>
                  </a:rPr>
                  <a:t> of all things is        first</a:t>
                </a:r>
              </a:p>
              <a:p>
                <a:pPr eaLnBrk="0" hangingPunct="0">
                  <a:lnSpc>
                    <a:spcPct val="85000"/>
                  </a:lnSpc>
                </a:pPr>
                <a:r>
                  <a:rPr lang="en-US" sz="2200" b="1">
                    <a:solidFill>
                      <a:schemeClr val="bg1"/>
                    </a:solidFill>
                    <a:latin typeface="Arial Narrow" pitchFamily="34" charset="0"/>
                  </a:rPr>
                  <a:t>to fulfill an indemnity condition for the </a:t>
                </a:r>
                <a:r>
                  <a:rPr lang="en-US" sz="2200" b="1" u="sng">
                    <a:solidFill>
                      <a:schemeClr val="bg1"/>
                    </a:solidFill>
                    <a:latin typeface="Arial Narrow" pitchFamily="34" charset="0"/>
                  </a:rPr>
                  <a:t>restoration of the natural world</a:t>
                </a:r>
                <a:r>
                  <a:rPr lang="en-US" sz="2200" b="1">
                    <a:solidFill>
                      <a:schemeClr val="bg1"/>
                    </a:solidFill>
                    <a:latin typeface="Arial Narrow" pitchFamily="34" charset="0"/>
                  </a:rPr>
                  <a:t>,    </a:t>
                </a:r>
                <a:r>
                  <a:rPr lang="en-US" sz="2400" b="1">
                    <a:latin typeface="Arial Narrow" pitchFamily="34" charset="0"/>
                  </a:rPr>
                  <a:t>_</a:t>
                </a:r>
                <a:r>
                  <a:rPr lang="en-US" sz="2000" b="1">
                    <a:latin typeface="Arial Narrow" pitchFamily="34" charset="0"/>
                  </a:rPr>
                  <a:t>_</a:t>
                </a:r>
                <a:r>
                  <a:rPr lang="en-US" sz="2400" b="1">
                    <a:latin typeface="Arial Narrow" pitchFamily="34" charset="0"/>
                  </a:rPr>
                  <a:t>_ </a:t>
                </a:r>
                <a:r>
                  <a:rPr lang="en-US" sz="2200" b="1">
                    <a:solidFill>
                      <a:schemeClr val="bg1"/>
                    </a:solidFill>
                    <a:latin typeface="Arial Narrow" pitchFamily="34" charset="0"/>
                  </a:rPr>
                  <a:t>and second to fulfill an indemnity condition for the symbolic restoration of </a:t>
                </a:r>
                <a:r>
                  <a:rPr lang="en-US" sz="2200" b="1" u="sng">
                    <a:solidFill>
                      <a:schemeClr val="bg1"/>
                    </a:solidFill>
                    <a:latin typeface="Arial Narrow" pitchFamily="34" charset="0"/>
                  </a:rPr>
                  <a:t>human beings</a:t>
                </a:r>
                <a:r>
                  <a:rPr lang="en-US" sz="2200" b="1">
                    <a:solidFill>
                      <a:schemeClr val="bg1"/>
                    </a:solidFill>
                    <a:latin typeface="Arial Narrow" pitchFamily="34" charset="0"/>
                  </a:rPr>
                  <a:t>.</a:t>
                </a:r>
                <a:endParaRPr lang="en-US" sz="22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28383" name="Oval 31"/>
              <p:cNvSpPr>
                <a:spLocks noChangeArrowheads="1"/>
              </p:cNvSpPr>
              <p:nvPr/>
            </p:nvSpPr>
            <p:spPr bwMode="auto">
              <a:xfrm>
                <a:off x="4752" y="3504"/>
                <a:ext cx="192" cy="192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10000"/>
                  </a:lnSpc>
                </a:pPr>
                <a:r>
                  <a:rPr lang="en-US" sz="200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28384" name="Oval 32"/>
              <p:cNvSpPr>
                <a:spLocks noChangeArrowheads="1"/>
              </p:cNvSpPr>
              <p:nvPr/>
            </p:nvSpPr>
            <p:spPr bwMode="auto">
              <a:xfrm>
                <a:off x="576" y="3888"/>
                <a:ext cx="192" cy="192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95000"/>
                  </a:lnSpc>
                </a:pPr>
                <a:r>
                  <a:rPr lang="en-US" sz="200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2837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22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8" grpId="0" animBg="1"/>
      <p:bldP spid="228369" grpId="0" animBg="1"/>
      <p:bldP spid="228370" grpId="0" animBg="1"/>
      <p:bldP spid="228371" grpId="0" animBg="1"/>
      <p:bldP spid="22837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WordArt 2"/>
          <p:cNvSpPr>
            <a:spLocks noChangeArrowheads="1" noChangeShapeType="1" noTextEdit="1"/>
          </p:cNvSpPr>
          <p:nvPr/>
        </p:nvSpPr>
        <p:spPr bwMode="auto">
          <a:xfrm>
            <a:off x="1314450" y="990600"/>
            <a:ext cx="64579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Section 1</a:t>
            </a:r>
          </a:p>
        </p:txBody>
      </p:sp>
      <p:sp>
        <p:nvSpPr>
          <p:cNvPr id="201731" name="WordArt 3"/>
          <p:cNvSpPr>
            <a:spLocks noChangeArrowheads="1" noChangeShapeType="1" noTextEdit="1"/>
          </p:cNvSpPr>
          <p:nvPr/>
        </p:nvSpPr>
        <p:spPr bwMode="auto">
          <a:xfrm>
            <a:off x="552450" y="2819400"/>
            <a:ext cx="798195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Impact"/>
              </a:rPr>
              <a:t>The Providence</a:t>
            </a:r>
          </a:p>
          <a:p>
            <a:pPr algn="ctr"/>
            <a:r>
              <a:rPr lang="en-US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Impact"/>
              </a:rPr>
              <a:t>of Restoration</a:t>
            </a:r>
          </a:p>
          <a:p>
            <a:pPr algn="ctr"/>
            <a:r>
              <a:rPr lang="en-US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Impact"/>
              </a:rPr>
              <a:t>in Adam's Family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3058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1.3  The Foundation for the Messiah in Adam’s Family</a:t>
            </a:r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9380" name="Group 4"/>
          <p:cNvGrpSpPr>
            <a:grpSpLocks/>
          </p:cNvGrpSpPr>
          <p:nvPr/>
        </p:nvGrpSpPr>
        <p:grpSpPr bwMode="auto">
          <a:xfrm>
            <a:off x="1016000" y="5729288"/>
            <a:ext cx="7061200" cy="719137"/>
            <a:chOff x="352" y="3609"/>
            <a:chExt cx="4448" cy="453"/>
          </a:xfrm>
        </p:grpSpPr>
        <p:sp>
          <p:nvSpPr>
            <p:cNvPr id="229381" name="Text Box 5"/>
            <p:cNvSpPr txBox="1">
              <a:spLocks noChangeArrowheads="1"/>
            </p:cNvSpPr>
            <p:nvPr/>
          </p:nvSpPr>
          <p:spPr bwMode="auto">
            <a:xfrm>
              <a:off x="352" y="3609"/>
              <a:ext cx="17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29382" name="Text Box 6"/>
            <p:cNvSpPr txBox="1">
              <a:spLocks noChangeArrowheads="1"/>
            </p:cNvSpPr>
            <p:nvPr/>
          </p:nvSpPr>
          <p:spPr bwMode="auto">
            <a:xfrm>
              <a:off x="576" y="3612"/>
              <a:ext cx="4224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substantial offering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means fulfilling the indemnity condition for the actual restoration of human beings.</a:t>
              </a:r>
              <a:endParaRPr lang="en-US" sz="2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29383" name="Group 7"/>
          <p:cNvGrpSpPr>
            <a:grpSpLocks/>
          </p:cNvGrpSpPr>
          <p:nvPr/>
        </p:nvGrpSpPr>
        <p:grpSpPr bwMode="auto">
          <a:xfrm>
            <a:off x="1657350" y="3276600"/>
            <a:ext cx="419100" cy="419100"/>
            <a:chOff x="768" y="2064"/>
            <a:chExt cx="288" cy="288"/>
          </a:xfrm>
        </p:grpSpPr>
        <p:sp>
          <p:nvSpPr>
            <p:cNvPr id="229384" name="Line 8"/>
            <p:cNvSpPr>
              <a:spLocks noChangeShapeType="1"/>
            </p:cNvSpPr>
            <p:nvPr/>
          </p:nvSpPr>
          <p:spPr bwMode="auto">
            <a:xfrm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385" name="Line 9"/>
            <p:cNvSpPr>
              <a:spLocks noChangeShapeType="1"/>
            </p:cNvSpPr>
            <p:nvPr/>
          </p:nvSpPr>
          <p:spPr bwMode="auto">
            <a:xfrm rot="5400000"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9386" name="Group 10"/>
          <p:cNvGrpSpPr>
            <a:grpSpLocks/>
          </p:cNvGrpSpPr>
          <p:nvPr/>
        </p:nvGrpSpPr>
        <p:grpSpPr bwMode="auto">
          <a:xfrm>
            <a:off x="381000" y="692150"/>
            <a:ext cx="5486400" cy="641350"/>
            <a:chOff x="240" y="436"/>
            <a:chExt cx="3456" cy="404"/>
          </a:xfrm>
        </p:grpSpPr>
        <p:sp>
          <p:nvSpPr>
            <p:cNvPr id="229387" name="Rectangle 11"/>
            <p:cNvSpPr>
              <a:spLocks noChangeArrowheads="1"/>
            </p:cNvSpPr>
            <p:nvPr/>
          </p:nvSpPr>
          <p:spPr bwMode="auto">
            <a:xfrm>
              <a:off x="240" y="445"/>
              <a:ext cx="3456" cy="384"/>
            </a:xfrm>
            <a:prstGeom prst="rect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6600CC"/>
                </a:gs>
              </a:gsLst>
              <a:path path="shape">
                <a:fillToRect l="50000" t="50000" r="50000" b="50000"/>
              </a:path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88" name="Text Box 12"/>
            <p:cNvSpPr txBox="1">
              <a:spLocks noChangeArrowheads="1"/>
            </p:cNvSpPr>
            <p:nvPr/>
          </p:nvSpPr>
          <p:spPr bwMode="auto">
            <a:xfrm>
              <a:off x="288" y="436"/>
              <a:ext cx="3360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Foundation for the Messiah</a:t>
              </a:r>
              <a:endParaRPr lang="en-US" sz="36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29389" name="Group 13"/>
          <p:cNvGrpSpPr>
            <a:grpSpLocks/>
          </p:cNvGrpSpPr>
          <p:nvPr/>
        </p:nvGrpSpPr>
        <p:grpSpPr bwMode="auto">
          <a:xfrm>
            <a:off x="1809750" y="1447800"/>
            <a:ext cx="171450" cy="304800"/>
            <a:chOff x="840" y="864"/>
            <a:chExt cx="72" cy="240"/>
          </a:xfrm>
        </p:grpSpPr>
        <p:sp>
          <p:nvSpPr>
            <p:cNvPr id="229390" name="Line 14"/>
            <p:cNvSpPr>
              <a:spLocks noChangeShapeType="1"/>
            </p:cNvSpPr>
            <p:nvPr/>
          </p:nvSpPr>
          <p:spPr bwMode="auto">
            <a:xfrm>
              <a:off x="840" y="864"/>
              <a:ext cx="0" cy="240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391" name="Line 15"/>
            <p:cNvSpPr>
              <a:spLocks noChangeShapeType="1"/>
            </p:cNvSpPr>
            <p:nvPr/>
          </p:nvSpPr>
          <p:spPr bwMode="auto">
            <a:xfrm>
              <a:off x="912" y="864"/>
              <a:ext cx="0" cy="240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9392" name="Oval 16"/>
          <p:cNvSpPr>
            <a:spLocks noChangeArrowheads="1"/>
          </p:cNvSpPr>
          <p:nvPr/>
        </p:nvSpPr>
        <p:spPr bwMode="auto">
          <a:xfrm>
            <a:off x="3924300" y="4483100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0099"/>
                </a:solidFill>
                <a:latin typeface="Impact" pitchFamily="34" charset="0"/>
              </a:rPr>
              <a:t>1</a:t>
            </a:r>
          </a:p>
        </p:txBody>
      </p:sp>
      <p:sp>
        <p:nvSpPr>
          <p:cNvPr id="229393" name="Text Box 17"/>
          <p:cNvSpPr txBox="1">
            <a:spLocks noChangeArrowheads="1"/>
          </p:cNvSpPr>
          <p:nvPr/>
        </p:nvSpPr>
        <p:spPr bwMode="auto">
          <a:xfrm>
            <a:off x="4343400" y="3521075"/>
            <a:ext cx="4648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000099"/>
                </a:solidFill>
                <a:latin typeface="Fette Engschrift" pitchFamily="2" charset="0"/>
              </a:rPr>
              <a:t>Indemnity condition to symbolically restore humans</a:t>
            </a:r>
          </a:p>
        </p:txBody>
      </p:sp>
      <p:grpSp>
        <p:nvGrpSpPr>
          <p:cNvPr id="229394" name="Group 18"/>
          <p:cNvGrpSpPr>
            <a:grpSpLocks/>
          </p:cNvGrpSpPr>
          <p:nvPr/>
        </p:nvGrpSpPr>
        <p:grpSpPr bwMode="auto">
          <a:xfrm>
            <a:off x="304800" y="1905000"/>
            <a:ext cx="3124200" cy="1219200"/>
            <a:chOff x="96" y="1152"/>
            <a:chExt cx="1968" cy="768"/>
          </a:xfrm>
        </p:grpSpPr>
        <p:sp>
          <p:nvSpPr>
            <p:cNvPr id="229395" name="Rectangle 19"/>
            <p:cNvSpPr>
              <a:spLocks noChangeArrowheads="1"/>
            </p:cNvSpPr>
            <p:nvPr/>
          </p:nvSpPr>
          <p:spPr bwMode="auto">
            <a:xfrm>
              <a:off x="141" y="1152"/>
              <a:ext cx="1878" cy="768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6" name="Text Box 20"/>
            <p:cNvSpPr txBox="1">
              <a:spLocks noChangeArrowheads="1"/>
            </p:cNvSpPr>
            <p:nvPr/>
          </p:nvSpPr>
          <p:spPr bwMode="auto">
            <a:xfrm>
              <a:off x="96" y="1286"/>
              <a:ext cx="1968" cy="54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3200">
                  <a:solidFill>
                    <a:srgbClr val="660033"/>
                  </a:solidFill>
                  <a:latin typeface="Impact" pitchFamily="34" charset="0"/>
                </a:rPr>
                <a:t>F. S.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600">
                  <a:solidFill>
                    <a:srgbClr val="660033"/>
                  </a:solidFill>
                  <a:latin typeface="Fette Engschrift" pitchFamily="2" charset="0"/>
                </a:rPr>
                <a:t>(substantial</a:t>
              </a:r>
              <a:r>
                <a:rPr lang="en-US" sz="2000">
                  <a:solidFill>
                    <a:srgbClr val="660033"/>
                  </a:solidFill>
                  <a:latin typeface="Fette Engschrift" pitchFamily="2" charset="0"/>
                </a:rPr>
                <a:t> </a:t>
              </a:r>
              <a:r>
                <a:rPr lang="en-US" sz="3600">
                  <a:solidFill>
                    <a:srgbClr val="660033"/>
                  </a:solidFill>
                  <a:latin typeface="Fette Engschrift" pitchFamily="2" charset="0"/>
                </a:rPr>
                <a:t>offering)</a:t>
              </a:r>
            </a:p>
          </p:txBody>
        </p:sp>
      </p:grpSp>
      <p:grpSp>
        <p:nvGrpSpPr>
          <p:cNvPr id="229397" name="Group 21"/>
          <p:cNvGrpSpPr>
            <a:grpSpLocks/>
          </p:cNvGrpSpPr>
          <p:nvPr/>
        </p:nvGrpSpPr>
        <p:grpSpPr bwMode="auto">
          <a:xfrm>
            <a:off x="304800" y="3810000"/>
            <a:ext cx="3124200" cy="1219200"/>
            <a:chOff x="96" y="2400"/>
            <a:chExt cx="1968" cy="768"/>
          </a:xfrm>
        </p:grpSpPr>
        <p:sp>
          <p:nvSpPr>
            <p:cNvPr id="229398" name="Rectangle 22"/>
            <p:cNvSpPr>
              <a:spLocks noChangeArrowheads="1"/>
            </p:cNvSpPr>
            <p:nvPr/>
          </p:nvSpPr>
          <p:spPr bwMode="auto">
            <a:xfrm>
              <a:off x="141" y="2400"/>
              <a:ext cx="1878" cy="768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399" name="Text Box 23"/>
            <p:cNvSpPr txBox="1">
              <a:spLocks noChangeArrowheads="1"/>
            </p:cNvSpPr>
            <p:nvPr/>
          </p:nvSpPr>
          <p:spPr bwMode="auto">
            <a:xfrm>
              <a:off x="96" y="2534"/>
              <a:ext cx="1968" cy="54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3200">
                  <a:solidFill>
                    <a:srgbClr val="000099"/>
                  </a:solidFill>
                  <a:latin typeface="Impact" pitchFamily="34" charset="0"/>
                </a:rPr>
                <a:t>F. F.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600">
                  <a:solidFill>
                    <a:srgbClr val="000099"/>
                  </a:solidFill>
                  <a:latin typeface="Fette Engschrift" pitchFamily="2" charset="0"/>
                </a:rPr>
                <a:t>(symbolic offering)</a:t>
              </a:r>
            </a:p>
          </p:txBody>
        </p:sp>
      </p:grpSp>
      <p:sp>
        <p:nvSpPr>
          <p:cNvPr id="229400" name="Oval 24"/>
          <p:cNvSpPr>
            <a:spLocks noChangeArrowheads="1"/>
          </p:cNvSpPr>
          <p:nvPr/>
        </p:nvSpPr>
        <p:spPr bwMode="auto">
          <a:xfrm>
            <a:off x="3924300" y="3521075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0099"/>
                </a:solidFill>
                <a:latin typeface="Impact" pitchFamily="34" charset="0"/>
              </a:rPr>
              <a:t>2</a:t>
            </a:r>
          </a:p>
        </p:txBody>
      </p:sp>
      <p:grpSp>
        <p:nvGrpSpPr>
          <p:cNvPr id="229401" name="Group 25"/>
          <p:cNvGrpSpPr>
            <a:grpSpLocks/>
          </p:cNvGrpSpPr>
          <p:nvPr/>
        </p:nvGrpSpPr>
        <p:grpSpPr bwMode="auto">
          <a:xfrm>
            <a:off x="3505200" y="3657600"/>
            <a:ext cx="304800" cy="1066800"/>
            <a:chOff x="2208" y="2304"/>
            <a:chExt cx="192" cy="672"/>
          </a:xfrm>
        </p:grpSpPr>
        <p:sp>
          <p:nvSpPr>
            <p:cNvPr id="229402" name="WordArt 26"/>
            <p:cNvSpPr>
              <a:spLocks noChangeArrowheads="1" noChangeShapeType="1" noTextEdit="1"/>
            </p:cNvSpPr>
            <p:nvPr/>
          </p:nvSpPr>
          <p:spPr bwMode="auto">
            <a:xfrm rot="-5400000">
              <a:off x="1896" y="2616"/>
              <a:ext cx="672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  <p:sp>
          <p:nvSpPr>
            <p:cNvPr id="229403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256" y="2304"/>
              <a:ext cx="14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  <p:sp>
          <p:nvSpPr>
            <p:cNvPr id="229404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256" y="2928"/>
              <a:ext cx="14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</p:grpSp>
      <p:sp>
        <p:nvSpPr>
          <p:cNvPr id="229405" name="WordArt 29"/>
          <p:cNvSpPr>
            <a:spLocks noChangeArrowheads="1" noChangeShapeType="1" noTextEdit="1"/>
          </p:cNvSpPr>
          <p:nvPr/>
        </p:nvSpPr>
        <p:spPr bwMode="auto">
          <a:xfrm>
            <a:off x="3352800" y="4381500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29406" name="Text Box 30"/>
          <p:cNvSpPr txBox="1">
            <a:spLocks noChangeArrowheads="1"/>
          </p:cNvSpPr>
          <p:nvPr/>
        </p:nvSpPr>
        <p:spPr bwMode="auto">
          <a:xfrm>
            <a:off x="4343400" y="4483100"/>
            <a:ext cx="4419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000099"/>
                </a:solidFill>
                <a:latin typeface="Fette Engschrift" pitchFamily="2" charset="0"/>
              </a:rPr>
              <a:t>Indemnity condition to restore the natural world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2939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3058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1.3  The Foundation for the Messiah in Adam’s Family</a:t>
            </a:r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0404" name="Group 4"/>
          <p:cNvGrpSpPr>
            <a:grpSpLocks/>
          </p:cNvGrpSpPr>
          <p:nvPr/>
        </p:nvGrpSpPr>
        <p:grpSpPr bwMode="auto">
          <a:xfrm>
            <a:off x="939800" y="5486400"/>
            <a:ext cx="7061200" cy="1106488"/>
            <a:chOff x="352" y="3456"/>
            <a:chExt cx="4448" cy="697"/>
          </a:xfrm>
        </p:grpSpPr>
        <p:sp>
          <p:nvSpPr>
            <p:cNvPr id="230405" name="Text Box 5"/>
            <p:cNvSpPr txBox="1">
              <a:spLocks noChangeArrowheads="1"/>
            </p:cNvSpPr>
            <p:nvPr/>
          </p:nvSpPr>
          <p:spPr bwMode="auto">
            <a:xfrm>
              <a:off x="352" y="3456"/>
              <a:ext cx="176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pSp>
          <p:nvGrpSpPr>
            <p:cNvPr id="230406" name="Group 6"/>
            <p:cNvGrpSpPr>
              <a:grpSpLocks/>
            </p:cNvGrpSpPr>
            <p:nvPr/>
          </p:nvGrpSpPr>
          <p:grpSpPr bwMode="auto">
            <a:xfrm>
              <a:off x="576" y="3507"/>
              <a:ext cx="4224" cy="646"/>
              <a:chOff x="576" y="3507"/>
              <a:chExt cx="4224" cy="646"/>
            </a:xfrm>
          </p:grpSpPr>
          <p:sp>
            <p:nvSpPr>
              <p:cNvPr id="230407" name="Text Box 7"/>
              <p:cNvSpPr txBox="1">
                <a:spLocks noChangeArrowheads="1"/>
              </p:cNvSpPr>
              <p:nvPr/>
            </p:nvSpPr>
            <p:spPr bwMode="auto">
              <a:xfrm>
                <a:off x="576" y="3507"/>
                <a:ext cx="4224" cy="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85000"/>
                  </a:lnSpc>
                </a:pPr>
                <a:r>
                  <a:rPr lang="en-US" sz="2400" b="1">
                    <a:solidFill>
                      <a:schemeClr val="bg1"/>
                    </a:solidFill>
                    <a:latin typeface="Arial Narrow" pitchFamily="34" charset="0"/>
                  </a:rPr>
                  <a:t>When Cain honors Abel and sets him above himself as an offering,   </a:t>
                </a:r>
                <a:r>
                  <a:rPr lang="en-US" sz="2400">
                    <a:solidFill>
                      <a:schemeClr val="bg1"/>
                    </a:solidFill>
                    <a:latin typeface="Arial Narrow" pitchFamily="34" charset="0"/>
                  </a:rPr>
                  <a:t>  </a:t>
                </a:r>
                <a:r>
                  <a:rPr lang="en-US" sz="2400" b="1">
                    <a:solidFill>
                      <a:schemeClr val="bg1"/>
                    </a:solidFill>
                    <a:latin typeface="Arial Narrow" pitchFamily="34" charset="0"/>
                  </a:rPr>
                  <a:t>   they fulfill the indemnity condition to be </a:t>
                </a:r>
                <a:r>
                  <a:rPr lang="en-US" sz="2400" b="1" u="sng">
                    <a:solidFill>
                      <a:schemeClr val="bg1"/>
                    </a:solidFill>
                    <a:latin typeface="Arial Narrow" pitchFamily="34" charset="0"/>
                  </a:rPr>
                  <a:t>restored as good children</a:t>
                </a:r>
                <a:r>
                  <a:rPr lang="en-US" sz="2400" b="1">
                    <a:solidFill>
                      <a:schemeClr val="bg1"/>
                    </a:solidFill>
                    <a:latin typeface="Arial Narrow" pitchFamily="34" charset="0"/>
                  </a:rPr>
                  <a:t>. </a:t>
                </a:r>
                <a:endParaRPr lang="en-US" sz="240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0408" name="Oval 8"/>
              <p:cNvSpPr>
                <a:spLocks noChangeArrowheads="1"/>
              </p:cNvSpPr>
              <p:nvPr/>
            </p:nvSpPr>
            <p:spPr bwMode="auto">
              <a:xfrm>
                <a:off x="1584" y="3744"/>
                <a:ext cx="192" cy="192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15000"/>
                  </a:lnSpc>
                </a:pPr>
                <a:r>
                  <a:rPr lang="en-US" sz="200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230409" name="Group 9"/>
          <p:cNvGrpSpPr>
            <a:grpSpLocks/>
          </p:cNvGrpSpPr>
          <p:nvPr/>
        </p:nvGrpSpPr>
        <p:grpSpPr bwMode="auto">
          <a:xfrm>
            <a:off x="1657350" y="3276600"/>
            <a:ext cx="419100" cy="419100"/>
            <a:chOff x="768" y="2064"/>
            <a:chExt cx="288" cy="288"/>
          </a:xfrm>
        </p:grpSpPr>
        <p:sp>
          <p:nvSpPr>
            <p:cNvPr id="230410" name="Line 10"/>
            <p:cNvSpPr>
              <a:spLocks noChangeShapeType="1"/>
            </p:cNvSpPr>
            <p:nvPr/>
          </p:nvSpPr>
          <p:spPr bwMode="auto">
            <a:xfrm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411" name="Line 11"/>
            <p:cNvSpPr>
              <a:spLocks noChangeShapeType="1"/>
            </p:cNvSpPr>
            <p:nvPr/>
          </p:nvSpPr>
          <p:spPr bwMode="auto">
            <a:xfrm rot="5400000"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0412" name="Group 12"/>
          <p:cNvGrpSpPr>
            <a:grpSpLocks/>
          </p:cNvGrpSpPr>
          <p:nvPr/>
        </p:nvGrpSpPr>
        <p:grpSpPr bwMode="auto">
          <a:xfrm>
            <a:off x="304800" y="1905000"/>
            <a:ext cx="3124200" cy="1219200"/>
            <a:chOff x="96" y="1152"/>
            <a:chExt cx="1968" cy="768"/>
          </a:xfrm>
        </p:grpSpPr>
        <p:sp>
          <p:nvSpPr>
            <p:cNvPr id="230413" name="Rectangle 13"/>
            <p:cNvSpPr>
              <a:spLocks noChangeArrowheads="1"/>
            </p:cNvSpPr>
            <p:nvPr/>
          </p:nvSpPr>
          <p:spPr bwMode="auto">
            <a:xfrm>
              <a:off x="141" y="1152"/>
              <a:ext cx="1878" cy="768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4" name="Text Box 14"/>
            <p:cNvSpPr txBox="1">
              <a:spLocks noChangeArrowheads="1"/>
            </p:cNvSpPr>
            <p:nvPr/>
          </p:nvSpPr>
          <p:spPr bwMode="auto">
            <a:xfrm>
              <a:off x="96" y="1286"/>
              <a:ext cx="1968" cy="54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3200">
                  <a:solidFill>
                    <a:srgbClr val="660033"/>
                  </a:solidFill>
                  <a:latin typeface="Impact" pitchFamily="34" charset="0"/>
                </a:rPr>
                <a:t>F. S.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600">
                  <a:solidFill>
                    <a:srgbClr val="660033"/>
                  </a:solidFill>
                  <a:latin typeface="Fette Engschrift" pitchFamily="2" charset="0"/>
                </a:rPr>
                <a:t>(substantial</a:t>
              </a:r>
              <a:r>
                <a:rPr lang="en-US" sz="2000">
                  <a:solidFill>
                    <a:srgbClr val="660033"/>
                  </a:solidFill>
                  <a:latin typeface="Fette Engschrift" pitchFamily="2" charset="0"/>
                </a:rPr>
                <a:t> </a:t>
              </a:r>
              <a:r>
                <a:rPr lang="en-US" sz="3600">
                  <a:solidFill>
                    <a:srgbClr val="660033"/>
                  </a:solidFill>
                  <a:latin typeface="Fette Engschrift" pitchFamily="2" charset="0"/>
                </a:rPr>
                <a:t>offering)</a:t>
              </a:r>
            </a:p>
          </p:txBody>
        </p:sp>
      </p:grpSp>
      <p:grpSp>
        <p:nvGrpSpPr>
          <p:cNvPr id="230415" name="Group 15"/>
          <p:cNvGrpSpPr>
            <a:grpSpLocks/>
          </p:cNvGrpSpPr>
          <p:nvPr/>
        </p:nvGrpSpPr>
        <p:grpSpPr bwMode="auto">
          <a:xfrm>
            <a:off x="381000" y="692150"/>
            <a:ext cx="5486400" cy="641350"/>
            <a:chOff x="240" y="436"/>
            <a:chExt cx="3456" cy="404"/>
          </a:xfrm>
        </p:grpSpPr>
        <p:sp>
          <p:nvSpPr>
            <p:cNvPr id="230416" name="Rectangle 16"/>
            <p:cNvSpPr>
              <a:spLocks noChangeArrowheads="1"/>
            </p:cNvSpPr>
            <p:nvPr/>
          </p:nvSpPr>
          <p:spPr bwMode="auto">
            <a:xfrm>
              <a:off x="240" y="445"/>
              <a:ext cx="3456" cy="384"/>
            </a:xfrm>
            <a:prstGeom prst="rect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6600CC"/>
                </a:gs>
              </a:gsLst>
              <a:path path="shape">
                <a:fillToRect l="50000" t="50000" r="50000" b="50000"/>
              </a:path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7" name="Text Box 17"/>
            <p:cNvSpPr txBox="1">
              <a:spLocks noChangeArrowheads="1"/>
            </p:cNvSpPr>
            <p:nvPr/>
          </p:nvSpPr>
          <p:spPr bwMode="auto">
            <a:xfrm>
              <a:off x="288" y="436"/>
              <a:ext cx="3360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Foundation for the Messiah</a:t>
              </a:r>
              <a:endParaRPr lang="en-US" sz="36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30418" name="Group 18"/>
          <p:cNvGrpSpPr>
            <a:grpSpLocks/>
          </p:cNvGrpSpPr>
          <p:nvPr/>
        </p:nvGrpSpPr>
        <p:grpSpPr bwMode="auto">
          <a:xfrm>
            <a:off x="1809750" y="1447800"/>
            <a:ext cx="171450" cy="304800"/>
            <a:chOff x="840" y="864"/>
            <a:chExt cx="72" cy="240"/>
          </a:xfrm>
        </p:grpSpPr>
        <p:sp>
          <p:nvSpPr>
            <p:cNvPr id="230419" name="Line 19"/>
            <p:cNvSpPr>
              <a:spLocks noChangeShapeType="1"/>
            </p:cNvSpPr>
            <p:nvPr/>
          </p:nvSpPr>
          <p:spPr bwMode="auto">
            <a:xfrm>
              <a:off x="840" y="864"/>
              <a:ext cx="0" cy="240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420" name="Line 20"/>
            <p:cNvSpPr>
              <a:spLocks noChangeShapeType="1"/>
            </p:cNvSpPr>
            <p:nvPr/>
          </p:nvSpPr>
          <p:spPr bwMode="auto">
            <a:xfrm>
              <a:off x="912" y="864"/>
              <a:ext cx="0" cy="240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421" name="WordArt 21"/>
          <p:cNvSpPr>
            <a:spLocks noChangeArrowheads="1" noChangeShapeType="1" noTextEdit="1"/>
          </p:cNvSpPr>
          <p:nvPr/>
        </p:nvSpPr>
        <p:spPr bwMode="auto">
          <a:xfrm>
            <a:off x="3581400" y="2743200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660033"/>
                </a:solidFill>
                <a:latin typeface="Arial Black"/>
              </a:rPr>
              <a:t>_</a:t>
            </a:r>
          </a:p>
        </p:txBody>
      </p:sp>
      <p:sp>
        <p:nvSpPr>
          <p:cNvPr id="230422" name="Oval 22"/>
          <p:cNvSpPr>
            <a:spLocks noChangeArrowheads="1"/>
          </p:cNvSpPr>
          <p:nvPr/>
        </p:nvSpPr>
        <p:spPr bwMode="auto">
          <a:xfrm>
            <a:off x="3924300" y="4483100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0099"/>
                </a:solidFill>
                <a:latin typeface="Impact" pitchFamily="34" charset="0"/>
              </a:rPr>
              <a:t>1</a:t>
            </a:r>
          </a:p>
        </p:txBody>
      </p:sp>
      <p:sp>
        <p:nvSpPr>
          <p:cNvPr id="230423" name="Oval 23"/>
          <p:cNvSpPr>
            <a:spLocks noChangeArrowheads="1"/>
          </p:cNvSpPr>
          <p:nvPr/>
        </p:nvSpPr>
        <p:spPr bwMode="auto">
          <a:xfrm>
            <a:off x="3924300" y="2606675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660033"/>
                </a:solidFill>
                <a:latin typeface="Impact" pitchFamily="34" charset="0"/>
              </a:rPr>
              <a:t>3</a:t>
            </a:r>
          </a:p>
        </p:txBody>
      </p:sp>
      <p:sp>
        <p:nvSpPr>
          <p:cNvPr id="230424" name="Text Box 24"/>
          <p:cNvSpPr txBox="1">
            <a:spLocks noChangeArrowheads="1"/>
          </p:cNvSpPr>
          <p:nvPr/>
        </p:nvSpPr>
        <p:spPr bwMode="auto">
          <a:xfrm>
            <a:off x="4343400" y="2606675"/>
            <a:ext cx="3581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 dirty="0">
                <a:solidFill>
                  <a:srgbClr val="660033"/>
                </a:solidFill>
                <a:latin typeface="Fette Engschrift" pitchFamily="2" charset="0"/>
              </a:rPr>
              <a:t>Indemnity</a:t>
            </a:r>
            <a:r>
              <a:rPr lang="en-US" sz="4000" dirty="0">
                <a:solidFill>
                  <a:srgbClr val="000099"/>
                </a:solidFill>
                <a:latin typeface="Fette Engschrift" pitchFamily="2" charset="0"/>
              </a:rPr>
              <a:t> </a:t>
            </a:r>
            <a:r>
              <a:rPr lang="en-US" sz="4000" dirty="0">
                <a:solidFill>
                  <a:srgbClr val="660033"/>
                </a:solidFill>
                <a:latin typeface="Fette Engschrift" pitchFamily="2" charset="0"/>
              </a:rPr>
              <a:t>condition</a:t>
            </a:r>
          </a:p>
          <a:p>
            <a:pPr eaLnBrk="0" hangingPunct="0">
              <a:lnSpc>
                <a:spcPct val="65000"/>
              </a:lnSpc>
            </a:pPr>
            <a:r>
              <a:rPr lang="en-US" sz="4000" dirty="0">
                <a:solidFill>
                  <a:srgbClr val="660033"/>
                </a:solidFill>
                <a:latin typeface="Fette Engschrift" pitchFamily="2" charset="0"/>
              </a:rPr>
              <a:t>to</a:t>
            </a:r>
            <a:r>
              <a:rPr lang="en-US" sz="4000" dirty="0">
                <a:solidFill>
                  <a:srgbClr val="000099"/>
                </a:solidFill>
                <a:latin typeface="Fette Engschrift" pitchFamily="2" charset="0"/>
              </a:rPr>
              <a:t> </a:t>
            </a:r>
            <a:r>
              <a:rPr lang="en-US" sz="4000" dirty="0">
                <a:solidFill>
                  <a:srgbClr val="660033"/>
                </a:solidFill>
                <a:latin typeface="Fette Engschrift" pitchFamily="2" charset="0"/>
              </a:rPr>
              <a:t>restore children</a:t>
            </a:r>
          </a:p>
        </p:txBody>
      </p:sp>
      <p:sp>
        <p:nvSpPr>
          <p:cNvPr id="230425" name="Text Box 25"/>
          <p:cNvSpPr txBox="1">
            <a:spLocks noChangeArrowheads="1"/>
          </p:cNvSpPr>
          <p:nvPr/>
        </p:nvSpPr>
        <p:spPr bwMode="auto">
          <a:xfrm>
            <a:off x="4343400" y="3521075"/>
            <a:ext cx="4648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000099"/>
                </a:solidFill>
                <a:latin typeface="Fette Engschrift" pitchFamily="2" charset="0"/>
              </a:rPr>
              <a:t>Indemnity condition to symbolically restore humans</a:t>
            </a:r>
          </a:p>
        </p:txBody>
      </p:sp>
      <p:grpSp>
        <p:nvGrpSpPr>
          <p:cNvPr id="230426" name="Group 26"/>
          <p:cNvGrpSpPr>
            <a:grpSpLocks/>
          </p:cNvGrpSpPr>
          <p:nvPr/>
        </p:nvGrpSpPr>
        <p:grpSpPr bwMode="auto">
          <a:xfrm>
            <a:off x="304800" y="3810000"/>
            <a:ext cx="3124200" cy="1219200"/>
            <a:chOff x="96" y="2400"/>
            <a:chExt cx="1968" cy="768"/>
          </a:xfrm>
        </p:grpSpPr>
        <p:sp>
          <p:nvSpPr>
            <p:cNvPr id="230427" name="Rectangle 27"/>
            <p:cNvSpPr>
              <a:spLocks noChangeArrowheads="1"/>
            </p:cNvSpPr>
            <p:nvPr/>
          </p:nvSpPr>
          <p:spPr bwMode="auto">
            <a:xfrm>
              <a:off x="141" y="2400"/>
              <a:ext cx="1878" cy="768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8" name="Text Box 28"/>
            <p:cNvSpPr txBox="1">
              <a:spLocks noChangeArrowheads="1"/>
            </p:cNvSpPr>
            <p:nvPr/>
          </p:nvSpPr>
          <p:spPr bwMode="auto">
            <a:xfrm>
              <a:off x="96" y="2534"/>
              <a:ext cx="1968" cy="54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3200">
                  <a:solidFill>
                    <a:srgbClr val="000099"/>
                  </a:solidFill>
                  <a:latin typeface="Impact" pitchFamily="34" charset="0"/>
                </a:rPr>
                <a:t>F. F.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600">
                  <a:solidFill>
                    <a:srgbClr val="000099"/>
                  </a:solidFill>
                  <a:latin typeface="Fette Engschrift" pitchFamily="2" charset="0"/>
                </a:rPr>
                <a:t>(symbolic offering)</a:t>
              </a:r>
            </a:p>
          </p:txBody>
        </p:sp>
      </p:grpSp>
      <p:sp>
        <p:nvSpPr>
          <p:cNvPr id="230429" name="Oval 29"/>
          <p:cNvSpPr>
            <a:spLocks noChangeArrowheads="1"/>
          </p:cNvSpPr>
          <p:nvPr/>
        </p:nvSpPr>
        <p:spPr bwMode="auto">
          <a:xfrm>
            <a:off x="3924300" y="3521075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0099"/>
                </a:solidFill>
                <a:latin typeface="Impact" pitchFamily="34" charset="0"/>
              </a:rPr>
              <a:t>2</a:t>
            </a:r>
          </a:p>
        </p:txBody>
      </p:sp>
      <p:sp>
        <p:nvSpPr>
          <p:cNvPr id="230430" name="WordArt 30"/>
          <p:cNvSpPr>
            <a:spLocks noChangeArrowheads="1" noChangeShapeType="1" noTextEdit="1"/>
          </p:cNvSpPr>
          <p:nvPr/>
        </p:nvSpPr>
        <p:spPr bwMode="auto">
          <a:xfrm>
            <a:off x="3352800" y="4381500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grpSp>
        <p:nvGrpSpPr>
          <p:cNvPr id="230431" name="Group 31"/>
          <p:cNvGrpSpPr>
            <a:grpSpLocks/>
          </p:cNvGrpSpPr>
          <p:nvPr/>
        </p:nvGrpSpPr>
        <p:grpSpPr bwMode="auto">
          <a:xfrm>
            <a:off x="3505200" y="3657600"/>
            <a:ext cx="304800" cy="1066800"/>
            <a:chOff x="2208" y="2304"/>
            <a:chExt cx="192" cy="672"/>
          </a:xfrm>
        </p:grpSpPr>
        <p:sp>
          <p:nvSpPr>
            <p:cNvPr id="230432" name="WordArt 32"/>
            <p:cNvSpPr>
              <a:spLocks noChangeArrowheads="1" noChangeShapeType="1" noTextEdit="1"/>
            </p:cNvSpPr>
            <p:nvPr/>
          </p:nvSpPr>
          <p:spPr bwMode="auto">
            <a:xfrm rot="-5400000">
              <a:off x="1896" y="2616"/>
              <a:ext cx="672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  <p:sp>
          <p:nvSpPr>
            <p:cNvPr id="230433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2256" y="2304"/>
              <a:ext cx="14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  <p:sp>
          <p:nvSpPr>
            <p:cNvPr id="230434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256" y="2928"/>
              <a:ext cx="14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</p:grpSp>
      <p:sp>
        <p:nvSpPr>
          <p:cNvPr id="230435" name="Text Box 35"/>
          <p:cNvSpPr txBox="1">
            <a:spLocks noChangeArrowheads="1"/>
          </p:cNvSpPr>
          <p:nvPr/>
        </p:nvSpPr>
        <p:spPr bwMode="auto">
          <a:xfrm>
            <a:off x="4343400" y="4483100"/>
            <a:ext cx="4419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000099"/>
                </a:solidFill>
                <a:latin typeface="Fette Engschrift" pitchFamily="2" charset="0"/>
              </a:rPr>
              <a:t>Indemnity condition to restore the natural world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21" grpId="0" animBg="1"/>
      <p:bldP spid="230423" grpId="0" animBg="1"/>
      <p:bldP spid="23042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49" name="WordArt 25"/>
          <p:cNvSpPr>
            <a:spLocks noChangeArrowheads="1" noChangeShapeType="1" noTextEdit="1"/>
          </p:cNvSpPr>
          <p:nvPr/>
        </p:nvSpPr>
        <p:spPr bwMode="auto">
          <a:xfrm>
            <a:off x="3276600" y="2476500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rgbClr val="660033"/>
                </a:solidFill>
                <a:latin typeface="Arial Black"/>
              </a:rPr>
              <a:t>_</a:t>
            </a:r>
          </a:p>
        </p:txBody>
      </p:sp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3058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1.3  The Foundation for the Messiah in Adam’s Family</a:t>
            </a: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1428" name="Group 4"/>
          <p:cNvGrpSpPr>
            <a:grpSpLocks/>
          </p:cNvGrpSpPr>
          <p:nvPr/>
        </p:nvGrpSpPr>
        <p:grpSpPr bwMode="auto">
          <a:xfrm>
            <a:off x="1092200" y="5638800"/>
            <a:ext cx="6959600" cy="823913"/>
            <a:chOff x="688" y="3552"/>
            <a:chExt cx="4384" cy="519"/>
          </a:xfrm>
        </p:grpSpPr>
        <p:sp>
          <p:nvSpPr>
            <p:cNvPr id="231429" name="Text Box 5"/>
            <p:cNvSpPr txBox="1">
              <a:spLocks noChangeArrowheads="1"/>
            </p:cNvSpPr>
            <p:nvPr/>
          </p:nvSpPr>
          <p:spPr bwMode="auto">
            <a:xfrm>
              <a:off x="688" y="3552"/>
              <a:ext cx="27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 dirty="0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pSp>
          <p:nvGrpSpPr>
            <p:cNvPr id="231430" name="Group 6"/>
            <p:cNvGrpSpPr>
              <a:grpSpLocks/>
            </p:cNvGrpSpPr>
            <p:nvPr/>
          </p:nvGrpSpPr>
          <p:grpSpPr bwMode="auto">
            <a:xfrm>
              <a:off x="896" y="3564"/>
              <a:ext cx="4176" cy="507"/>
              <a:chOff x="624" y="3612"/>
              <a:chExt cx="4176" cy="507"/>
            </a:xfrm>
          </p:grpSpPr>
          <p:sp>
            <p:nvSpPr>
              <p:cNvPr id="231431" name="Text Box 7"/>
              <p:cNvSpPr txBox="1">
                <a:spLocks noChangeArrowheads="1"/>
              </p:cNvSpPr>
              <p:nvPr/>
            </p:nvSpPr>
            <p:spPr bwMode="auto">
              <a:xfrm>
                <a:off x="624" y="3612"/>
                <a:ext cx="4176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n-US" sz="2800" b="1" dirty="0">
                    <a:solidFill>
                      <a:schemeClr val="bg1"/>
                    </a:solidFill>
                    <a:latin typeface="Arial Narrow" pitchFamily="34" charset="0"/>
                  </a:rPr>
                  <a:t>       </a:t>
                </a:r>
                <a:r>
                  <a:rPr lang="en-US" sz="2400" b="1" dirty="0">
                    <a:solidFill>
                      <a:schemeClr val="bg1"/>
                    </a:solidFill>
                    <a:latin typeface="Arial Narrow" pitchFamily="34" charset="0"/>
                  </a:rPr>
                  <a:t>This is also reckoned as the indemnity 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condition     for </a:t>
                </a:r>
                <a:r>
                  <a:rPr lang="en-US" sz="2400" b="1" dirty="0">
                    <a:solidFill>
                      <a:schemeClr val="bg1"/>
                    </a:solidFill>
                    <a:latin typeface="Arial Narrow" pitchFamily="34" charset="0"/>
                  </a:rPr>
                  <a:t>the </a:t>
                </a:r>
                <a:r>
                  <a:rPr lang="en-US" sz="2400" b="1" u="sng" dirty="0">
                    <a:solidFill>
                      <a:schemeClr val="bg1"/>
                    </a:solidFill>
                    <a:latin typeface="Arial Narrow" pitchFamily="34" charset="0"/>
                  </a:rPr>
                  <a:t>restoration of their parents</a:t>
                </a:r>
                <a:r>
                  <a:rPr lang="en-US" sz="2400" b="1" dirty="0">
                    <a:solidFill>
                      <a:schemeClr val="bg1"/>
                    </a:solidFill>
                    <a:latin typeface="Arial Narrow" pitchFamily="34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latin typeface="Arial Narrow" pitchFamily="34" charset="0"/>
                  </a:rPr>
                  <a:t>(p. 196).</a:t>
                </a:r>
              </a:p>
            </p:txBody>
          </p:sp>
          <p:sp>
            <p:nvSpPr>
              <p:cNvPr id="231432" name="Oval 8"/>
              <p:cNvSpPr>
                <a:spLocks noChangeArrowheads="1"/>
              </p:cNvSpPr>
              <p:nvPr/>
            </p:nvSpPr>
            <p:spPr bwMode="auto">
              <a:xfrm>
                <a:off x="720" y="3648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31433" name="Group 9"/>
          <p:cNvGrpSpPr>
            <a:grpSpLocks/>
          </p:cNvGrpSpPr>
          <p:nvPr/>
        </p:nvGrpSpPr>
        <p:grpSpPr bwMode="auto">
          <a:xfrm>
            <a:off x="1657350" y="3276600"/>
            <a:ext cx="419100" cy="419100"/>
            <a:chOff x="768" y="2064"/>
            <a:chExt cx="288" cy="288"/>
          </a:xfrm>
        </p:grpSpPr>
        <p:sp>
          <p:nvSpPr>
            <p:cNvPr id="231434" name="Line 10"/>
            <p:cNvSpPr>
              <a:spLocks noChangeShapeType="1"/>
            </p:cNvSpPr>
            <p:nvPr/>
          </p:nvSpPr>
          <p:spPr bwMode="auto">
            <a:xfrm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435" name="Line 11"/>
            <p:cNvSpPr>
              <a:spLocks noChangeShapeType="1"/>
            </p:cNvSpPr>
            <p:nvPr/>
          </p:nvSpPr>
          <p:spPr bwMode="auto">
            <a:xfrm rot="5400000"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1436" name="Group 12"/>
          <p:cNvGrpSpPr>
            <a:grpSpLocks/>
          </p:cNvGrpSpPr>
          <p:nvPr/>
        </p:nvGrpSpPr>
        <p:grpSpPr bwMode="auto">
          <a:xfrm>
            <a:off x="304800" y="1905000"/>
            <a:ext cx="3124200" cy="1219200"/>
            <a:chOff x="96" y="1152"/>
            <a:chExt cx="1968" cy="768"/>
          </a:xfrm>
        </p:grpSpPr>
        <p:sp>
          <p:nvSpPr>
            <p:cNvPr id="231437" name="Rectangle 13"/>
            <p:cNvSpPr>
              <a:spLocks noChangeArrowheads="1"/>
            </p:cNvSpPr>
            <p:nvPr/>
          </p:nvSpPr>
          <p:spPr bwMode="auto">
            <a:xfrm>
              <a:off x="141" y="1152"/>
              <a:ext cx="1878" cy="768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8" name="Text Box 14"/>
            <p:cNvSpPr txBox="1">
              <a:spLocks noChangeArrowheads="1"/>
            </p:cNvSpPr>
            <p:nvPr/>
          </p:nvSpPr>
          <p:spPr bwMode="auto">
            <a:xfrm>
              <a:off x="96" y="1286"/>
              <a:ext cx="1968" cy="54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3200">
                  <a:solidFill>
                    <a:srgbClr val="660033"/>
                  </a:solidFill>
                  <a:latin typeface="Impact" pitchFamily="34" charset="0"/>
                </a:rPr>
                <a:t>F. S.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600">
                  <a:solidFill>
                    <a:srgbClr val="660033"/>
                  </a:solidFill>
                  <a:latin typeface="Fette Engschrift" pitchFamily="2" charset="0"/>
                </a:rPr>
                <a:t>(substantial</a:t>
              </a:r>
              <a:r>
                <a:rPr lang="en-US" sz="2000">
                  <a:solidFill>
                    <a:srgbClr val="660033"/>
                  </a:solidFill>
                  <a:latin typeface="Fette Engschrift" pitchFamily="2" charset="0"/>
                </a:rPr>
                <a:t> </a:t>
              </a:r>
              <a:r>
                <a:rPr lang="en-US" sz="3600">
                  <a:solidFill>
                    <a:srgbClr val="660033"/>
                  </a:solidFill>
                  <a:latin typeface="Fette Engschrift" pitchFamily="2" charset="0"/>
                </a:rPr>
                <a:t>offering)</a:t>
              </a:r>
            </a:p>
          </p:txBody>
        </p:sp>
      </p:grpSp>
      <p:grpSp>
        <p:nvGrpSpPr>
          <p:cNvPr id="231439" name="Group 15"/>
          <p:cNvGrpSpPr>
            <a:grpSpLocks/>
          </p:cNvGrpSpPr>
          <p:nvPr/>
        </p:nvGrpSpPr>
        <p:grpSpPr bwMode="auto">
          <a:xfrm>
            <a:off x="381000" y="692150"/>
            <a:ext cx="5486400" cy="641350"/>
            <a:chOff x="240" y="436"/>
            <a:chExt cx="3456" cy="404"/>
          </a:xfrm>
        </p:grpSpPr>
        <p:sp>
          <p:nvSpPr>
            <p:cNvPr id="231440" name="Rectangle 16"/>
            <p:cNvSpPr>
              <a:spLocks noChangeArrowheads="1"/>
            </p:cNvSpPr>
            <p:nvPr/>
          </p:nvSpPr>
          <p:spPr bwMode="auto">
            <a:xfrm>
              <a:off x="240" y="445"/>
              <a:ext cx="3456" cy="384"/>
            </a:xfrm>
            <a:prstGeom prst="rect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6600CC"/>
                </a:gs>
              </a:gsLst>
              <a:path path="shape">
                <a:fillToRect l="50000" t="50000" r="50000" b="50000"/>
              </a:path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41" name="Text Box 17"/>
            <p:cNvSpPr txBox="1">
              <a:spLocks noChangeArrowheads="1"/>
            </p:cNvSpPr>
            <p:nvPr/>
          </p:nvSpPr>
          <p:spPr bwMode="auto">
            <a:xfrm>
              <a:off x="288" y="436"/>
              <a:ext cx="3360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Foundation for the Messiah</a:t>
              </a:r>
              <a:endParaRPr lang="en-US" sz="36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231442" name="Group 18"/>
          <p:cNvGrpSpPr>
            <a:grpSpLocks/>
          </p:cNvGrpSpPr>
          <p:nvPr/>
        </p:nvGrpSpPr>
        <p:grpSpPr bwMode="auto">
          <a:xfrm>
            <a:off x="1809750" y="1447800"/>
            <a:ext cx="171450" cy="304800"/>
            <a:chOff x="840" y="864"/>
            <a:chExt cx="72" cy="240"/>
          </a:xfrm>
        </p:grpSpPr>
        <p:sp>
          <p:nvSpPr>
            <p:cNvPr id="231443" name="Line 19"/>
            <p:cNvSpPr>
              <a:spLocks noChangeShapeType="1"/>
            </p:cNvSpPr>
            <p:nvPr/>
          </p:nvSpPr>
          <p:spPr bwMode="auto">
            <a:xfrm>
              <a:off x="840" y="864"/>
              <a:ext cx="0" cy="240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444" name="Line 20"/>
            <p:cNvSpPr>
              <a:spLocks noChangeShapeType="1"/>
            </p:cNvSpPr>
            <p:nvPr/>
          </p:nvSpPr>
          <p:spPr bwMode="auto">
            <a:xfrm>
              <a:off x="912" y="864"/>
              <a:ext cx="0" cy="240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445" name="Text Box 21"/>
          <p:cNvSpPr txBox="1">
            <a:spLocks noChangeArrowheads="1"/>
          </p:cNvSpPr>
          <p:nvPr/>
        </p:nvSpPr>
        <p:spPr bwMode="auto">
          <a:xfrm>
            <a:off x="4343400" y="1692275"/>
            <a:ext cx="3429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 dirty="0">
                <a:solidFill>
                  <a:srgbClr val="660033"/>
                </a:solidFill>
                <a:latin typeface="Fette Engschrift" pitchFamily="2" charset="0"/>
              </a:rPr>
              <a:t>Indemnity</a:t>
            </a:r>
            <a:r>
              <a:rPr lang="en-US" sz="4000" dirty="0">
                <a:solidFill>
                  <a:srgbClr val="000099"/>
                </a:solidFill>
                <a:latin typeface="Fette Engschrift" pitchFamily="2" charset="0"/>
              </a:rPr>
              <a:t> </a:t>
            </a:r>
            <a:r>
              <a:rPr lang="en-US" sz="4000" dirty="0">
                <a:solidFill>
                  <a:srgbClr val="660033"/>
                </a:solidFill>
                <a:latin typeface="Fette Engschrift" pitchFamily="2" charset="0"/>
              </a:rPr>
              <a:t>condition</a:t>
            </a:r>
          </a:p>
          <a:p>
            <a:pPr eaLnBrk="0" hangingPunct="0">
              <a:lnSpc>
                <a:spcPct val="65000"/>
              </a:lnSpc>
            </a:pPr>
            <a:r>
              <a:rPr lang="en-US" sz="4000" dirty="0">
                <a:solidFill>
                  <a:srgbClr val="660033"/>
                </a:solidFill>
                <a:latin typeface="Fette Engschrift" pitchFamily="2" charset="0"/>
              </a:rPr>
              <a:t>to</a:t>
            </a:r>
            <a:r>
              <a:rPr lang="en-US" sz="4000" dirty="0">
                <a:solidFill>
                  <a:srgbClr val="000099"/>
                </a:solidFill>
                <a:latin typeface="Fette Engschrift" pitchFamily="2" charset="0"/>
              </a:rPr>
              <a:t> </a:t>
            </a:r>
            <a:r>
              <a:rPr lang="en-US" sz="4000" dirty="0">
                <a:solidFill>
                  <a:srgbClr val="660033"/>
                </a:solidFill>
                <a:latin typeface="Fette Engschrift" pitchFamily="2" charset="0"/>
              </a:rPr>
              <a:t>restore parents</a:t>
            </a:r>
          </a:p>
        </p:txBody>
      </p:sp>
      <p:sp>
        <p:nvSpPr>
          <p:cNvPr id="231446" name="WordArt 22"/>
          <p:cNvSpPr>
            <a:spLocks noChangeArrowheads="1" noChangeShapeType="1" noTextEdit="1"/>
          </p:cNvSpPr>
          <p:nvPr/>
        </p:nvSpPr>
        <p:spPr bwMode="auto">
          <a:xfrm rot="-5400000">
            <a:off x="3063081" y="2301082"/>
            <a:ext cx="960437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rgbClr val="660033"/>
                </a:solidFill>
                <a:latin typeface="Arial Black"/>
              </a:rPr>
              <a:t>_</a:t>
            </a:r>
          </a:p>
        </p:txBody>
      </p:sp>
      <p:sp>
        <p:nvSpPr>
          <p:cNvPr id="231447" name="WordArt 23"/>
          <p:cNvSpPr>
            <a:spLocks noChangeArrowheads="1" noChangeShapeType="1" noTextEdit="1"/>
          </p:cNvSpPr>
          <p:nvPr/>
        </p:nvSpPr>
        <p:spPr bwMode="auto">
          <a:xfrm>
            <a:off x="3581400" y="1858963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660033"/>
                </a:solidFill>
                <a:latin typeface="Arial Black"/>
              </a:rPr>
              <a:t>_</a:t>
            </a:r>
          </a:p>
        </p:txBody>
      </p:sp>
      <p:sp>
        <p:nvSpPr>
          <p:cNvPr id="231448" name="WordArt 24"/>
          <p:cNvSpPr>
            <a:spLocks noChangeArrowheads="1" noChangeShapeType="1" noTextEdit="1"/>
          </p:cNvSpPr>
          <p:nvPr/>
        </p:nvSpPr>
        <p:spPr bwMode="auto">
          <a:xfrm>
            <a:off x="3581400" y="2743200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660033"/>
                </a:solidFill>
                <a:latin typeface="Arial Black"/>
              </a:rPr>
              <a:t>_</a:t>
            </a:r>
          </a:p>
        </p:txBody>
      </p:sp>
      <p:sp>
        <p:nvSpPr>
          <p:cNvPr id="231450" name="Oval 26"/>
          <p:cNvSpPr>
            <a:spLocks noChangeArrowheads="1"/>
          </p:cNvSpPr>
          <p:nvPr/>
        </p:nvSpPr>
        <p:spPr bwMode="auto">
          <a:xfrm>
            <a:off x="3924300" y="4483100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0099"/>
                </a:solidFill>
                <a:latin typeface="Impact" pitchFamily="34" charset="0"/>
              </a:rPr>
              <a:t>1</a:t>
            </a:r>
          </a:p>
        </p:txBody>
      </p:sp>
      <p:sp>
        <p:nvSpPr>
          <p:cNvPr id="231451" name="Oval 27"/>
          <p:cNvSpPr>
            <a:spLocks noChangeArrowheads="1"/>
          </p:cNvSpPr>
          <p:nvPr/>
        </p:nvSpPr>
        <p:spPr bwMode="auto">
          <a:xfrm>
            <a:off x="3924300" y="2606675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660033"/>
                </a:solidFill>
                <a:latin typeface="Impact" pitchFamily="34" charset="0"/>
              </a:rPr>
              <a:t>3</a:t>
            </a:r>
          </a:p>
        </p:txBody>
      </p:sp>
      <p:sp>
        <p:nvSpPr>
          <p:cNvPr id="231452" name="Oval 28"/>
          <p:cNvSpPr>
            <a:spLocks noChangeArrowheads="1"/>
          </p:cNvSpPr>
          <p:nvPr/>
        </p:nvSpPr>
        <p:spPr bwMode="auto">
          <a:xfrm>
            <a:off x="3924300" y="1692275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660033"/>
                </a:solidFill>
                <a:latin typeface="Impact" pitchFamily="34" charset="0"/>
              </a:rPr>
              <a:t>4</a:t>
            </a:r>
          </a:p>
        </p:txBody>
      </p:sp>
      <p:sp>
        <p:nvSpPr>
          <p:cNvPr id="231453" name="Text Box 29"/>
          <p:cNvSpPr txBox="1">
            <a:spLocks noChangeArrowheads="1"/>
          </p:cNvSpPr>
          <p:nvPr/>
        </p:nvSpPr>
        <p:spPr bwMode="auto">
          <a:xfrm>
            <a:off x="4343400" y="2606675"/>
            <a:ext cx="3581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660033"/>
                </a:solidFill>
                <a:latin typeface="Fette Engschrift" pitchFamily="2" charset="0"/>
              </a:rPr>
              <a:t>Indemnity</a:t>
            </a:r>
            <a:r>
              <a:rPr lang="en-US" sz="4000">
                <a:solidFill>
                  <a:srgbClr val="000099"/>
                </a:solidFill>
                <a:latin typeface="Fette Engschrift" pitchFamily="2" charset="0"/>
              </a:rPr>
              <a:t> </a:t>
            </a:r>
            <a:r>
              <a:rPr lang="en-US" sz="4000">
                <a:solidFill>
                  <a:srgbClr val="660033"/>
                </a:solidFill>
                <a:latin typeface="Fette Engschrift" pitchFamily="2" charset="0"/>
              </a:rPr>
              <a:t>condition</a:t>
            </a:r>
          </a:p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660033"/>
                </a:solidFill>
                <a:latin typeface="Fette Engschrift" pitchFamily="2" charset="0"/>
              </a:rPr>
              <a:t>to</a:t>
            </a:r>
            <a:r>
              <a:rPr lang="en-US" sz="4000">
                <a:solidFill>
                  <a:srgbClr val="000099"/>
                </a:solidFill>
                <a:latin typeface="Fette Engschrift" pitchFamily="2" charset="0"/>
              </a:rPr>
              <a:t> </a:t>
            </a:r>
            <a:r>
              <a:rPr lang="en-US" sz="4000">
                <a:solidFill>
                  <a:srgbClr val="660033"/>
                </a:solidFill>
                <a:latin typeface="Fette Engschrift" pitchFamily="2" charset="0"/>
              </a:rPr>
              <a:t>restore children</a:t>
            </a:r>
          </a:p>
        </p:txBody>
      </p:sp>
      <p:sp>
        <p:nvSpPr>
          <p:cNvPr id="231454" name="Text Box 30"/>
          <p:cNvSpPr txBox="1">
            <a:spLocks noChangeArrowheads="1"/>
          </p:cNvSpPr>
          <p:nvPr/>
        </p:nvSpPr>
        <p:spPr bwMode="auto">
          <a:xfrm>
            <a:off x="4343400" y="3521075"/>
            <a:ext cx="4648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000099"/>
                </a:solidFill>
                <a:latin typeface="Fette Engschrift" pitchFamily="2" charset="0"/>
              </a:rPr>
              <a:t>Indemnity condition to symbolically restore humans</a:t>
            </a:r>
          </a:p>
        </p:txBody>
      </p:sp>
      <p:grpSp>
        <p:nvGrpSpPr>
          <p:cNvPr id="231455" name="Group 31"/>
          <p:cNvGrpSpPr>
            <a:grpSpLocks/>
          </p:cNvGrpSpPr>
          <p:nvPr/>
        </p:nvGrpSpPr>
        <p:grpSpPr bwMode="auto">
          <a:xfrm>
            <a:off x="304800" y="3810000"/>
            <a:ext cx="3124200" cy="1219200"/>
            <a:chOff x="96" y="2400"/>
            <a:chExt cx="1968" cy="768"/>
          </a:xfrm>
        </p:grpSpPr>
        <p:sp>
          <p:nvSpPr>
            <p:cNvPr id="231456" name="Rectangle 32"/>
            <p:cNvSpPr>
              <a:spLocks noChangeArrowheads="1"/>
            </p:cNvSpPr>
            <p:nvPr/>
          </p:nvSpPr>
          <p:spPr bwMode="auto">
            <a:xfrm>
              <a:off x="141" y="2400"/>
              <a:ext cx="1878" cy="768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57" name="Text Box 33"/>
            <p:cNvSpPr txBox="1">
              <a:spLocks noChangeArrowheads="1"/>
            </p:cNvSpPr>
            <p:nvPr/>
          </p:nvSpPr>
          <p:spPr bwMode="auto">
            <a:xfrm>
              <a:off x="96" y="2534"/>
              <a:ext cx="1968" cy="54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3200">
                  <a:solidFill>
                    <a:srgbClr val="000099"/>
                  </a:solidFill>
                  <a:latin typeface="Impact" pitchFamily="34" charset="0"/>
                </a:rPr>
                <a:t>F. F.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3600">
                  <a:solidFill>
                    <a:srgbClr val="000099"/>
                  </a:solidFill>
                  <a:latin typeface="Fette Engschrift" pitchFamily="2" charset="0"/>
                </a:rPr>
                <a:t>(symbolic offering)</a:t>
              </a:r>
            </a:p>
          </p:txBody>
        </p:sp>
      </p:grpSp>
      <p:sp>
        <p:nvSpPr>
          <p:cNvPr id="231458" name="Oval 34"/>
          <p:cNvSpPr>
            <a:spLocks noChangeArrowheads="1"/>
          </p:cNvSpPr>
          <p:nvPr/>
        </p:nvSpPr>
        <p:spPr bwMode="auto">
          <a:xfrm>
            <a:off x="3924300" y="3521075"/>
            <a:ext cx="381000" cy="361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0099"/>
                </a:solidFill>
                <a:latin typeface="Impact" pitchFamily="34" charset="0"/>
              </a:rPr>
              <a:t>2</a:t>
            </a:r>
          </a:p>
        </p:txBody>
      </p:sp>
      <p:grpSp>
        <p:nvGrpSpPr>
          <p:cNvPr id="231459" name="Group 35"/>
          <p:cNvGrpSpPr>
            <a:grpSpLocks/>
          </p:cNvGrpSpPr>
          <p:nvPr/>
        </p:nvGrpSpPr>
        <p:grpSpPr bwMode="auto">
          <a:xfrm>
            <a:off x="3505200" y="3657600"/>
            <a:ext cx="304800" cy="1066800"/>
            <a:chOff x="2208" y="2304"/>
            <a:chExt cx="192" cy="672"/>
          </a:xfrm>
        </p:grpSpPr>
        <p:sp>
          <p:nvSpPr>
            <p:cNvPr id="231460" name="WordArt 36"/>
            <p:cNvSpPr>
              <a:spLocks noChangeArrowheads="1" noChangeShapeType="1" noTextEdit="1"/>
            </p:cNvSpPr>
            <p:nvPr/>
          </p:nvSpPr>
          <p:spPr bwMode="auto">
            <a:xfrm rot="-5400000">
              <a:off x="1896" y="2616"/>
              <a:ext cx="672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  <p:sp>
          <p:nvSpPr>
            <p:cNvPr id="231461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2256" y="2304"/>
              <a:ext cx="14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  <p:sp>
          <p:nvSpPr>
            <p:cNvPr id="231462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2256" y="2928"/>
              <a:ext cx="14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</p:grpSp>
      <p:sp>
        <p:nvSpPr>
          <p:cNvPr id="231463" name="WordArt 39"/>
          <p:cNvSpPr>
            <a:spLocks noChangeArrowheads="1" noChangeShapeType="1" noTextEdit="1"/>
          </p:cNvSpPr>
          <p:nvPr/>
        </p:nvSpPr>
        <p:spPr bwMode="auto">
          <a:xfrm>
            <a:off x="3352800" y="4381500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1464" name="Text Box 40"/>
          <p:cNvSpPr txBox="1">
            <a:spLocks noChangeArrowheads="1"/>
          </p:cNvSpPr>
          <p:nvPr/>
        </p:nvSpPr>
        <p:spPr bwMode="auto">
          <a:xfrm>
            <a:off x="4343400" y="4483100"/>
            <a:ext cx="4419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000099"/>
                </a:solidFill>
                <a:latin typeface="Fette Engschrift" pitchFamily="2" charset="0"/>
              </a:rPr>
              <a:t>Indemnity condition to restore the natural world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49" grpId="0" animBg="1"/>
      <p:bldP spid="231445" grpId="0" autoUpdateAnimBg="0"/>
      <p:bldP spid="231446" grpId="0" animBg="1"/>
      <p:bldP spid="231447" grpId="0" animBg="1"/>
      <p:bldP spid="2314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72" name="Group 24"/>
          <p:cNvGrpSpPr>
            <a:grpSpLocks/>
          </p:cNvGrpSpPr>
          <p:nvPr/>
        </p:nvGrpSpPr>
        <p:grpSpPr bwMode="auto">
          <a:xfrm>
            <a:off x="2362200" y="0"/>
            <a:ext cx="4267200" cy="5486400"/>
            <a:chOff x="1488" y="0"/>
            <a:chExt cx="2688" cy="3456"/>
          </a:xfrm>
        </p:grpSpPr>
        <p:pic>
          <p:nvPicPr>
            <p:cNvPr id="232462" name="Picture 14" descr="Abel &amp; Cain"/>
            <p:cNvPicPr>
              <a:picLocks noChangeAspect="1" noChangeArrowheads="1"/>
            </p:cNvPicPr>
            <p:nvPr/>
          </p:nvPicPr>
          <p:blipFill>
            <a:blip r:embed="rId3"/>
            <a:srcRect l="3394" t="1408"/>
            <a:stretch>
              <a:fillRect/>
            </a:stretch>
          </p:blipFill>
          <p:spPr bwMode="auto">
            <a:xfrm>
              <a:off x="1488" y="0"/>
              <a:ext cx="2688" cy="3456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232471" name="Group 23"/>
            <p:cNvGrpSpPr>
              <a:grpSpLocks/>
            </p:cNvGrpSpPr>
            <p:nvPr/>
          </p:nvGrpSpPr>
          <p:grpSpPr bwMode="auto">
            <a:xfrm>
              <a:off x="3168" y="2112"/>
              <a:ext cx="432" cy="384"/>
              <a:chOff x="3168" y="2112"/>
              <a:chExt cx="432" cy="384"/>
            </a:xfrm>
          </p:grpSpPr>
          <p:sp>
            <p:nvSpPr>
              <p:cNvPr id="232465" name="Freeform 17"/>
              <p:cNvSpPr>
                <a:spLocks/>
              </p:cNvSpPr>
              <p:nvPr/>
            </p:nvSpPr>
            <p:spPr bwMode="auto">
              <a:xfrm>
                <a:off x="3258" y="2138"/>
                <a:ext cx="308" cy="312"/>
              </a:xfrm>
              <a:custGeom>
                <a:avLst/>
                <a:gdLst/>
                <a:ahLst/>
                <a:cxnLst>
                  <a:cxn ang="0">
                    <a:pos x="237" y="124"/>
                  </a:cxn>
                  <a:cxn ang="0">
                    <a:pos x="222" y="106"/>
                  </a:cxn>
                  <a:cxn ang="0">
                    <a:pos x="189" y="100"/>
                  </a:cxn>
                  <a:cxn ang="0">
                    <a:pos x="168" y="103"/>
                  </a:cxn>
                  <a:cxn ang="0">
                    <a:pos x="165" y="82"/>
                  </a:cxn>
                  <a:cxn ang="0">
                    <a:pos x="132" y="46"/>
                  </a:cxn>
                  <a:cxn ang="0">
                    <a:pos x="114" y="118"/>
                  </a:cxn>
                  <a:cxn ang="0">
                    <a:pos x="87" y="55"/>
                  </a:cxn>
                  <a:cxn ang="0">
                    <a:pos x="60" y="49"/>
                  </a:cxn>
                  <a:cxn ang="0">
                    <a:pos x="105" y="67"/>
                  </a:cxn>
                  <a:cxn ang="0">
                    <a:pos x="168" y="127"/>
                  </a:cxn>
                  <a:cxn ang="0">
                    <a:pos x="270" y="67"/>
                  </a:cxn>
                  <a:cxn ang="0">
                    <a:pos x="300" y="100"/>
                  </a:cxn>
                  <a:cxn ang="0">
                    <a:pos x="246" y="121"/>
                  </a:cxn>
                  <a:cxn ang="0">
                    <a:pos x="213" y="97"/>
                  </a:cxn>
                  <a:cxn ang="0">
                    <a:pos x="141" y="160"/>
                  </a:cxn>
                  <a:cxn ang="0">
                    <a:pos x="102" y="148"/>
                  </a:cxn>
                  <a:cxn ang="0">
                    <a:pos x="120" y="166"/>
                  </a:cxn>
                  <a:cxn ang="0">
                    <a:pos x="96" y="250"/>
                  </a:cxn>
                  <a:cxn ang="0">
                    <a:pos x="78" y="268"/>
                  </a:cxn>
                  <a:cxn ang="0">
                    <a:pos x="105" y="241"/>
                  </a:cxn>
                  <a:cxn ang="0">
                    <a:pos x="99" y="301"/>
                  </a:cxn>
                  <a:cxn ang="0">
                    <a:pos x="126" y="298"/>
                  </a:cxn>
                  <a:cxn ang="0">
                    <a:pos x="183" y="211"/>
                  </a:cxn>
                  <a:cxn ang="0">
                    <a:pos x="225" y="199"/>
                  </a:cxn>
                  <a:cxn ang="0">
                    <a:pos x="246" y="211"/>
                  </a:cxn>
                  <a:cxn ang="0">
                    <a:pos x="246" y="205"/>
                  </a:cxn>
                  <a:cxn ang="0">
                    <a:pos x="186" y="232"/>
                  </a:cxn>
                  <a:cxn ang="0">
                    <a:pos x="147" y="235"/>
                  </a:cxn>
                  <a:cxn ang="0">
                    <a:pos x="126" y="274"/>
                  </a:cxn>
                  <a:cxn ang="0">
                    <a:pos x="117" y="223"/>
                  </a:cxn>
                  <a:cxn ang="0">
                    <a:pos x="87" y="277"/>
                  </a:cxn>
                  <a:cxn ang="0">
                    <a:pos x="75" y="256"/>
                  </a:cxn>
                  <a:cxn ang="0">
                    <a:pos x="72" y="238"/>
                  </a:cxn>
                  <a:cxn ang="0">
                    <a:pos x="45" y="250"/>
                  </a:cxn>
                  <a:cxn ang="0">
                    <a:pos x="51" y="175"/>
                  </a:cxn>
                  <a:cxn ang="0">
                    <a:pos x="60" y="133"/>
                  </a:cxn>
                  <a:cxn ang="0">
                    <a:pos x="33" y="79"/>
                  </a:cxn>
                  <a:cxn ang="0">
                    <a:pos x="12" y="82"/>
                  </a:cxn>
                  <a:cxn ang="0">
                    <a:pos x="126" y="79"/>
                  </a:cxn>
                  <a:cxn ang="0">
                    <a:pos x="183" y="79"/>
                  </a:cxn>
                  <a:cxn ang="0">
                    <a:pos x="261" y="100"/>
                  </a:cxn>
                  <a:cxn ang="0">
                    <a:pos x="276" y="112"/>
                  </a:cxn>
                  <a:cxn ang="0">
                    <a:pos x="27" y="139"/>
                  </a:cxn>
                  <a:cxn ang="0">
                    <a:pos x="153" y="295"/>
                  </a:cxn>
                  <a:cxn ang="0">
                    <a:pos x="171" y="181"/>
                  </a:cxn>
                  <a:cxn ang="0">
                    <a:pos x="105" y="193"/>
                  </a:cxn>
                  <a:cxn ang="0">
                    <a:pos x="36" y="160"/>
                  </a:cxn>
                  <a:cxn ang="0">
                    <a:pos x="54" y="214"/>
                  </a:cxn>
                  <a:cxn ang="0">
                    <a:pos x="87" y="226"/>
                  </a:cxn>
                  <a:cxn ang="0">
                    <a:pos x="195" y="178"/>
                  </a:cxn>
                  <a:cxn ang="0">
                    <a:pos x="135" y="121"/>
                  </a:cxn>
                  <a:cxn ang="0">
                    <a:pos x="93" y="100"/>
                  </a:cxn>
                  <a:cxn ang="0">
                    <a:pos x="78" y="70"/>
                  </a:cxn>
                  <a:cxn ang="0">
                    <a:pos x="30" y="58"/>
                  </a:cxn>
                  <a:cxn ang="0">
                    <a:pos x="123" y="184"/>
                  </a:cxn>
                  <a:cxn ang="0">
                    <a:pos x="201" y="196"/>
                  </a:cxn>
                  <a:cxn ang="0">
                    <a:pos x="255" y="154"/>
                  </a:cxn>
                  <a:cxn ang="0">
                    <a:pos x="243" y="187"/>
                  </a:cxn>
                  <a:cxn ang="0">
                    <a:pos x="270" y="142"/>
                  </a:cxn>
                  <a:cxn ang="0">
                    <a:pos x="255" y="118"/>
                  </a:cxn>
                  <a:cxn ang="0">
                    <a:pos x="207" y="190"/>
                  </a:cxn>
                </a:cxnLst>
                <a:rect l="0" t="0" r="r" b="b"/>
                <a:pathLst>
                  <a:path w="308" h="312">
                    <a:moveTo>
                      <a:pt x="240" y="121"/>
                    </a:moveTo>
                    <a:cubicBezTo>
                      <a:pt x="238" y="127"/>
                      <a:pt x="230" y="147"/>
                      <a:pt x="240" y="142"/>
                    </a:cubicBezTo>
                    <a:cubicBezTo>
                      <a:pt x="245" y="140"/>
                      <a:pt x="247" y="131"/>
                      <a:pt x="243" y="127"/>
                    </a:cubicBezTo>
                    <a:cubicBezTo>
                      <a:pt x="240" y="124"/>
                      <a:pt x="239" y="135"/>
                      <a:pt x="237" y="139"/>
                    </a:cubicBezTo>
                    <a:cubicBezTo>
                      <a:pt x="235" y="142"/>
                      <a:pt x="233" y="145"/>
                      <a:pt x="231" y="148"/>
                    </a:cubicBezTo>
                    <a:cubicBezTo>
                      <a:pt x="232" y="141"/>
                      <a:pt x="233" y="134"/>
                      <a:pt x="234" y="127"/>
                    </a:cubicBezTo>
                    <a:cubicBezTo>
                      <a:pt x="235" y="124"/>
                      <a:pt x="237" y="115"/>
                      <a:pt x="237" y="118"/>
                    </a:cubicBezTo>
                    <a:cubicBezTo>
                      <a:pt x="237" y="121"/>
                      <a:pt x="233" y="137"/>
                      <a:pt x="231" y="142"/>
                    </a:cubicBezTo>
                    <a:cubicBezTo>
                      <a:pt x="229" y="145"/>
                      <a:pt x="225" y="155"/>
                      <a:pt x="225" y="151"/>
                    </a:cubicBezTo>
                    <a:cubicBezTo>
                      <a:pt x="225" y="144"/>
                      <a:pt x="235" y="124"/>
                      <a:pt x="237" y="124"/>
                    </a:cubicBezTo>
                    <a:cubicBezTo>
                      <a:pt x="239" y="124"/>
                      <a:pt x="226" y="154"/>
                      <a:pt x="225" y="157"/>
                    </a:cubicBezTo>
                    <a:cubicBezTo>
                      <a:pt x="227" y="143"/>
                      <a:pt x="234" y="115"/>
                      <a:pt x="234" y="115"/>
                    </a:cubicBezTo>
                    <a:cubicBezTo>
                      <a:pt x="229" y="96"/>
                      <a:pt x="233" y="102"/>
                      <a:pt x="228" y="115"/>
                    </a:cubicBezTo>
                    <a:cubicBezTo>
                      <a:pt x="224" y="126"/>
                      <a:pt x="220" y="137"/>
                      <a:pt x="216" y="148"/>
                    </a:cubicBezTo>
                    <a:cubicBezTo>
                      <a:pt x="208" y="116"/>
                      <a:pt x="215" y="145"/>
                      <a:pt x="216" y="145"/>
                    </a:cubicBezTo>
                    <a:cubicBezTo>
                      <a:pt x="223" y="145"/>
                      <a:pt x="222" y="133"/>
                      <a:pt x="225" y="127"/>
                    </a:cubicBezTo>
                    <a:cubicBezTo>
                      <a:pt x="227" y="123"/>
                      <a:pt x="229" y="119"/>
                      <a:pt x="231" y="115"/>
                    </a:cubicBezTo>
                    <a:cubicBezTo>
                      <a:pt x="232" y="111"/>
                      <a:pt x="234" y="99"/>
                      <a:pt x="234" y="103"/>
                    </a:cubicBezTo>
                    <a:cubicBezTo>
                      <a:pt x="234" y="117"/>
                      <a:pt x="229" y="132"/>
                      <a:pt x="225" y="145"/>
                    </a:cubicBezTo>
                    <a:cubicBezTo>
                      <a:pt x="224" y="132"/>
                      <a:pt x="226" y="118"/>
                      <a:pt x="222" y="106"/>
                    </a:cubicBezTo>
                    <a:cubicBezTo>
                      <a:pt x="221" y="102"/>
                      <a:pt x="218" y="114"/>
                      <a:pt x="216" y="118"/>
                    </a:cubicBezTo>
                    <a:cubicBezTo>
                      <a:pt x="212" y="125"/>
                      <a:pt x="210" y="133"/>
                      <a:pt x="204" y="139"/>
                    </a:cubicBezTo>
                    <a:cubicBezTo>
                      <a:pt x="202" y="141"/>
                      <a:pt x="206" y="133"/>
                      <a:pt x="207" y="130"/>
                    </a:cubicBezTo>
                    <a:cubicBezTo>
                      <a:pt x="208" y="125"/>
                      <a:pt x="209" y="120"/>
                      <a:pt x="210" y="115"/>
                    </a:cubicBezTo>
                    <a:cubicBezTo>
                      <a:pt x="209" y="111"/>
                      <a:pt x="211" y="103"/>
                      <a:pt x="207" y="103"/>
                    </a:cubicBezTo>
                    <a:cubicBezTo>
                      <a:pt x="203" y="103"/>
                      <a:pt x="205" y="111"/>
                      <a:pt x="204" y="115"/>
                    </a:cubicBezTo>
                    <a:cubicBezTo>
                      <a:pt x="202" y="121"/>
                      <a:pt x="198" y="133"/>
                      <a:pt x="198" y="133"/>
                    </a:cubicBezTo>
                    <a:cubicBezTo>
                      <a:pt x="194" y="119"/>
                      <a:pt x="206" y="95"/>
                      <a:pt x="192" y="115"/>
                    </a:cubicBezTo>
                    <a:cubicBezTo>
                      <a:pt x="191" y="119"/>
                      <a:pt x="193" y="127"/>
                      <a:pt x="189" y="127"/>
                    </a:cubicBezTo>
                    <a:cubicBezTo>
                      <a:pt x="179" y="127"/>
                      <a:pt x="189" y="111"/>
                      <a:pt x="189" y="100"/>
                    </a:cubicBezTo>
                    <a:cubicBezTo>
                      <a:pt x="189" y="97"/>
                      <a:pt x="187" y="106"/>
                      <a:pt x="186" y="109"/>
                    </a:cubicBezTo>
                    <a:cubicBezTo>
                      <a:pt x="183" y="121"/>
                      <a:pt x="181" y="129"/>
                      <a:pt x="174" y="139"/>
                    </a:cubicBezTo>
                    <a:cubicBezTo>
                      <a:pt x="177" y="125"/>
                      <a:pt x="178" y="115"/>
                      <a:pt x="186" y="103"/>
                    </a:cubicBezTo>
                    <a:cubicBezTo>
                      <a:pt x="185" y="115"/>
                      <a:pt x="185" y="127"/>
                      <a:pt x="183" y="139"/>
                    </a:cubicBezTo>
                    <a:cubicBezTo>
                      <a:pt x="183" y="142"/>
                      <a:pt x="179" y="151"/>
                      <a:pt x="180" y="148"/>
                    </a:cubicBezTo>
                    <a:cubicBezTo>
                      <a:pt x="184" y="132"/>
                      <a:pt x="187" y="120"/>
                      <a:pt x="195" y="106"/>
                    </a:cubicBezTo>
                    <a:cubicBezTo>
                      <a:pt x="197" y="102"/>
                      <a:pt x="199" y="98"/>
                      <a:pt x="201" y="94"/>
                    </a:cubicBezTo>
                    <a:cubicBezTo>
                      <a:pt x="202" y="91"/>
                      <a:pt x="204" y="82"/>
                      <a:pt x="204" y="85"/>
                    </a:cubicBezTo>
                    <a:cubicBezTo>
                      <a:pt x="204" y="107"/>
                      <a:pt x="187" y="126"/>
                      <a:pt x="174" y="142"/>
                    </a:cubicBezTo>
                    <a:cubicBezTo>
                      <a:pt x="163" y="119"/>
                      <a:pt x="183" y="81"/>
                      <a:pt x="168" y="103"/>
                    </a:cubicBezTo>
                    <a:cubicBezTo>
                      <a:pt x="165" y="117"/>
                      <a:pt x="158" y="124"/>
                      <a:pt x="150" y="136"/>
                    </a:cubicBezTo>
                    <a:cubicBezTo>
                      <a:pt x="154" y="120"/>
                      <a:pt x="164" y="104"/>
                      <a:pt x="174" y="91"/>
                    </a:cubicBezTo>
                    <a:cubicBezTo>
                      <a:pt x="170" y="106"/>
                      <a:pt x="165" y="123"/>
                      <a:pt x="156" y="136"/>
                    </a:cubicBezTo>
                    <a:cubicBezTo>
                      <a:pt x="155" y="133"/>
                      <a:pt x="153" y="130"/>
                      <a:pt x="153" y="127"/>
                    </a:cubicBezTo>
                    <a:cubicBezTo>
                      <a:pt x="154" y="123"/>
                      <a:pt x="157" y="119"/>
                      <a:pt x="159" y="115"/>
                    </a:cubicBezTo>
                    <a:cubicBezTo>
                      <a:pt x="160" y="112"/>
                      <a:pt x="163" y="103"/>
                      <a:pt x="162" y="106"/>
                    </a:cubicBezTo>
                    <a:cubicBezTo>
                      <a:pt x="161" y="109"/>
                      <a:pt x="160" y="112"/>
                      <a:pt x="159" y="115"/>
                    </a:cubicBezTo>
                    <a:cubicBezTo>
                      <a:pt x="158" y="119"/>
                      <a:pt x="158" y="123"/>
                      <a:pt x="156" y="127"/>
                    </a:cubicBezTo>
                    <a:cubicBezTo>
                      <a:pt x="155" y="130"/>
                      <a:pt x="152" y="133"/>
                      <a:pt x="150" y="136"/>
                    </a:cubicBezTo>
                    <a:cubicBezTo>
                      <a:pt x="151" y="130"/>
                      <a:pt x="165" y="83"/>
                      <a:pt x="165" y="82"/>
                    </a:cubicBezTo>
                    <a:cubicBezTo>
                      <a:pt x="165" y="78"/>
                      <a:pt x="161" y="88"/>
                      <a:pt x="159" y="91"/>
                    </a:cubicBezTo>
                    <a:cubicBezTo>
                      <a:pt x="150" y="107"/>
                      <a:pt x="142" y="122"/>
                      <a:pt x="138" y="139"/>
                    </a:cubicBezTo>
                    <a:cubicBezTo>
                      <a:pt x="133" y="123"/>
                      <a:pt x="148" y="83"/>
                      <a:pt x="159" y="67"/>
                    </a:cubicBezTo>
                    <a:cubicBezTo>
                      <a:pt x="156" y="94"/>
                      <a:pt x="152" y="104"/>
                      <a:pt x="144" y="127"/>
                    </a:cubicBezTo>
                    <a:cubicBezTo>
                      <a:pt x="132" y="103"/>
                      <a:pt x="156" y="73"/>
                      <a:pt x="156" y="46"/>
                    </a:cubicBezTo>
                    <a:cubicBezTo>
                      <a:pt x="156" y="42"/>
                      <a:pt x="154" y="58"/>
                      <a:pt x="150" y="67"/>
                    </a:cubicBezTo>
                    <a:cubicBezTo>
                      <a:pt x="142" y="85"/>
                      <a:pt x="131" y="101"/>
                      <a:pt x="117" y="115"/>
                    </a:cubicBezTo>
                    <a:cubicBezTo>
                      <a:pt x="115" y="110"/>
                      <a:pt x="110" y="105"/>
                      <a:pt x="111" y="100"/>
                    </a:cubicBezTo>
                    <a:cubicBezTo>
                      <a:pt x="112" y="94"/>
                      <a:pt x="118" y="91"/>
                      <a:pt x="120" y="85"/>
                    </a:cubicBezTo>
                    <a:cubicBezTo>
                      <a:pt x="126" y="67"/>
                      <a:pt x="122" y="61"/>
                      <a:pt x="132" y="46"/>
                    </a:cubicBezTo>
                    <a:cubicBezTo>
                      <a:pt x="138" y="68"/>
                      <a:pt x="138" y="65"/>
                      <a:pt x="132" y="100"/>
                    </a:cubicBezTo>
                    <a:cubicBezTo>
                      <a:pt x="130" y="109"/>
                      <a:pt x="125" y="118"/>
                      <a:pt x="123" y="127"/>
                    </a:cubicBezTo>
                    <a:cubicBezTo>
                      <a:pt x="122" y="131"/>
                      <a:pt x="117" y="142"/>
                      <a:pt x="120" y="139"/>
                    </a:cubicBezTo>
                    <a:cubicBezTo>
                      <a:pt x="134" y="125"/>
                      <a:pt x="138" y="97"/>
                      <a:pt x="147" y="79"/>
                    </a:cubicBezTo>
                    <a:cubicBezTo>
                      <a:pt x="144" y="101"/>
                      <a:pt x="139" y="116"/>
                      <a:pt x="132" y="136"/>
                    </a:cubicBezTo>
                    <a:cubicBezTo>
                      <a:pt x="134" y="122"/>
                      <a:pt x="139" y="98"/>
                      <a:pt x="132" y="85"/>
                    </a:cubicBezTo>
                    <a:cubicBezTo>
                      <a:pt x="129" y="79"/>
                      <a:pt x="117" y="117"/>
                      <a:pt x="117" y="118"/>
                    </a:cubicBezTo>
                    <a:cubicBezTo>
                      <a:pt x="116" y="114"/>
                      <a:pt x="114" y="110"/>
                      <a:pt x="114" y="106"/>
                    </a:cubicBezTo>
                    <a:cubicBezTo>
                      <a:pt x="114" y="100"/>
                      <a:pt x="117" y="82"/>
                      <a:pt x="117" y="88"/>
                    </a:cubicBezTo>
                    <a:cubicBezTo>
                      <a:pt x="117" y="98"/>
                      <a:pt x="114" y="108"/>
                      <a:pt x="114" y="118"/>
                    </a:cubicBezTo>
                    <a:cubicBezTo>
                      <a:pt x="114" y="123"/>
                      <a:pt x="116" y="108"/>
                      <a:pt x="117" y="103"/>
                    </a:cubicBezTo>
                    <a:cubicBezTo>
                      <a:pt x="121" y="81"/>
                      <a:pt x="116" y="90"/>
                      <a:pt x="126" y="76"/>
                    </a:cubicBezTo>
                    <a:cubicBezTo>
                      <a:pt x="123" y="95"/>
                      <a:pt x="118" y="117"/>
                      <a:pt x="105" y="130"/>
                    </a:cubicBezTo>
                    <a:cubicBezTo>
                      <a:pt x="100" y="55"/>
                      <a:pt x="107" y="91"/>
                      <a:pt x="93" y="112"/>
                    </a:cubicBezTo>
                    <a:cubicBezTo>
                      <a:pt x="95" y="88"/>
                      <a:pt x="100" y="79"/>
                      <a:pt x="105" y="58"/>
                    </a:cubicBezTo>
                    <a:cubicBezTo>
                      <a:pt x="108" y="70"/>
                      <a:pt x="120" y="112"/>
                      <a:pt x="105" y="112"/>
                    </a:cubicBezTo>
                    <a:cubicBezTo>
                      <a:pt x="91" y="112"/>
                      <a:pt x="103" y="84"/>
                      <a:pt x="102" y="70"/>
                    </a:cubicBezTo>
                    <a:cubicBezTo>
                      <a:pt x="89" y="97"/>
                      <a:pt x="93" y="86"/>
                      <a:pt x="87" y="103"/>
                    </a:cubicBezTo>
                    <a:cubicBezTo>
                      <a:pt x="88" y="91"/>
                      <a:pt x="90" y="79"/>
                      <a:pt x="90" y="67"/>
                    </a:cubicBezTo>
                    <a:cubicBezTo>
                      <a:pt x="90" y="63"/>
                      <a:pt x="91" y="53"/>
                      <a:pt x="87" y="55"/>
                    </a:cubicBezTo>
                    <a:cubicBezTo>
                      <a:pt x="82" y="57"/>
                      <a:pt x="86" y="65"/>
                      <a:pt x="84" y="70"/>
                    </a:cubicBezTo>
                    <a:cubicBezTo>
                      <a:pt x="83" y="73"/>
                      <a:pt x="80" y="76"/>
                      <a:pt x="78" y="79"/>
                    </a:cubicBezTo>
                    <a:cubicBezTo>
                      <a:pt x="77" y="82"/>
                      <a:pt x="76" y="85"/>
                      <a:pt x="75" y="88"/>
                    </a:cubicBezTo>
                    <a:cubicBezTo>
                      <a:pt x="76" y="80"/>
                      <a:pt x="77" y="72"/>
                      <a:pt x="78" y="64"/>
                    </a:cubicBezTo>
                    <a:cubicBezTo>
                      <a:pt x="79" y="61"/>
                      <a:pt x="84" y="55"/>
                      <a:pt x="81" y="55"/>
                    </a:cubicBezTo>
                    <a:cubicBezTo>
                      <a:pt x="77" y="55"/>
                      <a:pt x="77" y="61"/>
                      <a:pt x="75" y="64"/>
                    </a:cubicBezTo>
                    <a:cubicBezTo>
                      <a:pt x="74" y="67"/>
                      <a:pt x="73" y="70"/>
                      <a:pt x="72" y="73"/>
                    </a:cubicBezTo>
                    <a:cubicBezTo>
                      <a:pt x="68" y="60"/>
                      <a:pt x="70" y="44"/>
                      <a:pt x="66" y="31"/>
                    </a:cubicBezTo>
                    <a:cubicBezTo>
                      <a:pt x="62" y="20"/>
                      <a:pt x="55" y="75"/>
                      <a:pt x="57" y="64"/>
                    </a:cubicBezTo>
                    <a:cubicBezTo>
                      <a:pt x="58" y="59"/>
                      <a:pt x="59" y="54"/>
                      <a:pt x="60" y="49"/>
                    </a:cubicBezTo>
                    <a:cubicBezTo>
                      <a:pt x="55" y="0"/>
                      <a:pt x="55" y="35"/>
                      <a:pt x="42" y="55"/>
                    </a:cubicBezTo>
                    <a:cubicBezTo>
                      <a:pt x="37" y="39"/>
                      <a:pt x="45" y="28"/>
                      <a:pt x="45" y="13"/>
                    </a:cubicBezTo>
                    <a:cubicBezTo>
                      <a:pt x="45" y="9"/>
                      <a:pt x="43" y="21"/>
                      <a:pt x="42" y="25"/>
                    </a:cubicBezTo>
                    <a:cubicBezTo>
                      <a:pt x="40" y="31"/>
                      <a:pt x="38" y="37"/>
                      <a:pt x="36" y="43"/>
                    </a:cubicBezTo>
                    <a:cubicBezTo>
                      <a:pt x="35" y="46"/>
                      <a:pt x="32" y="55"/>
                      <a:pt x="33" y="52"/>
                    </a:cubicBezTo>
                    <a:cubicBezTo>
                      <a:pt x="40" y="37"/>
                      <a:pt x="53" y="18"/>
                      <a:pt x="69" y="13"/>
                    </a:cubicBezTo>
                    <a:cubicBezTo>
                      <a:pt x="70" y="28"/>
                      <a:pt x="70" y="43"/>
                      <a:pt x="72" y="58"/>
                    </a:cubicBezTo>
                    <a:cubicBezTo>
                      <a:pt x="73" y="63"/>
                      <a:pt x="71" y="50"/>
                      <a:pt x="81" y="40"/>
                    </a:cubicBezTo>
                    <a:cubicBezTo>
                      <a:pt x="89" y="32"/>
                      <a:pt x="99" y="25"/>
                      <a:pt x="108" y="19"/>
                    </a:cubicBezTo>
                    <a:cubicBezTo>
                      <a:pt x="119" y="35"/>
                      <a:pt x="113" y="51"/>
                      <a:pt x="105" y="67"/>
                    </a:cubicBezTo>
                    <a:cubicBezTo>
                      <a:pt x="101" y="54"/>
                      <a:pt x="107" y="49"/>
                      <a:pt x="111" y="37"/>
                    </a:cubicBezTo>
                    <a:cubicBezTo>
                      <a:pt x="111" y="38"/>
                      <a:pt x="107" y="82"/>
                      <a:pt x="99" y="82"/>
                    </a:cubicBezTo>
                    <a:cubicBezTo>
                      <a:pt x="95" y="82"/>
                      <a:pt x="110" y="53"/>
                      <a:pt x="111" y="52"/>
                    </a:cubicBezTo>
                    <a:cubicBezTo>
                      <a:pt x="112" y="56"/>
                      <a:pt x="110" y="63"/>
                      <a:pt x="114" y="64"/>
                    </a:cubicBezTo>
                    <a:cubicBezTo>
                      <a:pt x="118" y="65"/>
                      <a:pt x="123" y="51"/>
                      <a:pt x="123" y="55"/>
                    </a:cubicBezTo>
                    <a:cubicBezTo>
                      <a:pt x="125" y="76"/>
                      <a:pt x="119" y="97"/>
                      <a:pt x="120" y="118"/>
                    </a:cubicBezTo>
                    <a:cubicBezTo>
                      <a:pt x="120" y="122"/>
                      <a:pt x="124" y="110"/>
                      <a:pt x="126" y="106"/>
                    </a:cubicBezTo>
                    <a:cubicBezTo>
                      <a:pt x="130" y="100"/>
                      <a:pt x="134" y="94"/>
                      <a:pt x="138" y="88"/>
                    </a:cubicBezTo>
                    <a:cubicBezTo>
                      <a:pt x="142" y="82"/>
                      <a:pt x="156" y="76"/>
                      <a:pt x="156" y="76"/>
                    </a:cubicBezTo>
                    <a:cubicBezTo>
                      <a:pt x="182" y="85"/>
                      <a:pt x="154" y="72"/>
                      <a:pt x="168" y="127"/>
                    </a:cubicBezTo>
                    <a:cubicBezTo>
                      <a:pt x="169" y="131"/>
                      <a:pt x="171" y="119"/>
                      <a:pt x="174" y="115"/>
                    </a:cubicBezTo>
                    <a:cubicBezTo>
                      <a:pt x="180" y="106"/>
                      <a:pt x="189" y="97"/>
                      <a:pt x="198" y="91"/>
                    </a:cubicBezTo>
                    <a:cubicBezTo>
                      <a:pt x="203" y="106"/>
                      <a:pt x="192" y="106"/>
                      <a:pt x="192" y="121"/>
                    </a:cubicBezTo>
                    <a:cubicBezTo>
                      <a:pt x="192" y="124"/>
                      <a:pt x="194" y="115"/>
                      <a:pt x="195" y="112"/>
                    </a:cubicBezTo>
                    <a:cubicBezTo>
                      <a:pt x="198" y="101"/>
                      <a:pt x="203" y="93"/>
                      <a:pt x="207" y="82"/>
                    </a:cubicBezTo>
                    <a:cubicBezTo>
                      <a:pt x="213" y="91"/>
                      <a:pt x="209" y="106"/>
                      <a:pt x="216" y="115"/>
                    </a:cubicBezTo>
                    <a:cubicBezTo>
                      <a:pt x="219" y="119"/>
                      <a:pt x="219" y="107"/>
                      <a:pt x="222" y="103"/>
                    </a:cubicBezTo>
                    <a:cubicBezTo>
                      <a:pt x="230" y="92"/>
                      <a:pt x="236" y="85"/>
                      <a:pt x="249" y="82"/>
                    </a:cubicBezTo>
                    <a:cubicBezTo>
                      <a:pt x="253" y="79"/>
                      <a:pt x="257" y="76"/>
                      <a:pt x="261" y="73"/>
                    </a:cubicBezTo>
                    <a:cubicBezTo>
                      <a:pt x="264" y="71"/>
                      <a:pt x="269" y="64"/>
                      <a:pt x="270" y="67"/>
                    </a:cubicBezTo>
                    <a:cubicBezTo>
                      <a:pt x="271" y="70"/>
                      <a:pt x="267" y="96"/>
                      <a:pt x="264" y="103"/>
                    </a:cubicBezTo>
                    <a:cubicBezTo>
                      <a:pt x="262" y="107"/>
                      <a:pt x="262" y="115"/>
                      <a:pt x="258" y="115"/>
                    </a:cubicBezTo>
                    <a:cubicBezTo>
                      <a:pt x="254" y="115"/>
                      <a:pt x="259" y="107"/>
                      <a:pt x="261" y="103"/>
                    </a:cubicBezTo>
                    <a:cubicBezTo>
                      <a:pt x="264" y="95"/>
                      <a:pt x="273" y="79"/>
                      <a:pt x="273" y="79"/>
                    </a:cubicBezTo>
                    <a:cubicBezTo>
                      <a:pt x="272" y="84"/>
                      <a:pt x="271" y="89"/>
                      <a:pt x="270" y="94"/>
                    </a:cubicBezTo>
                    <a:cubicBezTo>
                      <a:pt x="269" y="100"/>
                      <a:pt x="276" y="76"/>
                      <a:pt x="276" y="76"/>
                    </a:cubicBezTo>
                    <a:cubicBezTo>
                      <a:pt x="278" y="84"/>
                      <a:pt x="280" y="92"/>
                      <a:pt x="282" y="100"/>
                    </a:cubicBezTo>
                    <a:cubicBezTo>
                      <a:pt x="283" y="104"/>
                      <a:pt x="285" y="84"/>
                      <a:pt x="285" y="88"/>
                    </a:cubicBezTo>
                    <a:cubicBezTo>
                      <a:pt x="285" y="124"/>
                      <a:pt x="284" y="98"/>
                      <a:pt x="288" y="85"/>
                    </a:cubicBezTo>
                    <a:cubicBezTo>
                      <a:pt x="294" y="94"/>
                      <a:pt x="293" y="120"/>
                      <a:pt x="300" y="100"/>
                    </a:cubicBezTo>
                    <a:cubicBezTo>
                      <a:pt x="295" y="146"/>
                      <a:pt x="296" y="124"/>
                      <a:pt x="291" y="106"/>
                    </a:cubicBezTo>
                    <a:cubicBezTo>
                      <a:pt x="290" y="109"/>
                      <a:pt x="291" y="115"/>
                      <a:pt x="288" y="115"/>
                    </a:cubicBezTo>
                    <a:cubicBezTo>
                      <a:pt x="285" y="115"/>
                      <a:pt x="287" y="104"/>
                      <a:pt x="285" y="106"/>
                    </a:cubicBezTo>
                    <a:cubicBezTo>
                      <a:pt x="281" y="110"/>
                      <a:pt x="283" y="116"/>
                      <a:pt x="282" y="121"/>
                    </a:cubicBezTo>
                    <a:cubicBezTo>
                      <a:pt x="278" y="108"/>
                      <a:pt x="280" y="109"/>
                      <a:pt x="273" y="124"/>
                    </a:cubicBezTo>
                    <a:cubicBezTo>
                      <a:pt x="267" y="107"/>
                      <a:pt x="269" y="118"/>
                      <a:pt x="276" y="91"/>
                    </a:cubicBezTo>
                    <a:cubicBezTo>
                      <a:pt x="277" y="88"/>
                      <a:pt x="281" y="84"/>
                      <a:pt x="279" y="82"/>
                    </a:cubicBezTo>
                    <a:cubicBezTo>
                      <a:pt x="277" y="80"/>
                      <a:pt x="273" y="84"/>
                      <a:pt x="270" y="85"/>
                    </a:cubicBezTo>
                    <a:cubicBezTo>
                      <a:pt x="264" y="97"/>
                      <a:pt x="263" y="113"/>
                      <a:pt x="252" y="97"/>
                    </a:cubicBezTo>
                    <a:cubicBezTo>
                      <a:pt x="268" y="73"/>
                      <a:pt x="248" y="115"/>
                      <a:pt x="246" y="121"/>
                    </a:cubicBezTo>
                    <a:cubicBezTo>
                      <a:pt x="244" y="116"/>
                      <a:pt x="240" y="111"/>
                      <a:pt x="240" y="106"/>
                    </a:cubicBezTo>
                    <a:cubicBezTo>
                      <a:pt x="240" y="102"/>
                      <a:pt x="247" y="94"/>
                      <a:pt x="246" y="97"/>
                    </a:cubicBezTo>
                    <a:cubicBezTo>
                      <a:pt x="244" y="104"/>
                      <a:pt x="243" y="111"/>
                      <a:pt x="240" y="118"/>
                    </a:cubicBezTo>
                    <a:cubicBezTo>
                      <a:pt x="239" y="121"/>
                      <a:pt x="236" y="124"/>
                      <a:pt x="234" y="127"/>
                    </a:cubicBezTo>
                    <a:cubicBezTo>
                      <a:pt x="239" y="90"/>
                      <a:pt x="238" y="100"/>
                      <a:pt x="234" y="115"/>
                    </a:cubicBezTo>
                    <a:cubicBezTo>
                      <a:pt x="231" y="125"/>
                      <a:pt x="230" y="125"/>
                      <a:pt x="225" y="136"/>
                    </a:cubicBezTo>
                    <a:cubicBezTo>
                      <a:pt x="222" y="127"/>
                      <a:pt x="227" y="114"/>
                      <a:pt x="219" y="109"/>
                    </a:cubicBezTo>
                    <a:cubicBezTo>
                      <a:pt x="210" y="103"/>
                      <a:pt x="207" y="139"/>
                      <a:pt x="207" y="139"/>
                    </a:cubicBezTo>
                    <a:cubicBezTo>
                      <a:pt x="208" y="128"/>
                      <a:pt x="208" y="117"/>
                      <a:pt x="210" y="106"/>
                    </a:cubicBezTo>
                    <a:cubicBezTo>
                      <a:pt x="210" y="103"/>
                      <a:pt x="213" y="94"/>
                      <a:pt x="213" y="97"/>
                    </a:cubicBezTo>
                    <a:cubicBezTo>
                      <a:pt x="213" y="112"/>
                      <a:pt x="206" y="127"/>
                      <a:pt x="198" y="139"/>
                    </a:cubicBezTo>
                    <a:cubicBezTo>
                      <a:pt x="201" y="123"/>
                      <a:pt x="205" y="117"/>
                      <a:pt x="210" y="103"/>
                    </a:cubicBezTo>
                    <a:cubicBezTo>
                      <a:pt x="213" y="115"/>
                      <a:pt x="207" y="139"/>
                      <a:pt x="207" y="139"/>
                    </a:cubicBezTo>
                    <a:cubicBezTo>
                      <a:pt x="205" y="135"/>
                      <a:pt x="202" y="131"/>
                      <a:pt x="201" y="127"/>
                    </a:cubicBezTo>
                    <a:cubicBezTo>
                      <a:pt x="200" y="123"/>
                      <a:pt x="207" y="117"/>
                      <a:pt x="204" y="115"/>
                    </a:cubicBezTo>
                    <a:cubicBezTo>
                      <a:pt x="200" y="113"/>
                      <a:pt x="179" y="131"/>
                      <a:pt x="174" y="133"/>
                    </a:cubicBezTo>
                    <a:cubicBezTo>
                      <a:pt x="147" y="160"/>
                      <a:pt x="150" y="121"/>
                      <a:pt x="162" y="109"/>
                    </a:cubicBezTo>
                    <a:cubicBezTo>
                      <a:pt x="164" y="107"/>
                      <a:pt x="160" y="115"/>
                      <a:pt x="159" y="118"/>
                    </a:cubicBezTo>
                    <a:cubicBezTo>
                      <a:pt x="158" y="122"/>
                      <a:pt x="157" y="126"/>
                      <a:pt x="156" y="130"/>
                    </a:cubicBezTo>
                    <a:cubicBezTo>
                      <a:pt x="152" y="141"/>
                      <a:pt x="145" y="149"/>
                      <a:pt x="141" y="160"/>
                    </a:cubicBezTo>
                    <a:lnTo>
                      <a:pt x="132" y="154"/>
                    </a:lnTo>
                    <a:cubicBezTo>
                      <a:pt x="132" y="154"/>
                      <a:pt x="132" y="154"/>
                      <a:pt x="132" y="154"/>
                    </a:cubicBezTo>
                    <a:cubicBezTo>
                      <a:pt x="129" y="157"/>
                      <a:pt x="126" y="160"/>
                      <a:pt x="123" y="163"/>
                    </a:cubicBezTo>
                    <a:cubicBezTo>
                      <a:pt x="125" y="145"/>
                      <a:pt x="126" y="132"/>
                      <a:pt x="132" y="115"/>
                    </a:cubicBezTo>
                    <a:cubicBezTo>
                      <a:pt x="132" y="116"/>
                      <a:pt x="126" y="163"/>
                      <a:pt x="120" y="163"/>
                    </a:cubicBezTo>
                    <a:cubicBezTo>
                      <a:pt x="115" y="163"/>
                      <a:pt x="122" y="153"/>
                      <a:pt x="123" y="148"/>
                    </a:cubicBezTo>
                    <a:cubicBezTo>
                      <a:pt x="125" y="140"/>
                      <a:pt x="127" y="132"/>
                      <a:pt x="129" y="124"/>
                    </a:cubicBezTo>
                    <a:cubicBezTo>
                      <a:pt x="131" y="116"/>
                      <a:pt x="126" y="137"/>
                      <a:pt x="123" y="145"/>
                    </a:cubicBezTo>
                    <a:cubicBezTo>
                      <a:pt x="117" y="158"/>
                      <a:pt x="111" y="167"/>
                      <a:pt x="99" y="175"/>
                    </a:cubicBezTo>
                    <a:cubicBezTo>
                      <a:pt x="94" y="160"/>
                      <a:pt x="95" y="169"/>
                      <a:pt x="102" y="148"/>
                    </a:cubicBezTo>
                    <a:cubicBezTo>
                      <a:pt x="103" y="145"/>
                      <a:pt x="105" y="139"/>
                      <a:pt x="105" y="139"/>
                    </a:cubicBezTo>
                    <a:cubicBezTo>
                      <a:pt x="107" y="148"/>
                      <a:pt x="102" y="169"/>
                      <a:pt x="111" y="166"/>
                    </a:cubicBezTo>
                    <a:cubicBezTo>
                      <a:pt x="117" y="164"/>
                      <a:pt x="115" y="154"/>
                      <a:pt x="117" y="148"/>
                    </a:cubicBezTo>
                    <a:cubicBezTo>
                      <a:pt x="119" y="143"/>
                      <a:pt x="111" y="156"/>
                      <a:pt x="108" y="160"/>
                    </a:cubicBezTo>
                    <a:cubicBezTo>
                      <a:pt x="89" y="193"/>
                      <a:pt x="105" y="175"/>
                      <a:pt x="87" y="193"/>
                    </a:cubicBezTo>
                    <a:cubicBezTo>
                      <a:pt x="90" y="177"/>
                      <a:pt x="90" y="169"/>
                      <a:pt x="102" y="157"/>
                    </a:cubicBezTo>
                    <a:cubicBezTo>
                      <a:pt x="109" y="184"/>
                      <a:pt x="102" y="151"/>
                      <a:pt x="102" y="199"/>
                    </a:cubicBezTo>
                    <a:cubicBezTo>
                      <a:pt x="102" y="202"/>
                      <a:pt x="104" y="193"/>
                      <a:pt x="105" y="190"/>
                    </a:cubicBezTo>
                    <a:cubicBezTo>
                      <a:pt x="110" y="178"/>
                      <a:pt x="115" y="168"/>
                      <a:pt x="123" y="157"/>
                    </a:cubicBezTo>
                    <a:cubicBezTo>
                      <a:pt x="123" y="157"/>
                      <a:pt x="121" y="163"/>
                      <a:pt x="120" y="166"/>
                    </a:cubicBezTo>
                    <a:cubicBezTo>
                      <a:pt x="125" y="180"/>
                      <a:pt x="118" y="215"/>
                      <a:pt x="132" y="187"/>
                    </a:cubicBezTo>
                    <a:cubicBezTo>
                      <a:pt x="127" y="153"/>
                      <a:pt x="129" y="170"/>
                      <a:pt x="117" y="187"/>
                    </a:cubicBezTo>
                    <a:cubicBezTo>
                      <a:pt x="113" y="204"/>
                      <a:pt x="116" y="196"/>
                      <a:pt x="105" y="211"/>
                    </a:cubicBezTo>
                    <a:cubicBezTo>
                      <a:pt x="101" y="224"/>
                      <a:pt x="90" y="245"/>
                      <a:pt x="90" y="259"/>
                    </a:cubicBezTo>
                    <a:cubicBezTo>
                      <a:pt x="90" y="262"/>
                      <a:pt x="92" y="253"/>
                      <a:pt x="93" y="250"/>
                    </a:cubicBezTo>
                    <a:cubicBezTo>
                      <a:pt x="98" y="239"/>
                      <a:pt x="101" y="227"/>
                      <a:pt x="108" y="217"/>
                    </a:cubicBezTo>
                    <a:cubicBezTo>
                      <a:pt x="107" y="227"/>
                      <a:pt x="107" y="237"/>
                      <a:pt x="105" y="247"/>
                    </a:cubicBezTo>
                    <a:cubicBezTo>
                      <a:pt x="104" y="253"/>
                      <a:pt x="99" y="265"/>
                      <a:pt x="99" y="265"/>
                    </a:cubicBezTo>
                    <a:cubicBezTo>
                      <a:pt x="100" y="255"/>
                      <a:pt x="104" y="245"/>
                      <a:pt x="102" y="235"/>
                    </a:cubicBezTo>
                    <a:cubicBezTo>
                      <a:pt x="101" y="230"/>
                      <a:pt x="98" y="245"/>
                      <a:pt x="96" y="250"/>
                    </a:cubicBezTo>
                    <a:cubicBezTo>
                      <a:pt x="93" y="259"/>
                      <a:pt x="92" y="262"/>
                      <a:pt x="90" y="271"/>
                    </a:cubicBezTo>
                    <a:cubicBezTo>
                      <a:pt x="85" y="255"/>
                      <a:pt x="87" y="268"/>
                      <a:pt x="93" y="247"/>
                    </a:cubicBezTo>
                    <a:cubicBezTo>
                      <a:pt x="94" y="242"/>
                      <a:pt x="100" y="228"/>
                      <a:pt x="96" y="232"/>
                    </a:cubicBezTo>
                    <a:cubicBezTo>
                      <a:pt x="92" y="236"/>
                      <a:pt x="76" y="287"/>
                      <a:pt x="72" y="298"/>
                    </a:cubicBezTo>
                    <a:cubicBezTo>
                      <a:pt x="74" y="279"/>
                      <a:pt x="81" y="257"/>
                      <a:pt x="81" y="238"/>
                    </a:cubicBezTo>
                    <a:cubicBezTo>
                      <a:pt x="81" y="231"/>
                      <a:pt x="79" y="252"/>
                      <a:pt x="78" y="259"/>
                    </a:cubicBezTo>
                    <a:cubicBezTo>
                      <a:pt x="76" y="274"/>
                      <a:pt x="72" y="287"/>
                      <a:pt x="69" y="301"/>
                    </a:cubicBezTo>
                    <a:cubicBezTo>
                      <a:pt x="63" y="283"/>
                      <a:pt x="78" y="244"/>
                      <a:pt x="84" y="226"/>
                    </a:cubicBezTo>
                    <a:cubicBezTo>
                      <a:pt x="83" y="237"/>
                      <a:pt x="83" y="248"/>
                      <a:pt x="81" y="259"/>
                    </a:cubicBezTo>
                    <a:cubicBezTo>
                      <a:pt x="81" y="262"/>
                      <a:pt x="79" y="265"/>
                      <a:pt x="78" y="268"/>
                    </a:cubicBezTo>
                    <a:cubicBezTo>
                      <a:pt x="77" y="273"/>
                      <a:pt x="76" y="278"/>
                      <a:pt x="75" y="283"/>
                    </a:cubicBezTo>
                    <a:cubicBezTo>
                      <a:pt x="73" y="292"/>
                      <a:pt x="84" y="267"/>
                      <a:pt x="87" y="259"/>
                    </a:cubicBezTo>
                    <a:cubicBezTo>
                      <a:pt x="89" y="253"/>
                      <a:pt x="91" y="247"/>
                      <a:pt x="93" y="241"/>
                    </a:cubicBezTo>
                    <a:cubicBezTo>
                      <a:pt x="94" y="238"/>
                      <a:pt x="97" y="235"/>
                      <a:pt x="99" y="232"/>
                    </a:cubicBezTo>
                    <a:cubicBezTo>
                      <a:pt x="100" y="227"/>
                      <a:pt x="97" y="219"/>
                      <a:pt x="102" y="217"/>
                    </a:cubicBezTo>
                    <a:cubicBezTo>
                      <a:pt x="106" y="215"/>
                      <a:pt x="105" y="225"/>
                      <a:pt x="105" y="229"/>
                    </a:cubicBezTo>
                    <a:cubicBezTo>
                      <a:pt x="104" y="241"/>
                      <a:pt x="104" y="254"/>
                      <a:pt x="99" y="265"/>
                    </a:cubicBezTo>
                    <a:cubicBezTo>
                      <a:pt x="97" y="269"/>
                      <a:pt x="95" y="273"/>
                      <a:pt x="93" y="277"/>
                    </a:cubicBezTo>
                    <a:cubicBezTo>
                      <a:pt x="92" y="280"/>
                      <a:pt x="90" y="289"/>
                      <a:pt x="90" y="286"/>
                    </a:cubicBezTo>
                    <a:cubicBezTo>
                      <a:pt x="90" y="271"/>
                      <a:pt x="97" y="253"/>
                      <a:pt x="105" y="241"/>
                    </a:cubicBezTo>
                    <a:cubicBezTo>
                      <a:pt x="106" y="236"/>
                      <a:pt x="107" y="231"/>
                      <a:pt x="108" y="226"/>
                    </a:cubicBezTo>
                    <a:cubicBezTo>
                      <a:pt x="109" y="223"/>
                      <a:pt x="111" y="214"/>
                      <a:pt x="111" y="217"/>
                    </a:cubicBezTo>
                    <a:cubicBezTo>
                      <a:pt x="111" y="225"/>
                      <a:pt x="110" y="233"/>
                      <a:pt x="108" y="241"/>
                    </a:cubicBezTo>
                    <a:cubicBezTo>
                      <a:pt x="105" y="254"/>
                      <a:pt x="100" y="269"/>
                      <a:pt x="93" y="280"/>
                    </a:cubicBezTo>
                    <a:cubicBezTo>
                      <a:pt x="95" y="260"/>
                      <a:pt x="96" y="239"/>
                      <a:pt x="102" y="220"/>
                    </a:cubicBezTo>
                    <a:cubicBezTo>
                      <a:pt x="101" y="229"/>
                      <a:pt x="100" y="238"/>
                      <a:pt x="99" y="247"/>
                    </a:cubicBezTo>
                    <a:cubicBezTo>
                      <a:pt x="98" y="252"/>
                      <a:pt x="97" y="257"/>
                      <a:pt x="96" y="262"/>
                    </a:cubicBezTo>
                    <a:cubicBezTo>
                      <a:pt x="94" y="268"/>
                      <a:pt x="89" y="286"/>
                      <a:pt x="90" y="280"/>
                    </a:cubicBezTo>
                    <a:cubicBezTo>
                      <a:pt x="94" y="255"/>
                      <a:pt x="103" y="229"/>
                      <a:pt x="111" y="205"/>
                    </a:cubicBezTo>
                    <a:cubicBezTo>
                      <a:pt x="120" y="232"/>
                      <a:pt x="112" y="275"/>
                      <a:pt x="99" y="301"/>
                    </a:cubicBezTo>
                    <a:cubicBezTo>
                      <a:pt x="102" y="282"/>
                      <a:pt x="108" y="265"/>
                      <a:pt x="117" y="247"/>
                    </a:cubicBezTo>
                    <a:cubicBezTo>
                      <a:pt x="118" y="242"/>
                      <a:pt x="119" y="237"/>
                      <a:pt x="120" y="232"/>
                    </a:cubicBezTo>
                    <a:cubicBezTo>
                      <a:pt x="129" y="192"/>
                      <a:pt x="117" y="281"/>
                      <a:pt x="111" y="292"/>
                    </a:cubicBezTo>
                    <a:cubicBezTo>
                      <a:pt x="114" y="268"/>
                      <a:pt x="117" y="243"/>
                      <a:pt x="123" y="220"/>
                    </a:cubicBezTo>
                    <a:cubicBezTo>
                      <a:pt x="128" y="239"/>
                      <a:pt x="125" y="258"/>
                      <a:pt x="120" y="277"/>
                    </a:cubicBezTo>
                    <a:cubicBezTo>
                      <a:pt x="118" y="283"/>
                      <a:pt x="114" y="295"/>
                      <a:pt x="114" y="295"/>
                    </a:cubicBezTo>
                    <a:cubicBezTo>
                      <a:pt x="117" y="272"/>
                      <a:pt x="122" y="252"/>
                      <a:pt x="135" y="232"/>
                    </a:cubicBezTo>
                    <a:cubicBezTo>
                      <a:pt x="139" y="247"/>
                      <a:pt x="135" y="257"/>
                      <a:pt x="132" y="271"/>
                    </a:cubicBezTo>
                    <a:cubicBezTo>
                      <a:pt x="131" y="277"/>
                      <a:pt x="130" y="283"/>
                      <a:pt x="129" y="289"/>
                    </a:cubicBezTo>
                    <a:cubicBezTo>
                      <a:pt x="128" y="292"/>
                      <a:pt x="126" y="301"/>
                      <a:pt x="126" y="298"/>
                    </a:cubicBezTo>
                    <a:cubicBezTo>
                      <a:pt x="126" y="277"/>
                      <a:pt x="141" y="253"/>
                      <a:pt x="150" y="235"/>
                    </a:cubicBezTo>
                    <a:cubicBezTo>
                      <a:pt x="154" y="254"/>
                      <a:pt x="150" y="271"/>
                      <a:pt x="144" y="289"/>
                    </a:cubicBezTo>
                    <a:cubicBezTo>
                      <a:pt x="146" y="267"/>
                      <a:pt x="144" y="252"/>
                      <a:pt x="156" y="235"/>
                    </a:cubicBezTo>
                    <a:cubicBezTo>
                      <a:pt x="161" y="254"/>
                      <a:pt x="158" y="276"/>
                      <a:pt x="147" y="292"/>
                    </a:cubicBezTo>
                    <a:cubicBezTo>
                      <a:pt x="151" y="267"/>
                      <a:pt x="159" y="244"/>
                      <a:pt x="165" y="220"/>
                    </a:cubicBezTo>
                    <a:cubicBezTo>
                      <a:pt x="183" y="226"/>
                      <a:pt x="172" y="247"/>
                      <a:pt x="168" y="262"/>
                    </a:cubicBezTo>
                    <a:cubicBezTo>
                      <a:pt x="166" y="268"/>
                      <a:pt x="162" y="280"/>
                      <a:pt x="162" y="280"/>
                    </a:cubicBezTo>
                    <a:cubicBezTo>
                      <a:pt x="157" y="259"/>
                      <a:pt x="170" y="240"/>
                      <a:pt x="177" y="220"/>
                    </a:cubicBezTo>
                    <a:cubicBezTo>
                      <a:pt x="185" y="244"/>
                      <a:pt x="172" y="262"/>
                      <a:pt x="165" y="283"/>
                    </a:cubicBezTo>
                    <a:cubicBezTo>
                      <a:pt x="169" y="258"/>
                      <a:pt x="177" y="235"/>
                      <a:pt x="183" y="211"/>
                    </a:cubicBezTo>
                    <a:cubicBezTo>
                      <a:pt x="190" y="233"/>
                      <a:pt x="184" y="258"/>
                      <a:pt x="177" y="280"/>
                    </a:cubicBezTo>
                    <a:cubicBezTo>
                      <a:pt x="179" y="251"/>
                      <a:pt x="183" y="244"/>
                      <a:pt x="189" y="220"/>
                    </a:cubicBezTo>
                    <a:cubicBezTo>
                      <a:pt x="196" y="241"/>
                      <a:pt x="190" y="263"/>
                      <a:pt x="183" y="283"/>
                    </a:cubicBezTo>
                    <a:cubicBezTo>
                      <a:pt x="186" y="258"/>
                      <a:pt x="187" y="255"/>
                      <a:pt x="195" y="235"/>
                    </a:cubicBezTo>
                    <a:cubicBezTo>
                      <a:pt x="197" y="229"/>
                      <a:pt x="201" y="217"/>
                      <a:pt x="201" y="217"/>
                    </a:cubicBezTo>
                    <a:cubicBezTo>
                      <a:pt x="207" y="234"/>
                      <a:pt x="199" y="249"/>
                      <a:pt x="195" y="265"/>
                    </a:cubicBezTo>
                    <a:cubicBezTo>
                      <a:pt x="191" y="253"/>
                      <a:pt x="202" y="217"/>
                      <a:pt x="210" y="205"/>
                    </a:cubicBezTo>
                    <a:cubicBezTo>
                      <a:pt x="215" y="199"/>
                      <a:pt x="222" y="196"/>
                      <a:pt x="228" y="190"/>
                    </a:cubicBezTo>
                    <a:cubicBezTo>
                      <a:pt x="225" y="211"/>
                      <a:pt x="219" y="232"/>
                      <a:pt x="207" y="250"/>
                    </a:cubicBezTo>
                    <a:cubicBezTo>
                      <a:pt x="195" y="232"/>
                      <a:pt x="215" y="215"/>
                      <a:pt x="225" y="199"/>
                    </a:cubicBezTo>
                    <a:cubicBezTo>
                      <a:pt x="230" y="214"/>
                      <a:pt x="220" y="239"/>
                      <a:pt x="213" y="253"/>
                    </a:cubicBezTo>
                    <a:cubicBezTo>
                      <a:pt x="209" y="261"/>
                      <a:pt x="207" y="280"/>
                      <a:pt x="207" y="274"/>
                    </a:cubicBezTo>
                    <a:cubicBezTo>
                      <a:pt x="207" y="258"/>
                      <a:pt x="219" y="246"/>
                      <a:pt x="225" y="232"/>
                    </a:cubicBezTo>
                    <a:cubicBezTo>
                      <a:pt x="228" y="226"/>
                      <a:pt x="231" y="214"/>
                      <a:pt x="231" y="214"/>
                    </a:cubicBezTo>
                    <a:cubicBezTo>
                      <a:pt x="232" y="217"/>
                      <a:pt x="234" y="220"/>
                      <a:pt x="234" y="223"/>
                    </a:cubicBezTo>
                    <a:cubicBezTo>
                      <a:pt x="233" y="233"/>
                      <a:pt x="225" y="241"/>
                      <a:pt x="222" y="250"/>
                    </a:cubicBezTo>
                    <a:cubicBezTo>
                      <a:pt x="221" y="253"/>
                      <a:pt x="218" y="262"/>
                      <a:pt x="219" y="259"/>
                    </a:cubicBezTo>
                    <a:cubicBezTo>
                      <a:pt x="221" y="252"/>
                      <a:pt x="222" y="245"/>
                      <a:pt x="225" y="238"/>
                    </a:cubicBezTo>
                    <a:cubicBezTo>
                      <a:pt x="227" y="233"/>
                      <a:pt x="231" y="228"/>
                      <a:pt x="234" y="223"/>
                    </a:cubicBezTo>
                    <a:cubicBezTo>
                      <a:pt x="236" y="215"/>
                      <a:pt x="239" y="191"/>
                      <a:pt x="246" y="211"/>
                    </a:cubicBezTo>
                    <a:cubicBezTo>
                      <a:pt x="245" y="220"/>
                      <a:pt x="244" y="229"/>
                      <a:pt x="243" y="238"/>
                    </a:cubicBezTo>
                    <a:cubicBezTo>
                      <a:pt x="242" y="241"/>
                      <a:pt x="243" y="247"/>
                      <a:pt x="240" y="247"/>
                    </a:cubicBezTo>
                    <a:cubicBezTo>
                      <a:pt x="237" y="247"/>
                      <a:pt x="238" y="241"/>
                      <a:pt x="237" y="238"/>
                    </a:cubicBezTo>
                    <a:cubicBezTo>
                      <a:pt x="247" y="221"/>
                      <a:pt x="245" y="226"/>
                      <a:pt x="252" y="208"/>
                    </a:cubicBezTo>
                    <a:cubicBezTo>
                      <a:pt x="253" y="205"/>
                      <a:pt x="255" y="196"/>
                      <a:pt x="255" y="199"/>
                    </a:cubicBezTo>
                    <a:cubicBezTo>
                      <a:pt x="255" y="214"/>
                      <a:pt x="249" y="219"/>
                      <a:pt x="240" y="232"/>
                    </a:cubicBezTo>
                    <a:cubicBezTo>
                      <a:pt x="236" y="237"/>
                      <a:pt x="244" y="220"/>
                      <a:pt x="246" y="214"/>
                    </a:cubicBezTo>
                    <a:cubicBezTo>
                      <a:pt x="247" y="210"/>
                      <a:pt x="247" y="206"/>
                      <a:pt x="249" y="202"/>
                    </a:cubicBezTo>
                    <a:cubicBezTo>
                      <a:pt x="250" y="199"/>
                      <a:pt x="258" y="190"/>
                      <a:pt x="255" y="193"/>
                    </a:cubicBezTo>
                    <a:cubicBezTo>
                      <a:pt x="251" y="197"/>
                      <a:pt x="249" y="201"/>
                      <a:pt x="246" y="205"/>
                    </a:cubicBezTo>
                    <a:cubicBezTo>
                      <a:pt x="241" y="219"/>
                      <a:pt x="241" y="223"/>
                      <a:pt x="234" y="235"/>
                    </a:cubicBezTo>
                    <a:cubicBezTo>
                      <a:pt x="229" y="243"/>
                      <a:pt x="219" y="259"/>
                      <a:pt x="219" y="259"/>
                    </a:cubicBezTo>
                    <a:cubicBezTo>
                      <a:pt x="210" y="231"/>
                      <a:pt x="216" y="231"/>
                      <a:pt x="207" y="259"/>
                    </a:cubicBezTo>
                    <a:cubicBezTo>
                      <a:pt x="208" y="245"/>
                      <a:pt x="210" y="231"/>
                      <a:pt x="210" y="217"/>
                    </a:cubicBezTo>
                    <a:cubicBezTo>
                      <a:pt x="210" y="213"/>
                      <a:pt x="209" y="234"/>
                      <a:pt x="204" y="244"/>
                    </a:cubicBezTo>
                    <a:cubicBezTo>
                      <a:pt x="202" y="247"/>
                      <a:pt x="198" y="257"/>
                      <a:pt x="198" y="253"/>
                    </a:cubicBezTo>
                    <a:cubicBezTo>
                      <a:pt x="198" y="247"/>
                      <a:pt x="225" y="199"/>
                      <a:pt x="228" y="199"/>
                    </a:cubicBezTo>
                    <a:cubicBezTo>
                      <a:pt x="231" y="199"/>
                      <a:pt x="226" y="205"/>
                      <a:pt x="225" y="208"/>
                    </a:cubicBezTo>
                    <a:cubicBezTo>
                      <a:pt x="214" y="231"/>
                      <a:pt x="203" y="244"/>
                      <a:pt x="183" y="259"/>
                    </a:cubicBezTo>
                    <a:cubicBezTo>
                      <a:pt x="180" y="246"/>
                      <a:pt x="177" y="245"/>
                      <a:pt x="186" y="232"/>
                    </a:cubicBezTo>
                    <a:cubicBezTo>
                      <a:pt x="189" y="227"/>
                      <a:pt x="201" y="215"/>
                      <a:pt x="198" y="220"/>
                    </a:cubicBezTo>
                    <a:cubicBezTo>
                      <a:pt x="184" y="239"/>
                      <a:pt x="175" y="262"/>
                      <a:pt x="150" y="268"/>
                    </a:cubicBezTo>
                    <a:cubicBezTo>
                      <a:pt x="144" y="245"/>
                      <a:pt x="155" y="227"/>
                      <a:pt x="168" y="208"/>
                    </a:cubicBezTo>
                    <a:cubicBezTo>
                      <a:pt x="171" y="204"/>
                      <a:pt x="161" y="216"/>
                      <a:pt x="159" y="220"/>
                    </a:cubicBezTo>
                    <a:cubicBezTo>
                      <a:pt x="156" y="225"/>
                      <a:pt x="155" y="230"/>
                      <a:pt x="153" y="235"/>
                    </a:cubicBezTo>
                    <a:cubicBezTo>
                      <a:pt x="146" y="250"/>
                      <a:pt x="138" y="258"/>
                      <a:pt x="129" y="271"/>
                    </a:cubicBezTo>
                    <a:cubicBezTo>
                      <a:pt x="128" y="266"/>
                      <a:pt x="125" y="261"/>
                      <a:pt x="126" y="256"/>
                    </a:cubicBezTo>
                    <a:cubicBezTo>
                      <a:pt x="127" y="253"/>
                      <a:pt x="150" y="218"/>
                      <a:pt x="153" y="214"/>
                    </a:cubicBezTo>
                    <a:cubicBezTo>
                      <a:pt x="162" y="232"/>
                      <a:pt x="152" y="263"/>
                      <a:pt x="141" y="280"/>
                    </a:cubicBezTo>
                    <a:cubicBezTo>
                      <a:pt x="144" y="254"/>
                      <a:pt x="142" y="255"/>
                      <a:pt x="147" y="235"/>
                    </a:cubicBezTo>
                    <a:cubicBezTo>
                      <a:pt x="148" y="231"/>
                      <a:pt x="149" y="227"/>
                      <a:pt x="150" y="223"/>
                    </a:cubicBezTo>
                    <a:cubicBezTo>
                      <a:pt x="151" y="220"/>
                      <a:pt x="156" y="214"/>
                      <a:pt x="153" y="214"/>
                    </a:cubicBezTo>
                    <a:cubicBezTo>
                      <a:pt x="151" y="214"/>
                      <a:pt x="141" y="238"/>
                      <a:pt x="135" y="247"/>
                    </a:cubicBezTo>
                    <a:cubicBezTo>
                      <a:pt x="132" y="259"/>
                      <a:pt x="129" y="269"/>
                      <a:pt x="123" y="280"/>
                    </a:cubicBezTo>
                    <a:cubicBezTo>
                      <a:pt x="118" y="260"/>
                      <a:pt x="127" y="243"/>
                      <a:pt x="141" y="229"/>
                    </a:cubicBezTo>
                    <a:cubicBezTo>
                      <a:pt x="139" y="251"/>
                      <a:pt x="137" y="271"/>
                      <a:pt x="132" y="292"/>
                    </a:cubicBezTo>
                    <a:cubicBezTo>
                      <a:pt x="124" y="267"/>
                      <a:pt x="132" y="296"/>
                      <a:pt x="132" y="238"/>
                    </a:cubicBezTo>
                    <a:cubicBezTo>
                      <a:pt x="132" y="233"/>
                      <a:pt x="130" y="248"/>
                      <a:pt x="129" y="253"/>
                    </a:cubicBezTo>
                    <a:cubicBezTo>
                      <a:pt x="127" y="264"/>
                      <a:pt x="123" y="275"/>
                      <a:pt x="123" y="286"/>
                    </a:cubicBezTo>
                    <a:cubicBezTo>
                      <a:pt x="123" y="290"/>
                      <a:pt x="124" y="278"/>
                      <a:pt x="126" y="274"/>
                    </a:cubicBezTo>
                    <a:cubicBezTo>
                      <a:pt x="129" y="267"/>
                      <a:pt x="136" y="261"/>
                      <a:pt x="141" y="256"/>
                    </a:cubicBezTo>
                    <a:cubicBezTo>
                      <a:pt x="148" y="240"/>
                      <a:pt x="159" y="234"/>
                      <a:pt x="165" y="217"/>
                    </a:cubicBezTo>
                    <a:cubicBezTo>
                      <a:pt x="177" y="234"/>
                      <a:pt x="173" y="254"/>
                      <a:pt x="162" y="271"/>
                    </a:cubicBezTo>
                    <a:cubicBezTo>
                      <a:pt x="142" y="264"/>
                      <a:pt x="159" y="239"/>
                      <a:pt x="162" y="223"/>
                    </a:cubicBezTo>
                    <a:cubicBezTo>
                      <a:pt x="163" y="218"/>
                      <a:pt x="170" y="210"/>
                      <a:pt x="165" y="208"/>
                    </a:cubicBezTo>
                    <a:cubicBezTo>
                      <a:pt x="161" y="206"/>
                      <a:pt x="159" y="216"/>
                      <a:pt x="156" y="220"/>
                    </a:cubicBezTo>
                    <a:cubicBezTo>
                      <a:pt x="151" y="238"/>
                      <a:pt x="148" y="260"/>
                      <a:pt x="132" y="271"/>
                    </a:cubicBezTo>
                    <a:cubicBezTo>
                      <a:pt x="130" y="267"/>
                      <a:pt x="127" y="263"/>
                      <a:pt x="126" y="259"/>
                    </a:cubicBezTo>
                    <a:cubicBezTo>
                      <a:pt x="124" y="242"/>
                      <a:pt x="127" y="225"/>
                      <a:pt x="123" y="208"/>
                    </a:cubicBezTo>
                    <a:cubicBezTo>
                      <a:pt x="122" y="203"/>
                      <a:pt x="119" y="218"/>
                      <a:pt x="117" y="223"/>
                    </a:cubicBezTo>
                    <a:cubicBezTo>
                      <a:pt x="104" y="259"/>
                      <a:pt x="113" y="239"/>
                      <a:pt x="102" y="262"/>
                    </a:cubicBezTo>
                    <a:cubicBezTo>
                      <a:pt x="98" y="246"/>
                      <a:pt x="100" y="237"/>
                      <a:pt x="108" y="223"/>
                    </a:cubicBezTo>
                    <a:cubicBezTo>
                      <a:pt x="110" y="219"/>
                      <a:pt x="112" y="215"/>
                      <a:pt x="114" y="211"/>
                    </a:cubicBezTo>
                    <a:cubicBezTo>
                      <a:pt x="115" y="208"/>
                      <a:pt x="117" y="199"/>
                      <a:pt x="117" y="202"/>
                    </a:cubicBezTo>
                    <a:cubicBezTo>
                      <a:pt x="117" y="218"/>
                      <a:pt x="104" y="253"/>
                      <a:pt x="96" y="268"/>
                    </a:cubicBezTo>
                    <a:cubicBezTo>
                      <a:pt x="91" y="252"/>
                      <a:pt x="108" y="244"/>
                      <a:pt x="90" y="256"/>
                    </a:cubicBezTo>
                    <a:cubicBezTo>
                      <a:pt x="84" y="287"/>
                      <a:pt x="92" y="254"/>
                      <a:pt x="78" y="286"/>
                    </a:cubicBezTo>
                    <a:cubicBezTo>
                      <a:pt x="76" y="290"/>
                      <a:pt x="75" y="302"/>
                      <a:pt x="75" y="298"/>
                    </a:cubicBezTo>
                    <a:cubicBezTo>
                      <a:pt x="75" y="281"/>
                      <a:pt x="86" y="259"/>
                      <a:pt x="93" y="244"/>
                    </a:cubicBezTo>
                    <a:cubicBezTo>
                      <a:pt x="92" y="252"/>
                      <a:pt x="89" y="269"/>
                      <a:pt x="87" y="277"/>
                    </a:cubicBezTo>
                    <a:cubicBezTo>
                      <a:pt x="85" y="284"/>
                      <a:pt x="81" y="305"/>
                      <a:pt x="81" y="298"/>
                    </a:cubicBezTo>
                    <a:cubicBezTo>
                      <a:pt x="81" y="285"/>
                      <a:pt x="84" y="283"/>
                      <a:pt x="90" y="274"/>
                    </a:cubicBezTo>
                    <a:cubicBezTo>
                      <a:pt x="91" y="278"/>
                      <a:pt x="90" y="289"/>
                      <a:pt x="93" y="286"/>
                    </a:cubicBezTo>
                    <a:cubicBezTo>
                      <a:pt x="97" y="282"/>
                      <a:pt x="100" y="272"/>
                      <a:pt x="96" y="268"/>
                    </a:cubicBezTo>
                    <a:cubicBezTo>
                      <a:pt x="95" y="267"/>
                      <a:pt x="82" y="287"/>
                      <a:pt x="81" y="289"/>
                    </a:cubicBezTo>
                    <a:cubicBezTo>
                      <a:pt x="77" y="276"/>
                      <a:pt x="77" y="282"/>
                      <a:pt x="81" y="265"/>
                    </a:cubicBezTo>
                    <a:cubicBezTo>
                      <a:pt x="82" y="262"/>
                      <a:pt x="84" y="253"/>
                      <a:pt x="84" y="256"/>
                    </a:cubicBezTo>
                    <a:cubicBezTo>
                      <a:pt x="84" y="271"/>
                      <a:pt x="79" y="288"/>
                      <a:pt x="72" y="301"/>
                    </a:cubicBezTo>
                    <a:cubicBezTo>
                      <a:pt x="68" y="283"/>
                      <a:pt x="68" y="291"/>
                      <a:pt x="72" y="268"/>
                    </a:cubicBezTo>
                    <a:cubicBezTo>
                      <a:pt x="73" y="264"/>
                      <a:pt x="75" y="252"/>
                      <a:pt x="75" y="256"/>
                    </a:cubicBezTo>
                    <a:cubicBezTo>
                      <a:pt x="75" y="271"/>
                      <a:pt x="67" y="283"/>
                      <a:pt x="60" y="295"/>
                    </a:cubicBezTo>
                    <a:cubicBezTo>
                      <a:pt x="59" y="299"/>
                      <a:pt x="61" y="305"/>
                      <a:pt x="57" y="307"/>
                    </a:cubicBezTo>
                    <a:cubicBezTo>
                      <a:pt x="54" y="308"/>
                      <a:pt x="54" y="301"/>
                      <a:pt x="54" y="298"/>
                    </a:cubicBezTo>
                    <a:cubicBezTo>
                      <a:pt x="55" y="286"/>
                      <a:pt x="57" y="274"/>
                      <a:pt x="60" y="262"/>
                    </a:cubicBezTo>
                    <a:cubicBezTo>
                      <a:pt x="62" y="253"/>
                      <a:pt x="66" y="244"/>
                      <a:pt x="69" y="235"/>
                    </a:cubicBezTo>
                    <a:cubicBezTo>
                      <a:pt x="70" y="232"/>
                      <a:pt x="74" y="223"/>
                      <a:pt x="72" y="226"/>
                    </a:cubicBezTo>
                    <a:cubicBezTo>
                      <a:pt x="68" y="232"/>
                      <a:pt x="60" y="244"/>
                      <a:pt x="60" y="244"/>
                    </a:cubicBezTo>
                    <a:cubicBezTo>
                      <a:pt x="56" y="274"/>
                      <a:pt x="60" y="260"/>
                      <a:pt x="51" y="286"/>
                    </a:cubicBezTo>
                    <a:cubicBezTo>
                      <a:pt x="50" y="290"/>
                      <a:pt x="48" y="302"/>
                      <a:pt x="48" y="298"/>
                    </a:cubicBezTo>
                    <a:cubicBezTo>
                      <a:pt x="48" y="281"/>
                      <a:pt x="74" y="247"/>
                      <a:pt x="72" y="238"/>
                    </a:cubicBezTo>
                    <a:cubicBezTo>
                      <a:pt x="71" y="235"/>
                      <a:pt x="66" y="240"/>
                      <a:pt x="63" y="241"/>
                    </a:cubicBezTo>
                    <a:cubicBezTo>
                      <a:pt x="57" y="256"/>
                      <a:pt x="47" y="273"/>
                      <a:pt x="42" y="289"/>
                    </a:cubicBezTo>
                    <a:cubicBezTo>
                      <a:pt x="36" y="271"/>
                      <a:pt x="53" y="255"/>
                      <a:pt x="63" y="241"/>
                    </a:cubicBezTo>
                    <a:cubicBezTo>
                      <a:pt x="64" y="238"/>
                      <a:pt x="66" y="229"/>
                      <a:pt x="66" y="232"/>
                    </a:cubicBezTo>
                    <a:cubicBezTo>
                      <a:pt x="66" y="236"/>
                      <a:pt x="64" y="240"/>
                      <a:pt x="63" y="244"/>
                    </a:cubicBezTo>
                    <a:cubicBezTo>
                      <a:pt x="58" y="258"/>
                      <a:pt x="51" y="269"/>
                      <a:pt x="48" y="283"/>
                    </a:cubicBezTo>
                    <a:cubicBezTo>
                      <a:pt x="44" y="270"/>
                      <a:pt x="47" y="264"/>
                      <a:pt x="54" y="253"/>
                    </a:cubicBezTo>
                    <a:cubicBezTo>
                      <a:pt x="57" y="242"/>
                      <a:pt x="62" y="233"/>
                      <a:pt x="66" y="223"/>
                    </a:cubicBezTo>
                    <a:cubicBezTo>
                      <a:pt x="68" y="219"/>
                      <a:pt x="76" y="211"/>
                      <a:pt x="72" y="211"/>
                    </a:cubicBezTo>
                    <a:cubicBezTo>
                      <a:pt x="70" y="211"/>
                      <a:pt x="48" y="245"/>
                      <a:pt x="45" y="250"/>
                    </a:cubicBezTo>
                    <a:cubicBezTo>
                      <a:pt x="40" y="258"/>
                      <a:pt x="30" y="274"/>
                      <a:pt x="30" y="274"/>
                    </a:cubicBezTo>
                    <a:cubicBezTo>
                      <a:pt x="25" y="260"/>
                      <a:pt x="38" y="245"/>
                      <a:pt x="45" y="232"/>
                    </a:cubicBezTo>
                    <a:cubicBezTo>
                      <a:pt x="57" y="210"/>
                      <a:pt x="66" y="188"/>
                      <a:pt x="72" y="163"/>
                    </a:cubicBezTo>
                    <a:cubicBezTo>
                      <a:pt x="73" y="160"/>
                      <a:pt x="68" y="169"/>
                      <a:pt x="66" y="172"/>
                    </a:cubicBezTo>
                    <a:cubicBezTo>
                      <a:pt x="63" y="177"/>
                      <a:pt x="60" y="182"/>
                      <a:pt x="57" y="187"/>
                    </a:cubicBezTo>
                    <a:cubicBezTo>
                      <a:pt x="50" y="202"/>
                      <a:pt x="40" y="215"/>
                      <a:pt x="30" y="229"/>
                    </a:cubicBezTo>
                    <a:cubicBezTo>
                      <a:pt x="25" y="236"/>
                      <a:pt x="35" y="213"/>
                      <a:pt x="39" y="205"/>
                    </a:cubicBezTo>
                    <a:cubicBezTo>
                      <a:pt x="47" y="189"/>
                      <a:pt x="60" y="173"/>
                      <a:pt x="60" y="154"/>
                    </a:cubicBezTo>
                    <a:cubicBezTo>
                      <a:pt x="60" y="151"/>
                      <a:pt x="58" y="160"/>
                      <a:pt x="57" y="163"/>
                    </a:cubicBezTo>
                    <a:cubicBezTo>
                      <a:pt x="55" y="167"/>
                      <a:pt x="53" y="171"/>
                      <a:pt x="51" y="175"/>
                    </a:cubicBezTo>
                    <a:cubicBezTo>
                      <a:pt x="50" y="181"/>
                      <a:pt x="46" y="212"/>
                      <a:pt x="39" y="190"/>
                    </a:cubicBezTo>
                    <a:cubicBezTo>
                      <a:pt x="40" y="179"/>
                      <a:pt x="42" y="168"/>
                      <a:pt x="42" y="157"/>
                    </a:cubicBezTo>
                    <a:cubicBezTo>
                      <a:pt x="42" y="150"/>
                      <a:pt x="45" y="140"/>
                      <a:pt x="39" y="136"/>
                    </a:cubicBezTo>
                    <a:cubicBezTo>
                      <a:pt x="36" y="134"/>
                      <a:pt x="27" y="174"/>
                      <a:pt x="27" y="175"/>
                    </a:cubicBezTo>
                    <a:cubicBezTo>
                      <a:pt x="26" y="178"/>
                      <a:pt x="24" y="187"/>
                      <a:pt x="24" y="184"/>
                    </a:cubicBezTo>
                    <a:cubicBezTo>
                      <a:pt x="24" y="159"/>
                      <a:pt x="43" y="127"/>
                      <a:pt x="51" y="103"/>
                    </a:cubicBezTo>
                    <a:cubicBezTo>
                      <a:pt x="48" y="124"/>
                      <a:pt x="43" y="143"/>
                      <a:pt x="39" y="163"/>
                    </a:cubicBezTo>
                    <a:cubicBezTo>
                      <a:pt x="38" y="168"/>
                      <a:pt x="37" y="173"/>
                      <a:pt x="36" y="178"/>
                    </a:cubicBezTo>
                    <a:cubicBezTo>
                      <a:pt x="35" y="182"/>
                      <a:pt x="30" y="192"/>
                      <a:pt x="33" y="190"/>
                    </a:cubicBezTo>
                    <a:cubicBezTo>
                      <a:pt x="53" y="177"/>
                      <a:pt x="45" y="148"/>
                      <a:pt x="60" y="133"/>
                    </a:cubicBezTo>
                    <a:cubicBezTo>
                      <a:pt x="63" y="130"/>
                      <a:pt x="58" y="141"/>
                      <a:pt x="57" y="145"/>
                    </a:cubicBezTo>
                    <a:cubicBezTo>
                      <a:pt x="55" y="151"/>
                      <a:pt x="53" y="157"/>
                      <a:pt x="51" y="163"/>
                    </a:cubicBezTo>
                    <a:cubicBezTo>
                      <a:pt x="47" y="174"/>
                      <a:pt x="43" y="185"/>
                      <a:pt x="39" y="196"/>
                    </a:cubicBezTo>
                    <a:cubicBezTo>
                      <a:pt x="41" y="177"/>
                      <a:pt x="46" y="160"/>
                      <a:pt x="51" y="142"/>
                    </a:cubicBezTo>
                    <a:cubicBezTo>
                      <a:pt x="50" y="126"/>
                      <a:pt x="52" y="109"/>
                      <a:pt x="48" y="94"/>
                    </a:cubicBezTo>
                    <a:cubicBezTo>
                      <a:pt x="46" y="88"/>
                      <a:pt x="39" y="103"/>
                      <a:pt x="36" y="109"/>
                    </a:cubicBezTo>
                    <a:cubicBezTo>
                      <a:pt x="28" y="124"/>
                      <a:pt x="18" y="137"/>
                      <a:pt x="9" y="151"/>
                    </a:cubicBezTo>
                    <a:cubicBezTo>
                      <a:pt x="6" y="156"/>
                      <a:pt x="13" y="139"/>
                      <a:pt x="15" y="133"/>
                    </a:cubicBezTo>
                    <a:cubicBezTo>
                      <a:pt x="20" y="115"/>
                      <a:pt x="14" y="126"/>
                      <a:pt x="24" y="112"/>
                    </a:cubicBezTo>
                    <a:cubicBezTo>
                      <a:pt x="27" y="101"/>
                      <a:pt x="30" y="90"/>
                      <a:pt x="33" y="79"/>
                    </a:cubicBezTo>
                    <a:cubicBezTo>
                      <a:pt x="31" y="98"/>
                      <a:pt x="29" y="115"/>
                      <a:pt x="24" y="133"/>
                    </a:cubicBezTo>
                    <a:cubicBezTo>
                      <a:pt x="11" y="113"/>
                      <a:pt x="23" y="90"/>
                      <a:pt x="18" y="67"/>
                    </a:cubicBezTo>
                    <a:cubicBezTo>
                      <a:pt x="13" y="81"/>
                      <a:pt x="12" y="93"/>
                      <a:pt x="6" y="106"/>
                    </a:cubicBezTo>
                    <a:cubicBezTo>
                      <a:pt x="5" y="111"/>
                      <a:pt x="7" y="117"/>
                      <a:pt x="3" y="121"/>
                    </a:cubicBezTo>
                    <a:cubicBezTo>
                      <a:pt x="1" y="123"/>
                      <a:pt x="0" y="115"/>
                      <a:pt x="0" y="112"/>
                    </a:cubicBezTo>
                    <a:cubicBezTo>
                      <a:pt x="1" y="103"/>
                      <a:pt x="6" y="94"/>
                      <a:pt x="9" y="85"/>
                    </a:cubicBezTo>
                    <a:cubicBezTo>
                      <a:pt x="11" y="80"/>
                      <a:pt x="10" y="75"/>
                      <a:pt x="12" y="70"/>
                    </a:cubicBezTo>
                    <a:cubicBezTo>
                      <a:pt x="13" y="67"/>
                      <a:pt x="16" y="64"/>
                      <a:pt x="18" y="61"/>
                    </a:cubicBezTo>
                    <a:cubicBezTo>
                      <a:pt x="19" y="58"/>
                      <a:pt x="21" y="49"/>
                      <a:pt x="21" y="52"/>
                    </a:cubicBezTo>
                    <a:cubicBezTo>
                      <a:pt x="21" y="62"/>
                      <a:pt x="12" y="82"/>
                      <a:pt x="12" y="82"/>
                    </a:cubicBezTo>
                    <a:cubicBezTo>
                      <a:pt x="5" y="60"/>
                      <a:pt x="8" y="62"/>
                      <a:pt x="12" y="40"/>
                    </a:cubicBezTo>
                    <a:cubicBezTo>
                      <a:pt x="15" y="42"/>
                      <a:pt x="19" y="43"/>
                      <a:pt x="21" y="46"/>
                    </a:cubicBezTo>
                    <a:cubicBezTo>
                      <a:pt x="24" y="51"/>
                      <a:pt x="27" y="64"/>
                      <a:pt x="27" y="64"/>
                    </a:cubicBezTo>
                    <a:cubicBezTo>
                      <a:pt x="48" y="50"/>
                      <a:pt x="38" y="54"/>
                      <a:pt x="54" y="49"/>
                    </a:cubicBezTo>
                    <a:cubicBezTo>
                      <a:pt x="55" y="64"/>
                      <a:pt x="53" y="79"/>
                      <a:pt x="57" y="94"/>
                    </a:cubicBezTo>
                    <a:cubicBezTo>
                      <a:pt x="58" y="98"/>
                      <a:pt x="60" y="86"/>
                      <a:pt x="63" y="82"/>
                    </a:cubicBezTo>
                    <a:cubicBezTo>
                      <a:pt x="65" y="79"/>
                      <a:pt x="69" y="76"/>
                      <a:pt x="72" y="73"/>
                    </a:cubicBezTo>
                    <a:cubicBezTo>
                      <a:pt x="92" y="56"/>
                      <a:pt x="93" y="56"/>
                      <a:pt x="108" y="46"/>
                    </a:cubicBezTo>
                    <a:cubicBezTo>
                      <a:pt x="112" y="93"/>
                      <a:pt x="111" y="94"/>
                      <a:pt x="120" y="67"/>
                    </a:cubicBezTo>
                    <a:cubicBezTo>
                      <a:pt x="122" y="71"/>
                      <a:pt x="122" y="78"/>
                      <a:pt x="126" y="79"/>
                    </a:cubicBezTo>
                    <a:cubicBezTo>
                      <a:pt x="129" y="80"/>
                      <a:pt x="128" y="70"/>
                      <a:pt x="132" y="70"/>
                    </a:cubicBezTo>
                    <a:cubicBezTo>
                      <a:pt x="136" y="70"/>
                      <a:pt x="136" y="76"/>
                      <a:pt x="138" y="79"/>
                    </a:cubicBezTo>
                    <a:cubicBezTo>
                      <a:pt x="140" y="76"/>
                      <a:pt x="140" y="70"/>
                      <a:pt x="144" y="70"/>
                    </a:cubicBezTo>
                    <a:cubicBezTo>
                      <a:pt x="148" y="70"/>
                      <a:pt x="147" y="81"/>
                      <a:pt x="150" y="79"/>
                    </a:cubicBezTo>
                    <a:cubicBezTo>
                      <a:pt x="154" y="76"/>
                      <a:pt x="153" y="59"/>
                      <a:pt x="153" y="64"/>
                    </a:cubicBezTo>
                    <a:cubicBezTo>
                      <a:pt x="153" y="101"/>
                      <a:pt x="151" y="71"/>
                      <a:pt x="162" y="55"/>
                    </a:cubicBezTo>
                    <a:cubicBezTo>
                      <a:pt x="168" y="64"/>
                      <a:pt x="162" y="80"/>
                      <a:pt x="171" y="85"/>
                    </a:cubicBezTo>
                    <a:cubicBezTo>
                      <a:pt x="176" y="88"/>
                      <a:pt x="174" y="61"/>
                      <a:pt x="174" y="67"/>
                    </a:cubicBezTo>
                    <a:cubicBezTo>
                      <a:pt x="174" y="77"/>
                      <a:pt x="165" y="89"/>
                      <a:pt x="171" y="97"/>
                    </a:cubicBezTo>
                    <a:cubicBezTo>
                      <a:pt x="175" y="103"/>
                      <a:pt x="183" y="79"/>
                      <a:pt x="183" y="79"/>
                    </a:cubicBezTo>
                    <a:cubicBezTo>
                      <a:pt x="186" y="87"/>
                      <a:pt x="182" y="99"/>
                      <a:pt x="189" y="103"/>
                    </a:cubicBezTo>
                    <a:cubicBezTo>
                      <a:pt x="193" y="105"/>
                      <a:pt x="190" y="95"/>
                      <a:pt x="192" y="91"/>
                    </a:cubicBezTo>
                    <a:cubicBezTo>
                      <a:pt x="198" y="80"/>
                      <a:pt x="201" y="79"/>
                      <a:pt x="210" y="73"/>
                    </a:cubicBezTo>
                    <a:cubicBezTo>
                      <a:pt x="219" y="91"/>
                      <a:pt x="210" y="88"/>
                      <a:pt x="210" y="106"/>
                    </a:cubicBezTo>
                    <a:cubicBezTo>
                      <a:pt x="210" y="109"/>
                      <a:pt x="212" y="100"/>
                      <a:pt x="213" y="97"/>
                    </a:cubicBezTo>
                    <a:cubicBezTo>
                      <a:pt x="215" y="94"/>
                      <a:pt x="217" y="91"/>
                      <a:pt x="219" y="88"/>
                    </a:cubicBezTo>
                    <a:cubicBezTo>
                      <a:pt x="220" y="92"/>
                      <a:pt x="218" y="99"/>
                      <a:pt x="222" y="100"/>
                    </a:cubicBezTo>
                    <a:cubicBezTo>
                      <a:pt x="225" y="101"/>
                      <a:pt x="225" y="94"/>
                      <a:pt x="228" y="91"/>
                    </a:cubicBezTo>
                    <a:cubicBezTo>
                      <a:pt x="234" y="85"/>
                      <a:pt x="242" y="81"/>
                      <a:pt x="249" y="76"/>
                    </a:cubicBezTo>
                    <a:cubicBezTo>
                      <a:pt x="253" y="89"/>
                      <a:pt x="246" y="122"/>
                      <a:pt x="261" y="100"/>
                    </a:cubicBezTo>
                    <a:cubicBezTo>
                      <a:pt x="263" y="104"/>
                      <a:pt x="265" y="108"/>
                      <a:pt x="267" y="112"/>
                    </a:cubicBezTo>
                    <a:cubicBezTo>
                      <a:pt x="268" y="116"/>
                      <a:pt x="266" y="124"/>
                      <a:pt x="270" y="124"/>
                    </a:cubicBezTo>
                    <a:cubicBezTo>
                      <a:pt x="278" y="124"/>
                      <a:pt x="278" y="110"/>
                      <a:pt x="282" y="103"/>
                    </a:cubicBezTo>
                    <a:cubicBezTo>
                      <a:pt x="284" y="108"/>
                      <a:pt x="283" y="117"/>
                      <a:pt x="288" y="118"/>
                    </a:cubicBezTo>
                    <a:cubicBezTo>
                      <a:pt x="293" y="119"/>
                      <a:pt x="292" y="106"/>
                      <a:pt x="297" y="106"/>
                    </a:cubicBezTo>
                    <a:cubicBezTo>
                      <a:pt x="299" y="106"/>
                      <a:pt x="308" y="133"/>
                      <a:pt x="300" y="109"/>
                    </a:cubicBezTo>
                    <a:cubicBezTo>
                      <a:pt x="286" y="114"/>
                      <a:pt x="286" y="106"/>
                      <a:pt x="282" y="94"/>
                    </a:cubicBezTo>
                    <a:cubicBezTo>
                      <a:pt x="283" y="91"/>
                      <a:pt x="282" y="85"/>
                      <a:pt x="285" y="85"/>
                    </a:cubicBezTo>
                    <a:cubicBezTo>
                      <a:pt x="288" y="85"/>
                      <a:pt x="288" y="91"/>
                      <a:pt x="288" y="94"/>
                    </a:cubicBezTo>
                    <a:cubicBezTo>
                      <a:pt x="288" y="103"/>
                      <a:pt x="281" y="107"/>
                      <a:pt x="276" y="112"/>
                    </a:cubicBezTo>
                    <a:cubicBezTo>
                      <a:pt x="275" y="109"/>
                      <a:pt x="276" y="103"/>
                      <a:pt x="273" y="103"/>
                    </a:cubicBezTo>
                    <a:cubicBezTo>
                      <a:pt x="269" y="103"/>
                      <a:pt x="270" y="110"/>
                      <a:pt x="267" y="112"/>
                    </a:cubicBezTo>
                    <a:cubicBezTo>
                      <a:pt x="262" y="115"/>
                      <a:pt x="249" y="118"/>
                      <a:pt x="249" y="118"/>
                    </a:cubicBezTo>
                    <a:cubicBezTo>
                      <a:pt x="237" y="135"/>
                      <a:pt x="215" y="169"/>
                      <a:pt x="198" y="181"/>
                    </a:cubicBezTo>
                    <a:cubicBezTo>
                      <a:pt x="202" y="168"/>
                      <a:pt x="211" y="164"/>
                      <a:pt x="222" y="157"/>
                    </a:cubicBezTo>
                    <a:cubicBezTo>
                      <a:pt x="224" y="154"/>
                      <a:pt x="225" y="145"/>
                      <a:pt x="228" y="148"/>
                    </a:cubicBezTo>
                    <a:cubicBezTo>
                      <a:pt x="231" y="151"/>
                      <a:pt x="227" y="157"/>
                      <a:pt x="225" y="160"/>
                    </a:cubicBezTo>
                    <a:cubicBezTo>
                      <a:pt x="223" y="162"/>
                      <a:pt x="208" y="173"/>
                      <a:pt x="204" y="175"/>
                    </a:cubicBezTo>
                    <a:cubicBezTo>
                      <a:pt x="154" y="170"/>
                      <a:pt x="103" y="160"/>
                      <a:pt x="54" y="148"/>
                    </a:cubicBezTo>
                    <a:cubicBezTo>
                      <a:pt x="46" y="142"/>
                      <a:pt x="38" y="129"/>
                      <a:pt x="27" y="139"/>
                    </a:cubicBezTo>
                    <a:cubicBezTo>
                      <a:pt x="22" y="144"/>
                      <a:pt x="19" y="151"/>
                      <a:pt x="15" y="157"/>
                    </a:cubicBezTo>
                    <a:cubicBezTo>
                      <a:pt x="13" y="160"/>
                      <a:pt x="9" y="166"/>
                      <a:pt x="9" y="166"/>
                    </a:cubicBezTo>
                    <a:cubicBezTo>
                      <a:pt x="13" y="195"/>
                      <a:pt x="25" y="236"/>
                      <a:pt x="57" y="244"/>
                    </a:cubicBezTo>
                    <a:cubicBezTo>
                      <a:pt x="60" y="242"/>
                      <a:pt x="63" y="241"/>
                      <a:pt x="66" y="238"/>
                    </a:cubicBezTo>
                    <a:cubicBezTo>
                      <a:pt x="69" y="235"/>
                      <a:pt x="69" y="228"/>
                      <a:pt x="72" y="229"/>
                    </a:cubicBezTo>
                    <a:cubicBezTo>
                      <a:pt x="76" y="230"/>
                      <a:pt x="76" y="237"/>
                      <a:pt x="78" y="241"/>
                    </a:cubicBezTo>
                    <a:cubicBezTo>
                      <a:pt x="84" y="252"/>
                      <a:pt x="87" y="259"/>
                      <a:pt x="96" y="268"/>
                    </a:cubicBezTo>
                    <a:cubicBezTo>
                      <a:pt x="110" y="265"/>
                      <a:pt x="119" y="262"/>
                      <a:pt x="132" y="256"/>
                    </a:cubicBezTo>
                    <a:cubicBezTo>
                      <a:pt x="158" y="273"/>
                      <a:pt x="122" y="246"/>
                      <a:pt x="144" y="307"/>
                    </a:cubicBezTo>
                    <a:cubicBezTo>
                      <a:pt x="146" y="312"/>
                      <a:pt x="149" y="299"/>
                      <a:pt x="153" y="295"/>
                    </a:cubicBezTo>
                    <a:cubicBezTo>
                      <a:pt x="175" y="273"/>
                      <a:pt x="157" y="298"/>
                      <a:pt x="171" y="277"/>
                    </a:cubicBezTo>
                    <a:cubicBezTo>
                      <a:pt x="172" y="254"/>
                      <a:pt x="172" y="231"/>
                      <a:pt x="174" y="208"/>
                    </a:cubicBezTo>
                    <a:cubicBezTo>
                      <a:pt x="174" y="204"/>
                      <a:pt x="181" y="196"/>
                      <a:pt x="177" y="196"/>
                    </a:cubicBezTo>
                    <a:cubicBezTo>
                      <a:pt x="175" y="196"/>
                      <a:pt x="163" y="227"/>
                      <a:pt x="162" y="229"/>
                    </a:cubicBezTo>
                    <a:cubicBezTo>
                      <a:pt x="163" y="226"/>
                      <a:pt x="175" y="181"/>
                      <a:pt x="174" y="178"/>
                    </a:cubicBezTo>
                    <a:cubicBezTo>
                      <a:pt x="172" y="175"/>
                      <a:pt x="170" y="184"/>
                      <a:pt x="168" y="187"/>
                    </a:cubicBezTo>
                    <a:cubicBezTo>
                      <a:pt x="165" y="200"/>
                      <a:pt x="162" y="213"/>
                      <a:pt x="159" y="226"/>
                    </a:cubicBezTo>
                    <a:cubicBezTo>
                      <a:pt x="157" y="236"/>
                      <a:pt x="151" y="266"/>
                      <a:pt x="153" y="256"/>
                    </a:cubicBezTo>
                    <a:cubicBezTo>
                      <a:pt x="158" y="235"/>
                      <a:pt x="161" y="214"/>
                      <a:pt x="168" y="193"/>
                    </a:cubicBezTo>
                    <a:cubicBezTo>
                      <a:pt x="169" y="189"/>
                      <a:pt x="175" y="183"/>
                      <a:pt x="171" y="181"/>
                    </a:cubicBezTo>
                    <a:cubicBezTo>
                      <a:pt x="167" y="179"/>
                      <a:pt x="165" y="187"/>
                      <a:pt x="162" y="190"/>
                    </a:cubicBezTo>
                    <a:cubicBezTo>
                      <a:pt x="158" y="203"/>
                      <a:pt x="150" y="213"/>
                      <a:pt x="147" y="226"/>
                    </a:cubicBezTo>
                    <a:cubicBezTo>
                      <a:pt x="143" y="209"/>
                      <a:pt x="152" y="187"/>
                      <a:pt x="156" y="169"/>
                    </a:cubicBezTo>
                    <a:cubicBezTo>
                      <a:pt x="145" y="106"/>
                      <a:pt x="155" y="137"/>
                      <a:pt x="141" y="157"/>
                    </a:cubicBezTo>
                    <a:cubicBezTo>
                      <a:pt x="137" y="177"/>
                      <a:pt x="132" y="196"/>
                      <a:pt x="123" y="214"/>
                    </a:cubicBezTo>
                    <a:cubicBezTo>
                      <a:pt x="122" y="219"/>
                      <a:pt x="120" y="234"/>
                      <a:pt x="120" y="229"/>
                    </a:cubicBezTo>
                    <a:cubicBezTo>
                      <a:pt x="120" y="212"/>
                      <a:pt x="135" y="177"/>
                      <a:pt x="132" y="175"/>
                    </a:cubicBezTo>
                    <a:cubicBezTo>
                      <a:pt x="128" y="172"/>
                      <a:pt x="124" y="181"/>
                      <a:pt x="120" y="184"/>
                    </a:cubicBezTo>
                    <a:cubicBezTo>
                      <a:pt x="111" y="202"/>
                      <a:pt x="105" y="217"/>
                      <a:pt x="93" y="232"/>
                    </a:cubicBezTo>
                    <a:cubicBezTo>
                      <a:pt x="96" y="218"/>
                      <a:pt x="100" y="207"/>
                      <a:pt x="105" y="193"/>
                    </a:cubicBezTo>
                    <a:cubicBezTo>
                      <a:pt x="108" y="174"/>
                      <a:pt x="115" y="164"/>
                      <a:pt x="111" y="145"/>
                    </a:cubicBezTo>
                    <a:cubicBezTo>
                      <a:pt x="101" y="174"/>
                      <a:pt x="85" y="204"/>
                      <a:pt x="66" y="229"/>
                    </a:cubicBezTo>
                    <a:cubicBezTo>
                      <a:pt x="55" y="213"/>
                      <a:pt x="66" y="184"/>
                      <a:pt x="72" y="166"/>
                    </a:cubicBezTo>
                    <a:cubicBezTo>
                      <a:pt x="71" y="161"/>
                      <a:pt x="74" y="153"/>
                      <a:pt x="69" y="151"/>
                    </a:cubicBezTo>
                    <a:cubicBezTo>
                      <a:pt x="65" y="149"/>
                      <a:pt x="68" y="159"/>
                      <a:pt x="66" y="163"/>
                    </a:cubicBezTo>
                    <a:cubicBezTo>
                      <a:pt x="60" y="176"/>
                      <a:pt x="57" y="194"/>
                      <a:pt x="45" y="202"/>
                    </a:cubicBezTo>
                    <a:cubicBezTo>
                      <a:pt x="41" y="213"/>
                      <a:pt x="34" y="219"/>
                      <a:pt x="27" y="229"/>
                    </a:cubicBezTo>
                    <a:cubicBezTo>
                      <a:pt x="22" y="213"/>
                      <a:pt x="25" y="197"/>
                      <a:pt x="30" y="181"/>
                    </a:cubicBezTo>
                    <a:cubicBezTo>
                      <a:pt x="31" y="177"/>
                      <a:pt x="32" y="173"/>
                      <a:pt x="33" y="169"/>
                    </a:cubicBezTo>
                    <a:cubicBezTo>
                      <a:pt x="34" y="166"/>
                      <a:pt x="38" y="158"/>
                      <a:pt x="36" y="160"/>
                    </a:cubicBezTo>
                    <a:cubicBezTo>
                      <a:pt x="32" y="164"/>
                      <a:pt x="30" y="170"/>
                      <a:pt x="27" y="175"/>
                    </a:cubicBezTo>
                    <a:cubicBezTo>
                      <a:pt x="24" y="188"/>
                      <a:pt x="21" y="197"/>
                      <a:pt x="21" y="211"/>
                    </a:cubicBezTo>
                    <a:cubicBezTo>
                      <a:pt x="21" y="215"/>
                      <a:pt x="22" y="203"/>
                      <a:pt x="24" y="199"/>
                    </a:cubicBezTo>
                    <a:cubicBezTo>
                      <a:pt x="27" y="193"/>
                      <a:pt x="32" y="189"/>
                      <a:pt x="36" y="184"/>
                    </a:cubicBezTo>
                    <a:cubicBezTo>
                      <a:pt x="42" y="159"/>
                      <a:pt x="34" y="185"/>
                      <a:pt x="48" y="160"/>
                    </a:cubicBezTo>
                    <a:cubicBezTo>
                      <a:pt x="51" y="155"/>
                      <a:pt x="52" y="150"/>
                      <a:pt x="54" y="145"/>
                    </a:cubicBezTo>
                    <a:cubicBezTo>
                      <a:pt x="55" y="141"/>
                      <a:pt x="57" y="129"/>
                      <a:pt x="57" y="133"/>
                    </a:cubicBezTo>
                    <a:cubicBezTo>
                      <a:pt x="57" y="154"/>
                      <a:pt x="48" y="181"/>
                      <a:pt x="45" y="202"/>
                    </a:cubicBezTo>
                    <a:cubicBezTo>
                      <a:pt x="44" y="209"/>
                      <a:pt x="36" y="231"/>
                      <a:pt x="39" y="235"/>
                    </a:cubicBezTo>
                    <a:cubicBezTo>
                      <a:pt x="40" y="236"/>
                      <a:pt x="53" y="216"/>
                      <a:pt x="54" y="214"/>
                    </a:cubicBezTo>
                    <a:cubicBezTo>
                      <a:pt x="57" y="201"/>
                      <a:pt x="56" y="201"/>
                      <a:pt x="60" y="190"/>
                    </a:cubicBezTo>
                    <a:cubicBezTo>
                      <a:pt x="62" y="185"/>
                      <a:pt x="66" y="170"/>
                      <a:pt x="66" y="175"/>
                    </a:cubicBezTo>
                    <a:cubicBezTo>
                      <a:pt x="66" y="198"/>
                      <a:pt x="63" y="200"/>
                      <a:pt x="54" y="214"/>
                    </a:cubicBezTo>
                    <a:cubicBezTo>
                      <a:pt x="52" y="221"/>
                      <a:pt x="39" y="250"/>
                      <a:pt x="51" y="223"/>
                    </a:cubicBezTo>
                    <a:cubicBezTo>
                      <a:pt x="56" y="211"/>
                      <a:pt x="63" y="199"/>
                      <a:pt x="69" y="187"/>
                    </a:cubicBezTo>
                    <a:cubicBezTo>
                      <a:pt x="70" y="182"/>
                      <a:pt x="84" y="137"/>
                      <a:pt x="69" y="160"/>
                    </a:cubicBezTo>
                    <a:cubicBezTo>
                      <a:pt x="62" y="188"/>
                      <a:pt x="51" y="213"/>
                      <a:pt x="45" y="241"/>
                    </a:cubicBezTo>
                    <a:cubicBezTo>
                      <a:pt x="41" y="228"/>
                      <a:pt x="47" y="222"/>
                      <a:pt x="54" y="211"/>
                    </a:cubicBezTo>
                    <a:cubicBezTo>
                      <a:pt x="61" y="178"/>
                      <a:pt x="76" y="148"/>
                      <a:pt x="84" y="115"/>
                    </a:cubicBezTo>
                    <a:cubicBezTo>
                      <a:pt x="96" y="151"/>
                      <a:pt x="78" y="189"/>
                      <a:pt x="87" y="226"/>
                    </a:cubicBezTo>
                    <a:cubicBezTo>
                      <a:pt x="94" y="212"/>
                      <a:pt x="98" y="197"/>
                      <a:pt x="105" y="184"/>
                    </a:cubicBezTo>
                    <a:cubicBezTo>
                      <a:pt x="111" y="172"/>
                      <a:pt x="121" y="162"/>
                      <a:pt x="126" y="148"/>
                    </a:cubicBezTo>
                    <a:cubicBezTo>
                      <a:pt x="132" y="166"/>
                      <a:pt x="123" y="187"/>
                      <a:pt x="117" y="205"/>
                    </a:cubicBezTo>
                    <a:cubicBezTo>
                      <a:pt x="127" y="231"/>
                      <a:pt x="125" y="212"/>
                      <a:pt x="138" y="199"/>
                    </a:cubicBezTo>
                    <a:cubicBezTo>
                      <a:pt x="142" y="181"/>
                      <a:pt x="152" y="165"/>
                      <a:pt x="165" y="151"/>
                    </a:cubicBezTo>
                    <a:cubicBezTo>
                      <a:pt x="172" y="144"/>
                      <a:pt x="186" y="130"/>
                      <a:pt x="186" y="130"/>
                    </a:cubicBezTo>
                    <a:cubicBezTo>
                      <a:pt x="193" y="152"/>
                      <a:pt x="181" y="174"/>
                      <a:pt x="177" y="196"/>
                    </a:cubicBezTo>
                    <a:cubicBezTo>
                      <a:pt x="175" y="205"/>
                      <a:pt x="192" y="172"/>
                      <a:pt x="192" y="172"/>
                    </a:cubicBezTo>
                    <a:cubicBezTo>
                      <a:pt x="195" y="160"/>
                      <a:pt x="198" y="150"/>
                      <a:pt x="204" y="139"/>
                    </a:cubicBezTo>
                    <a:cubicBezTo>
                      <a:pt x="208" y="159"/>
                      <a:pt x="205" y="161"/>
                      <a:pt x="195" y="178"/>
                    </a:cubicBezTo>
                    <a:cubicBezTo>
                      <a:pt x="193" y="185"/>
                      <a:pt x="191" y="192"/>
                      <a:pt x="189" y="199"/>
                    </a:cubicBezTo>
                    <a:cubicBezTo>
                      <a:pt x="188" y="202"/>
                      <a:pt x="185" y="211"/>
                      <a:pt x="186" y="208"/>
                    </a:cubicBezTo>
                    <a:cubicBezTo>
                      <a:pt x="193" y="192"/>
                      <a:pt x="197" y="174"/>
                      <a:pt x="207" y="160"/>
                    </a:cubicBezTo>
                    <a:cubicBezTo>
                      <a:pt x="212" y="175"/>
                      <a:pt x="207" y="190"/>
                      <a:pt x="204" y="205"/>
                    </a:cubicBezTo>
                    <a:cubicBezTo>
                      <a:pt x="187" y="172"/>
                      <a:pt x="212" y="224"/>
                      <a:pt x="192" y="151"/>
                    </a:cubicBezTo>
                    <a:cubicBezTo>
                      <a:pt x="191" y="148"/>
                      <a:pt x="190" y="157"/>
                      <a:pt x="189" y="160"/>
                    </a:cubicBezTo>
                    <a:cubicBezTo>
                      <a:pt x="187" y="164"/>
                      <a:pt x="186" y="169"/>
                      <a:pt x="183" y="172"/>
                    </a:cubicBezTo>
                    <a:cubicBezTo>
                      <a:pt x="174" y="182"/>
                      <a:pt x="155" y="190"/>
                      <a:pt x="144" y="196"/>
                    </a:cubicBezTo>
                    <a:cubicBezTo>
                      <a:pt x="137" y="194"/>
                      <a:pt x="125" y="197"/>
                      <a:pt x="123" y="190"/>
                    </a:cubicBezTo>
                    <a:cubicBezTo>
                      <a:pt x="111" y="148"/>
                      <a:pt x="135" y="150"/>
                      <a:pt x="135" y="121"/>
                    </a:cubicBezTo>
                    <a:cubicBezTo>
                      <a:pt x="135" y="118"/>
                      <a:pt x="133" y="127"/>
                      <a:pt x="132" y="130"/>
                    </a:cubicBezTo>
                    <a:cubicBezTo>
                      <a:pt x="129" y="135"/>
                      <a:pt x="125" y="140"/>
                      <a:pt x="123" y="145"/>
                    </a:cubicBezTo>
                    <a:cubicBezTo>
                      <a:pt x="119" y="154"/>
                      <a:pt x="117" y="163"/>
                      <a:pt x="114" y="172"/>
                    </a:cubicBezTo>
                    <a:cubicBezTo>
                      <a:pt x="111" y="180"/>
                      <a:pt x="96" y="190"/>
                      <a:pt x="96" y="190"/>
                    </a:cubicBezTo>
                    <a:cubicBezTo>
                      <a:pt x="97" y="173"/>
                      <a:pt x="98" y="156"/>
                      <a:pt x="99" y="139"/>
                    </a:cubicBezTo>
                    <a:cubicBezTo>
                      <a:pt x="100" y="131"/>
                      <a:pt x="110" y="115"/>
                      <a:pt x="102" y="115"/>
                    </a:cubicBezTo>
                    <a:cubicBezTo>
                      <a:pt x="94" y="115"/>
                      <a:pt x="98" y="131"/>
                      <a:pt x="96" y="139"/>
                    </a:cubicBezTo>
                    <a:cubicBezTo>
                      <a:pt x="92" y="153"/>
                      <a:pt x="83" y="163"/>
                      <a:pt x="75" y="175"/>
                    </a:cubicBezTo>
                    <a:cubicBezTo>
                      <a:pt x="78" y="155"/>
                      <a:pt x="81" y="136"/>
                      <a:pt x="90" y="118"/>
                    </a:cubicBezTo>
                    <a:cubicBezTo>
                      <a:pt x="91" y="112"/>
                      <a:pt x="92" y="106"/>
                      <a:pt x="93" y="100"/>
                    </a:cubicBezTo>
                    <a:cubicBezTo>
                      <a:pt x="94" y="96"/>
                      <a:pt x="96" y="84"/>
                      <a:pt x="96" y="88"/>
                    </a:cubicBezTo>
                    <a:cubicBezTo>
                      <a:pt x="96" y="108"/>
                      <a:pt x="90" y="142"/>
                      <a:pt x="78" y="160"/>
                    </a:cubicBezTo>
                    <a:cubicBezTo>
                      <a:pt x="82" y="134"/>
                      <a:pt x="89" y="109"/>
                      <a:pt x="99" y="85"/>
                    </a:cubicBezTo>
                    <a:cubicBezTo>
                      <a:pt x="98" y="77"/>
                      <a:pt x="102" y="67"/>
                      <a:pt x="96" y="61"/>
                    </a:cubicBezTo>
                    <a:cubicBezTo>
                      <a:pt x="95" y="60"/>
                      <a:pt x="88" y="82"/>
                      <a:pt x="87" y="85"/>
                    </a:cubicBezTo>
                    <a:cubicBezTo>
                      <a:pt x="79" y="103"/>
                      <a:pt x="72" y="121"/>
                      <a:pt x="66" y="139"/>
                    </a:cubicBezTo>
                    <a:cubicBezTo>
                      <a:pt x="59" y="118"/>
                      <a:pt x="71" y="94"/>
                      <a:pt x="78" y="73"/>
                    </a:cubicBezTo>
                    <a:cubicBezTo>
                      <a:pt x="77" y="93"/>
                      <a:pt x="77" y="113"/>
                      <a:pt x="75" y="133"/>
                    </a:cubicBezTo>
                    <a:cubicBezTo>
                      <a:pt x="74" y="137"/>
                      <a:pt x="69" y="149"/>
                      <a:pt x="69" y="145"/>
                    </a:cubicBezTo>
                    <a:cubicBezTo>
                      <a:pt x="66" y="111"/>
                      <a:pt x="72" y="98"/>
                      <a:pt x="78" y="70"/>
                    </a:cubicBezTo>
                    <a:cubicBezTo>
                      <a:pt x="77" y="66"/>
                      <a:pt x="79" y="59"/>
                      <a:pt x="75" y="58"/>
                    </a:cubicBezTo>
                    <a:cubicBezTo>
                      <a:pt x="72" y="57"/>
                      <a:pt x="71" y="64"/>
                      <a:pt x="69" y="67"/>
                    </a:cubicBezTo>
                    <a:cubicBezTo>
                      <a:pt x="61" y="84"/>
                      <a:pt x="56" y="100"/>
                      <a:pt x="45" y="115"/>
                    </a:cubicBezTo>
                    <a:cubicBezTo>
                      <a:pt x="36" y="97"/>
                      <a:pt x="44" y="85"/>
                      <a:pt x="51" y="67"/>
                    </a:cubicBezTo>
                    <a:cubicBezTo>
                      <a:pt x="53" y="61"/>
                      <a:pt x="55" y="55"/>
                      <a:pt x="57" y="49"/>
                    </a:cubicBezTo>
                    <a:cubicBezTo>
                      <a:pt x="58" y="45"/>
                      <a:pt x="60" y="33"/>
                      <a:pt x="60" y="37"/>
                    </a:cubicBezTo>
                    <a:cubicBezTo>
                      <a:pt x="60" y="60"/>
                      <a:pt x="49" y="78"/>
                      <a:pt x="45" y="100"/>
                    </a:cubicBezTo>
                    <a:cubicBezTo>
                      <a:pt x="43" y="96"/>
                      <a:pt x="40" y="92"/>
                      <a:pt x="39" y="88"/>
                    </a:cubicBezTo>
                    <a:cubicBezTo>
                      <a:pt x="37" y="73"/>
                      <a:pt x="40" y="57"/>
                      <a:pt x="36" y="43"/>
                    </a:cubicBezTo>
                    <a:cubicBezTo>
                      <a:pt x="34" y="38"/>
                      <a:pt x="32" y="53"/>
                      <a:pt x="30" y="58"/>
                    </a:cubicBezTo>
                    <a:cubicBezTo>
                      <a:pt x="26" y="72"/>
                      <a:pt x="25" y="81"/>
                      <a:pt x="18" y="94"/>
                    </a:cubicBezTo>
                    <a:cubicBezTo>
                      <a:pt x="21" y="77"/>
                      <a:pt x="27" y="67"/>
                      <a:pt x="39" y="55"/>
                    </a:cubicBezTo>
                    <a:cubicBezTo>
                      <a:pt x="38" y="72"/>
                      <a:pt x="37" y="89"/>
                      <a:pt x="36" y="106"/>
                    </a:cubicBezTo>
                    <a:cubicBezTo>
                      <a:pt x="35" y="112"/>
                      <a:pt x="27" y="124"/>
                      <a:pt x="33" y="124"/>
                    </a:cubicBezTo>
                    <a:cubicBezTo>
                      <a:pt x="40" y="124"/>
                      <a:pt x="38" y="111"/>
                      <a:pt x="42" y="106"/>
                    </a:cubicBezTo>
                    <a:cubicBezTo>
                      <a:pt x="52" y="92"/>
                      <a:pt x="75" y="67"/>
                      <a:pt x="75" y="67"/>
                    </a:cubicBezTo>
                    <a:cubicBezTo>
                      <a:pt x="85" y="106"/>
                      <a:pt x="45" y="187"/>
                      <a:pt x="96" y="166"/>
                    </a:cubicBezTo>
                    <a:cubicBezTo>
                      <a:pt x="107" y="152"/>
                      <a:pt x="132" y="127"/>
                      <a:pt x="132" y="127"/>
                    </a:cubicBezTo>
                    <a:cubicBezTo>
                      <a:pt x="136" y="139"/>
                      <a:pt x="132" y="154"/>
                      <a:pt x="129" y="166"/>
                    </a:cubicBezTo>
                    <a:cubicBezTo>
                      <a:pt x="128" y="172"/>
                      <a:pt x="125" y="178"/>
                      <a:pt x="123" y="184"/>
                    </a:cubicBezTo>
                    <a:cubicBezTo>
                      <a:pt x="122" y="187"/>
                      <a:pt x="118" y="196"/>
                      <a:pt x="120" y="193"/>
                    </a:cubicBezTo>
                    <a:cubicBezTo>
                      <a:pt x="132" y="176"/>
                      <a:pt x="125" y="185"/>
                      <a:pt x="141" y="169"/>
                    </a:cubicBezTo>
                    <a:cubicBezTo>
                      <a:pt x="148" y="149"/>
                      <a:pt x="161" y="138"/>
                      <a:pt x="180" y="133"/>
                    </a:cubicBezTo>
                    <a:cubicBezTo>
                      <a:pt x="187" y="154"/>
                      <a:pt x="184" y="139"/>
                      <a:pt x="177" y="178"/>
                    </a:cubicBezTo>
                    <a:cubicBezTo>
                      <a:pt x="176" y="182"/>
                      <a:pt x="175" y="186"/>
                      <a:pt x="174" y="190"/>
                    </a:cubicBezTo>
                    <a:cubicBezTo>
                      <a:pt x="173" y="193"/>
                      <a:pt x="170" y="202"/>
                      <a:pt x="171" y="199"/>
                    </a:cubicBezTo>
                    <a:cubicBezTo>
                      <a:pt x="179" y="169"/>
                      <a:pt x="175" y="181"/>
                      <a:pt x="198" y="151"/>
                    </a:cubicBezTo>
                    <a:cubicBezTo>
                      <a:pt x="201" y="147"/>
                      <a:pt x="207" y="139"/>
                      <a:pt x="207" y="139"/>
                    </a:cubicBezTo>
                    <a:cubicBezTo>
                      <a:pt x="211" y="155"/>
                      <a:pt x="207" y="168"/>
                      <a:pt x="204" y="184"/>
                    </a:cubicBezTo>
                    <a:cubicBezTo>
                      <a:pt x="203" y="188"/>
                      <a:pt x="202" y="192"/>
                      <a:pt x="201" y="196"/>
                    </a:cubicBezTo>
                    <a:cubicBezTo>
                      <a:pt x="200" y="199"/>
                      <a:pt x="198" y="208"/>
                      <a:pt x="198" y="205"/>
                    </a:cubicBezTo>
                    <a:cubicBezTo>
                      <a:pt x="198" y="184"/>
                      <a:pt x="217" y="162"/>
                      <a:pt x="231" y="148"/>
                    </a:cubicBezTo>
                    <a:cubicBezTo>
                      <a:pt x="236" y="164"/>
                      <a:pt x="233" y="184"/>
                      <a:pt x="225" y="199"/>
                    </a:cubicBezTo>
                    <a:cubicBezTo>
                      <a:pt x="223" y="203"/>
                      <a:pt x="223" y="211"/>
                      <a:pt x="219" y="211"/>
                    </a:cubicBezTo>
                    <a:cubicBezTo>
                      <a:pt x="215" y="211"/>
                      <a:pt x="221" y="203"/>
                      <a:pt x="222" y="199"/>
                    </a:cubicBezTo>
                    <a:cubicBezTo>
                      <a:pt x="224" y="194"/>
                      <a:pt x="226" y="189"/>
                      <a:pt x="228" y="184"/>
                    </a:cubicBezTo>
                    <a:cubicBezTo>
                      <a:pt x="234" y="168"/>
                      <a:pt x="241" y="148"/>
                      <a:pt x="255" y="139"/>
                    </a:cubicBezTo>
                    <a:cubicBezTo>
                      <a:pt x="251" y="161"/>
                      <a:pt x="246" y="187"/>
                      <a:pt x="234" y="205"/>
                    </a:cubicBezTo>
                    <a:cubicBezTo>
                      <a:pt x="236" y="191"/>
                      <a:pt x="236" y="185"/>
                      <a:pt x="243" y="172"/>
                    </a:cubicBezTo>
                    <a:cubicBezTo>
                      <a:pt x="246" y="166"/>
                      <a:pt x="251" y="160"/>
                      <a:pt x="255" y="154"/>
                    </a:cubicBezTo>
                    <a:cubicBezTo>
                      <a:pt x="257" y="151"/>
                      <a:pt x="258" y="142"/>
                      <a:pt x="258" y="145"/>
                    </a:cubicBezTo>
                    <a:cubicBezTo>
                      <a:pt x="258" y="162"/>
                      <a:pt x="248" y="177"/>
                      <a:pt x="243" y="193"/>
                    </a:cubicBezTo>
                    <a:cubicBezTo>
                      <a:pt x="242" y="196"/>
                      <a:pt x="240" y="202"/>
                      <a:pt x="240" y="202"/>
                    </a:cubicBezTo>
                    <a:cubicBezTo>
                      <a:pt x="236" y="189"/>
                      <a:pt x="244" y="173"/>
                      <a:pt x="249" y="160"/>
                    </a:cubicBezTo>
                    <a:cubicBezTo>
                      <a:pt x="251" y="155"/>
                      <a:pt x="253" y="150"/>
                      <a:pt x="255" y="145"/>
                    </a:cubicBezTo>
                    <a:cubicBezTo>
                      <a:pt x="256" y="142"/>
                      <a:pt x="258" y="133"/>
                      <a:pt x="258" y="136"/>
                    </a:cubicBezTo>
                    <a:cubicBezTo>
                      <a:pt x="258" y="142"/>
                      <a:pt x="256" y="148"/>
                      <a:pt x="255" y="154"/>
                    </a:cubicBezTo>
                    <a:cubicBezTo>
                      <a:pt x="254" y="159"/>
                      <a:pt x="254" y="164"/>
                      <a:pt x="252" y="169"/>
                    </a:cubicBezTo>
                    <a:cubicBezTo>
                      <a:pt x="251" y="172"/>
                      <a:pt x="248" y="175"/>
                      <a:pt x="246" y="178"/>
                    </a:cubicBezTo>
                    <a:cubicBezTo>
                      <a:pt x="245" y="181"/>
                      <a:pt x="244" y="184"/>
                      <a:pt x="243" y="187"/>
                    </a:cubicBezTo>
                    <a:cubicBezTo>
                      <a:pt x="237" y="170"/>
                      <a:pt x="250" y="151"/>
                      <a:pt x="258" y="136"/>
                    </a:cubicBezTo>
                    <a:cubicBezTo>
                      <a:pt x="262" y="130"/>
                      <a:pt x="270" y="118"/>
                      <a:pt x="270" y="118"/>
                    </a:cubicBezTo>
                    <a:cubicBezTo>
                      <a:pt x="276" y="136"/>
                      <a:pt x="274" y="126"/>
                      <a:pt x="270" y="157"/>
                    </a:cubicBezTo>
                    <a:cubicBezTo>
                      <a:pt x="269" y="162"/>
                      <a:pt x="268" y="167"/>
                      <a:pt x="267" y="172"/>
                    </a:cubicBezTo>
                    <a:cubicBezTo>
                      <a:pt x="266" y="175"/>
                      <a:pt x="264" y="184"/>
                      <a:pt x="264" y="181"/>
                    </a:cubicBezTo>
                    <a:cubicBezTo>
                      <a:pt x="264" y="168"/>
                      <a:pt x="276" y="144"/>
                      <a:pt x="279" y="136"/>
                    </a:cubicBezTo>
                    <a:cubicBezTo>
                      <a:pt x="280" y="133"/>
                      <a:pt x="283" y="130"/>
                      <a:pt x="285" y="127"/>
                    </a:cubicBezTo>
                    <a:cubicBezTo>
                      <a:pt x="286" y="124"/>
                      <a:pt x="289" y="115"/>
                      <a:pt x="288" y="118"/>
                    </a:cubicBezTo>
                    <a:cubicBezTo>
                      <a:pt x="277" y="140"/>
                      <a:pt x="274" y="163"/>
                      <a:pt x="258" y="184"/>
                    </a:cubicBezTo>
                    <a:cubicBezTo>
                      <a:pt x="271" y="128"/>
                      <a:pt x="257" y="180"/>
                      <a:pt x="270" y="142"/>
                    </a:cubicBezTo>
                    <a:cubicBezTo>
                      <a:pt x="271" y="138"/>
                      <a:pt x="277" y="130"/>
                      <a:pt x="273" y="130"/>
                    </a:cubicBezTo>
                    <a:cubicBezTo>
                      <a:pt x="269" y="130"/>
                      <a:pt x="269" y="138"/>
                      <a:pt x="267" y="142"/>
                    </a:cubicBezTo>
                    <a:cubicBezTo>
                      <a:pt x="259" y="162"/>
                      <a:pt x="250" y="181"/>
                      <a:pt x="237" y="199"/>
                    </a:cubicBezTo>
                    <a:cubicBezTo>
                      <a:pt x="229" y="176"/>
                      <a:pt x="255" y="140"/>
                      <a:pt x="264" y="118"/>
                    </a:cubicBezTo>
                    <a:cubicBezTo>
                      <a:pt x="257" y="157"/>
                      <a:pt x="242" y="176"/>
                      <a:pt x="216" y="202"/>
                    </a:cubicBezTo>
                    <a:cubicBezTo>
                      <a:pt x="211" y="188"/>
                      <a:pt x="216" y="187"/>
                      <a:pt x="222" y="175"/>
                    </a:cubicBezTo>
                    <a:cubicBezTo>
                      <a:pt x="233" y="153"/>
                      <a:pt x="243" y="126"/>
                      <a:pt x="249" y="103"/>
                    </a:cubicBezTo>
                    <a:cubicBezTo>
                      <a:pt x="245" y="142"/>
                      <a:pt x="234" y="168"/>
                      <a:pt x="213" y="199"/>
                    </a:cubicBezTo>
                    <a:cubicBezTo>
                      <a:pt x="219" y="171"/>
                      <a:pt x="226" y="147"/>
                      <a:pt x="243" y="124"/>
                    </a:cubicBezTo>
                    <a:cubicBezTo>
                      <a:pt x="247" y="113"/>
                      <a:pt x="249" y="95"/>
                      <a:pt x="255" y="118"/>
                    </a:cubicBezTo>
                    <a:cubicBezTo>
                      <a:pt x="249" y="137"/>
                      <a:pt x="243" y="159"/>
                      <a:pt x="231" y="175"/>
                    </a:cubicBezTo>
                    <a:cubicBezTo>
                      <a:pt x="228" y="190"/>
                      <a:pt x="222" y="200"/>
                      <a:pt x="216" y="214"/>
                    </a:cubicBezTo>
                    <a:cubicBezTo>
                      <a:pt x="219" y="193"/>
                      <a:pt x="222" y="185"/>
                      <a:pt x="234" y="169"/>
                    </a:cubicBezTo>
                    <a:cubicBezTo>
                      <a:pt x="237" y="156"/>
                      <a:pt x="243" y="148"/>
                      <a:pt x="249" y="136"/>
                    </a:cubicBezTo>
                    <a:cubicBezTo>
                      <a:pt x="247" y="148"/>
                      <a:pt x="234" y="169"/>
                      <a:pt x="234" y="169"/>
                    </a:cubicBezTo>
                    <a:cubicBezTo>
                      <a:pt x="229" y="195"/>
                      <a:pt x="214" y="217"/>
                      <a:pt x="204" y="241"/>
                    </a:cubicBezTo>
                    <a:cubicBezTo>
                      <a:pt x="207" y="217"/>
                      <a:pt x="214" y="210"/>
                      <a:pt x="225" y="187"/>
                    </a:cubicBezTo>
                    <a:cubicBezTo>
                      <a:pt x="226" y="184"/>
                      <a:pt x="227" y="181"/>
                      <a:pt x="228" y="178"/>
                    </a:cubicBezTo>
                    <a:cubicBezTo>
                      <a:pt x="230" y="175"/>
                      <a:pt x="238" y="169"/>
                      <a:pt x="234" y="169"/>
                    </a:cubicBezTo>
                    <a:cubicBezTo>
                      <a:pt x="233" y="169"/>
                      <a:pt x="211" y="186"/>
                      <a:pt x="207" y="190"/>
                    </a:cubicBezTo>
                    <a:lnTo>
                      <a:pt x="198" y="214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66" name="Freeform 18"/>
              <p:cNvSpPr>
                <a:spLocks/>
              </p:cNvSpPr>
              <p:nvPr/>
            </p:nvSpPr>
            <p:spPr bwMode="auto">
              <a:xfrm>
                <a:off x="3168" y="2280"/>
                <a:ext cx="308" cy="216"/>
              </a:xfrm>
              <a:custGeom>
                <a:avLst/>
                <a:gdLst/>
                <a:ahLst/>
                <a:cxnLst>
                  <a:cxn ang="0">
                    <a:pos x="237" y="124"/>
                  </a:cxn>
                  <a:cxn ang="0">
                    <a:pos x="222" y="106"/>
                  </a:cxn>
                  <a:cxn ang="0">
                    <a:pos x="189" y="100"/>
                  </a:cxn>
                  <a:cxn ang="0">
                    <a:pos x="168" y="103"/>
                  </a:cxn>
                  <a:cxn ang="0">
                    <a:pos x="165" y="82"/>
                  </a:cxn>
                  <a:cxn ang="0">
                    <a:pos x="132" y="46"/>
                  </a:cxn>
                  <a:cxn ang="0">
                    <a:pos x="114" y="118"/>
                  </a:cxn>
                  <a:cxn ang="0">
                    <a:pos x="87" y="55"/>
                  </a:cxn>
                  <a:cxn ang="0">
                    <a:pos x="60" y="49"/>
                  </a:cxn>
                  <a:cxn ang="0">
                    <a:pos x="105" y="67"/>
                  </a:cxn>
                  <a:cxn ang="0">
                    <a:pos x="168" y="127"/>
                  </a:cxn>
                  <a:cxn ang="0">
                    <a:pos x="270" y="67"/>
                  </a:cxn>
                  <a:cxn ang="0">
                    <a:pos x="300" y="100"/>
                  </a:cxn>
                  <a:cxn ang="0">
                    <a:pos x="246" y="121"/>
                  </a:cxn>
                  <a:cxn ang="0">
                    <a:pos x="213" y="97"/>
                  </a:cxn>
                  <a:cxn ang="0">
                    <a:pos x="141" y="160"/>
                  </a:cxn>
                  <a:cxn ang="0">
                    <a:pos x="102" y="148"/>
                  </a:cxn>
                  <a:cxn ang="0">
                    <a:pos x="120" y="166"/>
                  </a:cxn>
                  <a:cxn ang="0">
                    <a:pos x="96" y="250"/>
                  </a:cxn>
                  <a:cxn ang="0">
                    <a:pos x="78" y="268"/>
                  </a:cxn>
                  <a:cxn ang="0">
                    <a:pos x="105" y="241"/>
                  </a:cxn>
                  <a:cxn ang="0">
                    <a:pos x="99" y="301"/>
                  </a:cxn>
                  <a:cxn ang="0">
                    <a:pos x="126" y="298"/>
                  </a:cxn>
                  <a:cxn ang="0">
                    <a:pos x="183" y="211"/>
                  </a:cxn>
                  <a:cxn ang="0">
                    <a:pos x="225" y="199"/>
                  </a:cxn>
                  <a:cxn ang="0">
                    <a:pos x="246" y="211"/>
                  </a:cxn>
                  <a:cxn ang="0">
                    <a:pos x="246" y="205"/>
                  </a:cxn>
                  <a:cxn ang="0">
                    <a:pos x="186" y="232"/>
                  </a:cxn>
                  <a:cxn ang="0">
                    <a:pos x="147" y="235"/>
                  </a:cxn>
                  <a:cxn ang="0">
                    <a:pos x="126" y="274"/>
                  </a:cxn>
                  <a:cxn ang="0">
                    <a:pos x="117" y="223"/>
                  </a:cxn>
                  <a:cxn ang="0">
                    <a:pos x="87" y="277"/>
                  </a:cxn>
                  <a:cxn ang="0">
                    <a:pos x="75" y="256"/>
                  </a:cxn>
                  <a:cxn ang="0">
                    <a:pos x="72" y="238"/>
                  </a:cxn>
                  <a:cxn ang="0">
                    <a:pos x="45" y="250"/>
                  </a:cxn>
                  <a:cxn ang="0">
                    <a:pos x="51" y="175"/>
                  </a:cxn>
                  <a:cxn ang="0">
                    <a:pos x="60" y="133"/>
                  </a:cxn>
                  <a:cxn ang="0">
                    <a:pos x="33" y="79"/>
                  </a:cxn>
                  <a:cxn ang="0">
                    <a:pos x="12" y="82"/>
                  </a:cxn>
                  <a:cxn ang="0">
                    <a:pos x="126" y="79"/>
                  </a:cxn>
                  <a:cxn ang="0">
                    <a:pos x="183" y="79"/>
                  </a:cxn>
                  <a:cxn ang="0">
                    <a:pos x="261" y="100"/>
                  </a:cxn>
                  <a:cxn ang="0">
                    <a:pos x="276" y="112"/>
                  </a:cxn>
                  <a:cxn ang="0">
                    <a:pos x="27" y="139"/>
                  </a:cxn>
                  <a:cxn ang="0">
                    <a:pos x="153" y="295"/>
                  </a:cxn>
                  <a:cxn ang="0">
                    <a:pos x="171" y="181"/>
                  </a:cxn>
                  <a:cxn ang="0">
                    <a:pos x="105" y="193"/>
                  </a:cxn>
                  <a:cxn ang="0">
                    <a:pos x="36" y="160"/>
                  </a:cxn>
                  <a:cxn ang="0">
                    <a:pos x="54" y="214"/>
                  </a:cxn>
                  <a:cxn ang="0">
                    <a:pos x="87" y="226"/>
                  </a:cxn>
                  <a:cxn ang="0">
                    <a:pos x="195" y="178"/>
                  </a:cxn>
                  <a:cxn ang="0">
                    <a:pos x="135" y="121"/>
                  </a:cxn>
                  <a:cxn ang="0">
                    <a:pos x="93" y="100"/>
                  </a:cxn>
                  <a:cxn ang="0">
                    <a:pos x="78" y="70"/>
                  </a:cxn>
                  <a:cxn ang="0">
                    <a:pos x="30" y="58"/>
                  </a:cxn>
                  <a:cxn ang="0">
                    <a:pos x="123" y="184"/>
                  </a:cxn>
                  <a:cxn ang="0">
                    <a:pos x="201" y="196"/>
                  </a:cxn>
                  <a:cxn ang="0">
                    <a:pos x="255" y="154"/>
                  </a:cxn>
                  <a:cxn ang="0">
                    <a:pos x="243" y="187"/>
                  </a:cxn>
                  <a:cxn ang="0">
                    <a:pos x="270" y="142"/>
                  </a:cxn>
                  <a:cxn ang="0">
                    <a:pos x="255" y="118"/>
                  </a:cxn>
                  <a:cxn ang="0">
                    <a:pos x="207" y="190"/>
                  </a:cxn>
                </a:cxnLst>
                <a:rect l="0" t="0" r="r" b="b"/>
                <a:pathLst>
                  <a:path w="308" h="312">
                    <a:moveTo>
                      <a:pt x="240" y="121"/>
                    </a:moveTo>
                    <a:cubicBezTo>
                      <a:pt x="238" y="127"/>
                      <a:pt x="230" y="147"/>
                      <a:pt x="240" y="142"/>
                    </a:cubicBezTo>
                    <a:cubicBezTo>
                      <a:pt x="245" y="140"/>
                      <a:pt x="247" y="131"/>
                      <a:pt x="243" y="127"/>
                    </a:cubicBezTo>
                    <a:cubicBezTo>
                      <a:pt x="240" y="124"/>
                      <a:pt x="239" y="135"/>
                      <a:pt x="237" y="139"/>
                    </a:cubicBezTo>
                    <a:cubicBezTo>
                      <a:pt x="235" y="142"/>
                      <a:pt x="233" y="145"/>
                      <a:pt x="231" y="148"/>
                    </a:cubicBezTo>
                    <a:cubicBezTo>
                      <a:pt x="232" y="141"/>
                      <a:pt x="233" y="134"/>
                      <a:pt x="234" y="127"/>
                    </a:cubicBezTo>
                    <a:cubicBezTo>
                      <a:pt x="235" y="124"/>
                      <a:pt x="237" y="115"/>
                      <a:pt x="237" y="118"/>
                    </a:cubicBezTo>
                    <a:cubicBezTo>
                      <a:pt x="237" y="121"/>
                      <a:pt x="233" y="137"/>
                      <a:pt x="231" y="142"/>
                    </a:cubicBezTo>
                    <a:cubicBezTo>
                      <a:pt x="229" y="145"/>
                      <a:pt x="225" y="155"/>
                      <a:pt x="225" y="151"/>
                    </a:cubicBezTo>
                    <a:cubicBezTo>
                      <a:pt x="225" y="144"/>
                      <a:pt x="235" y="124"/>
                      <a:pt x="237" y="124"/>
                    </a:cubicBezTo>
                    <a:cubicBezTo>
                      <a:pt x="239" y="124"/>
                      <a:pt x="226" y="154"/>
                      <a:pt x="225" y="157"/>
                    </a:cubicBezTo>
                    <a:cubicBezTo>
                      <a:pt x="227" y="143"/>
                      <a:pt x="234" y="115"/>
                      <a:pt x="234" y="115"/>
                    </a:cubicBezTo>
                    <a:cubicBezTo>
                      <a:pt x="229" y="96"/>
                      <a:pt x="233" y="102"/>
                      <a:pt x="228" y="115"/>
                    </a:cubicBezTo>
                    <a:cubicBezTo>
                      <a:pt x="224" y="126"/>
                      <a:pt x="220" y="137"/>
                      <a:pt x="216" y="148"/>
                    </a:cubicBezTo>
                    <a:cubicBezTo>
                      <a:pt x="208" y="116"/>
                      <a:pt x="215" y="145"/>
                      <a:pt x="216" y="145"/>
                    </a:cubicBezTo>
                    <a:cubicBezTo>
                      <a:pt x="223" y="145"/>
                      <a:pt x="222" y="133"/>
                      <a:pt x="225" y="127"/>
                    </a:cubicBezTo>
                    <a:cubicBezTo>
                      <a:pt x="227" y="123"/>
                      <a:pt x="229" y="119"/>
                      <a:pt x="231" y="115"/>
                    </a:cubicBezTo>
                    <a:cubicBezTo>
                      <a:pt x="232" y="111"/>
                      <a:pt x="234" y="99"/>
                      <a:pt x="234" y="103"/>
                    </a:cubicBezTo>
                    <a:cubicBezTo>
                      <a:pt x="234" y="117"/>
                      <a:pt x="229" y="132"/>
                      <a:pt x="225" y="145"/>
                    </a:cubicBezTo>
                    <a:cubicBezTo>
                      <a:pt x="224" y="132"/>
                      <a:pt x="226" y="118"/>
                      <a:pt x="222" y="106"/>
                    </a:cubicBezTo>
                    <a:cubicBezTo>
                      <a:pt x="221" y="102"/>
                      <a:pt x="218" y="114"/>
                      <a:pt x="216" y="118"/>
                    </a:cubicBezTo>
                    <a:cubicBezTo>
                      <a:pt x="212" y="125"/>
                      <a:pt x="210" y="133"/>
                      <a:pt x="204" y="139"/>
                    </a:cubicBezTo>
                    <a:cubicBezTo>
                      <a:pt x="202" y="141"/>
                      <a:pt x="206" y="133"/>
                      <a:pt x="207" y="130"/>
                    </a:cubicBezTo>
                    <a:cubicBezTo>
                      <a:pt x="208" y="125"/>
                      <a:pt x="209" y="120"/>
                      <a:pt x="210" y="115"/>
                    </a:cubicBezTo>
                    <a:cubicBezTo>
                      <a:pt x="209" y="111"/>
                      <a:pt x="211" y="103"/>
                      <a:pt x="207" y="103"/>
                    </a:cubicBezTo>
                    <a:cubicBezTo>
                      <a:pt x="203" y="103"/>
                      <a:pt x="205" y="111"/>
                      <a:pt x="204" y="115"/>
                    </a:cubicBezTo>
                    <a:cubicBezTo>
                      <a:pt x="202" y="121"/>
                      <a:pt x="198" y="133"/>
                      <a:pt x="198" y="133"/>
                    </a:cubicBezTo>
                    <a:cubicBezTo>
                      <a:pt x="194" y="119"/>
                      <a:pt x="206" y="95"/>
                      <a:pt x="192" y="115"/>
                    </a:cubicBezTo>
                    <a:cubicBezTo>
                      <a:pt x="191" y="119"/>
                      <a:pt x="193" y="127"/>
                      <a:pt x="189" y="127"/>
                    </a:cubicBezTo>
                    <a:cubicBezTo>
                      <a:pt x="179" y="127"/>
                      <a:pt x="189" y="111"/>
                      <a:pt x="189" y="100"/>
                    </a:cubicBezTo>
                    <a:cubicBezTo>
                      <a:pt x="189" y="97"/>
                      <a:pt x="187" y="106"/>
                      <a:pt x="186" y="109"/>
                    </a:cubicBezTo>
                    <a:cubicBezTo>
                      <a:pt x="183" y="121"/>
                      <a:pt x="181" y="129"/>
                      <a:pt x="174" y="139"/>
                    </a:cubicBezTo>
                    <a:cubicBezTo>
                      <a:pt x="177" y="125"/>
                      <a:pt x="178" y="115"/>
                      <a:pt x="186" y="103"/>
                    </a:cubicBezTo>
                    <a:cubicBezTo>
                      <a:pt x="185" y="115"/>
                      <a:pt x="185" y="127"/>
                      <a:pt x="183" y="139"/>
                    </a:cubicBezTo>
                    <a:cubicBezTo>
                      <a:pt x="183" y="142"/>
                      <a:pt x="179" y="151"/>
                      <a:pt x="180" y="148"/>
                    </a:cubicBezTo>
                    <a:cubicBezTo>
                      <a:pt x="184" y="132"/>
                      <a:pt x="187" y="120"/>
                      <a:pt x="195" y="106"/>
                    </a:cubicBezTo>
                    <a:cubicBezTo>
                      <a:pt x="197" y="102"/>
                      <a:pt x="199" y="98"/>
                      <a:pt x="201" y="94"/>
                    </a:cubicBezTo>
                    <a:cubicBezTo>
                      <a:pt x="202" y="91"/>
                      <a:pt x="204" y="82"/>
                      <a:pt x="204" y="85"/>
                    </a:cubicBezTo>
                    <a:cubicBezTo>
                      <a:pt x="204" y="107"/>
                      <a:pt x="187" y="126"/>
                      <a:pt x="174" y="142"/>
                    </a:cubicBezTo>
                    <a:cubicBezTo>
                      <a:pt x="163" y="119"/>
                      <a:pt x="183" y="81"/>
                      <a:pt x="168" y="103"/>
                    </a:cubicBezTo>
                    <a:cubicBezTo>
                      <a:pt x="165" y="117"/>
                      <a:pt x="158" y="124"/>
                      <a:pt x="150" y="136"/>
                    </a:cubicBezTo>
                    <a:cubicBezTo>
                      <a:pt x="154" y="120"/>
                      <a:pt x="164" y="104"/>
                      <a:pt x="174" y="91"/>
                    </a:cubicBezTo>
                    <a:cubicBezTo>
                      <a:pt x="170" y="106"/>
                      <a:pt x="165" y="123"/>
                      <a:pt x="156" y="136"/>
                    </a:cubicBezTo>
                    <a:cubicBezTo>
                      <a:pt x="155" y="133"/>
                      <a:pt x="153" y="130"/>
                      <a:pt x="153" y="127"/>
                    </a:cubicBezTo>
                    <a:cubicBezTo>
                      <a:pt x="154" y="123"/>
                      <a:pt x="157" y="119"/>
                      <a:pt x="159" y="115"/>
                    </a:cubicBezTo>
                    <a:cubicBezTo>
                      <a:pt x="160" y="112"/>
                      <a:pt x="163" y="103"/>
                      <a:pt x="162" y="106"/>
                    </a:cubicBezTo>
                    <a:cubicBezTo>
                      <a:pt x="161" y="109"/>
                      <a:pt x="160" y="112"/>
                      <a:pt x="159" y="115"/>
                    </a:cubicBezTo>
                    <a:cubicBezTo>
                      <a:pt x="158" y="119"/>
                      <a:pt x="158" y="123"/>
                      <a:pt x="156" y="127"/>
                    </a:cubicBezTo>
                    <a:cubicBezTo>
                      <a:pt x="155" y="130"/>
                      <a:pt x="152" y="133"/>
                      <a:pt x="150" y="136"/>
                    </a:cubicBezTo>
                    <a:cubicBezTo>
                      <a:pt x="151" y="130"/>
                      <a:pt x="165" y="83"/>
                      <a:pt x="165" y="82"/>
                    </a:cubicBezTo>
                    <a:cubicBezTo>
                      <a:pt x="165" y="78"/>
                      <a:pt x="161" y="88"/>
                      <a:pt x="159" y="91"/>
                    </a:cubicBezTo>
                    <a:cubicBezTo>
                      <a:pt x="150" y="107"/>
                      <a:pt x="142" y="122"/>
                      <a:pt x="138" y="139"/>
                    </a:cubicBezTo>
                    <a:cubicBezTo>
                      <a:pt x="133" y="123"/>
                      <a:pt x="148" y="83"/>
                      <a:pt x="159" y="67"/>
                    </a:cubicBezTo>
                    <a:cubicBezTo>
                      <a:pt x="156" y="94"/>
                      <a:pt x="152" y="104"/>
                      <a:pt x="144" y="127"/>
                    </a:cubicBezTo>
                    <a:cubicBezTo>
                      <a:pt x="132" y="103"/>
                      <a:pt x="156" y="73"/>
                      <a:pt x="156" y="46"/>
                    </a:cubicBezTo>
                    <a:cubicBezTo>
                      <a:pt x="156" y="42"/>
                      <a:pt x="154" y="58"/>
                      <a:pt x="150" y="67"/>
                    </a:cubicBezTo>
                    <a:cubicBezTo>
                      <a:pt x="142" y="85"/>
                      <a:pt x="131" y="101"/>
                      <a:pt x="117" y="115"/>
                    </a:cubicBezTo>
                    <a:cubicBezTo>
                      <a:pt x="115" y="110"/>
                      <a:pt x="110" y="105"/>
                      <a:pt x="111" y="100"/>
                    </a:cubicBezTo>
                    <a:cubicBezTo>
                      <a:pt x="112" y="94"/>
                      <a:pt x="118" y="91"/>
                      <a:pt x="120" y="85"/>
                    </a:cubicBezTo>
                    <a:cubicBezTo>
                      <a:pt x="126" y="67"/>
                      <a:pt x="122" y="61"/>
                      <a:pt x="132" y="46"/>
                    </a:cubicBezTo>
                    <a:cubicBezTo>
                      <a:pt x="138" y="68"/>
                      <a:pt x="138" y="65"/>
                      <a:pt x="132" y="100"/>
                    </a:cubicBezTo>
                    <a:cubicBezTo>
                      <a:pt x="130" y="109"/>
                      <a:pt x="125" y="118"/>
                      <a:pt x="123" y="127"/>
                    </a:cubicBezTo>
                    <a:cubicBezTo>
                      <a:pt x="122" y="131"/>
                      <a:pt x="117" y="142"/>
                      <a:pt x="120" y="139"/>
                    </a:cubicBezTo>
                    <a:cubicBezTo>
                      <a:pt x="134" y="125"/>
                      <a:pt x="138" y="97"/>
                      <a:pt x="147" y="79"/>
                    </a:cubicBezTo>
                    <a:cubicBezTo>
                      <a:pt x="144" y="101"/>
                      <a:pt x="139" y="116"/>
                      <a:pt x="132" y="136"/>
                    </a:cubicBezTo>
                    <a:cubicBezTo>
                      <a:pt x="134" y="122"/>
                      <a:pt x="139" y="98"/>
                      <a:pt x="132" y="85"/>
                    </a:cubicBezTo>
                    <a:cubicBezTo>
                      <a:pt x="129" y="79"/>
                      <a:pt x="117" y="117"/>
                      <a:pt x="117" y="118"/>
                    </a:cubicBezTo>
                    <a:cubicBezTo>
                      <a:pt x="116" y="114"/>
                      <a:pt x="114" y="110"/>
                      <a:pt x="114" y="106"/>
                    </a:cubicBezTo>
                    <a:cubicBezTo>
                      <a:pt x="114" y="100"/>
                      <a:pt x="117" y="82"/>
                      <a:pt x="117" y="88"/>
                    </a:cubicBezTo>
                    <a:cubicBezTo>
                      <a:pt x="117" y="98"/>
                      <a:pt x="114" y="108"/>
                      <a:pt x="114" y="118"/>
                    </a:cubicBezTo>
                    <a:cubicBezTo>
                      <a:pt x="114" y="123"/>
                      <a:pt x="116" y="108"/>
                      <a:pt x="117" y="103"/>
                    </a:cubicBezTo>
                    <a:cubicBezTo>
                      <a:pt x="121" y="81"/>
                      <a:pt x="116" y="90"/>
                      <a:pt x="126" y="76"/>
                    </a:cubicBezTo>
                    <a:cubicBezTo>
                      <a:pt x="123" y="95"/>
                      <a:pt x="118" y="117"/>
                      <a:pt x="105" y="130"/>
                    </a:cubicBezTo>
                    <a:cubicBezTo>
                      <a:pt x="100" y="55"/>
                      <a:pt x="107" y="91"/>
                      <a:pt x="93" y="112"/>
                    </a:cubicBezTo>
                    <a:cubicBezTo>
                      <a:pt x="95" y="88"/>
                      <a:pt x="100" y="79"/>
                      <a:pt x="105" y="58"/>
                    </a:cubicBezTo>
                    <a:cubicBezTo>
                      <a:pt x="108" y="70"/>
                      <a:pt x="120" y="112"/>
                      <a:pt x="105" y="112"/>
                    </a:cubicBezTo>
                    <a:cubicBezTo>
                      <a:pt x="91" y="112"/>
                      <a:pt x="103" y="84"/>
                      <a:pt x="102" y="70"/>
                    </a:cubicBezTo>
                    <a:cubicBezTo>
                      <a:pt x="89" y="97"/>
                      <a:pt x="93" y="86"/>
                      <a:pt x="87" y="103"/>
                    </a:cubicBezTo>
                    <a:cubicBezTo>
                      <a:pt x="88" y="91"/>
                      <a:pt x="90" y="79"/>
                      <a:pt x="90" y="67"/>
                    </a:cubicBezTo>
                    <a:cubicBezTo>
                      <a:pt x="90" y="63"/>
                      <a:pt x="91" y="53"/>
                      <a:pt x="87" y="55"/>
                    </a:cubicBezTo>
                    <a:cubicBezTo>
                      <a:pt x="82" y="57"/>
                      <a:pt x="86" y="65"/>
                      <a:pt x="84" y="70"/>
                    </a:cubicBezTo>
                    <a:cubicBezTo>
                      <a:pt x="83" y="73"/>
                      <a:pt x="80" y="76"/>
                      <a:pt x="78" y="79"/>
                    </a:cubicBezTo>
                    <a:cubicBezTo>
                      <a:pt x="77" y="82"/>
                      <a:pt x="76" y="85"/>
                      <a:pt x="75" y="88"/>
                    </a:cubicBezTo>
                    <a:cubicBezTo>
                      <a:pt x="76" y="80"/>
                      <a:pt x="77" y="72"/>
                      <a:pt x="78" y="64"/>
                    </a:cubicBezTo>
                    <a:cubicBezTo>
                      <a:pt x="79" y="61"/>
                      <a:pt x="84" y="55"/>
                      <a:pt x="81" y="55"/>
                    </a:cubicBezTo>
                    <a:cubicBezTo>
                      <a:pt x="77" y="55"/>
                      <a:pt x="77" y="61"/>
                      <a:pt x="75" y="64"/>
                    </a:cubicBezTo>
                    <a:cubicBezTo>
                      <a:pt x="74" y="67"/>
                      <a:pt x="73" y="70"/>
                      <a:pt x="72" y="73"/>
                    </a:cubicBezTo>
                    <a:cubicBezTo>
                      <a:pt x="68" y="60"/>
                      <a:pt x="70" y="44"/>
                      <a:pt x="66" y="31"/>
                    </a:cubicBezTo>
                    <a:cubicBezTo>
                      <a:pt x="62" y="20"/>
                      <a:pt x="55" y="75"/>
                      <a:pt x="57" y="64"/>
                    </a:cubicBezTo>
                    <a:cubicBezTo>
                      <a:pt x="58" y="59"/>
                      <a:pt x="59" y="54"/>
                      <a:pt x="60" y="49"/>
                    </a:cubicBezTo>
                    <a:cubicBezTo>
                      <a:pt x="55" y="0"/>
                      <a:pt x="55" y="35"/>
                      <a:pt x="42" y="55"/>
                    </a:cubicBezTo>
                    <a:cubicBezTo>
                      <a:pt x="37" y="39"/>
                      <a:pt x="45" y="28"/>
                      <a:pt x="45" y="13"/>
                    </a:cubicBezTo>
                    <a:cubicBezTo>
                      <a:pt x="45" y="9"/>
                      <a:pt x="43" y="21"/>
                      <a:pt x="42" y="25"/>
                    </a:cubicBezTo>
                    <a:cubicBezTo>
                      <a:pt x="40" y="31"/>
                      <a:pt x="38" y="37"/>
                      <a:pt x="36" y="43"/>
                    </a:cubicBezTo>
                    <a:cubicBezTo>
                      <a:pt x="35" y="46"/>
                      <a:pt x="32" y="55"/>
                      <a:pt x="33" y="52"/>
                    </a:cubicBezTo>
                    <a:cubicBezTo>
                      <a:pt x="40" y="37"/>
                      <a:pt x="53" y="18"/>
                      <a:pt x="69" y="13"/>
                    </a:cubicBezTo>
                    <a:cubicBezTo>
                      <a:pt x="70" y="28"/>
                      <a:pt x="70" y="43"/>
                      <a:pt x="72" y="58"/>
                    </a:cubicBezTo>
                    <a:cubicBezTo>
                      <a:pt x="73" y="63"/>
                      <a:pt x="71" y="50"/>
                      <a:pt x="81" y="40"/>
                    </a:cubicBezTo>
                    <a:cubicBezTo>
                      <a:pt x="89" y="32"/>
                      <a:pt x="99" y="25"/>
                      <a:pt x="108" y="19"/>
                    </a:cubicBezTo>
                    <a:cubicBezTo>
                      <a:pt x="119" y="35"/>
                      <a:pt x="113" y="51"/>
                      <a:pt x="105" y="67"/>
                    </a:cubicBezTo>
                    <a:cubicBezTo>
                      <a:pt x="101" y="54"/>
                      <a:pt x="107" y="49"/>
                      <a:pt x="111" y="37"/>
                    </a:cubicBezTo>
                    <a:cubicBezTo>
                      <a:pt x="111" y="38"/>
                      <a:pt x="107" y="82"/>
                      <a:pt x="99" y="82"/>
                    </a:cubicBezTo>
                    <a:cubicBezTo>
                      <a:pt x="95" y="82"/>
                      <a:pt x="110" y="53"/>
                      <a:pt x="111" y="52"/>
                    </a:cubicBezTo>
                    <a:cubicBezTo>
                      <a:pt x="112" y="56"/>
                      <a:pt x="110" y="63"/>
                      <a:pt x="114" y="64"/>
                    </a:cubicBezTo>
                    <a:cubicBezTo>
                      <a:pt x="118" y="65"/>
                      <a:pt x="123" y="51"/>
                      <a:pt x="123" y="55"/>
                    </a:cubicBezTo>
                    <a:cubicBezTo>
                      <a:pt x="125" y="76"/>
                      <a:pt x="119" y="97"/>
                      <a:pt x="120" y="118"/>
                    </a:cubicBezTo>
                    <a:cubicBezTo>
                      <a:pt x="120" y="122"/>
                      <a:pt x="124" y="110"/>
                      <a:pt x="126" y="106"/>
                    </a:cubicBezTo>
                    <a:cubicBezTo>
                      <a:pt x="130" y="100"/>
                      <a:pt x="134" y="94"/>
                      <a:pt x="138" y="88"/>
                    </a:cubicBezTo>
                    <a:cubicBezTo>
                      <a:pt x="142" y="82"/>
                      <a:pt x="156" y="76"/>
                      <a:pt x="156" y="76"/>
                    </a:cubicBezTo>
                    <a:cubicBezTo>
                      <a:pt x="182" y="85"/>
                      <a:pt x="154" y="72"/>
                      <a:pt x="168" y="127"/>
                    </a:cubicBezTo>
                    <a:cubicBezTo>
                      <a:pt x="169" y="131"/>
                      <a:pt x="171" y="119"/>
                      <a:pt x="174" y="115"/>
                    </a:cubicBezTo>
                    <a:cubicBezTo>
                      <a:pt x="180" y="106"/>
                      <a:pt x="189" y="97"/>
                      <a:pt x="198" y="91"/>
                    </a:cubicBezTo>
                    <a:cubicBezTo>
                      <a:pt x="203" y="106"/>
                      <a:pt x="192" y="106"/>
                      <a:pt x="192" y="121"/>
                    </a:cubicBezTo>
                    <a:cubicBezTo>
                      <a:pt x="192" y="124"/>
                      <a:pt x="194" y="115"/>
                      <a:pt x="195" y="112"/>
                    </a:cubicBezTo>
                    <a:cubicBezTo>
                      <a:pt x="198" y="101"/>
                      <a:pt x="203" y="93"/>
                      <a:pt x="207" y="82"/>
                    </a:cubicBezTo>
                    <a:cubicBezTo>
                      <a:pt x="213" y="91"/>
                      <a:pt x="209" y="106"/>
                      <a:pt x="216" y="115"/>
                    </a:cubicBezTo>
                    <a:cubicBezTo>
                      <a:pt x="219" y="119"/>
                      <a:pt x="219" y="107"/>
                      <a:pt x="222" y="103"/>
                    </a:cubicBezTo>
                    <a:cubicBezTo>
                      <a:pt x="230" y="92"/>
                      <a:pt x="236" y="85"/>
                      <a:pt x="249" y="82"/>
                    </a:cubicBezTo>
                    <a:cubicBezTo>
                      <a:pt x="253" y="79"/>
                      <a:pt x="257" y="76"/>
                      <a:pt x="261" y="73"/>
                    </a:cubicBezTo>
                    <a:cubicBezTo>
                      <a:pt x="264" y="71"/>
                      <a:pt x="269" y="64"/>
                      <a:pt x="270" y="67"/>
                    </a:cubicBezTo>
                    <a:cubicBezTo>
                      <a:pt x="271" y="70"/>
                      <a:pt x="267" y="96"/>
                      <a:pt x="264" y="103"/>
                    </a:cubicBezTo>
                    <a:cubicBezTo>
                      <a:pt x="262" y="107"/>
                      <a:pt x="262" y="115"/>
                      <a:pt x="258" y="115"/>
                    </a:cubicBezTo>
                    <a:cubicBezTo>
                      <a:pt x="254" y="115"/>
                      <a:pt x="259" y="107"/>
                      <a:pt x="261" y="103"/>
                    </a:cubicBezTo>
                    <a:cubicBezTo>
                      <a:pt x="264" y="95"/>
                      <a:pt x="273" y="79"/>
                      <a:pt x="273" y="79"/>
                    </a:cubicBezTo>
                    <a:cubicBezTo>
                      <a:pt x="272" y="84"/>
                      <a:pt x="271" y="89"/>
                      <a:pt x="270" y="94"/>
                    </a:cubicBezTo>
                    <a:cubicBezTo>
                      <a:pt x="269" y="100"/>
                      <a:pt x="276" y="76"/>
                      <a:pt x="276" y="76"/>
                    </a:cubicBezTo>
                    <a:cubicBezTo>
                      <a:pt x="278" y="84"/>
                      <a:pt x="280" y="92"/>
                      <a:pt x="282" y="100"/>
                    </a:cubicBezTo>
                    <a:cubicBezTo>
                      <a:pt x="283" y="104"/>
                      <a:pt x="285" y="84"/>
                      <a:pt x="285" y="88"/>
                    </a:cubicBezTo>
                    <a:cubicBezTo>
                      <a:pt x="285" y="124"/>
                      <a:pt x="284" y="98"/>
                      <a:pt x="288" y="85"/>
                    </a:cubicBezTo>
                    <a:cubicBezTo>
                      <a:pt x="294" y="94"/>
                      <a:pt x="293" y="120"/>
                      <a:pt x="300" y="100"/>
                    </a:cubicBezTo>
                    <a:cubicBezTo>
                      <a:pt x="295" y="146"/>
                      <a:pt x="296" y="124"/>
                      <a:pt x="291" y="106"/>
                    </a:cubicBezTo>
                    <a:cubicBezTo>
                      <a:pt x="290" y="109"/>
                      <a:pt x="291" y="115"/>
                      <a:pt x="288" y="115"/>
                    </a:cubicBezTo>
                    <a:cubicBezTo>
                      <a:pt x="285" y="115"/>
                      <a:pt x="287" y="104"/>
                      <a:pt x="285" y="106"/>
                    </a:cubicBezTo>
                    <a:cubicBezTo>
                      <a:pt x="281" y="110"/>
                      <a:pt x="283" y="116"/>
                      <a:pt x="282" y="121"/>
                    </a:cubicBezTo>
                    <a:cubicBezTo>
                      <a:pt x="278" y="108"/>
                      <a:pt x="280" y="109"/>
                      <a:pt x="273" y="124"/>
                    </a:cubicBezTo>
                    <a:cubicBezTo>
                      <a:pt x="267" y="107"/>
                      <a:pt x="269" y="118"/>
                      <a:pt x="276" y="91"/>
                    </a:cubicBezTo>
                    <a:cubicBezTo>
                      <a:pt x="277" y="88"/>
                      <a:pt x="281" y="84"/>
                      <a:pt x="279" y="82"/>
                    </a:cubicBezTo>
                    <a:cubicBezTo>
                      <a:pt x="277" y="80"/>
                      <a:pt x="273" y="84"/>
                      <a:pt x="270" y="85"/>
                    </a:cubicBezTo>
                    <a:cubicBezTo>
                      <a:pt x="264" y="97"/>
                      <a:pt x="263" y="113"/>
                      <a:pt x="252" y="97"/>
                    </a:cubicBezTo>
                    <a:cubicBezTo>
                      <a:pt x="268" y="73"/>
                      <a:pt x="248" y="115"/>
                      <a:pt x="246" y="121"/>
                    </a:cubicBezTo>
                    <a:cubicBezTo>
                      <a:pt x="244" y="116"/>
                      <a:pt x="240" y="111"/>
                      <a:pt x="240" y="106"/>
                    </a:cubicBezTo>
                    <a:cubicBezTo>
                      <a:pt x="240" y="102"/>
                      <a:pt x="247" y="94"/>
                      <a:pt x="246" y="97"/>
                    </a:cubicBezTo>
                    <a:cubicBezTo>
                      <a:pt x="244" y="104"/>
                      <a:pt x="243" y="111"/>
                      <a:pt x="240" y="118"/>
                    </a:cubicBezTo>
                    <a:cubicBezTo>
                      <a:pt x="239" y="121"/>
                      <a:pt x="236" y="124"/>
                      <a:pt x="234" y="127"/>
                    </a:cubicBezTo>
                    <a:cubicBezTo>
                      <a:pt x="239" y="90"/>
                      <a:pt x="238" y="100"/>
                      <a:pt x="234" y="115"/>
                    </a:cubicBezTo>
                    <a:cubicBezTo>
                      <a:pt x="231" y="125"/>
                      <a:pt x="230" y="125"/>
                      <a:pt x="225" y="136"/>
                    </a:cubicBezTo>
                    <a:cubicBezTo>
                      <a:pt x="222" y="127"/>
                      <a:pt x="227" y="114"/>
                      <a:pt x="219" y="109"/>
                    </a:cubicBezTo>
                    <a:cubicBezTo>
                      <a:pt x="210" y="103"/>
                      <a:pt x="207" y="139"/>
                      <a:pt x="207" y="139"/>
                    </a:cubicBezTo>
                    <a:cubicBezTo>
                      <a:pt x="208" y="128"/>
                      <a:pt x="208" y="117"/>
                      <a:pt x="210" y="106"/>
                    </a:cubicBezTo>
                    <a:cubicBezTo>
                      <a:pt x="210" y="103"/>
                      <a:pt x="213" y="94"/>
                      <a:pt x="213" y="97"/>
                    </a:cubicBezTo>
                    <a:cubicBezTo>
                      <a:pt x="213" y="112"/>
                      <a:pt x="206" y="127"/>
                      <a:pt x="198" y="139"/>
                    </a:cubicBezTo>
                    <a:cubicBezTo>
                      <a:pt x="201" y="123"/>
                      <a:pt x="205" y="117"/>
                      <a:pt x="210" y="103"/>
                    </a:cubicBezTo>
                    <a:cubicBezTo>
                      <a:pt x="213" y="115"/>
                      <a:pt x="207" y="139"/>
                      <a:pt x="207" y="139"/>
                    </a:cubicBezTo>
                    <a:cubicBezTo>
                      <a:pt x="205" y="135"/>
                      <a:pt x="202" y="131"/>
                      <a:pt x="201" y="127"/>
                    </a:cubicBezTo>
                    <a:cubicBezTo>
                      <a:pt x="200" y="123"/>
                      <a:pt x="207" y="117"/>
                      <a:pt x="204" y="115"/>
                    </a:cubicBezTo>
                    <a:cubicBezTo>
                      <a:pt x="200" y="113"/>
                      <a:pt x="179" y="131"/>
                      <a:pt x="174" y="133"/>
                    </a:cubicBezTo>
                    <a:cubicBezTo>
                      <a:pt x="147" y="160"/>
                      <a:pt x="150" y="121"/>
                      <a:pt x="162" y="109"/>
                    </a:cubicBezTo>
                    <a:cubicBezTo>
                      <a:pt x="164" y="107"/>
                      <a:pt x="160" y="115"/>
                      <a:pt x="159" y="118"/>
                    </a:cubicBezTo>
                    <a:cubicBezTo>
                      <a:pt x="158" y="122"/>
                      <a:pt x="157" y="126"/>
                      <a:pt x="156" y="130"/>
                    </a:cubicBezTo>
                    <a:cubicBezTo>
                      <a:pt x="152" y="141"/>
                      <a:pt x="145" y="149"/>
                      <a:pt x="141" y="160"/>
                    </a:cubicBezTo>
                    <a:lnTo>
                      <a:pt x="132" y="154"/>
                    </a:lnTo>
                    <a:cubicBezTo>
                      <a:pt x="132" y="154"/>
                      <a:pt x="132" y="154"/>
                      <a:pt x="132" y="154"/>
                    </a:cubicBezTo>
                    <a:cubicBezTo>
                      <a:pt x="129" y="157"/>
                      <a:pt x="126" y="160"/>
                      <a:pt x="123" y="163"/>
                    </a:cubicBezTo>
                    <a:cubicBezTo>
                      <a:pt x="125" y="145"/>
                      <a:pt x="126" y="132"/>
                      <a:pt x="132" y="115"/>
                    </a:cubicBezTo>
                    <a:cubicBezTo>
                      <a:pt x="132" y="116"/>
                      <a:pt x="126" y="163"/>
                      <a:pt x="120" y="163"/>
                    </a:cubicBezTo>
                    <a:cubicBezTo>
                      <a:pt x="115" y="163"/>
                      <a:pt x="122" y="153"/>
                      <a:pt x="123" y="148"/>
                    </a:cubicBezTo>
                    <a:cubicBezTo>
                      <a:pt x="125" y="140"/>
                      <a:pt x="127" y="132"/>
                      <a:pt x="129" y="124"/>
                    </a:cubicBezTo>
                    <a:cubicBezTo>
                      <a:pt x="131" y="116"/>
                      <a:pt x="126" y="137"/>
                      <a:pt x="123" y="145"/>
                    </a:cubicBezTo>
                    <a:cubicBezTo>
                      <a:pt x="117" y="158"/>
                      <a:pt x="111" y="167"/>
                      <a:pt x="99" y="175"/>
                    </a:cubicBezTo>
                    <a:cubicBezTo>
                      <a:pt x="94" y="160"/>
                      <a:pt x="95" y="169"/>
                      <a:pt x="102" y="148"/>
                    </a:cubicBezTo>
                    <a:cubicBezTo>
                      <a:pt x="103" y="145"/>
                      <a:pt x="105" y="139"/>
                      <a:pt x="105" y="139"/>
                    </a:cubicBezTo>
                    <a:cubicBezTo>
                      <a:pt x="107" y="148"/>
                      <a:pt x="102" y="169"/>
                      <a:pt x="111" y="166"/>
                    </a:cubicBezTo>
                    <a:cubicBezTo>
                      <a:pt x="117" y="164"/>
                      <a:pt x="115" y="154"/>
                      <a:pt x="117" y="148"/>
                    </a:cubicBezTo>
                    <a:cubicBezTo>
                      <a:pt x="119" y="143"/>
                      <a:pt x="111" y="156"/>
                      <a:pt x="108" y="160"/>
                    </a:cubicBezTo>
                    <a:cubicBezTo>
                      <a:pt x="89" y="193"/>
                      <a:pt x="105" y="175"/>
                      <a:pt x="87" y="193"/>
                    </a:cubicBezTo>
                    <a:cubicBezTo>
                      <a:pt x="90" y="177"/>
                      <a:pt x="90" y="169"/>
                      <a:pt x="102" y="157"/>
                    </a:cubicBezTo>
                    <a:cubicBezTo>
                      <a:pt x="109" y="184"/>
                      <a:pt x="102" y="151"/>
                      <a:pt x="102" y="199"/>
                    </a:cubicBezTo>
                    <a:cubicBezTo>
                      <a:pt x="102" y="202"/>
                      <a:pt x="104" y="193"/>
                      <a:pt x="105" y="190"/>
                    </a:cubicBezTo>
                    <a:cubicBezTo>
                      <a:pt x="110" y="178"/>
                      <a:pt x="115" y="168"/>
                      <a:pt x="123" y="157"/>
                    </a:cubicBezTo>
                    <a:cubicBezTo>
                      <a:pt x="123" y="157"/>
                      <a:pt x="121" y="163"/>
                      <a:pt x="120" y="166"/>
                    </a:cubicBezTo>
                    <a:cubicBezTo>
                      <a:pt x="125" y="180"/>
                      <a:pt x="118" y="215"/>
                      <a:pt x="132" y="187"/>
                    </a:cubicBezTo>
                    <a:cubicBezTo>
                      <a:pt x="127" y="153"/>
                      <a:pt x="129" y="170"/>
                      <a:pt x="117" y="187"/>
                    </a:cubicBezTo>
                    <a:cubicBezTo>
                      <a:pt x="113" y="204"/>
                      <a:pt x="116" y="196"/>
                      <a:pt x="105" y="211"/>
                    </a:cubicBezTo>
                    <a:cubicBezTo>
                      <a:pt x="101" y="224"/>
                      <a:pt x="90" y="245"/>
                      <a:pt x="90" y="259"/>
                    </a:cubicBezTo>
                    <a:cubicBezTo>
                      <a:pt x="90" y="262"/>
                      <a:pt x="92" y="253"/>
                      <a:pt x="93" y="250"/>
                    </a:cubicBezTo>
                    <a:cubicBezTo>
                      <a:pt x="98" y="239"/>
                      <a:pt x="101" y="227"/>
                      <a:pt x="108" y="217"/>
                    </a:cubicBezTo>
                    <a:cubicBezTo>
                      <a:pt x="107" y="227"/>
                      <a:pt x="107" y="237"/>
                      <a:pt x="105" y="247"/>
                    </a:cubicBezTo>
                    <a:cubicBezTo>
                      <a:pt x="104" y="253"/>
                      <a:pt x="99" y="265"/>
                      <a:pt x="99" y="265"/>
                    </a:cubicBezTo>
                    <a:cubicBezTo>
                      <a:pt x="100" y="255"/>
                      <a:pt x="104" y="245"/>
                      <a:pt x="102" y="235"/>
                    </a:cubicBezTo>
                    <a:cubicBezTo>
                      <a:pt x="101" y="230"/>
                      <a:pt x="98" y="245"/>
                      <a:pt x="96" y="250"/>
                    </a:cubicBezTo>
                    <a:cubicBezTo>
                      <a:pt x="93" y="259"/>
                      <a:pt x="92" y="262"/>
                      <a:pt x="90" y="271"/>
                    </a:cubicBezTo>
                    <a:cubicBezTo>
                      <a:pt x="85" y="255"/>
                      <a:pt x="87" y="268"/>
                      <a:pt x="93" y="247"/>
                    </a:cubicBezTo>
                    <a:cubicBezTo>
                      <a:pt x="94" y="242"/>
                      <a:pt x="100" y="228"/>
                      <a:pt x="96" y="232"/>
                    </a:cubicBezTo>
                    <a:cubicBezTo>
                      <a:pt x="92" y="236"/>
                      <a:pt x="76" y="287"/>
                      <a:pt x="72" y="298"/>
                    </a:cubicBezTo>
                    <a:cubicBezTo>
                      <a:pt x="74" y="279"/>
                      <a:pt x="81" y="257"/>
                      <a:pt x="81" y="238"/>
                    </a:cubicBezTo>
                    <a:cubicBezTo>
                      <a:pt x="81" y="231"/>
                      <a:pt x="79" y="252"/>
                      <a:pt x="78" y="259"/>
                    </a:cubicBezTo>
                    <a:cubicBezTo>
                      <a:pt x="76" y="274"/>
                      <a:pt x="72" y="287"/>
                      <a:pt x="69" y="301"/>
                    </a:cubicBezTo>
                    <a:cubicBezTo>
                      <a:pt x="63" y="283"/>
                      <a:pt x="78" y="244"/>
                      <a:pt x="84" y="226"/>
                    </a:cubicBezTo>
                    <a:cubicBezTo>
                      <a:pt x="83" y="237"/>
                      <a:pt x="83" y="248"/>
                      <a:pt x="81" y="259"/>
                    </a:cubicBezTo>
                    <a:cubicBezTo>
                      <a:pt x="81" y="262"/>
                      <a:pt x="79" y="265"/>
                      <a:pt x="78" y="268"/>
                    </a:cubicBezTo>
                    <a:cubicBezTo>
                      <a:pt x="77" y="273"/>
                      <a:pt x="76" y="278"/>
                      <a:pt x="75" y="283"/>
                    </a:cubicBezTo>
                    <a:cubicBezTo>
                      <a:pt x="73" y="292"/>
                      <a:pt x="84" y="267"/>
                      <a:pt x="87" y="259"/>
                    </a:cubicBezTo>
                    <a:cubicBezTo>
                      <a:pt x="89" y="253"/>
                      <a:pt x="91" y="247"/>
                      <a:pt x="93" y="241"/>
                    </a:cubicBezTo>
                    <a:cubicBezTo>
                      <a:pt x="94" y="238"/>
                      <a:pt x="97" y="235"/>
                      <a:pt x="99" y="232"/>
                    </a:cubicBezTo>
                    <a:cubicBezTo>
                      <a:pt x="100" y="227"/>
                      <a:pt x="97" y="219"/>
                      <a:pt x="102" y="217"/>
                    </a:cubicBezTo>
                    <a:cubicBezTo>
                      <a:pt x="106" y="215"/>
                      <a:pt x="105" y="225"/>
                      <a:pt x="105" y="229"/>
                    </a:cubicBezTo>
                    <a:cubicBezTo>
                      <a:pt x="104" y="241"/>
                      <a:pt x="104" y="254"/>
                      <a:pt x="99" y="265"/>
                    </a:cubicBezTo>
                    <a:cubicBezTo>
                      <a:pt x="97" y="269"/>
                      <a:pt x="95" y="273"/>
                      <a:pt x="93" y="277"/>
                    </a:cubicBezTo>
                    <a:cubicBezTo>
                      <a:pt x="92" y="280"/>
                      <a:pt x="90" y="289"/>
                      <a:pt x="90" y="286"/>
                    </a:cubicBezTo>
                    <a:cubicBezTo>
                      <a:pt x="90" y="271"/>
                      <a:pt x="97" y="253"/>
                      <a:pt x="105" y="241"/>
                    </a:cubicBezTo>
                    <a:cubicBezTo>
                      <a:pt x="106" y="236"/>
                      <a:pt x="107" y="231"/>
                      <a:pt x="108" y="226"/>
                    </a:cubicBezTo>
                    <a:cubicBezTo>
                      <a:pt x="109" y="223"/>
                      <a:pt x="111" y="214"/>
                      <a:pt x="111" y="217"/>
                    </a:cubicBezTo>
                    <a:cubicBezTo>
                      <a:pt x="111" y="225"/>
                      <a:pt x="110" y="233"/>
                      <a:pt x="108" y="241"/>
                    </a:cubicBezTo>
                    <a:cubicBezTo>
                      <a:pt x="105" y="254"/>
                      <a:pt x="100" y="269"/>
                      <a:pt x="93" y="280"/>
                    </a:cubicBezTo>
                    <a:cubicBezTo>
                      <a:pt x="95" y="260"/>
                      <a:pt x="96" y="239"/>
                      <a:pt x="102" y="220"/>
                    </a:cubicBezTo>
                    <a:cubicBezTo>
                      <a:pt x="101" y="229"/>
                      <a:pt x="100" y="238"/>
                      <a:pt x="99" y="247"/>
                    </a:cubicBezTo>
                    <a:cubicBezTo>
                      <a:pt x="98" y="252"/>
                      <a:pt x="97" y="257"/>
                      <a:pt x="96" y="262"/>
                    </a:cubicBezTo>
                    <a:cubicBezTo>
                      <a:pt x="94" y="268"/>
                      <a:pt x="89" y="286"/>
                      <a:pt x="90" y="280"/>
                    </a:cubicBezTo>
                    <a:cubicBezTo>
                      <a:pt x="94" y="255"/>
                      <a:pt x="103" y="229"/>
                      <a:pt x="111" y="205"/>
                    </a:cubicBezTo>
                    <a:cubicBezTo>
                      <a:pt x="120" y="232"/>
                      <a:pt x="112" y="275"/>
                      <a:pt x="99" y="301"/>
                    </a:cubicBezTo>
                    <a:cubicBezTo>
                      <a:pt x="102" y="282"/>
                      <a:pt x="108" y="265"/>
                      <a:pt x="117" y="247"/>
                    </a:cubicBezTo>
                    <a:cubicBezTo>
                      <a:pt x="118" y="242"/>
                      <a:pt x="119" y="237"/>
                      <a:pt x="120" y="232"/>
                    </a:cubicBezTo>
                    <a:cubicBezTo>
                      <a:pt x="129" y="192"/>
                      <a:pt x="117" y="281"/>
                      <a:pt x="111" y="292"/>
                    </a:cubicBezTo>
                    <a:cubicBezTo>
                      <a:pt x="114" y="268"/>
                      <a:pt x="117" y="243"/>
                      <a:pt x="123" y="220"/>
                    </a:cubicBezTo>
                    <a:cubicBezTo>
                      <a:pt x="128" y="239"/>
                      <a:pt x="125" y="258"/>
                      <a:pt x="120" y="277"/>
                    </a:cubicBezTo>
                    <a:cubicBezTo>
                      <a:pt x="118" y="283"/>
                      <a:pt x="114" y="295"/>
                      <a:pt x="114" y="295"/>
                    </a:cubicBezTo>
                    <a:cubicBezTo>
                      <a:pt x="117" y="272"/>
                      <a:pt x="122" y="252"/>
                      <a:pt x="135" y="232"/>
                    </a:cubicBezTo>
                    <a:cubicBezTo>
                      <a:pt x="139" y="247"/>
                      <a:pt x="135" y="257"/>
                      <a:pt x="132" y="271"/>
                    </a:cubicBezTo>
                    <a:cubicBezTo>
                      <a:pt x="131" y="277"/>
                      <a:pt x="130" y="283"/>
                      <a:pt x="129" y="289"/>
                    </a:cubicBezTo>
                    <a:cubicBezTo>
                      <a:pt x="128" y="292"/>
                      <a:pt x="126" y="301"/>
                      <a:pt x="126" y="298"/>
                    </a:cubicBezTo>
                    <a:cubicBezTo>
                      <a:pt x="126" y="277"/>
                      <a:pt x="141" y="253"/>
                      <a:pt x="150" y="235"/>
                    </a:cubicBezTo>
                    <a:cubicBezTo>
                      <a:pt x="154" y="254"/>
                      <a:pt x="150" y="271"/>
                      <a:pt x="144" y="289"/>
                    </a:cubicBezTo>
                    <a:cubicBezTo>
                      <a:pt x="146" y="267"/>
                      <a:pt x="144" y="252"/>
                      <a:pt x="156" y="235"/>
                    </a:cubicBezTo>
                    <a:cubicBezTo>
                      <a:pt x="161" y="254"/>
                      <a:pt x="158" y="276"/>
                      <a:pt x="147" y="292"/>
                    </a:cubicBezTo>
                    <a:cubicBezTo>
                      <a:pt x="151" y="267"/>
                      <a:pt x="159" y="244"/>
                      <a:pt x="165" y="220"/>
                    </a:cubicBezTo>
                    <a:cubicBezTo>
                      <a:pt x="183" y="226"/>
                      <a:pt x="172" y="247"/>
                      <a:pt x="168" y="262"/>
                    </a:cubicBezTo>
                    <a:cubicBezTo>
                      <a:pt x="166" y="268"/>
                      <a:pt x="162" y="280"/>
                      <a:pt x="162" y="280"/>
                    </a:cubicBezTo>
                    <a:cubicBezTo>
                      <a:pt x="157" y="259"/>
                      <a:pt x="170" y="240"/>
                      <a:pt x="177" y="220"/>
                    </a:cubicBezTo>
                    <a:cubicBezTo>
                      <a:pt x="185" y="244"/>
                      <a:pt x="172" y="262"/>
                      <a:pt x="165" y="283"/>
                    </a:cubicBezTo>
                    <a:cubicBezTo>
                      <a:pt x="169" y="258"/>
                      <a:pt x="177" y="235"/>
                      <a:pt x="183" y="211"/>
                    </a:cubicBezTo>
                    <a:cubicBezTo>
                      <a:pt x="190" y="233"/>
                      <a:pt x="184" y="258"/>
                      <a:pt x="177" y="280"/>
                    </a:cubicBezTo>
                    <a:cubicBezTo>
                      <a:pt x="179" y="251"/>
                      <a:pt x="183" y="244"/>
                      <a:pt x="189" y="220"/>
                    </a:cubicBezTo>
                    <a:cubicBezTo>
                      <a:pt x="196" y="241"/>
                      <a:pt x="190" y="263"/>
                      <a:pt x="183" y="283"/>
                    </a:cubicBezTo>
                    <a:cubicBezTo>
                      <a:pt x="186" y="258"/>
                      <a:pt x="187" y="255"/>
                      <a:pt x="195" y="235"/>
                    </a:cubicBezTo>
                    <a:cubicBezTo>
                      <a:pt x="197" y="229"/>
                      <a:pt x="201" y="217"/>
                      <a:pt x="201" y="217"/>
                    </a:cubicBezTo>
                    <a:cubicBezTo>
                      <a:pt x="207" y="234"/>
                      <a:pt x="199" y="249"/>
                      <a:pt x="195" y="265"/>
                    </a:cubicBezTo>
                    <a:cubicBezTo>
                      <a:pt x="191" y="253"/>
                      <a:pt x="202" y="217"/>
                      <a:pt x="210" y="205"/>
                    </a:cubicBezTo>
                    <a:cubicBezTo>
                      <a:pt x="215" y="199"/>
                      <a:pt x="222" y="196"/>
                      <a:pt x="228" y="190"/>
                    </a:cubicBezTo>
                    <a:cubicBezTo>
                      <a:pt x="225" y="211"/>
                      <a:pt x="219" y="232"/>
                      <a:pt x="207" y="250"/>
                    </a:cubicBezTo>
                    <a:cubicBezTo>
                      <a:pt x="195" y="232"/>
                      <a:pt x="215" y="215"/>
                      <a:pt x="225" y="199"/>
                    </a:cubicBezTo>
                    <a:cubicBezTo>
                      <a:pt x="230" y="214"/>
                      <a:pt x="220" y="239"/>
                      <a:pt x="213" y="253"/>
                    </a:cubicBezTo>
                    <a:cubicBezTo>
                      <a:pt x="209" y="261"/>
                      <a:pt x="207" y="280"/>
                      <a:pt x="207" y="274"/>
                    </a:cubicBezTo>
                    <a:cubicBezTo>
                      <a:pt x="207" y="258"/>
                      <a:pt x="219" y="246"/>
                      <a:pt x="225" y="232"/>
                    </a:cubicBezTo>
                    <a:cubicBezTo>
                      <a:pt x="228" y="226"/>
                      <a:pt x="231" y="214"/>
                      <a:pt x="231" y="214"/>
                    </a:cubicBezTo>
                    <a:cubicBezTo>
                      <a:pt x="232" y="217"/>
                      <a:pt x="234" y="220"/>
                      <a:pt x="234" y="223"/>
                    </a:cubicBezTo>
                    <a:cubicBezTo>
                      <a:pt x="233" y="233"/>
                      <a:pt x="225" y="241"/>
                      <a:pt x="222" y="250"/>
                    </a:cubicBezTo>
                    <a:cubicBezTo>
                      <a:pt x="221" y="253"/>
                      <a:pt x="218" y="262"/>
                      <a:pt x="219" y="259"/>
                    </a:cubicBezTo>
                    <a:cubicBezTo>
                      <a:pt x="221" y="252"/>
                      <a:pt x="222" y="245"/>
                      <a:pt x="225" y="238"/>
                    </a:cubicBezTo>
                    <a:cubicBezTo>
                      <a:pt x="227" y="233"/>
                      <a:pt x="231" y="228"/>
                      <a:pt x="234" y="223"/>
                    </a:cubicBezTo>
                    <a:cubicBezTo>
                      <a:pt x="236" y="215"/>
                      <a:pt x="239" y="191"/>
                      <a:pt x="246" y="211"/>
                    </a:cubicBezTo>
                    <a:cubicBezTo>
                      <a:pt x="245" y="220"/>
                      <a:pt x="244" y="229"/>
                      <a:pt x="243" y="238"/>
                    </a:cubicBezTo>
                    <a:cubicBezTo>
                      <a:pt x="242" y="241"/>
                      <a:pt x="243" y="247"/>
                      <a:pt x="240" y="247"/>
                    </a:cubicBezTo>
                    <a:cubicBezTo>
                      <a:pt x="237" y="247"/>
                      <a:pt x="238" y="241"/>
                      <a:pt x="237" y="238"/>
                    </a:cubicBezTo>
                    <a:cubicBezTo>
                      <a:pt x="247" y="221"/>
                      <a:pt x="245" y="226"/>
                      <a:pt x="252" y="208"/>
                    </a:cubicBezTo>
                    <a:cubicBezTo>
                      <a:pt x="253" y="205"/>
                      <a:pt x="255" y="196"/>
                      <a:pt x="255" y="199"/>
                    </a:cubicBezTo>
                    <a:cubicBezTo>
                      <a:pt x="255" y="214"/>
                      <a:pt x="249" y="219"/>
                      <a:pt x="240" y="232"/>
                    </a:cubicBezTo>
                    <a:cubicBezTo>
                      <a:pt x="236" y="237"/>
                      <a:pt x="244" y="220"/>
                      <a:pt x="246" y="214"/>
                    </a:cubicBezTo>
                    <a:cubicBezTo>
                      <a:pt x="247" y="210"/>
                      <a:pt x="247" y="206"/>
                      <a:pt x="249" y="202"/>
                    </a:cubicBezTo>
                    <a:cubicBezTo>
                      <a:pt x="250" y="199"/>
                      <a:pt x="258" y="190"/>
                      <a:pt x="255" y="193"/>
                    </a:cubicBezTo>
                    <a:cubicBezTo>
                      <a:pt x="251" y="197"/>
                      <a:pt x="249" y="201"/>
                      <a:pt x="246" y="205"/>
                    </a:cubicBezTo>
                    <a:cubicBezTo>
                      <a:pt x="241" y="219"/>
                      <a:pt x="241" y="223"/>
                      <a:pt x="234" y="235"/>
                    </a:cubicBezTo>
                    <a:cubicBezTo>
                      <a:pt x="229" y="243"/>
                      <a:pt x="219" y="259"/>
                      <a:pt x="219" y="259"/>
                    </a:cubicBezTo>
                    <a:cubicBezTo>
                      <a:pt x="210" y="231"/>
                      <a:pt x="216" y="231"/>
                      <a:pt x="207" y="259"/>
                    </a:cubicBezTo>
                    <a:cubicBezTo>
                      <a:pt x="208" y="245"/>
                      <a:pt x="210" y="231"/>
                      <a:pt x="210" y="217"/>
                    </a:cubicBezTo>
                    <a:cubicBezTo>
                      <a:pt x="210" y="213"/>
                      <a:pt x="209" y="234"/>
                      <a:pt x="204" y="244"/>
                    </a:cubicBezTo>
                    <a:cubicBezTo>
                      <a:pt x="202" y="247"/>
                      <a:pt x="198" y="257"/>
                      <a:pt x="198" y="253"/>
                    </a:cubicBezTo>
                    <a:cubicBezTo>
                      <a:pt x="198" y="247"/>
                      <a:pt x="225" y="199"/>
                      <a:pt x="228" y="199"/>
                    </a:cubicBezTo>
                    <a:cubicBezTo>
                      <a:pt x="231" y="199"/>
                      <a:pt x="226" y="205"/>
                      <a:pt x="225" y="208"/>
                    </a:cubicBezTo>
                    <a:cubicBezTo>
                      <a:pt x="214" y="231"/>
                      <a:pt x="203" y="244"/>
                      <a:pt x="183" y="259"/>
                    </a:cubicBezTo>
                    <a:cubicBezTo>
                      <a:pt x="180" y="246"/>
                      <a:pt x="177" y="245"/>
                      <a:pt x="186" y="232"/>
                    </a:cubicBezTo>
                    <a:cubicBezTo>
                      <a:pt x="189" y="227"/>
                      <a:pt x="201" y="215"/>
                      <a:pt x="198" y="220"/>
                    </a:cubicBezTo>
                    <a:cubicBezTo>
                      <a:pt x="184" y="239"/>
                      <a:pt x="175" y="262"/>
                      <a:pt x="150" y="268"/>
                    </a:cubicBezTo>
                    <a:cubicBezTo>
                      <a:pt x="144" y="245"/>
                      <a:pt x="155" y="227"/>
                      <a:pt x="168" y="208"/>
                    </a:cubicBezTo>
                    <a:cubicBezTo>
                      <a:pt x="171" y="204"/>
                      <a:pt x="161" y="216"/>
                      <a:pt x="159" y="220"/>
                    </a:cubicBezTo>
                    <a:cubicBezTo>
                      <a:pt x="156" y="225"/>
                      <a:pt x="155" y="230"/>
                      <a:pt x="153" y="235"/>
                    </a:cubicBezTo>
                    <a:cubicBezTo>
                      <a:pt x="146" y="250"/>
                      <a:pt x="138" y="258"/>
                      <a:pt x="129" y="271"/>
                    </a:cubicBezTo>
                    <a:cubicBezTo>
                      <a:pt x="128" y="266"/>
                      <a:pt x="125" y="261"/>
                      <a:pt x="126" y="256"/>
                    </a:cubicBezTo>
                    <a:cubicBezTo>
                      <a:pt x="127" y="253"/>
                      <a:pt x="150" y="218"/>
                      <a:pt x="153" y="214"/>
                    </a:cubicBezTo>
                    <a:cubicBezTo>
                      <a:pt x="162" y="232"/>
                      <a:pt x="152" y="263"/>
                      <a:pt x="141" y="280"/>
                    </a:cubicBezTo>
                    <a:cubicBezTo>
                      <a:pt x="144" y="254"/>
                      <a:pt x="142" y="255"/>
                      <a:pt x="147" y="235"/>
                    </a:cubicBezTo>
                    <a:cubicBezTo>
                      <a:pt x="148" y="231"/>
                      <a:pt x="149" y="227"/>
                      <a:pt x="150" y="223"/>
                    </a:cubicBezTo>
                    <a:cubicBezTo>
                      <a:pt x="151" y="220"/>
                      <a:pt x="156" y="214"/>
                      <a:pt x="153" y="214"/>
                    </a:cubicBezTo>
                    <a:cubicBezTo>
                      <a:pt x="151" y="214"/>
                      <a:pt x="141" y="238"/>
                      <a:pt x="135" y="247"/>
                    </a:cubicBezTo>
                    <a:cubicBezTo>
                      <a:pt x="132" y="259"/>
                      <a:pt x="129" y="269"/>
                      <a:pt x="123" y="280"/>
                    </a:cubicBezTo>
                    <a:cubicBezTo>
                      <a:pt x="118" y="260"/>
                      <a:pt x="127" y="243"/>
                      <a:pt x="141" y="229"/>
                    </a:cubicBezTo>
                    <a:cubicBezTo>
                      <a:pt x="139" y="251"/>
                      <a:pt x="137" y="271"/>
                      <a:pt x="132" y="292"/>
                    </a:cubicBezTo>
                    <a:cubicBezTo>
                      <a:pt x="124" y="267"/>
                      <a:pt x="132" y="296"/>
                      <a:pt x="132" y="238"/>
                    </a:cubicBezTo>
                    <a:cubicBezTo>
                      <a:pt x="132" y="233"/>
                      <a:pt x="130" y="248"/>
                      <a:pt x="129" y="253"/>
                    </a:cubicBezTo>
                    <a:cubicBezTo>
                      <a:pt x="127" y="264"/>
                      <a:pt x="123" y="275"/>
                      <a:pt x="123" y="286"/>
                    </a:cubicBezTo>
                    <a:cubicBezTo>
                      <a:pt x="123" y="290"/>
                      <a:pt x="124" y="278"/>
                      <a:pt x="126" y="274"/>
                    </a:cubicBezTo>
                    <a:cubicBezTo>
                      <a:pt x="129" y="267"/>
                      <a:pt x="136" y="261"/>
                      <a:pt x="141" y="256"/>
                    </a:cubicBezTo>
                    <a:cubicBezTo>
                      <a:pt x="148" y="240"/>
                      <a:pt x="159" y="234"/>
                      <a:pt x="165" y="217"/>
                    </a:cubicBezTo>
                    <a:cubicBezTo>
                      <a:pt x="177" y="234"/>
                      <a:pt x="173" y="254"/>
                      <a:pt x="162" y="271"/>
                    </a:cubicBezTo>
                    <a:cubicBezTo>
                      <a:pt x="142" y="264"/>
                      <a:pt x="159" y="239"/>
                      <a:pt x="162" y="223"/>
                    </a:cubicBezTo>
                    <a:cubicBezTo>
                      <a:pt x="163" y="218"/>
                      <a:pt x="170" y="210"/>
                      <a:pt x="165" y="208"/>
                    </a:cubicBezTo>
                    <a:cubicBezTo>
                      <a:pt x="161" y="206"/>
                      <a:pt x="159" y="216"/>
                      <a:pt x="156" y="220"/>
                    </a:cubicBezTo>
                    <a:cubicBezTo>
                      <a:pt x="151" y="238"/>
                      <a:pt x="148" y="260"/>
                      <a:pt x="132" y="271"/>
                    </a:cubicBezTo>
                    <a:cubicBezTo>
                      <a:pt x="130" y="267"/>
                      <a:pt x="127" y="263"/>
                      <a:pt x="126" y="259"/>
                    </a:cubicBezTo>
                    <a:cubicBezTo>
                      <a:pt x="124" y="242"/>
                      <a:pt x="127" y="225"/>
                      <a:pt x="123" y="208"/>
                    </a:cubicBezTo>
                    <a:cubicBezTo>
                      <a:pt x="122" y="203"/>
                      <a:pt x="119" y="218"/>
                      <a:pt x="117" y="223"/>
                    </a:cubicBezTo>
                    <a:cubicBezTo>
                      <a:pt x="104" y="259"/>
                      <a:pt x="113" y="239"/>
                      <a:pt x="102" y="262"/>
                    </a:cubicBezTo>
                    <a:cubicBezTo>
                      <a:pt x="98" y="246"/>
                      <a:pt x="100" y="237"/>
                      <a:pt x="108" y="223"/>
                    </a:cubicBezTo>
                    <a:cubicBezTo>
                      <a:pt x="110" y="219"/>
                      <a:pt x="112" y="215"/>
                      <a:pt x="114" y="211"/>
                    </a:cubicBezTo>
                    <a:cubicBezTo>
                      <a:pt x="115" y="208"/>
                      <a:pt x="117" y="199"/>
                      <a:pt x="117" y="202"/>
                    </a:cubicBezTo>
                    <a:cubicBezTo>
                      <a:pt x="117" y="218"/>
                      <a:pt x="104" y="253"/>
                      <a:pt x="96" y="268"/>
                    </a:cubicBezTo>
                    <a:cubicBezTo>
                      <a:pt x="91" y="252"/>
                      <a:pt x="108" y="244"/>
                      <a:pt x="90" y="256"/>
                    </a:cubicBezTo>
                    <a:cubicBezTo>
                      <a:pt x="84" y="287"/>
                      <a:pt x="92" y="254"/>
                      <a:pt x="78" y="286"/>
                    </a:cubicBezTo>
                    <a:cubicBezTo>
                      <a:pt x="76" y="290"/>
                      <a:pt x="75" y="302"/>
                      <a:pt x="75" y="298"/>
                    </a:cubicBezTo>
                    <a:cubicBezTo>
                      <a:pt x="75" y="281"/>
                      <a:pt x="86" y="259"/>
                      <a:pt x="93" y="244"/>
                    </a:cubicBezTo>
                    <a:cubicBezTo>
                      <a:pt x="92" y="252"/>
                      <a:pt x="89" y="269"/>
                      <a:pt x="87" y="277"/>
                    </a:cubicBezTo>
                    <a:cubicBezTo>
                      <a:pt x="85" y="284"/>
                      <a:pt x="81" y="305"/>
                      <a:pt x="81" y="298"/>
                    </a:cubicBezTo>
                    <a:cubicBezTo>
                      <a:pt x="81" y="285"/>
                      <a:pt x="84" y="283"/>
                      <a:pt x="90" y="274"/>
                    </a:cubicBezTo>
                    <a:cubicBezTo>
                      <a:pt x="91" y="278"/>
                      <a:pt x="90" y="289"/>
                      <a:pt x="93" y="286"/>
                    </a:cubicBezTo>
                    <a:cubicBezTo>
                      <a:pt x="97" y="282"/>
                      <a:pt x="100" y="272"/>
                      <a:pt x="96" y="268"/>
                    </a:cubicBezTo>
                    <a:cubicBezTo>
                      <a:pt x="95" y="267"/>
                      <a:pt x="82" y="287"/>
                      <a:pt x="81" y="289"/>
                    </a:cubicBezTo>
                    <a:cubicBezTo>
                      <a:pt x="77" y="276"/>
                      <a:pt x="77" y="282"/>
                      <a:pt x="81" y="265"/>
                    </a:cubicBezTo>
                    <a:cubicBezTo>
                      <a:pt x="82" y="262"/>
                      <a:pt x="84" y="253"/>
                      <a:pt x="84" y="256"/>
                    </a:cubicBezTo>
                    <a:cubicBezTo>
                      <a:pt x="84" y="271"/>
                      <a:pt x="79" y="288"/>
                      <a:pt x="72" y="301"/>
                    </a:cubicBezTo>
                    <a:cubicBezTo>
                      <a:pt x="68" y="283"/>
                      <a:pt x="68" y="291"/>
                      <a:pt x="72" y="268"/>
                    </a:cubicBezTo>
                    <a:cubicBezTo>
                      <a:pt x="73" y="264"/>
                      <a:pt x="75" y="252"/>
                      <a:pt x="75" y="256"/>
                    </a:cubicBezTo>
                    <a:cubicBezTo>
                      <a:pt x="75" y="271"/>
                      <a:pt x="67" y="283"/>
                      <a:pt x="60" y="295"/>
                    </a:cubicBezTo>
                    <a:cubicBezTo>
                      <a:pt x="59" y="299"/>
                      <a:pt x="61" y="305"/>
                      <a:pt x="57" y="307"/>
                    </a:cubicBezTo>
                    <a:cubicBezTo>
                      <a:pt x="54" y="308"/>
                      <a:pt x="54" y="301"/>
                      <a:pt x="54" y="298"/>
                    </a:cubicBezTo>
                    <a:cubicBezTo>
                      <a:pt x="55" y="286"/>
                      <a:pt x="57" y="274"/>
                      <a:pt x="60" y="262"/>
                    </a:cubicBezTo>
                    <a:cubicBezTo>
                      <a:pt x="62" y="253"/>
                      <a:pt x="66" y="244"/>
                      <a:pt x="69" y="235"/>
                    </a:cubicBezTo>
                    <a:cubicBezTo>
                      <a:pt x="70" y="232"/>
                      <a:pt x="74" y="223"/>
                      <a:pt x="72" y="226"/>
                    </a:cubicBezTo>
                    <a:cubicBezTo>
                      <a:pt x="68" y="232"/>
                      <a:pt x="60" y="244"/>
                      <a:pt x="60" y="244"/>
                    </a:cubicBezTo>
                    <a:cubicBezTo>
                      <a:pt x="56" y="274"/>
                      <a:pt x="60" y="260"/>
                      <a:pt x="51" y="286"/>
                    </a:cubicBezTo>
                    <a:cubicBezTo>
                      <a:pt x="50" y="290"/>
                      <a:pt x="48" y="302"/>
                      <a:pt x="48" y="298"/>
                    </a:cubicBezTo>
                    <a:cubicBezTo>
                      <a:pt x="48" y="281"/>
                      <a:pt x="74" y="247"/>
                      <a:pt x="72" y="238"/>
                    </a:cubicBezTo>
                    <a:cubicBezTo>
                      <a:pt x="71" y="235"/>
                      <a:pt x="66" y="240"/>
                      <a:pt x="63" y="241"/>
                    </a:cubicBezTo>
                    <a:cubicBezTo>
                      <a:pt x="57" y="256"/>
                      <a:pt x="47" y="273"/>
                      <a:pt x="42" y="289"/>
                    </a:cubicBezTo>
                    <a:cubicBezTo>
                      <a:pt x="36" y="271"/>
                      <a:pt x="53" y="255"/>
                      <a:pt x="63" y="241"/>
                    </a:cubicBezTo>
                    <a:cubicBezTo>
                      <a:pt x="64" y="238"/>
                      <a:pt x="66" y="229"/>
                      <a:pt x="66" y="232"/>
                    </a:cubicBezTo>
                    <a:cubicBezTo>
                      <a:pt x="66" y="236"/>
                      <a:pt x="64" y="240"/>
                      <a:pt x="63" y="244"/>
                    </a:cubicBezTo>
                    <a:cubicBezTo>
                      <a:pt x="58" y="258"/>
                      <a:pt x="51" y="269"/>
                      <a:pt x="48" y="283"/>
                    </a:cubicBezTo>
                    <a:cubicBezTo>
                      <a:pt x="44" y="270"/>
                      <a:pt x="47" y="264"/>
                      <a:pt x="54" y="253"/>
                    </a:cubicBezTo>
                    <a:cubicBezTo>
                      <a:pt x="57" y="242"/>
                      <a:pt x="62" y="233"/>
                      <a:pt x="66" y="223"/>
                    </a:cubicBezTo>
                    <a:cubicBezTo>
                      <a:pt x="68" y="219"/>
                      <a:pt x="76" y="211"/>
                      <a:pt x="72" y="211"/>
                    </a:cubicBezTo>
                    <a:cubicBezTo>
                      <a:pt x="70" y="211"/>
                      <a:pt x="48" y="245"/>
                      <a:pt x="45" y="250"/>
                    </a:cubicBezTo>
                    <a:cubicBezTo>
                      <a:pt x="40" y="258"/>
                      <a:pt x="30" y="274"/>
                      <a:pt x="30" y="274"/>
                    </a:cubicBezTo>
                    <a:cubicBezTo>
                      <a:pt x="25" y="260"/>
                      <a:pt x="38" y="245"/>
                      <a:pt x="45" y="232"/>
                    </a:cubicBezTo>
                    <a:cubicBezTo>
                      <a:pt x="57" y="210"/>
                      <a:pt x="66" y="188"/>
                      <a:pt x="72" y="163"/>
                    </a:cubicBezTo>
                    <a:cubicBezTo>
                      <a:pt x="73" y="160"/>
                      <a:pt x="68" y="169"/>
                      <a:pt x="66" y="172"/>
                    </a:cubicBezTo>
                    <a:cubicBezTo>
                      <a:pt x="63" y="177"/>
                      <a:pt x="60" y="182"/>
                      <a:pt x="57" y="187"/>
                    </a:cubicBezTo>
                    <a:cubicBezTo>
                      <a:pt x="50" y="202"/>
                      <a:pt x="40" y="215"/>
                      <a:pt x="30" y="229"/>
                    </a:cubicBezTo>
                    <a:cubicBezTo>
                      <a:pt x="25" y="236"/>
                      <a:pt x="35" y="213"/>
                      <a:pt x="39" y="205"/>
                    </a:cubicBezTo>
                    <a:cubicBezTo>
                      <a:pt x="47" y="189"/>
                      <a:pt x="60" y="173"/>
                      <a:pt x="60" y="154"/>
                    </a:cubicBezTo>
                    <a:cubicBezTo>
                      <a:pt x="60" y="151"/>
                      <a:pt x="58" y="160"/>
                      <a:pt x="57" y="163"/>
                    </a:cubicBezTo>
                    <a:cubicBezTo>
                      <a:pt x="55" y="167"/>
                      <a:pt x="53" y="171"/>
                      <a:pt x="51" y="175"/>
                    </a:cubicBezTo>
                    <a:cubicBezTo>
                      <a:pt x="50" y="181"/>
                      <a:pt x="46" y="212"/>
                      <a:pt x="39" y="190"/>
                    </a:cubicBezTo>
                    <a:cubicBezTo>
                      <a:pt x="40" y="179"/>
                      <a:pt x="42" y="168"/>
                      <a:pt x="42" y="157"/>
                    </a:cubicBezTo>
                    <a:cubicBezTo>
                      <a:pt x="42" y="150"/>
                      <a:pt x="45" y="140"/>
                      <a:pt x="39" y="136"/>
                    </a:cubicBezTo>
                    <a:cubicBezTo>
                      <a:pt x="36" y="134"/>
                      <a:pt x="27" y="174"/>
                      <a:pt x="27" y="175"/>
                    </a:cubicBezTo>
                    <a:cubicBezTo>
                      <a:pt x="26" y="178"/>
                      <a:pt x="24" y="187"/>
                      <a:pt x="24" y="184"/>
                    </a:cubicBezTo>
                    <a:cubicBezTo>
                      <a:pt x="24" y="159"/>
                      <a:pt x="43" y="127"/>
                      <a:pt x="51" y="103"/>
                    </a:cubicBezTo>
                    <a:cubicBezTo>
                      <a:pt x="48" y="124"/>
                      <a:pt x="43" y="143"/>
                      <a:pt x="39" y="163"/>
                    </a:cubicBezTo>
                    <a:cubicBezTo>
                      <a:pt x="38" y="168"/>
                      <a:pt x="37" y="173"/>
                      <a:pt x="36" y="178"/>
                    </a:cubicBezTo>
                    <a:cubicBezTo>
                      <a:pt x="35" y="182"/>
                      <a:pt x="30" y="192"/>
                      <a:pt x="33" y="190"/>
                    </a:cubicBezTo>
                    <a:cubicBezTo>
                      <a:pt x="53" y="177"/>
                      <a:pt x="45" y="148"/>
                      <a:pt x="60" y="133"/>
                    </a:cubicBezTo>
                    <a:cubicBezTo>
                      <a:pt x="63" y="130"/>
                      <a:pt x="58" y="141"/>
                      <a:pt x="57" y="145"/>
                    </a:cubicBezTo>
                    <a:cubicBezTo>
                      <a:pt x="55" y="151"/>
                      <a:pt x="53" y="157"/>
                      <a:pt x="51" y="163"/>
                    </a:cubicBezTo>
                    <a:cubicBezTo>
                      <a:pt x="47" y="174"/>
                      <a:pt x="43" y="185"/>
                      <a:pt x="39" y="196"/>
                    </a:cubicBezTo>
                    <a:cubicBezTo>
                      <a:pt x="41" y="177"/>
                      <a:pt x="46" y="160"/>
                      <a:pt x="51" y="142"/>
                    </a:cubicBezTo>
                    <a:cubicBezTo>
                      <a:pt x="50" y="126"/>
                      <a:pt x="52" y="109"/>
                      <a:pt x="48" y="94"/>
                    </a:cubicBezTo>
                    <a:cubicBezTo>
                      <a:pt x="46" y="88"/>
                      <a:pt x="39" y="103"/>
                      <a:pt x="36" y="109"/>
                    </a:cubicBezTo>
                    <a:cubicBezTo>
                      <a:pt x="28" y="124"/>
                      <a:pt x="18" y="137"/>
                      <a:pt x="9" y="151"/>
                    </a:cubicBezTo>
                    <a:cubicBezTo>
                      <a:pt x="6" y="156"/>
                      <a:pt x="13" y="139"/>
                      <a:pt x="15" y="133"/>
                    </a:cubicBezTo>
                    <a:cubicBezTo>
                      <a:pt x="20" y="115"/>
                      <a:pt x="14" y="126"/>
                      <a:pt x="24" y="112"/>
                    </a:cubicBezTo>
                    <a:cubicBezTo>
                      <a:pt x="27" y="101"/>
                      <a:pt x="30" y="90"/>
                      <a:pt x="33" y="79"/>
                    </a:cubicBezTo>
                    <a:cubicBezTo>
                      <a:pt x="31" y="98"/>
                      <a:pt x="29" y="115"/>
                      <a:pt x="24" y="133"/>
                    </a:cubicBezTo>
                    <a:cubicBezTo>
                      <a:pt x="11" y="113"/>
                      <a:pt x="23" y="90"/>
                      <a:pt x="18" y="67"/>
                    </a:cubicBezTo>
                    <a:cubicBezTo>
                      <a:pt x="13" y="81"/>
                      <a:pt x="12" y="93"/>
                      <a:pt x="6" y="106"/>
                    </a:cubicBezTo>
                    <a:cubicBezTo>
                      <a:pt x="5" y="111"/>
                      <a:pt x="7" y="117"/>
                      <a:pt x="3" y="121"/>
                    </a:cubicBezTo>
                    <a:cubicBezTo>
                      <a:pt x="1" y="123"/>
                      <a:pt x="0" y="115"/>
                      <a:pt x="0" y="112"/>
                    </a:cubicBezTo>
                    <a:cubicBezTo>
                      <a:pt x="1" y="103"/>
                      <a:pt x="6" y="94"/>
                      <a:pt x="9" y="85"/>
                    </a:cubicBezTo>
                    <a:cubicBezTo>
                      <a:pt x="11" y="80"/>
                      <a:pt x="10" y="75"/>
                      <a:pt x="12" y="70"/>
                    </a:cubicBezTo>
                    <a:cubicBezTo>
                      <a:pt x="13" y="67"/>
                      <a:pt x="16" y="64"/>
                      <a:pt x="18" y="61"/>
                    </a:cubicBezTo>
                    <a:cubicBezTo>
                      <a:pt x="19" y="58"/>
                      <a:pt x="21" y="49"/>
                      <a:pt x="21" y="52"/>
                    </a:cubicBezTo>
                    <a:cubicBezTo>
                      <a:pt x="21" y="62"/>
                      <a:pt x="12" y="82"/>
                      <a:pt x="12" y="82"/>
                    </a:cubicBezTo>
                    <a:cubicBezTo>
                      <a:pt x="5" y="60"/>
                      <a:pt x="8" y="62"/>
                      <a:pt x="12" y="40"/>
                    </a:cubicBezTo>
                    <a:cubicBezTo>
                      <a:pt x="15" y="42"/>
                      <a:pt x="19" y="43"/>
                      <a:pt x="21" y="46"/>
                    </a:cubicBezTo>
                    <a:cubicBezTo>
                      <a:pt x="24" y="51"/>
                      <a:pt x="27" y="64"/>
                      <a:pt x="27" y="64"/>
                    </a:cubicBezTo>
                    <a:cubicBezTo>
                      <a:pt x="48" y="50"/>
                      <a:pt x="38" y="54"/>
                      <a:pt x="54" y="49"/>
                    </a:cubicBezTo>
                    <a:cubicBezTo>
                      <a:pt x="55" y="64"/>
                      <a:pt x="53" y="79"/>
                      <a:pt x="57" y="94"/>
                    </a:cubicBezTo>
                    <a:cubicBezTo>
                      <a:pt x="58" y="98"/>
                      <a:pt x="60" y="86"/>
                      <a:pt x="63" y="82"/>
                    </a:cubicBezTo>
                    <a:cubicBezTo>
                      <a:pt x="65" y="79"/>
                      <a:pt x="69" y="76"/>
                      <a:pt x="72" y="73"/>
                    </a:cubicBezTo>
                    <a:cubicBezTo>
                      <a:pt x="92" y="56"/>
                      <a:pt x="93" y="56"/>
                      <a:pt x="108" y="46"/>
                    </a:cubicBezTo>
                    <a:cubicBezTo>
                      <a:pt x="112" y="93"/>
                      <a:pt x="111" y="94"/>
                      <a:pt x="120" y="67"/>
                    </a:cubicBezTo>
                    <a:cubicBezTo>
                      <a:pt x="122" y="71"/>
                      <a:pt x="122" y="78"/>
                      <a:pt x="126" y="79"/>
                    </a:cubicBezTo>
                    <a:cubicBezTo>
                      <a:pt x="129" y="80"/>
                      <a:pt x="128" y="70"/>
                      <a:pt x="132" y="70"/>
                    </a:cubicBezTo>
                    <a:cubicBezTo>
                      <a:pt x="136" y="70"/>
                      <a:pt x="136" y="76"/>
                      <a:pt x="138" y="79"/>
                    </a:cubicBezTo>
                    <a:cubicBezTo>
                      <a:pt x="140" y="76"/>
                      <a:pt x="140" y="70"/>
                      <a:pt x="144" y="70"/>
                    </a:cubicBezTo>
                    <a:cubicBezTo>
                      <a:pt x="148" y="70"/>
                      <a:pt x="147" y="81"/>
                      <a:pt x="150" y="79"/>
                    </a:cubicBezTo>
                    <a:cubicBezTo>
                      <a:pt x="154" y="76"/>
                      <a:pt x="153" y="59"/>
                      <a:pt x="153" y="64"/>
                    </a:cubicBezTo>
                    <a:cubicBezTo>
                      <a:pt x="153" y="101"/>
                      <a:pt x="151" y="71"/>
                      <a:pt x="162" y="55"/>
                    </a:cubicBezTo>
                    <a:cubicBezTo>
                      <a:pt x="168" y="64"/>
                      <a:pt x="162" y="80"/>
                      <a:pt x="171" y="85"/>
                    </a:cubicBezTo>
                    <a:cubicBezTo>
                      <a:pt x="176" y="88"/>
                      <a:pt x="174" y="61"/>
                      <a:pt x="174" y="67"/>
                    </a:cubicBezTo>
                    <a:cubicBezTo>
                      <a:pt x="174" y="77"/>
                      <a:pt x="165" y="89"/>
                      <a:pt x="171" y="97"/>
                    </a:cubicBezTo>
                    <a:cubicBezTo>
                      <a:pt x="175" y="103"/>
                      <a:pt x="183" y="79"/>
                      <a:pt x="183" y="79"/>
                    </a:cubicBezTo>
                    <a:cubicBezTo>
                      <a:pt x="186" y="87"/>
                      <a:pt x="182" y="99"/>
                      <a:pt x="189" y="103"/>
                    </a:cubicBezTo>
                    <a:cubicBezTo>
                      <a:pt x="193" y="105"/>
                      <a:pt x="190" y="95"/>
                      <a:pt x="192" y="91"/>
                    </a:cubicBezTo>
                    <a:cubicBezTo>
                      <a:pt x="198" y="80"/>
                      <a:pt x="201" y="79"/>
                      <a:pt x="210" y="73"/>
                    </a:cubicBezTo>
                    <a:cubicBezTo>
                      <a:pt x="219" y="91"/>
                      <a:pt x="210" y="88"/>
                      <a:pt x="210" y="106"/>
                    </a:cubicBezTo>
                    <a:cubicBezTo>
                      <a:pt x="210" y="109"/>
                      <a:pt x="212" y="100"/>
                      <a:pt x="213" y="97"/>
                    </a:cubicBezTo>
                    <a:cubicBezTo>
                      <a:pt x="215" y="94"/>
                      <a:pt x="217" y="91"/>
                      <a:pt x="219" y="88"/>
                    </a:cubicBezTo>
                    <a:cubicBezTo>
                      <a:pt x="220" y="92"/>
                      <a:pt x="218" y="99"/>
                      <a:pt x="222" y="100"/>
                    </a:cubicBezTo>
                    <a:cubicBezTo>
                      <a:pt x="225" y="101"/>
                      <a:pt x="225" y="94"/>
                      <a:pt x="228" y="91"/>
                    </a:cubicBezTo>
                    <a:cubicBezTo>
                      <a:pt x="234" y="85"/>
                      <a:pt x="242" y="81"/>
                      <a:pt x="249" y="76"/>
                    </a:cubicBezTo>
                    <a:cubicBezTo>
                      <a:pt x="253" y="89"/>
                      <a:pt x="246" y="122"/>
                      <a:pt x="261" y="100"/>
                    </a:cubicBezTo>
                    <a:cubicBezTo>
                      <a:pt x="263" y="104"/>
                      <a:pt x="265" y="108"/>
                      <a:pt x="267" y="112"/>
                    </a:cubicBezTo>
                    <a:cubicBezTo>
                      <a:pt x="268" y="116"/>
                      <a:pt x="266" y="124"/>
                      <a:pt x="270" y="124"/>
                    </a:cubicBezTo>
                    <a:cubicBezTo>
                      <a:pt x="278" y="124"/>
                      <a:pt x="278" y="110"/>
                      <a:pt x="282" y="103"/>
                    </a:cubicBezTo>
                    <a:cubicBezTo>
                      <a:pt x="284" y="108"/>
                      <a:pt x="283" y="117"/>
                      <a:pt x="288" y="118"/>
                    </a:cubicBezTo>
                    <a:cubicBezTo>
                      <a:pt x="293" y="119"/>
                      <a:pt x="292" y="106"/>
                      <a:pt x="297" y="106"/>
                    </a:cubicBezTo>
                    <a:cubicBezTo>
                      <a:pt x="299" y="106"/>
                      <a:pt x="308" y="133"/>
                      <a:pt x="300" y="109"/>
                    </a:cubicBezTo>
                    <a:cubicBezTo>
                      <a:pt x="286" y="114"/>
                      <a:pt x="286" y="106"/>
                      <a:pt x="282" y="94"/>
                    </a:cubicBezTo>
                    <a:cubicBezTo>
                      <a:pt x="283" y="91"/>
                      <a:pt x="282" y="85"/>
                      <a:pt x="285" y="85"/>
                    </a:cubicBezTo>
                    <a:cubicBezTo>
                      <a:pt x="288" y="85"/>
                      <a:pt x="288" y="91"/>
                      <a:pt x="288" y="94"/>
                    </a:cubicBezTo>
                    <a:cubicBezTo>
                      <a:pt x="288" y="103"/>
                      <a:pt x="281" y="107"/>
                      <a:pt x="276" y="112"/>
                    </a:cubicBezTo>
                    <a:cubicBezTo>
                      <a:pt x="275" y="109"/>
                      <a:pt x="276" y="103"/>
                      <a:pt x="273" y="103"/>
                    </a:cubicBezTo>
                    <a:cubicBezTo>
                      <a:pt x="269" y="103"/>
                      <a:pt x="270" y="110"/>
                      <a:pt x="267" y="112"/>
                    </a:cubicBezTo>
                    <a:cubicBezTo>
                      <a:pt x="262" y="115"/>
                      <a:pt x="249" y="118"/>
                      <a:pt x="249" y="118"/>
                    </a:cubicBezTo>
                    <a:cubicBezTo>
                      <a:pt x="237" y="135"/>
                      <a:pt x="215" y="169"/>
                      <a:pt x="198" y="181"/>
                    </a:cubicBezTo>
                    <a:cubicBezTo>
                      <a:pt x="202" y="168"/>
                      <a:pt x="211" y="164"/>
                      <a:pt x="222" y="157"/>
                    </a:cubicBezTo>
                    <a:cubicBezTo>
                      <a:pt x="224" y="154"/>
                      <a:pt x="225" y="145"/>
                      <a:pt x="228" y="148"/>
                    </a:cubicBezTo>
                    <a:cubicBezTo>
                      <a:pt x="231" y="151"/>
                      <a:pt x="227" y="157"/>
                      <a:pt x="225" y="160"/>
                    </a:cubicBezTo>
                    <a:cubicBezTo>
                      <a:pt x="223" y="162"/>
                      <a:pt x="208" y="173"/>
                      <a:pt x="204" y="175"/>
                    </a:cubicBezTo>
                    <a:cubicBezTo>
                      <a:pt x="154" y="170"/>
                      <a:pt x="103" y="160"/>
                      <a:pt x="54" y="148"/>
                    </a:cubicBezTo>
                    <a:cubicBezTo>
                      <a:pt x="46" y="142"/>
                      <a:pt x="38" y="129"/>
                      <a:pt x="27" y="139"/>
                    </a:cubicBezTo>
                    <a:cubicBezTo>
                      <a:pt x="22" y="144"/>
                      <a:pt x="19" y="151"/>
                      <a:pt x="15" y="157"/>
                    </a:cubicBezTo>
                    <a:cubicBezTo>
                      <a:pt x="13" y="160"/>
                      <a:pt x="9" y="166"/>
                      <a:pt x="9" y="166"/>
                    </a:cubicBezTo>
                    <a:cubicBezTo>
                      <a:pt x="13" y="195"/>
                      <a:pt x="25" y="236"/>
                      <a:pt x="57" y="244"/>
                    </a:cubicBezTo>
                    <a:cubicBezTo>
                      <a:pt x="60" y="242"/>
                      <a:pt x="63" y="241"/>
                      <a:pt x="66" y="238"/>
                    </a:cubicBezTo>
                    <a:cubicBezTo>
                      <a:pt x="69" y="235"/>
                      <a:pt x="69" y="228"/>
                      <a:pt x="72" y="229"/>
                    </a:cubicBezTo>
                    <a:cubicBezTo>
                      <a:pt x="76" y="230"/>
                      <a:pt x="76" y="237"/>
                      <a:pt x="78" y="241"/>
                    </a:cubicBezTo>
                    <a:cubicBezTo>
                      <a:pt x="84" y="252"/>
                      <a:pt x="87" y="259"/>
                      <a:pt x="96" y="268"/>
                    </a:cubicBezTo>
                    <a:cubicBezTo>
                      <a:pt x="110" y="265"/>
                      <a:pt x="119" y="262"/>
                      <a:pt x="132" y="256"/>
                    </a:cubicBezTo>
                    <a:cubicBezTo>
                      <a:pt x="158" y="273"/>
                      <a:pt x="122" y="246"/>
                      <a:pt x="144" y="307"/>
                    </a:cubicBezTo>
                    <a:cubicBezTo>
                      <a:pt x="146" y="312"/>
                      <a:pt x="149" y="299"/>
                      <a:pt x="153" y="295"/>
                    </a:cubicBezTo>
                    <a:cubicBezTo>
                      <a:pt x="175" y="273"/>
                      <a:pt x="157" y="298"/>
                      <a:pt x="171" y="277"/>
                    </a:cubicBezTo>
                    <a:cubicBezTo>
                      <a:pt x="172" y="254"/>
                      <a:pt x="172" y="231"/>
                      <a:pt x="174" y="208"/>
                    </a:cubicBezTo>
                    <a:cubicBezTo>
                      <a:pt x="174" y="204"/>
                      <a:pt x="181" y="196"/>
                      <a:pt x="177" y="196"/>
                    </a:cubicBezTo>
                    <a:cubicBezTo>
                      <a:pt x="175" y="196"/>
                      <a:pt x="163" y="227"/>
                      <a:pt x="162" y="229"/>
                    </a:cubicBezTo>
                    <a:cubicBezTo>
                      <a:pt x="163" y="226"/>
                      <a:pt x="175" y="181"/>
                      <a:pt x="174" y="178"/>
                    </a:cubicBezTo>
                    <a:cubicBezTo>
                      <a:pt x="172" y="175"/>
                      <a:pt x="170" y="184"/>
                      <a:pt x="168" y="187"/>
                    </a:cubicBezTo>
                    <a:cubicBezTo>
                      <a:pt x="165" y="200"/>
                      <a:pt x="162" y="213"/>
                      <a:pt x="159" y="226"/>
                    </a:cubicBezTo>
                    <a:cubicBezTo>
                      <a:pt x="157" y="236"/>
                      <a:pt x="151" y="266"/>
                      <a:pt x="153" y="256"/>
                    </a:cubicBezTo>
                    <a:cubicBezTo>
                      <a:pt x="158" y="235"/>
                      <a:pt x="161" y="214"/>
                      <a:pt x="168" y="193"/>
                    </a:cubicBezTo>
                    <a:cubicBezTo>
                      <a:pt x="169" y="189"/>
                      <a:pt x="175" y="183"/>
                      <a:pt x="171" y="181"/>
                    </a:cubicBezTo>
                    <a:cubicBezTo>
                      <a:pt x="167" y="179"/>
                      <a:pt x="165" y="187"/>
                      <a:pt x="162" y="190"/>
                    </a:cubicBezTo>
                    <a:cubicBezTo>
                      <a:pt x="158" y="203"/>
                      <a:pt x="150" y="213"/>
                      <a:pt x="147" y="226"/>
                    </a:cubicBezTo>
                    <a:cubicBezTo>
                      <a:pt x="143" y="209"/>
                      <a:pt x="152" y="187"/>
                      <a:pt x="156" y="169"/>
                    </a:cubicBezTo>
                    <a:cubicBezTo>
                      <a:pt x="145" y="106"/>
                      <a:pt x="155" y="137"/>
                      <a:pt x="141" y="157"/>
                    </a:cubicBezTo>
                    <a:cubicBezTo>
                      <a:pt x="137" y="177"/>
                      <a:pt x="132" y="196"/>
                      <a:pt x="123" y="214"/>
                    </a:cubicBezTo>
                    <a:cubicBezTo>
                      <a:pt x="122" y="219"/>
                      <a:pt x="120" y="234"/>
                      <a:pt x="120" y="229"/>
                    </a:cubicBezTo>
                    <a:cubicBezTo>
                      <a:pt x="120" y="212"/>
                      <a:pt x="135" y="177"/>
                      <a:pt x="132" y="175"/>
                    </a:cubicBezTo>
                    <a:cubicBezTo>
                      <a:pt x="128" y="172"/>
                      <a:pt x="124" y="181"/>
                      <a:pt x="120" y="184"/>
                    </a:cubicBezTo>
                    <a:cubicBezTo>
                      <a:pt x="111" y="202"/>
                      <a:pt x="105" y="217"/>
                      <a:pt x="93" y="232"/>
                    </a:cubicBezTo>
                    <a:cubicBezTo>
                      <a:pt x="96" y="218"/>
                      <a:pt x="100" y="207"/>
                      <a:pt x="105" y="193"/>
                    </a:cubicBezTo>
                    <a:cubicBezTo>
                      <a:pt x="108" y="174"/>
                      <a:pt x="115" y="164"/>
                      <a:pt x="111" y="145"/>
                    </a:cubicBezTo>
                    <a:cubicBezTo>
                      <a:pt x="101" y="174"/>
                      <a:pt x="85" y="204"/>
                      <a:pt x="66" y="229"/>
                    </a:cubicBezTo>
                    <a:cubicBezTo>
                      <a:pt x="55" y="213"/>
                      <a:pt x="66" y="184"/>
                      <a:pt x="72" y="166"/>
                    </a:cubicBezTo>
                    <a:cubicBezTo>
                      <a:pt x="71" y="161"/>
                      <a:pt x="74" y="153"/>
                      <a:pt x="69" y="151"/>
                    </a:cubicBezTo>
                    <a:cubicBezTo>
                      <a:pt x="65" y="149"/>
                      <a:pt x="68" y="159"/>
                      <a:pt x="66" y="163"/>
                    </a:cubicBezTo>
                    <a:cubicBezTo>
                      <a:pt x="60" y="176"/>
                      <a:pt x="57" y="194"/>
                      <a:pt x="45" y="202"/>
                    </a:cubicBezTo>
                    <a:cubicBezTo>
                      <a:pt x="41" y="213"/>
                      <a:pt x="34" y="219"/>
                      <a:pt x="27" y="229"/>
                    </a:cubicBezTo>
                    <a:cubicBezTo>
                      <a:pt x="22" y="213"/>
                      <a:pt x="25" y="197"/>
                      <a:pt x="30" y="181"/>
                    </a:cubicBezTo>
                    <a:cubicBezTo>
                      <a:pt x="31" y="177"/>
                      <a:pt x="32" y="173"/>
                      <a:pt x="33" y="169"/>
                    </a:cubicBezTo>
                    <a:cubicBezTo>
                      <a:pt x="34" y="166"/>
                      <a:pt x="38" y="158"/>
                      <a:pt x="36" y="160"/>
                    </a:cubicBezTo>
                    <a:cubicBezTo>
                      <a:pt x="32" y="164"/>
                      <a:pt x="30" y="170"/>
                      <a:pt x="27" y="175"/>
                    </a:cubicBezTo>
                    <a:cubicBezTo>
                      <a:pt x="24" y="188"/>
                      <a:pt x="21" y="197"/>
                      <a:pt x="21" y="211"/>
                    </a:cubicBezTo>
                    <a:cubicBezTo>
                      <a:pt x="21" y="215"/>
                      <a:pt x="22" y="203"/>
                      <a:pt x="24" y="199"/>
                    </a:cubicBezTo>
                    <a:cubicBezTo>
                      <a:pt x="27" y="193"/>
                      <a:pt x="32" y="189"/>
                      <a:pt x="36" y="184"/>
                    </a:cubicBezTo>
                    <a:cubicBezTo>
                      <a:pt x="42" y="159"/>
                      <a:pt x="34" y="185"/>
                      <a:pt x="48" y="160"/>
                    </a:cubicBezTo>
                    <a:cubicBezTo>
                      <a:pt x="51" y="155"/>
                      <a:pt x="52" y="150"/>
                      <a:pt x="54" y="145"/>
                    </a:cubicBezTo>
                    <a:cubicBezTo>
                      <a:pt x="55" y="141"/>
                      <a:pt x="57" y="129"/>
                      <a:pt x="57" y="133"/>
                    </a:cubicBezTo>
                    <a:cubicBezTo>
                      <a:pt x="57" y="154"/>
                      <a:pt x="48" y="181"/>
                      <a:pt x="45" y="202"/>
                    </a:cubicBezTo>
                    <a:cubicBezTo>
                      <a:pt x="44" y="209"/>
                      <a:pt x="36" y="231"/>
                      <a:pt x="39" y="235"/>
                    </a:cubicBezTo>
                    <a:cubicBezTo>
                      <a:pt x="40" y="236"/>
                      <a:pt x="53" y="216"/>
                      <a:pt x="54" y="214"/>
                    </a:cubicBezTo>
                    <a:cubicBezTo>
                      <a:pt x="57" y="201"/>
                      <a:pt x="56" y="201"/>
                      <a:pt x="60" y="190"/>
                    </a:cubicBezTo>
                    <a:cubicBezTo>
                      <a:pt x="62" y="185"/>
                      <a:pt x="66" y="170"/>
                      <a:pt x="66" y="175"/>
                    </a:cubicBezTo>
                    <a:cubicBezTo>
                      <a:pt x="66" y="198"/>
                      <a:pt x="63" y="200"/>
                      <a:pt x="54" y="214"/>
                    </a:cubicBezTo>
                    <a:cubicBezTo>
                      <a:pt x="52" y="221"/>
                      <a:pt x="39" y="250"/>
                      <a:pt x="51" y="223"/>
                    </a:cubicBezTo>
                    <a:cubicBezTo>
                      <a:pt x="56" y="211"/>
                      <a:pt x="63" y="199"/>
                      <a:pt x="69" y="187"/>
                    </a:cubicBezTo>
                    <a:cubicBezTo>
                      <a:pt x="70" y="182"/>
                      <a:pt x="84" y="137"/>
                      <a:pt x="69" y="160"/>
                    </a:cubicBezTo>
                    <a:cubicBezTo>
                      <a:pt x="62" y="188"/>
                      <a:pt x="51" y="213"/>
                      <a:pt x="45" y="241"/>
                    </a:cubicBezTo>
                    <a:cubicBezTo>
                      <a:pt x="41" y="228"/>
                      <a:pt x="47" y="222"/>
                      <a:pt x="54" y="211"/>
                    </a:cubicBezTo>
                    <a:cubicBezTo>
                      <a:pt x="61" y="178"/>
                      <a:pt x="76" y="148"/>
                      <a:pt x="84" y="115"/>
                    </a:cubicBezTo>
                    <a:cubicBezTo>
                      <a:pt x="96" y="151"/>
                      <a:pt x="78" y="189"/>
                      <a:pt x="87" y="226"/>
                    </a:cubicBezTo>
                    <a:cubicBezTo>
                      <a:pt x="94" y="212"/>
                      <a:pt x="98" y="197"/>
                      <a:pt x="105" y="184"/>
                    </a:cubicBezTo>
                    <a:cubicBezTo>
                      <a:pt x="111" y="172"/>
                      <a:pt x="121" y="162"/>
                      <a:pt x="126" y="148"/>
                    </a:cubicBezTo>
                    <a:cubicBezTo>
                      <a:pt x="132" y="166"/>
                      <a:pt x="123" y="187"/>
                      <a:pt x="117" y="205"/>
                    </a:cubicBezTo>
                    <a:cubicBezTo>
                      <a:pt x="127" y="231"/>
                      <a:pt x="125" y="212"/>
                      <a:pt x="138" y="199"/>
                    </a:cubicBezTo>
                    <a:cubicBezTo>
                      <a:pt x="142" y="181"/>
                      <a:pt x="152" y="165"/>
                      <a:pt x="165" y="151"/>
                    </a:cubicBezTo>
                    <a:cubicBezTo>
                      <a:pt x="172" y="144"/>
                      <a:pt x="186" y="130"/>
                      <a:pt x="186" y="130"/>
                    </a:cubicBezTo>
                    <a:cubicBezTo>
                      <a:pt x="193" y="152"/>
                      <a:pt x="181" y="174"/>
                      <a:pt x="177" y="196"/>
                    </a:cubicBezTo>
                    <a:cubicBezTo>
                      <a:pt x="175" y="205"/>
                      <a:pt x="192" y="172"/>
                      <a:pt x="192" y="172"/>
                    </a:cubicBezTo>
                    <a:cubicBezTo>
                      <a:pt x="195" y="160"/>
                      <a:pt x="198" y="150"/>
                      <a:pt x="204" y="139"/>
                    </a:cubicBezTo>
                    <a:cubicBezTo>
                      <a:pt x="208" y="159"/>
                      <a:pt x="205" y="161"/>
                      <a:pt x="195" y="178"/>
                    </a:cubicBezTo>
                    <a:cubicBezTo>
                      <a:pt x="193" y="185"/>
                      <a:pt x="191" y="192"/>
                      <a:pt x="189" y="199"/>
                    </a:cubicBezTo>
                    <a:cubicBezTo>
                      <a:pt x="188" y="202"/>
                      <a:pt x="185" y="211"/>
                      <a:pt x="186" y="208"/>
                    </a:cubicBezTo>
                    <a:cubicBezTo>
                      <a:pt x="193" y="192"/>
                      <a:pt x="197" y="174"/>
                      <a:pt x="207" y="160"/>
                    </a:cubicBezTo>
                    <a:cubicBezTo>
                      <a:pt x="212" y="175"/>
                      <a:pt x="207" y="190"/>
                      <a:pt x="204" y="205"/>
                    </a:cubicBezTo>
                    <a:cubicBezTo>
                      <a:pt x="187" y="172"/>
                      <a:pt x="212" y="224"/>
                      <a:pt x="192" y="151"/>
                    </a:cubicBezTo>
                    <a:cubicBezTo>
                      <a:pt x="191" y="148"/>
                      <a:pt x="190" y="157"/>
                      <a:pt x="189" y="160"/>
                    </a:cubicBezTo>
                    <a:cubicBezTo>
                      <a:pt x="187" y="164"/>
                      <a:pt x="186" y="169"/>
                      <a:pt x="183" y="172"/>
                    </a:cubicBezTo>
                    <a:cubicBezTo>
                      <a:pt x="174" y="182"/>
                      <a:pt x="155" y="190"/>
                      <a:pt x="144" y="196"/>
                    </a:cubicBezTo>
                    <a:cubicBezTo>
                      <a:pt x="137" y="194"/>
                      <a:pt x="125" y="197"/>
                      <a:pt x="123" y="190"/>
                    </a:cubicBezTo>
                    <a:cubicBezTo>
                      <a:pt x="111" y="148"/>
                      <a:pt x="135" y="150"/>
                      <a:pt x="135" y="121"/>
                    </a:cubicBezTo>
                    <a:cubicBezTo>
                      <a:pt x="135" y="118"/>
                      <a:pt x="133" y="127"/>
                      <a:pt x="132" y="130"/>
                    </a:cubicBezTo>
                    <a:cubicBezTo>
                      <a:pt x="129" y="135"/>
                      <a:pt x="125" y="140"/>
                      <a:pt x="123" y="145"/>
                    </a:cubicBezTo>
                    <a:cubicBezTo>
                      <a:pt x="119" y="154"/>
                      <a:pt x="117" y="163"/>
                      <a:pt x="114" y="172"/>
                    </a:cubicBezTo>
                    <a:cubicBezTo>
                      <a:pt x="111" y="180"/>
                      <a:pt x="96" y="190"/>
                      <a:pt x="96" y="190"/>
                    </a:cubicBezTo>
                    <a:cubicBezTo>
                      <a:pt x="97" y="173"/>
                      <a:pt x="98" y="156"/>
                      <a:pt x="99" y="139"/>
                    </a:cubicBezTo>
                    <a:cubicBezTo>
                      <a:pt x="100" y="131"/>
                      <a:pt x="110" y="115"/>
                      <a:pt x="102" y="115"/>
                    </a:cubicBezTo>
                    <a:cubicBezTo>
                      <a:pt x="94" y="115"/>
                      <a:pt x="98" y="131"/>
                      <a:pt x="96" y="139"/>
                    </a:cubicBezTo>
                    <a:cubicBezTo>
                      <a:pt x="92" y="153"/>
                      <a:pt x="83" y="163"/>
                      <a:pt x="75" y="175"/>
                    </a:cubicBezTo>
                    <a:cubicBezTo>
                      <a:pt x="78" y="155"/>
                      <a:pt x="81" y="136"/>
                      <a:pt x="90" y="118"/>
                    </a:cubicBezTo>
                    <a:cubicBezTo>
                      <a:pt x="91" y="112"/>
                      <a:pt x="92" y="106"/>
                      <a:pt x="93" y="100"/>
                    </a:cubicBezTo>
                    <a:cubicBezTo>
                      <a:pt x="94" y="96"/>
                      <a:pt x="96" y="84"/>
                      <a:pt x="96" y="88"/>
                    </a:cubicBezTo>
                    <a:cubicBezTo>
                      <a:pt x="96" y="108"/>
                      <a:pt x="90" y="142"/>
                      <a:pt x="78" y="160"/>
                    </a:cubicBezTo>
                    <a:cubicBezTo>
                      <a:pt x="82" y="134"/>
                      <a:pt x="89" y="109"/>
                      <a:pt x="99" y="85"/>
                    </a:cubicBezTo>
                    <a:cubicBezTo>
                      <a:pt x="98" y="77"/>
                      <a:pt x="102" y="67"/>
                      <a:pt x="96" y="61"/>
                    </a:cubicBezTo>
                    <a:cubicBezTo>
                      <a:pt x="95" y="60"/>
                      <a:pt x="88" y="82"/>
                      <a:pt x="87" y="85"/>
                    </a:cubicBezTo>
                    <a:cubicBezTo>
                      <a:pt x="79" y="103"/>
                      <a:pt x="72" y="121"/>
                      <a:pt x="66" y="139"/>
                    </a:cubicBezTo>
                    <a:cubicBezTo>
                      <a:pt x="59" y="118"/>
                      <a:pt x="71" y="94"/>
                      <a:pt x="78" y="73"/>
                    </a:cubicBezTo>
                    <a:cubicBezTo>
                      <a:pt x="77" y="93"/>
                      <a:pt x="77" y="113"/>
                      <a:pt x="75" y="133"/>
                    </a:cubicBezTo>
                    <a:cubicBezTo>
                      <a:pt x="74" y="137"/>
                      <a:pt x="69" y="149"/>
                      <a:pt x="69" y="145"/>
                    </a:cubicBezTo>
                    <a:cubicBezTo>
                      <a:pt x="66" y="111"/>
                      <a:pt x="72" y="98"/>
                      <a:pt x="78" y="70"/>
                    </a:cubicBezTo>
                    <a:cubicBezTo>
                      <a:pt x="77" y="66"/>
                      <a:pt x="79" y="59"/>
                      <a:pt x="75" y="58"/>
                    </a:cubicBezTo>
                    <a:cubicBezTo>
                      <a:pt x="72" y="57"/>
                      <a:pt x="71" y="64"/>
                      <a:pt x="69" y="67"/>
                    </a:cubicBezTo>
                    <a:cubicBezTo>
                      <a:pt x="61" y="84"/>
                      <a:pt x="56" y="100"/>
                      <a:pt x="45" y="115"/>
                    </a:cubicBezTo>
                    <a:cubicBezTo>
                      <a:pt x="36" y="97"/>
                      <a:pt x="44" y="85"/>
                      <a:pt x="51" y="67"/>
                    </a:cubicBezTo>
                    <a:cubicBezTo>
                      <a:pt x="53" y="61"/>
                      <a:pt x="55" y="55"/>
                      <a:pt x="57" y="49"/>
                    </a:cubicBezTo>
                    <a:cubicBezTo>
                      <a:pt x="58" y="45"/>
                      <a:pt x="60" y="33"/>
                      <a:pt x="60" y="37"/>
                    </a:cubicBezTo>
                    <a:cubicBezTo>
                      <a:pt x="60" y="60"/>
                      <a:pt x="49" y="78"/>
                      <a:pt x="45" y="100"/>
                    </a:cubicBezTo>
                    <a:cubicBezTo>
                      <a:pt x="43" y="96"/>
                      <a:pt x="40" y="92"/>
                      <a:pt x="39" y="88"/>
                    </a:cubicBezTo>
                    <a:cubicBezTo>
                      <a:pt x="37" y="73"/>
                      <a:pt x="40" y="57"/>
                      <a:pt x="36" y="43"/>
                    </a:cubicBezTo>
                    <a:cubicBezTo>
                      <a:pt x="34" y="38"/>
                      <a:pt x="32" y="53"/>
                      <a:pt x="30" y="58"/>
                    </a:cubicBezTo>
                    <a:cubicBezTo>
                      <a:pt x="26" y="72"/>
                      <a:pt x="25" y="81"/>
                      <a:pt x="18" y="94"/>
                    </a:cubicBezTo>
                    <a:cubicBezTo>
                      <a:pt x="21" y="77"/>
                      <a:pt x="27" y="67"/>
                      <a:pt x="39" y="55"/>
                    </a:cubicBezTo>
                    <a:cubicBezTo>
                      <a:pt x="38" y="72"/>
                      <a:pt x="37" y="89"/>
                      <a:pt x="36" y="106"/>
                    </a:cubicBezTo>
                    <a:cubicBezTo>
                      <a:pt x="35" y="112"/>
                      <a:pt x="27" y="124"/>
                      <a:pt x="33" y="124"/>
                    </a:cubicBezTo>
                    <a:cubicBezTo>
                      <a:pt x="40" y="124"/>
                      <a:pt x="38" y="111"/>
                      <a:pt x="42" y="106"/>
                    </a:cubicBezTo>
                    <a:cubicBezTo>
                      <a:pt x="52" y="92"/>
                      <a:pt x="75" y="67"/>
                      <a:pt x="75" y="67"/>
                    </a:cubicBezTo>
                    <a:cubicBezTo>
                      <a:pt x="85" y="106"/>
                      <a:pt x="45" y="187"/>
                      <a:pt x="96" y="166"/>
                    </a:cubicBezTo>
                    <a:cubicBezTo>
                      <a:pt x="107" y="152"/>
                      <a:pt x="132" y="127"/>
                      <a:pt x="132" y="127"/>
                    </a:cubicBezTo>
                    <a:cubicBezTo>
                      <a:pt x="136" y="139"/>
                      <a:pt x="132" y="154"/>
                      <a:pt x="129" y="166"/>
                    </a:cubicBezTo>
                    <a:cubicBezTo>
                      <a:pt x="128" y="172"/>
                      <a:pt x="125" y="178"/>
                      <a:pt x="123" y="184"/>
                    </a:cubicBezTo>
                    <a:cubicBezTo>
                      <a:pt x="122" y="187"/>
                      <a:pt x="118" y="196"/>
                      <a:pt x="120" y="193"/>
                    </a:cubicBezTo>
                    <a:cubicBezTo>
                      <a:pt x="132" y="176"/>
                      <a:pt x="125" y="185"/>
                      <a:pt x="141" y="169"/>
                    </a:cubicBezTo>
                    <a:cubicBezTo>
                      <a:pt x="148" y="149"/>
                      <a:pt x="161" y="138"/>
                      <a:pt x="180" y="133"/>
                    </a:cubicBezTo>
                    <a:cubicBezTo>
                      <a:pt x="187" y="154"/>
                      <a:pt x="184" y="139"/>
                      <a:pt x="177" y="178"/>
                    </a:cubicBezTo>
                    <a:cubicBezTo>
                      <a:pt x="176" y="182"/>
                      <a:pt x="175" y="186"/>
                      <a:pt x="174" y="190"/>
                    </a:cubicBezTo>
                    <a:cubicBezTo>
                      <a:pt x="173" y="193"/>
                      <a:pt x="170" y="202"/>
                      <a:pt x="171" y="199"/>
                    </a:cubicBezTo>
                    <a:cubicBezTo>
                      <a:pt x="179" y="169"/>
                      <a:pt x="175" y="181"/>
                      <a:pt x="198" y="151"/>
                    </a:cubicBezTo>
                    <a:cubicBezTo>
                      <a:pt x="201" y="147"/>
                      <a:pt x="207" y="139"/>
                      <a:pt x="207" y="139"/>
                    </a:cubicBezTo>
                    <a:cubicBezTo>
                      <a:pt x="211" y="155"/>
                      <a:pt x="207" y="168"/>
                      <a:pt x="204" y="184"/>
                    </a:cubicBezTo>
                    <a:cubicBezTo>
                      <a:pt x="203" y="188"/>
                      <a:pt x="202" y="192"/>
                      <a:pt x="201" y="196"/>
                    </a:cubicBezTo>
                    <a:cubicBezTo>
                      <a:pt x="200" y="199"/>
                      <a:pt x="198" y="208"/>
                      <a:pt x="198" y="205"/>
                    </a:cubicBezTo>
                    <a:cubicBezTo>
                      <a:pt x="198" y="184"/>
                      <a:pt x="217" y="162"/>
                      <a:pt x="231" y="148"/>
                    </a:cubicBezTo>
                    <a:cubicBezTo>
                      <a:pt x="236" y="164"/>
                      <a:pt x="233" y="184"/>
                      <a:pt x="225" y="199"/>
                    </a:cubicBezTo>
                    <a:cubicBezTo>
                      <a:pt x="223" y="203"/>
                      <a:pt x="223" y="211"/>
                      <a:pt x="219" y="211"/>
                    </a:cubicBezTo>
                    <a:cubicBezTo>
                      <a:pt x="215" y="211"/>
                      <a:pt x="221" y="203"/>
                      <a:pt x="222" y="199"/>
                    </a:cubicBezTo>
                    <a:cubicBezTo>
                      <a:pt x="224" y="194"/>
                      <a:pt x="226" y="189"/>
                      <a:pt x="228" y="184"/>
                    </a:cubicBezTo>
                    <a:cubicBezTo>
                      <a:pt x="234" y="168"/>
                      <a:pt x="241" y="148"/>
                      <a:pt x="255" y="139"/>
                    </a:cubicBezTo>
                    <a:cubicBezTo>
                      <a:pt x="251" y="161"/>
                      <a:pt x="246" y="187"/>
                      <a:pt x="234" y="205"/>
                    </a:cubicBezTo>
                    <a:cubicBezTo>
                      <a:pt x="236" y="191"/>
                      <a:pt x="236" y="185"/>
                      <a:pt x="243" y="172"/>
                    </a:cubicBezTo>
                    <a:cubicBezTo>
                      <a:pt x="246" y="166"/>
                      <a:pt x="251" y="160"/>
                      <a:pt x="255" y="154"/>
                    </a:cubicBezTo>
                    <a:cubicBezTo>
                      <a:pt x="257" y="151"/>
                      <a:pt x="258" y="142"/>
                      <a:pt x="258" y="145"/>
                    </a:cubicBezTo>
                    <a:cubicBezTo>
                      <a:pt x="258" y="162"/>
                      <a:pt x="248" y="177"/>
                      <a:pt x="243" y="193"/>
                    </a:cubicBezTo>
                    <a:cubicBezTo>
                      <a:pt x="242" y="196"/>
                      <a:pt x="240" y="202"/>
                      <a:pt x="240" y="202"/>
                    </a:cubicBezTo>
                    <a:cubicBezTo>
                      <a:pt x="236" y="189"/>
                      <a:pt x="244" y="173"/>
                      <a:pt x="249" y="160"/>
                    </a:cubicBezTo>
                    <a:cubicBezTo>
                      <a:pt x="251" y="155"/>
                      <a:pt x="253" y="150"/>
                      <a:pt x="255" y="145"/>
                    </a:cubicBezTo>
                    <a:cubicBezTo>
                      <a:pt x="256" y="142"/>
                      <a:pt x="258" y="133"/>
                      <a:pt x="258" y="136"/>
                    </a:cubicBezTo>
                    <a:cubicBezTo>
                      <a:pt x="258" y="142"/>
                      <a:pt x="256" y="148"/>
                      <a:pt x="255" y="154"/>
                    </a:cubicBezTo>
                    <a:cubicBezTo>
                      <a:pt x="254" y="159"/>
                      <a:pt x="254" y="164"/>
                      <a:pt x="252" y="169"/>
                    </a:cubicBezTo>
                    <a:cubicBezTo>
                      <a:pt x="251" y="172"/>
                      <a:pt x="248" y="175"/>
                      <a:pt x="246" y="178"/>
                    </a:cubicBezTo>
                    <a:cubicBezTo>
                      <a:pt x="245" y="181"/>
                      <a:pt x="244" y="184"/>
                      <a:pt x="243" y="187"/>
                    </a:cubicBezTo>
                    <a:cubicBezTo>
                      <a:pt x="237" y="170"/>
                      <a:pt x="250" y="151"/>
                      <a:pt x="258" y="136"/>
                    </a:cubicBezTo>
                    <a:cubicBezTo>
                      <a:pt x="262" y="130"/>
                      <a:pt x="270" y="118"/>
                      <a:pt x="270" y="118"/>
                    </a:cubicBezTo>
                    <a:cubicBezTo>
                      <a:pt x="276" y="136"/>
                      <a:pt x="274" y="126"/>
                      <a:pt x="270" y="157"/>
                    </a:cubicBezTo>
                    <a:cubicBezTo>
                      <a:pt x="269" y="162"/>
                      <a:pt x="268" y="167"/>
                      <a:pt x="267" y="172"/>
                    </a:cubicBezTo>
                    <a:cubicBezTo>
                      <a:pt x="266" y="175"/>
                      <a:pt x="264" y="184"/>
                      <a:pt x="264" y="181"/>
                    </a:cubicBezTo>
                    <a:cubicBezTo>
                      <a:pt x="264" y="168"/>
                      <a:pt x="276" y="144"/>
                      <a:pt x="279" y="136"/>
                    </a:cubicBezTo>
                    <a:cubicBezTo>
                      <a:pt x="280" y="133"/>
                      <a:pt x="283" y="130"/>
                      <a:pt x="285" y="127"/>
                    </a:cubicBezTo>
                    <a:cubicBezTo>
                      <a:pt x="286" y="124"/>
                      <a:pt x="289" y="115"/>
                      <a:pt x="288" y="118"/>
                    </a:cubicBezTo>
                    <a:cubicBezTo>
                      <a:pt x="277" y="140"/>
                      <a:pt x="274" y="163"/>
                      <a:pt x="258" y="184"/>
                    </a:cubicBezTo>
                    <a:cubicBezTo>
                      <a:pt x="271" y="128"/>
                      <a:pt x="257" y="180"/>
                      <a:pt x="270" y="142"/>
                    </a:cubicBezTo>
                    <a:cubicBezTo>
                      <a:pt x="271" y="138"/>
                      <a:pt x="277" y="130"/>
                      <a:pt x="273" y="130"/>
                    </a:cubicBezTo>
                    <a:cubicBezTo>
                      <a:pt x="269" y="130"/>
                      <a:pt x="269" y="138"/>
                      <a:pt x="267" y="142"/>
                    </a:cubicBezTo>
                    <a:cubicBezTo>
                      <a:pt x="259" y="162"/>
                      <a:pt x="250" y="181"/>
                      <a:pt x="237" y="199"/>
                    </a:cubicBezTo>
                    <a:cubicBezTo>
                      <a:pt x="229" y="176"/>
                      <a:pt x="255" y="140"/>
                      <a:pt x="264" y="118"/>
                    </a:cubicBezTo>
                    <a:cubicBezTo>
                      <a:pt x="257" y="157"/>
                      <a:pt x="242" y="176"/>
                      <a:pt x="216" y="202"/>
                    </a:cubicBezTo>
                    <a:cubicBezTo>
                      <a:pt x="211" y="188"/>
                      <a:pt x="216" y="187"/>
                      <a:pt x="222" y="175"/>
                    </a:cubicBezTo>
                    <a:cubicBezTo>
                      <a:pt x="233" y="153"/>
                      <a:pt x="243" y="126"/>
                      <a:pt x="249" y="103"/>
                    </a:cubicBezTo>
                    <a:cubicBezTo>
                      <a:pt x="245" y="142"/>
                      <a:pt x="234" y="168"/>
                      <a:pt x="213" y="199"/>
                    </a:cubicBezTo>
                    <a:cubicBezTo>
                      <a:pt x="219" y="171"/>
                      <a:pt x="226" y="147"/>
                      <a:pt x="243" y="124"/>
                    </a:cubicBezTo>
                    <a:cubicBezTo>
                      <a:pt x="247" y="113"/>
                      <a:pt x="249" y="95"/>
                      <a:pt x="255" y="118"/>
                    </a:cubicBezTo>
                    <a:cubicBezTo>
                      <a:pt x="249" y="137"/>
                      <a:pt x="243" y="159"/>
                      <a:pt x="231" y="175"/>
                    </a:cubicBezTo>
                    <a:cubicBezTo>
                      <a:pt x="228" y="190"/>
                      <a:pt x="222" y="200"/>
                      <a:pt x="216" y="214"/>
                    </a:cubicBezTo>
                    <a:cubicBezTo>
                      <a:pt x="219" y="193"/>
                      <a:pt x="222" y="185"/>
                      <a:pt x="234" y="169"/>
                    </a:cubicBezTo>
                    <a:cubicBezTo>
                      <a:pt x="237" y="156"/>
                      <a:pt x="243" y="148"/>
                      <a:pt x="249" y="136"/>
                    </a:cubicBezTo>
                    <a:cubicBezTo>
                      <a:pt x="247" y="148"/>
                      <a:pt x="234" y="169"/>
                      <a:pt x="234" y="169"/>
                    </a:cubicBezTo>
                    <a:cubicBezTo>
                      <a:pt x="229" y="195"/>
                      <a:pt x="214" y="217"/>
                      <a:pt x="204" y="241"/>
                    </a:cubicBezTo>
                    <a:cubicBezTo>
                      <a:pt x="207" y="217"/>
                      <a:pt x="214" y="210"/>
                      <a:pt x="225" y="187"/>
                    </a:cubicBezTo>
                    <a:cubicBezTo>
                      <a:pt x="226" y="184"/>
                      <a:pt x="227" y="181"/>
                      <a:pt x="228" y="178"/>
                    </a:cubicBezTo>
                    <a:cubicBezTo>
                      <a:pt x="230" y="175"/>
                      <a:pt x="238" y="169"/>
                      <a:pt x="234" y="169"/>
                    </a:cubicBezTo>
                    <a:cubicBezTo>
                      <a:pt x="233" y="169"/>
                      <a:pt x="211" y="186"/>
                      <a:pt x="207" y="190"/>
                    </a:cubicBezTo>
                    <a:lnTo>
                      <a:pt x="198" y="214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68" name="Freeform 20"/>
              <p:cNvSpPr>
                <a:spLocks/>
              </p:cNvSpPr>
              <p:nvPr/>
            </p:nvSpPr>
            <p:spPr bwMode="auto">
              <a:xfrm rot="-755091">
                <a:off x="3179" y="2112"/>
                <a:ext cx="421" cy="384"/>
              </a:xfrm>
              <a:custGeom>
                <a:avLst/>
                <a:gdLst/>
                <a:ahLst/>
                <a:cxnLst>
                  <a:cxn ang="0">
                    <a:pos x="175" y="254"/>
                  </a:cxn>
                  <a:cxn ang="0">
                    <a:pos x="178" y="245"/>
                  </a:cxn>
                  <a:cxn ang="0">
                    <a:pos x="151" y="182"/>
                  </a:cxn>
                  <a:cxn ang="0">
                    <a:pos x="148" y="233"/>
                  </a:cxn>
                  <a:cxn ang="0">
                    <a:pos x="115" y="203"/>
                  </a:cxn>
                  <a:cxn ang="0">
                    <a:pos x="283" y="155"/>
                  </a:cxn>
                  <a:cxn ang="0">
                    <a:pos x="241" y="122"/>
                  </a:cxn>
                  <a:cxn ang="0">
                    <a:pos x="193" y="164"/>
                  </a:cxn>
                  <a:cxn ang="0">
                    <a:pos x="166" y="119"/>
                  </a:cxn>
                  <a:cxn ang="0">
                    <a:pos x="307" y="101"/>
                  </a:cxn>
                  <a:cxn ang="0">
                    <a:pos x="295" y="98"/>
                  </a:cxn>
                  <a:cxn ang="0">
                    <a:pos x="238" y="107"/>
                  </a:cxn>
                  <a:cxn ang="0">
                    <a:pos x="172" y="128"/>
                  </a:cxn>
                  <a:cxn ang="0">
                    <a:pos x="286" y="167"/>
                  </a:cxn>
                  <a:cxn ang="0">
                    <a:pos x="352" y="143"/>
                  </a:cxn>
                  <a:cxn ang="0">
                    <a:pos x="355" y="182"/>
                  </a:cxn>
                  <a:cxn ang="0">
                    <a:pos x="370" y="143"/>
                  </a:cxn>
                  <a:cxn ang="0">
                    <a:pos x="352" y="173"/>
                  </a:cxn>
                  <a:cxn ang="0">
                    <a:pos x="388" y="143"/>
                  </a:cxn>
                  <a:cxn ang="0">
                    <a:pos x="274" y="362"/>
                  </a:cxn>
                  <a:cxn ang="0">
                    <a:pos x="211" y="347"/>
                  </a:cxn>
                  <a:cxn ang="0">
                    <a:pos x="337" y="170"/>
                  </a:cxn>
                  <a:cxn ang="0">
                    <a:pos x="268" y="353"/>
                  </a:cxn>
                  <a:cxn ang="0">
                    <a:pos x="301" y="287"/>
                  </a:cxn>
                  <a:cxn ang="0">
                    <a:pos x="322" y="197"/>
                  </a:cxn>
                  <a:cxn ang="0">
                    <a:pos x="253" y="254"/>
                  </a:cxn>
                  <a:cxn ang="0">
                    <a:pos x="157" y="398"/>
                  </a:cxn>
                  <a:cxn ang="0">
                    <a:pos x="241" y="227"/>
                  </a:cxn>
                  <a:cxn ang="0">
                    <a:pos x="133" y="383"/>
                  </a:cxn>
                  <a:cxn ang="0">
                    <a:pos x="112" y="386"/>
                  </a:cxn>
                  <a:cxn ang="0">
                    <a:pos x="163" y="239"/>
                  </a:cxn>
                  <a:cxn ang="0">
                    <a:pos x="118" y="287"/>
                  </a:cxn>
                  <a:cxn ang="0">
                    <a:pos x="25" y="371"/>
                  </a:cxn>
                  <a:cxn ang="0">
                    <a:pos x="76" y="227"/>
                  </a:cxn>
                  <a:cxn ang="0">
                    <a:pos x="10" y="266"/>
                  </a:cxn>
                  <a:cxn ang="0">
                    <a:pos x="70" y="290"/>
                  </a:cxn>
                  <a:cxn ang="0">
                    <a:pos x="118" y="215"/>
                  </a:cxn>
                  <a:cxn ang="0">
                    <a:pos x="91" y="380"/>
                  </a:cxn>
                  <a:cxn ang="0">
                    <a:pos x="130" y="329"/>
                  </a:cxn>
                  <a:cxn ang="0">
                    <a:pos x="145" y="359"/>
                  </a:cxn>
                  <a:cxn ang="0">
                    <a:pos x="127" y="446"/>
                  </a:cxn>
                  <a:cxn ang="0">
                    <a:pos x="205" y="344"/>
                  </a:cxn>
                  <a:cxn ang="0">
                    <a:pos x="244" y="356"/>
                  </a:cxn>
                  <a:cxn ang="0">
                    <a:pos x="226" y="431"/>
                  </a:cxn>
                  <a:cxn ang="0">
                    <a:pos x="274" y="344"/>
                  </a:cxn>
                  <a:cxn ang="0">
                    <a:pos x="256" y="380"/>
                  </a:cxn>
                  <a:cxn ang="0">
                    <a:pos x="181" y="401"/>
                  </a:cxn>
                  <a:cxn ang="0">
                    <a:pos x="100" y="446"/>
                  </a:cxn>
                  <a:cxn ang="0">
                    <a:pos x="91" y="482"/>
                  </a:cxn>
                  <a:cxn ang="0">
                    <a:pos x="187" y="227"/>
                  </a:cxn>
                  <a:cxn ang="0">
                    <a:pos x="235" y="209"/>
                  </a:cxn>
                  <a:cxn ang="0">
                    <a:pos x="256" y="236"/>
                  </a:cxn>
                  <a:cxn ang="0">
                    <a:pos x="280" y="224"/>
                  </a:cxn>
                  <a:cxn ang="0">
                    <a:pos x="274" y="212"/>
                  </a:cxn>
                  <a:cxn ang="0">
                    <a:pos x="178" y="227"/>
                  </a:cxn>
                  <a:cxn ang="0">
                    <a:pos x="190" y="200"/>
                  </a:cxn>
                  <a:cxn ang="0">
                    <a:pos x="55" y="386"/>
                  </a:cxn>
                  <a:cxn ang="0">
                    <a:pos x="43" y="371"/>
                  </a:cxn>
                  <a:cxn ang="0">
                    <a:pos x="61" y="416"/>
                  </a:cxn>
                  <a:cxn ang="0">
                    <a:pos x="94" y="416"/>
                  </a:cxn>
                  <a:cxn ang="0">
                    <a:pos x="100" y="440"/>
                  </a:cxn>
                </a:cxnLst>
                <a:rect l="0" t="0" r="r" b="b"/>
                <a:pathLst>
                  <a:path w="395" h="485">
                    <a:moveTo>
                      <a:pt x="166" y="290"/>
                    </a:moveTo>
                    <a:cubicBezTo>
                      <a:pt x="174" y="272"/>
                      <a:pt x="182" y="258"/>
                      <a:pt x="193" y="242"/>
                    </a:cubicBezTo>
                    <a:cubicBezTo>
                      <a:pt x="200" y="231"/>
                      <a:pt x="186" y="260"/>
                      <a:pt x="184" y="260"/>
                    </a:cubicBezTo>
                    <a:cubicBezTo>
                      <a:pt x="181" y="260"/>
                      <a:pt x="190" y="253"/>
                      <a:pt x="187" y="251"/>
                    </a:cubicBezTo>
                    <a:cubicBezTo>
                      <a:pt x="184" y="249"/>
                      <a:pt x="179" y="253"/>
                      <a:pt x="175" y="254"/>
                    </a:cubicBezTo>
                    <a:cubicBezTo>
                      <a:pt x="174" y="255"/>
                      <a:pt x="158" y="284"/>
                      <a:pt x="157" y="284"/>
                    </a:cubicBezTo>
                    <a:cubicBezTo>
                      <a:pt x="153" y="284"/>
                      <a:pt x="160" y="275"/>
                      <a:pt x="166" y="266"/>
                    </a:cubicBezTo>
                    <a:cubicBezTo>
                      <a:pt x="173" y="238"/>
                      <a:pt x="165" y="262"/>
                      <a:pt x="172" y="266"/>
                    </a:cubicBezTo>
                    <a:cubicBezTo>
                      <a:pt x="175" y="267"/>
                      <a:pt x="174" y="260"/>
                      <a:pt x="175" y="257"/>
                    </a:cubicBezTo>
                    <a:cubicBezTo>
                      <a:pt x="176" y="253"/>
                      <a:pt x="182" y="245"/>
                      <a:pt x="178" y="245"/>
                    </a:cubicBezTo>
                    <a:cubicBezTo>
                      <a:pt x="177" y="245"/>
                      <a:pt x="165" y="264"/>
                      <a:pt x="163" y="266"/>
                    </a:cubicBezTo>
                    <a:cubicBezTo>
                      <a:pt x="157" y="249"/>
                      <a:pt x="176" y="245"/>
                      <a:pt x="157" y="251"/>
                    </a:cubicBezTo>
                    <a:cubicBezTo>
                      <a:pt x="142" y="281"/>
                      <a:pt x="159" y="226"/>
                      <a:pt x="160" y="218"/>
                    </a:cubicBezTo>
                    <a:cubicBezTo>
                      <a:pt x="159" y="200"/>
                      <a:pt x="161" y="181"/>
                      <a:pt x="157" y="164"/>
                    </a:cubicBezTo>
                    <a:cubicBezTo>
                      <a:pt x="155" y="158"/>
                      <a:pt x="153" y="176"/>
                      <a:pt x="151" y="182"/>
                    </a:cubicBezTo>
                    <a:cubicBezTo>
                      <a:pt x="150" y="186"/>
                      <a:pt x="149" y="190"/>
                      <a:pt x="148" y="194"/>
                    </a:cubicBezTo>
                    <a:cubicBezTo>
                      <a:pt x="146" y="198"/>
                      <a:pt x="144" y="202"/>
                      <a:pt x="142" y="206"/>
                    </a:cubicBezTo>
                    <a:cubicBezTo>
                      <a:pt x="140" y="212"/>
                      <a:pt x="134" y="230"/>
                      <a:pt x="136" y="224"/>
                    </a:cubicBezTo>
                    <a:cubicBezTo>
                      <a:pt x="139" y="213"/>
                      <a:pt x="151" y="194"/>
                      <a:pt x="151" y="194"/>
                    </a:cubicBezTo>
                    <a:cubicBezTo>
                      <a:pt x="160" y="207"/>
                      <a:pt x="153" y="218"/>
                      <a:pt x="148" y="233"/>
                    </a:cubicBezTo>
                    <a:cubicBezTo>
                      <a:pt x="136" y="209"/>
                      <a:pt x="144" y="183"/>
                      <a:pt x="148" y="158"/>
                    </a:cubicBezTo>
                    <a:cubicBezTo>
                      <a:pt x="144" y="6"/>
                      <a:pt x="153" y="0"/>
                      <a:pt x="130" y="68"/>
                    </a:cubicBezTo>
                    <a:cubicBezTo>
                      <a:pt x="131" y="82"/>
                      <a:pt x="137" y="96"/>
                      <a:pt x="136" y="110"/>
                    </a:cubicBezTo>
                    <a:cubicBezTo>
                      <a:pt x="135" y="119"/>
                      <a:pt x="125" y="149"/>
                      <a:pt x="133" y="125"/>
                    </a:cubicBezTo>
                    <a:cubicBezTo>
                      <a:pt x="139" y="144"/>
                      <a:pt x="120" y="182"/>
                      <a:pt x="115" y="203"/>
                    </a:cubicBezTo>
                    <a:cubicBezTo>
                      <a:pt x="114" y="207"/>
                      <a:pt x="123" y="201"/>
                      <a:pt x="127" y="200"/>
                    </a:cubicBezTo>
                    <a:cubicBezTo>
                      <a:pt x="182" y="164"/>
                      <a:pt x="241" y="147"/>
                      <a:pt x="304" y="131"/>
                    </a:cubicBezTo>
                    <a:cubicBezTo>
                      <a:pt x="310" y="132"/>
                      <a:pt x="319" y="129"/>
                      <a:pt x="322" y="134"/>
                    </a:cubicBezTo>
                    <a:cubicBezTo>
                      <a:pt x="324" y="138"/>
                      <a:pt x="314" y="138"/>
                      <a:pt x="310" y="140"/>
                    </a:cubicBezTo>
                    <a:cubicBezTo>
                      <a:pt x="284" y="155"/>
                      <a:pt x="301" y="149"/>
                      <a:pt x="283" y="155"/>
                    </a:cubicBezTo>
                    <a:cubicBezTo>
                      <a:pt x="270" y="168"/>
                      <a:pt x="259" y="172"/>
                      <a:pt x="244" y="182"/>
                    </a:cubicBezTo>
                    <a:cubicBezTo>
                      <a:pt x="239" y="163"/>
                      <a:pt x="247" y="142"/>
                      <a:pt x="238" y="125"/>
                    </a:cubicBezTo>
                    <a:cubicBezTo>
                      <a:pt x="234" y="119"/>
                      <a:pt x="228" y="136"/>
                      <a:pt x="226" y="143"/>
                    </a:cubicBezTo>
                    <a:cubicBezTo>
                      <a:pt x="225" y="146"/>
                      <a:pt x="223" y="155"/>
                      <a:pt x="223" y="152"/>
                    </a:cubicBezTo>
                    <a:cubicBezTo>
                      <a:pt x="223" y="139"/>
                      <a:pt x="234" y="132"/>
                      <a:pt x="241" y="122"/>
                    </a:cubicBezTo>
                    <a:cubicBezTo>
                      <a:pt x="252" y="144"/>
                      <a:pt x="239" y="167"/>
                      <a:pt x="229" y="188"/>
                    </a:cubicBezTo>
                    <a:cubicBezTo>
                      <a:pt x="221" y="167"/>
                      <a:pt x="227" y="158"/>
                      <a:pt x="229" y="134"/>
                    </a:cubicBezTo>
                    <a:cubicBezTo>
                      <a:pt x="228" y="126"/>
                      <a:pt x="230" y="117"/>
                      <a:pt x="226" y="110"/>
                    </a:cubicBezTo>
                    <a:cubicBezTo>
                      <a:pt x="224" y="107"/>
                      <a:pt x="222" y="116"/>
                      <a:pt x="220" y="119"/>
                    </a:cubicBezTo>
                    <a:cubicBezTo>
                      <a:pt x="211" y="136"/>
                      <a:pt x="203" y="148"/>
                      <a:pt x="193" y="164"/>
                    </a:cubicBezTo>
                    <a:cubicBezTo>
                      <a:pt x="195" y="150"/>
                      <a:pt x="201" y="133"/>
                      <a:pt x="196" y="119"/>
                    </a:cubicBezTo>
                    <a:cubicBezTo>
                      <a:pt x="187" y="146"/>
                      <a:pt x="176" y="172"/>
                      <a:pt x="163" y="197"/>
                    </a:cubicBezTo>
                    <a:cubicBezTo>
                      <a:pt x="154" y="179"/>
                      <a:pt x="161" y="151"/>
                      <a:pt x="172" y="134"/>
                    </a:cubicBezTo>
                    <a:cubicBezTo>
                      <a:pt x="172" y="132"/>
                      <a:pt x="180" y="101"/>
                      <a:pt x="172" y="101"/>
                    </a:cubicBezTo>
                    <a:cubicBezTo>
                      <a:pt x="166" y="101"/>
                      <a:pt x="168" y="113"/>
                      <a:pt x="166" y="119"/>
                    </a:cubicBezTo>
                    <a:cubicBezTo>
                      <a:pt x="162" y="134"/>
                      <a:pt x="165" y="128"/>
                      <a:pt x="157" y="140"/>
                    </a:cubicBezTo>
                    <a:cubicBezTo>
                      <a:pt x="158" y="149"/>
                      <a:pt x="156" y="159"/>
                      <a:pt x="160" y="167"/>
                    </a:cubicBezTo>
                    <a:cubicBezTo>
                      <a:pt x="161" y="170"/>
                      <a:pt x="166" y="165"/>
                      <a:pt x="169" y="164"/>
                    </a:cubicBezTo>
                    <a:cubicBezTo>
                      <a:pt x="193" y="154"/>
                      <a:pt x="169" y="161"/>
                      <a:pt x="202" y="146"/>
                    </a:cubicBezTo>
                    <a:cubicBezTo>
                      <a:pt x="235" y="131"/>
                      <a:pt x="271" y="110"/>
                      <a:pt x="307" y="101"/>
                    </a:cubicBezTo>
                    <a:cubicBezTo>
                      <a:pt x="301" y="123"/>
                      <a:pt x="296" y="148"/>
                      <a:pt x="283" y="167"/>
                    </a:cubicBezTo>
                    <a:cubicBezTo>
                      <a:pt x="282" y="171"/>
                      <a:pt x="280" y="183"/>
                      <a:pt x="280" y="179"/>
                    </a:cubicBezTo>
                    <a:cubicBezTo>
                      <a:pt x="280" y="174"/>
                      <a:pt x="281" y="169"/>
                      <a:pt x="283" y="164"/>
                    </a:cubicBezTo>
                    <a:cubicBezTo>
                      <a:pt x="288" y="151"/>
                      <a:pt x="296" y="139"/>
                      <a:pt x="301" y="125"/>
                    </a:cubicBezTo>
                    <a:cubicBezTo>
                      <a:pt x="299" y="116"/>
                      <a:pt x="304" y="99"/>
                      <a:pt x="295" y="98"/>
                    </a:cubicBezTo>
                    <a:cubicBezTo>
                      <a:pt x="285" y="97"/>
                      <a:pt x="281" y="113"/>
                      <a:pt x="277" y="122"/>
                    </a:cubicBezTo>
                    <a:cubicBezTo>
                      <a:pt x="270" y="135"/>
                      <a:pt x="262" y="140"/>
                      <a:pt x="253" y="152"/>
                    </a:cubicBezTo>
                    <a:cubicBezTo>
                      <a:pt x="251" y="148"/>
                      <a:pt x="248" y="144"/>
                      <a:pt x="247" y="140"/>
                    </a:cubicBezTo>
                    <a:cubicBezTo>
                      <a:pt x="245" y="126"/>
                      <a:pt x="248" y="112"/>
                      <a:pt x="244" y="98"/>
                    </a:cubicBezTo>
                    <a:cubicBezTo>
                      <a:pt x="243" y="95"/>
                      <a:pt x="240" y="104"/>
                      <a:pt x="238" y="107"/>
                    </a:cubicBezTo>
                    <a:cubicBezTo>
                      <a:pt x="235" y="111"/>
                      <a:pt x="233" y="115"/>
                      <a:pt x="229" y="119"/>
                    </a:cubicBezTo>
                    <a:cubicBezTo>
                      <a:pt x="218" y="130"/>
                      <a:pt x="203" y="136"/>
                      <a:pt x="190" y="143"/>
                    </a:cubicBezTo>
                    <a:cubicBezTo>
                      <a:pt x="189" y="123"/>
                      <a:pt x="189" y="103"/>
                      <a:pt x="187" y="83"/>
                    </a:cubicBezTo>
                    <a:cubicBezTo>
                      <a:pt x="186" y="79"/>
                      <a:pt x="185" y="91"/>
                      <a:pt x="184" y="95"/>
                    </a:cubicBezTo>
                    <a:cubicBezTo>
                      <a:pt x="181" y="107"/>
                      <a:pt x="177" y="117"/>
                      <a:pt x="172" y="128"/>
                    </a:cubicBezTo>
                    <a:cubicBezTo>
                      <a:pt x="175" y="111"/>
                      <a:pt x="173" y="104"/>
                      <a:pt x="187" y="95"/>
                    </a:cubicBezTo>
                    <a:cubicBezTo>
                      <a:pt x="203" y="111"/>
                      <a:pt x="203" y="123"/>
                      <a:pt x="214" y="140"/>
                    </a:cubicBezTo>
                    <a:cubicBezTo>
                      <a:pt x="223" y="134"/>
                      <a:pt x="231" y="125"/>
                      <a:pt x="241" y="119"/>
                    </a:cubicBezTo>
                    <a:cubicBezTo>
                      <a:pt x="249" y="114"/>
                      <a:pt x="268" y="110"/>
                      <a:pt x="268" y="110"/>
                    </a:cubicBezTo>
                    <a:cubicBezTo>
                      <a:pt x="302" y="127"/>
                      <a:pt x="266" y="197"/>
                      <a:pt x="286" y="167"/>
                    </a:cubicBezTo>
                    <a:cubicBezTo>
                      <a:pt x="289" y="153"/>
                      <a:pt x="292" y="148"/>
                      <a:pt x="304" y="140"/>
                    </a:cubicBezTo>
                    <a:cubicBezTo>
                      <a:pt x="314" y="125"/>
                      <a:pt x="318" y="131"/>
                      <a:pt x="322" y="146"/>
                    </a:cubicBezTo>
                    <a:cubicBezTo>
                      <a:pt x="321" y="161"/>
                      <a:pt x="318" y="176"/>
                      <a:pt x="319" y="191"/>
                    </a:cubicBezTo>
                    <a:cubicBezTo>
                      <a:pt x="320" y="202"/>
                      <a:pt x="325" y="176"/>
                      <a:pt x="328" y="170"/>
                    </a:cubicBezTo>
                    <a:cubicBezTo>
                      <a:pt x="333" y="159"/>
                      <a:pt x="352" y="143"/>
                      <a:pt x="352" y="143"/>
                    </a:cubicBezTo>
                    <a:cubicBezTo>
                      <a:pt x="352" y="145"/>
                      <a:pt x="343" y="206"/>
                      <a:pt x="343" y="221"/>
                    </a:cubicBezTo>
                    <a:cubicBezTo>
                      <a:pt x="343" y="225"/>
                      <a:pt x="344" y="213"/>
                      <a:pt x="346" y="209"/>
                    </a:cubicBezTo>
                    <a:cubicBezTo>
                      <a:pt x="363" y="168"/>
                      <a:pt x="342" y="229"/>
                      <a:pt x="355" y="191"/>
                    </a:cubicBezTo>
                    <a:cubicBezTo>
                      <a:pt x="356" y="184"/>
                      <a:pt x="358" y="177"/>
                      <a:pt x="358" y="170"/>
                    </a:cubicBezTo>
                    <a:cubicBezTo>
                      <a:pt x="358" y="166"/>
                      <a:pt x="356" y="178"/>
                      <a:pt x="355" y="182"/>
                    </a:cubicBezTo>
                    <a:cubicBezTo>
                      <a:pt x="354" y="187"/>
                      <a:pt x="353" y="192"/>
                      <a:pt x="352" y="197"/>
                    </a:cubicBezTo>
                    <a:cubicBezTo>
                      <a:pt x="351" y="201"/>
                      <a:pt x="347" y="213"/>
                      <a:pt x="349" y="209"/>
                    </a:cubicBezTo>
                    <a:cubicBezTo>
                      <a:pt x="355" y="197"/>
                      <a:pt x="358" y="185"/>
                      <a:pt x="364" y="173"/>
                    </a:cubicBezTo>
                    <a:cubicBezTo>
                      <a:pt x="366" y="163"/>
                      <a:pt x="379" y="132"/>
                      <a:pt x="379" y="125"/>
                    </a:cubicBezTo>
                    <a:cubicBezTo>
                      <a:pt x="379" y="120"/>
                      <a:pt x="372" y="134"/>
                      <a:pt x="370" y="143"/>
                    </a:cubicBezTo>
                    <a:cubicBezTo>
                      <a:pt x="366" y="158"/>
                      <a:pt x="355" y="188"/>
                      <a:pt x="355" y="188"/>
                    </a:cubicBezTo>
                    <a:cubicBezTo>
                      <a:pt x="352" y="178"/>
                      <a:pt x="355" y="111"/>
                      <a:pt x="355" y="110"/>
                    </a:cubicBezTo>
                    <a:cubicBezTo>
                      <a:pt x="345" y="126"/>
                      <a:pt x="346" y="144"/>
                      <a:pt x="340" y="161"/>
                    </a:cubicBezTo>
                    <a:cubicBezTo>
                      <a:pt x="341" y="168"/>
                      <a:pt x="338" y="177"/>
                      <a:pt x="343" y="182"/>
                    </a:cubicBezTo>
                    <a:cubicBezTo>
                      <a:pt x="346" y="185"/>
                      <a:pt x="350" y="176"/>
                      <a:pt x="352" y="173"/>
                    </a:cubicBezTo>
                    <a:cubicBezTo>
                      <a:pt x="365" y="155"/>
                      <a:pt x="370" y="134"/>
                      <a:pt x="382" y="116"/>
                    </a:cubicBezTo>
                    <a:cubicBezTo>
                      <a:pt x="387" y="137"/>
                      <a:pt x="387" y="129"/>
                      <a:pt x="382" y="161"/>
                    </a:cubicBezTo>
                    <a:cubicBezTo>
                      <a:pt x="381" y="171"/>
                      <a:pt x="374" y="201"/>
                      <a:pt x="376" y="191"/>
                    </a:cubicBezTo>
                    <a:cubicBezTo>
                      <a:pt x="383" y="162"/>
                      <a:pt x="374" y="198"/>
                      <a:pt x="382" y="164"/>
                    </a:cubicBezTo>
                    <a:cubicBezTo>
                      <a:pt x="384" y="157"/>
                      <a:pt x="395" y="143"/>
                      <a:pt x="388" y="143"/>
                    </a:cubicBezTo>
                    <a:cubicBezTo>
                      <a:pt x="384" y="143"/>
                      <a:pt x="374" y="172"/>
                      <a:pt x="370" y="182"/>
                    </a:cubicBezTo>
                    <a:cubicBezTo>
                      <a:pt x="368" y="187"/>
                      <a:pt x="364" y="197"/>
                      <a:pt x="364" y="197"/>
                    </a:cubicBezTo>
                    <a:cubicBezTo>
                      <a:pt x="357" y="239"/>
                      <a:pt x="329" y="278"/>
                      <a:pt x="307" y="314"/>
                    </a:cubicBezTo>
                    <a:cubicBezTo>
                      <a:pt x="300" y="325"/>
                      <a:pt x="294" y="333"/>
                      <a:pt x="286" y="344"/>
                    </a:cubicBezTo>
                    <a:cubicBezTo>
                      <a:pt x="282" y="350"/>
                      <a:pt x="272" y="369"/>
                      <a:pt x="274" y="362"/>
                    </a:cubicBezTo>
                    <a:cubicBezTo>
                      <a:pt x="282" y="339"/>
                      <a:pt x="289" y="316"/>
                      <a:pt x="298" y="293"/>
                    </a:cubicBezTo>
                    <a:cubicBezTo>
                      <a:pt x="302" y="283"/>
                      <a:pt x="310" y="263"/>
                      <a:pt x="310" y="263"/>
                    </a:cubicBezTo>
                    <a:cubicBezTo>
                      <a:pt x="316" y="226"/>
                      <a:pt x="349" y="108"/>
                      <a:pt x="301" y="140"/>
                    </a:cubicBezTo>
                    <a:cubicBezTo>
                      <a:pt x="280" y="182"/>
                      <a:pt x="263" y="224"/>
                      <a:pt x="244" y="266"/>
                    </a:cubicBezTo>
                    <a:cubicBezTo>
                      <a:pt x="232" y="293"/>
                      <a:pt x="228" y="322"/>
                      <a:pt x="211" y="347"/>
                    </a:cubicBezTo>
                    <a:cubicBezTo>
                      <a:pt x="208" y="363"/>
                      <a:pt x="195" y="381"/>
                      <a:pt x="217" y="359"/>
                    </a:cubicBezTo>
                    <a:cubicBezTo>
                      <a:pt x="224" y="330"/>
                      <a:pt x="256" y="301"/>
                      <a:pt x="274" y="278"/>
                    </a:cubicBezTo>
                    <a:cubicBezTo>
                      <a:pt x="292" y="254"/>
                      <a:pt x="304" y="227"/>
                      <a:pt x="322" y="203"/>
                    </a:cubicBezTo>
                    <a:cubicBezTo>
                      <a:pt x="327" y="183"/>
                      <a:pt x="322" y="198"/>
                      <a:pt x="331" y="182"/>
                    </a:cubicBezTo>
                    <a:cubicBezTo>
                      <a:pt x="333" y="178"/>
                      <a:pt x="340" y="167"/>
                      <a:pt x="337" y="170"/>
                    </a:cubicBezTo>
                    <a:cubicBezTo>
                      <a:pt x="328" y="179"/>
                      <a:pt x="326" y="192"/>
                      <a:pt x="322" y="203"/>
                    </a:cubicBezTo>
                    <a:cubicBezTo>
                      <a:pt x="311" y="234"/>
                      <a:pt x="300" y="264"/>
                      <a:pt x="286" y="293"/>
                    </a:cubicBezTo>
                    <a:cubicBezTo>
                      <a:pt x="279" y="307"/>
                      <a:pt x="278" y="317"/>
                      <a:pt x="274" y="332"/>
                    </a:cubicBezTo>
                    <a:cubicBezTo>
                      <a:pt x="273" y="336"/>
                      <a:pt x="272" y="340"/>
                      <a:pt x="271" y="344"/>
                    </a:cubicBezTo>
                    <a:cubicBezTo>
                      <a:pt x="270" y="347"/>
                      <a:pt x="266" y="355"/>
                      <a:pt x="268" y="353"/>
                    </a:cubicBezTo>
                    <a:cubicBezTo>
                      <a:pt x="299" y="322"/>
                      <a:pt x="318" y="283"/>
                      <a:pt x="337" y="245"/>
                    </a:cubicBezTo>
                    <a:cubicBezTo>
                      <a:pt x="342" y="234"/>
                      <a:pt x="349" y="223"/>
                      <a:pt x="355" y="212"/>
                    </a:cubicBezTo>
                    <a:cubicBezTo>
                      <a:pt x="360" y="203"/>
                      <a:pt x="375" y="189"/>
                      <a:pt x="364" y="194"/>
                    </a:cubicBezTo>
                    <a:cubicBezTo>
                      <a:pt x="350" y="201"/>
                      <a:pt x="346" y="227"/>
                      <a:pt x="334" y="239"/>
                    </a:cubicBezTo>
                    <a:cubicBezTo>
                      <a:pt x="326" y="258"/>
                      <a:pt x="318" y="274"/>
                      <a:pt x="301" y="287"/>
                    </a:cubicBezTo>
                    <a:cubicBezTo>
                      <a:pt x="292" y="302"/>
                      <a:pt x="287" y="312"/>
                      <a:pt x="271" y="320"/>
                    </a:cubicBezTo>
                    <a:cubicBezTo>
                      <a:pt x="265" y="332"/>
                      <a:pt x="258" y="348"/>
                      <a:pt x="256" y="338"/>
                    </a:cubicBezTo>
                    <a:cubicBezTo>
                      <a:pt x="255" y="334"/>
                      <a:pt x="265" y="307"/>
                      <a:pt x="268" y="302"/>
                    </a:cubicBezTo>
                    <a:cubicBezTo>
                      <a:pt x="275" y="288"/>
                      <a:pt x="285" y="274"/>
                      <a:pt x="292" y="260"/>
                    </a:cubicBezTo>
                    <a:cubicBezTo>
                      <a:pt x="303" y="239"/>
                      <a:pt x="308" y="216"/>
                      <a:pt x="322" y="197"/>
                    </a:cubicBezTo>
                    <a:cubicBezTo>
                      <a:pt x="328" y="180"/>
                      <a:pt x="325" y="190"/>
                      <a:pt x="316" y="203"/>
                    </a:cubicBezTo>
                    <a:cubicBezTo>
                      <a:pt x="299" y="228"/>
                      <a:pt x="301" y="221"/>
                      <a:pt x="289" y="242"/>
                    </a:cubicBezTo>
                    <a:cubicBezTo>
                      <a:pt x="265" y="286"/>
                      <a:pt x="236" y="336"/>
                      <a:pt x="205" y="377"/>
                    </a:cubicBezTo>
                    <a:cubicBezTo>
                      <a:pt x="203" y="383"/>
                      <a:pt x="197" y="401"/>
                      <a:pt x="199" y="395"/>
                    </a:cubicBezTo>
                    <a:cubicBezTo>
                      <a:pt x="213" y="346"/>
                      <a:pt x="237" y="302"/>
                      <a:pt x="253" y="254"/>
                    </a:cubicBezTo>
                    <a:cubicBezTo>
                      <a:pt x="257" y="242"/>
                      <a:pt x="265" y="233"/>
                      <a:pt x="268" y="221"/>
                    </a:cubicBezTo>
                    <a:cubicBezTo>
                      <a:pt x="269" y="217"/>
                      <a:pt x="274" y="206"/>
                      <a:pt x="271" y="209"/>
                    </a:cubicBezTo>
                    <a:cubicBezTo>
                      <a:pt x="248" y="232"/>
                      <a:pt x="234" y="271"/>
                      <a:pt x="220" y="299"/>
                    </a:cubicBezTo>
                    <a:cubicBezTo>
                      <a:pt x="206" y="327"/>
                      <a:pt x="188" y="355"/>
                      <a:pt x="169" y="380"/>
                    </a:cubicBezTo>
                    <a:cubicBezTo>
                      <a:pt x="162" y="408"/>
                      <a:pt x="172" y="379"/>
                      <a:pt x="157" y="398"/>
                    </a:cubicBezTo>
                    <a:cubicBezTo>
                      <a:pt x="155" y="400"/>
                      <a:pt x="153" y="410"/>
                      <a:pt x="154" y="407"/>
                    </a:cubicBezTo>
                    <a:cubicBezTo>
                      <a:pt x="163" y="367"/>
                      <a:pt x="176" y="362"/>
                      <a:pt x="190" y="326"/>
                    </a:cubicBezTo>
                    <a:cubicBezTo>
                      <a:pt x="204" y="289"/>
                      <a:pt x="187" y="320"/>
                      <a:pt x="205" y="287"/>
                    </a:cubicBezTo>
                    <a:cubicBezTo>
                      <a:pt x="213" y="273"/>
                      <a:pt x="221" y="259"/>
                      <a:pt x="229" y="245"/>
                    </a:cubicBezTo>
                    <a:cubicBezTo>
                      <a:pt x="232" y="239"/>
                      <a:pt x="237" y="233"/>
                      <a:pt x="241" y="227"/>
                    </a:cubicBezTo>
                    <a:cubicBezTo>
                      <a:pt x="243" y="224"/>
                      <a:pt x="247" y="218"/>
                      <a:pt x="244" y="218"/>
                    </a:cubicBezTo>
                    <a:cubicBezTo>
                      <a:pt x="240" y="218"/>
                      <a:pt x="238" y="224"/>
                      <a:pt x="235" y="227"/>
                    </a:cubicBezTo>
                    <a:cubicBezTo>
                      <a:pt x="212" y="284"/>
                      <a:pt x="167" y="352"/>
                      <a:pt x="130" y="401"/>
                    </a:cubicBezTo>
                    <a:cubicBezTo>
                      <a:pt x="127" y="409"/>
                      <a:pt x="120" y="430"/>
                      <a:pt x="118" y="422"/>
                    </a:cubicBezTo>
                    <a:cubicBezTo>
                      <a:pt x="115" y="409"/>
                      <a:pt x="127" y="393"/>
                      <a:pt x="133" y="383"/>
                    </a:cubicBezTo>
                    <a:cubicBezTo>
                      <a:pt x="153" y="348"/>
                      <a:pt x="169" y="313"/>
                      <a:pt x="190" y="278"/>
                    </a:cubicBezTo>
                    <a:cubicBezTo>
                      <a:pt x="193" y="274"/>
                      <a:pt x="197" y="270"/>
                      <a:pt x="199" y="266"/>
                    </a:cubicBezTo>
                    <a:cubicBezTo>
                      <a:pt x="202" y="261"/>
                      <a:pt x="202" y="256"/>
                      <a:pt x="205" y="251"/>
                    </a:cubicBezTo>
                    <a:cubicBezTo>
                      <a:pt x="209" y="243"/>
                      <a:pt x="226" y="219"/>
                      <a:pt x="220" y="227"/>
                    </a:cubicBezTo>
                    <a:cubicBezTo>
                      <a:pt x="181" y="279"/>
                      <a:pt x="153" y="335"/>
                      <a:pt x="112" y="386"/>
                    </a:cubicBezTo>
                    <a:cubicBezTo>
                      <a:pt x="96" y="407"/>
                      <a:pt x="83" y="434"/>
                      <a:pt x="61" y="449"/>
                    </a:cubicBezTo>
                    <a:cubicBezTo>
                      <a:pt x="66" y="437"/>
                      <a:pt x="69" y="427"/>
                      <a:pt x="76" y="416"/>
                    </a:cubicBezTo>
                    <a:cubicBezTo>
                      <a:pt x="86" y="378"/>
                      <a:pt x="111" y="344"/>
                      <a:pt x="127" y="308"/>
                    </a:cubicBezTo>
                    <a:cubicBezTo>
                      <a:pt x="143" y="273"/>
                      <a:pt x="124" y="305"/>
                      <a:pt x="139" y="278"/>
                    </a:cubicBezTo>
                    <a:cubicBezTo>
                      <a:pt x="147" y="264"/>
                      <a:pt x="154" y="252"/>
                      <a:pt x="163" y="239"/>
                    </a:cubicBezTo>
                    <a:cubicBezTo>
                      <a:pt x="166" y="235"/>
                      <a:pt x="167" y="231"/>
                      <a:pt x="169" y="227"/>
                    </a:cubicBezTo>
                    <a:cubicBezTo>
                      <a:pt x="170" y="224"/>
                      <a:pt x="175" y="218"/>
                      <a:pt x="172" y="218"/>
                    </a:cubicBezTo>
                    <a:cubicBezTo>
                      <a:pt x="166" y="218"/>
                      <a:pt x="160" y="243"/>
                      <a:pt x="157" y="248"/>
                    </a:cubicBezTo>
                    <a:cubicBezTo>
                      <a:pt x="133" y="292"/>
                      <a:pt x="107" y="335"/>
                      <a:pt x="85" y="380"/>
                    </a:cubicBezTo>
                    <a:cubicBezTo>
                      <a:pt x="78" y="360"/>
                      <a:pt x="106" y="306"/>
                      <a:pt x="118" y="287"/>
                    </a:cubicBezTo>
                    <a:cubicBezTo>
                      <a:pt x="122" y="266"/>
                      <a:pt x="128" y="241"/>
                      <a:pt x="136" y="221"/>
                    </a:cubicBezTo>
                    <a:cubicBezTo>
                      <a:pt x="140" y="210"/>
                      <a:pt x="146" y="199"/>
                      <a:pt x="151" y="188"/>
                    </a:cubicBezTo>
                    <a:cubicBezTo>
                      <a:pt x="153" y="185"/>
                      <a:pt x="161" y="179"/>
                      <a:pt x="157" y="179"/>
                    </a:cubicBezTo>
                    <a:cubicBezTo>
                      <a:pt x="153" y="179"/>
                      <a:pt x="151" y="185"/>
                      <a:pt x="148" y="188"/>
                    </a:cubicBezTo>
                    <a:cubicBezTo>
                      <a:pt x="127" y="250"/>
                      <a:pt x="71" y="325"/>
                      <a:pt x="25" y="371"/>
                    </a:cubicBezTo>
                    <a:cubicBezTo>
                      <a:pt x="29" y="344"/>
                      <a:pt x="37" y="320"/>
                      <a:pt x="49" y="296"/>
                    </a:cubicBezTo>
                    <a:cubicBezTo>
                      <a:pt x="55" y="266"/>
                      <a:pt x="70" y="243"/>
                      <a:pt x="79" y="215"/>
                    </a:cubicBezTo>
                    <a:cubicBezTo>
                      <a:pt x="83" y="204"/>
                      <a:pt x="84" y="195"/>
                      <a:pt x="91" y="185"/>
                    </a:cubicBezTo>
                    <a:cubicBezTo>
                      <a:pt x="93" y="182"/>
                      <a:pt x="90" y="193"/>
                      <a:pt x="88" y="197"/>
                    </a:cubicBezTo>
                    <a:cubicBezTo>
                      <a:pt x="84" y="207"/>
                      <a:pt x="80" y="217"/>
                      <a:pt x="76" y="227"/>
                    </a:cubicBezTo>
                    <a:cubicBezTo>
                      <a:pt x="64" y="255"/>
                      <a:pt x="50" y="282"/>
                      <a:pt x="40" y="311"/>
                    </a:cubicBezTo>
                    <a:cubicBezTo>
                      <a:pt x="42" y="276"/>
                      <a:pt x="50" y="259"/>
                      <a:pt x="58" y="227"/>
                    </a:cubicBezTo>
                    <a:cubicBezTo>
                      <a:pt x="57" y="216"/>
                      <a:pt x="60" y="204"/>
                      <a:pt x="55" y="194"/>
                    </a:cubicBezTo>
                    <a:cubicBezTo>
                      <a:pt x="54" y="193"/>
                      <a:pt x="41" y="213"/>
                      <a:pt x="40" y="215"/>
                    </a:cubicBezTo>
                    <a:cubicBezTo>
                      <a:pt x="29" y="232"/>
                      <a:pt x="19" y="248"/>
                      <a:pt x="10" y="266"/>
                    </a:cubicBezTo>
                    <a:cubicBezTo>
                      <a:pt x="8" y="270"/>
                      <a:pt x="0" y="280"/>
                      <a:pt x="4" y="278"/>
                    </a:cubicBezTo>
                    <a:cubicBezTo>
                      <a:pt x="15" y="271"/>
                      <a:pt x="22" y="260"/>
                      <a:pt x="31" y="251"/>
                    </a:cubicBezTo>
                    <a:cubicBezTo>
                      <a:pt x="40" y="223"/>
                      <a:pt x="70" y="194"/>
                      <a:pt x="91" y="173"/>
                    </a:cubicBezTo>
                    <a:cubicBezTo>
                      <a:pt x="101" y="188"/>
                      <a:pt x="95" y="199"/>
                      <a:pt x="91" y="215"/>
                    </a:cubicBezTo>
                    <a:cubicBezTo>
                      <a:pt x="85" y="239"/>
                      <a:pt x="84" y="269"/>
                      <a:pt x="70" y="290"/>
                    </a:cubicBezTo>
                    <a:cubicBezTo>
                      <a:pt x="67" y="307"/>
                      <a:pt x="64" y="312"/>
                      <a:pt x="67" y="329"/>
                    </a:cubicBezTo>
                    <a:cubicBezTo>
                      <a:pt x="73" y="320"/>
                      <a:pt x="79" y="311"/>
                      <a:pt x="85" y="302"/>
                    </a:cubicBezTo>
                    <a:cubicBezTo>
                      <a:pt x="87" y="299"/>
                      <a:pt x="91" y="293"/>
                      <a:pt x="91" y="293"/>
                    </a:cubicBezTo>
                    <a:cubicBezTo>
                      <a:pt x="97" y="263"/>
                      <a:pt x="107" y="233"/>
                      <a:pt x="121" y="206"/>
                    </a:cubicBezTo>
                    <a:cubicBezTo>
                      <a:pt x="122" y="203"/>
                      <a:pt x="119" y="212"/>
                      <a:pt x="118" y="215"/>
                    </a:cubicBezTo>
                    <a:cubicBezTo>
                      <a:pt x="115" y="225"/>
                      <a:pt x="115" y="225"/>
                      <a:pt x="112" y="236"/>
                    </a:cubicBezTo>
                    <a:cubicBezTo>
                      <a:pt x="107" y="259"/>
                      <a:pt x="101" y="280"/>
                      <a:pt x="94" y="302"/>
                    </a:cubicBezTo>
                    <a:cubicBezTo>
                      <a:pt x="91" y="325"/>
                      <a:pt x="86" y="352"/>
                      <a:pt x="79" y="374"/>
                    </a:cubicBezTo>
                    <a:cubicBezTo>
                      <a:pt x="80" y="381"/>
                      <a:pt x="76" y="392"/>
                      <a:pt x="82" y="395"/>
                    </a:cubicBezTo>
                    <a:cubicBezTo>
                      <a:pt x="87" y="398"/>
                      <a:pt x="88" y="385"/>
                      <a:pt x="91" y="380"/>
                    </a:cubicBezTo>
                    <a:cubicBezTo>
                      <a:pt x="98" y="371"/>
                      <a:pt x="112" y="353"/>
                      <a:pt x="112" y="353"/>
                    </a:cubicBezTo>
                    <a:cubicBezTo>
                      <a:pt x="119" y="326"/>
                      <a:pt x="136" y="305"/>
                      <a:pt x="148" y="281"/>
                    </a:cubicBezTo>
                    <a:cubicBezTo>
                      <a:pt x="155" y="267"/>
                      <a:pt x="160" y="252"/>
                      <a:pt x="169" y="239"/>
                    </a:cubicBezTo>
                    <a:cubicBezTo>
                      <a:pt x="161" y="214"/>
                      <a:pt x="155" y="263"/>
                      <a:pt x="154" y="266"/>
                    </a:cubicBezTo>
                    <a:cubicBezTo>
                      <a:pt x="146" y="286"/>
                      <a:pt x="136" y="308"/>
                      <a:pt x="130" y="329"/>
                    </a:cubicBezTo>
                    <a:cubicBezTo>
                      <a:pt x="124" y="350"/>
                      <a:pt x="122" y="373"/>
                      <a:pt x="112" y="392"/>
                    </a:cubicBezTo>
                    <a:cubicBezTo>
                      <a:pt x="106" y="422"/>
                      <a:pt x="112" y="394"/>
                      <a:pt x="106" y="416"/>
                    </a:cubicBezTo>
                    <a:cubicBezTo>
                      <a:pt x="105" y="420"/>
                      <a:pt x="99" y="428"/>
                      <a:pt x="103" y="428"/>
                    </a:cubicBezTo>
                    <a:cubicBezTo>
                      <a:pt x="108" y="428"/>
                      <a:pt x="109" y="420"/>
                      <a:pt x="112" y="416"/>
                    </a:cubicBezTo>
                    <a:cubicBezTo>
                      <a:pt x="125" y="398"/>
                      <a:pt x="134" y="378"/>
                      <a:pt x="145" y="359"/>
                    </a:cubicBezTo>
                    <a:cubicBezTo>
                      <a:pt x="151" y="334"/>
                      <a:pt x="164" y="309"/>
                      <a:pt x="172" y="284"/>
                    </a:cubicBezTo>
                    <a:cubicBezTo>
                      <a:pt x="174" y="278"/>
                      <a:pt x="166" y="296"/>
                      <a:pt x="163" y="302"/>
                    </a:cubicBezTo>
                    <a:cubicBezTo>
                      <a:pt x="158" y="312"/>
                      <a:pt x="156" y="318"/>
                      <a:pt x="154" y="329"/>
                    </a:cubicBezTo>
                    <a:cubicBezTo>
                      <a:pt x="148" y="360"/>
                      <a:pt x="139" y="391"/>
                      <a:pt x="130" y="422"/>
                    </a:cubicBezTo>
                    <a:cubicBezTo>
                      <a:pt x="129" y="430"/>
                      <a:pt x="127" y="438"/>
                      <a:pt x="127" y="446"/>
                    </a:cubicBezTo>
                    <a:cubicBezTo>
                      <a:pt x="127" y="450"/>
                      <a:pt x="126" y="459"/>
                      <a:pt x="130" y="458"/>
                    </a:cubicBezTo>
                    <a:cubicBezTo>
                      <a:pt x="154" y="449"/>
                      <a:pt x="178" y="391"/>
                      <a:pt x="193" y="371"/>
                    </a:cubicBezTo>
                    <a:cubicBezTo>
                      <a:pt x="196" y="362"/>
                      <a:pt x="203" y="342"/>
                      <a:pt x="208" y="335"/>
                    </a:cubicBezTo>
                    <a:cubicBezTo>
                      <a:pt x="210" y="332"/>
                      <a:pt x="210" y="326"/>
                      <a:pt x="214" y="326"/>
                    </a:cubicBezTo>
                    <a:cubicBezTo>
                      <a:pt x="218" y="326"/>
                      <a:pt x="211" y="335"/>
                      <a:pt x="205" y="344"/>
                    </a:cubicBezTo>
                    <a:cubicBezTo>
                      <a:pt x="199" y="367"/>
                      <a:pt x="191" y="390"/>
                      <a:pt x="184" y="413"/>
                    </a:cubicBezTo>
                    <a:cubicBezTo>
                      <a:pt x="181" y="424"/>
                      <a:pt x="175" y="446"/>
                      <a:pt x="175" y="446"/>
                    </a:cubicBezTo>
                    <a:cubicBezTo>
                      <a:pt x="176" y="450"/>
                      <a:pt x="174" y="457"/>
                      <a:pt x="178" y="458"/>
                    </a:cubicBezTo>
                    <a:cubicBezTo>
                      <a:pt x="180" y="459"/>
                      <a:pt x="202" y="431"/>
                      <a:pt x="211" y="422"/>
                    </a:cubicBezTo>
                    <a:cubicBezTo>
                      <a:pt x="215" y="400"/>
                      <a:pt x="228" y="372"/>
                      <a:pt x="244" y="356"/>
                    </a:cubicBezTo>
                    <a:cubicBezTo>
                      <a:pt x="246" y="350"/>
                      <a:pt x="248" y="344"/>
                      <a:pt x="250" y="338"/>
                    </a:cubicBezTo>
                    <a:cubicBezTo>
                      <a:pt x="251" y="334"/>
                      <a:pt x="253" y="322"/>
                      <a:pt x="253" y="326"/>
                    </a:cubicBezTo>
                    <a:cubicBezTo>
                      <a:pt x="253" y="339"/>
                      <a:pt x="246" y="351"/>
                      <a:pt x="241" y="362"/>
                    </a:cubicBezTo>
                    <a:cubicBezTo>
                      <a:pt x="236" y="388"/>
                      <a:pt x="225" y="412"/>
                      <a:pt x="217" y="437"/>
                    </a:cubicBezTo>
                    <a:cubicBezTo>
                      <a:pt x="216" y="440"/>
                      <a:pt x="223" y="433"/>
                      <a:pt x="226" y="431"/>
                    </a:cubicBezTo>
                    <a:cubicBezTo>
                      <a:pt x="235" y="418"/>
                      <a:pt x="241" y="405"/>
                      <a:pt x="250" y="392"/>
                    </a:cubicBezTo>
                    <a:cubicBezTo>
                      <a:pt x="251" y="387"/>
                      <a:pt x="251" y="382"/>
                      <a:pt x="253" y="377"/>
                    </a:cubicBezTo>
                    <a:cubicBezTo>
                      <a:pt x="256" y="370"/>
                      <a:pt x="261" y="365"/>
                      <a:pt x="265" y="359"/>
                    </a:cubicBezTo>
                    <a:cubicBezTo>
                      <a:pt x="270" y="352"/>
                      <a:pt x="268" y="335"/>
                      <a:pt x="277" y="335"/>
                    </a:cubicBezTo>
                    <a:cubicBezTo>
                      <a:pt x="280" y="335"/>
                      <a:pt x="275" y="341"/>
                      <a:pt x="274" y="344"/>
                    </a:cubicBezTo>
                    <a:cubicBezTo>
                      <a:pt x="270" y="352"/>
                      <a:pt x="265" y="360"/>
                      <a:pt x="262" y="368"/>
                    </a:cubicBezTo>
                    <a:cubicBezTo>
                      <a:pt x="260" y="373"/>
                      <a:pt x="258" y="378"/>
                      <a:pt x="256" y="383"/>
                    </a:cubicBezTo>
                    <a:cubicBezTo>
                      <a:pt x="254" y="387"/>
                      <a:pt x="252" y="391"/>
                      <a:pt x="250" y="395"/>
                    </a:cubicBezTo>
                    <a:cubicBezTo>
                      <a:pt x="249" y="398"/>
                      <a:pt x="247" y="407"/>
                      <a:pt x="247" y="404"/>
                    </a:cubicBezTo>
                    <a:cubicBezTo>
                      <a:pt x="247" y="393"/>
                      <a:pt x="253" y="390"/>
                      <a:pt x="256" y="380"/>
                    </a:cubicBezTo>
                    <a:cubicBezTo>
                      <a:pt x="266" y="350"/>
                      <a:pt x="268" y="354"/>
                      <a:pt x="247" y="362"/>
                    </a:cubicBezTo>
                    <a:cubicBezTo>
                      <a:pt x="239" y="385"/>
                      <a:pt x="208" y="409"/>
                      <a:pt x="193" y="428"/>
                    </a:cubicBezTo>
                    <a:cubicBezTo>
                      <a:pt x="194" y="423"/>
                      <a:pt x="196" y="418"/>
                      <a:pt x="196" y="413"/>
                    </a:cubicBezTo>
                    <a:cubicBezTo>
                      <a:pt x="196" y="402"/>
                      <a:pt x="197" y="390"/>
                      <a:pt x="193" y="380"/>
                    </a:cubicBezTo>
                    <a:cubicBezTo>
                      <a:pt x="190" y="373"/>
                      <a:pt x="185" y="394"/>
                      <a:pt x="181" y="401"/>
                    </a:cubicBezTo>
                    <a:cubicBezTo>
                      <a:pt x="172" y="418"/>
                      <a:pt x="162" y="435"/>
                      <a:pt x="148" y="449"/>
                    </a:cubicBezTo>
                    <a:cubicBezTo>
                      <a:pt x="131" y="443"/>
                      <a:pt x="140" y="430"/>
                      <a:pt x="145" y="416"/>
                    </a:cubicBezTo>
                    <a:cubicBezTo>
                      <a:pt x="144" y="407"/>
                      <a:pt x="147" y="397"/>
                      <a:pt x="142" y="389"/>
                    </a:cubicBezTo>
                    <a:cubicBezTo>
                      <a:pt x="141" y="388"/>
                      <a:pt x="138" y="401"/>
                      <a:pt x="130" y="410"/>
                    </a:cubicBezTo>
                    <a:cubicBezTo>
                      <a:pt x="120" y="422"/>
                      <a:pt x="113" y="437"/>
                      <a:pt x="100" y="446"/>
                    </a:cubicBezTo>
                    <a:cubicBezTo>
                      <a:pt x="106" y="420"/>
                      <a:pt x="99" y="448"/>
                      <a:pt x="109" y="422"/>
                    </a:cubicBezTo>
                    <a:cubicBezTo>
                      <a:pt x="111" y="416"/>
                      <a:pt x="113" y="410"/>
                      <a:pt x="115" y="404"/>
                    </a:cubicBezTo>
                    <a:cubicBezTo>
                      <a:pt x="116" y="401"/>
                      <a:pt x="119" y="392"/>
                      <a:pt x="118" y="395"/>
                    </a:cubicBezTo>
                    <a:cubicBezTo>
                      <a:pt x="112" y="418"/>
                      <a:pt x="108" y="450"/>
                      <a:pt x="94" y="470"/>
                    </a:cubicBezTo>
                    <a:cubicBezTo>
                      <a:pt x="93" y="474"/>
                      <a:pt x="88" y="479"/>
                      <a:pt x="91" y="482"/>
                    </a:cubicBezTo>
                    <a:cubicBezTo>
                      <a:pt x="94" y="485"/>
                      <a:pt x="96" y="476"/>
                      <a:pt x="97" y="473"/>
                    </a:cubicBezTo>
                    <a:cubicBezTo>
                      <a:pt x="100" y="465"/>
                      <a:pt x="101" y="457"/>
                      <a:pt x="103" y="449"/>
                    </a:cubicBezTo>
                    <a:cubicBezTo>
                      <a:pt x="106" y="438"/>
                      <a:pt x="113" y="427"/>
                      <a:pt x="118" y="416"/>
                    </a:cubicBezTo>
                    <a:cubicBezTo>
                      <a:pt x="140" y="366"/>
                      <a:pt x="148" y="312"/>
                      <a:pt x="172" y="263"/>
                    </a:cubicBezTo>
                    <a:cubicBezTo>
                      <a:pt x="175" y="248"/>
                      <a:pt x="179" y="239"/>
                      <a:pt x="187" y="227"/>
                    </a:cubicBezTo>
                    <a:cubicBezTo>
                      <a:pt x="190" y="214"/>
                      <a:pt x="195" y="204"/>
                      <a:pt x="199" y="191"/>
                    </a:cubicBezTo>
                    <a:cubicBezTo>
                      <a:pt x="200" y="196"/>
                      <a:pt x="197" y="204"/>
                      <a:pt x="202" y="206"/>
                    </a:cubicBezTo>
                    <a:cubicBezTo>
                      <a:pt x="210" y="209"/>
                      <a:pt x="210" y="192"/>
                      <a:pt x="214" y="185"/>
                    </a:cubicBezTo>
                    <a:cubicBezTo>
                      <a:pt x="220" y="174"/>
                      <a:pt x="228" y="166"/>
                      <a:pt x="235" y="155"/>
                    </a:cubicBezTo>
                    <a:cubicBezTo>
                      <a:pt x="254" y="168"/>
                      <a:pt x="241" y="191"/>
                      <a:pt x="235" y="209"/>
                    </a:cubicBezTo>
                    <a:cubicBezTo>
                      <a:pt x="234" y="211"/>
                      <a:pt x="226" y="234"/>
                      <a:pt x="229" y="233"/>
                    </a:cubicBezTo>
                    <a:cubicBezTo>
                      <a:pt x="240" y="229"/>
                      <a:pt x="242" y="214"/>
                      <a:pt x="250" y="206"/>
                    </a:cubicBezTo>
                    <a:cubicBezTo>
                      <a:pt x="251" y="203"/>
                      <a:pt x="256" y="180"/>
                      <a:pt x="259" y="209"/>
                    </a:cubicBezTo>
                    <a:cubicBezTo>
                      <a:pt x="261" y="235"/>
                      <a:pt x="253" y="223"/>
                      <a:pt x="253" y="245"/>
                    </a:cubicBezTo>
                    <a:cubicBezTo>
                      <a:pt x="253" y="248"/>
                      <a:pt x="254" y="239"/>
                      <a:pt x="256" y="236"/>
                    </a:cubicBezTo>
                    <a:cubicBezTo>
                      <a:pt x="258" y="232"/>
                      <a:pt x="262" y="230"/>
                      <a:pt x="265" y="227"/>
                    </a:cubicBezTo>
                    <a:cubicBezTo>
                      <a:pt x="273" y="204"/>
                      <a:pt x="274" y="234"/>
                      <a:pt x="271" y="242"/>
                    </a:cubicBezTo>
                    <a:cubicBezTo>
                      <a:pt x="269" y="246"/>
                      <a:pt x="267" y="250"/>
                      <a:pt x="265" y="254"/>
                    </a:cubicBezTo>
                    <a:cubicBezTo>
                      <a:pt x="264" y="258"/>
                      <a:pt x="262" y="270"/>
                      <a:pt x="262" y="266"/>
                    </a:cubicBezTo>
                    <a:cubicBezTo>
                      <a:pt x="262" y="249"/>
                      <a:pt x="272" y="238"/>
                      <a:pt x="280" y="224"/>
                    </a:cubicBezTo>
                    <a:cubicBezTo>
                      <a:pt x="298" y="194"/>
                      <a:pt x="319" y="168"/>
                      <a:pt x="340" y="140"/>
                    </a:cubicBezTo>
                    <a:cubicBezTo>
                      <a:pt x="333" y="177"/>
                      <a:pt x="314" y="208"/>
                      <a:pt x="295" y="239"/>
                    </a:cubicBezTo>
                    <a:cubicBezTo>
                      <a:pt x="290" y="224"/>
                      <a:pt x="301" y="215"/>
                      <a:pt x="310" y="203"/>
                    </a:cubicBezTo>
                    <a:cubicBezTo>
                      <a:pt x="306" y="221"/>
                      <a:pt x="304" y="239"/>
                      <a:pt x="286" y="245"/>
                    </a:cubicBezTo>
                    <a:cubicBezTo>
                      <a:pt x="282" y="234"/>
                      <a:pt x="278" y="223"/>
                      <a:pt x="274" y="212"/>
                    </a:cubicBezTo>
                    <a:cubicBezTo>
                      <a:pt x="258" y="217"/>
                      <a:pt x="243" y="249"/>
                      <a:pt x="229" y="263"/>
                    </a:cubicBezTo>
                    <a:cubicBezTo>
                      <a:pt x="223" y="240"/>
                      <a:pt x="226" y="214"/>
                      <a:pt x="220" y="191"/>
                    </a:cubicBezTo>
                    <a:cubicBezTo>
                      <a:pt x="219" y="187"/>
                      <a:pt x="217" y="200"/>
                      <a:pt x="214" y="203"/>
                    </a:cubicBezTo>
                    <a:cubicBezTo>
                      <a:pt x="211" y="206"/>
                      <a:pt x="206" y="207"/>
                      <a:pt x="202" y="209"/>
                    </a:cubicBezTo>
                    <a:cubicBezTo>
                      <a:pt x="195" y="220"/>
                      <a:pt x="189" y="220"/>
                      <a:pt x="178" y="227"/>
                    </a:cubicBezTo>
                    <a:cubicBezTo>
                      <a:pt x="171" y="206"/>
                      <a:pt x="190" y="186"/>
                      <a:pt x="202" y="170"/>
                    </a:cubicBezTo>
                    <a:cubicBezTo>
                      <a:pt x="203" y="167"/>
                      <a:pt x="206" y="158"/>
                      <a:pt x="205" y="161"/>
                    </a:cubicBezTo>
                    <a:cubicBezTo>
                      <a:pt x="199" y="190"/>
                      <a:pt x="189" y="215"/>
                      <a:pt x="178" y="242"/>
                    </a:cubicBezTo>
                    <a:cubicBezTo>
                      <a:pt x="174" y="230"/>
                      <a:pt x="179" y="223"/>
                      <a:pt x="184" y="212"/>
                    </a:cubicBezTo>
                    <a:cubicBezTo>
                      <a:pt x="186" y="208"/>
                      <a:pt x="188" y="204"/>
                      <a:pt x="190" y="200"/>
                    </a:cubicBezTo>
                    <a:cubicBezTo>
                      <a:pt x="191" y="197"/>
                      <a:pt x="196" y="191"/>
                      <a:pt x="193" y="191"/>
                    </a:cubicBezTo>
                    <a:cubicBezTo>
                      <a:pt x="189" y="191"/>
                      <a:pt x="189" y="197"/>
                      <a:pt x="187" y="200"/>
                    </a:cubicBezTo>
                    <a:cubicBezTo>
                      <a:pt x="174" y="251"/>
                      <a:pt x="134" y="300"/>
                      <a:pt x="100" y="338"/>
                    </a:cubicBezTo>
                    <a:cubicBezTo>
                      <a:pt x="91" y="348"/>
                      <a:pt x="82" y="358"/>
                      <a:pt x="73" y="368"/>
                    </a:cubicBezTo>
                    <a:cubicBezTo>
                      <a:pt x="67" y="374"/>
                      <a:pt x="55" y="386"/>
                      <a:pt x="55" y="386"/>
                    </a:cubicBezTo>
                    <a:cubicBezTo>
                      <a:pt x="56" y="380"/>
                      <a:pt x="56" y="374"/>
                      <a:pt x="58" y="368"/>
                    </a:cubicBezTo>
                    <a:cubicBezTo>
                      <a:pt x="58" y="368"/>
                      <a:pt x="67" y="340"/>
                      <a:pt x="70" y="332"/>
                    </a:cubicBezTo>
                    <a:cubicBezTo>
                      <a:pt x="71" y="330"/>
                      <a:pt x="77" y="312"/>
                      <a:pt x="76" y="311"/>
                    </a:cubicBezTo>
                    <a:cubicBezTo>
                      <a:pt x="72" y="309"/>
                      <a:pt x="69" y="316"/>
                      <a:pt x="67" y="320"/>
                    </a:cubicBezTo>
                    <a:cubicBezTo>
                      <a:pt x="57" y="336"/>
                      <a:pt x="51" y="354"/>
                      <a:pt x="43" y="371"/>
                    </a:cubicBezTo>
                    <a:cubicBezTo>
                      <a:pt x="42" y="376"/>
                      <a:pt x="41" y="381"/>
                      <a:pt x="40" y="386"/>
                    </a:cubicBezTo>
                    <a:cubicBezTo>
                      <a:pt x="38" y="392"/>
                      <a:pt x="27" y="418"/>
                      <a:pt x="40" y="395"/>
                    </a:cubicBezTo>
                    <a:cubicBezTo>
                      <a:pt x="51" y="374"/>
                      <a:pt x="50" y="377"/>
                      <a:pt x="55" y="362"/>
                    </a:cubicBezTo>
                    <a:cubicBezTo>
                      <a:pt x="56" y="352"/>
                      <a:pt x="56" y="316"/>
                      <a:pt x="70" y="338"/>
                    </a:cubicBezTo>
                    <a:cubicBezTo>
                      <a:pt x="66" y="388"/>
                      <a:pt x="69" y="362"/>
                      <a:pt x="61" y="416"/>
                    </a:cubicBezTo>
                    <a:cubicBezTo>
                      <a:pt x="60" y="421"/>
                      <a:pt x="53" y="431"/>
                      <a:pt x="58" y="431"/>
                    </a:cubicBezTo>
                    <a:cubicBezTo>
                      <a:pt x="68" y="431"/>
                      <a:pt x="65" y="412"/>
                      <a:pt x="70" y="404"/>
                    </a:cubicBezTo>
                    <a:cubicBezTo>
                      <a:pt x="80" y="387"/>
                      <a:pt x="89" y="382"/>
                      <a:pt x="103" y="368"/>
                    </a:cubicBezTo>
                    <a:cubicBezTo>
                      <a:pt x="107" y="380"/>
                      <a:pt x="104" y="392"/>
                      <a:pt x="100" y="404"/>
                    </a:cubicBezTo>
                    <a:cubicBezTo>
                      <a:pt x="99" y="408"/>
                      <a:pt x="96" y="412"/>
                      <a:pt x="94" y="416"/>
                    </a:cubicBezTo>
                    <a:cubicBezTo>
                      <a:pt x="93" y="419"/>
                      <a:pt x="88" y="426"/>
                      <a:pt x="91" y="425"/>
                    </a:cubicBezTo>
                    <a:cubicBezTo>
                      <a:pt x="102" y="420"/>
                      <a:pt x="106" y="399"/>
                      <a:pt x="109" y="389"/>
                    </a:cubicBezTo>
                    <a:cubicBezTo>
                      <a:pt x="110" y="382"/>
                      <a:pt x="112" y="361"/>
                      <a:pt x="112" y="368"/>
                    </a:cubicBezTo>
                    <a:cubicBezTo>
                      <a:pt x="112" y="415"/>
                      <a:pt x="111" y="381"/>
                      <a:pt x="106" y="404"/>
                    </a:cubicBezTo>
                    <a:cubicBezTo>
                      <a:pt x="104" y="416"/>
                      <a:pt x="100" y="440"/>
                      <a:pt x="100" y="440"/>
                    </a:cubicBezTo>
                    <a:cubicBezTo>
                      <a:pt x="97" y="424"/>
                      <a:pt x="102" y="425"/>
                      <a:pt x="94" y="425"/>
                    </a:cubicBezTo>
                    <a:lnTo>
                      <a:pt x="118" y="386"/>
                    </a:ln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69" name="Freeform 21"/>
              <p:cNvSpPr>
                <a:spLocks/>
              </p:cNvSpPr>
              <p:nvPr/>
            </p:nvSpPr>
            <p:spPr bwMode="auto">
              <a:xfrm>
                <a:off x="3269" y="2138"/>
                <a:ext cx="294" cy="118"/>
              </a:xfrm>
              <a:custGeom>
                <a:avLst/>
                <a:gdLst/>
                <a:ahLst/>
                <a:cxnLst>
                  <a:cxn ang="0">
                    <a:pos x="43" y="22"/>
                  </a:cxn>
                  <a:cxn ang="0">
                    <a:pos x="43" y="34"/>
                  </a:cxn>
                  <a:cxn ang="0">
                    <a:pos x="67" y="55"/>
                  </a:cxn>
                  <a:cxn ang="0">
                    <a:pos x="88" y="37"/>
                  </a:cxn>
                  <a:cxn ang="0">
                    <a:pos x="100" y="46"/>
                  </a:cxn>
                  <a:cxn ang="0">
                    <a:pos x="70" y="22"/>
                  </a:cxn>
                  <a:cxn ang="0">
                    <a:pos x="82" y="28"/>
                  </a:cxn>
                  <a:cxn ang="0">
                    <a:pos x="97" y="40"/>
                  </a:cxn>
                  <a:cxn ang="0">
                    <a:pos x="127" y="49"/>
                  </a:cxn>
                  <a:cxn ang="0">
                    <a:pos x="142" y="46"/>
                  </a:cxn>
                  <a:cxn ang="0">
                    <a:pos x="157" y="58"/>
                  </a:cxn>
                  <a:cxn ang="0">
                    <a:pos x="172" y="61"/>
                  </a:cxn>
                  <a:cxn ang="0">
                    <a:pos x="184" y="52"/>
                  </a:cxn>
                  <a:cxn ang="0">
                    <a:pos x="205" y="73"/>
                  </a:cxn>
                  <a:cxn ang="0">
                    <a:pos x="238" y="67"/>
                  </a:cxn>
                  <a:cxn ang="0">
                    <a:pos x="256" y="67"/>
                  </a:cxn>
                  <a:cxn ang="0">
                    <a:pos x="289" y="79"/>
                  </a:cxn>
                  <a:cxn ang="0">
                    <a:pos x="286" y="82"/>
                  </a:cxn>
                  <a:cxn ang="0">
                    <a:pos x="265" y="103"/>
                  </a:cxn>
                  <a:cxn ang="0">
                    <a:pos x="253" y="91"/>
                  </a:cxn>
                  <a:cxn ang="0">
                    <a:pos x="241" y="91"/>
                  </a:cxn>
                  <a:cxn ang="0">
                    <a:pos x="229" y="73"/>
                  </a:cxn>
                  <a:cxn ang="0">
                    <a:pos x="232" y="82"/>
                  </a:cxn>
                  <a:cxn ang="0">
                    <a:pos x="217" y="82"/>
                  </a:cxn>
                  <a:cxn ang="0">
                    <a:pos x="205" y="64"/>
                  </a:cxn>
                  <a:cxn ang="0">
                    <a:pos x="187" y="55"/>
                  </a:cxn>
                  <a:cxn ang="0">
                    <a:pos x="175" y="58"/>
                  </a:cxn>
                  <a:cxn ang="0">
                    <a:pos x="163" y="46"/>
                  </a:cxn>
                  <a:cxn ang="0">
                    <a:pos x="151" y="58"/>
                  </a:cxn>
                  <a:cxn ang="0">
                    <a:pos x="130" y="61"/>
                  </a:cxn>
                  <a:cxn ang="0">
                    <a:pos x="103" y="49"/>
                  </a:cxn>
                  <a:cxn ang="0">
                    <a:pos x="64" y="46"/>
                  </a:cxn>
                  <a:cxn ang="0">
                    <a:pos x="43" y="31"/>
                  </a:cxn>
                  <a:cxn ang="0">
                    <a:pos x="31" y="19"/>
                  </a:cxn>
                  <a:cxn ang="0">
                    <a:pos x="25" y="25"/>
                  </a:cxn>
                  <a:cxn ang="0">
                    <a:pos x="46" y="37"/>
                  </a:cxn>
                  <a:cxn ang="0">
                    <a:pos x="103" y="58"/>
                  </a:cxn>
                  <a:cxn ang="0">
                    <a:pos x="142" y="73"/>
                  </a:cxn>
                  <a:cxn ang="0">
                    <a:pos x="163" y="88"/>
                  </a:cxn>
                  <a:cxn ang="0">
                    <a:pos x="166" y="76"/>
                  </a:cxn>
                  <a:cxn ang="0">
                    <a:pos x="190" y="73"/>
                  </a:cxn>
                  <a:cxn ang="0">
                    <a:pos x="229" y="73"/>
                  </a:cxn>
                  <a:cxn ang="0">
                    <a:pos x="262" y="106"/>
                  </a:cxn>
                  <a:cxn ang="0">
                    <a:pos x="289" y="100"/>
                  </a:cxn>
                  <a:cxn ang="0">
                    <a:pos x="277" y="58"/>
                  </a:cxn>
                  <a:cxn ang="0">
                    <a:pos x="250" y="49"/>
                  </a:cxn>
                  <a:cxn ang="0">
                    <a:pos x="205" y="52"/>
                  </a:cxn>
                  <a:cxn ang="0">
                    <a:pos x="91" y="46"/>
                  </a:cxn>
                  <a:cxn ang="0">
                    <a:pos x="52" y="25"/>
                  </a:cxn>
                  <a:cxn ang="0">
                    <a:pos x="31" y="16"/>
                  </a:cxn>
                  <a:cxn ang="0">
                    <a:pos x="25" y="22"/>
                  </a:cxn>
                  <a:cxn ang="0">
                    <a:pos x="13" y="22"/>
                  </a:cxn>
                  <a:cxn ang="0">
                    <a:pos x="10" y="28"/>
                  </a:cxn>
                  <a:cxn ang="0">
                    <a:pos x="4" y="34"/>
                  </a:cxn>
                </a:cxnLst>
                <a:rect l="0" t="0" r="r" b="b"/>
                <a:pathLst>
                  <a:path w="294" h="115">
                    <a:moveTo>
                      <a:pt x="61" y="22"/>
                    </a:moveTo>
                    <a:cubicBezTo>
                      <a:pt x="34" y="31"/>
                      <a:pt x="76" y="4"/>
                      <a:pt x="49" y="22"/>
                    </a:cubicBezTo>
                    <a:cubicBezTo>
                      <a:pt x="42" y="1"/>
                      <a:pt x="50" y="19"/>
                      <a:pt x="43" y="22"/>
                    </a:cubicBezTo>
                    <a:cubicBezTo>
                      <a:pt x="40" y="23"/>
                      <a:pt x="37" y="20"/>
                      <a:pt x="34" y="19"/>
                    </a:cubicBezTo>
                    <a:cubicBezTo>
                      <a:pt x="20" y="24"/>
                      <a:pt x="19" y="37"/>
                      <a:pt x="37" y="25"/>
                    </a:cubicBezTo>
                    <a:cubicBezTo>
                      <a:pt x="39" y="28"/>
                      <a:pt x="39" y="34"/>
                      <a:pt x="43" y="34"/>
                    </a:cubicBezTo>
                    <a:cubicBezTo>
                      <a:pt x="47" y="34"/>
                      <a:pt x="46" y="23"/>
                      <a:pt x="49" y="25"/>
                    </a:cubicBezTo>
                    <a:cubicBezTo>
                      <a:pt x="54" y="29"/>
                      <a:pt x="55" y="43"/>
                      <a:pt x="55" y="43"/>
                    </a:cubicBezTo>
                    <a:cubicBezTo>
                      <a:pt x="66" y="26"/>
                      <a:pt x="64" y="43"/>
                      <a:pt x="67" y="55"/>
                    </a:cubicBezTo>
                    <a:cubicBezTo>
                      <a:pt x="74" y="34"/>
                      <a:pt x="67" y="39"/>
                      <a:pt x="82" y="34"/>
                    </a:cubicBezTo>
                    <a:cubicBezTo>
                      <a:pt x="83" y="39"/>
                      <a:pt x="80" y="47"/>
                      <a:pt x="85" y="49"/>
                    </a:cubicBezTo>
                    <a:cubicBezTo>
                      <a:pt x="89" y="51"/>
                      <a:pt x="84" y="39"/>
                      <a:pt x="88" y="37"/>
                    </a:cubicBezTo>
                    <a:cubicBezTo>
                      <a:pt x="91" y="36"/>
                      <a:pt x="90" y="43"/>
                      <a:pt x="91" y="46"/>
                    </a:cubicBezTo>
                    <a:cubicBezTo>
                      <a:pt x="92" y="42"/>
                      <a:pt x="90" y="34"/>
                      <a:pt x="94" y="34"/>
                    </a:cubicBezTo>
                    <a:cubicBezTo>
                      <a:pt x="98" y="34"/>
                      <a:pt x="98" y="50"/>
                      <a:pt x="100" y="46"/>
                    </a:cubicBezTo>
                    <a:cubicBezTo>
                      <a:pt x="105" y="37"/>
                      <a:pt x="96" y="26"/>
                      <a:pt x="91" y="19"/>
                    </a:cubicBezTo>
                    <a:cubicBezTo>
                      <a:pt x="83" y="44"/>
                      <a:pt x="90" y="5"/>
                      <a:pt x="73" y="31"/>
                    </a:cubicBezTo>
                    <a:cubicBezTo>
                      <a:pt x="72" y="28"/>
                      <a:pt x="70" y="19"/>
                      <a:pt x="70" y="22"/>
                    </a:cubicBezTo>
                    <a:cubicBezTo>
                      <a:pt x="70" y="30"/>
                      <a:pt x="70" y="39"/>
                      <a:pt x="73" y="46"/>
                    </a:cubicBezTo>
                    <a:cubicBezTo>
                      <a:pt x="74" y="49"/>
                      <a:pt x="75" y="40"/>
                      <a:pt x="76" y="37"/>
                    </a:cubicBezTo>
                    <a:cubicBezTo>
                      <a:pt x="78" y="34"/>
                      <a:pt x="80" y="31"/>
                      <a:pt x="82" y="28"/>
                    </a:cubicBezTo>
                    <a:cubicBezTo>
                      <a:pt x="84" y="31"/>
                      <a:pt x="84" y="37"/>
                      <a:pt x="88" y="37"/>
                    </a:cubicBezTo>
                    <a:cubicBezTo>
                      <a:pt x="91" y="37"/>
                      <a:pt x="88" y="27"/>
                      <a:pt x="91" y="28"/>
                    </a:cubicBezTo>
                    <a:cubicBezTo>
                      <a:pt x="95" y="29"/>
                      <a:pt x="95" y="36"/>
                      <a:pt x="97" y="40"/>
                    </a:cubicBezTo>
                    <a:cubicBezTo>
                      <a:pt x="100" y="37"/>
                      <a:pt x="102" y="29"/>
                      <a:pt x="106" y="31"/>
                    </a:cubicBezTo>
                    <a:cubicBezTo>
                      <a:pt x="111" y="34"/>
                      <a:pt x="112" y="49"/>
                      <a:pt x="112" y="49"/>
                    </a:cubicBezTo>
                    <a:cubicBezTo>
                      <a:pt x="117" y="35"/>
                      <a:pt x="123" y="32"/>
                      <a:pt x="127" y="49"/>
                    </a:cubicBezTo>
                    <a:cubicBezTo>
                      <a:pt x="130" y="48"/>
                      <a:pt x="133" y="45"/>
                      <a:pt x="136" y="46"/>
                    </a:cubicBezTo>
                    <a:cubicBezTo>
                      <a:pt x="139" y="47"/>
                      <a:pt x="136" y="55"/>
                      <a:pt x="139" y="55"/>
                    </a:cubicBezTo>
                    <a:cubicBezTo>
                      <a:pt x="142" y="55"/>
                      <a:pt x="140" y="49"/>
                      <a:pt x="142" y="46"/>
                    </a:cubicBezTo>
                    <a:cubicBezTo>
                      <a:pt x="144" y="42"/>
                      <a:pt x="148" y="40"/>
                      <a:pt x="151" y="37"/>
                    </a:cubicBezTo>
                    <a:cubicBezTo>
                      <a:pt x="155" y="48"/>
                      <a:pt x="147" y="84"/>
                      <a:pt x="154" y="49"/>
                    </a:cubicBezTo>
                    <a:cubicBezTo>
                      <a:pt x="155" y="52"/>
                      <a:pt x="154" y="58"/>
                      <a:pt x="157" y="58"/>
                    </a:cubicBezTo>
                    <a:cubicBezTo>
                      <a:pt x="160" y="58"/>
                      <a:pt x="157" y="49"/>
                      <a:pt x="160" y="49"/>
                    </a:cubicBezTo>
                    <a:cubicBezTo>
                      <a:pt x="164" y="49"/>
                      <a:pt x="164" y="55"/>
                      <a:pt x="166" y="58"/>
                    </a:cubicBezTo>
                    <a:cubicBezTo>
                      <a:pt x="173" y="36"/>
                      <a:pt x="164" y="57"/>
                      <a:pt x="172" y="61"/>
                    </a:cubicBezTo>
                    <a:cubicBezTo>
                      <a:pt x="175" y="62"/>
                      <a:pt x="174" y="55"/>
                      <a:pt x="175" y="52"/>
                    </a:cubicBezTo>
                    <a:cubicBezTo>
                      <a:pt x="177" y="49"/>
                      <a:pt x="179" y="46"/>
                      <a:pt x="181" y="43"/>
                    </a:cubicBezTo>
                    <a:cubicBezTo>
                      <a:pt x="182" y="46"/>
                      <a:pt x="181" y="52"/>
                      <a:pt x="184" y="52"/>
                    </a:cubicBezTo>
                    <a:cubicBezTo>
                      <a:pt x="187" y="52"/>
                      <a:pt x="184" y="43"/>
                      <a:pt x="187" y="43"/>
                    </a:cubicBezTo>
                    <a:cubicBezTo>
                      <a:pt x="190" y="43"/>
                      <a:pt x="189" y="49"/>
                      <a:pt x="190" y="52"/>
                    </a:cubicBezTo>
                    <a:cubicBezTo>
                      <a:pt x="208" y="40"/>
                      <a:pt x="200" y="59"/>
                      <a:pt x="205" y="73"/>
                    </a:cubicBezTo>
                    <a:cubicBezTo>
                      <a:pt x="210" y="58"/>
                      <a:pt x="214" y="57"/>
                      <a:pt x="229" y="61"/>
                    </a:cubicBezTo>
                    <a:cubicBezTo>
                      <a:pt x="223" y="99"/>
                      <a:pt x="228" y="68"/>
                      <a:pt x="235" y="58"/>
                    </a:cubicBezTo>
                    <a:cubicBezTo>
                      <a:pt x="236" y="61"/>
                      <a:pt x="235" y="67"/>
                      <a:pt x="238" y="67"/>
                    </a:cubicBezTo>
                    <a:cubicBezTo>
                      <a:pt x="242" y="67"/>
                      <a:pt x="241" y="56"/>
                      <a:pt x="244" y="58"/>
                    </a:cubicBezTo>
                    <a:cubicBezTo>
                      <a:pt x="249" y="62"/>
                      <a:pt x="250" y="76"/>
                      <a:pt x="250" y="76"/>
                    </a:cubicBezTo>
                    <a:cubicBezTo>
                      <a:pt x="252" y="73"/>
                      <a:pt x="253" y="65"/>
                      <a:pt x="256" y="67"/>
                    </a:cubicBezTo>
                    <a:cubicBezTo>
                      <a:pt x="262" y="70"/>
                      <a:pt x="268" y="85"/>
                      <a:pt x="268" y="85"/>
                    </a:cubicBezTo>
                    <a:cubicBezTo>
                      <a:pt x="269" y="82"/>
                      <a:pt x="268" y="77"/>
                      <a:pt x="271" y="76"/>
                    </a:cubicBezTo>
                    <a:cubicBezTo>
                      <a:pt x="277" y="74"/>
                      <a:pt x="287" y="73"/>
                      <a:pt x="289" y="79"/>
                    </a:cubicBezTo>
                    <a:cubicBezTo>
                      <a:pt x="291" y="86"/>
                      <a:pt x="277" y="97"/>
                      <a:pt x="277" y="97"/>
                    </a:cubicBezTo>
                    <a:cubicBezTo>
                      <a:pt x="278" y="100"/>
                      <a:pt x="278" y="109"/>
                      <a:pt x="280" y="106"/>
                    </a:cubicBezTo>
                    <a:cubicBezTo>
                      <a:pt x="284" y="99"/>
                      <a:pt x="286" y="82"/>
                      <a:pt x="286" y="82"/>
                    </a:cubicBezTo>
                    <a:cubicBezTo>
                      <a:pt x="289" y="91"/>
                      <a:pt x="286" y="115"/>
                      <a:pt x="280" y="85"/>
                    </a:cubicBezTo>
                    <a:cubicBezTo>
                      <a:pt x="273" y="106"/>
                      <a:pt x="276" y="109"/>
                      <a:pt x="271" y="94"/>
                    </a:cubicBezTo>
                    <a:cubicBezTo>
                      <a:pt x="269" y="97"/>
                      <a:pt x="267" y="106"/>
                      <a:pt x="265" y="103"/>
                    </a:cubicBezTo>
                    <a:cubicBezTo>
                      <a:pt x="257" y="92"/>
                      <a:pt x="266" y="69"/>
                      <a:pt x="259" y="91"/>
                    </a:cubicBezTo>
                    <a:cubicBezTo>
                      <a:pt x="258" y="88"/>
                      <a:pt x="259" y="82"/>
                      <a:pt x="256" y="82"/>
                    </a:cubicBezTo>
                    <a:cubicBezTo>
                      <a:pt x="253" y="82"/>
                      <a:pt x="255" y="93"/>
                      <a:pt x="253" y="91"/>
                    </a:cubicBezTo>
                    <a:cubicBezTo>
                      <a:pt x="247" y="85"/>
                      <a:pt x="250" y="75"/>
                      <a:pt x="247" y="67"/>
                    </a:cubicBezTo>
                    <a:cubicBezTo>
                      <a:pt x="246" y="72"/>
                      <a:pt x="245" y="77"/>
                      <a:pt x="244" y="82"/>
                    </a:cubicBezTo>
                    <a:cubicBezTo>
                      <a:pt x="243" y="85"/>
                      <a:pt x="243" y="93"/>
                      <a:pt x="241" y="91"/>
                    </a:cubicBezTo>
                    <a:cubicBezTo>
                      <a:pt x="237" y="87"/>
                      <a:pt x="235" y="73"/>
                      <a:pt x="235" y="73"/>
                    </a:cubicBezTo>
                    <a:cubicBezTo>
                      <a:pt x="231" y="79"/>
                      <a:pt x="227" y="85"/>
                      <a:pt x="223" y="91"/>
                    </a:cubicBezTo>
                    <a:cubicBezTo>
                      <a:pt x="219" y="96"/>
                      <a:pt x="229" y="73"/>
                      <a:pt x="229" y="73"/>
                    </a:cubicBezTo>
                    <a:cubicBezTo>
                      <a:pt x="230" y="78"/>
                      <a:pt x="227" y="88"/>
                      <a:pt x="232" y="88"/>
                    </a:cubicBezTo>
                    <a:cubicBezTo>
                      <a:pt x="237" y="88"/>
                      <a:pt x="235" y="78"/>
                      <a:pt x="235" y="73"/>
                    </a:cubicBezTo>
                    <a:cubicBezTo>
                      <a:pt x="235" y="70"/>
                      <a:pt x="233" y="79"/>
                      <a:pt x="232" y="82"/>
                    </a:cubicBezTo>
                    <a:cubicBezTo>
                      <a:pt x="230" y="79"/>
                      <a:pt x="228" y="76"/>
                      <a:pt x="226" y="73"/>
                    </a:cubicBezTo>
                    <a:cubicBezTo>
                      <a:pt x="225" y="70"/>
                      <a:pt x="225" y="62"/>
                      <a:pt x="223" y="64"/>
                    </a:cubicBezTo>
                    <a:cubicBezTo>
                      <a:pt x="219" y="68"/>
                      <a:pt x="217" y="82"/>
                      <a:pt x="217" y="82"/>
                    </a:cubicBezTo>
                    <a:cubicBezTo>
                      <a:pt x="216" y="79"/>
                      <a:pt x="217" y="73"/>
                      <a:pt x="214" y="73"/>
                    </a:cubicBezTo>
                    <a:cubicBezTo>
                      <a:pt x="211" y="73"/>
                      <a:pt x="213" y="84"/>
                      <a:pt x="211" y="82"/>
                    </a:cubicBezTo>
                    <a:cubicBezTo>
                      <a:pt x="207" y="78"/>
                      <a:pt x="205" y="64"/>
                      <a:pt x="205" y="64"/>
                    </a:cubicBezTo>
                    <a:cubicBezTo>
                      <a:pt x="198" y="85"/>
                      <a:pt x="206" y="67"/>
                      <a:pt x="199" y="64"/>
                    </a:cubicBezTo>
                    <a:cubicBezTo>
                      <a:pt x="196" y="63"/>
                      <a:pt x="193" y="66"/>
                      <a:pt x="190" y="67"/>
                    </a:cubicBezTo>
                    <a:cubicBezTo>
                      <a:pt x="189" y="63"/>
                      <a:pt x="191" y="56"/>
                      <a:pt x="187" y="55"/>
                    </a:cubicBezTo>
                    <a:cubicBezTo>
                      <a:pt x="184" y="54"/>
                      <a:pt x="184" y="66"/>
                      <a:pt x="181" y="64"/>
                    </a:cubicBezTo>
                    <a:cubicBezTo>
                      <a:pt x="177" y="61"/>
                      <a:pt x="179" y="54"/>
                      <a:pt x="178" y="49"/>
                    </a:cubicBezTo>
                    <a:cubicBezTo>
                      <a:pt x="177" y="52"/>
                      <a:pt x="178" y="59"/>
                      <a:pt x="175" y="58"/>
                    </a:cubicBezTo>
                    <a:cubicBezTo>
                      <a:pt x="171" y="56"/>
                      <a:pt x="175" y="44"/>
                      <a:pt x="172" y="46"/>
                    </a:cubicBezTo>
                    <a:cubicBezTo>
                      <a:pt x="167" y="50"/>
                      <a:pt x="166" y="64"/>
                      <a:pt x="166" y="64"/>
                    </a:cubicBezTo>
                    <a:cubicBezTo>
                      <a:pt x="165" y="58"/>
                      <a:pt x="167" y="50"/>
                      <a:pt x="163" y="46"/>
                    </a:cubicBezTo>
                    <a:cubicBezTo>
                      <a:pt x="160" y="43"/>
                      <a:pt x="164" y="56"/>
                      <a:pt x="160" y="58"/>
                    </a:cubicBezTo>
                    <a:cubicBezTo>
                      <a:pt x="157" y="59"/>
                      <a:pt x="158" y="52"/>
                      <a:pt x="157" y="49"/>
                    </a:cubicBezTo>
                    <a:cubicBezTo>
                      <a:pt x="155" y="52"/>
                      <a:pt x="155" y="58"/>
                      <a:pt x="151" y="58"/>
                    </a:cubicBezTo>
                    <a:cubicBezTo>
                      <a:pt x="148" y="58"/>
                      <a:pt x="151" y="49"/>
                      <a:pt x="148" y="49"/>
                    </a:cubicBezTo>
                    <a:cubicBezTo>
                      <a:pt x="147" y="49"/>
                      <a:pt x="144" y="62"/>
                      <a:pt x="142" y="70"/>
                    </a:cubicBezTo>
                    <a:cubicBezTo>
                      <a:pt x="135" y="49"/>
                      <a:pt x="140" y="47"/>
                      <a:pt x="130" y="61"/>
                    </a:cubicBezTo>
                    <a:cubicBezTo>
                      <a:pt x="122" y="37"/>
                      <a:pt x="133" y="64"/>
                      <a:pt x="121" y="64"/>
                    </a:cubicBezTo>
                    <a:cubicBezTo>
                      <a:pt x="115" y="64"/>
                      <a:pt x="135" y="35"/>
                      <a:pt x="118" y="61"/>
                    </a:cubicBezTo>
                    <a:cubicBezTo>
                      <a:pt x="115" y="49"/>
                      <a:pt x="114" y="32"/>
                      <a:pt x="103" y="49"/>
                    </a:cubicBezTo>
                    <a:cubicBezTo>
                      <a:pt x="89" y="28"/>
                      <a:pt x="97" y="27"/>
                      <a:pt x="82" y="37"/>
                    </a:cubicBezTo>
                    <a:cubicBezTo>
                      <a:pt x="80" y="34"/>
                      <a:pt x="79" y="26"/>
                      <a:pt x="76" y="28"/>
                    </a:cubicBezTo>
                    <a:cubicBezTo>
                      <a:pt x="70" y="31"/>
                      <a:pt x="64" y="46"/>
                      <a:pt x="64" y="46"/>
                    </a:cubicBezTo>
                    <a:cubicBezTo>
                      <a:pt x="61" y="34"/>
                      <a:pt x="60" y="17"/>
                      <a:pt x="49" y="34"/>
                    </a:cubicBezTo>
                    <a:cubicBezTo>
                      <a:pt x="48" y="30"/>
                      <a:pt x="50" y="24"/>
                      <a:pt x="46" y="22"/>
                    </a:cubicBezTo>
                    <a:cubicBezTo>
                      <a:pt x="43" y="21"/>
                      <a:pt x="46" y="31"/>
                      <a:pt x="43" y="31"/>
                    </a:cubicBezTo>
                    <a:cubicBezTo>
                      <a:pt x="40" y="31"/>
                      <a:pt x="41" y="25"/>
                      <a:pt x="40" y="22"/>
                    </a:cubicBezTo>
                    <a:cubicBezTo>
                      <a:pt x="38" y="25"/>
                      <a:pt x="37" y="32"/>
                      <a:pt x="34" y="31"/>
                    </a:cubicBezTo>
                    <a:cubicBezTo>
                      <a:pt x="30" y="30"/>
                      <a:pt x="31" y="23"/>
                      <a:pt x="31" y="19"/>
                    </a:cubicBezTo>
                    <a:cubicBezTo>
                      <a:pt x="31" y="16"/>
                      <a:pt x="33" y="25"/>
                      <a:pt x="34" y="28"/>
                    </a:cubicBezTo>
                    <a:cubicBezTo>
                      <a:pt x="29" y="43"/>
                      <a:pt x="32" y="40"/>
                      <a:pt x="25" y="19"/>
                    </a:cubicBezTo>
                    <a:cubicBezTo>
                      <a:pt x="20" y="5"/>
                      <a:pt x="21" y="7"/>
                      <a:pt x="25" y="25"/>
                    </a:cubicBezTo>
                    <a:cubicBezTo>
                      <a:pt x="27" y="22"/>
                      <a:pt x="29" y="13"/>
                      <a:pt x="31" y="16"/>
                    </a:cubicBezTo>
                    <a:cubicBezTo>
                      <a:pt x="36" y="22"/>
                      <a:pt x="37" y="40"/>
                      <a:pt x="37" y="40"/>
                    </a:cubicBezTo>
                    <a:cubicBezTo>
                      <a:pt x="40" y="39"/>
                      <a:pt x="43" y="35"/>
                      <a:pt x="46" y="37"/>
                    </a:cubicBezTo>
                    <a:cubicBezTo>
                      <a:pt x="52" y="41"/>
                      <a:pt x="58" y="55"/>
                      <a:pt x="58" y="55"/>
                    </a:cubicBezTo>
                    <a:cubicBezTo>
                      <a:pt x="67" y="41"/>
                      <a:pt x="71" y="39"/>
                      <a:pt x="79" y="55"/>
                    </a:cubicBezTo>
                    <a:cubicBezTo>
                      <a:pt x="100" y="27"/>
                      <a:pt x="95" y="34"/>
                      <a:pt x="103" y="58"/>
                    </a:cubicBezTo>
                    <a:cubicBezTo>
                      <a:pt x="122" y="29"/>
                      <a:pt x="116" y="60"/>
                      <a:pt x="136" y="67"/>
                    </a:cubicBezTo>
                    <a:cubicBezTo>
                      <a:pt x="137" y="72"/>
                      <a:pt x="135" y="78"/>
                      <a:pt x="139" y="82"/>
                    </a:cubicBezTo>
                    <a:cubicBezTo>
                      <a:pt x="141" y="84"/>
                      <a:pt x="139" y="72"/>
                      <a:pt x="142" y="73"/>
                    </a:cubicBezTo>
                    <a:cubicBezTo>
                      <a:pt x="146" y="74"/>
                      <a:pt x="146" y="81"/>
                      <a:pt x="148" y="85"/>
                    </a:cubicBezTo>
                    <a:cubicBezTo>
                      <a:pt x="151" y="82"/>
                      <a:pt x="153" y="75"/>
                      <a:pt x="157" y="76"/>
                    </a:cubicBezTo>
                    <a:cubicBezTo>
                      <a:pt x="161" y="77"/>
                      <a:pt x="159" y="89"/>
                      <a:pt x="163" y="88"/>
                    </a:cubicBezTo>
                    <a:cubicBezTo>
                      <a:pt x="168" y="86"/>
                      <a:pt x="166" y="78"/>
                      <a:pt x="166" y="73"/>
                    </a:cubicBezTo>
                    <a:cubicBezTo>
                      <a:pt x="166" y="69"/>
                      <a:pt x="163" y="81"/>
                      <a:pt x="163" y="85"/>
                    </a:cubicBezTo>
                    <a:cubicBezTo>
                      <a:pt x="163" y="88"/>
                      <a:pt x="165" y="79"/>
                      <a:pt x="166" y="76"/>
                    </a:cubicBezTo>
                    <a:cubicBezTo>
                      <a:pt x="171" y="92"/>
                      <a:pt x="173" y="77"/>
                      <a:pt x="184" y="70"/>
                    </a:cubicBezTo>
                    <a:cubicBezTo>
                      <a:pt x="185" y="75"/>
                      <a:pt x="182" y="83"/>
                      <a:pt x="187" y="85"/>
                    </a:cubicBezTo>
                    <a:cubicBezTo>
                      <a:pt x="191" y="87"/>
                      <a:pt x="186" y="75"/>
                      <a:pt x="190" y="73"/>
                    </a:cubicBezTo>
                    <a:cubicBezTo>
                      <a:pt x="193" y="72"/>
                      <a:pt x="191" y="80"/>
                      <a:pt x="193" y="82"/>
                    </a:cubicBezTo>
                    <a:cubicBezTo>
                      <a:pt x="195" y="84"/>
                      <a:pt x="199" y="84"/>
                      <a:pt x="202" y="85"/>
                    </a:cubicBezTo>
                    <a:cubicBezTo>
                      <a:pt x="215" y="72"/>
                      <a:pt x="214" y="83"/>
                      <a:pt x="229" y="73"/>
                    </a:cubicBezTo>
                    <a:cubicBezTo>
                      <a:pt x="231" y="80"/>
                      <a:pt x="231" y="105"/>
                      <a:pt x="238" y="85"/>
                    </a:cubicBezTo>
                    <a:cubicBezTo>
                      <a:pt x="246" y="109"/>
                      <a:pt x="234" y="82"/>
                      <a:pt x="250" y="85"/>
                    </a:cubicBezTo>
                    <a:cubicBezTo>
                      <a:pt x="258" y="87"/>
                      <a:pt x="258" y="99"/>
                      <a:pt x="262" y="106"/>
                    </a:cubicBezTo>
                    <a:cubicBezTo>
                      <a:pt x="284" y="84"/>
                      <a:pt x="260" y="112"/>
                      <a:pt x="286" y="103"/>
                    </a:cubicBezTo>
                    <a:cubicBezTo>
                      <a:pt x="288" y="99"/>
                      <a:pt x="289" y="94"/>
                      <a:pt x="292" y="91"/>
                    </a:cubicBezTo>
                    <a:cubicBezTo>
                      <a:pt x="294" y="89"/>
                      <a:pt x="289" y="103"/>
                      <a:pt x="289" y="100"/>
                    </a:cubicBezTo>
                    <a:cubicBezTo>
                      <a:pt x="289" y="95"/>
                      <a:pt x="292" y="85"/>
                      <a:pt x="292" y="85"/>
                    </a:cubicBezTo>
                    <a:cubicBezTo>
                      <a:pt x="272" y="78"/>
                      <a:pt x="291" y="66"/>
                      <a:pt x="271" y="73"/>
                    </a:cubicBezTo>
                    <a:cubicBezTo>
                      <a:pt x="267" y="61"/>
                      <a:pt x="265" y="66"/>
                      <a:pt x="277" y="58"/>
                    </a:cubicBezTo>
                    <a:cubicBezTo>
                      <a:pt x="282" y="79"/>
                      <a:pt x="279" y="65"/>
                      <a:pt x="259" y="70"/>
                    </a:cubicBezTo>
                    <a:cubicBezTo>
                      <a:pt x="252" y="49"/>
                      <a:pt x="257" y="47"/>
                      <a:pt x="247" y="61"/>
                    </a:cubicBezTo>
                    <a:cubicBezTo>
                      <a:pt x="248" y="57"/>
                      <a:pt x="250" y="53"/>
                      <a:pt x="250" y="49"/>
                    </a:cubicBezTo>
                    <a:cubicBezTo>
                      <a:pt x="250" y="46"/>
                      <a:pt x="250" y="57"/>
                      <a:pt x="247" y="58"/>
                    </a:cubicBezTo>
                    <a:cubicBezTo>
                      <a:pt x="243" y="60"/>
                      <a:pt x="231" y="50"/>
                      <a:pt x="229" y="49"/>
                    </a:cubicBezTo>
                    <a:cubicBezTo>
                      <a:pt x="217" y="55"/>
                      <a:pt x="210" y="67"/>
                      <a:pt x="205" y="52"/>
                    </a:cubicBezTo>
                    <a:cubicBezTo>
                      <a:pt x="191" y="74"/>
                      <a:pt x="208" y="47"/>
                      <a:pt x="184" y="55"/>
                    </a:cubicBezTo>
                    <a:cubicBezTo>
                      <a:pt x="175" y="29"/>
                      <a:pt x="174" y="69"/>
                      <a:pt x="166" y="37"/>
                    </a:cubicBezTo>
                    <a:cubicBezTo>
                      <a:pt x="141" y="40"/>
                      <a:pt x="116" y="46"/>
                      <a:pt x="91" y="46"/>
                    </a:cubicBezTo>
                    <a:cubicBezTo>
                      <a:pt x="88" y="46"/>
                      <a:pt x="91" y="38"/>
                      <a:pt x="88" y="37"/>
                    </a:cubicBezTo>
                    <a:cubicBezTo>
                      <a:pt x="81" y="36"/>
                      <a:pt x="74" y="44"/>
                      <a:pt x="67" y="46"/>
                    </a:cubicBezTo>
                    <a:cubicBezTo>
                      <a:pt x="63" y="33"/>
                      <a:pt x="56" y="38"/>
                      <a:pt x="52" y="25"/>
                    </a:cubicBezTo>
                    <a:cubicBezTo>
                      <a:pt x="46" y="44"/>
                      <a:pt x="40" y="15"/>
                      <a:pt x="34" y="7"/>
                    </a:cubicBezTo>
                    <a:cubicBezTo>
                      <a:pt x="32" y="13"/>
                      <a:pt x="30" y="19"/>
                      <a:pt x="28" y="25"/>
                    </a:cubicBezTo>
                    <a:cubicBezTo>
                      <a:pt x="27" y="28"/>
                      <a:pt x="30" y="19"/>
                      <a:pt x="31" y="16"/>
                    </a:cubicBezTo>
                    <a:cubicBezTo>
                      <a:pt x="35" y="4"/>
                      <a:pt x="36" y="0"/>
                      <a:pt x="31" y="22"/>
                    </a:cubicBezTo>
                    <a:cubicBezTo>
                      <a:pt x="30" y="26"/>
                      <a:pt x="29" y="30"/>
                      <a:pt x="28" y="34"/>
                    </a:cubicBezTo>
                    <a:cubicBezTo>
                      <a:pt x="27" y="30"/>
                      <a:pt x="29" y="23"/>
                      <a:pt x="25" y="22"/>
                    </a:cubicBezTo>
                    <a:cubicBezTo>
                      <a:pt x="22" y="21"/>
                      <a:pt x="23" y="31"/>
                      <a:pt x="19" y="31"/>
                    </a:cubicBezTo>
                    <a:cubicBezTo>
                      <a:pt x="16" y="31"/>
                      <a:pt x="17" y="25"/>
                      <a:pt x="16" y="22"/>
                    </a:cubicBezTo>
                    <a:cubicBezTo>
                      <a:pt x="0" y="46"/>
                      <a:pt x="16" y="24"/>
                      <a:pt x="13" y="22"/>
                    </a:cubicBezTo>
                    <a:cubicBezTo>
                      <a:pt x="10" y="20"/>
                      <a:pt x="7" y="26"/>
                      <a:pt x="4" y="28"/>
                    </a:cubicBezTo>
                    <a:cubicBezTo>
                      <a:pt x="4" y="28"/>
                      <a:pt x="6" y="36"/>
                      <a:pt x="7" y="40"/>
                    </a:cubicBezTo>
                    <a:cubicBezTo>
                      <a:pt x="8" y="36"/>
                      <a:pt x="10" y="32"/>
                      <a:pt x="10" y="28"/>
                    </a:cubicBezTo>
                    <a:cubicBezTo>
                      <a:pt x="10" y="25"/>
                      <a:pt x="7" y="34"/>
                      <a:pt x="7" y="37"/>
                    </a:cubicBezTo>
                    <a:cubicBezTo>
                      <a:pt x="7" y="40"/>
                      <a:pt x="12" y="48"/>
                      <a:pt x="10" y="46"/>
                    </a:cubicBezTo>
                    <a:cubicBezTo>
                      <a:pt x="7" y="43"/>
                      <a:pt x="4" y="34"/>
                      <a:pt x="4" y="34"/>
                    </a:cubicBezTo>
                    <a:cubicBezTo>
                      <a:pt x="45" y="21"/>
                      <a:pt x="55" y="16"/>
                      <a:pt x="37" y="2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70" name="Freeform 22"/>
              <p:cNvSpPr>
                <a:spLocks/>
              </p:cNvSpPr>
              <p:nvPr/>
            </p:nvSpPr>
            <p:spPr bwMode="auto">
              <a:xfrm>
                <a:off x="3286" y="2170"/>
                <a:ext cx="284" cy="101"/>
              </a:xfrm>
              <a:custGeom>
                <a:avLst/>
                <a:gdLst/>
                <a:ahLst/>
                <a:cxnLst>
                  <a:cxn ang="0">
                    <a:pos x="155" y="35"/>
                  </a:cxn>
                  <a:cxn ang="0">
                    <a:pos x="140" y="44"/>
                  </a:cxn>
                  <a:cxn ang="0">
                    <a:pos x="134" y="47"/>
                  </a:cxn>
                  <a:cxn ang="0">
                    <a:pos x="140" y="47"/>
                  </a:cxn>
                  <a:cxn ang="0">
                    <a:pos x="158" y="35"/>
                  </a:cxn>
                  <a:cxn ang="0">
                    <a:pos x="146" y="29"/>
                  </a:cxn>
                  <a:cxn ang="0">
                    <a:pos x="131" y="41"/>
                  </a:cxn>
                  <a:cxn ang="0">
                    <a:pos x="83" y="35"/>
                  </a:cxn>
                  <a:cxn ang="0">
                    <a:pos x="11" y="20"/>
                  </a:cxn>
                  <a:cxn ang="0">
                    <a:pos x="14" y="14"/>
                  </a:cxn>
                  <a:cxn ang="0">
                    <a:pos x="50" y="23"/>
                  </a:cxn>
                  <a:cxn ang="0">
                    <a:pos x="23" y="17"/>
                  </a:cxn>
                  <a:cxn ang="0">
                    <a:pos x="65" y="20"/>
                  </a:cxn>
                  <a:cxn ang="0">
                    <a:pos x="77" y="26"/>
                  </a:cxn>
                  <a:cxn ang="0">
                    <a:pos x="107" y="41"/>
                  </a:cxn>
                  <a:cxn ang="0">
                    <a:pos x="143" y="53"/>
                  </a:cxn>
                  <a:cxn ang="0">
                    <a:pos x="176" y="50"/>
                  </a:cxn>
                  <a:cxn ang="0">
                    <a:pos x="197" y="59"/>
                  </a:cxn>
                  <a:cxn ang="0">
                    <a:pos x="197" y="62"/>
                  </a:cxn>
                  <a:cxn ang="0">
                    <a:pos x="215" y="62"/>
                  </a:cxn>
                  <a:cxn ang="0">
                    <a:pos x="227" y="68"/>
                  </a:cxn>
                  <a:cxn ang="0">
                    <a:pos x="242" y="62"/>
                  </a:cxn>
                  <a:cxn ang="0">
                    <a:pos x="224" y="62"/>
                  </a:cxn>
                  <a:cxn ang="0">
                    <a:pos x="260" y="68"/>
                  </a:cxn>
                  <a:cxn ang="0">
                    <a:pos x="260" y="71"/>
                  </a:cxn>
                  <a:cxn ang="0">
                    <a:pos x="254" y="68"/>
                  </a:cxn>
                  <a:cxn ang="0">
                    <a:pos x="248" y="83"/>
                  </a:cxn>
                  <a:cxn ang="0">
                    <a:pos x="266" y="80"/>
                  </a:cxn>
                  <a:cxn ang="0">
                    <a:pos x="263" y="77"/>
                  </a:cxn>
                  <a:cxn ang="0">
                    <a:pos x="266" y="38"/>
                  </a:cxn>
                  <a:cxn ang="0">
                    <a:pos x="251" y="29"/>
                  </a:cxn>
                  <a:cxn ang="0">
                    <a:pos x="197" y="20"/>
                  </a:cxn>
                  <a:cxn ang="0">
                    <a:pos x="218" y="26"/>
                  </a:cxn>
                  <a:cxn ang="0">
                    <a:pos x="275" y="47"/>
                  </a:cxn>
                  <a:cxn ang="0">
                    <a:pos x="275" y="83"/>
                  </a:cxn>
                  <a:cxn ang="0">
                    <a:pos x="275" y="77"/>
                  </a:cxn>
                </a:cxnLst>
                <a:rect l="0" t="0" r="r" b="b"/>
                <a:pathLst>
                  <a:path w="284" h="101">
                    <a:moveTo>
                      <a:pt x="137" y="38"/>
                    </a:moveTo>
                    <a:cubicBezTo>
                      <a:pt x="143" y="56"/>
                      <a:pt x="139" y="40"/>
                      <a:pt x="155" y="35"/>
                    </a:cubicBezTo>
                    <a:cubicBezTo>
                      <a:pt x="154" y="32"/>
                      <a:pt x="155" y="24"/>
                      <a:pt x="152" y="26"/>
                    </a:cubicBezTo>
                    <a:cubicBezTo>
                      <a:pt x="146" y="30"/>
                      <a:pt x="140" y="44"/>
                      <a:pt x="140" y="44"/>
                    </a:cubicBezTo>
                    <a:cubicBezTo>
                      <a:pt x="139" y="41"/>
                      <a:pt x="137" y="35"/>
                      <a:pt x="137" y="35"/>
                    </a:cubicBezTo>
                    <a:cubicBezTo>
                      <a:pt x="136" y="39"/>
                      <a:pt x="134" y="43"/>
                      <a:pt x="134" y="47"/>
                    </a:cubicBezTo>
                    <a:cubicBezTo>
                      <a:pt x="134" y="50"/>
                      <a:pt x="134" y="38"/>
                      <a:pt x="137" y="38"/>
                    </a:cubicBezTo>
                    <a:cubicBezTo>
                      <a:pt x="140" y="38"/>
                      <a:pt x="139" y="44"/>
                      <a:pt x="140" y="47"/>
                    </a:cubicBezTo>
                    <a:cubicBezTo>
                      <a:pt x="143" y="44"/>
                      <a:pt x="145" y="40"/>
                      <a:pt x="149" y="38"/>
                    </a:cubicBezTo>
                    <a:cubicBezTo>
                      <a:pt x="152" y="36"/>
                      <a:pt x="158" y="35"/>
                      <a:pt x="158" y="35"/>
                    </a:cubicBezTo>
                    <a:cubicBezTo>
                      <a:pt x="155" y="36"/>
                      <a:pt x="152" y="39"/>
                      <a:pt x="149" y="38"/>
                    </a:cubicBezTo>
                    <a:cubicBezTo>
                      <a:pt x="146" y="37"/>
                      <a:pt x="149" y="29"/>
                      <a:pt x="146" y="29"/>
                    </a:cubicBezTo>
                    <a:cubicBezTo>
                      <a:pt x="142" y="29"/>
                      <a:pt x="143" y="36"/>
                      <a:pt x="140" y="38"/>
                    </a:cubicBezTo>
                    <a:cubicBezTo>
                      <a:pt x="138" y="40"/>
                      <a:pt x="134" y="40"/>
                      <a:pt x="131" y="41"/>
                    </a:cubicBezTo>
                    <a:cubicBezTo>
                      <a:pt x="110" y="34"/>
                      <a:pt x="117" y="30"/>
                      <a:pt x="107" y="44"/>
                    </a:cubicBezTo>
                    <a:cubicBezTo>
                      <a:pt x="94" y="36"/>
                      <a:pt x="97" y="26"/>
                      <a:pt x="83" y="35"/>
                    </a:cubicBezTo>
                    <a:cubicBezTo>
                      <a:pt x="75" y="11"/>
                      <a:pt x="67" y="28"/>
                      <a:pt x="50" y="32"/>
                    </a:cubicBezTo>
                    <a:cubicBezTo>
                      <a:pt x="33" y="30"/>
                      <a:pt x="25" y="29"/>
                      <a:pt x="11" y="20"/>
                    </a:cubicBezTo>
                    <a:cubicBezTo>
                      <a:pt x="9" y="17"/>
                      <a:pt x="3" y="14"/>
                      <a:pt x="5" y="11"/>
                    </a:cubicBezTo>
                    <a:cubicBezTo>
                      <a:pt x="6" y="8"/>
                      <a:pt x="11" y="13"/>
                      <a:pt x="14" y="14"/>
                    </a:cubicBezTo>
                    <a:cubicBezTo>
                      <a:pt x="20" y="15"/>
                      <a:pt x="26" y="16"/>
                      <a:pt x="32" y="17"/>
                    </a:cubicBezTo>
                    <a:cubicBezTo>
                      <a:pt x="38" y="19"/>
                      <a:pt x="50" y="23"/>
                      <a:pt x="50" y="23"/>
                    </a:cubicBezTo>
                    <a:cubicBezTo>
                      <a:pt x="44" y="0"/>
                      <a:pt x="50" y="17"/>
                      <a:pt x="32" y="23"/>
                    </a:cubicBezTo>
                    <a:cubicBezTo>
                      <a:pt x="29" y="20"/>
                      <a:pt x="0" y="2"/>
                      <a:pt x="23" y="17"/>
                    </a:cubicBezTo>
                    <a:cubicBezTo>
                      <a:pt x="30" y="37"/>
                      <a:pt x="32" y="13"/>
                      <a:pt x="38" y="32"/>
                    </a:cubicBezTo>
                    <a:cubicBezTo>
                      <a:pt x="52" y="22"/>
                      <a:pt x="44" y="27"/>
                      <a:pt x="65" y="20"/>
                    </a:cubicBezTo>
                    <a:cubicBezTo>
                      <a:pt x="68" y="19"/>
                      <a:pt x="74" y="17"/>
                      <a:pt x="74" y="17"/>
                    </a:cubicBezTo>
                    <a:cubicBezTo>
                      <a:pt x="75" y="20"/>
                      <a:pt x="77" y="23"/>
                      <a:pt x="77" y="26"/>
                    </a:cubicBezTo>
                    <a:cubicBezTo>
                      <a:pt x="77" y="29"/>
                      <a:pt x="72" y="33"/>
                      <a:pt x="74" y="35"/>
                    </a:cubicBezTo>
                    <a:cubicBezTo>
                      <a:pt x="82" y="43"/>
                      <a:pt x="96" y="39"/>
                      <a:pt x="107" y="41"/>
                    </a:cubicBezTo>
                    <a:cubicBezTo>
                      <a:pt x="122" y="31"/>
                      <a:pt x="116" y="42"/>
                      <a:pt x="131" y="47"/>
                    </a:cubicBezTo>
                    <a:cubicBezTo>
                      <a:pt x="162" y="37"/>
                      <a:pt x="120" y="47"/>
                      <a:pt x="143" y="53"/>
                    </a:cubicBezTo>
                    <a:cubicBezTo>
                      <a:pt x="150" y="55"/>
                      <a:pt x="157" y="51"/>
                      <a:pt x="164" y="50"/>
                    </a:cubicBezTo>
                    <a:cubicBezTo>
                      <a:pt x="171" y="71"/>
                      <a:pt x="161" y="50"/>
                      <a:pt x="176" y="50"/>
                    </a:cubicBezTo>
                    <a:cubicBezTo>
                      <a:pt x="180" y="50"/>
                      <a:pt x="180" y="56"/>
                      <a:pt x="182" y="59"/>
                    </a:cubicBezTo>
                    <a:cubicBezTo>
                      <a:pt x="190" y="54"/>
                      <a:pt x="203" y="41"/>
                      <a:pt x="197" y="59"/>
                    </a:cubicBezTo>
                    <a:cubicBezTo>
                      <a:pt x="196" y="56"/>
                      <a:pt x="194" y="47"/>
                      <a:pt x="194" y="50"/>
                    </a:cubicBezTo>
                    <a:cubicBezTo>
                      <a:pt x="194" y="54"/>
                      <a:pt x="193" y="60"/>
                      <a:pt x="197" y="62"/>
                    </a:cubicBezTo>
                    <a:cubicBezTo>
                      <a:pt x="200" y="64"/>
                      <a:pt x="203" y="58"/>
                      <a:pt x="206" y="56"/>
                    </a:cubicBezTo>
                    <a:cubicBezTo>
                      <a:pt x="209" y="58"/>
                      <a:pt x="211" y="61"/>
                      <a:pt x="215" y="62"/>
                    </a:cubicBezTo>
                    <a:cubicBezTo>
                      <a:pt x="218" y="63"/>
                      <a:pt x="221" y="58"/>
                      <a:pt x="224" y="59"/>
                    </a:cubicBezTo>
                    <a:cubicBezTo>
                      <a:pt x="227" y="60"/>
                      <a:pt x="225" y="66"/>
                      <a:pt x="227" y="68"/>
                    </a:cubicBezTo>
                    <a:cubicBezTo>
                      <a:pt x="229" y="70"/>
                      <a:pt x="233" y="70"/>
                      <a:pt x="236" y="71"/>
                    </a:cubicBezTo>
                    <a:cubicBezTo>
                      <a:pt x="238" y="68"/>
                      <a:pt x="245" y="65"/>
                      <a:pt x="242" y="62"/>
                    </a:cubicBezTo>
                    <a:cubicBezTo>
                      <a:pt x="239" y="59"/>
                      <a:pt x="237" y="68"/>
                      <a:pt x="233" y="68"/>
                    </a:cubicBezTo>
                    <a:cubicBezTo>
                      <a:pt x="229" y="68"/>
                      <a:pt x="224" y="66"/>
                      <a:pt x="224" y="62"/>
                    </a:cubicBezTo>
                    <a:cubicBezTo>
                      <a:pt x="224" y="59"/>
                      <a:pt x="230" y="64"/>
                      <a:pt x="233" y="65"/>
                    </a:cubicBezTo>
                    <a:cubicBezTo>
                      <a:pt x="242" y="66"/>
                      <a:pt x="251" y="67"/>
                      <a:pt x="260" y="68"/>
                    </a:cubicBezTo>
                    <a:cubicBezTo>
                      <a:pt x="262" y="72"/>
                      <a:pt x="266" y="76"/>
                      <a:pt x="266" y="80"/>
                    </a:cubicBezTo>
                    <a:cubicBezTo>
                      <a:pt x="266" y="84"/>
                      <a:pt x="264" y="71"/>
                      <a:pt x="260" y="71"/>
                    </a:cubicBezTo>
                    <a:cubicBezTo>
                      <a:pt x="257" y="71"/>
                      <a:pt x="258" y="77"/>
                      <a:pt x="257" y="80"/>
                    </a:cubicBezTo>
                    <a:cubicBezTo>
                      <a:pt x="256" y="76"/>
                      <a:pt x="258" y="68"/>
                      <a:pt x="254" y="68"/>
                    </a:cubicBezTo>
                    <a:cubicBezTo>
                      <a:pt x="250" y="68"/>
                      <a:pt x="248" y="84"/>
                      <a:pt x="248" y="80"/>
                    </a:cubicBezTo>
                    <a:cubicBezTo>
                      <a:pt x="248" y="57"/>
                      <a:pt x="258" y="54"/>
                      <a:pt x="248" y="83"/>
                    </a:cubicBezTo>
                    <a:cubicBezTo>
                      <a:pt x="268" y="90"/>
                      <a:pt x="251" y="101"/>
                      <a:pt x="269" y="89"/>
                    </a:cubicBezTo>
                    <a:cubicBezTo>
                      <a:pt x="268" y="86"/>
                      <a:pt x="269" y="80"/>
                      <a:pt x="266" y="80"/>
                    </a:cubicBezTo>
                    <a:cubicBezTo>
                      <a:pt x="262" y="80"/>
                      <a:pt x="263" y="92"/>
                      <a:pt x="260" y="89"/>
                    </a:cubicBezTo>
                    <a:cubicBezTo>
                      <a:pt x="257" y="86"/>
                      <a:pt x="262" y="81"/>
                      <a:pt x="263" y="77"/>
                    </a:cubicBezTo>
                    <a:cubicBezTo>
                      <a:pt x="244" y="64"/>
                      <a:pt x="252" y="65"/>
                      <a:pt x="242" y="65"/>
                    </a:cubicBezTo>
                    <a:cubicBezTo>
                      <a:pt x="250" y="56"/>
                      <a:pt x="254" y="40"/>
                      <a:pt x="266" y="38"/>
                    </a:cubicBezTo>
                    <a:cubicBezTo>
                      <a:pt x="279" y="36"/>
                      <a:pt x="247" y="82"/>
                      <a:pt x="266" y="53"/>
                    </a:cubicBezTo>
                    <a:cubicBezTo>
                      <a:pt x="271" y="18"/>
                      <a:pt x="270" y="42"/>
                      <a:pt x="251" y="29"/>
                    </a:cubicBezTo>
                    <a:cubicBezTo>
                      <a:pt x="237" y="34"/>
                      <a:pt x="234" y="28"/>
                      <a:pt x="227" y="17"/>
                    </a:cubicBezTo>
                    <a:cubicBezTo>
                      <a:pt x="212" y="22"/>
                      <a:pt x="211" y="11"/>
                      <a:pt x="197" y="20"/>
                    </a:cubicBezTo>
                    <a:cubicBezTo>
                      <a:pt x="194" y="19"/>
                      <a:pt x="188" y="14"/>
                      <a:pt x="188" y="17"/>
                    </a:cubicBezTo>
                    <a:cubicBezTo>
                      <a:pt x="188" y="24"/>
                      <a:pt x="206" y="24"/>
                      <a:pt x="218" y="26"/>
                    </a:cubicBezTo>
                    <a:cubicBezTo>
                      <a:pt x="226" y="38"/>
                      <a:pt x="251" y="45"/>
                      <a:pt x="266" y="50"/>
                    </a:cubicBezTo>
                    <a:cubicBezTo>
                      <a:pt x="269" y="49"/>
                      <a:pt x="275" y="47"/>
                      <a:pt x="275" y="47"/>
                    </a:cubicBezTo>
                    <a:cubicBezTo>
                      <a:pt x="281" y="29"/>
                      <a:pt x="284" y="44"/>
                      <a:pt x="272" y="56"/>
                    </a:cubicBezTo>
                    <a:cubicBezTo>
                      <a:pt x="269" y="65"/>
                      <a:pt x="275" y="83"/>
                      <a:pt x="275" y="83"/>
                    </a:cubicBezTo>
                    <a:cubicBezTo>
                      <a:pt x="273" y="87"/>
                      <a:pt x="269" y="99"/>
                      <a:pt x="269" y="95"/>
                    </a:cubicBezTo>
                    <a:cubicBezTo>
                      <a:pt x="269" y="89"/>
                      <a:pt x="275" y="77"/>
                      <a:pt x="275" y="77"/>
                    </a:cubicBezTo>
                    <a:cubicBezTo>
                      <a:pt x="272" y="75"/>
                      <a:pt x="266" y="71"/>
                      <a:pt x="266" y="7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2459" name="Group 11"/>
          <p:cNvGrpSpPr>
            <a:grpSpLocks/>
          </p:cNvGrpSpPr>
          <p:nvPr/>
        </p:nvGrpSpPr>
        <p:grpSpPr bwMode="auto">
          <a:xfrm>
            <a:off x="2705100" y="4495800"/>
            <a:ext cx="3581400" cy="693738"/>
            <a:chOff x="1704" y="2832"/>
            <a:chExt cx="2256" cy="437"/>
          </a:xfrm>
        </p:grpSpPr>
        <p:sp>
          <p:nvSpPr>
            <p:cNvPr id="232451" name="Rectangle 3"/>
            <p:cNvSpPr>
              <a:spLocks noChangeArrowheads="1"/>
            </p:cNvSpPr>
            <p:nvPr/>
          </p:nvSpPr>
          <p:spPr bwMode="auto">
            <a:xfrm>
              <a:off x="1704" y="2832"/>
              <a:ext cx="2256" cy="437"/>
            </a:xfrm>
            <a:prstGeom prst="rect">
              <a:avLst/>
            </a:prstGeom>
            <a:gradFill rotWithShape="0">
              <a:gsLst>
                <a:gs pos="0">
                  <a:srgbClr val="FFFFCC">
                    <a:alpha val="70000"/>
                  </a:srgbClr>
                </a:gs>
                <a:gs pos="100000">
                  <a:srgbClr val="FFCC00">
                    <a:alpha val="70000"/>
                  </a:srgbClr>
                </a:gs>
              </a:gsLst>
              <a:path path="shape">
                <a:fillToRect l="50000" t="50000" r="50000" b="50000"/>
              </a:path>
            </a:gra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52" name="Text Box 4"/>
            <p:cNvSpPr txBox="1">
              <a:spLocks noChangeArrowheads="1"/>
            </p:cNvSpPr>
            <p:nvPr/>
          </p:nvSpPr>
          <p:spPr bwMode="auto">
            <a:xfrm>
              <a:off x="1752" y="2868"/>
              <a:ext cx="2160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rgbClr val="000099"/>
                  </a:solidFill>
                  <a:latin typeface="Impact" pitchFamily="34" charset="0"/>
                </a:rPr>
                <a:t>Foundation of Faith</a:t>
              </a:r>
            </a:p>
          </p:txBody>
        </p:sp>
      </p:grp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2454" name="Group 6"/>
          <p:cNvGrpSpPr>
            <a:grpSpLocks/>
          </p:cNvGrpSpPr>
          <p:nvPr/>
        </p:nvGrpSpPr>
        <p:grpSpPr bwMode="auto">
          <a:xfrm>
            <a:off x="1219200" y="5454650"/>
            <a:ext cx="6629400" cy="1250950"/>
            <a:chOff x="384" y="3408"/>
            <a:chExt cx="4176" cy="788"/>
          </a:xfrm>
        </p:grpSpPr>
        <p:sp>
          <p:nvSpPr>
            <p:cNvPr id="232455" name="Text Box 7"/>
            <p:cNvSpPr txBox="1">
              <a:spLocks noChangeArrowheads="1"/>
            </p:cNvSpPr>
            <p:nvPr/>
          </p:nvSpPr>
          <p:spPr bwMode="auto">
            <a:xfrm>
              <a:off x="384" y="3408"/>
              <a:ext cx="24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32456" name="Text Box 8"/>
            <p:cNvSpPr txBox="1">
              <a:spLocks noChangeArrowheads="1"/>
            </p:cNvSpPr>
            <p:nvPr/>
          </p:nvSpPr>
          <p:spPr bwMode="auto">
            <a:xfrm>
              <a:off x="624" y="3462"/>
              <a:ext cx="3936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When Abel made his sacrifice in a manner acceptable to God, he fulfilled the indemnity condition to restore the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foundation of faith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and firmly secured his position as the central figure of the substantial offering </a:t>
              </a:r>
              <a:r>
                <a:rPr lang="en-US" dirty="0">
                  <a:solidFill>
                    <a:schemeClr val="bg1"/>
                  </a:solidFill>
                  <a:latin typeface="Arial Narrow" pitchFamily="34" charset="0"/>
                </a:rPr>
                <a:t>(p. 197).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507" name="Group 35"/>
          <p:cNvGrpSpPr>
            <a:grpSpLocks/>
          </p:cNvGrpSpPr>
          <p:nvPr/>
        </p:nvGrpSpPr>
        <p:grpSpPr bwMode="auto">
          <a:xfrm>
            <a:off x="2362200" y="0"/>
            <a:ext cx="4267200" cy="5486400"/>
            <a:chOff x="1488" y="0"/>
            <a:chExt cx="2688" cy="3456"/>
          </a:xfrm>
        </p:grpSpPr>
        <p:pic>
          <p:nvPicPr>
            <p:cNvPr id="233508" name="Picture 36" descr="Abel &amp; Cain"/>
            <p:cNvPicPr>
              <a:picLocks noChangeAspect="1" noChangeArrowheads="1"/>
            </p:cNvPicPr>
            <p:nvPr/>
          </p:nvPicPr>
          <p:blipFill>
            <a:blip r:embed="rId3"/>
            <a:srcRect l="3394" t="1408"/>
            <a:stretch>
              <a:fillRect/>
            </a:stretch>
          </p:blipFill>
          <p:spPr bwMode="auto">
            <a:xfrm>
              <a:off x="1488" y="0"/>
              <a:ext cx="2688" cy="3456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233509" name="Group 37"/>
            <p:cNvGrpSpPr>
              <a:grpSpLocks/>
            </p:cNvGrpSpPr>
            <p:nvPr/>
          </p:nvGrpSpPr>
          <p:grpSpPr bwMode="auto">
            <a:xfrm>
              <a:off x="3168" y="2112"/>
              <a:ext cx="432" cy="384"/>
              <a:chOff x="3168" y="2112"/>
              <a:chExt cx="432" cy="384"/>
            </a:xfrm>
          </p:grpSpPr>
          <p:sp>
            <p:nvSpPr>
              <p:cNvPr id="233510" name="Freeform 38"/>
              <p:cNvSpPr>
                <a:spLocks/>
              </p:cNvSpPr>
              <p:nvPr/>
            </p:nvSpPr>
            <p:spPr bwMode="auto">
              <a:xfrm>
                <a:off x="3258" y="2138"/>
                <a:ext cx="308" cy="312"/>
              </a:xfrm>
              <a:custGeom>
                <a:avLst/>
                <a:gdLst/>
                <a:ahLst/>
                <a:cxnLst>
                  <a:cxn ang="0">
                    <a:pos x="237" y="124"/>
                  </a:cxn>
                  <a:cxn ang="0">
                    <a:pos x="222" y="106"/>
                  </a:cxn>
                  <a:cxn ang="0">
                    <a:pos x="189" y="100"/>
                  </a:cxn>
                  <a:cxn ang="0">
                    <a:pos x="168" y="103"/>
                  </a:cxn>
                  <a:cxn ang="0">
                    <a:pos x="165" y="82"/>
                  </a:cxn>
                  <a:cxn ang="0">
                    <a:pos x="132" y="46"/>
                  </a:cxn>
                  <a:cxn ang="0">
                    <a:pos x="114" y="118"/>
                  </a:cxn>
                  <a:cxn ang="0">
                    <a:pos x="87" y="55"/>
                  </a:cxn>
                  <a:cxn ang="0">
                    <a:pos x="60" y="49"/>
                  </a:cxn>
                  <a:cxn ang="0">
                    <a:pos x="105" y="67"/>
                  </a:cxn>
                  <a:cxn ang="0">
                    <a:pos x="168" y="127"/>
                  </a:cxn>
                  <a:cxn ang="0">
                    <a:pos x="270" y="67"/>
                  </a:cxn>
                  <a:cxn ang="0">
                    <a:pos x="300" y="100"/>
                  </a:cxn>
                  <a:cxn ang="0">
                    <a:pos x="246" y="121"/>
                  </a:cxn>
                  <a:cxn ang="0">
                    <a:pos x="213" y="97"/>
                  </a:cxn>
                  <a:cxn ang="0">
                    <a:pos x="141" y="160"/>
                  </a:cxn>
                  <a:cxn ang="0">
                    <a:pos x="102" y="148"/>
                  </a:cxn>
                  <a:cxn ang="0">
                    <a:pos x="120" y="166"/>
                  </a:cxn>
                  <a:cxn ang="0">
                    <a:pos x="96" y="250"/>
                  </a:cxn>
                  <a:cxn ang="0">
                    <a:pos x="78" y="268"/>
                  </a:cxn>
                  <a:cxn ang="0">
                    <a:pos x="105" y="241"/>
                  </a:cxn>
                  <a:cxn ang="0">
                    <a:pos x="99" y="301"/>
                  </a:cxn>
                  <a:cxn ang="0">
                    <a:pos x="126" y="298"/>
                  </a:cxn>
                  <a:cxn ang="0">
                    <a:pos x="183" y="211"/>
                  </a:cxn>
                  <a:cxn ang="0">
                    <a:pos x="225" y="199"/>
                  </a:cxn>
                  <a:cxn ang="0">
                    <a:pos x="246" y="211"/>
                  </a:cxn>
                  <a:cxn ang="0">
                    <a:pos x="246" y="205"/>
                  </a:cxn>
                  <a:cxn ang="0">
                    <a:pos x="186" y="232"/>
                  </a:cxn>
                  <a:cxn ang="0">
                    <a:pos x="147" y="235"/>
                  </a:cxn>
                  <a:cxn ang="0">
                    <a:pos x="126" y="274"/>
                  </a:cxn>
                  <a:cxn ang="0">
                    <a:pos x="117" y="223"/>
                  </a:cxn>
                  <a:cxn ang="0">
                    <a:pos x="87" y="277"/>
                  </a:cxn>
                  <a:cxn ang="0">
                    <a:pos x="75" y="256"/>
                  </a:cxn>
                  <a:cxn ang="0">
                    <a:pos x="72" y="238"/>
                  </a:cxn>
                  <a:cxn ang="0">
                    <a:pos x="45" y="250"/>
                  </a:cxn>
                  <a:cxn ang="0">
                    <a:pos x="51" y="175"/>
                  </a:cxn>
                  <a:cxn ang="0">
                    <a:pos x="60" y="133"/>
                  </a:cxn>
                  <a:cxn ang="0">
                    <a:pos x="33" y="79"/>
                  </a:cxn>
                  <a:cxn ang="0">
                    <a:pos x="12" y="82"/>
                  </a:cxn>
                  <a:cxn ang="0">
                    <a:pos x="126" y="79"/>
                  </a:cxn>
                  <a:cxn ang="0">
                    <a:pos x="183" y="79"/>
                  </a:cxn>
                  <a:cxn ang="0">
                    <a:pos x="261" y="100"/>
                  </a:cxn>
                  <a:cxn ang="0">
                    <a:pos x="276" y="112"/>
                  </a:cxn>
                  <a:cxn ang="0">
                    <a:pos x="27" y="139"/>
                  </a:cxn>
                  <a:cxn ang="0">
                    <a:pos x="153" y="295"/>
                  </a:cxn>
                  <a:cxn ang="0">
                    <a:pos x="171" y="181"/>
                  </a:cxn>
                  <a:cxn ang="0">
                    <a:pos x="105" y="193"/>
                  </a:cxn>
                  <a:cxn ang="0">
                    <a:pos x="36" y="160"/>
                  </a:cxn>
                  <a:cxn ang="0">
                    <a:pos x="54" y="214"/>
                  </a:cxn>
                  <a:cxn ang="0">
                    <a:pos x="87" y="226"/>
                  </a:cxn>
                  <a:cxn ang="0">
                    <a:pos x="195" y="178"/>
                  </a:cxn>
                  <a:cxn ang="0">
                    <a:pos x="135" y="121"/>
                  </a:cxn>
                  <a:cxn ang="0">
                    <a:pos x="93" y="100"/>
                  </a:cxn>
                  <a:cxn ang="0">
                    <a:pos x="78" y="70"/>
                  </a:cxn>
                  <a:cxn ang="0">
                    <a:pos x="30" y="58"/>
                  </a:cxn>
                  <a:cxn ang="0">
                    <a:pos x="123" y="184"/>
                  </a:cxn>
                  <a:cxn ang="0">
                    <a:pos x="201" y="196"/>
                  </a:cxn>
                  <a:cxn ang="0">
                    <a:pos x="255" y="154"/>
                  </a:cxn>
                  <a:cxn ang="0">
                    <a:pos x="243" y="187"/>
                  </a:cxn>
                  <a:cxn ang="0">
                    <a:pos x="270" y="142"/>
                  </a:cxn>
                  <a:cxn ang="0">
                    <a:pos x="255" y="118"/>
                  </a:cxn>
                  <a:cxn ang="0">
                    <a:pos x="207" y="190"/>
                  </a:cxn>
                </a:cxnLst>
                <a:rect l="0" t="0" r="r" b="b"/>
                <a:pathLst>
                  <a:path w="308" h="312">
                    <a:moveTo>
                      <a:pt x="240" y="121"/>
                    </a:moveTo>
                    <a:cubicBezTo>
                      <a:pt x="238" y="127"/>
                      <a:pt x="230" y="147"/>
                      <a:pt x="240" y="142"/>
                    </a:cubicBezTo>
                    <a:cubicBezTo>
                      <a:pt x="245" y="140"/>
                      <a:pt x="247" y="131"/>
                      <a:pt x="243" y="127"/>
                    </a:cubicBezTo>
                    <a:cubicBezTo>
                      <a:pt x="240" y="124"/>
                      <a:pt x="239" y="135"/>
                      <a:pt x="237" y="139"/>
                    </a:cubicBezTo>
                    <a:cubicBezTo>
                      <a:pt x="235" y="142"/>
                      <a:pt x="233" y="145"/>
                      <a:pt x="231" y="148"/>
                    </a:cubicBezTo>
                    <a:cubicBezTo>
                      <a:pt x="232" y="141"/>
                      <a:pt x="233" y="134"/>
                      <a:pt x="234" y="127"/>
                    </a:cubicBezTo>
                    <a:cubicBezTo>
                      <a:pt x="235" y="124"/>
                      <a:pt x="237" y="115"/>
                      <a:pt x="237" y="118"/>
                    </a:cubicBezTo>
                    <a:cubicBezTo>
                      <a:pt x="237" y="121"/>
                      <a:pt x="233" y="137"/>
                      <a:pt x="231" y="142"/>
                    </a:cubicBezTo>
                    <a:cubicBezTo>
                      <a:pt x="229" y="145"/>
                      <a:pt x="225" y="155"/>
                      <a:pt x="225" y="151"/>
                    </a:cubicBezTo>
                    <a:cubicBezTo>
                      <a:pt x="225" y="144"/>
                      <a:pt x="235" y="124"/>
                      <a:pt x="237" y="124"/>
                    </a:cubicBezTo>
                    <a:cubicBezTo>
                      <a:pt x="239" y="124"/>
                      <a:pt x="226" y="154"/>
                      <a:pt x="225" y="157"/>
                    </a:cubicBezTo>
                    <a:cubicBezTo>
                      <a:pt x="227" y="143"/>
                      <a:pt x="234" y="115"/>
                      <a:pt x="234" y="115"/>
                    </a:cubicBezTo>
                    <a:cubicBezTo>
                      <a:pt x="229" y="96"/>
                      <a:pt x="233" y="102"/>
                      <a:pt x="228" y="115"/>
                    </a:cubicBezTo>
                    <a:cubicBezTo>
                      <a:pt x="224" y="126"/>
                      <a:pt x="220" y="137"/>
                      <a:pt x="216" y="148"/>
                    </a:cubicBezTo>
                    <a:cubicBezTo>
                      <a:pt x="208" y="116"/>
                      <a:pt x="215" y="145"/>
                      <a:pt x="216" y="145"/>
                    </a:cubicBezTo>
                    <a:cubicBezTo>
                      <a:pt x="223" y="145"/>
                      <a:pt x="222" y="133"/>
                      <a:pt x="225" y="127"/>
                    </a:cubicBezTo>
                    <a:cubicBezTo>
                      <a:pt x="227" y="123"/>
                      <a:pt x="229" y="119"/>
                      <a:pt x="231" y="115"/>
                    </a:cubicBezTo>
                    <a:cubicBezTo>
                      <a:pt x="232" y="111"/>
                      <a:pt x="234" y="99"/>
                      <a:pt x="234" y="103"/>
                    </a:cubicBezTo>
                    <a:cubicBezTo>
                      <a:pt x="234" y="117"/>
                      <a:pt x="229" y="132"/>
                      <a:pt x="225" y="145"/>
                    </a:cubicBezTo>
                    <a:cubicBezTo>
                      <a:pt x="224" y="132"/>
                      <a:pt x="226" y="118"/>
                      <a:pt x="222" y="106"/>
                    </a:cubicBezTo>
                    <a:cubicBezTo>
                      <a:pt x="221" y="102"/>
                      <a:pt x="218" y="114"/>
                      <a:pt x="216" y="118"/>
                    </a:cubicBezTo>
                    <a:cubicBezTo>
                      <a:pt x="212" y="125"/>
                      <a:pt x="210" y="133"/>
                      <a:pt x="204" y="139"/>
                    </a:cubicBezTo>
                    <a:cubicBezTo>
                      <a:pt x="202" y="141"/>
                      <a:pt x="206" y="133"/>
                      <a:pt x="207" y="130"/>
                    </a:cubicBezTo>
                    <a:cubicBezTo>
                      <a:pt x="208" y="125"/>
                      <a:pt x="209" y="120"/>
                      <a:pt x="210" y="115"/>
                    </a:cubicBezTo>
                    <a:cubicBezTo>
                      <a:pt x="209" y="111"/>
                      <a:pt x="211" y="103"/>
                      <a:pt x="207" y="103"/>
                    </a:cubicBezTo>
                    <a:cubicBezTo>
                      <a:pt x="203" y="103"/>
                      <a:pt x="205" y="111"/>
                      <a:pt x="204" y="115"/>
                    </a:cubicBezTo>
                    <a:cubicBezTo>
                      <a:pt x="202" y="121"/>
                      <a:pt x="198" y="133"/>
                      <a:pt x="198" y="133"/>
                    </a:cubicBezTo>
                    <a:cubicBezTo>
                      <a:pt x="194" y="119"/>
                      <a:pt x="206" y="95"/>
                      <a:pt x="192" y="115"/>
                    </a:cubicBezTo>
                    <a:cubicBezTo>
                      <a:pt x="191" y="119"/>
                      <a:pt x="193" y="127"/>
                      <a:pt x="189" y="127"/>
                    </a:cubicBezTo>
                    <a:cubicBezTo>
                      <a:pt x="179" y="127"/>
                      <a:pt x="189" y="111"/>
                      <a:pt x="189" y="100"/>
                    </a:cubicBezTo>
                    <a:cubicBezTo>
                      <a:pt x="189" y="97"/>
                      <a:pt x="187" y="106"/>
                      <a:pt x="186" y="109"/>
                    </a:cubicBezTo>
                    <a:cubicBezTo>
                      <a:pt x="183" y="121"/>
                      <a:pt x="181" y="129"/>
                      <a:pt x="174" y="139"/>
                    </a:cubicBezTo>
                    <a:cubicBezTo>
                      <a:pt x="177" y="125"/>
                      <a:pt x="178" y="115"/>
                      <a:pt x="186" y="103"/>
                    </a:cubicBezTo>
                    <a:cubicBezTo>
                      <a:pt x="185" y="115"/>
                      <a:pt x="185" y="127"/>
                      <a:pt x="183" y="139"/>
                    </a:cubicBezTo>
                    <a:cubicBezTo>
                      <a:pt x="183" y="142"/>
                      <a:pt x="179" y="151"/>
                      <a:pt x="180" y="148"/>
                    </a:cubicBezTo>
                    <a:cubicBezTo>
                      <a:pt x="184" y="132"/>
                      <a:pt x="187" y="120"/>
                      <a:pt x="195" y="106"/>
                    </a:cubicBezTo>
                    <a:cubicBezTo>
                      <a:pt x="197" y="102"/>
                      <a:pt x="199" y="98"/>
                      <a:pt x="201" y="94"/>
                    </a:cubicBezTo>
                    <a:cubicBezTo>
                      <a:pt x="202" y="91"/>
                      <a:pt x="204" y="82"/>
                      <a:pt x="204" y="85"/>
                    </a:cubicBezTo>
                    <a:cubicBezTo>
                      <a:pt x="204" y="107"/>
                      <a:pt x="187" y="126"/>
                      <a:pt x="174" y="142"/>
                    </a:cubicBezTo>
                    <a:cubicBezTo>
                      <a:pt x="163" y="119"/>
                      <a:pt x="183" y="81"/>
                      <a:pt x="168" y="103"/>
                    </a:cubicBezTo>
                    <a:cubicBezTo>
                      <a:pt x="165" y="117"/>
                      <a:pt x="158" y="124"/>
                      <a:pt x="150" y="136"/>
                    </a:cubicBezTo>
                    <a:cubicBezTo>
                      <a:pt x="154" y="120"/>
                      <a:pt x="164" y="104"/>
                      <a:pt x="174" y="91"/>
                    </a:cubicBezTo>
                    <a:cubicBezTo>
                      <a:pt x="170" y="106"/>
                      <a:pt x="165" y="123"/>
                      <a:pt x="156" y="136"/>
                    </a:cubicBezTo>
                    <a:cubicBezTo>
                      <a:pt x="155" y="133"/>
                      <a:pt x="153" y="130"/>
                      <a:pt x="153" y="127"/>
                    </a:cubicBezTo>
                    <a:cubicBezTo>
                      <a:pt x="154" y="123"/>
                      <a:pt x="157" y="119"/>
                      <a:pt x="159" y="115"/>
                    </a:cubicBezTo>
                    <a:cubicBezTo>
                      <a:pt x="160" y="112"/>
                      <a:pt x="163" y="103"/>
                      <a:pt x="162" y="106"/>
                    </a:cubicBezTo>
                    <a:cubicBezTo>
                      <a:pt x="161" y="109"/>
                      <a:pt x="160" y="112"/>
                      <a:pt x="159" y="115"/>
                    </a:cubicBezTo>
                    <a:cubicBezTo>
                      <a:pt x="158" y="119"/>
                      <a:pt x="158" y="123"/>
                      <a:pt x="156" y="127"/>
                    </a:cubicBezTo>
                    <a:cubicBezTo>
                      <a:pt x="155" y="130"/>
                      <a:pt x="152" y="133"/>
                      <a:pt x="150" y="136"/>
                    </a:cubicBezTo>
                    <a:cubicBezTo>
                      <a:pt x="151" y="130"/>
                      <a:pt x="165" y="83"/>
                      <a:pt x="165" y="82"/>
                    </a:cubicBezTo>
                    <a:cubicBezTo>
                      <a:pt x="165" y="78"/>
                      <a:pt x="161" y="88"/>
                      <a:pt x="159" y="91"/>
                    </a:cubicBezTo>
                    <a:cubicBezTo>
                      <a:pt x="150" y="107"/>
                      <a:pt x="142" y="122"/>
                      <a:pt x="138" y="139"/>
                    </a:cubicBezTo>
                    <a:cubicBezTo>
                      <a:pt x="133" y="123"/>
                      <a:pt x="148" y="83"/>
                      <a:pt x="159" y="67"/>
                    </a:cubicBezTo>
                    <a:cubicBezTo>
                      <a:pt x="156" y="94"/>
                      <a:pt x="152" y="104"/>
                      <a:pt x="144" y="127"/>
                    </a:cubicBezTo>
                    <a:cubicBezTo>
                      <a:pt x="132" y="103"/>
                      <a:pt x="156" y="73"/>
                      <a:pt x="156" y="46"/>
                    </a:cubicBezTo>
                    <a:cubicBezTo>
                      <a:pt x="156" y="42"/>
                      <a:pt x="154" y="58"/>
                      <a:pt x="150" y="67"/>
                    </a:cubicBezTo>
                    <a:cubicBezTo>
                      <a:pt x="142" y="85"/>
                      <a:pt x="131" y="101"/>
                      <a:pt x="117" y="115"/>
                    </a:cubicBezTo>
                    <a:cubicBezTo>
                      <a:pt x="115" y="110"/>
                      <a:pt x="110" y="105"/>
                      <a:pt x="111" y="100"/>
                    </a:cubicBezTo>
                    <a:cubicBezTo>
                      <a:pt x="112" y="94"/>
                      <a:pt x="118" y="91"/>
                      <a:pt x="120" y="85"/>
                    </a:cubicBezTo>
                    <a:cubicBezTo>
                      <a:pt x="126" y="67"/>
                      <a:pt x="122" y="61"/>
                      <a:pt x="132" y="46"/>
                    </a:cubicBezTo>
                    <a:cubicBezTo>
                      <a:pt x="138" y="68"/>
                      <a:pt x="138" y="65"/>
                      <a:pt x="132" y="100"/>
                    </a:cubicBezTo>
                    <a:cubicBezTo>
                      <a:pt x="130" y="109"/>
                      <a:pt x="125" y="118"/>
                      <a:pt x="123" y="127"/>
                    </a:cubicBezTo>
                    <a:cubicBezTo>
                      <a:pt x="122" y="131"/>
                      <a:pt x="117" y="142"/>
                      <a:pt x="120" y="139"/>
                    </a:cubicBezTo>
                    <a:cubicBezTo>
                      <a:pt x="134" y="125"/>
                      <a:pt x="138" y="97"/>
                      <a:pt x="147" y="79"/>
                    </a:cubicBezTo>
                    <a:cubicBezTo>
                      <a:pt x="144" y="101"/>
                      <a:pt x="139" y="116"/>
                      <a:pt x="132" y="136"/>
                    </a:cubicBezTo>
                    <a:cubicBezTo>
                      <a:pt x="134" y="122"/>
                      <a:pt x="139" y="98"/>
                      <a:pt x="132" y="85"/>
                    </a:cubicBezTo>
                    <a:cubicBezTo>
                      <a:pt x="129" y="79"/>
                      <a:pt x="117" y="117"/>
                      <a:pt x="117" y="118"/>
                    </a:cubicBezTo>
                    <a:cubicBezTo>
                      <a:pt x="116" y="114"/>
                      <a:pt x="114" y="110"/>
                      <a:pt x="114" y="106"/>
                    </a:cubicBezTo>
                    <a:cubicBezTo>
                      <a:pt x="114" y="100"/>
                      <a:pt x="117" y="82"/>
                      <a:pt x="117" y="88"/>
                    </a:cubicBezTo>
                    <a:cubicBezTo>
                      <a:pt x="117" y="98"/>
                      <a:pt x="114" y="108"/>
                      <a:pt x="114" y="118"/>
                    </a:cubicBezTo>
                    <a:cubicBezTo>
                      <a:pt x="114" y="123"/>
                      <a:pt x="116" y="108"/>
                      <a:pt x="117" y="103"/>
                    </a:cubicBezTo>
                    <a:cubicBezTo>
                      <a:pt x="121" y="81"/>
                      <a:pt x="116" y="90"/>
                      <a:pt x="126" y="76"/>
                    </a:cubicBezTo>
                    <a:cubicBezTo>
                      <a:pt x="123" y="95"/>
                      <a:pt x="118" y="117"/>
                      <a:pt x="105" y="130"/>
                    </a:cubicBezTo>
                    <a:cubicBezTo>
                      <a:pt x="100" y="55"/>
                      <a:pt x="107" y="91"/>
                      <a:pt x="93" y="112"/>
                    </a:cubicBezTo>
                    <a:cubicBezTo>
                      <a:pt x="95" y="88"/>
                      <a:pt x="100" y="79"/>
                      <a:pt x="105" y="58"/>
                    </a:cubicBezTo>
                    <a:cubicBezTo>
                      <a:pt x="108" y="70"/>
                      <a:pt x="120" y="112"/>
                      <a:pt x="105" y="112"/>
                    </a:cubicBezTo>
                    <a:cubicBezTo>
                      <a:pt x="91" y="112"/>
                      <a:pt x="103" y="84"/>
                      <a:pt x="102" y="70"/>
                    </a:cubicBezTo>
                    <a:cubicBezTo>
                      <a:pt x="89" y="97"/>
                      <a:pt x="93" y="86"/>
                      <a:pt x="87" y="103"/>
                    </a:cubicBezTo>
                    <a:cubicBezTo>
                      <a:pt x="88" y="91"/>
                      <a:pt x="90" y="79"/>
                      <a:pt x="90" y="67"/>
                    </a:cubicBezTo>
                    <a:cubicBezTo>
                      <a:pt x="90" y="63"/>
                      <a:pt x="91" y="53"/>
                      <a:pt x="87" y="55"/>
                    </a:cubicBezTo>
                    <a:cubicBezTo>
                      <a:pt x="82" y="57"/>
                      <a:pt x="86" y="65"/>
                      <a:pt x="84" y="70"/>
                    </a:cubicBezTo>
                    <a:cubicBezTo>
                      <a:pt x="83" y="73"/>
                      <a:pt x="80" y="76"/>
                      <a:pt x="78" y="79"/>
                    </a:cubicBezTo>
                    <a:cubicBezTo>
                      <a:pt x="77" y="82"/>
                      <a:pt x="76" y="85"/>
                      <a:pt x="75" y="88"/>
                    </a:cubicBezTo>
                    <a:cubicBezTo>
                      <a:pt x="76" y="80"/>
                      <a:pt x="77" y="72"/>
                      <a:pt x="78" y="64"/>
                    </a:cubicBezTo>
                    <a:cubicBezTo>
                      <a:pt x="79" y="61"/>
                      <a:pt x="84" y="55"/>
                      <a:pt x="81" y="55"/>
                    </a:cubicBezTo>
                    <a:cubicBezTo>
                      <a:pt x="77" y="55"/>
                      <a:pt x="77" y="61"/>
                      <a:pt x="75" y="64"/>
                    </a:cubicBezTo>
                    <a:cubicBezTo>
                      <a:pt x="74" y="67"/>
                      <a:pt x="73" y="70"/>
                      <a:pt x="72" y="73"/>
                    </a:cubicBezTo>
                    <a:cubicBezTo>
                      <a:pt x="68" y="60"/>
                      <a:pt x="70" y="44"/>
                      <a:pt x="66" y="31"/>
                    </a:cubicBezTo>
                    <a:cubicBezTo>
                      <a:pt x="62" y="20"/>
                      <a:pt x="55" y="75"/>
                      <a:pt x="57" y="64"/>
                    </a:cubicBezTo>
                    <a:cubicBezTo>
                      <a:pt x="58" y="59"/>
                      <a:pt x="59" y="54"/>
                      <a:pt x="60" y="49"/>
                    </a:cubicBezTo>
                    <a:cubicBezTo>
                      <a:pt x="55" y="0"/>
                      <a:pt x="55" y="35"/>
                      <a:pt x="42" y="55"/>
                    </a:cubicBezTo>
                    <a:cubicBezTo>
                      <a:pt x="37" y="39"/>
                      <a:pt x="45" y="28"/>
                      <a:pt x="45" y="13"/>
                    </a:cubicBezTo>
                    <a:cubicBezTo>
                      <a:pt x="45" y="9"/>
                      <a:pt x="43" y="21"/>
                      <a:pt x="42" y="25"/>
                    </a:cubicBezTo>
                    <a:cubicBezTo>
                      <a:pt x="40" y="31"/>
                      <a:pt x="38" y="37"/>
                      <a:pt x="36" y="43"/>
                    </a:cubicBezTo>
                    <a:cubicBezTo>
                      <a:pt x="35" y="46"/>
                      <a:pt x="32" y="55"/>
                      <a:pt x="33" y="52"/>
                    </a:cubicBezTo>
                    <a:cubicBezTo>
                      <a:pt x="40" y="37"/>
                      <a:pt x="53" y="18"/>
                      <a:pt x="69" y="13"/>
                    </a:cubicBezTo>
                    <a:cubicBezTo>
                      <a:pt x="70" y="28"/>
                      <a:pt x="70" y="43"/>
                      <a:pt x="72" y="58"/>
                    </a:cubicBezTo>
                    <a:cubicBezTo>
                      <a:pt x="73" y="63"/>
                      <a:pt x="71" y="50"/>
                      <a:pt x="81" y="40"/>
                    </a:cubicBezTo>
                    <a:cubicBezTo>
                      <a:pt x="89" y="32"/>
                      <a:pt x="99" y="25"/>
                      <a:pt x="108" y="19"/>
                    </a:cubicBezTo>
                    <a:cubicBezTo>
                      <a:pt x="119" y="35"/>
                      <a:pt x="113" y="51"/>
                      <a:pt x="105" y="67"/>
                    </a:cubicBezTo>
                    <a:cubicBezTo>
                      <a:pt x="101" y="54"/>
                      <a:pt x="107" y="49"/>
                      <a:pt x="111" y="37"/>
                    </a:cubicBezTo>
                    <a:cubicBezTo>
                      <a:pt x="111" y="38"/>
                      <a:pt x="107" y="82"/>
                      <a:pt x="99" y="82"/>
                    </a:cubicBezTo>
                    <a:cubicBezTo>
                      <a:pt x="95" y="82"/>
                      <a:pt x="110" y="53"/>
                      <a:pt x="111" y="52"/>
                    </a:cubicBezTo>
                    <a:cubicBezTo>
                      <a:pt x="112" y="56"/>
                      <a:pt x="110" y="63"/>
                      <a:pt x="114" y="64"/>
                    </a:cubicBezTo>
                    <a:cubicBezTo>
                      <a:pt x="118" y="65"/>
                      <a:pt x="123" y="51"/>
                      <a:pt x="123" y="55"/>
                    </a:cubicBezTo>
                    <a:cubicBezTo>
                      <a:pt x="125" y="76"/>
                      <a:pt x="119" y="97"/>
                      <a:pt x="120" y="118"/>
                    </a:cubicBezTo>
                    <a:cubicBezTo>
                      <a:pt x="120" y="122"/>
                      <a:pt x="124" y="110"/>
                      <a:pt x="126" y="106"/>
                    </a:cubicBezTo>
                    <a:cubicBezTo>
                      <a:pt x="130" y="100"/>
                      <a:pt x="134" y="94"/>
                      <a:pt x="138" y="88"/>
                    </a:cubicBezTo>
                    <a:cubicBezTo>
                      <a:pt x="142" y="82"/>
                      <a:pt x="156" y="76"/>
                      <a:pt x="156" y="76"/>
                    </a:cubicBezTo>
                    <a:cubicBezTo>
                      <a:pt x="182" y="85"/>
                      <a:pt x="154" y="72"/>
                      <a:pt x="168" y="127"/>
                    </a:cubicBezTo>
                    <a:cubicBezTo>
                      <a:pt x="169" y="131"/>
                      <a:pt x="171" y="119"/>
                      <a:pt x="174" y="115"/>
                    </a:cubicBezTo>
                    <a:cubicBezTo>
                      <a:pt x="180" y="106"/>
                      <a:pt x="189" y="97"/>
                      <a:pt x="198" y="91"/>
                    </a:cubicBezTo>
                    <a:cubicBezTo>
                      <a:pt x="203" y="106"/>
                      <a:pt x="192" y="106"/>
                      <a:pt x="192" y="121"/>
                    </a:cubicBezTo>
                    <a:cubicBezTo>
                      <a:pt x="192" y="124"/>
                      <a:pt x="194" y="115"/>
                      <a:pt x="195" y="112"/>
                    </a:cubicBezTo>
                    <a:cubicBezTo>
                      <a:pt x="198" y="101"/>
                      <a:pt x="203" y="93"/>
                      <a:pt x="207" y="82"/>
                    </a:cubicBezTo>
                    <a:cubicBezTo>
                      <a:pt x="213" y="91"/>
                      <a:pt x="209" y="106"/>
                      <a:pt x="216" y="115"/>
                    </a:cubicBezTo>
                    <a:cubicBezTo>
                      <a:pt x="219" y="119"/>
                      <a:pt x="219" y="107"/>
                      <a:pt x="222" y="103"/>
                    </a:cubicBezTo>
                    <a:cubicBezTo>
                      <a:pt x="230" y="92"/>
                      <a:pt x="236" y="85"/>
                      <a:pt x="249" y="82"/>
                    </a:cubicBezTo>
                    <a:cubicBezTo>
                      <a:pt x="253" y="79"/>
                      <a:pt x="257" y="76"/>
                      <a:pt x="261" y="73"/>
                    </a:cubicBezTo>
                    <a:cubicBezTo>
                      <a:pt x="264" y="71"/>
                      <a:pt x="269" y="64"/>
                      <a:pt x="270" y="67"/>
                    </a:cubicBezTo>
                    <a:cubicBezTo>
                      <a:pt x="271" y="70"/>
                      <a:pt x="267" y="96"/>
                      <a:pt x="264" y="103"/>
                    </a:cubicBezTo>
                    <a:cubicBezTo>
                      <a:pt x="262" y="107"/>
                      <a:pt x="262" y="115"/>
                      <a:pt x="258" y="115"/>
                    </a:cubicBezTo>
                    <a:cubicBezTo>
                      <a:pt x="254" y="115"/>
                      <a:pt x="259" y="107"/>
                      <a:pt x="261" y="103"/>
                    </a:cubicBezTo>
                    <a:cubicBezTo>
                      <a:pt x="264" y="95"/>
                      <a:pt x="273" y="79"/>
                      <a:pt x="273" y="79"/>
                    </a:cubicBezTo>
                    <a:cubicBezTo>
                      <a:pt x="272" y="84"/>
                      <a:pt x="271" y="89"/>
                      <a:pt x="270" y="94"/>
                    </a:cubicBezTo>
                    <a:cubicBezTo>
                      <a:pt x="269" y="100"/>
                      <a:pt x="276" y="76"/>
                      <a:pt x="276" y="76"/>
                    </a:cubicBezTo>
                    <a:cubicBezTo>
                      <a:pt x="278" y="84"/>
                      <a:pt x="280" y="92"/>
                      <a:pt x="282" y="100"/>
                    </a:cubicBezTo>
                    <a:cubicBezTo>
                      <a:pt x="283" y="104"/>
                      <a:pt x="285" y="84"/>
                      <a:pt x="285" y="88"/>
                    </a:cubicBezTo>
                    <a:cubicBezTo>
                      <a:pt x="285" y="124"/>
                      <a:pt x="284" y="98"/>
                      <a:pt x="288" y="85"/>
                    </a:cubicBezTo>
                    <a:cubicBezTo>
                      <a:pt x="294" y="94"/>
                      <a:pt x="293" y="120"/>
                      <a:pt x="300" y="100"/>
                    </a:cubicBezTo>
                    <a:cubicBezTo>
                      <a:pt x="295" y="146"/>
                      <a:pt x="296" y="124"/>
                      <a:pt x="291" y="106"/>
                    </a:cubicBezTo>
                    <a:cubicBezTo>
                      <a:pt x="290" y="109"/>
                      <a:pt x="291" y="115"/>
                      <a:pt x="288" y="115"/>
                    </a:cubicBezTo>
                    <a:cubicBezTo>
                      <a:pt x="285" y="115"/>
                      <a:pt x="287" y="104"/>
                      <a:pt x="285" y="106"/>
                    </a:cubicBezTo>
                    <a:cubicBezTo>
                      <a:pt x="281" y="110"/>
                      <a:pt x="283" y="116"/>
                      <a:pt x="282" y="121"/>
                    </a:cubicBezTo>
                    <a:cubicBezTo>
                      <a:pt x="278" y="108"/>
                      <a:pt x="280" y="109"/>
                      <a:pt x="273" y="124"/>
                    </a:cubicBezTo>
                    <a:cubicBezTo>
                      <a:pt x="267" y="107"/>
                      <a:pt x="269" y="118"/>
                      <a:pt x="276" y="91"/>
                    </a:cubicBezTo>
                    <a:cubicBezTo>
                      <a:pt x="277" y="88"/>
                      <a:pt x="281" y="84"/>
                      <a:pt x="279" y="82"/>
                    </a:cubicBezTo>
                    <a:cubicBezTo>
                      <a:pt x="277" y="80"/>
                      <a:pt x="273" y="84"/>
                      <a:pt x="270" y="85"/>
                    </a:cubicBezTo>
                    <a:cubicBezTo>
                      <a:pt x="264" y="97"/>
                      <a:pt x="263" y="113"/>
                      <a:pt x="252" y="97"/>
                    </a:cubicBezTo>
                    <a:cubicBezTo>
                      <a:pt x="268" y="73"/>
                      <a:pt x="248" y="115"/>
                      <a:pt x="246" y="121"/>
                    </a:cubicBezTo>
                    <a:cubicBezTo>
                      <a:pt x="244" y="116"/>
                      <a:pt x="240" y="111"/>
                      <a:pt x="240" y="106"/>
                    </a:cubicBezTo>
                    <a:cubicBezTo>
                      <a:pt x="240" y="102"/>
                      <a:pt x="247" y="94"/>
                      <a:pt x="246" y="97"/>
                    </a:cubicBezTo>
                    <a:cubicBezTo>
                      <a:pt x="244" y="104"/>
                      <a:pt x="243" y="111"/>
                      <a:pt x="240" y="118"/>
                    </a:cubicBezTo>
                    <a:cubicBezTo>
                      <a:pt x="239" y="121"/>
                      <a:pt x="236" y="124"/>
                      <a:pt x="234" y="127"/>
                    </a:cubicBezTo>
                    <a:cubicBezTo>
                      <a:pt x="239" y="90"/>
                      <a:pt x="238" y="100"/>
                      <a:pt x="234" y="115"/>
                    </a:cubicBezTo>
                    <a:cubicBezTo>
                      <a:pt x="231" y="125"/>
                      <a:pt x="230" y="125"/>
                      <a:pt x="225" y="136"/>
                    </a:cubicBezTo>
                    <a:cubicBezTo>
                      <a:pt x="222" y="127"/>
                      <a:pt x="227" y="114"/>
                      <a:pt x="219" y="109"/>
                    </a:cubicBezTo>
                    <a:cubicBezTo>
                      <a:pt x="210" y="103"/>
                      <a:pt x="207" y="139"/>
                      <a:pt x="207" y="139"/>
                    </a:cubicBezTo>
                    <a:cubicBezTo>
                      <a:pt x="208" y="128"/>
                      <a:pt x="208" y="117"/>
                      <a:pt x="210" y="106"/>
                    </a:cubicBezTo>
                    <a:cubicBezTo>
                      <a:pt x="210" y="103"/>
                      <a:pt x="213" y="94"/>
                      <a:pt x="213" y="97"/>
                    </a:cubicBezTo>
                    <a:cubicBezTo>
                      <a:pt x="213" y="112"/>
                      <a:pt x="206" y="127"/>
                      <a:pt x="198" y="139"/>
                    </a:cubicBezTo>
                    <a:cubicBezTo>
                      <a:pt x="201" y="123"/>
                      <a:pt x="205" y="117"/>
                      <a:pt x="210" y="103"/>
                    </a:cubicBezTo>
                    <a:cubicBezTo>
                      <a:pt x="213" y="115"/>
                      <a:pt x="207" y="139"/>
                      <a:pt x="207" y="139"/>
                    </a:cubicBezTo>
                    <a:cubicBezTo>
                      <a:pt x="205" y="135"/>
                      <a:pt x="202" y="131"/>
                      <a:pt x="201" y="127"/>
                    </a:cubicBezTo>
                    <a:cubicBezTo>
                      <a:pt x="200" y="123"/>
                      <a:pt x="207" y="117"/>
                      <a:pt x="204" y="115"/>
                    </a:cubicBezTo>
                    <a:cubicBezTo>
                      <a:pt x="200" y="113"/>
                      <a:pt x="179" y="131"/>
                      <a:pt x="174" y="133"/>
                    </a:cubicBezTo>
                    <a:cubicBezTo>
                      <a:pt x="147" y="160"/>
                      <a:pt x="150" y="121"/>
                      <a:pt x="162" y="109"/>
                    </a:cubicBezTo>
                    <a:cubicBezTo>
                      <a:pt x="164" y="107"/>
                      <a:pt x="160" y="115"/>
                      <a:pt x="159" y="118"/>
                    </a:cubicBezTo>
                    <a:cubicBezTo>
                      <a:pt x="158" y="122"/>
                      <a:pt x="157" y="126"/>
                      <a:pt x="156" y="130"/>
                    </a:cubicBezTo>
                    <a:cubicBezTo>
                      <a:pt x="152" y="141"/>
                      <a:pt x="145" y="149"/>
                      <a:pt x="141" y="160"/>
                    </a:cubicBezTo>
                    <a:lnTo>
                      <a:pt x="132" y="154"/>
                    </a:lnTo>
                    <a:cubicBezTo>
                      <a:pt x="132" y="154"/>
                      <a:pt x="132" y="154"/>
                      <a:pt x="132" y="154"/>
                    </a:cubicBezTo>
                    <a:cubicBezTo>
                      <a:pt x="129" y="157"/>
                      <a:pt x="126" y="160"/>
                      <a:pt x="123" y="163"/>
                    </a:cubicBezTo>
                    <a:cubicBezTo>
                      <a:pt x="125" y="145"/>
                      <a:pt x="126" y="132"/>
                      <a:pt x="132" y="115"/>
                    </a:cubicBezTo>
                    <a:cubicBezTo>
                      <a:pt x="132" y="116"/>
                      <a:pt x="126" y="163"/>
                      <a:pt x="120" y="163"/>
                    </a:cubicBezTo>
                    <a:cubicBezTo>
                      <a:pt x="115" y="163"/>
                      <a:pt x="122" y="153"/>
                      <a:pt x="123" y="148"/>
                    </a:cubicBezTo>
                    <a:cubicBezTo>
                      <a:pt x="125" y="140"/>
                      <a:pt x="127" y="132"/>
                      <a:pt x="129" y="124"/>
                    </a:cubicBezTo>
                    <a:cubicBezTo>
                      <a:pt x="131" y="116"/>
                      <a:pt x="126" y="137"/>
                      <a:pt x="123" y="145"/>
                    </a:cubicBezTo>
                    <a:cubicBezTo>
                      <a:pt x="117" y="158"/>
                      <a:pt x="111" y="167"/>
                      <a:pt x="99" y="175"/>
                    </a:cubicBezTo>
                    <a:cubicBezTo>
                      <a:pt x="94" y="160"/>
                      <a:pt x="95" y="169"/>
                      <a:pt x="102" y="148"/>
                    </a:cubicBezTo>
                    <a:cubicBezTo>
                      <a:pt x="103" y="145"/>
                      <a:pt x="105" y="139"/>
                      <a:pt x="105" y="139"/>
                    </a:cubicBezTo>
                    <a:cubicBezTo>
                      <a:pt x="107" y="148"/>
                      <a:pt x="102" y="169"/>
                      <a:pt x="111" y="166"/>
                    </a:cubicBezTo>
                    <a:cubicBezTo>
                      <a:pt x="117" y="164"/>
                      <a:pt x="115" y="154"/>
                      <a:pt x="117" y="148"/>
                    </a:cubicBezTo>
                    <a:cubicBezTo>
                      <a:pt x="119" y="143"/>
                      <a:pt x="111" y="156"/>
                      <a:pt x="108" y="160"/>
                    </a:cubicBezTo>
                    <a:cubicBezTo>
                      <a:pt x="89" y="193"/>
                      <a:pt x="105" y="175"/>
                      <a:pt x="87" y="193"/>
                    </a:cubicBezTo>
                    <a:cubicBezTo>
                      <a:pt x="90" y="177"/>
                      <a:pt x="90" y="169"/>
                      <a:pt x="102" y="157"/>
                    </a:cubicBezTo>
                    <a:cubicBezTo>
                      <a:pt x="109" y="184"/>
                      <a:pt x="102" y="151"/>
                      <a:pt x="102" y="199"/>
                    </a:cubicBezTo>
                    <a:cubicBezTo>
                      <a:pt x="102" y="202"/>
                      <a:pt x="104" y="193"/>
                      <a:pt x="105" y="190"/>
                    </a:cubicBezTo>
                    <a:cubicBezTo>
                      <a:pt x="110" y="178"/>
                      <a:pt x="115" y="168"/>
                      <a:pt x="123" y="157"/>
                    </a:cubicBezTo>
                    <a:cubicBezTo>
                      <a:pt x="123" y="157"/>
                      <a:pt x="121" y="163"/>
                      <a:pt x="120" y="166"/>
                    </a:cubicBezTo>
                    <a:cubicBezTo>
                      <a:pt x="125" y="180"/>
                      <a:pt x="118" y="215"/>
                      <a:pt x="132" y="187"/>
                    </a:cubicBezTo>
                    <a:cubicBezTo>
                      <a:pt x="127" y="153"/>
                      <a:pt x="129" y="170"/>
                      <a:pt x="117" y="187"/>
                    </a:cubicBezTo>
                    <a:cubicBezTo>
                      <a:pt x="113" y="204"/>
                      <a:pt x="116" y="196"/>
                      <a:pt x="105" y="211"/>
                    </a:cubicBezTo>
                    <a:cubicBezTo>
                      <a:pt x="101" y="224"/>
                      <a:pt x="90" y="245"/>
                      <a:pt x="90" y="259"/>
                    </a:cubicBezTo>
                    <a:cubicBezTo>
                      <a:pt x="90" y="262"/>
                      <a:pt x="92" y="253"/>
                      <a:pt x="93" y="250"/>
                    </a:cubicBezTo>
                    <a:cubicBezTo>
                      <a:pt x="98" y="239"/>
                      <a:pt x="101" y="227"/>
                      <a:pt x="108" y="217"/>
                    </a:cubicBezTo>
                    <a:cubicBezTo>
                      <a:pt x="107" y="227"/>
                      <a:pt x="107" y="237"/>
                      <a:pt x="105" y="247"/>
                    </a:cubicBezTo>
                    <a:cubicBezTo>
                      <a:pt x="104" y="253"/>
                      <a:pt x="99" y="265"/>
                      <a:pt x="99" y="265"/>
                    </a:cubicBezTo>
                    <a:cubicBezTo>
                      <a:pt x="100" y="255"/>
                      <a:pt x="104" y="245"/>
                      <a:pt x="102" y="235"/>
                    </a:cubicBezTo>
                    <a:cubicBezTo>
                      <a:pt x="101" y="230"/>
                      <a:pt x="98" y="245"/>
                      <a:pt x="96" y="250"/>
                    </a:cubicBezTo>
                    <a:cubicBezTo>
                      <a:pt x="93" y="259"/>
                      <a:pt x="92" y="262"/>
                      <a:pt x="90" y="271"/>
                    </a:cubicBezTo>
                    <a:cubicBezTo>
                      <a:pt x="85" y="255"/>
                      <a:pt x="87" y="268"/>
                      <a:pt x="93" y="247"/>
                    </a:cubicBezTo>
                    <a:cubicBezTo>
                      <a:pt x="94" y="242"/>
                      <a:pt x="100" y="228"/>
                      <a:pt x="96" y="232"/>
                    </a:cubicBezTo>
                    <a:cubicBezTo>
                      <a:pt x="92" y="236"/>
                      <a:pt x="76" y="287"/>
                      <a:pt x="72" y="298"/>
                    </a:cubicBezTo>
                    <a:cubicBezTo>
                      <a:pt x="74" y="279"/>
                      <a:pt x="81" y="257"/>
                      <a:pt x="81" y="238"/>
                    </a:cubicBezTo>
                    <a:cubicBezTo>
                      <a:pt x="81" y="231"/>
                      <a:pt x="79" y="252"/>
                      <a:pt x="78" y="259"/>
                    </a:cubicBezTo>
                    <a:cubicBezTo>
                      <a:pt x="76" y="274"/>
                      <a:pt x="72" y="287"/>
                      <a:pt x="69" y="301"/>
                    </a:cubicBezTo>
                    <a:cubicBezTo>
                      <a:pt x="63" y="283"/>
                      <a:pt x="78" y="244"/>
                      <a:pt x="84" y="226"/>
                    </a:cubicBezTo>
                    <a:cubicBezTo>
                      <a:pt x="83" y="237"/>
                      <a:pt x="83" y="248"/>
                      <a:pt x="81" y="259"/>
                    </a:cubicBezTo>
                    <a:cubicBezTo>
                      <a:pt x="81" y="262"/>
                      <a:pt x="79" y="265"/>
                      <a:pt x="78" y="268"/>
                    </a:cubicBezTo>
                    <a:cubicBezTo>
                      <a:pt x="77" y="273"/>
                      <a:pt x="76" y="278"/>
                      <a:pt x="75" y="283"/>
                    </a:cubicBezTo>
                    <a:cubicBezTo>
                      <a:pt x="73" y="292"/>
                      <a:pt x="84" y="267"/>
                      <a:pt x="87" y="259"/>
                    </a:cubicBezTo>
                    <a:cubicBezTo>
                      <a:pt x="89" y="253"/>
                      <a:pt x="91" y="247"/>
                      <a:pt x="93" y="241"/>
                    </a:cubicBezTo>
                    <a:cubicBezTo>
                      <a:pt x="94" y="238"/>
                      <a:pt x="97" y="235"/>
                      <a:pt x="99" y="232"/>
                    </a:cubicBezTo>
                    <a:cubicBezTo>
                      <a:pt x="100" y="227"/>
                      <a:pt x="97" y="219"/>
                      <a:pt x="102" y="217"/>
                    </a:cubicBezTo>
                    <a:cubicBezTo>
                      <a:pt x="106" y="215"/>
                      <a:pt x="105" y="225"/>
                      <a:pt x="105" y="229"/>
                    </a:cubicBezTo>
                    <a:cubicBezTo>
                      <a:pt x="104" y="241"/>
                      <a:pt x="104" y="254"/>
                      <a:pt x="99" y="265"/>
                    </a:cubicBezTo>
                    <a:cubicBezTo>
                      <a:pt x="97" y="269"/>
                      <a:pt x="95" y="273"/>
                      <a:pt x="93" y="277"/>
                    </a:cubicBezTo>
                    <a:cubicBezTo>
                      <a:pt x="92" y="280"/>
                      <a:pt x="90" y="289"/>
                      <a:pt x="90" y="286"/>
                    </a:cubicBezTo>
                    <a:cubicBezTo>
                      <a:pt x="90" y="271"/>
                      <a:pt x="97" y="253"/>
                      <a:pt x="105" y="241"/>
                    </a:cubicBezTo>
                    <a:cubicBezTo>
                      <a:pt x="106" y="236"/>
                      <a:pt x="107" y="231"/>
                      <a:pt x="108" y="226"/>
                    </a:cubicBezTo>
                    <a:cubicBezTo>
                      <a:pt x="109" y="223"/>
                      <a:pt x="111" y="214"/>
                      <a:pt x="111" y="217"/>
                    </a:cubicBezTo>
                    <a:cubicBezTo>
                      <a:pt x="111" y="225"/>
                      <a:pt x="110" y="233"/>
                      <a:pt x="108" y="241"/>
                    </a:cubicBezTo>
                    <a:cubicBezTo>
                      <a:pt x="105" y="254"/>
                      <a:pt x="100" y="269"/>
                      <a:pt x="93" y="280"/>
                    </a:cubicBezTo>
                    <a:cubicBezTo>
                      <a:pt x="95" y="260"/>
                      <a:pt x="96" y="239"/>
                      <a:pt x="102" y="220"/>
                    </a:cubicBezTo>
                    <a:cubicBezTo>
                      <a:pt x="101" y="229"/>
                      <a:pt x="100" y="238"/>
                      <a:pt x="99" y="247"/>
                    </a:cubicBezTo>
                    <a:cubicBezTo>
                      <a:pt x="98" y="252"/>
                      <a:pt x="97" y="257"/>
                      <a:pt x="96" y="262"/>
                    </a:cubicBezTo>
                    <a:cubicBezTo>
                      <a:pt x="94" y="268"/>
                      <a:pt x="89" y="286"/>
                      <a:pt x="90" y="280"/>
                    </a:cubicBezTo>
                    <a:cubicBezTo>
                      <a:pt x="94" y="255"/>
                      <a:pt x="103" y="229"/>
                      <a:pt x="111" y="205"/>
                    </a:cubicBezTo>
                    <a:cubicBezTo>
                      <a:pt x="120" y="232"/>
                      <a:pt x="112" y="275"/>
                      <a:pt x="99" y="301"/>
                    </a:cubicBezTo>
                    <a:cubicBezTo>
                      <a:pt x="102" y="282"/>
                      <a:pt x="108" y="265"/>
                      <a:pt x="117" y="247"/>
                    </a:cubicBezTo>
                    <a:cubicBezTo>
                      <a:pt x="118" y="242"/>
                      <a:pt x="119" y="237"/>
                      <a:pt x="120" y="232"/>
                    </a:cubicBezTo>
                    <a:cubicBezTo>
                      <a:pt x="129" y="192"/>
                      <a:pt x="117" y="281"/>
                      <a:pt x="111" y="292"/>
                    </a:cubicBezTo>
                    <a:cubicBezTo>
                      <a:pt x="114" y="268"/>
                      <a:pt x="117" y="243"/>
                      <a:pt x="123" y="220"/>
                    </a:cubicBezTo>
                    <a:cubicBezTo>
                      <a:pt x="128" y="239"/>
                      <a:pt x="125" y="258"/>
                      <a:pt x="120" y="277"/>
                    </a:cubicBezTo>
                    <a:cubicBezTo>
                      <a:pt x="118" y="283"/>
                      <a:pt x="114" y="295"/>
                      <a:pt x="114" y="295"/>
                    </a:cubicBezTo>
                    <a:cubicBezTo>
                      <a:pt x="117" y="272"/>
                      <a:pt x="122" y="252"/>
                      <a:pt x="135" y="232"/>
                    </a:cubicBezTo>
                    <a:cubicBezTo>
                      <a:pt x="139" y="247"/>
                      <a:pt x="135" y="257"/>
                      <a:pt x="132" y="271"/>
                    </a:cubicBezTo>
                    <a:cubicBezTo>
                      <a:pt x="131" y="277"/>
                      <a:pt x="130" y="283"/>
                      <a:pt x="129" y="289"/>
                    </a:cubicBezTo>
                    <a:cubicBezTo>
                      <a:pt x="128" y="292"/>
                      <a:pt x="126" y="301"/>
                      <a:pt x="126" y="298"/>
                    </a:cubicBezTo>
                    <a:cubicBezTo>
                      <a:pt x="126" y="277"/>
                      <a:pt x="141" y="253"/>
                      <a:pt x="150" y="235"/>
                    </a:cubicBezTo>
                    <a:cubicBezTo>
                      <a:pt x="154" y="254"/>
                      <a:pt x="150" y="271"/>
                      <a:pt x="144" y="289"/>
                    </a:cubicBezTo>
                    <a:cubicBezTo>
                      <a:pt x="146" y="267"/>
                      <a:pt x="144" y="252"/>
                      <a:pt x="156" y="235"/>
                    </a:cubicBezTo>
                    <a:cubicBezTo>
                      <a:pt x="161" y="254"/>
                      <a:pt x="158" y="276"/>
                      <a:pt x="147" y="292"/>
                    </a:cubicBezTo>
                    <a:cubicBezTo>
                      <a:pt x="151" y="267"/>
                      <a:pt x="159" y="244"/>
                      <a:pt x="165" y="220"/>
                    </a:cubicBezTo>
                    <a:cubicBezTo>
                      <a:pt x="183" y="226"/>
                      <a:pt x="172" y="247"/>
                      <a:pt x="168" y="262"/>
                    </a:cubicBezTo>
                    <a:cubicBezTo>
                      <a:pt x="166" y="268"/>
                      <a:pt x="162" y="280"/>
                      <a:pt x="162" y="280"/>
                    </a:cubicBezTo>
                    <a:cubicBezTo>
                      <a:pt x="157" y="259"/>
                      <a:pt x="170" y="240"/>
                      <a:pt x="177" y="220"/>
                    </a:cubicBezTo>
                    <a:cubicBezTo>
                      <a:pt x="185" y="244"/>
                      <a:pt x="172" y="262"/>
                      <a:pt x="165" y="283"/>
                    </a:cubicBezTo>
                    <a:cubicBezTo>
                      <a:pt x="169" y="258"/>
                      <a:pt x="177" y="235"/>
                      <a:pt x="183" y="211"/>
                    </a:cubicBezTo>
                    <a:cubicBezTo>
                      <a:pt x="190" y="233"/>
                      <a:pt x="184" y="258"/>
                      <a:pt x="177" y="280"/>
                    </a:cubicBezTo>
                    <a:cubicBezTo>
                      <a:pt x="179" y="251"/>
                      <a:pt x="183" y="244"/>
                      <a:pt x="189" y="220"/>
                    </a:cubicBezTo>
                    <a:cubicBezTo>
                      <a:pt x="196" y="241"/>
                      <a:pt x="190" y="263"/>
                      <a:pt x="183" y="283"/>
                    </a:cubicBezTo>
                    <a:cubicBezTo>
                      <a:pt x="186" y="258"/>
                      <a:pt x="187" y="255"/>
                      <a:pt x="195" y="235"/>
                    </a:cubicBezTo>
                    <a:cubicBezTo>
                      <a:pt x="197" y="229"/>
                      <a:pt x="201" y="217"/>
                      <a:pt x="201" y="217"/>
                    </a:cubicBezTo>
                    <a:cubicBezTo>
                      <a:pt x="207" y="234"/>
                      <a:pt x="199" y="249"/>
                      <a:pt x="195" y="265"/>
                    </a:cubicBezTo>
                    <a:cubicBezTo>
                      <a:pt x="191" y="253"/>
                      <a:pt x="202" y="217"/>
                      <a:pt x="210" y="205"/>
                    </a:cubicBezTo>
                    <a:cubicBezTo>
                      <a:pt x="215" y="199"/>
                      <a:pt x="222" y="196"/>
                      <a:pt x="228" y="190"/>
                    </a:cubicBezTo>
                    <a:cubicBezTo>
                      <a:pt x="225" y="211"/>
                      <a:pt x="219" y="232"/>
                      <a:pt x="207" y="250"/>
                    </a:cubicBezTo>
                    <a:cubicBezTo>
                      <a:pt x="195" y="232"/>
                      <a:pt x="215" y="215"/>
                      <a:pt x="225" y="199"/>
                    </a:cubicBezTo>
                    <a:cubicBezTo>
                      <a:pt x="230" y="214"/>
                      <a:pt x="220" y="239"/>
                      <a:pt x="213" y="253"/>
                    </a:cubicBezTo>
                    <a:cubicBezTo>
                      <a:pt x="209" y="261"/>
                      <a:pt x="207" y="280"/>
                      <a:pt x="207" y="274"/>
                    </a:cubicBezTo>
                    <a:cubicBezTo>
                      <a:pt x="207" y="258"/>
                      <a:pt x="219" y="246"/>
                      <a:pt x="225" y="232"/>
                    </a:cubicBezTo>
                    <a:cubicBezTo>
                      <a:pt x="228" y="226"/>
                      <a:pt x="231" y="214"/>
                      <a:pt x="231" y="214"/>
                    </a:cubicBezTo>
                    <a:cubicBezTo>
                      <a:pt x="232" y="217"/>
                      <a:pt x="234" y="220"/>
                      <a:pt x="234" y="223"/>
                    </a:cubicBezTo>
                    <a:cubicBezTo>
                      <a:pt x="233" y="233"/>
                      <a:pt x="225" y="241"/>
                      <a:pt x="222" y="250"/>
                    </a:cubicBezTo>
                    <a:cubicBezTo>
                      <a:pt x="221" y="253"/>
                      <a:pt x="218" y="262"/>
                      <a:pt x="219" y="259"/>
                    </a:cubicBezTo>
                    <a:cubicBezTo>
                      <a:pt x="221" y="252"/>
                      <a:pt x="222" y="245"/>
                      <a:pt x="225" y="238"/>
                    </a:cubicBezTo>
                    <a:cubicBezTo>
                      <a:pt x="227" y="233"/>
                      <a:pt x="231" y="228"/>
                      <a:pt x="234" y="223"/>
                    </a:cubicBezTo>
                    <a:cubicBezTo>
                      <a:pt x="236" y="215"/>
                      <a:pt x="239" y="191"/>
                      <a:pt x="246" y="211"/>
                    </a:cubicBezTo>
                    <a:cubicBezTo>
                      <a:pt x="245" y="220"/>
                      <a:pt x="244" y="229"/>
                      <a:pt x="243" y="238"/>
                    </a:cubicBezTo>
                    <a:cubicBezTo>
                      <a:pt x="242" y="241"/>
                      <a:pt x="243" y="247"/>
                      <a:pt x="240" y="247"/>
                    </a:cubicBezTo>
                    <a:cubicBezTo>
                      <a:pt x="237" y="247"/>
                      <a:pt x="238" y="241"/>
                      <a:pt x="237" y="238"/>
                    </a:cubicBezTo>
                    <a:cubicBezTo>
                      <a:pt x="247" y="221"/>
                      <a:pt x="245" y="226"/>
                      <a:pt x="252" y="208"/>
                    </a:cubicBezTo>
                    <a:cubicBezTo>
                      <a:pt x="253" y="205"/>
                      <a:pt x="255" y="196"/>
                      <a:pt x="255" y="199"/>
                    </a:cubicBezTo>
                    <a:cubicBezTo>
                      <a:pt x="255" y="214"/>
                      <a:pt x="249" y="219"/>
                      <a:pt x="240" y="232"/>
                    </a:cubicBezTo>
                    <a:cubicBezTo>
                      <a:pt x="236" y="237"/>
                      <a:pt x="244" y="220"/>
                      <a:pt x="246" y="214"/>
                    </a:cubicBezTo>
                    <a:cubicBezTo>
                      <a:pt x="247" y="210"/>
                      <a:pt x="247" y="206"/>
                      <a:pt x="249" y="202"/>
                    </a:cubicBezTo>
                    <a:cubicBezTo>
                      <a:pt x="250" y="199"/>
                      <a:pt x="258" y="190"/>
                      <a:pt x="255" y="193"/>
                    </a:cubicBezTo>
                    <a:cubicBezTo>
                      <a:pt x="251" y="197"/>
                      <a:pt x="249" y="201"/>
                      <a:pt x="246" y="205"/>
                    </a:cubicBezTo>
                    <a:cubicBezTo>
                      <a:pt x="241" y="219"/>
                      <a:pt x="241" y="223"/>
                      <a:pt x="234" y="235"/>
                    </a:cubicBezTo>
                    <a:cubicBezTo>
                      <a:pt x="229" y="243"/>
                      <a:pt x="219" y="259"/>
                      <a:pt x="219" y="259"/>
                    </a:cubicBezTo>
                    <a:cubicBezTo>
                      <a:pt x="210" y="231"/>
                      <a:pt x="216" y="231"/>
                      <a:pt x="207" y="259"/>
                    </a:cubicBezTo>
                    <a:cubicBezTo>
                      <a:pt x="208" y="245"/>
                      <a:pt x="210" y="231"/>
                      <a:pt x="210" y="217"/>
                    </a:cubicBezTo>
                    <a:cubicBezTo>
                      <a:pt x="210" y="213"/>
                      <a:pt x="209" y="234"/>
                      <a:pt x="204" y="244"/>
                    </a:cubicBezTo>
                    <a:cubicBezTo>
                      <a:pt x="202" y="247"/>
                      <a:pt x="198" y="257"/>
                      <a:pt x="198" y="253"/>
                    </a:cubicBezTo>
                    <a:cubicBezTo>
                      <a:pt x="198" y="247"/>
                      <a:pt x="225" y="199"/>
                      <a:pt x="228" y="199"/>
                    </a:cubicBezTo>
                    <a:cubicBezTo>
                      <a:pt x="231" y="199"/>
                      <a:pt x="226" y="205"/>
                      <a:pt x="225" y="208"/>
                    </a:cubicBezTo>
                    <a:cubicBezTo>
                      <a:pt x="214" y="231"/>
                      <a:pt x="203" y="244"/>
                      <a:pt x="183" y="259"/>
                    </a:cubicBezTo>
                    <a:cubicBezTo>
                      <a:pt x="180" y="246"/>
                      <a:pt x="177" y="245"/>
                      <a:pt x="186" y="232"/>
                    </a:cubicBezTo>
                    <a:cubicBezTo>
                      <a:pt x="189" y="227"/>
                      <a:pt x="201" y="215"/>
                      <a:pt x="198" y="220"/>
                    </a:cubicBezTo>
                    <a:cubicBezTo>
                      <a:pt x="184" y="239"/>
                      <a:pt x="175" y="262"/>
                      <a:pt x="150" y="268"/>
                    </a:cubicBezTo>
                    <a:cubicBezTo>
                      <a:pt x="144" y="245"/>
                      <a:pt x="155" y="227"/>
                      <a:pt x="168" y="208"/>
                    </a:cubicBezTo>
                    <a:cubicBezTo>
                      <a:pt x="171" y="204"/>
                      <a:pt x="161" y="216"/>
                      <a:pt x="159" y="220"/>
                    </a:cubicBezTo>
                    <a:cubicBezTo>
                      <a:pt x="156" y="225"/>
                      <a:pt x="155" y="230"/>
                      <a:pt x="153" y="235"/>
                    </a:cubicBezTo>
                    <a:cubicBezTo>
                      <a:pt x="146" y="250"/>
                      <a:pt x="138" y="258"/>
                      <a:pt x="129" y="271"/>
                    </a:cubicBezTo>
                    <a:cubicBezTo>
                      <a:pt x="128" y="266"/>
                      <a:pt x="125" y="261"/>
                      <a:pt x="126" y="256"/>
                    </a:cubicBezTo>
                    <a:cubicBezTo>
                      <a:pt x="127" y="253"/>
                      <a:pt x="150" y="218"/>
                      <a:pt x="153" y="214"/>
                    </a:cubicBezTo>
                    <a:cubicBezTo>
                      <a:pt x="162" y="232"/>
                      <a:pt x="152" y="263"/>
                      <a:pt x="141" y="280"/>
                    </a:cubicBezTo>
                    <a:cubicBezTo>
                      <a:pt x="144" y="254"/>
                      <a:pt x="142" y="255"/>
                      <a:pt x="147" y="235"/>
                    </a:cubicBezTo>
                    <a:cubicBezTo>
                      <a:pt x="148" y="231"/>
                      <a:pt x="149" y="227"/>
                      <a:pt x="150" y="223"/>
                    </a:cubicBezTo>
                    <a:cubicBezTo>
                      <a:pt x="151" y="220"/>
                      <a:pt x="156" y="214"/>
                      <a:pt x="153" y="214"/>
                    </a:cubicBezTo>
                    <a:cubicBezTo>
                      <a:pt x="151" y="214"/>
                      <a:pt x="141" y="238"/>
                      <a:pt x="135" y="247"/>
                    </a:cubicBezTo>
                    <a:cubicBezTo>
                      <a:pt x="132" y="259"/>
                      <a:pt x="129" y="269"/>
                      <a:pt x="123" y="280"/>
                    </a:cubicBezTo>
                    <a:cubicBezTo>
                      <a:pt x="118" y="260"/>
                      <a:pt x="127" y="243"/>
                      <a:pt x="141" y="229"/>
                    </a:cubicBezTo>
                    <a:cubicBezTo>
                      <a:pt x="139" y="251"/>
                      <a:pt x="137" y="271"/>
                      <a:pt x="132" y="292"/>
                    </a:cubicBezTo>
                    <a:cubicBezTo>
                      <a:pt x="124" y="267"/>
                      <a:pt x="132" y="296"/>
                      <a:pt x="132" y="238"/>
                    </a:cubicBezTo>
                    <a:cubicBezTo>
                      <a:pt x="132" y="233"/>
                      <a:pt x="130" y="248"/>
                      <a:pt x="129" y="253"/>
                    </a:cubicBezTo>
                    <a:cubicBezTo>
                      <a:pt x="127" y="264"/>
                      <a:pt x="123" y="275"/>
                      <a:pt x="123" y="286"/>
                    </a:cubicBezTo>
                    <a:cubicBezTo>
                      <a:pt x="123" y="290"/>
                      <a:pt x="124" y="278"/>
                      <a:pt x="126" y="274"/>
                    </a:cubicBezTo>
                    <a:cubicBezTo>
                      <a:pt x="129" y="267"/>
                      <a:pt x="136" y="261"/>
                      <a:pt x="141" y="256"/>
                    </a:cubicBezTo>
                    <a:cubicBezTo>
                      <a:pt x="148" y="240"/>
                      <a:pt x="159" y="234"/>
                      <a:pt x="165" y="217"/>
                    </a:cubicBezTo>
                    <a:cubicBezTo>
                      <a:pt x="177" y="234"/>
                      <a:pt x="173" y="254"/>
                      <a:pt x="162" y="271"/>
                    </a:cubicBezTo>
                    <a:cubicBezTo>
                      <a:pt x="142" y="264"/>
                      <a:pt x="159" y="239"/>
                      <a:pt x="162" y="223"/>
                    </a:cubicBezTo>
                    <a:cubicBezTo>
                      <a:pt x="163" y="218"/>
                      <a:pt x="170" y="210"/>
                      <a:pt x="165" y="208"/>
                    </a:cubicBezTo>
                    <a:cubicBezTo>
                      <a:pt x="161" y="206"/>
                      <a:pt x="159" y="216"/>
                      <a:pt x="156" y="220"/>
                    </a:cubicBezTo>
                    <a:cubicBezTo>
                      <a:pt x="151" y="238"/>
                      <a:pt x="148" y="260"/>
                      <a:pt x="132" y="271"/>
                    </a:cubicBezTo>
                    <a:cubicBezTo>
                      <a:pt x="130" y="267"/>
                      <a:pt x="127" y="263"/>
                      <a:pt x="126" y="259"/>
                    </a:cubicBezTo>
                    <a:cubicBezTo>
                      <a:pt x="124" y="242"/>
                      <a:pt x="127" y="225"/>
                      <a:pt x="123" y="208"/>
                    </a:cubicBezTo>
                    <a:cubicBezTo>
                      <a:pt x="122" y="203"/>
                      <a:pt x="119" y="218"/>
                      <a:pt x="117" y="223"/>
                    </a:cubicBezTo>
                    <a:cubicBezTo>
                      <a:pt x="104" y="259"/>
                      <a:pt x="113" y="239"/>
                      <a:pt x="102" y="262"/>
                    </a:cubicBezTo>
                    <a:cubicBezTo>
                      <a:pt x="98" y="246"/>
                      <a:pt x="100" y="237"/>
                      <a:pt x="108" y="223"/>
                    </a:cubicBezTo>
                    <a:cubicBezTo>
                      <a:pt x="110" y="219"/>
                      <a:pt x="112" y="215"/>
                      <a:pt x="114" y="211"/>
                    </a:cubicBezTo>
                    <a:cubicBezTo>
                      <a:pt x="115" y="208"/>
                      <a:pt x="117" y="199"/>
                      <a:pt x="117" y="202"/>
                    </a:cubicBezTo>
                    <a:cubicBezTo>
                      <a:pt x="117" y="218"/>
                      <a:pt x="104" y="253"/>
                      <a:pt x="96" y="268"/>
                    </a:cubicBezTo>
                    <a:cubicBezTo>
                      <a:pt x="91" y="252"/>
                      <a:pt x="108" y="244"/>
                      <a:pt x="90" y="256"/>
                    </a:cubicBezTo>
                    <a:cubicBezTo>
                      <a:pt x="84" y="287"/>
                      <a:pt x="92" y="254"/>
                      <a:pt x="78" y="286"/>
                    </a:cubicBezTo>
                    <a:cubicBezTo>
                      <a:pt x="76" y="290"/>
                      <a:pt x="75" y="302"/>
                      <a:pt x="75" y="298"/>
                    </a:cubicBezTo>
                    <a:cubicBezTo>
                      <a:pt x="75" y="281"/>
                      <a:pt x="86" y="259"/>
                      <a:pt x="93" y="244"/>
                    </a:cubicBezTo>
                    <a:cubicBezTo>
                      <a:pt x="92" y="252"/>
                      <a:pt x="89" y="269"/>
                      <a:pt x="87" y="277"/>
                    </a:cubicBezTo>
                    <a:cubicBezTo>
                      <a:pt x="85" y="284"/>
                      <a:pt x="81" y="305"/>
                      <a:pt x="81" y="298"/>
                    </a:cubicBezTo>
                    <a:cubicBezTo>
                      <a:pt x="81" y="285"/>
                      <a:pt x="84" y="283"/>
                      <a:pt x="90" y="274"/>
                    </a:cubicBezTo>
                    <a:cubicBezTo>
                      <a:pt x="91" y="278"/>
                      <a:pt x="90" y="289"/>
                      <a:pt x="93" y="286"/>
                    </a:cubicBezTo>
                    <a:cubicBezTo>
                      <a:pt x="97" y="282"/>
                      <a:pt x="100" y="272"/>
                      <a:pt x="96" y="268"/>
                    </a:cubicBezTo>
                    <a:cubicBezTo>
                      <a:pt x="95" y="267"/>
                      <a:pt x="82" y="287"/>
                      <a:pt x="81" y="289"/>
                    </a:cubicBezTo>
                    <a:cubicBezTo>
                      <a:pt x="77" y="276"/>
                      <a:pt x="77" y="282"/>
                      <a:pt x="81" y="265"/>
                    </a:cubicBezTo>
                    <a:cubicBezTo>
                      <a:pt x="82" y="262"/>
                      <a:pt x="84" y="253"/>
                      <a:pt x="84" y="256"/>
                    </a:cubicBezTo>
                    <a:cubicBezTo>
                      <a:pt x="84" y="271"/>
                      <a:pt x="79" y="288"/>
                      <a:pt x="72" y="301"/>
                    </a:cubicBezTo>
                    <a:cubicBezTo>
                      <a:pt x="68" y="283"/>
                      <a:pt x="68" y="291"/>
                      <a:pt x="72" y="268"/>
                    </a:cubicBezTo>
                    <a:cubicBezTo>
                      <a:pt x="73" y="264"/>
                      <a:pt x="75" y="252"/>
                      <a:pt x="75" y="256"/>
                    </a:cubicBezTo>
                    <a:cubicBezTo>
                      <a:pt x="75" y="271"/>
                      <a:pt x="67" y="283"/>
                      <a:pt x="60" y="295"/>
                    </a:cubicBezTo>
                    <a:cubicBezTo>
                      <a:pt x="59" y="299"/>
                      <a:pt x="61" y="305"/>
                      <a:pt x="57" y="307"/>
                    </a:cubicBezTo>
                    <a:cubicBezTo>
                      <a:pt x="54" y="308"/>
                      <a:pt x="54" y="301"/>
                      <a:pt x="54" y="298"/>
                    </a:cubicBezTo>
                    <a:cubicBezTo>
                      <a:pt x="55" y="286"/>
                      <a:pt x="57" y="274"/>
                      <a:pt x="60" y="262"/>
                    </a:cubicBezTo>
                    <a:cubicBezTo>
                      <a:pt x="62" y="253"/>
                      <a:pt x="66" y="244"/>
                      <a:pt x="69" y="235"/>
                    </a:cubicBezTo>
                    <a:cubicBezTo>
                      <a:pt x="70" y="232"/>
                      <a:pt x="74" y="223"/>
                      <a:pt x="72" y="226"/>
                    </a:cubicBezTo>
                    <a:cubicBezTo>
                      <a:pt x="68" y="232"/>
                      <a:pt x="60" y="244"/>
                      <a:pt x="60" y="244"/>
                    </a:cubicBezTo>
                    <a:cubicBezTo>
                      <a:pt x="56" y="274"/>
                      <a:pt x="60" y="260"/>
                      <a:pt x="51" y="286"/>
                    </a:cubicBezTo>
                    <a:cubicBezTo>
                      <a:pt x="50" y="290"/>
                      <a:pt x="48" y="302"/>
                      <a:pt x="48" y="298"/>
                    </a:cubicBezTo>
                    <a:cubicBezTo>
                      <a:pt x="48" y="281"/>
                      <a:pt x="74" y="247"/>
                      <a:pt x="72" y="238"/>
                    </a:cubicBezTo>
                    <a:cubicBezTo>
                      <a:pt x="71" y="235"/>
                      <a:pt x="66" y="240"/>
                      <a:pt x="63" y="241"/>
                    </a:cubicBezTo>
                    <a:cubicBezTo>
                      <a:pt x="57" y="256"/>
                      <a:pt x="47" y="273"/>
                      <a:pt x="42" y="289"/>
                    </a:cubicBezTo>
                    <a:cubicBezTo>
                      <a:pt x="36" y="271"/>
                      <a:pt x="53" y="255"/>
                      <a:pt x="63" y="241"/>
                    </a:cubicBezTo>
                    <a:cubicBezTo>
                      <a:pt x="64" y="238"/>
                      <a:pt x="66" y="229"/>
                      <a:pt x="66" y="232"/>
                    </a:cubicBezTo>
                    <a:cubicBezTo>
                      <a:pt x="66" y="236"/>
                      <a:pt x="64" y="240"/>
                      <a:pt x="63" y="244"/>
                    </a:cubicBezTo>
                    <a:cubicBezTo>
                      <a:pt x="58" y="258"/>
                      <a:pt x="51" y="269"/>
                      <a:pt x="48" y="283"/>
                    </a:cubicBezTo>
                    <a:cubicBezTo>
                      <a:pt x="44" y="270"/>
                      <a:pt x="47" y="264"/>
                      <a:pt x="54" y="253"/>
                    </a:cubicBezTo>
                    <a:cubicBezTo>
                      <a:pt x="57" y="242"/>
                      <a:pt x="62" y="233"/>
                      <a:pt x="66" y="223"/>
                    </a:cubicBezTo>
                    <a:cubicBezTo>
                      <a:pt x="68" y="219"/>
                      <a:pt x="76" y="211"/>
                      <a:pt x="72" y="211"/>
                    </a:cubicBezTo>
                    <a:cubicBezTo>
                      <a:pt x="70" y="211"/>
                      <a:pt x="48" y="245"/>
                      <a:pt x="45" y="250"/>
                    </a:cubicBezTo>
                    <a:cubicBezTo>
                      <a:pt x="40" y="258"/>
                      <a:pt x="30" y="274"/>
                      <a:pt x="30" y="274"/>
                    </a:cubicBezTo>
                    <a:cubicBezTo>
                      <a:pt x="25" y="260"/>
                      <a:pt x="38" y="245"/>
                      <a:pt x="45" y="232"/>
                    </a:cubicBezTo>
                    <a:cubicBezTo>
                      <a:pt x="57" y="210"/>
                      <a:pt x="66" y="188"/>
                      <a:pt x="72" y="163"/>
                    </a:cubicBezTo>
                    <a:cubicBezTo>
                      <a:pt x="73" y="160"/>
                      <a:pt x="68" y="169"/>
                      <a:pt x="66" y="172"/>
                    </a:cubicBezTo>
                    <a:cubicBezTo>
                      <a:pt x="63" y="177"/>
                      <a:pt x="60" y="182"/>
                      <a:pt x="57" y="187"/>
                    </a:cubicBezTo>
                    <a:cubicBezTo>
                      <a:pt x="50" y="202"/>
                      <a:pt x="40" y="215"/>
                      <a:pt x="30" y="229"/>
                    </a:cubicBezTo>
                    <a:cubicBezTo>
                      <a:pt x="25" y="236"/>
                      <a:pt x="35" y="213"/>
                      <a:pt x="39" y="205"/>
                    </a:cubicBezTo>
                    <a:cubicBezTo>
                      <a:pt x="47" y="189"/>
                      <a:pt x="60" y="173"/>
                      <a:pt x="60" y="154"/>
                    </a:cubicBezTo>
                    <a:cubicBezTo>
                      <a:pt x="60" y="151"/>
                      <a:pt x="58" y="160"/>
                      <a:pt x="57" y="163"/>
                    </a:cubicBezTo>
                    <a:cubicBezTo>
                      <a:pt x="55" y="167"/>
                      <a:pt x="53" y="171"/>
                      <a:pt x="51" y="175"/>
                    </a:cubicBezTo>
                    <a:cubicBezTo>
                      <a:pt x="50" y="181"/>
                      <a:pt x="46" y="212"/>
                      <a:pt x="39" y="190"/>
                    </a:cubicBezTo>
                    <a:cubicBezTo>
                      <a:pt x="40" y="179"/>
                      <a:pt x="42" y="168"/>
                      <a:pt x="42" y="157"/>
                    </a:cubicBezTo>
                    <a:cubicBezTo>
                      <a:pt x="42" y="150"/>
                      <a:pt x="45" y="140"/>
                      <a:pt x="39" y="136"/>
                    </a:cubicBezTo>
                    <a:cubicBezTo>
                      <a:pt x="36" y="134"/>
                      <a:pt x="27" y="174"/>
                      <a:pt x="27" y="175"/>
                    </a:cubicBezTo>
                    <a:cubicBezTo>
                      <a:pt x="26" y="178"/>
                      <a:pt x="24" y="187"/>
                      <a:pt x="24" y="184"/>
                    </a:cubicBezTo>
                    <a:cubicBezTo>
                      <a:pt x="24" y="159"/>
                      <a:pt x="43" y="127"/>
                      <a:pt x="51" y="103"/>
                    </a:cubicBezTo>
                    <a:cubicBezTo>
                      <a:pt x="48" y="124"/>
                      <a:pt x="43" y="143"/>
                      <a:pt x="39" y="163"/>
                    </a:cubicBezTo>
                    <a:cubicBezTo>
                      <a:pt x="38" y="168"/>
                      <a:pt x="37" y="173"/>
                      <a:pt x="36" y="178"/>
                    </a:cubicBezTo>
                    <a:cubicBezTo>
                      <a:pt x="35" y="182"/>
                      <a:pt x="30" y="192"/>
                      <a:pt x="33" y="190"/>
                    </a:cubicBezTo>
                    <a:cubicBezTo>
                      <a:pt x="53" y="177"/>
                      <a:pt x="45" y="148"/>
                      <a:pt x="60" y="133"/>
                    </a:cubicBezTo>
                    <a:cubicBezTo>
                      <a:pt x="63" y="130"/>
                      <a:pt x="58" y="141"/>
                      <a:pt x="57" y="145"/>
                    </a:cubicBezTo>
                    <a:cubicBezTo>
                      <a:pt x="55" y="151"/>
                      <a:pt x="53" y="157"/>
                      <a:pt x="51" y="163"/>
                    </a:cubicBezTo>
                    <a:cubicBezTo>
                      <a:pt x="47" y="174"/>
                      <a:pt x="43" y="185"/>
                      <a:pt x="39" y="196"/>
                    </a:cubicBezTo>
                    <a:cubicBezTo>
                      <a:pt x="41" y="177"/>
                      <a:pt x="46" y="160"/>
                      <a:pt x="51" y="142"/>
                    </a:cubicBezTo>
                    <a:cubicBezTo>
                      <a:pt x="50" y="126"/>
                      <a:pt x="52" y="109"/>
                      <a:pt x="48" y="94"/>
                    </a:cubicBezTo>
                    <a:cubicBezTo>
                      <a:pt x="46" y="88"/>
                      <a:pt x="39" y="103"/>
                      <a:pt x="36" y="109"/>
                    </a:cubicBezTo>
                    <a:cubicBezTo>
                      <a:pt x="28" y="124"/>
                      <a:pt x="18" y="137"/>
                      <a:pt x="9" y="151"/>
                    </a:cubicBezTo>
                    <a:cubicBezTo>
                      <a:pt x="6" y="156"/>
                      <a:pt x="13" y="139"/>
                      <a:pt x="15" y="133"/>
                    </a:cubicBezTo>
                    <a:cubicBezTo>
                      <a:pt x="20" y="115"/>
                      <a:pt x="14" y="126"/>
                      <a:pt x="24" y="112"/>
                    </a:cubicBezTo>
                    <a:cubicBezTo>
                      <a:pt x="27" y="101"/>
                      <a:pt x="30" y="90"/>
                      <a:pt x="33" y="79"/>
                    </a:cubicBezTo>
                    <a:cubicBezTo>
                      <a:pt x="31" y="98"/>
                      <a:pt x="29" y="115"/>
                      <a:pt x="24" y="133"/>
                    </a:cubicBezTo>
                    <a:cubicBezTo>
                      <a:pt x="11" y="113"/>
                      <a:pt x="23" y="90"/>
                      <a:pt x="18" y="67"/>
                    </a:cubicBezTo>
                    <a:cubicBezTo>
                      <a:pt x="13" y="81"/>
                      <a:pt x="12" y="93"/>
                      <a:pt x="6" y="106"/>
                    </a:cubicBezTo>
                    <a:cubicBezTo>
                      <a:pt x="5" y="111"/>
                      <a:pt x="7" y="117"/>
                      <a:pt x="3" y="121"/>
                    </a:cubicBezTo>
                    <a:cubicBezTo>
                      <a:pt x="1" y="123"/>
                      <a:pt x="0" y="115"/>
                      <a:pt x="0" y="112"/>
                    </a:cubicBezTo>
                    <a:cubicBezTo>
                      <a:pt x="1" y="103"/>
                      <a:pt x="6" y="94"/>
                      <a:pt x="9" y="85"/>
                    </a:cubicBezTo>
                    <a:cubicBezTo>
                      <a:pt x="11" y="80"/>
                      <a:pt x="10" y="75"/>
                      <a:pt x="12" y="70"/>
                    </a:cubicBezTo>
                    <a:cubicBezTo>
                      <a:pt x="13" y="67"/>
                      <a:pt x="16" y="64"/>
                      <a:pt x="18" y="61"/>
                    </a:cubicBezTo>
                    <a:cubicBezTo>
                      <a:pt x="19" y="58"/>
                      <a:pt x="21" y="49"/>
                      <a:pt x="21" y="52"/>
                    </a:cubicBezTo>
                    <a:cubicBezTo>
                      <a:pt x="21" y="62"/>
                      <a:pt x="12" y="82"/>
                      <a:pt x="12" y="82"/>
                    </a:cubicBezTo>
                    <a:cubicBezTo>
                      <a:pt x="5" y="60"/>
                      <a:pt x="8" y="62"/>
                      <a:pt x="12" y="40"/>
                    </a:cubicBezTo>
                    <a:cubicBezTo>
                      <a:pt x="15" y="42"/>
                      <a:pt x="19" y="43"/>
                      <a:pt x="21" y="46"/>
                    </a:cubicBezTo>
                    <a:cubicBezTo>
                      <a:pt x="24" y="51"/>
                      <a:pt x="27" y="64"/>
                      <a:pt x="27" y="64"/>
                    </a:cubicBezTo>
                    <a:cubicBezTo>
                      <a:pt x="48" y="50"/>
                      <a:pt x="38" y="54"/>
                      <a:pt x="54" y="49"/>
                    </a:cubicBezTo>
                    <a:cubicBezTo>
                      <a:pt x="55" y="64"/>
                      <a:pt x="53" y="79"/>
                      <a:pt x="57" y="94"/>
                    </a:cubicBezTo>
                    <a:cubicBezTo>
                      <a:pt x="58" y="98"/>
                      <a:pt x="60" y="86"/>
                      <a:pt x="63" y="82"/>
                    </a:cubicBezTo>
                    <a:cubicBezTo>
                      <a:pt x="65" y="79"/>
                      <a:pt x="69" y="76"/>
                      <a:pt x="72" y="73"/>
                    </a:cubicBezTo>
                    <a:cubicBezTo>
                      <a:pt x="92" y="56"/>
                      <a:pt x="93" y="56"/>
                      <a:pt x="108" y="46"/>
                    </a:cubicBezTo>
                    <a:cubicBezTo>
                      <a:pt x="112" y="93"/>
                      <a:pt x="111" y="94"/>
                      <a:pt x="120" y="67"/>
                    </a:cubicBezTo>
                    <a:cubicBezTo>
                      <a:pt x="122" y="71"/>
                      <a:pt x="122" y="78"/>
                      <a:pt x="126" y="79"/>
                    </a:cubicBezTo>
                    <a:cubicBezTo>
                      <a:pt x="129" y="80"/>
                      <a:pt x="128" y="70"/>
                      <a:pt x="132" y="70"/>
                    </a:cubicBezTo>
                    <a:cubicBezTo>
                      <a:pt x="136" y="70"/>
                      <a:pt x="136" y="76"/>
                      <a:pt x="138" y="79"/>
                    </a:cubicBezTo>
                    <a:cubicBezTo>
                      <a:pt x="140" y="76"/>
                      <a:pt x="140" y="70"/>
                      <a:pt x="144" y="70"/>
                    </a:cubicBezTo>
                    <a:cubicBezTo>
                      <a:pt x="148" y="70"/>
                      <a:pt x="147" y="81"/>
                      <a:pt x="150" y="79"/>
                    </a:cubicBezTo>
                    <a:cubicBezTo>
                      <a:pt x="154" y="76"/>
                      <a:pt x="153" y="59"/>
                      <a:pt x="153" y="64"/>
                    </a:cubicBezTo>
                    <a:cubicBezTo>
                      <a:pt x="153" y="101"/>
                      <a:pt x="151" y="71"/>
                      <a:pt x="162" y="55"/>
                    </a:cubicBezTo>
                    <a:cubicBezTo>
                      <a:pt x="168" y="64"/>
                      <a:pt x="162" y="80"/>
                      <a:pt x="171" y="85"/>
                    </a:cubicBezTo>
                    <a:cubicBezTo>
                      <a:pt x="176" y="88"/>
                      <a:pt x="174" y="61"/>
                      <a:pt x="174" y="67"/>
                    </a:cubicBezTo>
                    <a:cubicBezTo>
                      <a:pt x="174" y="77"/>
                      <a:pt x="165" y="89"/>
                      <a:pt x="171" y="97"/>
                    </a:cubicBezTo>
                    <a:cubicBezTo>
                      <a:pt x="175" y="103"/>
                      <a:pt x="183" y="79"/>
                      <a:pt x="183" y="79"/>
                    </a:cubicBezTo>
                    <a:cubicBezTo>
                      <a:pt x="186" y="87"/>
                      <a:pt x="182" y="99"/>
                      <a:pt x="189" y="103"/>
                    </a:cubicBezTo>
                    <a:cubicBezTo>
                      <a:pt x="193" y="105"/>
                      <a:pt x="190" y="95"/>
                      <a:pt x="192" y="91"/>
                    </a:cubicBezTo>
                    <a:cubicBezTo>
                      <a:pt x="198" y="80"/>
                      <a:pt x="201" y="79"/>
                      <a:pt x="210" y="73"/>
                    </a:cubicBezTo>
                    <a:cubicBezTo>
                      <a:pt x="219" y="91"/>
                      <a:pt x="210" y="88"/>
                      <a:pt x="210" y="106"/>
                    </a:cubicBezTo>
                    <a:cubicBezTo>
                      <a:pt x="210" y="109"/>
                      <a:pt x="212" y="100"/>
                      <a:pt x="213" y="97"/>
                    </a:cubicBezTo>
                    <a:cubicBezTo>
                      <a:pt x="215" y="94"/>
                      <a:pt x="217" y="91"/>
                      <a:pt x="219" y="88"/>
                    </a:cubicBezTo>
                    <a:cubicBezTo>
                      <a:pt x="220" y="92"/>
                      <a:pt x="218" y="99"/>
                      <a:pt x="222" y="100"/>
                    </a:cubicBezTo>
                    <a:cubicBezTo>
                      <a:pt x="225" y="101"/>
                      <a:pt x="225" y="94"/>
                      <a:pt x="228" y="91"/>
                    </a:cubicBezTo>
                    <a:cubicBezTo>
                      <a:pt x="234" y="85"/>
                      <a:pt x="242" y="81"/>
                      <a:pt x="249" y="76"/>
                    </a:cubicBezTo>
                    <a:cubicBezTo>
                      <a:pt x="253" y="89"/>
                      <a:pt x="246" y="122"/>
                      <a:pt x="261" y="100"/>
                    </a:cubicBezTo>
                    <a:cubicBezTo>
                      <a:pt x="263" y="104"/>
                      <a:pt x="265" y="108"/>
                      <a:pt x="267" y="112"/>
                    </a:cubicBezTo>
                    <a:cubicBezTo>
                      <a:pt x="268" y="116"/>
                      <a:pt x="266" y="124"/>
                      <a:pt x="270" y="124"/>
                    </a:cubicBezTo>
                    <a:cubicBezTo>
                      <a:pt x="278" y="124"/>
                      <a:pt x="278" y="110"/>
                      <a:pt x="282" y="103"/>
                    </a:cubicBezTo>
                    <a:cubicBezTo>
                      <a:pt x="284" y="108"/>
                      <a:pt x="283" y="117"/>
                      <a:pt x="288" y="118"/>
                    </a:cubicBezTo>
                    <a:cubicBezTo>
                      <a:pt x="293" y="119"/>
                      <a:pt x="292" y="106"/>
                      <a:pt x="297" y="106"/>
                    </a:cubicBezTo>
                    <a:cubicBezTo>
                      <a:pt x="299" y="106"/>
                      <a:pt x="308" y="133"/>
                      <a:pt x="300" y="109"/>
                    </a:cubicBezTo>
                    <a:cubicBezTo>
                      <a:pt x="286" y="114"/>
                      <a:pt x="286" y="106"/>
                      <a:pt x="282" y="94"/>
                    </a:cubicBezTo>
                    <a:cubicBezTo>
                      <a:pt x="283" y="91"/>
                      <a:pt x="282" y="85"/>
                      <a:pt x="285" y="85"/>
                    </a:cubicBezTo>
                    <a:cubicBezTo>
                      <a:pt x="288" y="85"/>
                      <a:pt x="288" y="91"/>
                      <a:pt x="288" y="94"/>
                    </a:cubicBezTo>
                    <a:cubicBezTo>
                      <a:pt x="288" y="103"/>
                      <a:pt x="281" y="107"/>
                      <a:pt x="276" y="112"/>
                    </a:cubicBezTo>
                    <a:cubicBezTo>
                      <a:pt x="275" y="109"/>
                      <a:pt x="276" y="103"/>
                      <a:pt x="273" y="103"/>
                    </a:cubicBezTo>
                    <a:cubicBezTo>
                      <a:pt x="269" y="103"/>
                      <a:pt x="270" y="110"/>
                      <a:pt x="267" y="112"/>
                    </a:cubicBezTo>
                    <a:cubicBezTo>
                      <a:pt x="262" y="115"/>
                      <a:pt x="249" y="118"/>
                      <a:pt x="249" y="118"/>
                    </a:cubicBezTo>
                    <a:cubicBezTo>
                      <a:pt x="237" y="135"/>
                      <a:pt x="215" y="169"/>
                      <a:pt x="198" y="181"/>
                    </a:cubicBezTo>
                    <a:cubicBezTo>
                      <a:pt x="202" y="168"/>
                      <a:pt x="211" y="164"/>
                      <a:pt x="222" y="157"/>
                    </a:cubicBezTo>
                    <a:cubicBezTo>
                      <a:pt x="224" y="154"/>
                      <a:pt x="225" y="145"/>
                      <a:pt x="228" y="148"/>
                    </a:cubicBezTo>
                    <a:cubicBezTo>
                      <a:pt x="231" y="151"/>
                      <a:pt x="227" y="157"/>
                      <a:pt x="225" y="160"/>
                    </a:cubicBezTo>
                    <a:cubicBezTo>
                      <a:pt x="223" y="162"/>
                      <a:pt x="208" y="173"/>
                      <a:pt x="204" y="175"/>
                    </a:cubicBezTo>
                    <a:cubicBezTo>
                      <a:pt x="154" y="170"/>
                      <a:pt x="103" y="160"/>
                      <a:pt x="54" y="148"/>
                    </a:cubicBezTo>
                    <a:cubicBezTo>
                      <a:pt x="46" y="142"/>
                      <a:pt x="38" y="129"/>
                      <a:pt x="27" y="139"/>
                    </a:cubicBezTo>
                    <a:cubicBezTo>
                      <a:pt x="22" y="144"/>
                      <a:pt x="19" y="151"/>
                      <a:pt x="15" y="157"/>
                    </a:cubicBezTo>
                    <a:cubicBezTo>
                      <a:pt x="13" y="160"/>
                      <a:pt x="9" y="166"/>
                      <a:pt x="9" y="166"/>
                    </a:cubicBezTo>
                    <a:cubicBezTo>
                      <a:pt x="13" y="195"/>
                      <a:pt x="25" y="236"/>
                      <a:pt x="57" y="244"/>
                    </a:cubicBezTo>
                    <a:cubicBezTo>
                      <a:pt x="60" y="242"/>
                      <a:pt x="63" y="241"/>
                      <a:pt x="66" y="238"/>
                    </a:cubicBezTo>
                    <a:cubicBezTo>
                      <a:pt x="69" y="235"/>
                      <a:pt x="69" y="228"/>
                      <a:pt x="72" y="229"/>
                    </a:cubicBezTo>
                    <a:cubicBezTo>
                      <a:pt x="76" y="230"/>
                      <a:pt x="76" y="237"/>
                      <a:pt x="78" y="241"/>
                    </a:cubicBezTo>
                    <a:cubicBezTo>
                      <a:pt x="84" y="252"/>
                      <a:pt x="87" y="259"/>
                      <a:pt x="96" y="268"/>
                    </a:cubicBezTo>
                    <a:cubicBezTo>
                      <a:pt x="110" y="265"/>
                      <a:pt x="119" y="262"/>
                      <a:pt x="132" y="256"/>
                    </a:cubicBezTo>
                    <a:cubicBezTo>
                      <a:pt x="158" y="273"/>
                      <a:pt x="122" y="246"/>
                      <a:pt x="144" y="307"/>
                    </a:cubicBezTo>
                    <a:cubicBezTo>
                      <a:pt x="146" y="312"/>
                      <a:pt x="149" y="299"/>
                      <a:pt x="153" y="295"/>
                    </a:cubicBezTo>
                    <a:cubicBezTo>
                      <a:pt x="175" y="273"/>
                      <a:pt x="157" y="298"/>
                      <a:pt x="171" y="277"/>
                    </a:cubicBezTo>
                    <a:cubicBezTo>
                      <a:pt x="172" y="254"/>
                      <a:pt x="172" y="231"/>
                      <a:pt x="174" y="208"/>
                    </a:cubicBezTo>
                    <a:cubicBezTo>
                      <a:pt x="174" y="204"/>
                      <a:pt x="181" y="196"/>
                      <a:pt x="177" y="196"/>
                    </a:cubicBezTo>
                    <a:cubicBezTo>
                      <a:pt x="175" y="196"/>
                      <a:pt x="163" y="227"/>
                      <a:pt x="162" y="229"/>
                    </a:cubicBezTo>
                    <a:cubicBezTo>
                      <a:pt x="163" y="226"/>
                      <a:pt x="175" y="181"/>
                      <a:pt x="174" y="178"/>
                    </a:cubicBezTo>
                    <a:cubicBezTo>
                      <a:pt x="172" y="175"/>
                      <a:pt x="170" y="184"/>
                      <a:pt x="168" y="187"/>
                    </a:cubicBezTo>
                    <a:cubicBezTo>
                      <a:pt x="165" y="200"/>
                      <a:pt x="162" y="213"/>
                      <a:pt x="159" y="226"/>
                    </a:cubicBezTo>
                    <a:cubicBezTo>
                      <a:pt x="157" y="236"/>
                      <a:pt x="151" y="266"/>
                      <a:pt x="153" y="256"/>
                    </a:cubicBezTo>
                    <a:cubicBezTo>
                      <a:pt x="158" y="235"/>
                      <a:pt x="161" y="214"/>
                      <a:pt x="168" y="193"/>
                    </a:cubicBezTo>
                    <a:cubicBezTo>
                      <a:pt x="169" y="189"/>
                      <a:pt x="175" y="183"/>
                      <a:pt x="171" y="181"/>
                    </a:cubicBezTo>
                    <a:cubicBezTo>
                      <a:pt x="167" y="179"/>
                      <a:pt x="165" y="187"/>
                      <a:pt x="162" y="190"/>
                    </a:cubicBezTo>
                    <a:cubicBezTo>
                      <a:pt x="158" y="203"/>
                      <a:pt x="150" y="213"/>
                      <a:pt x="147" y="226"/>
                    </a:cubicBezTo>
                    <a:cubicBezTo>
                      <a:pt x="143" y="209"/>
                      <a:pt x="152" y="187"/>
                      <a:pt x="156" y="169"/>
                    </a:cubicBezTo>
                    <a:cubicBezTo>
                      <a:pt x="145" y="106"/>
                      <a:pt x="155" y="137"/>
                      <a:pt x="141" y="157"/>
                    </a:cubicBezTo>
                    <a:cubicBezTo>
                      <a:pt x="137" y="177"/>
                      <a:pt x="132" y="196"/>
                      <a:pt x="123" y="214"/>
                    </a:cubicBezTo>
                    <a:cubicBezTo>
                      <a:pt x="122" y="219"/>
                      <a:pt x="120" y="234"/>
                      <a:pt x="120" y="229"/>
                    </a:cubicBezTo>
                    <a:cubicBezTo>
                      <a:pt x="120" y="212"/>
                      <a:pt x="135" y="177"/>
                      <a:pt x="132" y="175"/>
                    </a:cubicBezTo>
                    <a:cubicBezTo>
                      <a:pt x="128" y="172"/>
                      <a:pt x="124" y="181"/>
                      <a:pt x="120" y="184"/>
                    </a:cubicBezTo>
                    <a:cubicBezTo>
                      <a:pt x="111" y="202"/>
                      <a:pt x="105" y="217"/>
                      <a:pt x="93" y="232"/>
                    </a:cubicBezTo>
                    <a:cubicBezTo>
                      <a:pt x="96" y="218"/>
                      <a:pt x="100" y="207"/>
                      <a:pt x="105" y="193"/>
                    </a:cubicBezTo>
                    <a:cubicBezTo>
                      <a:pt x="108" y="174"/>
                      <a:pt x="115" y="164"/>
                      <a:pt x="111" y="145"/>
                    </a:cubicBezTo>
                    <a:cubicBezTo>
                      <a:pt x="101" y="174"/>
                      <a:pt x="85" y="204"/>
                      <a:pt x="66" y="229"/>
                    </a:cubicBezTo>
                    <a:cubicBezTo>
                      <a:pt x="55" y="213"/>
                      <a:pt x="66" y="184"/>
                      <a:pt x="72" y="166"/>
                    </a:cubicBezTo>
                    <a:cubicBezTo>
                      <a:pt x="71" y="161"/>
                      <a:pt x="74" y="153"/>
                      <a:pt x="69" y="151"/>
                    </a:cubicBezTo>
                    <a:cubicBezTo>
                      <a:pt x="65" y="149"/>
                      <a:pt x="68" y="159"/>
                      <a:pt x="66" y="163"/>
                    </a:cubicBezTo>
                    <a:cubicBezTo>
                      <a:pt x="60" y="176"/>
                      <a:pt x="57" y="194"/>
                      <a:pt x="45" y="202"/>
                    </a:cubicBezTo>
                    <a:cubicBezTo>
                      <a:pt x="41" y="213"/>
                      <a:pt x="34" y="219"/>
                      <a:pt x="27" y="229"/>
                    </a:cubicBezTo>
                    <a:cubicBezTo>
                      <a:pt x="22" y="213"/>
                      <a:pt x="25" y="197"/>
                      <a:pt x="30" y="181"/>
                    </a:cubicBezTo>
                    <a:cubicBezTo>
                      <a:pt x="31" y="177"/>
                      <a:pt x="32" y="173"/>
                      <a:pt x="33" y="169"/>
                    </a:cubicBezTo>
                    <a:cubicBezTo>
                      <a:pt x="34" y="166"/>
                      <a:pt x="38" y="158"/>
                      <a:pt x="36" y="160"/>
                    </a:cubicBezTo>
                    <a:cubicBezTo>
                      <a:pt x="32" y="164"/>
                      <a:pt x="30" y="170"/>
                      <a:pt x="27" y="175"/>
                    </a:cubicBezTo>
                    <a:cubicBezTo>
                      <a:pt x="24" y="188"/>
                      <a:pt x="21" y="197"/>
                      <a:pt x="21" y="211"/>
                    </a:cubicBezTo>
                    <a:cubicBezTo>
                      <a:pt x="21" y="215"/>
                      <a:pt x="22" y="203"/>
                      <a:pt x="24" y="199"/>
                    </a:cubicBezTo>
                    <a:cubicBezTo>
                      <a:pt x="27" y="193"/>
                      <a:pt x="32" y="189"/>
                      <a:pt x="36" y="184"/>
                    </a:cubicBezTo>
                    <a:cubicBezTo>
                      <a:pt x="42" y="159"/>
                      <a:pt x="34" y="185"/>
                      <a:pt x="48" y="160"/>
                    </a:cubicBezTo>
                    <a:cubicBezTo>
                      <a:pt x="51" y="155"/>
                      <a:pt x="52" y="150"/>
                      <a:pt x="54" y="145"/>
                    </a:cubicBezTo>
                    <a:cubicBezTo>
                      <a:pt x="55" y="141"/>
                      <a:pt x="57" y="129"/>
                      <a:pt x="57" y="133"/>
                    </a:cubicBezTo>
                    <a:cubicBezTo>
                      <a:pt x="57" y="154"/>
                      <a:pt x="48" y="181"/>
                      <a:pt x="45" y="202"/>
                    </a:cubicBezTo>
                    <a:cubicBezTo>
                      <a:pt x="44" y="209"/>
                      <a:pt x="36" y="231"/>
                      <a:pt x="39" y="235"/>
                    </a:cubicBezTo>
                    <a:cubicBezTo>
                      <a:pt x="40" y="236"/>
                      <a:pt x="53" y="216"/>
                      <a:pt x="54" y="214"/>
                    </a:cubicBezTo>
                    <a:cubicBezTo>
                      <a:pt x="57" y="201"/>
                      <a:pt x="56" y="201"/>
                      <a:pt x="60" y="190"/>
                    </a:cubicBezTo>
                    <a:cubicBezTo>
                      <a:pt x="62" y="185"/>
                      <a:pt x="66" y="170"/>
                      <a:pt x="66" y="175"/>
                    </a:cubicBezTo>
                    <a:cubicBezTo>
                      <a:pt x="66" y="198"/>
                      <a:pt x="63" y="200"/>
                      <a:pt x="54" y="214"/>
                    </a:cubicBezTo>
                    <a:cubicBezTo>
                      <a:pt x="52" y="221"/>
                      <a:pt x="39" y="250"/>
                      <a:pt x="51" y="223"/>
                    </a:cubicBezTo>
                    <a:cubicBezTo>
                      <a:pt x="56" y="211"/>
                      <a:pt x="63" y="199"/>
                      <a:pt x="69" y="187"/>
                    </a:cubicBezTo>
                    <a:cubicBezTo>
                      <a:pt x="70" y="182"/>
                      <a:pt x="84" y="137"/>
                      <a:pt x="69" y="160"/>
                    </a:cubicBezTo>
                    <a:cubicBezTo>
                      <a:pt x="62" y="188"/>
                      <a:pt x="51" y="213"/>
                      <a:pt x="45" y="241"/>
                    </a:cubicBezTo>
                    <a:cubicBezTo>
                      <a:pt x="41" y="228"/>
                      <a:pt x="47" y="222"/>
                      <a:pt x="54" y="211"/>
                    </a:cubicBezTo>
                    <a:cubicBezTo>
                      <a:pt x="61" y="178"/>
                      <a:pt x="76" y="148"/>
                      <a:pt x="84" y="115"/>
                    </a:cubicBezTo>
                    <a:cubicBezTo>
                      <a:pt x="96" y="151"/>
                      <a:pt x="78" y="189"/>
                      <a:pt x="87" y="226"/>
                    </a:cubicBezTo>
                    <a:cubicBezTo>
                      <a:pt x="94" y="212"/>
                      <a:pt x="98" y="197"/>
                      <a:pt x="105" y="184"/>
                    </a:cubicBezTo>
                    <a:cubicBezTo>
                      <a:pt x="111" y="172"/>
                      <a:pt x="121" y="162"/>
                      <a:pt x="126" y="148"/>
                    </a:cubicBezTo>
                    <a:cubicBezTo>
                      <a:pt x="132" y="166"/>
                      <a:pt x="123" y="187"/>
                      <a:pt x="117" y="205"/>
                    </a:cubicBezTo>
                    <a:cubicBezTo>
                      <a:pt x="127" y="231"/>
                      <a:pt x="125" y="212"/>
                      <a:pt x="138" y="199"/>
                    </a:cubicBezTo>
                    <a:cubicBezTo>
                      <a:pt x="142" y="181"/>
                      <a:pt x="152" y="165"/>
                      <a:pt x="165" y="151"/>
                    </a:cubicBezTo>
                    <a:cubicBezTo>
                      <a:pt x="172" y="144"/>
                      <a:pt x="186" y="130"/>
                      <a:pt x="186" y="130"/>
                    </a:cubicBezTo>
                    <a:cubicBezTo>
                      <a:pt x="193" y="152"/>
                      <a:pt x="181" y="174"/>
                      <a:pt x="177" y="196"/>
                    </a:cubicBezTo>
                    <a:cubicBezTo>
                      <a:pt x="175" y="205"/>
                      <a:pt x="192" y="172"/>
                      <a:pt x="192" y="172"/>
                    </a:cubicBezTo>
                    <a:cubicBezTo>
                      <a:pt x="195" y="160"/>
                      <a:pt x="198" y="150"/>
                      <a:pt x="204" y="139"/>
                    </a:cubicBezTo>
                    <a:cubicBezTo>
                      <a:pt x="208" y="159"/>
                      <a:pt x="205" y="161"/>
                      <a:pt x="195" y="178"/>
                    </a:cubicBezTo>
                    <a:cubicBezTo>
                      <a:pt x="193" y="185"/>
                      <a:pt x="191" y="192"/>
                      <a:pt x="189" y="199"/>
                    </a:cubicBezTo>
                    <a:cubicBezTo>
                      <a:pt x="188" y="202"/>
                      <a:pt x="185" y="211"/>
                      <a:pt x="186" y="208"/>
                    </a:cubicBezTo>
                    <a:cubicBezTo>
                      <a:pt x="193" y="192"/>
                      <a:pt x="197" y="174"/>
                      <a:pt x="207" y="160"/>
                    </a:cubicBezTo>
                    <a:cubicBezTo>
                      <a:pt x="212" y="175"/>
                      <a:pt x="207" y="190"/>
                      <a:pt x="204" y="205"/>
                    </a:cubicBezTo>
                    <a:cubicBezTo>
                      <a:pt x="187" y="172"/>
                      <a:pt x="212" y="224"/>
                      <a:pt x="192" y="151"/>
                    </a:cubicBezTo>
                    <a:cubicBezTo>
                      <a:pt x="191" y="148"/>
                      <a:pt x="190" y="157"/>
                      <a:pt x="189" y="160"/>
                    </a:cubicBezTo>
                    <a:cubicBezTo>
                      <a:pt x="187" y="164"/>
                      <a:pt x="186" y="169"/>
                      <a:pt x="183" y="172"/>
                    </a:cubicBezTo>
                    <a:cubicBezTo>
                      <a:pt x="174" y="182"/>
                      <a:pt x="155" y="190"/>
                      <a:pt x="144" y="196"/>
                    </a:cubicBezTo>
                    <a:cubicBezTo>
                      <a:pt x="137" y="194"/>
                      <a:pt x="125" y="197"/>
                      <a:pt x="123" y="190"/>
                    </a:cubicBezTo>
                    <a:cubicBezTo>
                      <a:pt x="111" y="148"/>
                      <a:pt x="135" y="150"/>
                      <a:pt x="135" y="121"/>
                    </a:cubicBezTo>
                    <a:cubicBezTo>
                      <a:pt x="135" y="118"/>
                      <a:pt x="133" y="127"/>
                      <a:pt x="132" y="130"/>
                    </a:cubicBezTo>
                    <a:cubicBezTo>
                      <a:pt x="129" y="135"/>
                      <a:pt x="125" y="140"/>
                      <a:pt x="123" y="145"/>
                    </a:cubicBezTo>
                    <a:cubicBezTo>
                      <a:pt x="119" y="154"/>
                      <a:pt x="117" y="163"/>
                      <a:pt x="114" y="172"/>
                    </a:cubicBezTo>
                    <a:cubicBezTo>
                      <a:pt x="111" y="180"/>
                      <a:pt x="96" y="190"/>
                      <a:pt x="96" y="190"/>
                    </a:cubicBezTo>
                    <a:cubicBezTo>
                      <a:pt x="97" y="173"/>
                      <a:pt x="98" y="156"/>
                      <a:pt x="99" y="139"/>
                    </a:cubicBezTo>
                    <a:cubicBezTo>
                      <a:pt x="100" y="131"/>
                      <a:pt x="110" y="115"/>
                      <a:pt x="102" y="115"/>
                    </a:cubicBezTo>
                    <a:cubicBezTo>
                      <a:pt x="94" y="115"/>
                      <a:pt x="98" y="131"/>
                      <a:pt x="96" y="139"/>
                    </a:cubicBezTo>
                    <a:cubicBezTo>
                      <a:pt x="92" y="153"/>
                      <a:pt x="83" y="163"/>
                      <a:pt x="75" y="175"/>
                    </a:cubicBezTo>
                    <a:cubicBezTo>
                      <a:pt x="78" y="155"/>
                      <a:pt x="81" y="136"/>
                      <a:pt x="90" y="118"/>
                    </a:cubicBezTo>
                    <a:cubicBezTo>
                      <a:pt x="91" y="112"/>
                      <a:pt x="92" y="106"/>
                      <a:pt x="93" y="100"/>
                    </a:cubicBezTo>
                    <a:cubicBezTo>
                      <a:pt x="94" y="96"/>
                      <a:pt x="96" y="84"/>
                      <a:pt x="96" y="88"/>
                    </a:cubicBezTo>
                    <a:cubicBezTo>
                      <a:pt x="96" y="108"/>
                      <a:pt x="90" y="142"/>
                      <a:pt x="78" y="160"/>
                    </a:cubicBezTo>
                    <a:cubicBezTo>
                      <a:pt x="82" y="134"/>
                      <a:pt x="89" y="109"/>
                      <a:pt x="99" y="85"/>
                    </a:cubicBezTo>
                    <a:cubicBezTo>
                      <a:pt x="98" y="77"/>
                      <a:pt x="102" y="67"/>
                      <a:pt x="96" y="61"/>
                    </a:cubicBezTo>
                    <a:cubicBezTo>
                      <a:pt x="95" y="60"/>
                      <a:pt x="88" y="82"/>
                      <a:pt x="87" y="85"/>
                    </a:cubicBezTo>
                    <a:cubicBezTo>
                      <a:pt x="79" y="103"/>
                      <a:pt x="72" y="121"/>
                      <a:pt x="66" y="139"/>
                    </a:cubicBezTo>
                    <a:cubicBezTo>
                      <a:pt x="59" y="118"/>
                      <a:pt x="71" y="94"/>
                      <a:pt x="78" y="73"/>
                    </a:cubicBezTo>
                    <a:cubicBezTo>
                      <a:pt x="77" y="93"/>
                      <a:pt x="77" y="113"/>
                      <a:pt x="75" y="133"/>
                    </a:cubicBezTo>
                    <a:cubicBezTo>
                      <a:pt x="74" y="137"/>
                      <a:pt x="69" y="149"/>
                      <a:pt x="69" y="145"/>
                    </a:cubicBezTo>
                    <a:cubicBezTo>
                      <a:pt x="66" y="111"/>
                      <a:pt x="72" y="98"/>
                      <a:pt x="78" y="70"/>
                    </a:cubicBezTo>
                    <a:cubicBezTo>
                      <a:pt x="77" y="66"/>
                      <a:pt x="79" y="59"/>
                      <a:pt x="75" y="58"/>
                    </a:cubicBezTo>
                    <a:cubicBezTo>
                      <a:pt x="72" y="57"/>
                      <a:pt x="71" y="64"/>
                      <a:pt x="69" y="67"/>
                    </a:cubicBezTo>
                    <a:cubicBezTo>
                      <a:pt x="61" y="84"/>
                      <a:pt x="56" y="100"/>
                      <a:pt x="45" y="115"/>
                    </a:cubicBezTo>
                    <a:cubicBezTo>
                      <a:pt x="36" y="97"/>
                      <a:pt x="44" y="85"/>
                      <a:pt x="51" y="67"/>
                    </a:cubicBezTo>
                    <a:cubicBezTo>
                      <a:pt x="53" y="61"/>
                      <a:pt x="55" y="55"/>
                      <a:pt x="57" y="49"/>
                    </a:cubicBezTo>
                    <a:cubicBezTo>
                      <a:pt x="58" y="45"/>
                      <a:pt x="60" y="33"/>
                      <a:pt x="60" y="37"/>
                    </a:cubicBezTo>
                    <a:cubicBezTo>
                      <a:pt x="60" y="60"/>
                      <a:pt x="49" y="78"/>
                      <a:pt x="45" y="100"/>
                    </a:cubicBezTo>
                    <a:cubicBezTo>
                      <a:pt x="43" y="96"/>
                      <a:pt x="40" y="92"/>
                      <a:pt x="39" y="88"/>
                    </a:cubicBezTo>
                    <a:cubicBezTo>
                      <a:pt x="37" y="73"/>
                      <a:pt x="40" y="57"/>
                      <a:pt x="36" y="43"/>
                    </a:cubicBezTo>
                    <a:cubicBezTo>
                      <a:pt x="34" y="38"/>
                      <a:pt x="32" y="53"/>
                      <a:pt x="30" y="58"/>
                    </a:cubicBezTo>
                    <a:cubicBezTo>
                      <a:pt x="26" y="72"/>
                      <a:pt x="25" y="81"/>
                      <a:pt x="18" y="94"/>
                    </a:cubicBezTo>
                    <a:cubicBezTo>
                      <a:pt x="21" y="77"/>
                      <a:pt x="27" y="67"/>
                      <a:pt x="39" y="55"/>
                    </a:cubicBezTo>
                    <a:cubicBezTo>
                      <a:pt x="38" y="72"/>
                      <a:pt x="37" y="89"/>
                      <a:pt x="36" y="106"/>
                    </a:cubicBezTo>
                    <a:cubicBezTo>
                      <a:pt x="35" y="112"/>
                      <a:pt x="27" y="124"/>
                      <a:pt x="33" y="124"/>
                    </a:cubicBezTo>
                    <a:cubicBezTo>
                      <a:pt x="40" y="124"/>
                      <a:pt x="38" y="111"/>
                      <a:pt x="42" y="106"/>
                    </a:cubicBezTo>
                    <a:cubicBezTo>
                      <a:pt x="52" y="92"/>
                      <a:pt x="75" y="67"/>
                      <a:pt x="75" y="67"/>
                    </a:cubicBezTo>
                    <a:cubicBezTo>
                      <a:pt x="85" y="106"/>
                      <a:pt x="45" y="187"/>
                      <a:pt x="96" y="166"/>
                    </a:cubicBezTo>
                    <a:cubicBezTo>
                      <a:pt x="107" y="152"/>
                      <a:pt x="132" y="127"/>
                      <a:pt x="132" y="127"/>
                    </a:cubicBezTo>
                    <a:cubicBezTo>
                      <a:pt x="136" y="139"/>
                      <a:pt x="132" y="154"/>
                      <a:pt x="129" y="166"/>
                    </a:cubicBezTo>
                    <a:cubicBezTo>
                      <a:pt x="128" y="172"/>
                      <a:pt x="125" y="178"/>
                      <a:pt x="123" y="184"/>
                    </a:cubicBezTo>
                    <a:cubicBezTo>
                      <a:pt x="122" y="187"/>
                      <a:pt x="118" y="196"/>
                      <a:pt x="120" y="193"/>
                    </a:cubicBezTo>
                    <a:cubicBezTo>
                      <a:pt x="132" y="176"/>
                      <a:pt x="125" y="185"/>
                      <a:pt x="141" y="169"/>
                    </a:cubicBezTo>
                    <a:cubicBezTo>
                      <a:pt x="148" y="149"/>
                      <a:pt x="161" y="138"/>
                      <a:pt x="180" y="133"/>
                    </a:cubicBezTo>
                    <a:cubicBezTo>
                      <a:pt x="187" y="154"/>
                      <a:pt x="184" y="139"/>
                      <a:pt x="177" y="178"/>
                    </a:cubicBezTo>
                    <a:cubicBezTo>
                      <a:pt x="176" y="182"/>
                      <a:pt x="175" y="186"/>
                      <a:pt x="174" y="190"/>
                    </a:cubicBezTo>
                    <a:cubicBezTo>
                      <a:pt x="173" y="193"/>
                      <a:pt x="170" y="202"/>
                      <a:pt x="171" y="199"/>
                    </a:cubicBezTo>
                    <a:cubicBezTo>
                      <a:pt x="179" y="169"/>
                      <a:pt x="175" y="181"/>
                      <a:pt x="198" y="151"/>
                    </a:cubicBezTo>
                    <a:cubicBezTo>
                      <a:pt x="201" y="147"/>
                      <a:pt x="207" y="139"/>
                      <a:pt x="207" y="139"/>
                    </a:cubicBezTo>
                    <a:cubicBezTo>
                      <a:pt x="211" y="155"/>
                      <a:pt x="207" y="168"/>
                      <a:pt x="204" y="184"/>
                    </a:cubicBezTo>
                    <a:cubicBezTo>
                      <a:pt x="203" y="188"/>
                      <a:pt x="202" y="192"/>
                      <a:pt x="201" y="196"/>
                    </a:cubicBezTo>
                    <a:cubicBezTo>
                      <a:pt x="200" y="199"/>
                      <a:pt x="198" y="208"/>
                      <a:pt x="198" y="205"/>
                    </a:cubicBezTo>
                    <a:cubicBezTo>
                      <a:pt x="198" y="184"/>
                      <a:pt x="217" y="162"/>
                      <a:pt x="231" y="148"/>
                    </a:cubicBezTo>
                    <a:cubicBezTo>
                      <a:pt x="236" y="164"/>
                      <a:pt x="233" y="184"/>
                      <a:pt x="225" y="199"/>
                    </a:cubicBezTo>
                    <a:cubicBezTo>
                      <a:pt x="223" y="203"/>
                      <a:pt x="223" y="211"/>
                      <a:pt x="219" y="211"/>
                    </a:cubicBezTo>
                    <a:cubicBezTo>
                      <a:pt x="215" y="211"/>
                      <a:pt x="221" y="203"/>
                      <a:pt x="222" y="199"/>
                    </a:cubicBezTo>
                    <a:cubicBezTo>
                      <a:pt x="224" y="194"/>
                      <a:pt x="226" y="189"/>
                      <a:pt x="228" y="184"/>
                    </a:cubicBezTo>
                    <a:cubicBezTo>
                      <a:pt x="234" y="168"/>
                      <a:pt x="241" y="148"/>
                      <a:pt x="255" y="139"/>
                    </a:cubicBezTo>
                    <a:cubicBezTo>
                      <a:pt x="251" y="161"/>
                      <a:pt x="246" y="187"/>
                      <a:pt x="234" y="205"/>
                    </a:cubicBezTo>
                    <a:cubicBezTo>
                      <a:pt x="236" y="191"/>
                      <a:pt x="236" y="185"/>
                      <a:pt x="243" y="172"/>
                    </a:cubicBezTo>
                    <a:cubicBezTo>
                      <a:pt x="246" y="166"/>
                      <a:pt x="251" y="160"/>
                      <a:pt x="255" y="154"/>
                    </a:cubicBezTo>
                    <a:cubicBezTo>
                      <a:pt x="257" y="151"/>
                      <a:pt x="258" y="142"/>
                      <a:pt x="258" y="145"/>
                    </a:cubicBezTo>
                    <a:cubicBezTo>
                      <a:pt x="258" y="162"/>
                      <a:pt x="248" y="177"/>
                      <a:pt x="243" y="193"/>
                    </a:cubicBezTo>
                    <a:cubicBezTo>
                      <a:pt x="242" y="196"/>
                      <a:pt x="240" y="202"/>
                      <a:pt x="240" y="202"/>
                    </a:cubicBezTo>
                    <a:cubicBezTo>
                      <a:pt x="236" y="189"/>
                      <a:pt x="244" y="173"/>
                      <a:pt x="249" y="160"/>
                    </a:cubicBezTo>
                    <a:cubicBezTo>
                      <a:pt x="251" y="155"/>
                      <a:pt x="253" y="150"/>
                      <a:pt x="255" y="145"/>
                    </a:cubicBezTo>
                    <a:cubicBezTo>
                      <a:pt x="256" y="142"/>
                      <a:pt x="258" y="133"/>
                      <a:pt x="258" y="136"/>
                    </a:cubicBezTo>
                    <a:cubicBezTo>
                      <a:pt x="258" y="142"/>
                      <a:pt x="256" y="148"/>
                      <a:pt x="255" y="154"/>
                    </a:cubicBezTo>
                    <a:cubicBezTo>
                      <a:pt x="254" y="159"/>
                      <a:pt x="254" y="164"/>
                      <a:pt x="252" y="169"/>
                    </a:cubicBezTo>
                    <a:cubicBezTo>
                      <a:pt x="251" y="172"/>
                      <a:pt x="248" y="175"/>
                      <a:pt x="246" y="178"/>
                    </a:cubicBezTo>
                    <a:cubicBezTo>
                      <a:pt x="245" y="181"/>
                      <a:pt x="244" y="184"/>
                      <a:pt x="243" y="187"/>
                    </a:cubicBezTo>
                    <a:cubicBezTo>
                      <a:pt x="237" y="170"/>
                      <a:pt x="250" y="151"/>
                      <a:pt x="258" y="136"/>
                    </a:cubicBezTo>
                    <a:cubicBezTo>
                      <a:pt x="262" y="130"/>
                      <a:pt x="270" y="118"/>
                      <a:pt x="270" y="118"/>
                    </a:cubicBezTo>
                    <a:cubicBezTo>
                      <a:pt x="276" y="136"/>
                      <a:pt x="274" y="126"/>
                      <a:pt x="270" y="157"/>
                    </a:cubicBezTo>
                    <a:cubicBezTo>
                      <a:pt x="269" y="162"/>
                      <a:pt x="268" y="167"/>
                      <a:pt x="267" y="172"/>
                    </a:cubicBezTo>
                    <a:cubicBezTo>
                      <a:pt x="266" y="175"/>
                      <a:pt x="264" y="184"/>
                      <a:pt x="264" y="181"/>
                    </a:cubicBezTo>
                    <a:cubicBezTo>
                      <a:pt x="264" y="168"/>
                      <a:pt x="276" y="144"/>
                      <a:pt x="279" y="136"/>
                    </a:cubicBezTo>
                    <a:cubicBezTo>
                      <a:pt x="280" y="133"/>
                      <a:pt x="283" y="130"/>
                      <a:pt x="285" y="127"/>
                    </a:cubicBezTo>
                    <a:cubicBezTo>
                      <a:pt x="286" y="124"/>
                      <a:pt x="289" y="115"/>
                      <a:pt x="288" y="118"/>
                    </a:cubicBezTo>
                    <a:cubicBezTo>
                      <a:pt x="277" y="140"/>
                      <a:pt x="274" y="163"/>
                      <a:pt x="258" y="184"/>
                    </a:cubicBezTo>
                    <a:cubicBezTo>
                      <a:pt x="271" y="128"/>
                      <a:pt x="257" y="180"/>
                      <a:pt x="270" y="142"/>
                    </a:cubicBezTo>
                    <a:cubicBezTo>
                      <a:pt x="271" y="138"/>
                      <a:pt x="277" y="130"/>
                      <a:pt x="273" y="130"/>
                    </a:cubicBezTo>
                    <a:cubicBezTo>
                      <a:pt x="269" y="130"/>
                      <a:pt x="269" y="138"/>
                      <a:pt x="267" y="142"/>
                    </a:cubicBezTo>
                    <a:cubicBezTo>
                      <a:pt x="259" y="162"/>
                      <a:pt x="250" y="181"/>
                      <a:pt x="237" y="199"/>
                    </a:cubicBezTo>
                    <a:cubicBezTo>
                      <a:pt x="229" y="176"/>
                      <a:pt x="255" y="140"/>
                      <a:pt x="264" y="118"/>
                    </a:cubicBezTo>
                    <a:cubicBezTo>
                      <a:pt x="257" y="157"/>
                      <a:pt x="242" y="176"/>
                      <a:pt x="216" y="202"/>
                    </a:cubicBezTo>
                    <a:cubicBezTo>
                      <a:pt x="211" y="188"/>
                      <a:pt x="216" y="187"/>
                      <a:pt x="222" y="175"/>
                    </a:cubicBezTo>
                    <a:cubicBezTo>
                      <a:pt x="233" y="153"/>
                      <a:pt x="243" y="126"/>
                      <a:pt x="249" y="103"/>
                    </a:cubicBezTo>
                    <a:cubicBezTo>
                      <a:pt x="245" y="142"/>
                      <a:pt x="234" y="168"/>
                      <a:pt x="213" y="199"/>
                    </a:cubicBezTo>
                    <a:cubicBezTo>
                      <a:pt x="219" y="171"/>
                      <a:pt x="226" y="147"/>
                      <a:pt x="243" y="124"/>
                    </a:cubicBezTo>
                    <a:cubicBezTo>
                      <a:pt x="247" y="113"/>
                      <a:pt x="249" y="95"/>
                      <a:pt x="255" y="118"/>
                    </a:cubicBezTo>
                    <a:cubicBezTo>
                      <a:pt x="249" y="137"/>
                      <a:pt x="243" y="159"/>
                      <a:pt x="231" y="175"/>
                    </a:cubicBezTo>
                    <a:cubicBezTo>
                      <a:pt x="228" y="190"/>
                      <a:pt x="222" y="200"/>
                      <a:pt x="216" y="214"/>
                    </a:cubicBezTo>
                    <a:cubicBezTo>
                      <a:pt x="219" y="193"/>
                      <a:pt x="222" y="185"/>
                      <a:pt x="234" y="169"/>
                    </a:cubicBezTo>
                    <a:cubicBezTo>
                      <a:pt x="237" y="156"/>
                      <a:pt x="243" y="148"/>
                      <a:pt x="249" y="136"/>
                    </a:cubicBezTo>
                    <a:cubicBezTo>
                      <a:pt x="247" y="148"/>
                      <a:pt x="234" y="169"/>
                      <a:pt x="234" y="169"/>
                    </a:cubicBezTo>
                    <a:cubicBezTo>
                      <a:pt x="229" y="195"/>
                      <a:pt x="214" y="217"/>
                      <a:pt x="204" y="241"/>
                    </a:cubicBezTo>
                    <a:cubicBezTo>
                      <a:pt x="207" y="217"/>
                      <a:pt x="214" y="210"/>
                      <a:pt x="225" y="187"/>
                    </a:cubicBezTo>
                    <a:cubicBezTo>
                      <a:pt x="226" y="184"/>
                      <a:pt x="227" y="181"/>
                      <a:pt x="228" y="178"/>
                    </a:cubicBezTo>
                    <a:cubicBezTo>
                      <a:pt x="230" y="175"/>
                      <a:pt x="238" y="169"/>
                      <a:pt x="234" y="169"/>
                    </a:cubicBezTo>
                    <a:cubicBezTo>
                      <a:pt x="233" y="169"/>
                      <a:pt x="211" y="186"/>
                      <a:pt x="207" y="190"/>
                    </a:cubicBezTo>
                    <a:lnTo>
                      <a:pt x="198" y="214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11" name="Freeform 39"/>
              <p:cNvSpPr>
                <a:spLocks/>
              </p:cNvSpPr>
              <p:nvPr/>
            </p:nvSpPr>
            <p:spPr bwMode="auto">
              <a:xfrm>
                <a:off x="3168" y="2280"/>
                <a:ext cx="308" cy="216"/>
              </a:xfrm>
              <a:custGeom>
                <a:avLst/>
                <a:gdLst/>
                <a:ahLst/>
                <a:cxnLst>
                  <a:cxn ang="0">
                    <a:pos x="237" y="124"/>
                  </a:cxn>
                  <a:cxn ang="0">
                    <a:pos x="222" y="106"/>
                  </a:cxn>
                  <a:cxn ang="0">
                    <a:pos x="189" y="100"/>
                  </a:cxn>
                  <a:cxn ang="0">
                    <a:pos x="168" y="103"/>
                  </a:cxn>
                  <a:cxn ang="0">
                    <a:pos x="165" y="82"/>
                  </a:cxn>
                  <a:cxn ang="0">
                    <a:pos x="132" y="46"/>
                  </a:cxn>
                  <a:cxn ang="0">
                    <a:pos x="114" y="118"/>
                  </a:cxn>
                  <a:cxn ang="0">
                    <a:pos x="87" y="55"/>
                  </a:cxn>
                  <a:cxn ang="0">
                    <a:pos x="60" y="49"/>
                  </a:cxn>
                  <a:cxn ang="0">
                    <a:pos x="105" y="67"/>
                  </a:cxn>
                  <a:cxn ang="0">
                    <a:pos x="168" y="127"/>
                  </a:cxn>
                  <a:cxn ang="0">
                    <a:pos x="270" y="67"/>
                  </a:cxn>
                  <a:cxn ang="0">
                    <a:pos x="300" y="100"/>
                  </a:cxn>
                  <a:cxn ang="0">
                    <a:pos x="246" y="121"/>
                  </a:cxn>
                  <a:cxn ang="0">
                    <a:pos x="213" y="97"/>
                  </a:cxn>
                  <a:cxn ang="0">
                    <a:pos x="141" y="160"/>
                  </a:cxn>
                  <a:cxn ang="0">
                    <a:pos x="102" y="148"/>
                  </a:cxn>
                  <a:cxn ang="0">
                    <a:pos x="120" y="166"/>
                  </a:cxn>
                  <a:cxn ang="0">
                    <a:pos x="96" y="250"/>
                  </a:cxn>
                  <a:cxn ang="0">
                    <a:pos x="78" y="268"/>
                  </a:cxn>
                  <a:cxn ang="0">
                    <a:pos x="105" y="241"/>
                  </a:cxn>
                  <a:cxn ang="0">
                    <a:pos x="99" y="301"/>
                  </a:cxn>
                  <a:cxn ang="0">
                    <a:pos x="126" y="298"/>
                  </a:cxn>
                  <a:cxn ang="0">
                    <a:pos x="183" y="211"/>
                  </a:cxn>
                  <a:cxn ang="0">
                    <a:pos x="225" y="199"/>
                  </a:cxn>
                  <a:cxn ang="0">
                    <a:pos x="246" y="211"/>
                  </a:cxn>
                  <a:cxn ang="0">
                    <a:pos x="246" y="205"/>
                  </a:cxn>
                  <a:cxn ang="0">
                    <a:pos x="186" y="232"/>
                  </a:cxn>
                  <a:cxn ang="0">
                    <a:pos x="147" y="235"/>
                  </a:cxn>
                  <a:cxn ang="0">
                    <a:pos x="126" y="274"/>
                  </a:cxn>
                  <a:cxn ang="0">
                    <a:pos x="117" y="223"/>
                  </a:cxn>
                  <a:cxn ang="0">
                    <a:pos x="87" y="277"/>
                  </a:cxn>
                  <a:cxn ang="0">
                    <a:pos x="75" y="256"/>
                  </a:cxn>
                  <a:cxn ang="0">
                    <a:pos x="72" y="238"/>
                  </a:cxn>
                  <a:cxn ang="0">
                    <a:pos x="45" y="250"/>
                  </a:cxn>
                  <a:cxn ang="0">
                    <a:pos x="51" y="175"/>
                  </a:cxn>
                  <a:cxn ang="0">
                    <a:pos x="60" y="133"/>
                  </a:cxn>
                  <a:cxn ang="0">
                    <a:pos x="33" y="79"/>
                  </a:cxn>
                  <a:cxn ang="0">
                    <a:pos x="12" y="82"/>
                  </a:cxn>
                  <a:cxn ang="0">
                    <a:pos x="126" y="79"/>
                  </a:cxn>
                  <a:cxn ang="0">
                    <a:pos x="183" y="79"/>
                  </a:cxn>
                  <a:cxn ang="0">
                    <a:pos x="261" y="100"/>
                  </a:cxn>
                  <a:cxn ang="0">
                    <a:pos x="276" y="112"/>
                  </a:cxn>
                  <a:cxn ang="0">
                    <a:pos x="27" y="139"/>
                  </a:cxn>
                  <a:cxn ang="0">
                    <a:pos x="153" y="295"/>
                  </a:cxn>
                  <a:cxn ang="0">
                    <a:pos x="171" y="181"/>
                  </a:cxn>
                  <a:cxn ang="0">
                    <a:pos x="105" y="193"/>
                  </a:cxn>
                  <a:cxn ang="0">
                    <a:pos x="36" y="160"/>
                  </a:cxn>
                  <a:cxn ang="0">
                    <a:pos x="54" y="214"/>
                  </a:cxn>
                  <a:cxn ang="0">
                    <a:pos x="87" y="226"/>
                  </a:cxn>
                  <a:cxn ang="0">
                    <a:pos x="195" y="178"/>
                  </a:cxn>
                  <a:cxn ang="0">
                    <a:pos x="135" y="121"/>
                  </a:cxn>
                  <a:cxn ang="0">
                    <a:pos x="93" y="100"/>
                  </a:cxn>
                  <a:cxn ang="0">
                    <a:pos x="78" y="70"/>
                  </a:cxn>
                  <a:cxn ang="0">
                    <a:pos x="30" y="58"/>
                  </a:cxn>
                  <a:cxn ang="0">
                    <a:pos x="123" y="184"/>
                  </a:cxn>
                  <a:cxn ang="0">
                    <a:pos x="201" y="196"/>
                  </a:cxn>
                  <a:cxn ang="0">
                    <a:pos x="255" y="154"/>
                  </a:cxn>
                  <a:cxn ang="0">
                    <a:pos x="243" y="187"/>
                  </a:cxn>
                  <a:cxn ang="0">
                    <a:pos x="270" y="142"/>
                  </a:cxn>
                  <a:cxn ang="0">
                    <a:pos x="255" y="118"/>
                  </a:cxn>
                  <a:cxn ang="0">
                    <a:pos x="207" y="190"/>
                  </a:cxn>
                </a:cxnLst>
                <a:rect l="0" t="0" r="r" b="b"/>
                <a:pathLst>
                  <a:path w="308" h="312">
                    <a:moveTo>
                      <a:pt x="240" y="121"/>
                    </a:moveTo>
                    <a:cubicBezTo>
                      <a:pt x="238" y="127"/>
                      <a:pt x="230" y="147"/>
                      <a:pt x="240" y="142"/>
                    </a:cubicBezTo>
                    <a:cubicBezTo>
                      <a:pt x="245" y="140"/>
                      <a:pt x="247" y="131"/>
                      <a:pt x="243" y="127"/>
                    </a:cubicBezTo>
                    <a:cubicBezTo>
                      <a:pt x="240" y="124"/>
                      <a:pt x="239" y="135"/>
                      <a:pt x="237" y="139"/>
                    </a:cubicBezTo>
                    <a:cubicBezTo>
                      <a:pt x="235" y="142"/>
                      <a:pt x="233" y="145"/>
                      <a:pt x="231" y="148"/>
                    </a:cubicBezTo>
                    <a:cubicBezTo>
                      <a:pt x="232" y="141"/>
                      <a:pt x="233" y="134"/>
                      <a:pt x="234" y="127"/>
                    </a:cubicBezTo>
                    <a:cubicBezTo>
                      <a:pt x="235" y="124"/>
                      <a:pt x="237" y="115"/>
                      <a:pt x="237" y="118"/>
                    </a:cubicBezTo>
                    <a:cubicBezTo>
                      <a:pt x="237" y="121"/>
                      <a:pt x="233" y="137"/>
                      <a:pt x="231" y="142"/>
                    </a:cubicBezTo>
                    <a:cubicBezTo>
                      <a:pt x="229" y="145"/>
                      <a:pt x="225" y="155"/>
                      <a:pt x="225" y="151"/>
                    </a:cubicBezTo>
                    <a:cubicBezTo>
                      <a:pt x="225" y="144"/>
                      <a:pt x="235" y="124"/>
                      <a:pt x="237" y="124"/>
                    </a:cubicBezTo>
                    <a:cubicBezTo>
                      <a:pt x="239" y="124"/>
                      <a:pt x="226" y="154"/>
                      <a:pt x="225" y="157"/>
                    </a:cubicBezTo>
                    <a:cubicBezTo>
                      <a:pt x="227" y="143"/>
                      <a:pt x="234" y="115"/>
                      <a:pt x="234" y="115"/>
                    </a:cubicBezTo>
                    <a:cubicBezTo>
                      <a:pt x="229" y="96"/>
                      <a:pt x="233" y="102"/>
                      <a:pt x="228" y="115"/>
                    </a:cubicBezTo>
                    <a:cubicBezTo>
                      <a:pt x="224" y="126"/>
                      <a:pt x="220" y="137"/>
                      <a:pt x="216" y="148"/>
                    </a:cubicBezTo>
                    <a:cubicBezTo>
                      <a:pt x="208" y="116"/>
                      <a:pt x="215" y="145"/>
                      <a:pt x="216" y="145"/>
                    </a:cubicBezTo>
                    <a:cubicBezTo>
                      <a:pt x="223" y="145"/>
                      <a:pt x="222" y="133"/>
                      <a:pt x="225" y="127"/>
                    </a:cubicBezTo>
                    <a:cubicBezTo>
                      <a:pt x="227" y="123"/>
                      <a:pt x="229" y="119"/>
                      <a:pt x="231" y="115"/>
                    </a:cubicBezTo>
                    <a:cubicBezTo>
                      <a:pt x="232" y="111"/>
                      <a:pt x="234" y="99"/>
                      <a:pt x="234" y="103"/>
                    </a:cubicBezTo>
                    <a:cubicBezTo>
                      <a:pt x="234" y="117"/>
                      <a:pt x="229" y="132"/>
                      <a:pt x="225" y="145"/>
                    </a:cubicBezTo>
                    <a:cubicBezTo>
                      <a:pt x="224" y="132"/>
                      <a:pt x="226" y="118"/>
                      <a:pt x="222" y="106"/>
                    </a:cubicBezTo>
                    <a:cubicBezTo>
                      <a:pt x="221" y="102"/>
                      <a:pt x="218" y="114"/>
                      <a:pt x="216" y="118"/>
                    </a:cubicBezTo>
                    <a:cubicBezTo>
                      <a:pt x="212" y="125"/>
                      <a:pt x="210" y="133"/>
                      <a:pt x="204" y="139"/>
                    </a:cubicBezTo>
                    <a:cubicBezTo>
                      <a:pt x="202" y="141"/>
                      <a:pt x="206" y="133"/>
                      <a:pt x="207" y="130"/>
                    </a:cubicBezTo>
                    <a:cubicBezTo>
                      <a:pt x="208" y="125"/>
                      <a:pt x="209" y="120"/>
                      <a:pt x="210" y="115"/>
                    </a:cubicBezTo>
                    <a:cubicBezTo>
                      <a:pt x="209" y="111"/>
                      <a:pt x="211" y="103"/>
                      <a:pt x="207" y="103"/>
                    </a:cubicBezTo>
                    <a:cubicBezTo>
                      <a:pt x="203" y="103"/>
                      <a:pt x="205" y="111"/>
                      <a:pt x="204" y="115"/>
                    </a:cubicBezTo>
                    <a:cubicBezTo>
                      <a:pt x="202" y="121"/>
                      <a:pt x="198" y="133"/>
                      <a:pt x="198" y="133"/>
                    </a:cubicBezTo>
                    <a:cubicBezTo>
                      <a:pt x="194" y="119"/>
                      <a:pt x="206" y="95"/>
                      <a:pt x="192" y="115"/>
                    </a:cubicBezTo>
                    <a:cubicBezTo>
                      <a:pt x="191" y="119"/>
                      <a:pt x="193" y="127"/>
                      <a:pt x="189" y="127"/>
                    </a:cubicBezTo>
                    <a:cubicBezTo>
                      <a:pt x="179" y="127"/>
                      <a:pt x="189" y="111"/>
                      <a:pt x="189" y="100"/>
                    </a:cubicBezTo>
                    <a:cubicBezTo>
                      <a:pt x="189" y="97"/>
                      <a:pt x="187" y="106"/>
                      <a:pt x="186" y="109"/>
                    </a:cubicBezTo>
                    <a:cubicBezTo>
                      <a:pt x="183" y="121"/>
                      <a:pt x="181" y="129"/>
                      <a:pt x="174" y="139"/>
                    </a:cubicBezTo>
                    <a:cubicBezTo>
                      <a:pt x="177" y="125"/>
                      <a:pt x="178" y="115"/>
                      <a:pt x="186" y="103"/>
                    </a:cubicBezTo>
                    <a:cubicBezTo>
                      <a:pt x="185" y="115"/>
                      <a:pt x="185" y="127"/>
                      <a:pt x="183" y="139"/>
                    </a:cubicBezTo>
                    <a:cubicBezTo>
                      <a:pt x="183" y="142"/>
                      <a:pt x="179" y="151"/>
                      <a:pt x="180" y="148"/>
                    </a:cubicBezTo>
                    <a:cubicBezTo>
                      <a:pt x="184" y="132"/>
                      <a:pt x="187" y="120"/>
                      <a:pt x="195" y="106"/>
                    </a:cubicBezTo>
                    <a:cubicBezTo>
                      <a:pt x="197" y="102"/>
                      <a:pt x="199" y="98"/>
                      <a:pt x="201" y="94"/>
                    </a:cubicBezTo>
                    <a:cubicBezTo>
                      <a:pt x="202" y="91"/>
                      <a:pt x="204" y="82"/>
                      <a:pt x="204" y="85"/>
                    </a:cubicBezTo>
                    <a:cubicBezTo>
                      <a:pt x="204" y="107"/>
                      <a:pt x="187" y="126"/>
                      <a:pt x="174" y="142"/>
                    </a:cubicBezTo>
                    <a:cubicBezTo>
                      <a:pt x="163" y="119"/>
                      <a:pt x="183" y="81"/>
                      <a:pt x="168" y="103"/>
                    </a:cubicBezTo>
                    <a:cubicBezTo>
                      <a:pt x="165" y="117"/>
                      <a:pt x="158" y="124"/>
                      <a:pt x="150" y="136"/>
                    </a:cubicBezTo>
                    <a:cubicBezTo>
                      <a:pt x="154" y="120"/>
                      <a:pt x="164" y="104"/>
                      <a:pt x="174" y="91"/>
                    </a:cubicBezTo>
                    <a:cubicBezTo>
                      <a:pt x="170" y="106"/>
                      <a:pt x="165" y="123"/>
                      <a:pt x="156" y="136"/>
                    </a:cubicBezTo>
                    <a:cubicBezTo>
                      <a:pt x="155" y="133"/>
                      <a:pt x="153" y="130"/>
                      <a:pt x="153" y="127"/>
                    </a:cubicBezTo>
                    <a:cubicBezTo>
                      <a:pt x="154" y="123"/>
                      <a:pt x="157" y="119"/>
                      <a:pt x="159" y="115"/>
                    </a:cubicBezTo>
                    <a:cubicBezTo>
                      <a:pt x="160" y="112"/>
                      <a:pt x="163" y="103"/>
                      <a:pt x="162" y="106"/>
                    </a:cubicBezTo>
                    <a:cubicBezTo>
                      <a:pt x="161" y="109"/>
                      <a:pt x="160" y="112"/>
                      <a:pt x="159" y="115"/>
                    </a:cubicBezTo>
                    <a:cubicBezTo>
                      <a:pt x="158" y="119"/>
                      <a:pt x="158" y="123"/>
                      <a:pt x="156" y="127"/>
                    </a:cubicBezTo>
                    <a:cubicBezTo>
                      <a:pt x="155" y="130"/>
                      <a:pt x="152" y="133"/>
                      <a:pt x="150" y="136"/>
                    </a:cubicBezTo>
                    <a:cubicBezTo>
                      <a:pt x="151" y="130"/>
                      <a:pt x="165" y="83"/>
                      <a:pt x="165" y="82"/>
                    </a:cubicBezTo>
                    <a:cubicBezTo>
                      <a:pt x="165" y="78"/>
                      <a:pt x="161" y="88"/>
                      <a:pt x="159" y="91"/>
                    </a:cubicBezTo>
                    <a:cubicBezTo>
                      <a:pt x="150" y="107"/>
                      <a:pt x="142" y="122"/>
                      <a:pt x="138" y="139"/>
                    </a:cubicBezTo>
                    <a:cubicBezTo>
                      <a:pt x="133" y="123"/>
                      <a:pt x="148" y="83"/>
                      <a:pt x="159" y="67"/>
                    </a:cubicBezTo>
                    <a:cubicBezTo>
                      <a:pt x="156" y="94"/>
                      <a:pt x="152" y="104"/>
                      <a:pt x="144" y="127"/>
                    </a:cubicBezTo>
                    <a:cubicBezTo>
                      <a:pt x="132" y="103"/>
                      <a:pt x="156" y="73"/>
                      <a:pt x="156" y="46"/>
                    </a:cubicBezTo>
                    <a:cubicBezTo>
                      <a:pt x="156" y="42"/>
                      <a:pt x="154" y="58"/>
                      <a:pt x="150" y="67"/>
                    </a:cubicBezTo>
                    <a:cubicBezTo>
                      <a:pt x="142" y="85"/>
                      <a:pt x="131" y="101"/>
                      <a:pt x="117" y="115"/>
                    </a:cubicBezTo>
                    <a:cubicBezTo>
                      <a:pt x="115" y="110"/>
                      <a:pt x="110" y="105"/>
                      <a:pt x="111" y="100"/>
                    </a:cubicBezTo>
                    <a:cubicBezTo>
                      <a:pt x="112" y="94"/>
                      <a:pt x="118" y="91"/>
                      <a:pt x="120" y="85"/>
                    </a:cubicBezTo>
                    <a:cubicBezTo>
                      <a:pt x="126" y="67"/>
                      <a:pt x="122" y="61"/>
                      <a:pt x="132" y="46"/>
                    </a:cubicBezTo>
                    <a:cubicBezTo>
                      <a:pt x="138" y="68"/>
                      <a:pt x="138" y="65"/>
                      <a:pt x="132" y="100"/>
                    </a:cubicBezTo>
                    <a:cubicBezTo>
                      <a:pt x="130" y="109"/>
                      <a:pt x="125" y="118"/>
                      <a:pt x="123" y="127"/>
                    </a:cubicBezTo>
                    <a:cubicBezTo>
                      <a:pt x="122" y="131"/>
                      <a:pt x="117" y="142"/>
                      <a:pt x="120" y="139"/>
                    </a:cubicBezTo>
                    <a:cubicBezTo>
                      <a:pt x="134" y="125"/>
                      <a:pt x="138" y="97"/>
                      <a:pt x="147" y="79"/>
                    </a:cubicBezTo>
                    <a:cubicBezTo>
                      <a:pt x="144" y="101"/>
                      <a:pt x="139" y="116"/>
                      <a:pt x="132" y="136"/>
                    </a:cubicBezTo>
                    <a:cubicBezTo>
                      <a:pt x="134" y="122"/>
                      <a:pt x="139" y="98"/>
                      <a:pt x="132" y="85"/>
                    </a:cubicBezTo>
                    <a:cubicBezTo>
                      <a:pt x="129" y="79"/>
                      <a:pt x="117" y="117"/>
                      <a:pt x="117" y="118"/>
                    </a:cubicBezTo>
                    <a:cubicBezTo>
                      <a:pt x="116" y="114"/>
                      <a:pt x="114" y="110"/>
                      <a:pt x="114" y="106"/>
                    </a:cubicBezTo>
                    <a:cubicBezTo>
                      <a:pt x="114" y="100"/>
                      <a:pt x="117" y="82"/>
                      <a:pt x="117" y="88"/>
                    </a:cubicBezTo>
                    <a:cubicBezTo>
                      <a:pt x="117" y="98"/>
                      <a:pt x="114" y="108"/>
                      <a:pt x="114" y="118"/>
                    </a:cubicBezTo>
                    <a:cubicBezTo>
                      <a:pt x="114" y="123"/>
                      <a:pt x="116" y="108"/>
                      <a:pt x="117" y="103"/>
                    </a:cubicBezTo>
                    <a:cubicBezTo>
                      <a:pt x="121" y="81"/>
                      <a:pt x="116" y="90"/>
                      <a:pt x="126" y="76"/>
                    </a:cubicBezTo>
                    <a:cubicBezTo>
                      <a:pt x="123" y="95"/>
                      <a:pt x="118" y="117"/>
                      <a:pt x="105" y="130"/>
                    </a:cubicBezTo>
                    <a:cubicBezTo>
                      <a:pt x="100" y="55"/>
                      <a:pt x="107" y="91"/>
                      <a:pt x="93" y="112"/>
                    </a:cubicBezTo>
                    <a:cubicBezTo>
                      <a:pt x="95" y="88"/>
                      <a:pt x="100" y="79"/>
                      <a:pt x="105" y="58"/>
                    </a:cubicBezTo>
                    <a:cubicBezTo>
                      <a:pt x="108" y="70"/>
                      <a:pt x="120" y="112"/>
                      <a:pt x="105" y="112"/>
                    </a:cubicBezTo>
                    <a:cubicBezTo>
                      <a:pt x="91" y="112"/>
                      <a:pt x="103" y="84"/>
                      <a:pt x="102" y="70"/>
                    </a:cubicBezTo>
                    <a:cubicBezTo>
                      <a:pt x="89" y="97"/>
                      <a:pt x="93" y="86"/>
                      <a:pt x="87" y="103"/>
                    </a:cubicBezTo>
                    <a:cubicBezTo>
                      <a:pt x="88" y="91"/>
                      <a:pt x="90" y="79"/>
                      <a:pt x="90" y="67"/>
                    </a:cubicBezTo>
                    <a:cubicBezTo>
                      <a:pt x="90" y="63"/>
                      <a:pt x="91" y="53"/>
                      <a:pt x="87" y="55"/>
                    </a:cubicBezTo>
                    <a:cubicBezTo>
                      <a:pt x="82" y="57"/>
                      <a:pt x="86" y="65"/>
                      <a:pt x="84" y="70"/>
                    </a:cubicBezTo>
                    <a:cubicBezTo>
                      <a:pt x="83" y="73"/>
                      <a:pt x="80" y="76"/>
                      <a:pt x="78" y="79"/>
                    </a:cubicBezTo>
                    <a:cubicBezTo>
                      <a:pt x="77" y="82"/>
                      <a:pt x="76" y="85"/>
                      <a:pt x="75" y="88"/>
                    </a:cubicBezTo>
                    <a:cubicBezTo>
                      <a:pt x="76" y="80"/>
                      <a:pt x="77" y="72"/>
                      <a:pt x="78" y="64"/>
                    </a:cubicBezTo>
                    <a:cubicBezTo>
                      <a:pt x="79" y="61"/>
                      <a:pt x="84" y="55"/>
                      <a:pt x="81" y="55"/>
                    </a:cubicBezTo>
                    <a:cubicBezTo>
                      <a:pt x="77" y="55"/>
                      <a:pt x="77" y="61"/>
                      <a:pt x="75" y="64"/>
                    </a:cubicBezTo>
                    <a:cubicBezTo>
                      <a:pt x="74" y="67"/>
                      <a:pt x="73" y="70"/>
                      <a:pt x="72" y="73"/>
                    </a:cubicBezTo>
                    <a:cubicBezTo>
                      <a:pt x="68" y="60"/>
                      <a:pt x="70" y="44"/>
                      <a:pt x="66" y="31"/>
                    </a:cubicBezTo>
                    <a:cubicBezTo>
                      <a:pt x="62" y="20"/>
                      <a:pt x="55" y="75"/>
                      <a:pt x="57" y="64"/>
                    </a:cubicBezTo>
                    <a:cubicBezTo>
                      <a:pt x="58" y="59"/>
                      <a:pt x="59" y="54"/>
                      <a:pt x="60" y="49"/>
                    </a:cubicBezTo>
                    <a:cubicBezTo>
                      <a:pt x="55" y="0"/>
                      <a:pt x="55" y="35"/>
                      <a:pt x="42" y="55"/>
                    </a:cubicBezTo>
                    <a:cubicBezTo>
                      <a:pt x="37" y="39"/>
                      <a:pt x="45" y="28"/>
                      <a:pt x="45" y="13"/>
                    </a:cubicBezTo>
                    <a:cubicBezTo>
                      <a:pt x="45" y="9"/>
                      <a:pt x="43" y="21"/>
                      <a:pt x="42" y="25"/>
                    </a:cubicBezTo>
                    <a:cubicBezTo>
                      <a:pt x="40" y="31"/>
                      <a:pt x="38" y="37"/>
                      <a:pt x="36" y="43"/>
                    </a:cubicBezTo>
                    <a:cubicBezTo>
                      <a:pt x="35" y="46"/>
                      <a:pt x="32" y="55"/>
                      <a:pt x="33" y="52"/>
                    </a:cubicBezTo>
                    <a:cubicBezTo>
                      <a:pt x="40" y="37"/>
                      <a:pt x="53" y="18"/>
                      <a:pt x="69" y="13"/>
                    </a:cubicBezTo>
                    <a:cubicBezTo>
                      <a:pt x="70" y="28"/>
                      <a:pt x="70" y="43"/>
                      <a:pt x="72" y="58"/>
                    </a:cubicBezTo>
                    <a:cubicBezTo>
                      <a:pt x="73" y="63"/>
                      <a:pt x="71" y="50"/>
                      <a:pt x="81" y="40"/>
                    </a:cubicBezTo>
                    <a:cubicBezTo>
                      <a:pt x="89" y="32"/>
                      <a:pt x="99" y="25"/>
                      <a:pt x="108" y="19"/>
                    </a:cubicBezTo>
                    <a:cubicBezTo>
                      <a:pt x="119" y="35"/>
                      <a:pt x="113" y="51"/>
                      <a:pt x="105" y="67"/>
                    </a:cubicBezTo>
                    <a:cubicBezTo>
                      <a:pt x="101" y="54"/>
                      <a:pt x="107" y="49"/>
                      <a:pt x="111" y="37"/>
                    </a:cubicBezTo>
                    <a:cubicBezTo>
                      <a:pt x="111" y="38"/>
                      <a:pt x="107" y="82"/>
                      <a:pt x="99" y="82"/>
                    </a:cubicBezTo>
                    <a:cubicBezTo>
                      <a:pt x="95" y="82"/>
                      <a:pt x="110" y="53"/>
                      <a:pt x="111" y="52"/>
                    </a:cubicBezTo>
                    <a:cubicBezTo>
                      <a:pt x="112" y="56"/>
                      <a:pt x="110" y="63"/>
                      <a:pt x="114" y="64"/>
                    </a:cubicBezTo>
                    <a:cubicBezTo>
                      <a:pt x="118" y="65"/>
                      <a:pt x="123" y="51"/>
                      <a:pt x="123" y="55"/>
                    </a:cubicBezTo>
                    <a:cubicBezTo>
                      <a:pt x="125" y="76"/>
                      <a:pt x="119" y="97"/>
                      <a:pt x="120" y="118"/>
                    </a:cubicBezTo>
                    <a:cubicBezTo>
                      <a:pt x="120" y="122"/>
                      <a:pt x="124" y="110"/>
                      <a:pt x="126" y="106"/>
                    </a:cubicBezTo>
                    <a:cubicBezTo>
                      <a:pt x="130" y="100"/>
                      <a:pt x="134" y="94"/>
                      <a:pt x="138" y="88"/>
                    </a:cubicBezTo>
                    <a:cubicBezTo>
                      <a:pt x="142" y="82"/>
                      <a:pt x="156" y="76"/>
                      <a:pt x="156" y="76"/>
                    </a:cubicBezTo>
                    <a:cubicBezTo>
                      <a:pt x="182" y="85"/>
                      <a:pt x="154" y="72"/>
                      <a:pt x="168" y="127"/>
                    </a:cubicBezTo>
                    <a:cubicBezTo>
                      <a:pt x="169" y="131"/>
                      <a:pt x="171" y="119"/>
                      <a:pt x="174" y="115"/>
                    </a:cubicBezTo>
                    <a:cubicBezTo>
                      <a:pt x="180" y="106"/>
                      <a:pt x="189" y="97"/>
                      <a:pt x="198" y="91"/>
                    </a:cubicBezTo>
                    <a:cubicBezTo>
                      <a:pt x="203" y="106"/>
                      <a:pt x="192" y="106"/>
                      <a:pt x="192" y="121"/>
                    </a:cubicBezTo>
                    <a:cubicBezTo>
                      <a:pt x="192" y="124"/>
                      <a:pt x="194" y="115"/>
                      <a:pt x="195" y="112"/>
                    </a:cubicBezTo>
                    <a:cubicBezTo>
                      <a:pt x="198" y="101"/>
                      <a:pt x="203" y="93"/>
                      <a:pt x="207" y="82"/>
                    </a:cubicBezTo>
                    <a:cubicBezTo>
                      <a:pt x="213" y="91"/>
                      <a:pt x="209" y="106"/>
                      <a:pt x="216" y="115"/>
                    </a:cubicBezTo>
                    <a:cubicBezTo>
                      <a:pt x="219" y="119"/>
                      <a:pt x="219" y="107"/>
                      <a:pt x="222" y="103"/>
                    </a:cubicBezTo>
                    <a:cubicBezTo>
                      <a:pt x="230" y="92"/>
                      <a:pt x="236" y="85"/>
                      <a:pt x="249" y="82"/>
                    </a:cubicBezTo>
                    <a:cubicBezTo>
                      <a:pt x="253" y="79"/>
                      <a:pt x="257" y="76"/>
                      <a:pt x="261" y="73"/>
                    </a:cubicBezTo>
                    <a:cubicBezTo>
                      <a:pt x="264" y="71"/>
                      <a:pt x="269" y="64"/>
                      <a:pt x="270" y="67"/>
                    </a:cubicBezTo>
                    <a:cubicBezTo>
                      <a:pt x="271" y="70"/>
                      <a:pt x="267" y="96"/>
                      <a:pt x="264" y="103"/>
                    </a:cubicBezTo>
                    <a:cubicBezTo>
                      <a:pt x="262" y="107"/>
                      <a:pt x="262" y="115"/>
                      <a:pt x="258" y="115"/>
                    </a:cubicBezTo>
                    <a:cubicBezTo>
                      <a:pt x="254" y="115"/>
                      <a:pt x="259" y="107"/>
                      <a:pt x="261" y="103"/>
                    </a:cubicBezTo>
                    <a:cubicBezTo>
                      <a:pt x="264" y="95"/>
                      <a:pt x="273" y="79"/>
                      <a:pt x="273" y="79"/>
                    </a:cubicBezTo>
                    <a:cubicBezTo>
                      <a:pt x="272" y="84"/>
                      <a:pt x="271" y="89"/>
                      <a:pt x="270" y="94"/>
                    </a:cubicBezTo>
                    <a:cubicBezTo>
                      <a:pt x="269" y="100"/>
                      <a:pt x="276" y="76"/>
                      <a:pt x="276" y="76"/>
                    </a:cubicBezTo>
                    <a:cubicBezTo>
                      <a:pt x="278" y="84"/>
                      <a:pt x="280" y="92"/>
                      <a:pt x="282" y="100"/>
                    </a:cubicBezTo>
                    <a:cubicBezTo>
                      <a:pt x="283" y="104"/>
                      <a:pt x="285" y="84"/>
                      <a:pt x="285" y="88"/>
                    </a:cubicBezTo>
                    <a:cubicBezTo>
                      <a:pt x="285" y="124"/>
                      <a:pt x="284" y="98"/>
                      <a:pt x="288" y="85"/>
                    </a:cubicBezTo>
                    <a:cubicBezTo>
                      <a:pt x="294" y="94"/>
                      <a:pt x="293" y="120"/>
                      <a:pt x="300" y="100"/>
                    </a:cubicBezTo>
                    <a:cubicBezTo>
                      <a:pt x="295" y="146"/>
                      <a:pt x="296" y="124"/>
                      <a:pt x="291" y="106"/>
                    </a:cubicBezTo>
                    <a:cubicBezTo>
                      <a:pt x="290" y="109"/>
                      <a:pt x="291" y="115"/>
                      <a:pt x="288" y="115"/>
                    </a:cubicBezTo>
                    <a:cubicBezTo>
                      <a:pt x="285" y="115"/>
                      <a:pt x="287" y="104"/>
                      <a:pt x="285" y="106"/>
                    </a:cubicBezTo>
                    <a:cubicBezTo>
                      <a:pt x="281" y="110"/>
                      <a:pt x="283" y="116"/>
                      <a:pt x="282" y="121"/>
                    </a:cubicBezTo>
                    <a:cubicBezTo>
                      <a:pt x="278" y="108"/>
                      <a:pt x="280" y="109"/>
                      <a:pt x="273" y="124"/>
                    </a:cubicBezTo>
                    <a:cubicBezTo>
                      <a:pt x="267" y="107"/>
                      <a:pt x="269" y="118"/>
                      <a:pt x="276" y="91"/>
                    </a:cubicBezTo>
                    <a:cubicBezTo>
                      <a:pt x="277" y="88"/>
                      <a:pt x="281" y="84"/>
                      <a:pt x="279" y="82"/>
                    </a:cubicBezTo>
                    <a:cubicBezTo>
                      <a:pt x="277" y="80"/>
                      <a:pt x="273" y="84"/>
                      <a:pt x="270" y="85"/>
                    </a:cubicBezTo>
                    <a:cubicBezTo>
                      <a:pt x="264" y="97"/>
                      <a:pt x="263" y="113"/>
                      <a:pt x="252" y="97"/>
                    </a:cubicBezTo>
                    <a:cubicBezTo>
                      <a:pt x="268" y="73"/>
                      <a:pt x="248" y="115"/>
                      <a:pt x="246" y="121"/>
                    </a:cubicBezTo>
                    <a:cubicBezTo>
                      <a:pt x="244" y="116"/>
                      <a:pt x="240" y="111"/>
                      <a:pt x="240" y="106"/>
                    </a:cubicBezTo>
                    <a:cubicBezTo>
                      <a:pt x="240" y="102"/>
                      <a:pt x="247" y="94"/>
                      <a:pt x="246" y="97"/>
                    </a:cubicBezTo>
                    <a:cubicBezTo>
                      <a:pt x="244" y="104"/>
                      <a:pt x="243" y="111"/>
                      <a:pt x="240" y="118"/>
                    </a:cubicBezTo>
                    <a:cubicBezTo>
                      <a:pt x="239" y="121"/>
                      <a:pt x="236" y="124"/>
                      <a:pt x="234" y="127"/>
                    </a:cubicBezTo>
                    <a:cubicBezTo>
                      <a:pt x="239" y="90"/>
                      <a:pt x="238" y="100"/>
                      <a:pt x="234" y="115"/>
                    </a:cubicBezTo>
                    <a:cubicBezTo>
                      <a:pt x="231" y="125"/>
                      <a:pt x="230" y="125"/>
                      <a:pt x="225" y="136"/>
                    </a:cubicBezTo>
                    <a:cubicBezTo>
                      <a:pt x="222" y="127"/>
                      <a:pt x="227" y="114"/>
                      <a:pt x="219" y="109"/>
                    </a:cubicBezTo>
                    <a:cubicBezTo>
                      <a:pt x="210" y="103"/>
                      <a:pt x="207" y="139"/>
                      <a:pt x="207" y="139"/>
                    </a:cubicBezTo>
                    <a:cubicBezTo>
                      <a:pt x="208" y="128"/>
                      <a:pt x="208" y="117"/>
                      <a:pt x="210" y="106"/>
                    </a:cubicBezTo>
                    <a:cubicBezTo>
                      <a:pt x="210" y="103"/>
                      <a:pt x="213" y="94"/>
                      <a:pt x="213" y="97"/>
                    </a:cubicBezTo>
                    <a:cubicBezTo>
                      <a:pt x="213" y="112"/>
                      <a:pt x="206" y="127"/>
                      <a:pt x="198" y="139"/>
                    </a:cubicBezTo>
                    <a:cubicBezTo>
                      <a:pt x="201" y="123"/>
                      <a:pt x="205" y="117"/>
                      <a:pt x="210" y="103"/>
                    </a:cubicBezTo>
                    <a:cubicBezTo>
                      <a:pt x="213" y="115"/>
                      <a:pt x="207" y="139"/>
                      <a:pt x="207" y="139"/>
                    </a:cubicBezTo>
                    <a:cubicBezTo>
                      <a:pt x="205" y="135"/>
                      <a:pt x="202" y="131"/>
                      <a:pt x="201" y="127"/>
                    </a:cubicBezTo>
                    <a:cubicBezTo>
                      <a:pt x="200" y="123"/>
                      <a:pt x="207" y="117"/>
                      <a:pt x="204" y="115"/>
                    </a:cubicBezTo>
                    <a:cubicBezTo>
                      <a:pt x="200" y="113"/>
                      <a:pt x="179" y="131"/>
                      <a:pt x="174" y="133"/>
                    </a:cubicBezTo>
                    <a:cubicBezTo>
                      <a:pt x="147" y="160"/>
                      <a:pt x="150" y="121"/>
                      <a:pt x="162" y="109"/>
                    </a:cubicBezTo>
                    <a:cubicBezTo>
                      <a:pt x="164" y="107"/>
                      <a:pt x="160" y="115"/>
                      <a:pt x="159" y="118"/>
                    </a:cubicBezTo>
                    <a:cubicBezTo>
                      <a:pt x="158" y="122"/>
                      <a:pt x="157" y="126"/>
                      <a:pt x="156" y="130"/>
                    </a:cubicBezTo>
                    <a:cubicBezTo>
                      <a:pt x="152" y="141"/>
                      <a:pt x="145" y="149"/>
                      <a:pt x="141" y="160"/>
                    </a:cubicBezTo>
                    <a:lnTo>
                      <a:pt x="132" y="154"/>
                    </a:lnTo>
                    <a:cubicBezTo>
                      <a:pt x="132" y="154"/>
                      <a:pt x="132" y="154"/>
                      <a:pt x="132" y="154"/>
                    </a:cubicBezTo>
                    <a:cubicBezTo>
                      <a:pt x="129" y="157"/>
                      <a:pt x="126" y="160"/>
                      <a:pt x="123" y="163"/>
                    </a:cubicBezTo>
                    <a:cubicBezTo>
                      <a:pt x="125" y="145"/>
                      <a:pt x="126" y="132"/>
                      <a:pt x="132" y="115"/>
                    </a:cubicBezTo>
                    <a:cubicBezTo>
                      <a:pt x="132" y="116"/>
                      <a:pt x="126" y="163"/>
                      <a:pt x="120" y="163"/>
                    </a:cubicBezTo>
                    <a:cubicBezTo>
                      <a:pt x="115" y="163"/>
                      <a:pt x="122" y="153"/>
                      <a:pt x="123" y="148"/>
                    </a:cubicBezTo>
                    <a:cubicBezTo>
                      <a:pt x="125" y="140"/>
                      <a:pt x="127" y="132"/>
                      <a:pt x="129" y="124"/>
                    </a:cubicBezTo>
                    <a:cubicBezTo>
                      <a:pt x="131" y="116"/>
                      <a:pt x="126" y="137"/>
                      <a:pt x="123" y="145"/>
                    </a:cubicBezTo>
                    <a:cubicBezTo>
                      <a:pt x="117" y="158"/>
                      <a:pt x="111" y="167"/>
                      <a:pt x="99" y="175"/>
                    </a:cubicBezTo>
                    <a:cubicBezTo>
                      <a:pt x="94" y="160"/>
                      <a:pt x="95" y="169"/>
                      <a:pt x="102" y="148"/>
                    </a:cubicBezTo>
                    <a:cubicBezTo>
                      <a:pt x="103" y="145"/>
                      <a:pt x="105" y="139"/>
                      <a:pt x="105" y="139"/>
                    </a:cubicBezTo>
                    <a:cubicBezTo>
                      <a:pt x="107" y="148"/>
                      <a:pt x="102" y="169"/>
                      <a:pt x="111" y="166"/>
                    </a:cubicBezTo>
                    <a:cubicBezTo>
                      <a:pt x="117" y="164"/>
                      <a:pt x="115" y="154"/>
                      <a:pt x="117" y="148"/>
                    </a:cubicBezTo>
                    <a:cubicBezTo>
                      <a:pt x="119" y="143"/>
                      <a:pt x="111" y="156"/>
                      <a:pt x="108" y="160"/>
                    </a:cubicBezTo>
                    <a:cubicBezTo>
                      <a:pt x="89" y="193"/>
                      <a:pt x="105" y="175"/>
                      <a:pt x="87" y="193"/>
                    </a:cubicBezTo>
                    <a:cubicBezTo>
                      <a:pt x="90" y="177"/>
                      <a:pt x="90" y="169"/>
                      <a:pt x="102" y="157"/>
                    </a:cubicBezTo>
                    <a:cubicBezTo>
                      <a:pt x="109" y="184"/>
                      <a:pt x="102" y="151"/>
                      <a:pt x="102" y="199"/>
                    </a:cubicBezTo>
                    <a:cubicBezTo>
                      <a:pt x="102" y="202"/>
                      <a:pt x="104" y="193"/>
                      <a:pt x="105" y="190"/>
                    </a:cubicBezTo>
                    <a:cubicBezTo>
                      <a:pt x="110" y="178"/>
                      <a:pt x="115" y="168"/>
                      <a:pt x="123" y="157"/>
                    </a:cubicBezTo>
                    <a:cubicBezTo>
                      <a:pt x="123" y="157"/>
                      <a:pt x="121" y="163"/>
                      <a:pt x="120" y="166"/>
                    </a:cubicBezTo>
                    <a:cubicBezTo>
                      <a:pt x="125" y="180"/>
                      <a:pt x="118" y="215"/>
                      <a:pt x="132" y="187"/>
                    </a:cubicBezTo>
                    <a:cubicBezTo>
                      <a:pt x="127" y="153"/>
                      <a:pt x="129" y="170"/>
                      <a:pt x="117" y="187"/>
                    </a:cubicBezTo>
                    <a:cubicBezTo>
                      <a:pt x="113" y="204"/>
                      <a:pt x="116" y="196"/>
                      <a:pt x="105" y="211"/>
                    </a:cubicBezTo>
                    <a:cubicBezTo>
                      <a:pt x="101" y="224"/>
                      <a:pt x="90" y="245"/>
                      <a:pt x="90" y="259"/>
                    </a:cubicBezTo>
                    <a:cubicBezTo>
                      <a:pt x="90" y="262"/>
                      <a:pt x="92" y="253"/>
                      <a:pt x="93" y="250"/>
                    </a:cubicBezTo>
                    <a:cubicBezTo>
                      <a:pt x="98" y="239"/>
                      <a:pt x="101" y="227"/>
                      <a:pt x="108" y="217"/>
                    </a:cubicBezTo>
                    <a:cubicBezTo>
                      <a:pt x="107" y="227"/>
                      <a:pt x="107" y="237"/>
                      <a:pt x="105" y="247"/>
                    </a:cubicBezTo>
                    <a:cubicBezTo>
                      <a:pt x="104" y="253"/>
                      <a:pt x="99" y="265"/>
                      <a:pt x="99" y="265"/>
                    </a:cubicBezTo>
                    <a:cubicBezTo>
                      <a:pt x="100" y="255"/>
                      <a:pt x="104" y="245"/>
                      <a:pt x="102" y="235"/>
                    </a:cubicBezTo>
                    <a:cubicBezTo>
                      <a:pt x="101" y="230"/>
                      <a:pt x="98" y="245"/>
                      <a:pt x="96" y="250"/>
                    </a:cubicBezTo>
                    <a:cubicBezTo>
                      <a:pt x="93" y="259"/>
                      <a:pt x="92" y="262"/>
                      <a:pt x="90" y="271"/>
                    </a:cubicBezTo>
                    <a:cubicBezTo>
                      <a:pt x="85" y="255"/>
                      <a:pt x="87" y="268"/>
                      <a:pt x="93" y="247"/>
                    </a:cubicBezTo>
                    <a:cubicBezTo>
                      <a:pt x="94" y="242"/>
                      <a:pt x="100" y="228"/>
                      <a:pt x="96" y="232"/>
                    </a:cubicBezTo>
                    <a:cubicBezTo>
                      <a:pt x="92" y="236"/>
                      <a:pt x="76" y="287"/>
                      <a:pt x="72" y="298"/>
                    </a:cubicBezTo>
                    <a:cubicBezTo>
                      <a:pt x="74" y="279"/>
                      <a:pt x="81" y="257"/>
                      <a:pt x="81" y="238"/>
                    </a:cubicBezTo>
                    <a:cubicBezTo>
                      <a:pt x="81" y="231"/>
                      <a:pt x="79" y="252"/>
                      <a:pt x="78" y="259"/>
                    </a:cubicBezTo>
                    <a:cubicBezTo>
                      <a:pt x="76" y="274"/>
                      <a:pt x="72" y="287"/>
                      <a:pt x="69" y="301"/>
                    </a:cubicBezTo>
                    <a:cubicBezTo>
                      <a:pt x="63" y="283"/>
                      <a:pt x="78" y="244"/>
                      <a:pt x="84" y="226"/>
                    </a:cubicBezTo>
                    <a:cubicBezTo>
                      <a:pt x="83" y="237"/>
                      <a:pt x="83" y="248"/>
                      <a:pt x="81" y="259"/>
                    </a:cubicBezTo>
                    <a:cubicBezTo>
                      <a:pt x="81" y="262"/>
                      <a:pt x="79" y="265"/>
                      <a:pt x="78" y="268"/>
                    </a:cubicBezTo>
                    <a:cubicBezTo>
                      <a:pt x="77" y="273"/>
                      <a:pt x="76" y="278"/>
                      <a:pt x="75" y="283"/>
                    </a:cubicBezTo>
                    <a:cubicBezTo>
                      <a:pt x="73" y="292"/>
                      <a:pt x="84" y="267"/>
                      <a:pt x="87" y="259"/>
                    </a:cubicBezTo>
                    <a:cubicBezTo>
                      <a:pt x="89" y="253"/>
                      <a:pt x="91" y="247"/>
                      <a:pt x="93" y="241"/>
                    </a:cubicBezTo>
                    <a:cubicBezTo>
                      <a:pt x="94" y="238"/>
                      <a:pt x="97" y="235"/>
                      <a:pt x="99" y="232"/>
                    </a:cubicBezTo>
                    <a:cubicBezTo>
                      <a:pt x="100" y="227"/>
                      <a:pt x="97" y="219"/>
                      <a:pt x="102" y="217"/>
                    </a:cubicBezTo>
                    <a:cubicBezTo>
                      <a:pt x="106" y="215"/>
                      <a:pt x="105" y="225"/>
                      <a:pt x="105" y="229"/>
                    </a:cubicBezTo>
                    <a:cubicBezTo>
                      <a:pt x="104" y="241"/>
                      <a:pt x="104" y="254"/>
                      <a:pt x="99" y="265"/>
                    </a:cubicBezTo>
                    <a:cubicBezTo>
                      <a:pt x="97" y="269"/>
                      <a:pt x="95" y="273"/>
                      <a:pt x="93" y="277"/>
                    </a:cubicBezTo>
                    <a:cubicBezTo>
                      <a:pt x="92" y="280"/>
                      <a:pt x="90" y="289"/>
                      <a:pt x="90" y="286"/>
                    </a:cubicBezTo>
                    <a:cubicBezTo>
                      <a:pt x="90" y="271"/>
                      <a:pt x="97" y="253"/>
                      <a:pt x="105" y="241"/>
                    </a:cubicBezTo>
                    <a:cubicBezTo>
                      <a:pt x="106" y="236"/>
                      <a:pt x="107" y="231"/>
                      <a:pt x="108" y="226"/>
                    </a:cubicBezTo>
                    <a:cubicBezTo>
                      <a:pt x="109" y="223"/>
                      <a:pt x="111" y="214"/>
                      <a:pt x="111" y="217"/>
                    </a:cubicBezTo>
                    <a:cubicBezTo>
                      <a:pt x="111" y="225"/>
                      <a:pt x="110" y="233"/>
                      <a:pt x="108" y="241"/>
                    </a:cubicBezTo>
                    <a:cubicBezTo>
                      <a:pt x="105" y="254"/>
                      <a:pt x="100" y="269"/>
                      <a:pt x="93" y="280"/>
                    </a:cubicBezTo>
                    <a:cubicBezTo>
                      <a:pt x="95" y="260"/>
                      <a:pt x="96" y="239"/>
                      <a:pt x="102" y="220"/>
                    </a:cubicBezTo>
                    <a:cubicBezTo>
                      <a:pt x="101" y="229"/>
                      <a:pt x="100" y="238"/>
                      <a:pt x="99" y="247"/>
                    </a:cubicBezTo>
                    <a:cubicBezTo>
                      <a:pt x="98" y="252"/>
                      <a:pt x="97" y="257"/>
                      <a:pt x="96" y="262"/>
                    </a:cubicBezTo>
                    <a:cubicBezTo>
                      <a:pt x="94" y="268"/>
                      <a:pt x="89" y="286"/>
                      <a:pt x="90" y="280"/>
                    </a:cubicBezTo>
                    <a:cubicBezTo>
                      <a:pt x="94" y="255"/>
                      <a:pt x="103" y="229"/>
                      <a:pt x="111" y="205"/>
                    </a:cubicBezTo>
                    <a:cubicBezTo>
                      <a:pt x="120" y="232"/>
                      <a:pt x="112" y="275"/>
                      <a:pt x="99" y="301"/>
                    </a:cubicBezTo>
                    <a:cubicBezTo>
                      <a:pt x="102" y="282"/>
                      <a:pt x="108" y="265"/>
                      <a:pt x="117" y="247"/>
                    </a:cubicBezTo>
                    <a:cubicBezTo>
                      <a:pt x="118" y="242"/>
                      <a:pt x="119" y="237"/>
                      <a:pt x="120" y="232"/>
                    </a:cubicBezTo>
                    <a:cubicBezTo>
                      <a:pt x="129" y="192"/>
                      <a:pt x="117" y="281"/>
                      <a:pt x="111" y="292"/>
                    </a:cubicBezTo>
                    <a:cubicBezTo>
                      <a:pt x="114" y="268"/>
                      <a:pt x="117" y="243"/>
                      <a:pt x="123" y="220"/>
                    </a:cubicBezTo>
                    <a:cubicBezTo>
                      <a:pt x="128" y="239"/>
                      <a:pt x="125" y="258"/>
                      <a:pt x="120" y="277"/>
                    </a:cubicBezTo>
                    <a:cubicBezTo>
                      <a:pt x="118" y="283"/>
                      <a:pt x="114" y="295"/>
                      <a:pt x="114" y="295"/>
                    </a:cubicBezTo>
                    <a:cubicBezTo>
                      <a:pt x="117" y="272"/>
                      <a:pt x="122" y="252"/>
                      <a:pt x="135" y="232"/>
                    </a:cubicBezTo>
                    <a:cubicBezTo>
                      <a:pt x="139" y="247"/>
                      <a:pt x="135" y="257"/>
                      <a:pt x="132" y="271"/>
                    </a:cubicBezTo>
                    <a:cubicBezTo>
                      <a:pt x="131" y="277"/>
                      <a:pt x="130" y="283"/>
                      <a:pt x="129" y="289"/>
                    </a:cubicBezTo>
                    <a:cubicBezTo>
                      <a:pt x="128" y="292"/>
                      <a:pt x="126" y="301"/>
                      <a:pt x="126" y="298"/>
                    </a:cubicBezTo>
                    <a:cubicBezTo>
                      <a:pt x="126" y="277"/>
                      <a:pt x="141" y="253"/>
                      <a:pt x="150" y="235"/>
                    </a:cubicBezTo>
                    <a:cubicBezTo>
                      <a:pt x="154" y="254"/>
                      <a:pt x="150" y="271"/>
                      <a:pt x="144" y="289"/>
                    </a:cubicBezTo>
                    <a:cubicBezTo>
                      <a:pt x="146" y="267"/>
                      <a:pt x="144" y="252"/>
                      <a:pt x="156" y="235"/>
                    </a:cubicBezTo>
                    <a:cubicBezTo>
                      <a:pt x="161" y="254"/>
                      <a:pt x="158" y="276"/>
                      <a:pt x="147" y="292"/>
                    </a:cubicBezTo>
                    <a:cubicBezTo>
                      <a:pt x="151" y="267"/>
                      <a:pt x="159" y="244"/>
                      <a:pt x="165" y="220"/>
                    </a:cubicBezTo>
                    <a:cubicBezTo>
                      <a:pt x="183" y="226"/>
                      <a:pt x="172" y="247"/>
                      <a:pt x="168" y="262"/>
                    </a:cubicBezTo>
                    <a:cubicBezTo>
                      <a:pt x="166" y="268"/>
                      <a:pt x="162" y="280"/>
                      <a:pt x="162" y="280"/>
                    </a:cubicBezTo>
                    <a:cubicBezTo>
                      <a:pt x="157" y="259"/>
                      <a:pt x="170" y="240"/>
                      <a:pt x="177" y="220"/>
                    </a:cubicBezTo>
                    <a:cubicBezTo>
                      <a:pt x="185" y="244"/>
                      <a:pt x="172" y="262"/>
                      <a:pt x="165" y="283"/>
                    </a:cubicBezTo>
                    <a:cubicBezTo>
                      <a:pt x="169" y="258"/>
                      <a:pt x="177" y="235"/>
                      <a:pt x="183" y="211"/>
                    </a:cubicBezTo>
                    <a:cubicBezTo>
                      <a:pt x="190" y="233"/>
                      <a:pt x="184" y="258"/>
                      <a:pt x="177" y="280"/>
                    </a:cubicBezTo>
                    <a:cubicBezTo>
                      <a:pt x="179" y="251"/>
                      <a:pt x="183" y="244"/>
                      <a:pt x="189" y="220"/>
                    </a:cubicBezTo>
                    <a:cubicBezTo>
                      <a:pt x="196" y="241"/>
                      <a:pt x="190" y="263"/>
                      <a:pt x="183" y="283"/>
                    </a:cubicBezTo>
                    <a:cubicBezTo>
                      <a:pt x="186" y="258"/>
                      <a:pt x="187" y="255"/>
                      <a:pt x="195" y="235"/>
                    </a:cubicBezTo>
                    <a:cubicBezTo>
                      <a:pt x="197" y="229"/>
                      <a:pt x="201" y="217"/>
                      <a:pt x="201" y="217"/>
                    </a:cubicBezTo>
                    <a:cubicBezTo>
                      <a:pt x="207" y="234"/>
                      <a:pt x="199" y="249"/>
                      <a:pt x="195" y="265"/>
                    </a:cubicBezTo>
                    <a:cubicBezTo>
                      <a:pt x="191" y="253"/>
                      <a:pt x="202" y="217"/>
                      <a:pt x="210" y="205"/>
                    </a:cubicBezTo>
                    <a:cubicBezTo>
                      <a:pt x="215" y="199"/>
                      <a:pt x="222" y="196"/>
                      <a:pt x="228" y="190"/>
                    </a:cubicBezTo>
                    <a:cubicBezTo>
                      <a:pt x="225" y="211"/>
                      <a:pt x="219" y="232"/>
                      <a:pt x="207" y="250"/>
                    </a:cubicBezTo>
                    <a:cubicBezTo>
                      <a:pt x="195" y="232"/>
                      <a:pt x="215" y="215"/>
                      <a:pt x="225" y="199"/>
                    </a:cubicBezTo>
                    <a:cubicBezTo>
                      <a:pt x="230" y="214"/>
                      <a:pt x="220" y="239"/>
                      <a:pt x="213" y="253"/>
                    </a:cubicBezTo>
                    <a:cubicBezTo>
                      <a:pt x="209" y="261"/>
                      <a:pt x="207" y="280"/>
                      <a:pt x="207" y="274"/>
                    </a:cubicBezTo>
                    <a:cubicBezTo>
                      <a:pt x="207" y="258"/>
                      <a:pt x="219" y="246"/>
                      <a:pt x="225" y="232"/>
                    </a:cubicBezTo>
                    <a:cubicBezTo>
                      <a:pt x="228" y="226"/>
                      <a:pt x="231" y="214"/>
                      <a:pt x="231" y="214"/>
                    </a:cubicBezTo>
                    <a:cubicBezTo>
                      <a:pt x="232" y="217"/>
                      <a:pt x="234" y="220"/>
                      <a:pt x="234" y="223"/>
                    </a:cubicBezTo>
                    <a:cubicBezTo>
                      <a:pt x="233" y="233"/>
                      <a:pt x="225" y="241"/>
                      <a:pt x="222" y="250"/>
                    </a:cubicBezTo>
                    <a:cubicBezTo>
                      <a:pt x="221" y="253"/>
                      <a:pt x="218" y="262"/>
                      <a:pt x="219" y="259"/>
                    </a:cubicBezTo>
                    <a:cubicBezTo>
                      <a:pt x="221" y="252"/>
                      <a:pt x="222" y="245"/>
                      <a:pt x="225" y="238"/>
                    </a:cubicBezTo>
                    <a:cubicBezTo>
                      <a:pt x="227" y="233"/>
                      <a:pt x="231" y="228"/>
                      <a:pt x="234" y="223"/>
                    </a:cubicBezTo>
                    <a:cubicBezTo>
                      <a:pt x="236" y="215"/>
                      <a:pt x="239" y="191"/>
                      <a:pt x="246" y="211"/>
                    </a:cubicBezTo>
                    <a:cubicBezTo>
                      <a:pt x="245" y="220"/>
                      <a:pt x="244" y="229"/>
                      <a:pt x="243" y="238"/>
                    </a:cubicBezTo>
                    <a:cubicBezTo>
                      <a:pt x="242" y="241"/>
                      <a:pt x="243" y="247"/>
                      <a:pt x="240" y="247"/>
                    </a:cubicBezTo>
                    <a:cubicBezTo>
                      <a:pt x="237" y="247"/>
                      <a:pt x="238" y="241"/>
                      <a:pt x="237" y="238"/>
                    </a:cubicBezTo>
                    <a:cubicBezTo>
                      <a:pt x="247" y="221"/>
                      <a:pt x="245" y="226"/>
                      <a:pt x="252" y="208"/>
                    </a:cubicBezTo>
                    <a:cubicBezTo>
                      <a:pt x="253" y="205"/>
                      <a:pt x="255" y="196"/>
                      <a:pt x="255" y="199"/>
                    </a:cubicBezTo>
                    <a:cubicBezTo>
                      <a:pt x="255" y="214"/>
                      <a:pt x="249" y="219"/>
                      <a:pt x="240" y="232"/>
                    </a:cubicBezTo>
                    <a:cubicBezTo>
                      <a:pt x="236" y="237"/>
                      <a:pt x="244" y="220"/>
                      <a:pt x="246" y="214"/>
                    </a:cubicBezTo>
                    <a:cubicBezTo>
                      <a:pt x="247" y="210"/>
                      <a:pt x="247" y="206"/>
                      <a:pt x="249" y="202"/>
                    </a:cubicBezTo>
                    <a:cubicBezTo>
                      <a:pt x="250" y="199"/>
                      <a:pt x="258" y="190"/>
                      <a:pt x="255" y="193"/>
                    </a:cubicBezTo>
                    <a:cubicBezTo>
                      <a:pt x="251" y="197"/>
                      <a:pt x="249" y="201"/>
                      <a:pt x="246" y="205"/>
                    </a:cubicBezTo>
                    <a:cubicBezTo>
                      <a:pt x="241" y="219"/>
                      <a:pt x="241" y="223"/>
                      <a:pt x="234" y="235"/>
                    </a:cubicBezTo>
                    <a:cubicBezTo>
                      <a:pt x="229" y="243"/>
                      <a:pt x="219" y="259"/>
                      <a:pt x="219" y="259"/>
                    </a:cubicBezTo>
                    <a:cubicBezTo>
                      <a:pt x="210" y="231"/>
                      <a:pt x="216" y="231"/>
                      <a:pt x="207" y="259"/>
                    </a:cubicBezTo>
                    <a:cubicBezTo>
                      <a:pt x="208" y="245"/>
                      <a:pt x="210" y="231"/>
                      <a:pt x="210" y="217"/>
                    </a:cubicBezTo>
                    <a:cubicBezTo>
                      <a:pt x="210" y="213"/>
                      <a:pt x="209" y="234"/>
                      <a:pt x="204" y="244"/>
                    </a:cubicBezTo>
                    <a:cubicBezTo>
                      <a:pt x="202" y="247"/>
                      <a:pt x="198" y="257"/>
                      <a:pt x="198" y="253"/>
                    </a:cubicBezTo>
                    <a:cubicBezTo>
                      <a:pt x="198" y="247"/>
                      <a:pt x="225" y="199"/>
                      <a:pt x="228" y="199"/>
                    </a:cubicBezTo>
                    <a:cubicBezTo>
                      <a:pt x="231" y="199"/>
                      <a:pt x="226" y="205"/>
                      <a:pt x="225" y="208"/>
                    </a:cubicBezTo>
                    <a:cubicBezTo>
                      <a:pt x="214" y="231"/>
                      <a:pt x="203" y="244"/>
                      <a:pt x="183" y="259"/>
                    </a:cubicBezTo>
                    <a:cubicBezTo>
                      <a:pt x="180" y="246"/>
                      <a:pt x="177" y="245"/>
                      <a:pt x="186" y="232"/>
                    </a:cubicBezTo>
                    <a:cubicBezTo>
                      <a:pt x="189" y="227"/>
                      <a:pt x="201" y="215"/>
                      <a:pt x="198" y="220"/>
                    </a:cubicBezTo>
                    <a:cubicBezTo>
                      <a:pt x="184" y="239"/>
                      <a:pt x="175" y="262"/>
                      <a:pt x="150" y="268"/>
                    </a:cubicBezTo>
                    <a:cubicBezTo>
                      <a:pt x="144" y="245"/>
                      <a:pt x="155" y="227"/>
                      <a:pt x="168" y="208"/>
                    </a:cubicBezTo>
                    <a:cubicBezTo>
                      <a:pt x="171" y="204"/>
                      <a:pt x="161" y="216"/>
                      <a:pt x="159" y="220"/>
                    </a:cubicBezTo>
                    <a:cubicBezTo>
                      <a:pt x="156" y="225"/>
                      <a:pt x="155" y="230"/>
                      <a:pt x="153" y="235"/>
                    </a:cubicBezTo>
                    <a:cubicBezTo>
                      <a:pt x="146" y="250"/>
                      <a:pt x="138" y="258"/>
                      <a:pt x="129" y="271"/>
                    </a:cubicBezTo>
                    <a:cubicBezTo>
                      <a:pt x="128" y="266"/>
                      <a:pt x="125" y="261"/>
                      <a:pt x="126" y="256"/>
                    </a:cubicBezTo>
                    <a:cubicBezTo>
                      <a:pt x="127" y="253"/>
                      <a:pt x="150" y="218"/>
                      <a:pt x="153" y="214"/>
                    </a:cubicBezTo>
                    <a:cubicBezTo>
                      <a:pt x="162" y="232"/>
                      <a:pt x="152" y="263"/>
                      <a:pt x="141" y="280"/>
                    </a:cubicBezTo>
                    <a:cubicBezTo>
                      <a:pt x="144" y="254"/>
                      <a:pt x="142" y="255"/>
                      <a:pt x="147" y="235"/>
                    </a:cubicBezTo>
                    <a:cubicBezTo>
                      <a:pt x="148" y="231"/>
                      <a:pt x="149" y="227"/>
                      <a:pt x="150" y="223"/>
                    </a:cubicBezTo>
                    <a:cubicBezTo>
                      <a:pt x="151" y="220"/>
                      <a:pt x="156" y="214"/>
                      <a:pt x="153" y="214"/>
                    </a:cubicBezTo>
                    <a:cubicBezTo>
                      <a:pt x="151" y="214"/>
                      <a:pt x="141" y="238"/>
                      <a:pt x="135" y="247"/>
                    </a:cubicBezTo>
                    <a:cubicBezTo>
                      <a:pt x="132" y="259"/>
                      <a:pt x="129" y="269"/>
                      <a:pt x="123" y="280"/>
                    </a:cubicBezTo>
                    <a:cubicBezTo>
                      <a:pt x="118" y="260"/>
                      <a:pt x="127" y="243"/>
                      <a:pt x="141" y="229"/>
                    </a:cubicBezTo>
                    <a:cubicBezTo>
                      <a:pt x="139" y="251"/>
                      <a:pt x="137" y="271"/>
                      <a:pt x="132" y="292"/>
                    </a:cubicBezTo>
                    <a:cubicBezTo>
                      <a:pt x="124" y="267"/>
                      <a:pt x="132" y="296"/>
                      <a:pt x="132" y="238"/>
                    </a:cubicBezTo>
                    <a:cubicBezTo>
                      <a:pt x="132" y="233"/>
                      <a:pt x="130" y="248"/>
                      <a:pt x="129" y="253"/>
                    </a:cubicBezTo>
                    <a:cubicBezTo>
                      <a:pt x="127" y="264"/>
                      <a:pt x="123" y="275"/>
                      <a:pt x="123" y="286"/>
                    </a:cubicBezTo>
                    <a:cubicBezTo>
                      <a:pt x="123" y="290"/>
                      <a:pt x="124" y="278"/>
                      <a:pt x="126" y="274"/>
                    </a:cubicBezTo>
                    <a:cubicBezTo>
                      <a:pt x="129" y="267"/>
                      <a:pt x="136" y="261"/>
                      <a:pt x="141" y="256"/>
                    </a:cubicBezTo>
                    <a:cubicBezTo>
                      <a:pt x="148" y="240"/>
                      <a:pt x="159" y="234"/>
                      <a:pt x="165" y="217"/>
                    </a:cubicBezTo>
                    <a:cubicBezTo>
                      <a:pt x="177" y="234"/>
                      <a:pt x="173" y="254"/>
                      <a:pt x="162" y="271"/>
                    </a:cubicBezTo>
                    <a:cubicBezTo>
                      <a:pt x="142" y="264"/>
                      <a:pt x="159" y="239"/>
                      <a:pt x="162" y="223"/>
                    </a:cubicBezTo>
                    <a:cubicBezTo>
                      <a:pt x="163" y="218"/>
                      <a:pt x="170" y="210"/>
                      <a:pt x="165" y="208"/>
                    </a:cubicBezTo>
                    <a:cubicBezTo>
                      <a:pt x="161" y="206"/>
                      <a:pt x="159" y="216"/>
                      <a:pt x="156" y="220"/>
                    </a:cubicBezTo>
                    <a:cubicBezTo>
                      <a:pt x="151" y="238"/>
                      <a:pt x="148" y="260"/>
                      <a:pt x="132" y="271"/>
                    </a:cubicBezTo>
                    <a:cubicBezTo>
                      <a:pt x="130" y="267"/>
                      <a:pt x="127" y="263"/>
                      <a:pt x="126" y="259"/>
                    </a:cubicBezTo>
                    <a:cubicBezTo>
                      <a:pt x="124" y="242"/>
                      <a:pt x="127" y="225"/>
                      <a:pt x="123" y="208"/>
                    </a:cubicBezTo>
                    <a:cubicBezTo>
                      <a:pt x="122" y="203"/>
                      <a:pt x="119" y="218"/>
                      <a:pt x="117" y="223"/>
                    </a:cubicBezTo>
                    <a:cubicBezTo>
                      <a:pt x="104" y="259"/>
                      <a:pt x="113" y="239"/>
                      <a:pt x="102" y="262"/>
                    </a:cubicBezTo>
                    <a:cubicBezTo>
                      <a:pt x="98" y="246"/>
                      <a:pt x="100" y="237"/>
                      <a:pt x="108" y="223"/>
                    </a:cubicBezTo>
                    <a:cubicBezTo>
                      <a:pt x="110" y="219"/>
                      <a:pt x="112" y="215"/>
                      <a:pt x="114" y="211"/>
                    </a:cubicBezTo>
                    <a:cubicBezTo>
                      <a:pt x="115" y="208"/>
                      <a:pt x="117" y="199"/>
                      <a:pt x="117" y="202"/>
                    </a:cubicBezTo>
                    <a:cubicBezTo>
                      <a:pt x="117" y="218"/>
                      <a:pt x="104" y="253"/>
                      <a:pt x="96" y="268"/>
                    </a:cubicBezTo>
                    <a:cubicBezTo>
                      <a:pt x="91" y="252"/>
                      <a:pt x="108" y="244"/>
                      <a:pt x="90" y="256"/>
                    </a:cubicBezTo>
                    <a:cubicBezTo>
                      <a:pt x="84" y="287"/>
                      <a:pt x="92" y="254"/>
                      <a:pt x="78" y="286"/>
                    </a:cubicBezTo>
                    <a:cubicBezTo>
                      <a:pt x="76" y="290"/>
                      <a:pt x="75" y="302"/>
                      <a:pt x="75" y="298"/>
                    </a:cubicBezTo>
                    <a:cubicBezTo>
                      <a:pt x="75" y="281"/>
                      <a:pt x="86" y="259"/>
                      <a:pt x="93" y="244"/>
                    </a:cubicBezTo>
                    <a:cubicBezTo>
                      <a:pt x="92" y="252"/>
                      <a:pt x="89" y="269"/>
                      <a:pt x="87" y="277"/>
                    </a:cubicBezTo>
                    <a:cubicBezTo>
                      <a:pt x="85" y="284"/>
                      <a:pt x="81" y="305"/>
                      <a:pt x="81" y="298"/>
                    </a:cubicBezTo>
                    <a:cubicBezTo>
                      <a:pt x="81" y="285"/>
                      <a:pt x="84" y="283"/>
                      <a:pt x="90" y="274"/>
                    </a:cubicBezTo>
                    <a:cubicBezTo>
                      <a:pt x="91" y="278"/>
                      <a:pt x="90" y="289"/>
                      <a:pt x="93" y="286"/>
                    </a:cubicBezTo>
                    <a:cubicBezTo>
                      <a:pt x="97" y="282"/>
                      <a:pt x="100" y="272"/>
                      <a:pt x="96" y="268"/>
                    </a:cubicBezTo>
                    <a:cubicBezTo>
                      <a:pt x="95" y="267"/>
                      <a:pt x="82" y="287"/>
                      <a:pt x="81" y="289"/>
                    </a:cubicBezTo>
                    <a:cubicBezTo>
                      <a:pt x="77" y="276"/>
                      <a:pt x="77" y="282"/>
                      <a:pt x="81" y="265"/>
                    </a:cubicBezTo>
                    <a:cubicBezTo>
                      <a:pt x="82" y="262"/>
                      <a:pt x="84" y="253"/>
                      <a:pt x="84" y="256"/>
                    </a:cubicBezTo>
                    <a:cubicBezTo>
                      <a:pt x="84" y="271"/>
                      <a:pt x="79" y="288"/>
                      <a:pt x="72" y="301"/>
                    </a:cubicBezTo>
                    <a:cubicBezTo>
                      <a:pt x="68" y="283"/>
                      <a:pt x="68" y="291"/>
                      <a:pt x="72" y="268"/>
                    </a:cubicBezTo>
                    <a:cubicBezTo>
                      <a:pt x="73" y="264"/>
                      <a:pt x="75" y="252"/>
                      <a:pt x="75" y="256"/>
                    </a:cubicBezTo>
                    <a:cubicBezTo>
                      <a:pt x="75" y="271"/>
                      <a:pt x="67" y="283"/>
                      <a:pt x="60" y="295"/>
                    </a:cubicBezTo>
                    <a:cubicBezTo>
                      <a:pt x="59" y="299"/>
                      <a:pt x="61" y="305"/>
                      <a:pt x="57" y="307"/>
                    </a:cubicBezTo>
                    <a:cubicBezTo>
                      <a:pt x="54" y="308"/>
                      <a:pt x="54" y="301"/>
                      <a:pt x="54" y="298"/>
                    </a:cubicBezTo>
                    <a:cubicBezTo>
                      <a:pt x="55" y="286"/>
                      <a:pt x="57" y="274"/>
                      <a:pt x="60" y="262"/>
                    </a:cubicBezTo>
                    <a:cubicBezTo>
                      <a:pt x="62" y="253"/>
                      <a:pt x="66" y="244"/>
                      <a:pt x="69" y="235"/>
                    </a:cubicBezTo>
                    <a:cubicBezTo>
                      <a:pt x="70" y="232"/>
                      <a:pt x="74" y="223"/>
                      <a:pt x="72" y="226"/>
                    </a:cubicBezTo>
                    <a:cubicBezTo>
                      <a:pt x="68" y="232"/>
                      <a:pt x="60" y="244"/>
                      <a:pt x="60" y="244"/>
                    </a:cubicBezTo>
                    <a:cubicBezTo>
                      <a:pt x="56" y="274"/>
                      <a:pt x="60" y="260"/>
                      <a:pt x="51" y="286"/>
                    </a:cubicBezTo>
                    <a:cubicBezTo>
                      <a:pt x="50" y="290"/>
                      <a:pt x="48" y="302"/>
                      <a:pt x="48" y="298"/>
                    </a:cubicBezTo>
                    <a:cubicBezTo>
                      <a:pt x="48" y="281"/>
                      <a:pt x="74" y="247"/>
                      <a:pt x="72" y="238"/>
                    </a:cubicBezTo>
                    <a:cubicBezTo>
                      <a:pt x="71" y="235"/>
                      <a:pt x="66" y="240"/>
                      <a:pt x="63" y="241"/>
                    </a:cubicBezTo>
                    <a:cubicBezTo>
                      <a:pt x="57" y="256"/>
                      <a:pt x="47" y="273"/>
                      <a:pt x="42" y="289"/>
                    </a:cubicBezTo>
                    <a:cubicBezTo>
                      <a:pt x="36" y="271"/>
                      <a:pt x="53" y="255"/>
                      <a:pt x="63" y="241"/>
                    </a:cubicBezTo>
                    <a:cubicBezTo>
                      <a:pt x="64" y="238"/>
                      <a:pt x="66" y="229"/>
                      <a:pt x="66" y="232"/>
                    </a:cubicBezTo>
                    <a:cubicBezTo>
                      <a:pt x="66" y="236"/>
                      <a:pt x="64" y="240"/>
                      <a:pt x="63" y="244"/>
                    </a:cubicBezTo>
                    <a:cubicBezTo>
                      <a:pt x="58" y="258"/>
                      <a:pt x="51" y="269"/>
                      <a:pt x="48" y="283"/>
                    </a:cubicBezTo>
                    <a:cubicBezTo>
                      <a:pt x="44" y="270"/>
                      <a:pt x="47" y="264"/>
                      <a:pt x="54" y="253"/>
                    </a:cubicBezTo>
                    <a:cubicBezTo>
                      <a:pt x="57" y="242"/>
                      <a:pt x="62" y="233"/>
                      <a:pt x="66" y="223"/>
                    </a:cubicBezTo>
                    <a:cubicBezTo>
                      <a:pt x="68" y="219"/>
                      <a:pt x="76" y="211"/>
                      <a:pt x="72" y="211"/>
                    </a:cubicBezTo>
                    <a:cubicBezTo>
                      <a:pt x="70" y="211"/>
                      <a:pt x="48" y="245"/>
                      <a:pt x="45" y="250"/>
                    </a:cubicBezTo>
                    <a:cubicBezTo>
                      <a:pt x="40" y="258"/>
                      <a:pt x="30" y="274"/>
                      <a:pt x="30" y="274"/>
                    </a:cubicBezTo>
                    <a:cubicBezTo>
                      <a:pt x="25" y="260"/>
                      <a:pt x="38" y="245"/>
                      <a:pt x="45" y="232"/>
                    </a:cubicBezTo>
                    <a:cubicBezTo>
                      <a:pt x="57" y="210"/>
                      <a:pt x="66" y="188"/>
                      <a:pt x="72" y="163"/>
                    </a:cubicBezTo>
                    <a:cubicBezTo>
                      <a:pt x="73" y="160"/>
                      <a:pt x="68" y="169"/>
                      <a:pt x="66" y="172"/>
                    </a:cubicBezTo>
                    <a:cubicBezTo>
                      <a:pt x="63" y="177"/>
                      <a:pt x="60" y="182"/>
                      <a:pt x="57" y="187"/>
                    </a:cubicBezTo>
                    <a:cubicBezTo>
                      <a:pt x="50" y="202"/>
                      <a:pt x="40" y="215"/>
                      <a:pt x="30" y="229"/>
                    </a:cubicBezTo>
                    <a:cubicBezTo>
                      <a:pt x="25" y="236"/>
                      <a:pt x="35" y="213"/>
                      <a:pt x="39" y="205"/>
                    </a:cubicBezTo>
                    <a:cubicBezTo>
                      <a:pt x="47" y="189"/>
                      <a:pt x="60" y="173"/>
                      <a:pt x="60" y="154"/>
                    </a:cubicBezTo>
                    <a:cubicBezTo>
                      <a:pt x="60" y="151"/>
                      <a:pt x="58" y="160"/>
                      <a:pt x="57" y="163"/>
                    </a:cubicBezTo>
                    <a:cubicBezTo>
                      <a:pt x="55" y="167"/>
                      <a:pt x="53" y="171"/>
                      <a:pt x="51" y="175"/>
                    </a:cubicBezTo>
                    <a:cubicBezTo>
                      <a:pt x="50" y="181"/>
                      <a:pt x="46" y="212"/>
                      <a:pt x="39" y="190"/>
                    </a:cubicBezTo>
                    <a:cubicBezTo>
                      <a:pt x="40" y="179"/>
                      <a:pt x="42" y="168"/>
                      <a:pt x="42" y="157"/>
                    </a:cubicBezTo>
                    <a:cubicBezTo>
                      <a:pt x="42" y="150"/>
                      <a:pt x="45" y="140"/>
                      <a:pt x="39" y="136"/>
                    </a:cubicBezTo>
                    <a:cubicBezTo>
                      <a:pt x="36" y="134"/>
                      <a:pt x="27" y="174"/>
                      <a:pt x="27" y="175"/>
                    </a:cubicBezTo>
                    <a:cubicBezTo>
                      <a:pt x="26" y="178"/>
                      <a:pt x="24" y="187"/>
                      <a:pt x="24" y="184"/>
                    </a:cubicBezTo>
                    <a:cubicBezTo>
                      <a:pt x="24" y="159"/>
                      <a:pt x="43" y="127"/>
                      <a:pt x="51" y="103"/>
                    </a:cubicBezTo>
                    <a:cubicBezTo>
                      <a:pt x="48" y="124"/>
                      <a:pt x="43" y="143"/>
                      <a:pt x="39" y="163"/>
                    </a:cubicBezTo>
                    <a:cubicBezTo>
                      <a:pt x="38" y="168"/>
                      <a:pt x="37" y="173"/>
                      <a:pt x="36" y="178"/>
                    </a:cubicBezTo>
                    <a:cubicBezTo>
                      <a:pt x="35" y="182"/>
                      <a:pt x="30" y="192"/>
                      <a:pt x="33" y="190"/>
                    </a:cubicBezTo>
                    <a:cubicBezTo>
                      <a:pt x="53" y="177"/>
                      <a:pt x="45" y="148"/>
                      <a:pt x="60" y="133"/>
                    </a:cubicBezTo>
                    <a:cubicBezTo>
                      <a:pt x="63" y="130"/>
                      <a:pt x="58" y="141"/>
                      <a:pt x="57" y="145"/>
                    </a:cubicBezTo>
                    <a:cubicBezTo>
                      <a:pt x="55" y="151"/>
                      <a:pt x="53" y="157"/>
                      <a:pt x="51" y="163"/>
                    </a:cubicBezTo>
                    <a:cubicBezTo>
                      <a:pt x="47" y="174"/>
                      <a:pt x="43" y="185"/>
                      <a:pt x="39" y="196"/>
                    </a:cubicBezTo>
                    <a:cubicBezTo>
                      <a:pt x="41" y="177"/>
                      <a:pt x="46" y="160"/>
                      <a:pt x="51" y="142"/>
                    </a:cubicBezTo>
                    <a:cubicBezTo>
                      <a:pt x="50" y="126"/>
                      <a:pt x="52" y="109"/>
                      <a:pt x="48" y="94"/>
                    </a:cubicBezTo>
                    <a:cubicBezTo>
                      <a:pt x="46" y="88"/>
                      <a:pt x="39" y="103"/>
                      <a:pt x="36" y="109"/>
                    </a:cubicBezTo>
                    <a:cubicBezTo>
                      <a:pt x="28" y="124"/>
                      <a:pt x="18" y="137"/>
                      <a:pt x="9" y="151"/>
                    </a:cubicBezTo>
                    <a:cubicBezTo>
                      <a:pt x="6" y="156"/>
                      <a:pt x="13" y="139"/>
                      <a:pt x="15" y="133"/>
                    </a:cubicBezTo>
                    <a:cubicBezTo>
                      <a:pt x="20" y="115"/>
                      <a:pt x="14" y="126"/>
                      <a:pt x="24" y="112"/>
                    </a:cubicBezTo>
                    <a:cubicBezTo>
                      <a:pt x="27" y="101"/>
                      <a:pt x="30" y="90"/>
                      <a:pt x="33" y="79"/>
                    </a:cubicBezTo>
                    <a:cubicBezTo>
                      <a:pt x="31" y="98"/>
                      <a:pt x="29" y="115"/>
                      <a:pt x="24" y="133"/>
                    </a:cubicBezTo>
                    <a:cubicBezTo>
                      <a:pt x="11" y="113"/>
                      <a:pt x="23" y="90"/>
                      <a:pt x="18" y="67"/>
                    </a:cubicBezTo>
                    <a:cubicBezTo>
                      <a:pt x="13" y="81"/>
                      <a:pt x="12" y="93"/>
                      <a:pt x="6" y="106"/>
                    </a:cubicBezTo>
                    <a:cubicBezTo>
                      <a:pt x="5" y="111"/>
                      <a:pt x="7" y="117"/>
                      <a:pt x="3" y="121"/>
                    </a:cubicBezTo>
                    <a:cubicBezTo>
                      <a:pt x="1" y="123"/>
                      <a:pt x="0" y="115"/>
                      <a:pt x="0" y="112"/>
                    </a:cubicBezTo>
                    <a:cubicBezTo>
                      <a:pt x="1" y="103"/>
                      <a:pt x="6" y="94"/>
                      <a:pt x="9" y="85"/>
                    </a:cubicBezTo>
                    <a:cubicBezTo>
                      <a:pt x="11" y="80"/>
                      <a:pt x="10" y="75"/>
                      <a:pt x="12" y="70"/>
                    </a:cubicBezTo>
                    <a:cubicBezTo>
                      <a:pt x="13" y="67"/>
                      <a:pt x="16" y="64"/>
                      <a:pt x="18" y="61"/>
                    </a:cubicBezTo>
                    <a:cubicBezTo>
                      <a:pt x="19" y="58"/>
                      <a:pt x="21" y="49"/>
                      <a:pt x="21" y="52"/>
                    </a:cubicBezTo>
                    <a:cubicBezTo>
                      <a:pt x="21" y="62"/>
                      <a:pt x="12" y="82"/>
                      <a:pt x="12" y="82"/>
                    </a:cubicBezTo>
                    <a:cubicBezTo>
                      <a:pt x="5" y="60"/>
                      <a:pt x="8" y="62"/>
                      <a:pt x="12" y="40"/>
                    </a:cubicBezTo>
                    <a:cubicBezTo>
                      <a:pt x="15" y="42"/>
                      <a:pt x="19" y="43"/>
                      <a:pt x="21" y="46"/>
                    </a:cubicBezTo>
                    <a:cubicBezTo>
                      <a:pt x="24" y="51"/>
                      <a:pt x="27" y="64"/>
                      <a:pt x="27" y="64"/>
                    </a:cubicBezTo>
                    <a:cubicBezTo>
                      <a:pt x="48" y="50"/>
                      <a:pt x="38" y="54"/>
                      <a:pt x="54" y="49"/>
                    </a:cubicBezTo>
                    <a:cubicBezTo>
                      <a:pt x="55" y="64"/>
                      <a:pt x="53" y="79"/>
                      <a:pt x="57" y="94"/>
                    </a:cubicBezTo>
                    <a:cubicBezTo>
                      <a:pt x="58" y="98"/>
                      <a:pt x="60" y="86"/>
                      <a:pt x="63" y="82"/>
                    </a:cubicBezTo>
                    <a:cubicBezTo>
                      <a:pt x="65" y="79"/>
                      <a:pt x="69" y="76"/>
                      <a:pt x="72" y="73"/>
                    </a:cubicBezTo>
                    <a:cubicBezTo>
                      <a:pt x="92" y="56"/>
                      <a:pt x="93" y="56"/>
                      <a:pt x="108" y="46"/>
                    </a:cubicBezTo>
                    <a:cubicBezTo>
                      <a:pt x="112" y="93"/>
                      <a:pt x="111" y="94"/>
                      <a:pt x="120" y="67"/>
                    </a:cubicBezTo>
                    <a:cubicBezTo>
                      <a:pt x="122" y="71"/>
                      <a:pt x="122" y="78"/>
                      <a:pt x="126" y="79"/>
                    </a:cubicBezTo>
                    <a:cubicBezTo>
                      <a:pt x="129" y="80"/>
                      <a:pt x="128" y="70"/>
                      <a:pt x="132" y="70"/>
                    </a:cubicBezTo>
                    <a:cubicBezTo>
                      <a:pt x="136" y="70"/>
                      <a:pt x="136" y="76"/>
                      <a:pt x="138" y="79"/>
                    </a:cubicBezTo>
                    <a:cubicBezTo>
                      <a:pt x="140" y="76"/>
                      <a:pt x="140" y="70"/>
                      <a:pt x="144" y="70"/>
                    </a:cubicBezTo>
                    <a:cubicBezTo>
                      <a:pt x="148" y="70"/>
                      <a:pt x="147" y="81"/>
                      <a:pt x="150" y="79"/>
                    </a:cubicBezTo>
                    <a:cubicBezTo>
                      <a:pt x="154" y="76"/>
                      <a:pt x="153" y="59"/>
                      <a:pt x="153" y="64"/>
                    </a:cubicBezTo>
                    <a:cubicBezTo>
                      <a:pt x="153" y="101"/>
                      <a:pt x="151" y="71"/>
                      <a:pt x="162" y="55"/>
                    </a:cubicBezTo>
                    <a:cubicBezTo>
                      <a:pt x="168" y="64"/>
                      <a:pt x="162" y="80"/>
                      <a:pt x="171" y="85"/>
                    </a:cubicBezTo>
                    <a:cubicBezTo>
                      <a:pt x="176" y="88"/>
                      <a:pt x="174" y="61"/>
                      <a:pt x="174" y="67"/>
                    </a:cubicBezTo>
                    <a:cubicBezTo>
                      <a:pt x="174" y="77"/>
                      <a:pt x="165" y="89"/>
                      <a:pt x="171" y="97"/>
                    </a:cubicBezTo>
                    <a:cubicBezTo>
                      <a:pt x="175" y="103"/>
                      <a:pt x="183" y="79"/>
                      <a:pt x="183" y="79"/>
                    </a:cubicBezTo>
                    <a:cubicBezTo>
                      <a:pt x="186" y="87"/>
                      <a:pt x="182" y="99"/>
                      <a:pt x="189" y="103"/>
                    </a:cubicBezTo>
                    <a:cubicBezTo>
                      <a:pt x="193" y="105"/>
                      <a:pt x="190" y="95"/>
                      <a:pt x="192" y="91"/>
                    </a:cubicBezTo>
                    <a:cubicBezTo>
                      <a:pt x="198" y="80"/>
                      <a:pt x="201" y="79"/>
                      <a:pt x="210" y="73"/>
                    </a:cubicBezTo>
                    <a:cubicBezTo>
                      <a:pt x="219" y="91"/>
                      <a:pt x="210" y="88"/>
                      <a:pt x="210" y="106"/>
                    </a:cubicBezTo>
                    <a:cubicBezTo>
                      <a:pt x="210" y="109"/>
                      <a:pt x="212" y="100"/>
                      <a:pt x="213" y="97"/>
                    </a:cubicBezTo>
                    <a:cubicBezTo>
                      <a:pt x="215" y="94"/>
                      <a:pt x="217" y="91"/>
                      <a:pt x="219" y="88"/>
                    </a:cubicBezTo>
                    <a:cubicBezTo>
                      <a:pt x="220" y="92"/>
                      <a:pt x="218" y="99"/>
                      <a:pt x="222" y="100"/>
                    </a:cubicBezTo>
                    <a:cubicBezTo>
                      <a:pt x="225" y="101"/>
                      <a:pt x="225" y="94"/>
                      <a:pt x="228" y="91"/>
                    </a:cubicBezTo>
                    <a:cubicBezTo>
                      <a:pt x="234" y="85"/>
                      <a:pt x="242" y="81"/>
                      <a:pt x="249" y="76"/>
                    </a:cubicBezTo>
                    <a:cubicBezTo>
                      <a:pt x="253" y="89"/>
                      <a:pt x="246" y="122"/>
                      <a:pt x="261" y="100"/>
                    </a:cubicBezTo>
                    <a:cubicBezTo>
                      <a:pt x="263" y="104"/>
                      <a:pt x="265" y="108"/>
                      <a:pt x="267" y="112"/>
                    </a:cubicBezTo>
                    <a:cubicBezTo>
                      <a:pt x="268" y="116"/>
                      <a:pt x="266" y="124"/>
                      <a:pt x="270" y="124"/>
                    </a:cubicBezTo>
                    <a:cubicBezTo>
                      <a:pt x="278" y="124"/>
                      <a:pt x="278" y="110"/>
                      <a:pt x="282" y="103"/>
                    </a:cubicBezTo>
                    <a:cubicBezTo>
                      <a:pt x="284" y="108"/>
                      <a:pt x="283" y="117"/>
                      <a:pt x="288" y="118"/>
                    </a:cubicBezTo>
                    <a:cubicBezTo>
                      <a:pt x="293" y="119"/>
                      <a:pt x="292" y="106"/>
                      <a:pt x="297" y="106"/>
                    </a:cubicBezTo>
                    <a:cubicBezTo>
                      <a:pt x="299" y="106"/>
                      <a:pt x="308" y="133"/>
                      <a:pt x="300" y="109"/>
                    </a:cubicBezTo>
                    <a:cubicBezTo>
                      <a:pt x="286" y="114"/>
                      <a:pt x="286" y="106"/>
                      <a:pt x="282" y="94"/>
                    </a:cubicBezTo>
                    <a:cubicBezTo>
                      <a:pt x="283" y="91"/>
                      <a:pt x="282" y="85"/>
                      <a:pt x="285" y="85"/>
                    </a:cubicBezTo>
                    <a:cubicBezTo>
                      <a:pt x="288" y="85"/>
                      <a:pt x="288" y="91"/>
                      <a:pt x="288" y="94"/>
                    </a:cubicBezTo>
                    <a:cubicBezTo>
                      <a:pt x="288" y="103"/>
                      <a:pt x="281" y="107"/>
                      <a:pt x="276" y="112"/>
                    </a:cubicBezTo>
                    <a:cubicBezTo>
                      <a:pt x="275" y="109"/>
                      <a:pt x="276" y="103"/>
                      <a:pt x="273" y="103"/>
                    </a:cubicBezTo>
                    <a:cubicBezTo>
                      <a:pt x="269" y="103"/>
                      <a:pt x="270" y="110"/>
                      <a:pt x="267" y="112"/>
                    </a:cubicBezTo>
                    <a:cubicBezTo>
                      <a:pt x="262" y="115"/>
                      <a:pt x="249" y="118"/>
                      <a:pt x="249" y="118"/>
                    </a:cubicBezTo>
                    <a:cubicBezTo>
                      <a:pt x="237" y="135"/>
                      <a:pt x="215" y="169"/>
                      <a:pt x="198" y="181"/>
                    </a:cubicBezTo>
                    <a:cubicBezTo>
                      <a:pt x="202" y="168"/>
                      <a:pt x="211" y="164"/>
                      <a:pt x="222" y="157"/>
                    </a:cubicBezTo>
                    <a:cubicBezTo>
                      <a:pt x="224" y="154"/>
                      <a:pt x="225" y="145"/>
                      <a:pt x="228" y="148"/>
                    </a:cubicBezTo>
                    <a:cubicBezTo>
                      <a:pt x="231" y="151"/>
                      <a:pt x="227" y="157"/>
                      <a:pt x="225" y="160"/>
                    </a:cubicBezTo>
                    <a:cubicBezTo>
                      <a:pt x="223" y="162"/>
                      <a:pt x="208" y="173"/>
                      <a:pt x="204" y="175"/>
                    </a:cubicBezTo>
                    <a:cubicBezTo>
                      <a:pt x="154" y="170"/>
                      <a:pt x="103" y="160"/>
                      <a:pt x="54" y="148"/>
                    </a:cubicBezTo>
                    <a:cubicBezTo>
                      <a:pt x="46" y="142"/>
                      <a:pt x="38" y="129"/>
                      <a:pt x="27" y="139"/>
                    </a:cubicBezTo>
                    <a:cubicBezTo>
                      <a:pt x="22" y="144"/>
                      <a:pt x="19" y="151"/>
                      <a:pt x="15" y="157"/>
                    </a:cubicBezTo>
                    <a:cubicBezTo>
                      <a:pt x="13" y="160"/>
                      <a:pt x="9" y="166"/>
                      <a:pt x="9" y="166"/>
                    </a:cubicBezTo>
                    <a:cubicBezTo>
                      <a:pt x="13" y="195"/>
                      <a:pt x="25" y="236"/>
                      <a:pt x="57" y="244"/>
                    </a:cubicBezTo>
                    <a:cubicBezTo>
                      <a:pt x="60" y="242"/>
                      <a:pt x="63" y="241"/>
                      <a:pt x="66" y="238"/>
                    </a:cubicBezTo>
                    <a:cubicBezTo>
                      <a:pt x="69" y="235"/>
                      <a:pt x="69" y="228"/>
                      <a:pt x="72" y="229"/>
                    </a:cubicBezTo>
                    <a:cubicBezTo>
                      <a:pt x="76" y="230"/>
                      <a:pt x="76" y="237"/>
                      <a:pt x="78" y="241"/>
                    </a:cubicBezTo>
                    <a:cubicBezTo>
                      <a:pt x="84" y="252"/>
                      <a:pt x="87" y="259"/>
                      <a:pt x="96" y="268"/>
                    </a:cubicBezTo>
                    <a:cubicBezTo>
                      <a:pt x="110" y="265"/>
                      <a:pt x="119" y="262"/>
                      <a:pt x="132" y="256"/>
                    </a:cubicBezTo>
                    <a:cubicBezTo>
                      <a:pt x="158" y="273"/>
                      <a:pt x="122" y="246"/>
                      <a:pt x="144" y="307"/>
                    </a:cubicBezTo>
                    <a:cubicBezTo>
                      <a:pt x="146" y="312"/>
                      <a:pt x="149" y="299"/>
                      <a:pt x="153" y="295"/>
                    </a:cubicBezTo>
                    <a:cubicBezTo>
                      <a:pt x="175" y="273"/>
                      <a:pt x="157" y="298"/>
                      <a:pt x="171" y="277"/>
                    </a:cubicBezTo>
                    <a:cubicBezTo>
                      <a:pt x="172" y="254"/>
                      <a:pt x="172" y="231"/>
                      <a:pt x="174" y="208"/>
                    </a:cubicBezTo>
                    <a:cubicBezTo>
                      <a:pt x="174" y="204"/>
                      <a:pt x="181" y="196"/>
                      <a:pt x="177" y="196"/>
                    </a:cubicBezTo>
                    <a:cubicBezTo>
                      <a:pt x="175" y="196"/>
                      <a:pt x="163" y="227"/>
                      <a:pt x="162" y="229"/>
                    </a:cubicBezTo>
                    <a:cubicBezTo>
                      <a:pt x="163" y="226"/>
                      <a:pt x="175" y="181"/>
                      <a:pt x="174" y="178"/>
                    </a:cubicBezTo>
                    <a:cubicBezTo>
                      <a:pt x="172" y="175"/>
                      <a:pt x="170" y="184"/>
                      <a:pt x="168" y="187"/>
                    </a:cubicBezTo>
                    <a:cubicBezTo>
                      <a:pt x="165" y="200"/>
                      <a:pt x="162" y="213"/>
                      <a:pt x="159" y="226"/>
                    </a:cubicBezTo>
                    <a:cubicBezTo>
                      <a:pt x="157" y="236"/>
                      <a:pt x="151" y="266"/>
                      <a:pt x="153" y="256"/>
                    </a:cubicBezTo>
                    <a:cubicBezTo>
                      <a:pt x="158" y="235"/>
                      <a:pt x="161" y="214"/>
                      <a:pt x="168" y="193"/>
                    </a:cubicBezTo>
                    <a:cubicBezTo>
                      <a:pt x="169" y="189"/>
                      <a:pt x="175" y="183"/>
                      <a:pt x="171" y="181"/>
                    </a:cubicBezTo>
                    <a:cubicBezTo>
                      <a:pt x="167" y="179"/>
                      <a:pt x="165" y="187"/>
                      <a:pt x="162" y="190"/>
                    </a:cubicBezTo>
                    <a:cubicBezTo>
                      <a:pt x="158" y="203"/>
                      <a:pt x="150" y="213"/>
                      <a:pt x="147" y="226"/>
                    </a:cubicBezTo>
                    <a:cubicBezTo>
                      <a:pt x="143" y="209"/>
                      <a:pt x="152" y="187"/>
                      <a:pt x="156" y="169"/>
                    </a:cubicBezTo>
                    <a:cubicBezTo>
                      <a:pt x="145" y="106"/>
                      <a:pt x="155" y="137"/>
                      <a:pt x="141" y="157"/>
                    </a:cubicBezTo>
                    <a:cubicBezTo>
                      <a:pt x="137" y="177"/>
                      <a:pt x="132" y="196"/>
                      <a:pt x="123" y="214"/>
                    </a:cubicBezTo>
                    <a:cubicBezTo>
                      <a:pt x="122" y="219"/>
                      <a:pt x="120" y="234"/>
                      <a:pt x="120" y="229"/>
                    </a:cubicBezTo>
                    <a:cubicBezTo>
                      <a:pt x="120" y="212"/>
                      <a:pt x="135" y="177"/>
                      <a:pt x="132" y="175"/>
                    </a:cubicBezTo>
                    <a:cubicBezTo>
                      <a:pt x="128" y="172"/>
                      <a:pt x="124" y="181"/>
                      <a:pt x="120" y="184"/>
                    </a:cubicBezTo>
                    <a:cubicBezTo>
                      <a:pt x="111" y="202"/>
                      <a:pt x="105" y="217"/>
                      <a:pt x="93" y="232"/>
                    </a:cubicBezTo>
                    <a:cubicBezTo>
                      <a:pt x="96" y="218"/>
                      <a:pt x="100" y="207"/>
                      <a:pt x="105" y="193"/>
                    </a:cubicBezTo>
                    <a:cubicBezTo>
                      <a:pt x="108" y="174"/>
                      <a:pt x="115" y="164"/>
                      <a:pt x="111" y="145"/>
                    </a:cubicBezTo>
                    <a:cubicBezTo>
                      <a:pt x="101" y="174"/>
                      <a:pt x="85" y="204"/>
                      <a:pt x="66" y="229"/>
                    </a:cubicBezTo>
                    <a:cubicBezTo>
                      <a:pt x="55" y="213"/>
                      <a:pt x="66" y="184"/>
                      <a:pt x="72" y="166"/>
                    </a:cubicBezTo>
                    <a:cubicBezTo>
                      <a:pt x="71" y="161"/>
                      <a:pt x="74" y="153"/>
                      <a:pt x="69" y="151"/>
                    </a:cubicBezTo>
                    <a:cubicBezTo>
                      <a:pt x="65" y="149"/>
                      <a:pt x="68" y="159"/>
                      <a:pt x="66" y="163"/>
                    </a:cubicBezTo>
                    <a:cubicBezTo>
                      <a:pt x="60" y="176"/>
                      <a:pt x="57" y="194"/>
                      <a:pt x="45" y="202"/>
                    </a:cubicBezTo>
                    <a:cubicBezTo>
                      <a:pt x="41" y="213"/>
                      <a:pt x="34" y="219"/>
                      <a:pt x="27" y="229"/>
                    </a:cubicBezTo>
                    <a:cubicBezTo>
                      <a:pt x="22" y="213"/>
                      <a:pt x="25" y="197"/>
                      <a:pt x="30" y="181"/>
                    </a:cubicBezTo>
                    <a:cubicBezTo>
                      <a:pt x="31" y="177"/>
                      <a:pt x="32" y="173"/>
                      <a:pt x="33" y="169"/>
                    </a:cubicBezTo>
                    <a:cubicBezTo>
                      <a:pt x="34" y="166"/>
                      <a:pt x="38" y="158"/>
                      <a:pt x="36" y="160"/>
                    </a:cubicBezTo>
                    <a:cubicBezTo>
                      <a:pt x="32" y="164"/>
                      <a:pt x="30" y="170"/>
                      <a:pt x="27" y="175"/>
                    </a:cubicBezTo>
                    <a:cubicBezTo>
                      <a:pt x="24" y="188"/>
                      <a:pt x="21" y="197"/>
                      <a:pt x="21" y="211"/>
                    </a:cubicBezTo>
                    <a:cubicBezTo>
                      <a:pt x="21" y="215"/>
                      <a:pt x="22" y="203"/>
                      <a:pt x="24" y="199"/>
                    </a:cubicBezTo>
                    <a:cubicBezTo>
                      <a:pt x="27" y="193"/>
                      <a:pt x="32" y="189"/>
                      <a:pt x="36" y="184"/>
                    </a:cubicBezTo>
                    <a:cubicBezTo>
                      <a:pt x="42" y="159"/>
                      <a:pt x="34" y="185"/>
                      <a:pt x="48" y="160"/>
                    </a:cubicBezTo>
                    <a:cubicBezTo>
                      <a:pt x="51" y="155"/>
                      <a:pt x="52" y="150"/>
                      <a:pt x="54" y="145"/>
                    </a:cubicBezTo>
                    <a:cubicBezTo>
                      <a:pt x="55" y="141"/>
                      <a:pt x="57" y="129"/>
                      <a:pt x="57" y="133"/>
                    </a:cubicBezTo>
                    <a:cubicBezTo>
                      <a:pt x="57" y="154"/>
                      <a:pt x="48" y="181"/>
                      <a:pt x="45" y="202"/>
                    </a:cubicBezTo>
                    <a:cubicBezTo>
                      <a:pt x="44" y="209"/>
                      <a:pt x="36" y="231"/>
                      <a:pt x="39" y="235"/>
                    </a:cubicBezTo>
                    <a:cubicBezTo>
                      <a:pt x="40" y="236"/>
                      <a:pt x="53" y="216"/>
                      <a:pt x="54" y="214"/>
                    </a:cubicBezTo>
                    <a:cubicBezTo>
                      <a:pt x="57" y="201"/>
                      <a:pt x="56" y="201"/>
                      <a:pt x="60" y="190"/>
                    </a:cubicBezTo>
                    <a:cubicBezTo>
                      <a:pt x="62" y="185"/>
                      <a:pt x="66" y="170"/>
                      <a:pt x="66" y="175"/>
                    </a:cubicBezTo>
                    <a:cubicBezTo>
                      <a:pt x="66" y="198"/>
                      <a:pt x="63" y="200"/>
                      <a:pt x="54" y="214"/>
                    </a:cubicBezTo>
                    <a:cubicBezTo>
                      <a:pt x="52" y="221"/>
                      <a:pt x="39" y="250"/>
                      <a:pt x="51" y="223"/>
                    </a:cubicBezTo>
                    <a:cubicBezTo>
                      <a:pt x="56" y="211"/>
                      <a:pt x="63" y="199"/>
                      <a:pt x="69" y="187"/>
                    </a:cubicBezTo>
                    <a:cubicBezTo>
                      <a:pt x="70" y="182"/>
                      <a:pt x="84" y="137"/>
                      <a:pt x="69" y="160"/>
                    </a:cubicBezTo>
                    <a:cubicBezTo>
                      <a:pt x="62" y="188"/>
                      <a:pt x="51" y="213"/>
                      <a:pt x="45" y="241"/>
                    </a:cubicBezTo>
                    <a:cubicBezTo>
                      <a:pt x="41" y="228"/>
                      <a:pt x="47" y="222"/>
                      <a:pt x="54" y="211"/>
                    </a:cubicBezTo>
                    <a:cubicBezTo>
                      <a:pt x="61" y="178"/>
                      <a:pt x="76" y="148"/>
                      <a:pt x="84" y="115"/>
                    </a:cubicBezTo>
                    <a:cubicBezTo>
                      <a:pt x="96" y="151"/>
                      <a:pt x="78" y="189"/>
                      <a:pt x="87" y="226"/>
                    </a:cubicBezTo>
                    <a:cubicBezTo>
                      <a:pt x="94" y="212"/>
                      <a:pt x="98" y="197"/>
                      <a:pt x="105" y="184"/>
                    </a:cubicBezTo>
                    <a:cubicBezTo>
                      <a:pt x="111" y="172"/>
                      <a:pt x="121" y="162"/>
                      <a:pt x="126" y="148"/>
                    </a:cubicBezTo>
                    <a:cubicBezTo>
                      <a:pt x="132" y="166"/>
                      <a:pt x="123" y="187"/>
                      <a:pt x="117" y="205"/>
                    </a:cubicBezTo>
                    <a:cubicBezTo>
                      <a:pt x="127" y="231"/>
                      <a:pt x="125" y="212"/>
                      <a:pt x="138" y="199"/>
                    </a:cubicBezTo>
                    <a:cubicBezTo>
                      <a:pt x="142" y="181"/>
                      <a:pt x="152" y="165"/>
                      <a:pt x="165" y="151"/>
                    </a:cubicBezTo>
                    <a:cubicBezTo>
                      <a:pt x="172" y="144"/>
                      <a:pt x="186" y="130"/>
                      <a:pt x="186" y="130"/>
                    </a:cubicBezTo>
                    <a:cubicBezTo>
                      <a:pt x="193" y="152"/>
                      <a:pt x="181" y="174"/>
                      <a:pt x="177" y="196"/>
                    </a:cubicBezTo>
                    <a:cubicBezTo>
                      <a:pt x="175" y="205"/>
                      <a:pt x="192" y="172"/>
                      <a:pt x="192" y="172"/>
                    </a:cubicBezTo>
                    <a:cubicBezTo>
                      <a:pt x="195" y="160"/>
                      <a:pt x="198" y="150"/>
                      <a:pt x="204" y="139"/>
                    </a:cubicBezTo>
                    <a:cubicBezTo>
                      <a:pt x="208" y="159"/>
                      <a:pt x="205" y="161"/>
                      <a:pt x="195" y="178"/>
                    </a:cubicBezTo>
                    <a:cubicBezTo>
                      <a:pt x="193" y="185"/>
                      <a:pt x="191" y="192"/>
                      <a:pt x="189" y="199"/>
                    </a:cubicBezTo>
                    <a:cubicBezTo>
                      <a:pt x="188" y="202"/>
                      <a:pt x="185" y="211"/>
                      <a:pt x="186" y="208"/>
                    </a:cubicBezTo>
                    <a:cubicBezTo>
                      <a:pt x="193" y="192"/>
                      <a:pt x="197" y="174"/>
                      <a:pt x="207" y="160"/>
                    </a:cubicBezTo>
                    <a:cubicBezTo>
                      <a:pt x="212" y="175"/>
                      <a:pt x="207" y="190"/>
                      <a:pt x="204" y="205"/>
                    </a:cubicBezTo>
                    <a:cubicBezTo>
                      <a:pt x="187" y="172"/>
                      <a:pt x="212" y="224"/>
                      <a:pt x="192" y="151"/>
                    </a:cubicBezTo>
                    <a:cubicBezTo>
                      <a:pt x="191" y="148"/>
                      <a:pt x="190" y="157"/>
                      <a:pt x="189" y="160"/>
                    </a:cubicBezTo>
                    <a:cubicBezTo>
                      <a:pt x="187" y="164"/>
                      <a:pt x="186" y="169"/>
                      <a:pt x="183" y="172"/>
                    </a:cubicBezTo>
                    <a:cubicBezTo>
                      <a:pt x="174" y="182"/>
                      <a:pt x="155" y="190"/>
                      <a:pt x="144" y="196"/>
                    </a:cubicBezTo>
                    <a:cubicBezTo>
                      <a:pt x="137" y="194"/>
                      <a:pt x="125" y="197"/>
                      <a:pt x="123" y="190"/>
                    </a:cubicBezTo>
                    <a:cubicBezTo>
                      <a:pt x="111" y="148"/>
                      <a:pt x="135" y="150"/>
                      <a:pt x="135" y="121"/>
                    </a:cubicBezTo>
                    <a:cubicBezTo>
                      <a:pt x="135" y="118"/>
                      <a:pt x="133" y="127"/>
                      <a:pt x="132" y="130"/>
                    </a:cubicBezTo>
                    <a:cubicBezTo>
                      <a:pt x="129" y="135"/>
                      <a:pt x="125" y="140"/>
                      <a:pt x="123" y="145"/>
                    </a:cubicBezTo>
                    <a:cubicBezTo>
                      <a:pt x="119" y="154"/>
                      <a:pt x="117" y="163"/>
                      <a:pt x="114" y="172"/>
                    </a:cubicBezTo>
                    <a:cubicBezTo>
                      <a:pt x="111" y="180"/>
                      <a:pt x="96" y="190"/>
                      <a:pt x="96" y="190"/>
                    </a:cubicBezTo>
                    <a:cubicBezTo>
                      <a:pt x="97" y="173"/>
                      <a:pt x="98" y="156"/>
                      <a:pt x="99" y="139"/>
                    </a:cubicBezTo>
                    <a:cubicBezTo>
                      <a:pt x="100" y="131"/>
                      <a:pt x="110" y="115"/>
                      <a:pt x="102" y="115"/>
                    </a:cubicBezTo>
                    <a:cubicBezTo>
                      <a:pt x="94" y="115"/>
                      <a:pt x="98" y="131"/>
                      <a:pt x="96" y="139"/>
                    </a:cubicBezTo>
                    <a:cubicBezTo>
                      <a:pt x="92" y="153"/>
                      <a:pt x="83" y="163"/>
                      <a:pt x="75" y="175"/>
                    </a:cubicBezTo>
                    <a:cubicBezTo>
                      <a:pt x="78" y="155"/>
                      <a:pt x="81" y="136"/>
                      <a:pt x="90" y="118"/>
                    </a:cubicBezTo>
                    <a:cubicBezTo>
                      <a:pt x="91" y="112"/>
                      <a:pt x="92" y="106"/>
                      <a:pt x="93" y="100"/>
                    </a:cubicBezTo>
                    <a:cubicBezTo>
                      <a:pt x="94" y="96"/>
                      <a:pt x="96" y="84"/>
                      <a:pt x="96" y="88"/>
                    </a:cubicBezTo>
                    <a:cubicBezTo>
                      <a:pt x="96" y="108"/>
                      <a:pt x="90" y="142"/>
                      <a:pt x="78" y="160"/>
                    </a:cubicBezTo>
                    <a:cubicBezTo>
                      <a:pt x="82" y="134"/>
                      <a:pt x="89" y="109"/>
                      <a:pt x="99" y="85"/>
                    </a:cubicBezTo>
                    <a:cubicBezTo>
                      <a:pt x="98" y="77"/>
                      <a:pt x="102" y="67"/>
                      <a:pt x="96" y="61"/>
                    </a:cubicBezTo>
                    <a:cubicBezTo>
                      <a:pt x="95" y="60"/>
                      <a:pt x="88" y="82"/>
                      <a:pt x="87" y="85"/>
                    </a:cubicBezTo>
                    <a:cubicBezTo>
                      <a:pt x="79" y="103"/>
                      <a:pt x="72" y="121"/>
                      <a:pt x="66" y="139"/>
                    </a:cubicBezTo>
                    <a:cubicBezTo>
                      <a:pt x="59" y="118"/>
                      <a:pt x="71" y="94"/>
                      <a:pt x="78" y="73"/>
                    </a:cubicBezTo>
                    <a:cubicBezTo>
                      <a:pt x="77" y="93"/>
                      <a:pt x="77" y="113"/>
                      <a:pt x="75" y="133"/>
                    </a:cubicBezTo>
                    <a:cubicBezTo>
                      <a:pt x="74" y="137"/>
                      <a:pt x="69" y="149"/>
                      <a:pt x="69" y="145"/>
                    </a:cubicBezTo>
                    <a:cubicBezTo>
                      <a:pt x="66" y="111"/>
                      <a:pt x="72" y="98"/>
                      <a:pt x="78" y="70"/>
                    </a:cubicBezTo>
                    <a:cubicBezTo>
                      <a:pt x="77" y="66"/>
                      <a:pt x="79" y="59"/>
                      <a:pt x="75" y="58"/>
                    </a:cubicBezTo>
                    <a:cubicBezTo>
                      <a:pt x="72" y="57"/>
                      <a:pt x="71" y="64"/>
                      <a:pt x="69" y="67"/>
                    </a:cubicBezTo>
                    <a:cubicBezTo>
                      <a:pt x="61" y="84"/>
                      <a:pt x="56" y="100"/>
                      <a:pt x="45" y="115"/>
                    </a:cubicBezTo>
                    <a:cubicBezTo>
                      <a:pt x="36" y="97"/>
                      <a:pt x="44" y="85"/>
                      <a:pt x="51" y="67"/>
                    </a:cubicBezTo>
                    <a:cubicBezTo>
                      <a:pt x="53" y="61"/>
                      <a:pt x="55" y="55"/>
                      <a:pt x="57" y="49"/>
                    </a:cubicBezTo>
                    <a:cubicBezTo>
                      <a:pt x="58" y="45"/>
                      <a:pt x="60" y="33"/>
                      <a:pt x="60" y="37"/>
                    </a:cubicBezTo>
                    <a:cubicBezTo>
                      <a:pt x="60" y="60"/>
                      <a:pt x="49" y="78"/>
                      <a:pt x="45" y="100"/>
                    </a:cubicBezTo>
                    <a:cubicBezTo>
                      <a:pt x="43" y="96"/>
                      <a:pt x="40" y="92"/>
                      <a:pt x="39" y="88"/>
                    </a:cubicBezTo>
                    <a:cubicBezTo>
                      <a:pt x="37" y="73"/>
                      <a:pt x="40" y="57"/>
                      <a:pt x="36" y="43"/>
                    </a:cubicBezTo>
                    <a:cubicBezTo>
                      <a:pt x="34" y="38"/>
                      <a:pt x="32" y="53"/>
                      <a:pt x="30" y="58"/>
                    </a:cubicBezTo>
                    <a:cubicBezTo>
                      <a:pt x="26" y="72"/>
                      <a:pt x="25" y="81"/>
                      <a:pt x="18" y="94"/>
                    </a:cubicBezTo>
                    <a:cubicBezTo>
                      <a:pt x="21" y="77"/>
                      <a:pt x="27" y="67"/>
                      <a:pt x="39" y="55"/>
                    </a:cubicBezTo>
                    <a:cubicBezTo>
                      <a:pt x="38" y="72"/>
                      <a:pt x="37" y="89"/>
                      <a:pt x="36" y="106"/>
                    </a:cubicBezTo>
                    <a:cubicBezTo>
                      <a:pt x="35" y="112"/>
                      <a:pt x="27" y="124"/>
                      <a:pt x="33" y="124"/>
                    </a:cubicBezTo>
                    <a:cubicBezTo>
                      <a:pt x="40" y="124"/>
                      <a:pt x="38" y="111"/>
                      <a:pt x="42" y="106"/>
                    </a:cubicBezTo>
                    <a:cubicBezTo>
                      <a:pt x="52" y="92"/>
                      <a:pt x="75" y="67"/>
                      <a:pt x="75" y="67"/>
                    </a:cubicBezTo>
                    <a:cubicBezTo>
                      <a:pt x="85" y="106"/>
                      <a:pt x="45" y="187"/>
                      <a:pt x="96" y="166"/>
                    </a:cubicBezTo>
                    <a:cubicBezTo>
                      <a:pt x="107" y="152"/>
                      <a:pt x="132" y="127"/>
                      <a:pt x="132" y="127"/>
                    </a:cubicBezTo>
                    <a:cubicBezTo>
                      <a:pt x="136" y="139"/>
                      <a:pt x="132" y="154"/>
                      <a:pt x="129" y="166"/>
                    </a:cubicBezTo>
                    <a:cubicBezTo>
                      <a:pt x="128" y="172"/>
                      <a:pt x="125" y="178"/>
                      <a:pt x="123" y="184"/>
                    </a:cubicBezTo>
                    <a:cubicBezTo>
                      <a:pt x="122" y="187"/>
                      <a:pt x="118" y="196"/>
                      <a:pt x="120" y="193"/>
                    </a:cubicBezTo>
                    <a:cubicBezTo>
                      <a:pt x="132" y="176"/>
                      <a:pt x="125" y="185"/>
                      <a:pt x="141" y="169"/>
                    </a:cubicBezTo>
                    <a:cubicBezTo>
                      <a:pt x="148" y="149"/>
                      <a:pt x="161" y="138"/>
                      <a:pt x="180" y="133"/>
                    </a:cubicBezTo>
                    <a:cubicBezTo>
                      <a:pt x="187" y="154"/>
                      <a:pt x="184" y="139"/>
                      <a:pt x="177" y="178"/>
                    </a:cubicBezTo>
                    <a:cubicBezTo>
                      <a:pt x="176" y="182"/>
                      <a:pt x="175" y="186"/>
                      <a:pt x="174" y="190"/>
                    </a:cubicBezTo>
                    <a:cubicBezTo>
                      <a:pt x="173" y="193"/>
                      <a:pt x="170" y="202"/>
                      <a:pt x="171" y="199"/>
                    </a:cubicBezTo>
                    <a:cubicBezTo>
                      <a:pt x="179" y="169"/>
                      <a:pt x="175" y="181"/>
                      <a:pt x="198" y="151"/>
                    </a:cubicBezTo>
                    <a:cubicBezTo>
                      <a:pt x="201" y="147"/>
                      <a:pt x="207" y="139"/>
                      <a:pt x="207" y="139"/>
                    </a:cubicBezTo>
                    <a:cubicBezTo>
                      <a:pt x="211" y="155"/>
                      <a:pt x="207" y="168"/>
                      <a:pt x="204" y="184"/>
                    </a:cubicBezTo>
                    <a:cubicBezTo>
                      <a:pt x="203" y="188"/>
                      <a:pt x="202" y="192"/>
                      <a:pt x="201" y="196"/>
                    </a:cubicBezTo>
                    <a:cubicBezTo>
                      <a:pt x="200" y="199"/>
                      <a:pt x="198" y="208"/>
                      <a:pt x="198" y="205"/>
                    </a:cubicBezTo>
                    <a:cubicBezTo>
                      <a:pt x="198" y="184"/>
                      <a:pt x="217" y="162"/>
                      <a:pt x="231" y="148"/>
                    </a:cubicBezTo>
                    <a:cubicBezTo>
                      <a:pt x="236" y="164"/>
                      <a:pt x="233" y="184"/>
                      <a:pt x="225" y="199"/>
                    </a:cubicBezTo>
                    <a:cubicBezTo>
                      <a:pt x="223" y="203"/>
                      <a:pt x="223" y="211"/>
                      <a:pt x="219" y="211"/>
                    </a:cubicBezTo>
                    <a:cubicBezTo>
                      <a:pt x="215" y="211"/>
                      <a:pt x="221" y="203"/>
                      <a:pt x="222" y="199"/>
                    </a:cubicBezTo>
                    <a:cubicBezTo>
                      <a:pt x="224" y="194"/>
                      <a:pt x="226" y="189"/>
                      <a:pt x="228" y="184"/>
                    </a:cubicBezTo>
                    <a:cubicBezTo>
                      <a:pt x="234" y="168"/>
                      <a:pt x="241" y="148"/>
                      <a:pt x="255" y="139"/>
                    </a:cubicBezTo>
                    <a:cubicBezTo>
                      <a:pt x="251" y="161"/>
                      <a:pt x="246" y="187"/>
                      <a:pt x="234" y="205"/>
                    </a:cubicBezTo>
                    <a:cubicBezTo>
                      <a:pt x="236" y="191"/>
                      <a:pt x="236" y="185"/>
                      <a:pt x="243" y="172"/>
                    </a:cubicBezTo>
                    <a:cubicBezTo>
                      <a:pt x="246" y="166"/>
                      <a:pt x="251" y="160"/>
                      <a:pt x="255" y="154"/>
                    </a:cubicBezTo>
                    <a:cubicBezTo>
                      <a:pt x="257" y="151"/>
                      <a:pt x="258" y="142"/>
                      <a:pt x="258" y="145"/>
                    </a:cubicBezTo>
                    <a:cubicBezTo>
                      <a:pt x="258" y="162"/>
                      <a:pt x="248" y="177"/>
                      <a:pt x="243" y="193"/>
                    </a:cubicBezTo>
                    <a:cubicBezTo>
                      <a:pt x="242" y="196"/>
                      <a:pt x="240" y="202"/>
                      <a:pt x="240" y="202"/>
                    </a:cubicBezTo>
                    <a:cubicBezTo>
                      <a:pt x="236" y="189"/>
                      <a:pt x="244" y="173"/>
                      <a:pt x="249" y="160"/>
                    </a:cubicBezTo>
                    <a:cubicBezTo>
                      <a:pt x="251" y="155"/>
                      <a:pt x="253" y="150"/>
                      <a:pt x="255" y="145"/>
                    </a:cubicBezTo>
                    <a:cubicBezTo>
                      <a:pt x="256" y="142"/>
                      <a:pt x="258" y="133"/>
                      <a:pt x="258" y="136"/>
                    </a:cubicBezTo>
                    <a:cubicBezTo>
                      <a:pt x="258" y="142"/>
                      <a:pt x="256" y="148"/>
                      <a:pt x="255" y="154"/>
                    </a:cubicBezTo>
                    <a:cubicBezTo>
                      <a:pt x="254" y="159"/>
                      <a:pt x="254" y="164"/>
                      <a:pt x="252" y="169"/>
                    </a:cubicBezTo>
                    <a:cubicBezTo>
                      <a:pt x="251" y="172"/>
                      <a:pt x="248" y="175"/>
                      <a:pt x="246" y="178"/>
                    </a:cubicBezTo>
                    <a:cubicBezTo>
                      <a:pt x="245" y="181"/>
                      <a:pt x="244" y="184"/>
                      <a:pt x="243" y="187"/>
                    </a:cubicBezTo>
                    <a:cubicBezTo>
                      <a:pt x="237" y="170"/>
                      <a:pt x="250" y="151"/>
                      <a:pt x="258" y="136"/>
                    </a:cubicBezTo>
                    <a:cubicBezTo>
                      <a:pt x="262" y="130"/>
                      <a:pt x="270" y="118"/>
                      <a:pt x="270" y="118"/>
                    </a:cubicBezTo>
                    <a:cubicBezTo>
                      <a:pt x="276" y="136"/>
                      <a:pt x="274" y="126"/>
                      <a:pt x="270" y="157"/>
                    </a:cubicBezTo>
                    <a:cubicBezTo>
                      <a:pt x="269" y="162"/>
                      <a:pt x="268" y="167"/>
                      <a:pt x="267" y="172"/>
                    </a:cubicBezTo>
                    <a:cubicBezTo>
                      <a:pt x="266" y="175"/>
                      <a:pt x="264" y="184"/>
                      <a:pt x="264" y="181"/>
                    </a:cubicBezTo>
                    <a:cubicBezTo>
                      <a:pt x="264" y="168"/>
                      <a:pt x="276" y="144"/>
                      <a:pt x="279" y="136"/>
                    </a:cubicBezTo>
                    <a:cubicBezTo>
                      <a:pt x="280" y="133"/>
                      <a:pt x="283" y="130"/>
                      <a:pt x="285" y="127"/>
                    </a:cubicBezTo>
                    <a:cubicBezTo>
                      <a:pt x="286" y="124"/>
                      <a:pt x="289" y="115"/>
                      <a:pt x="288" y="118"/>
                    </a:cubicBezTo>
                    <a:cubicBezTo>
                      <a:pt x="277" y="140"/>
                      <a:pt x="274" y="163"/>
                      <a:pt x="258" y="184"/>
                    </a:cubicBezTo>
                    <a:cubicBezTo>
                      <a:pt x="271" y="128"/>
                      <a:pt x="257" y="180"/>
                      <a:pt x="270" y="142"/>
                    </a:cubicBezTo>
                    <a:cubicBezTo>
                      <a:pt x="271" y="138"/>
                      <a:pt x="277" y="130"/>
                      <a:pt x="273" y="130"/>
                    </a:cubicBezTo>
                    <a:cubicBezTo>
                      <a:pt x="269" y="130"/>
                      <a:pt x="269" y="138"/>
                      <a:pt x="267" y="142"/>
                    </a:cubicBezTo>
                    <a:cubicBezTo>
                      <a:pt x="259" y="162"/>
                      <a:pt x="250" y="181"/>
                      <a:pt x="237" y="199"/>
                    </a:cubicBezTo>
                    <a:cubicBezTo>
                      <a:pt x="229" y="176"/>
                      <a:pt x="255" y="140"/>
                      <a:pt x="264" y="118"/>
                    </a:cubicBezTo>
                    <a:cubicBezTo>
                      <a:pt x="257" y="157"/>
                      <a:pt x="242" y="176"/>
                      <a:pt x="216" y="202"/>
                    </a:cubicBezTo>
                    <a:cubicBezTo>
                      <a:pt x="211" y="188"/>
                      <a:pt x="216" y="187"/>
                      <a:pt x="222" y="175"/>
                    </a:cubicBezTo>
                    <a:cubicBezTo>
                      <a:pt x="233" y="153"/>
                      <a:pt x="243" y="126"/>
                      <a:pt x="249" y="103"/>
                    </a:cubicBezTo>
                    <a:cubicBezTo>
                      <a:pt x="245" y="142"/>
                      <a:pt x="234" y="168"/>
                      <a:pt x="213" y="199"/>
                    </a:cubicBezTo>
                    <a:cubicBezTo>
                      <a:pt x="219" y="171"/>
                      <a:pt x="226" y="147"/>
                      <a:pt x="243" y="124"/>
                    </a:cubicBezTo>
                    <a:cubicBezTo>
                      <a:pt x="247" y="113"/>
                      <a:pt x="249" y="95"/>
                      <a:pt x="255" y="118"/>
                    </a:cubicBezTo>
                    <a:cubicBezTo>
                      <a:pt x="249" y="137"/>
                      <a:pt x="243" y="159"/>
                      <a:pt x="231" y="175"/>
                    </a:cubicBezTo>
                    <a:cubicBezTo>
                      <a:pt x="228" y="190"/>
                      <a:pt x="222" y="200"/>
                      <a:pt x="216" y="214"/>
                    </a:cubicBezTo>
                    <a:cubicBezTo>
                      <a:pt x="219" y="193"/>
                      <a:pt x="222" y="185"/>
                      <a:pt x="234" y="169"/>
                    </a:cubicBezTo>
                    <a:cubicBezTo>
                      <a:pt x="237" y="156"/>
                      <a:pt x="243" y="148"/>
                      <a:pt x="249" y="136"/>
                    </a:cubicBezTo>
                    <a:cubicBezTo>
                      <a:pt x="247" y="148"/>
                      <a:pt x="234" y="169"/>
                      <a:pt x="234" y="169"/>
                    </a:cubicBezTo>
                    <a:cubicBezTo>
                      <a:pt x="229" y="195"/>
                      <a:pt x="214" y="217"/>
                      <a:pt x="204" y="241"/>
                    </a:cubicBezTo>
                    <a:cubicBezTo>
                      <a:pt x="207" y="217"/>
                      <a:pt x="214" y="210"/>
                      <a:pt x="225" y="187"/>
                    </a:cubicBezTo>
                    <a:cubicBezTo>
                      <a:pt x="226" y="184"/>
                      <a:pt x="227" y="181"/>
                      <a:pt x="228" y="178"/>
                    </a:cubicBezTo>
                    <a:cubicBezTo>
                      <a:pt x="230" y="175"/>
                      <a:pt x="238" y="169"/>
                      <a:pt x="234" y="169"/>
                    </a:cubicBezTo>
                    <a:cubicBezTo>
                      <a:pt x="233" y="169"/>
                      <a:pt x="211" y="186"/>
                      <a:pt x="207" y="190"/>
                    </a:cubicBezTo>
                    <a:lnTo>
                      <a:pt x="198" y="214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12" name="Freeform 40"/>
              <p:cNvSpPr>
                <a:spLocks/>
              </p:cNvSpPr>
              <p:nvPr/>
            </p:nvSpPr>
            <p:spPr bwMode="auto">
              <a:xfrm rot="-755091">
                <a:off x="3179" y="2112"/>
                <a:ext cx="421" cy="384"/>
              </a:xfrm>
              <a:custGeom>
                <a:avLst/>
                <a:gdLst/>
                <a:ahLst/>
                <a:cxnLst>
                  <a:cxn ang="0">
                    <a:pos x="175" y="254"/>
                  </a:cxn>
                  <a:cxn ang="0">
                    <a:pos x="178" y="245"/>
                  </a:cxn>
                  <a:cxn ang="0">
                    <a:pos x="151" y="182"/>
                  </a:cxn>
                  <a:cxn ang="0">
                    <a:pos x="148" y="233"/>
                  </a:cxn>
                  <a:cxn ang="0">
                    <a:pos x="115" y="203"/>
                  </a:cxn>
                  <a:cxn ang="0">
                    <a:pos x="283" y="155"/>
                  </a:cxn>
                  <a:cxn ang="0">
                    <a:pos x="241" y="122"/>
                  </a:cxn>
                  <a:cxn ang="0">
                    <a:pos x="193" y="164"/>
                  </a:cxn>
                  <a:cxn ang="0">
                    <a:pos x="166" y="119"/>
                  </a:cxn>
                  <a:cxn ang="0">
                    <a:pos x="307" y="101"/>
                  </a:cxn>
                  <a:cxn ang="0">
                    <a:pos x="295" y="98"/>
                  </a:cxn>
                  <a:cxn ang="0">
                    <a:pos x="238" y="107"/>
                  </a:cxn>
                  <a:cxn ang="0">
                    <a:pos x="172" y="128"/>
                  </a:cxn>
                  <a:cxn ang="0">
                    <a:pos x="286" y="167"/>
                  </a:cxn>
                  <a:cxn ang="0">
                    <a:pos x="352" y="143"/>
                  </a:cxn>
                  <a:cxn ang="0">
                    <a:pos x="355" y="182"/>
                  </a:cxn>
                  <a:cxn ang="0">
                    <a:pos x="370" y="143"/>
                  </a:cxn>
                  <a:cxn ang="0">
                    <a:pos x="352" y="173"/>
                  </a:cxn>
                  <a:cxn ang="0">
                    <a:pos x="388" y="143"/>
                  </a:cxn>
                  <a:cxn ang="0">
                    <a:pos x="274" y="362"/>
                  </a:cxn>
                  <a:cxn ang="0">
                    <a:pos x="211" y="347"/>
                  </a:cxn>
                  <a:cxn ang="0">
                    <a:pos x="337" y="170"/>
                  </a:cxn>
                  <a:cxn ang="0">
                    <a:pos x="268" y="353"/>
                  </a:cxn>
                  <a:cxn ang="0">
                    <a:pos x="301" y="287"/>
                  </a:cxn>
                  <a:cxn ang="0">
                    <a:pos x="322" y="197"/>
                  </a:cxn>
                  <a:cxn ang="0">
                    <a:pos x="253" y="254"/>
                  </a:cxn>
                  <a:cxn ang="0">
                    <a:pos x="157" y="398"/>
                  </a:cxn>
                  <a:cxn ang="0">
                    <a:pos x="241" y="227"/>
                  </a:cxn>
                  <a:cxn ang="0">
                    <a:pos x="133" y="383"/>
                  </a:cxn>
                  <a:cxn ang="0">
                    <a:pos x="112" y="386"/>
                  </a:cxn>
                  <a:cxn ang="0">
                    <a:pos x="163" y="239"/>
                  </a:cxn>
                  <a:cxn ang="0">
                    <a:pos x="118" y="287"/>
                  </a:cxn>
                  <a:cxn ang="0">
                    <a:pos x="25" y="371"/>
                  </a:cxn>
                  <a:cxn ang="0">
                    <a:pos x="76" y="227"/>
                  </a:cxn>
                  <a:cxn ang="0">
                    <a:pos x="10" y="266"/>
                  </a:cxn>
                  <a:cxn ang="0">
                    <a:pos x="70" y="290"/>
                  </a:cxn>
                  <a:cxn ang="0">
                    <a:pos x="118" y="215"/>
                  </a:cxn>
                  <a:cxn ang="0">
                    <a:pos x="91" y="380"/>
                  </a:cxn>
                  <a:cxn ang="0">
                    <a:pos x="130" y="329"/>
                  </a:cxn>
                  <a:cxn ang="0">
                    <a:pos x="145" y="359"/>
                  </a:cxn>
                  <a:cxn ang="0">
                    <a:pos x="127" y="446"/>
                  </a:cxn>
                  <a:cxn ang="0">
                    <a:pos x="205" y="344"/>
                  </a:cxn>
                  <a:cxn ang="0">
                    <a:pos x="244" y="356"/>
                  </a:cxn>
                  <a:cxn ang="0">
                    <a:pos x="226" y="431"/>
                  </a:cxn>
                  <a:cxn ang="0">
                    <a:pos x="274" y="344"/>
                  </a:cxn>
                  <a:cxn ang="0">
                    <a:pos x="256" y="380"/>
                  </a:cxn>
                  <a:cxn ang="0">
                    <a:pos x="181" y="401"/>
                  </a:cxn>
                  <a:cxn ang="0">
                    <a:pos x="100" y="446"/>
                  </a:cxn>
                  <a:cxn ang="0">
                    <a:pos x="91" y="482"/>
                  </a:cxn>
                  <a:cxn ang="0">
                    <a:pos x="187" y="227"/>
                  </a:cxn>
                  <a:cxn ang="0">
                    <a:pos x="235" y="209"/>
                  </a:cxn>
                  <a:cxn ang="0">
                    <a:pos x="256" y="236"/>
                  </a:cxn>
                  <a:cxn ang="0">
                    <a:pos x="280" y="224"/>
                  </a:cxn>
                  <a:cxn ang="0">
                    <a:pos x="274" y="212"/>
                  </a:cxn>
                  <a:cxn ang="0">
                    <a:pos x="178" y="227"/>
                  </a:cxn>
                  <a:cxn ang="0">
                    <a:pos x="190" y="200"/>
                  </a:cxn>
                  <a:cxn ang="0">
                    <a:pos x="55" y="386"/>
                  </a:cxn>
                  <a:cxn ang="0">
                    <a:pos x="43" y="371"/>
                  </a:cxn>
                  <a:cxn ang="0">
                    <a:pos x="61" y="416"/>
                  </a:cxn>
                  <a:cxn ang="0">
                    <a:pos x="94" y="416"/>
                  </a:cxn>
                  <a:cxn ang="0">
                    <a:pos x="100" y="440"/>
                  </a:cxn>
                </a:cxnLst>
                <a:rect l="0" t="0" r="r" b="b"/>
                <a:pathLst>
                  <a:path w="395" h="485">
                    <a:moveTo>
                      <a:pt x="166" y="290"/>
                    </a:moveTo>
                    <a:cubicBezTo>
                      <a:pt x="174" y="272"/>
                      <a:pt x="182" y="258"/>
                      <a:pt x="193" y="242"/>
                    </a:cubicBezTo>
                    <a:cubicBezTo>
                      <a:pt x="200" y="231"/>
                      <a:pt x="186" y="260"/>
                      <a:pt x="184" y="260"/>
                    </a:cubicBezTo>
                    <a:cubicBezTo>
                      <a:pt x="181" y="260"/>
                      <a:pt x="190" y="253"/>
                      <a:pt x="187" y="251"/>
                    </a:cubicBezTo>
                    <a:cubicBezTo>
                      <a:pt x="184" y="249"/>
                      <a:pt x="179" y="253"/>
                      <a:pt x="175" y="254"/>
                    </a:cubicBezTo>
                    <a:cubicBezTo>
                      <a:pt x="174" y="255"/>
                      <a:pt x="158" y="284"/>
                      <a:pt x="157" y="284"/>
                    </a:cubicBezTo>
                    <a:cubicBezTo>
                      <a:pt x="153" y="284"/>
                      <a:pt x="160" y="275"/>
                      <a:pt x="166" y="266"/>
                    </a:cubicBezTo>
                    <a:cubicBezTo>
                      <a:pt x="173" y="238"/>
                      <a:pt x="165" y="262"/>
                      <a:pt x="172" y="266"/>
                    </a:cubicBezTo>
                    <a:cubicBezTo>
                      <a:pt x="175" y="267"/>
                      <a:pt x="174" y="260"/>
                      <a:pt x="175" y="257"/>
                    </a:cubicBezTo>
                    <a:cubicBezTo>
                      <a:pt x="176" y="253"/>
                      <a:pt x="182" y="245"/>
                      <a:pt x="178" y="245"/>
                    </a:cubicBezTo>
                    <a:cubicBezTo>
                      <a:pt x="177" y="245"/>
                      <a:pt x="165" y="264"/>
                      <a:pt x="163" y="266"/>
                    </a:cubicBezTo>
                    <a:cubicBezTo>
                      <a:pt x="157" y="249"/>
                      <a:pt x="176" y="245"/>
                      <a:pt x="157" y="251"/>
                    </a:cubicBezTo>
                    <a:cubicBezTo>
                      <a:pt x="142" y="281"/>
                      <a:pt x="159" y="226"/>
                      <a:pt x="160" y="218"/>
                    </a:cubicBezTo>
                    <a:cubicBezTo>
                      <a:pt x="159" y="200"/>
                      <a:pt x="161" y="181"/>
                      <a:pt x="157" y="164"/>
                    </a:cubicBezTo>
                    <a:cubicBezTo>
                      <a:pt x="155" y="158"/>
                      <a:pt x="153" y="176"/>
                      <a:pt x="151" y="182"/>
                    </a:cubicBezTo>
                    <a:cubicBezTo>
                      <a:pt x="150" y="186"/>
                      <a:pt x="149" y="190"/>
                      <a:pt x="148" y="194"/>
                    </a:cubicBezTo>
                    <a:cubicBezTo>
                      <a:pt x="146" y="198"/>
                      <a:pt x="144" y="202"/>
                      <a:pt x="142" y="206"/>
                    </a:cubicBezTo>
                    <a:cubicBezTo>
                      <a:pt x="140" y="212"/>
                      <a:pt x="134" y="230"/>
                      <a:pt x="136" y="224"/>
                    </a:cubicBezTo>
                    <a:cubicBezTo>
                      <a:pt x="139" y="213"/>
                      <a:pt x="151" y="194"/>
                      <a:pt x="151" y="194"/>
                    </a:cubicBezTo>
                    <a:cubicBezTo>
                      <a:pt x="160" y="207"/>
                      <a:pt x="153" y="218"/>
                      <a:pt x="148" y="233"/>
                    </a:cubicBezTo>
                    <a:cubicBezTo>
                      <a:pt x="136" y="209"/>
                      <a:pt x="144" y="183"/>
                      <a:pt x="148" y="158"/>
                    </a:cubicBezTo>
                    <a:cubicBezTo>
                      <a:pt x="144" y="6"/>
                      <a:pt x="153" y="0"/>
                      <a:pt x="130" y="68"/>
                    </a:cubicBezTo>
                    <a:cubicBezTo>
                      <a:pt x="131" y="82"/>
                      <a:pt x="137" y="96"/>
                      <a:pt x="136" y="110"/>
                    </a:cubicBezTo>
                    <a:cubicBezTo>
                      <a:pt x="135" y="119"/>
                      <a:pt x="125" y="149"/>
                      <a:pt x="133" y="125"/>
                    </a:cubicBezTo>
                    <a:cubicBezTo>
                      <a:pt x="139" y="144"/>
                      <a:pt x="120" y="182"/>
                      <a:pt x="115" y="203"/>
                    </a:cubicBezTo>
                    <a:cubicBezTo>
                      <a:pt x="114" y="207"/>
                      <a:pt x="123" y="201"/>
                      <a:pt x="127" y="200"/>
                    </a:cubicBezTo>
                    <a:cubicBezTo>
                      <a:pt x="182" y="164"/>
                      <a:pt x="241" y="147"/>
                      <a:pt x="304" y="131"/>
                    </a:cubicBezTo>
                    <a:cubicBezTo>
                      <a:pt x="310" y="132"/>
                      <a:pt x="319" y="129"/>
                      <a:pt x="322" y="134"/>
                    </a:cubicBezTo>
                    <a:cubicBezTo>
                      <a:pt x="324" y="138"/>
                      <a:pt x="314" y="138"/>
                      <a:pt x="310" y="140"/>
                    </a:cubicBezTo>
                    <a:cubicBezTo>
                      <a:pt x="284" y="155"/>
                      <a:pt x="301" y="149"/>
                      <a:pt x="283" y="155"/>
                    </a:cubicBezTo>
                    <a:cubicBezTo>
                      <a:pt x="270" y="168"/>
                      <a:pt x="259" y="172"/>
                      <a:pt x="244" y="182"/>
                    </a:cubicBezTo>
                    <a:cubicBezTo>
                      <a:pt x="239" y="163"/>
                      <a:pt x="247" y="142"/>
                      <a:pt x="238" y="125"/>
                    </a:cubicBezTo>
                    <a:cubicBezTo>
                      <a:pt x="234" y="119"/>
                      <a:pt x="228" y="136"/>
                      <a:pt x="226" y="143"/>
                    </a:cubicBezTo>
                    <a:cubicBezTo>
                      <a:pt x="225" y="146"/>
                      <a:pt x="223" y="155"/>
                      <a:pt x="223" y="152"/>
                    </a:cubicBezTo>
                    <a:cubicBezTo>
                      <a:pt x="223" y="139"/>
                      <a:pt x="234" y="132"/>
                      <a:pt x="241" y="122"/>
                    </a:cubicBezTo>
                    <a:cubicBezTo>
                      <a:pt x="252" y="144"/>
                      <a:pt x="239" y="167"/>
                      <a:pt x="229" y="188"/>
                    </a:cubicBezTo>
                    <a:cubicBezTo>
                      <a:pt x="221" y="167"/>
                      <a:pt x="227" y="158"/>
                      <a:pt x="229" y="134"/>
                    </a:cubicBezTo>
                    <a:cubicBezTo>
                      <a:pt x="228" y="126"/>
                      <a:pt x="230" y="117"/>
                      <a:pt x="226" y="110"/>
                    </a:cubicBezTo>
                    <a:cubicBezTo>
                      <a:pt x="224" y="107"/>
                      <a:pt x="222" y="116"/>
                      <a:pt x="220" y="119"/>
                    </a:cubicBezTo>
                    <a:cubicBezTo>
                      <a:pt x="211" y="136"/>
                      <a:pt x="203" y="148"/>
                      <a:pt x="193" y="164"/>
                    </a:cubicBezTo>
                    <a:cubicBezTo>
                      <a:pt x="195" y="150"/>
                      <a:pt x="201" y="133"/>
                      <a:pt x="196" y="119"/>
                    </a:cubicBezTo>
                    <a:cubicBezTo>
                      <a:pt x="187" y="146"/>
                      <a:pt x="176" y="172"/>
                      <a:pt x="163" y="197"/>
                    </a:cubicBezTo>
                    <a:cubicBezTo>
                      <a:pt x="154" y="179"/>
                      <a:pt x="161" y="151"/>
                      <a:pt x="172" y="134"/>
                    </a:cubicBezTo>
                    <a:cubicBezTo>
                      <a:pt x="172" y="132"/>
                      <a:pt x="180" y="101"/>
                      <a:pt x="172" y="101"/>
                    </a:cubicBezTo>
                    <a:cubicBezTo>
                      <a:pt x="166" y="101"/>
                      <a:pt x="168" y="113"/>
                      <a:pt x="166" y="119"/>
                    </a:cubicBezTo>
                    <a:cubicBezTo>
                      <a:pt x="162" y="134"/>
                      <a:pt x="165" y="128"/>
                      <a:pt x="157" y="140"/>
                    </a:cubicBezTo>
                    <a:cubicBezTo>
                      <a:pt x="158" y="149"/>
                      <a:pt x="156" y="159"/>
                      <a:pt x="160" y="167"/>
                    </a:cubicBezTo>
                    <a:cubicBezTo>
                      <a:pt x="161" y="170"/>
                      <a:pt x="166" y="165"/>
                      <a:pt x="169" y="164"/>
                    </a:cubicBezTo>
                    <a:cubicBezTo>
                      <a:pt x="193" y="154"/>
                      <a:pt x="169" y="161"/>
                      <a:pt x="202" y="146"/>
                    </a:cubicBezTo>
                    <a:cubicBezTo>
                      <a:pt x="235" y="131"/>
                      <a:pt x="271" y="110"/>
                      <a:pt x="307" y="101"/>
                    </a:cubicBezTo>
                    <a:cubicBezTo>
                      <a:pt x="301" y="123"/>
                      <a:pt x="296" y="148"/>
                      <a:pt x="283" y="167"/>
                    </a:cubicBezTo>
                    <a:cubicBezTo>
                      <a:pt x="282" y="171"/>
                      <a:pt x="280" y="183"/>
                      <a:pt x="280" y="179"/>
                    </a:cubicBezTo>
                    <a:cubicBezTo>
                      <a:pt x="280" y="174"/>
                      <a:pt x="281" y="169"/>
                      <a:pt x="283" y="164"/>
                    </a:cubicBezTo>
                    <a:cubicBezTo>
                      <a:pt x="288" y="151"/>
                      <a:pt x="296" y="139"/>
                      <a:pt x="301" y="125"/>
                    </a:cubicBezTo>
                    <a:cubicBezTo>
                      <a:pt x="299" y="116"/>
                      <a:pt x="304" y="99"/>
                      <a:pt x="295" y="98"/>
                    </a:cubicBezTo>
                    <a:cubicBezTo>
                      <a:pt x="285" y="97"/>
                      <a:pt x="281" y="113"/>
                      <a:pt x="277" y="122"/>
                    </a:cubicBezTo>
                    <a:cubicBezTo>
                      <a:pt x="270" y="135"/>
                      <a:pt x="262" y="140"/>
                      <a:pt x="253" y="152"/>
                    </a:cubicBezTo>
                    <a:cubicBezTo>
                      <a:pt x="251" y="148"/>
                      <a:pt x="248" y="144"/>
                      <a:pt x="247" y="140"/>
                    </a:cubicBezTo>
                    <a:cubicBezTo>
                      <a:pt x="245" y="126"/>
                      <a:pt x="248" y="112"/>
                      <a:pt x="244" y="98"/>
                    </a:cubicBezTo>
                    <a:cubicBezTo>
                      <a:pt x="243" y="95"/>
                      <a:pt x="240" y="104"/>
                      <a:pt x="238" y="107"/>
                    </a:cubicBezTo>
                    <a:cubicBezTo>
                      <a:pt x="235" y="111"/>
                      <a:pt x="233" y="115"/>
                      <a:pt x="229" y="119"/>
                    </a:cubicBezTo>
                    <a:cubicBezTo>
                      <a:pt x="218" y="130"/>
                      <a:pt x="203" y="136"/>
                      <a:pt x="190" y="143"/>
                    </a:cubicBezTo>
                    <a:cubicBezTo>
                      <a:pt x="189" y="123"/>
                      <a:pt x="189" y="103"/>
                      <a:pt x="187" y="83"/>
                    </a:cubicBezTo>
                    <a:cubicBezTo>
                      <a:pt x="186" y="79"/>
                      <a:pt x="185" y="91"/>
                      <a:pt x="184" y="95"/>
                    </a:cubicBezTo>
                    <a:cubicBezTo>
                      <a:pt x="181" y="107"/>
                      <a:pt x="177" y="117"/>
                      <a:pt x="172" y="128"/>
                    </a:cubicBezTo>
                    <a:cubicBezTo>
                      <a:pt x="175" y="111"/>
                      <a:pt x="173" y="104"/>
                      <a:pt x="187" y="95"/>
                    </a:cubicBezTo>
                    <a:cubicBezTo>
                      <a:pt x="203" y="111"/>
                      <a:pt x="203" y="123"/>
                      <a:pt x="214" y="140"/>
                    </a:cubicBezTo>
                    <a:cubicBezTo>
                      <a:pt x="223" y="134"/>
                      <a:pt x="231" y="125"/>
                      <a:pt x="241" y="119"/>
                    </a:cubicBezTo>
                    <a:cubicBezTo>
                      <a:pt x="249" y="114"/>
                      <a:pt x="268" y="110"/>
                      <a:pt x="268" y="110"/>
                    </a:cubicBezTo>
                    <a:cubicBezTo>
                      <a:pt x="302" y="127"/>
                      <a:pt x="266" y="197"/>
                      <a:pt x="286" y="167"/>
                    </a:cubicBezTo>
                    <a:cubicBezTo>
                      <a:pt x="289" y="153"/>
                      <a:pt x="292" y="148"/>
                      <a:pt x="304" y="140"/>
                    </a:cubicBezTo>
                    <a:cubicBezTo>
                      <a:pt x="314" y="125"/>
                      <a:pt x="318" y="131"/>
                      <a:pt x="322" y="146"/>
                    </a:cubicBezTo>
                    <a:cubicBezTo>
                      <a:pt x="321" y="161"/>
                      <a:pt x="318" y="176"/>
                      <a:pt x="319" y="191"/>
                    </a:cubicBezTo>
                    <a:cubicBezTo>
                      <a:pt x="320" y="202"/>
                      <a:pt x="325" y="176"/>
                      <a:pt x="328" y="170"/>
                    </a:cubicBezTo>
                    <a:cubicBezTo>
                      <a:pt x="333" y="159"/>
                      <a:pt x="352" y="143"/>
                      <a:pt x="352" y="143"/>
                    </a:cubicBezTo>
                    <a:cubicBezTo>
                      <a:pt x="352" y="145"/>
                      <a:pt x="343" y="206"/>
                      <a:pt x="343" y="221"/>
                    </a:cubicBezTo>
                    <a:cubicBezTo>
                      <a:pt x="343" y="225"/>
                      <a:pt x="344" y="213"/>
                      <a:pt x="346" y="209"/>
                    </a:cubicBezTo>
                    <a:cubicBezTo>
                      <a:pt x="363" y="168"/>
                      <a:pt x="342" y="229"/>
                      <a:pt x="355" y="191"/>
                    </a:cubicBezTo>
                    <a:cubicBezTo>
                      <a:pt x="356" y="184"/>
                      <a:pt x="358" y="177"/>
                      <a:pt x="358" y="170"/>
                    </a:cubicBezTo>
                    <a:cubicBezTo>
                      <a:pt x="358" y="166"/>
                      <a:pt x="356" y="178"/>
                      <a:pt x="355" y="182"/>
                    </a:cubicBezTo>
                    <a:cubicBezTo>
                      <a:pt x="354" y="187"/>
                      <a:pt x="353" y="192"/>
                      <a:pt x="352" y="197"/>
                    </a:cubicBezTo>
                    <a:cubicBezTo>
                      <a:pt x="351" y="201"/>
                      <a:pt x="347" y="213"/>
                      <a:pt x="349" y="209"/>
                    </a:cubicBezTo>
                    <a:cubicBezTo>
                      <a:pt x="355" y="197"/>
                      <a:pt x="358" y="185"/>
                      <a:pt x="364" y="173"/>
                    </a:cubicBezTo>
                    <a:cubicBezTo>
                      <a:pt x="366" y="163"/>
                      <a:pt x="379" y="132"/>
                      <a:pt x="379" y="125"/>
                    </a:cubicBezTo>
                    <a:cubicBezTo>
                      <a:pt x="379" y="120"/>
                      <a:pt x="372" y="134"/>
                      <a:pt x="370" y="143"/>
                    </a:cubicBezTo>
                    <a:cubicBezTo>
                      <a:pt x="366" y="158"/>
                      <a:pt x="355" y="188"/>
                      <a:pt x="355" y="188"/>
                    </a:cubicBezTo>
                    <a:cubicBezTo>
                      <a:pt x="352" y="178"/>
                      <a:pt x="355" y="111"/>
                      <a:pt x="355" y="110"/>
                    </a:cubicBezTo>
                    <a:cubicBezTo>
                      <a:pt x="345" y="126"/>
                      <a:pt x="346" y="144"/>
                      <a:pt x="340" y="161"/>
                    </a:cubicBezTo>
                    <a:cubicBezTo>
                      <a:pt x="341" y="168"/>
                      <a:pt x="338" y="177"/>
                      <a:pt x="343" y="182"/>
                    </a:cubicBezTo>
                    <a:cubicBezTo>
                      <a:pt x="346" y="185"/>
                      <a:pt x="350" y="176"/>
                      <a:pt x="352" y="173"/>
                    </a:cubicBezTo>
                    <a:cubicBezTo>
                      <a:pt x="365" y="155"/>
                      <a:pt x="370" y="134"/>
                      <a:pt x="382" y="116"/>
                    </a:cubicBezTo>
                    <a:cubicBezTo>
                      <a:pt x="387" y="137"/>
                      <a:pt x="387" y="129"/>
                      <a:pt x="382" y="161"/>
                    </a:cubicBezTo>
                    <a:cubicBezTo>
                      <a:pt x="381" y="171"/>
                      <a:pt x="374" y="201"/>
                      <a:pt x="376" y="191"/>
                    </a:cubicBezTo>
                    <a:cubicBezTo>
                      <a:pt x="383" y="162"/>
                      <a:pt x="374" y="198"/>
                      <a:pt x="382" y="164"/>
                    </a:cubicBezTo>
                    <a:cubicBezTo>
                      <a:pt x="384" y="157"/>
                      <a:pt x="395" y="143"/>
                      <a:pt x="388" y="143"/>
                    </a:cubicBezTo>
                    <a:cubicBezTo>
                      <a:pt x="384" y="143"/>
                      <a:pt x="374" y="172"/>
                      <a:pt x="370" y="182"/>
                    </a:cubicBezTo>
                    <a:cubicBezTo>
                      <a:pt x="368" y="187"/>
                      <a:pt x="364" y="197"/>
                      <a:pt x="364" y="197"/>
                    </a:cubicBezTo>
                    <a:cubicBezTo>
                      <a:pt x="357" y="239"/>
                      <a:pt x="329" y="278"/>
                      <a:pt x="307" y="314"/>
                    </a:cubicBezTo>
                    <a:cubicBezTo>
                      <a:pt x="300" y="325"/>
                      <a:pt x="294" y="333"/>
                      <a:pt x="286" y="344"/>
                    </a:cubicBezTo>
                    <a:cubicBezTo>
                      <a:pt x="282" y="350"/>
                      <a:pt x="272" y="369"/>
                      <a:pt x="274" y="362"/>
                    </a:cubicBezTo>
                    <a:cubicBezTo>
                      <a:pt x="282" y="339"/>
                      <a:pt x="289" y="316"/>
                      <a:pt x="298" y="293"/>
                    </a:cubicBezTo>
                    <a:cubicBezTo>
                      <a:pt x="302" y="283"/>
                      <a:pt x="310" y="263"/>
                      <a:pt x="310" y="263"/>
                    </a:cubicBezTo>
                    <a:cubicBezTo>
                      <a:pt x="316" y="226"/>
                      <a:pt x="349" y="108"/>
                      <a:pt x="301" y="140"/>
                    </a:cubicBezTo>
                    <a:cubicBezTo>
                      <a:pt x="280" y="182"/>
                      <a:pt x="263" y="224"/>
                      <a:pt x="244" y="266"/>
                    </a:cubicBezTo>
                    <a:cubicBezTo>
                      <a:pt x="232" y="293"/>
                      <a:pt x="228" y="322"/>
                      <a:pt x="211" y="347"/>
                    </a:cubicBezTo>
                    <a:cubicBezTo>
                      <a:pt x="208" y="363"/>
                      <a:pt x="195" y="381"/>
                      <a:pt x="217" y="359"/>
                    </a:cubicBezTo>
                    <a:cubicBezTo>
                      <a:pt x="224" y="330"/>
                      <a:pt x="256" y="301"/>
                      <a:pt x="274" y="278"/>
                    </a:cubicBezTo>
                    <a:cubicBezTo>
                      <a:pt x="292" y="254"/>
                      <a:pt x="304" y="227"/>
                      <a:pt x="322" y="203"/>
                    </a:cubicBezTo>
                    <a:cubicBezTo>
                      <a:pt x="327" y="183"/>
                      <a:pt x="322" y="198"/>
                      <a:pt x="331" y="182"/>
                    </a:cubicBezTo>
                    <a:cubicBezTo>
                      <a:pt x="333" y="178"/>
                      <a:pt x="340" y="167"/>
                      <a:pt x="337" y="170"/>
                    </a:cubicBezTo>
                    <a:cubicBezTo>
                      <a:pt x="328" y="179"/>
                      <a:pt x="326" y="192"/>
                      <a:pt x="322" y="203"/>
                    </a:cubicBezTo>
                    <a:cubicBezTo>
                      <a:pt x="311" y="234"/>
                      <a:pt x="300" y="264"/>
                      <a:pt x="286" y="293"/>
                    </a:cubicBezTo>
                    <a:cubicBezTo>
                      <a:pt x="279" y="307"/>
                      <a:pt x="278" y="317"/>
                      <a:pt x="274" y="332"/>
                    </a:cubicBezTo>
                    <a:cubicBezTo>
                      <a:pt x="273" y="336"/>
                      <a:pt x="272" y="340"/>
                      <a:pt x="271" y="344"/>
                    </a:cubicBezTo>
                    <a:cubicBezTo>
                      <a:pt x="270" y="347"/>
                      <a:pt x="266" y="355"/>
                      <a:pt x="268" y="353"/>
                    </a:cubicBezTo>
                    <a:cubicBezTo>
                      <a:pt x="299" y="322"/>
                      <a:pt x="318" y="283"/>
                      <a:pt x="337" y="245"/>
                    </a:cubicBezTo>
                    <a:cubicBezTo>
                      <a:pt x="342" y="234"/>
                      <a:pt x="349" y="223"/>
                      <a:pt x="355" y="212"/>
                    </a:cubicBezTo>
                    <a:cubicBezTo>
                      <a:pt x="360" y="203"/>
                      <a:pt x="375" y="189"/>
                      <a:pt x="364" y="194"/>
                    </a:cubicBezTo>
                    <a:cubicBezTo>
                      <a:pt x="350" y="201"/>
                      <a:pt x="346" y="227"/>
                      <a:pt x="334" y="239"/>
                    </a:cubicBezTo>
                    <a:cubicBezTo>
                      <a:pt x="326" y="258"/>
                      <a:pt x="318" y="274"/>
                      <a:pt x="301" y="287"/>
                    </a:cubicBezTo>
                    <a:cubicBezTo>
                      <a:pt x="292" y="302"/>
                      <a:pt x="287" y="312"/>
                      <a:pt x="271" y="320"/>
                    </a:cubicBezTo>
                    <a:cubicBezTo>
                      <a:pt x="265" y="332"/>
                      <a:pt x="258" y="348"/>
                      <a:pt x="256" y="338"/>
                    </a:cubicBezTo>
                    <a:cubicBezTo>
                      <a:pt x="255" y="334"/>
                      <a:pt x="265" y="307"/>
                      <a:pt x="268" y="302"/>
                    </a:cubicBezTo>
                    <a:cubicBezTo>
                      <a:pt x="275" y="288"/>
                      <a:pt x="285" y="274"/>
                      <a:pt x="292" y="260"/>
                    </a:cubicBezTo>
                    <a:cubicBezTo>
                      <a:pt x="303" y="239"/>
                      <a:pt x="308" y="216"/>
                      <a:pt x="322" y="197"/>
                    </a:cubicBezTo>
                    <a:cubicBezTo>
                      <a:pt x="328" y="180"/>
                      <a:pt x="325" y="190"/>
                      <a:pt x="316" y="203"/>
                    </a:cubicBezTo>
                    <a:cubicBezTo>
                      <a:pt x="299" y="228"/>
                      <a:pt x="301" y="221"/>
                      <a:pt x="289" y="242"/>
                    </a:cubicBezTo>
                    <a:cubicBezTo>
                      <a:pt x="265" y="286"/>
                      <a:pt x="236" y="336"/>
                      <a:pt x="205" y="377"/>
                    </a:cubicBezTo>
                    <a:cubicBezTo>
                      <a:pt x="203" y="383"/>
                      <a:pt x="197" y="401"/>
                      <a:pt x="199" y="395"/>
                    </a:cubicBezTo>
                    <a:cubicBezTo>
                      <a:pt x="213" y="346"/>
                      <a:pt x="237" y="302"/>
                      <a:pt x="253" y="254"/>
                    </a:cubicBezTo>
                    <a:cubicBezTo>
                      <a:pt x="257" y="242"/>
                      <a:pt x="265" y="233"/>
                      <a:pt x="268" y="221"/>
                    </a:cubicBezTo>
                    <a:cubicBezTo>
                      <a:pt x="269" y="217"/>
                      <a:pt x="274" y="206"/>
                      <a:pt x="271" y="209"/>
                    </a:cubicBezTo>
                    <a:cubicBezTo>
                      <a:pt x="248" y="232"/>
                      <a:pt x="234" y="271"/>
                      <a:pt x="220" y="299"/>
                    </a:cubicBezTo>
                    <a:cubicBezTo>
                      <a:pt x="206" y="327"/>
                      <a:pt x="188" y="355"/>
                      <a:pt x="169" y="380"/>
                    </a:cubicBezTo>
                    <a:cubicBezTo>
                      <a:pt x="162" y="408"/>
                      <a:pt x="172" y="379"/>
                      <a:pt x="157" y="398"/>
                    </a:cubicBezTo>
                    <a:cubicBezTo>
                      <a:pt x="155" y="400"/>
                      <a:pt x="153" y="410"/>
                      <a:pt x="154" y="407"/>
                    </a:cubicBezTo>
                    <a:cubicBezTo>
                      <a:pt x="163" y="367"/>
                      <a:pt x="176" y="362"/>
                      <a:pt x="190" y="326"/>
                    </a:cubicBezTo>
                    <a:cubicBezTo>
                      <a:pt x="204" y="289"/>
                      <a:pt x="187" y="320"/>
                      <a:pt x="205" y="287"/>
                    </a:cubicBezTo>
                    <a:cubicBezTo>
                      <a:pt x="213" y="273"/>
                      <a:pt x="221" y="259"/>
                      <a:pt x="229" y="245"/>
                    </a:cubicBezTo>
                    <a:cubicBezTo>
                      <a:pt x="232" y="239"/>
                      <a:pt x="237" y="233"/>
                      <a:pt x="241" y="227"/>
                    </a:cubicBezTo>
                    <a:cubicBezTo>
                      <a:pt x="243" y="224"/>
                      <a:pt x="247" y="218"/>
                      <a:pt x="244" y="218"/>
                    </a:cubicBezTo>
                    <a:cubicBezTo>
                      <a:pt x="240" y="218"/>
                      <a:pt x="238" y="224"/>
                      <a:pt x="235" y="227"/>
                    </a:cubicBezTo>
                    <a:cubicBezTo>
                      <a:pt x="212" y="284"/>
                      <a:pt x="167" y="352"/>
                      <a:pt x="130" y="401"/>
                    </a:cubicBezTo>
                    <a:cubicBezTo>
                      <a:pt x="127" y="409"/>
                      <a:pt x="120" y="430"/>
                      <a:pt x="118" y="422"/>
                    </a:cubicBezTo>
                    <a:cubicBezTo>
                      <a:pt x="115" y="409"/>
                      <a:pt x="127" y="393"/>
                      <a:pt x="133" y="383"/>
                    </a:cubicBezTo>
                    <a:cubicBezTo>
                      <a:pt x="153" y="348"/>
                      <a:pt x="169" y="313"/>
                      <a:pt x="190" y="278"/>
                    </a:cubicBezTo>
                    <a:cubicBezTo>
                      <a:pt x="193" y="274"/>
                      <a:pt x="197" y="270"/>
                      <a:pt x="199" y="266"/>
                    </a:cubicBezTo>
                    <a:cubicBezTo>
                      <a:pt x="202" y="261"/>
                      <a:pt x="202" y="256"/>
                      <a:pt x="205" y="251"/>
                    </a:cubicBezTo>
                    <a:cubicBezTo>
                      <a:pt x="209" y="243"/>
                      <a:pt x="226" y="219"/>
                      <a:pt x="220" y="227"/>
                    </a:cubicBezTo>
                    <a:cubicBezTo>
                      <a:pt x="181" y="279"/>
                      <a:pt x="153" y="335"/>
                      <a:pt x="112" y="386"/>
                    </a:cubicBezTo>
                    <a:cubicBezTo>
                      <a:pt x="96" y="407"/>
                      <a:pt x="83" y="434"/>
                      <a:pt x="61" y="449"/>
                    </a:cubicBezTo>
                    <a:cubicBezTo>
                      <a:pt x="66" y="437"/>
                      <a:pt x="69" y="427"/>
                      <a:pt x="76" y="416"/>
                    </a:cubicBezTo>
                    <a:cubicBezTo>
                      <a:pt x="86" y="378"/>
                      <a:pt x="111" y="344"/>
                      <a:pt x="127" y="308"/>
                    </a:cubicBezTo>
                    <a:cubicBezTo>
                      <a:pt x="143" y="273"/>
                      <a:pt x="124" y="305"/>
                      <a:pt x="139" y="278"/>
                    </a:cubicBezTo>
                    <a:cubicBezTo>
                      <a:pt x="147" y="264"/>
                      <a:pt x="154" y="252"/>
                      <a:pt x="163" y="239"/>
                    </a:cubicBezTo>
                    <a:cubicBezTo>
                      <a:pt x="166" y="235"/>
                      <a:pt x="167" y="231"/>
                      <a:pt x="169" y="227"/>
                    </a:cubicBezTo>
                    <a:cubicBezTo>
                      <a:pt x="170" y="224"/>
                      <a:pt x="175" y="218"/>
                      <a:pt x="172" y="218"/>
                    </a:cubicBezTo>
                    <a:cubicBezTo>
                      <a:pt x="166" y="218"/>
                      <a:pt x="160" y="243"/>
                      <a:pt x="157" y="248"/>
                    </a:cubicBezTo>
                    <a:cubicBezTo>
                      <a:pt x="133" y="292"/>
                      <a:pt x="107" y="335"/>
                      <a:pt x="85" y="380"/>
                    </a:cubicBezTo>
                    <a:cubicBezTo>
                      <a:pt x="78" y="360"/>
                      <a:pt x="106" y="306"/>
                      <a:pt x="118" y="287"/>
                    </a:cubicBezTo>
                    <a:cubicBezTo>
                      <a:pt x="122" y="266"/>
                      <a:pt x="128" y="241"/>
                      <a:pt x="136" y="221"/>
                    </a:cubicBezTo>
                    <a:cubicBezTo>
                      <a:pt x="140" y="210"/>
                      <a:pt x="146" y="199"/>
                      <a:pt x="151" y="188"/>
                    </a:cubicBezTo>
                    <a:cubicBezTo>
                      <a:pt x="153" y="185"/>
                      <a:pt x="161" y="179"/>
                      <a:pt x="157" y="179"/>
                    </a:cubicBezTo>
                    <a:cubicBezTo>
                      <a:pt x="153" y="179"/>
                      <a:pt x="151" y="185"/>
                      <a:pt x="148" y="188"/>
                    </a:cubicBezTo>
                    <a:cubicBezTo>
                      <a:pt x="127" y="250"/>
                      <a:pt x="71" y="325"/>
                      <a:pt x="25" y="371"/>
                    </a:cubicBezTo>
                    <a:cubicBezTo>
                      <a:pt x="29" y="344"/>
                      <a:pt x="37" y="320"/>
                      <a:pt x="49" y="296"/>
                    </a:cubicBezTo>
                    <a:cubicBezTo>
                      <a:pt x="55" y="266"/>
                      <a:pt x="70" y="243"/>
                      <a:pt x="79" y="215"/>
                    </a:cubicBezTo>
                    <a:cubicBezTo>
                      <a:pt x="83" y="204"/>
                      <a:pt x="84" y="195"/>
                      <a:pt x="91" y="185"/>
                    </a:cubicBezTo>
                    <a:cubicBezTo>
                      <a:pt x="93" y="182"/>
                      <a:pt x="90" y="193"/>
                      <a:pt x="88" y="197"/>
                    </a:cubicBezTo>
                    <a:cubicBezTo>
                      <a:pt x="84" y="207"/>
                      <a:pt x="80" y="217"/>
                      <a:pt x="76" y="227"/>
                    </a:cubicBezTo>
                    <a:cubicBezTo>
                      <a:pt x="64" y="255"/>
                      <a:pt x="50" y="282"/>
                      <a:pt x="40" y="311"/>
                    </a:cubicBezTo>
                    <a:cubicBezTo>
                      <a:pt x="42" y="276"/>
                      <a:pt x="50" y="259"/>
                      <a:pt x="58" y="227"/>
                    </a:cubicBezTo>
                    <a:cubicBezTo>
                      <a:pt x="57" y="216"/>
                      <a:pt x="60" y="204"/>
                      <a:pt x="55" y="194"/>
                    </a:cubicBezTo>
                    <a:cubicBezTo>
                      <a:pt x="54" y="193"/>
                      <a:pt x="41" y="213"/>
                      <a:pt x="40" y="215"/>
                    </a:cubicBezTo>
                    <a:cubicBezTo>
                      <a:pt x="29" y="232"/>
                      <a:pt x="19" y="248"/>
                      <a:pt x="10" y="266"/>
                    </a:cubicBezTo>
                    <a:cubicBezTo>
                      <a:pt x="8" y="270"/>
                      <a:pt x="0" y="280"/>
                      <a:pt x="4" y="278"/>
                    </a:cubicBezTo>
                    <a:cubicBezTo>
                      <a:pt x="15" y="271"/>
                      <a:pt x="22" y="260"/>
                      <a:pt x="31" y="251"/>
                    </a:cubicBezTo>
                    <a:cubicBezTo>
                      <a:pt x="40" y="223"/>
                      <a:pt x="70" y="194"/>
                      <a:pt x="91" y="173"/>
                    </a:cubicBezTo>
                    <a:cubicBezTo>
                      <a:pt x="101" y="188"/>
                      <a:pt x="95" y="199"/>
                      <a:pt x="91" y="215"/>
                    </a:cubicBezTo>
                    <a:cubicBezTo>
                      <a:pt x="85" y="239"/>
                      <a:pt x="84" y="269"/>
                      <a:pt x="70" y="290"/>
                    </a:cubicBezTo>
                    <a:cubicBezTo>
                      <a:pt x="67" y="307"/>
                      <a:pt x="64" y="312"/>
                      <a:pt x="67" y="329"/>
                    </a:cubicBezTo>
                    <a:cubicBezTo>
                      <a:pt x="73" y="320"/>
                      <a:pt x="79" y="311"/>
                      <a:pt x="85" y="302"/>
                    </a:cubicBezTo>
                    <a:cubicBezTo>
                      <a:pt x="87" y="299"/>
                      <a:pt x="91" y="293"/>
                      <a:pt x="91" y="293"/>
                    </a:cubicBezTo>
                    <a:cubicBezTo>
                      <a:pt x="97" y="263"/>
                      <a:pt x="107" y="233"/>
                      <a:pt x="121" y="206"/>
                    </a:cubicBezTo>
                    <a:cubicBezTo>
                      <a:pt x="122" y="203"/>
                      <a:pt x="119" y="212"/>
                      <a:pt x="118" y="215"/>
                    </a:cubicBezTo>
                    <a:cubicBezTo>
                      <a:pt x="115" y="225"/>
                      <a:pt x="115" y="225"/>
                      <a:pt x="112" y="236"/>
                    </a:cubicBezTo>
                    <a:cubicBezTo>
                      <a:pt x="107" y="259"/>
                      <a:pt x="101" y="280"/>
                      <a:pt x="94" y="302"/>
                    </a:cubicBezTo>
                    <a:cubicBezTo>
                      <a:pt x="91" y="325"/>
                      <a:pt x="86" y="352"/>
                      <a:pt x="79" y="374"/>
                    </a:cubicBezTo>
                    <a:cubicBezTo>
                      <a:pt x="80" y="381"/>
                      <a:pt x="76" y="392"/>
                      <a:pt x="82" y="395"/>
                    </a:cubicBezTo>
                    <a:cubicBezTo>
                      <a:pt x="87" y="398"/>
                      <a:pt x="88" y="385"/>
                      <a:pt x="91" y="380"/>
                    </a:cubicBezTo>
                    <a:cubicBezTo>
                      <a:pt x="98" y="371"/>
                      <a:pt x="112" y="353"/>
                      <a:pt x="112" y="353"/>
                    </a:cubicBezTo>
                    <a:cubicBezTo>
                      <a:pt x="119" y="326"/>
                      <a:pt x="136" y="305"/>
                      <a:pt x="148" y="281"/>
                    </a:cubicBezTo>
                    <a:cubicBezTo>
                      <a:pt x="155" y="267"/>
                      <a:pt x="160" y="252"/>
                      <a:pt x="169" y="239"/>
                    </a:cubicBezTo>
                    <a:cubicBezTo>
                      <a:pt x="161" y="214"/>
                      <a:pt x="155" y="263"/>
                      <a:pt x="154" y="266"/>
                    </a:cubicBezTo>
                    <a:cubicBezTo>
                      <a:pt x="146" y="286"/>
                      <a:pt x="136" y="308"/>
                      <a:pt x="130" y="329"/>
                    </a:cubicBezTo>
                    <a:cubicBezTo>
                      <a:pt x="124" y="350"/>
                      <a:pt x="122" y="373"/>
                      <a:pt x="112" y="392"/>
                    </a:cubicBezTo>
                    <a:cubicBezTo>
                      <a:pt x="106" y="422"/>
                      <a:pt x="112" y="394"/>
                      <a:pt x="106" y="416"/>
                    </a:cubicBezTo>
                    <a:cubicBezTo>
                      <a:pt x="105" y="420"/>
                      <a:pt x="99" y="428"/>
                      <a:pt x="103" y="428"/>
                    </a:cubicBezTo>
                    <a:cubicBezTo>
                      <a:pt x="108" y="428"/>
                      <a:pt x="109" y="420"/>
                      <a:pt x="112" y="416"/>
                    </a:cubicBezTo>
                    <a:cubicBezTo>
                      <a:pt x="125" y="398"/>
                      <a:pt x="134" y="378"/>
                      <a:pt x="145" y="359"/>
                    </a:cubicBezTo>
                    <a:cubicBezTo>
                      <a:pt x="151" y="334"/>
                      <a:pt x="164" y="309"/>
                      <a:pt x="172" y="284"/>
                    </a:cubicBezTo>
                    <a:cubicBezTo>
                      <a:pt x="174" y="278"/>
                      <a:pt x="166" y="296"/>
                      <a:pt x="163" y="302"/>
                    </a:cubicBezTo>
                    <a:cubicBezTo>
                      <a:pt x="158" y="312"/>
                      <a:pt x="156" y="318"/>
                      <a:pt x="154" y="329"/>
                    </a:cubicBezTo>
                    <a:cubicBezTo>
                      <a:pt x="148" y="360"/>
                      <a:pt x="139" y="391"/>
                      <a:pt x="130" y="422"/>
                    </a:cubicBezTo>
                    <a:cubicBezTo>
                      <a:pt x="129" y="430"/>
                      <a:pt x="127" y="438"/>
                      <a:pt x="127" y="446"/>
                    </a:cubicBezTo>
                    <a:cubicBezTo>
                      <a:pt x="127" y="450"/>
                      <a:pt x="126" y="459"/>
                      <a:pt x="130" y="458"/>
                    </a:cubicBezTo>
                    <a:cubicBezTo>
                      <a:pt x="154" y="449"/>
                      <a:pt x="178" y="391"/>
                      <a:pt x="193" y="371"/>
                    </a:cubicBezTo>
                    <a:cubicBezTo>
                      <a:pt x="196" y="362"/>
                      <a:pt x="203" y="342"/>
                      <a:pt x="208" y="335"/>
                    </a:cubicBezTo>
                    <a:cubicBezTo>
                      <a:pt x="210" y="332"/>
                      <a:pt x="210" y="326"/>
                      <a:pt x="214" y="326"/>
                    </a:cubicBezTo>
                    <a:cubicBezTo>
                      <a:pt x="218" y="326"/>
                      <a:pt x="211" y="335"/>
                      <a:pt x="205" y="344"/>
                    </a:cubicBezTo>
                    <a:cubicBezTo>
                      <a:pt x="199" y="367"/>
                      <a:pt x="191" y="390"/>
                      <a:pt x="184" y="413"/>
                    </a:cubicBezTo>
                    <a:cubicBezTo>
                      <a:pt x="181" y="424"/>
                      <a:pt x="175" y="446"/>
                      <a:pt x="175" y="446"/>
                    </a:cubicBezTo>
                    <a:cubicBezTo>
                      <a:pt x="176" y="450"/>
                      <a:pt x="174" y="457"/>
                      <a:pt x="178" y="458"/>
                    </a:cubicBezTo>
                    <a:cubicBezTo>
                      <a:pt x="180" y="459"/>
                      <a:pt x="202" y="431"/>
                      <a:pt x="211" y="422"/>
                    </a:cubicBezTo>
                    <a:cubicBezTo>
                      <a:pt x="215" y="400"/>
                      <a:pt x="228" y="372"/>
                      <a:pt x="244" y="356"/>
                    </a:cubicBezTo>
                    <a:cubicBezTo>
                      <a:pt x="246" y="350"/>
                      <a:pt x="248" y="344"/>
                      <a:pt x="250" y="338"/>
                    </a:cubicBezTo>
                    <a:cubicBezTo>
                      <a:pt x="251" y="334"/>
                      <a:pt x="253" y="322"/>
                      <a:pt x="253" y="326"/>
                    </a:cubicBezTo>
                    <a:cubicBezTo>
                      <a:pt x="253" y="339"/>
                      <a:pt x="246" y="351"/>
                      <a:pt x="241" y="362"/>
                    </a:cubicBezTo>
                    <a:cubicBezTo>
                      <a:pt x="236" y="388"/>
                      <a:pt x="225" y="412"/>
                      <a:pt x="217" y="437"/>
                    </a:cubicBezTo>
                    <a:cubicBezTo>
                      <a:pt x="216" y="440"/>
                      <a:pt x="223" y="433"/>
                      <a:pt x="226" y="431"/>
                    </a:cubicBezTo>
                    <a:cubicBezTo>
                      <a:pt x="235" y="418"/>
                      <a:pt x="241" y="405"/>
                      <a:pt x="250" y="392"/>
                    </a:cubicBezTo>
                    <a:cubicBezTo>
                      <a:pt x="251" y="387"/>
                      <a:pt x="251" y="382"/>
                      <a:pt x="253" y="377"/>
                    </a:cubicBezTo>
                    <a:cubicBezTo>
                      <a:pt x="256" y="370"/>
                      <a:pt x="261" y="365"/>
                      <a:pt x="265" y="359"/>
                    </a:cubicBezTo>
                    <a:cubicBezTo>
                      <a:pt x="270" y="352"/>
                      <a:pt x="268" y="335"/>
                      <a:pt x="277" y="335"/>
                    </a:cubicBezTo>
                    <a:cubicBezTo>
                      <a:pt x="280" y="335"/>
                      <a:pt x="275" y="341"/>
                      <a:pt x="274" y="344"/>
                    </a:cubicBezTo>
                    <a:cubicBezTo>
                      <a:pt x="270" y="352"/>
                      <a:pt x="265" y="360"/>
                      <a:pt x="262" y="368"/>
                    </a:cubicBezTo>
                    <a:cubicBezTo>
                      <a:pt x="260" y="373"/>
                      <a:pt x="258" y="378"/>
                      <a:pt x="256" y="383"/>
                    </a:cubicBezTo>
                    <a:cubicBezTo>
                      <a:pt x="254" y="387"/>
                      <a:pt x="252" y="391"/>
                      <a:pt x="250" y="395"/>
                    </a:cubicBezTo>
                    <a:cubicBezTo>
                      <a:pt x="249" y="398"/>
                      <a:pt x="247" y="407"/>
                      <a:pt x="247" y="404"/>
                    </a:cubicBezTo>
                    <a:cubicBezTo>
                      <a:pt x="247" y="393"/>
                      <a:pt x="253" y="390"/>
                      <a:pt x="256" y="380"/>
                    </a:cubicBezTo>
                    <a:cubicBezTo>
                      <a:pt x="266" y="350"/>
                      <a:pt x="268" y="354"/>
                      <a:pt x="247" y="362"/>
                    </a:cubicBezTo>
                    <a:cubicBezTo>
                      <a:pt x="239" y="385"/>
                      <a:pt x="208" y="409"/>
                      <a:pt x="193" y="428"/>
                    </a:cubicBezTo>
                    <a:cubicBezTo>
                      <a:pt x="194" y="423"/>
                      <a:pt x="196" y="418"/>
                      <a:pt x="196" y="413"/>
                    </a:cubicBezTo>
                    <a:cubicBezTo>
                      <a:pt x="196" y="402"/>
                      <a:pt x="197" y="390"/>
                      <a:pt x="193" y="380"/>
                    </a:cubicBezTo>
                    <a:cubicBezTo>
                      <a:pt x="190" y="373"/>
                      <a:pt x="185" y="394"/>
                      <a:pt x="181" y="401"/>
                    </a:cubicBezTo>
                    <a:cubicBezTo>
                      <a:pt x="172" y="418"/>
                      <a:pt x="162" y="435"/>
                      <a:pt x="148" y="449"/>
                    </a:cubicBezTo>
                    <a:cubicBezTo>
                      <a:pt x="131" y="443"/>
                      <a:pt x="140" y="430"/>
                      <a:pt x="145" y="416"/>
                    </a:cubicBezTo>
                    <a:cubicBezTo>
                      <a:pt x="144" y="407"/>
                      <a:pt x="147" y="397"/>
                      <a:pt x="142" y="389"/>
                    </a:cubicBezTo>
                    <a:cubicBezTo>
                      <a:pt x="141" y="388"/>
                      <a:pt x="138" y="401"/>
                      <a:pt x="130" y="410"/>
                    </a:cubicBezTo>
                    <a:cubicBezTo>
                      <a:pt x="120" y="422"/>
                      <a:pt x="113" y="437"/>
                      <a:pt x="100" y="446"/>
                    </a:cubicBezTo>
                    <a:cubicBezTo>
                      <a:pt x="106" y="420"/>
                      <a:pt x="99" y="448"/>
                      <a:pt x="109" y="422"/>
                    </a:cubicBezTo>
                    <a:cubicBezTo>
                      <a:pt x="111" y="416"/>
                      <a:pt x="113" y="410"/>
                      <a:pt x="115" y="404"/>
                    </a:cubicBezTo>
                    <a:cubicBezTo>
                      <a:pt x="116" y="401"/>
                      <a:pt x="119" y="392"/>
                      <a:pt x="118" y="395"/>
                    </a:cubicBezTo>
                    <a:cubicBezTo>
                      <a:pt x="112" y="418"/>
                      <a:pt x="108" y="450"/>
                      <a:pt x="94" y="470"/>
                    </a:cubicBezTo>
                    <a:cubicBezTo>
                      <a:pt x="93" y="474"/>
                      <a:pt x="88" y="479"/>
                      <a:pt x="91" y="482"/>
                    </a:cubicBezTo>
                    <a:cubicBezTo>
                      <a:pt x="94" y="485"/>
                      <a:pt x="96" y="476"/>
                      <a:pt x="97" y="473"/>
                    </a:cubicBezTo>
                    <a:cubicBezTo>
                      <a:pt x="100" y="465"/>
                      <a:pt x="101" y="457"/>
                      <a:pt x="103" y="449"/>
                    </a:cubicBezTo>
                    <a:cubicBezTo>
                      <a:pt x="106" y="438"/>
                      <a:pt x="113" y="427"/>
                      <a:pt x="118" y="416"/>
                    </a:cubicBezTo>
                    <a:cubicBezTo>
                      <a:pt x="140" y="366"/>
                      <a:pt x="148" y="312"/>
                      <a:pt x="172" y="263"/>
                    </a:cubicBezTo>
                    <a:cubicBezTo>
                      <a:pt x="175" y="248"/>
                      <a:pt x="179" y="239"/>
                      <a:pt x="187" y="227"/>
                    </a:cubicBezTo>
                    <a:cubicBezTo>
                      <a:pt x="190" y="214"/>
                      <a:pt x="195" y="204"/>
                      <a:pt x="199" y="191"/>
                    </a:cubicBezTo>
                    <a:cubicBezTo>
                      <a:pt x="200" y="196"/>
                      <a:pt x="197" y="204"/>
                      <a:pt x="202" y="206"/>
                    </a:cubicBezTo>
                    <a:cubicBezTo>
                      <a:pt x="210" y="209"/>
                      <a:pt x="210" y="192"/>
                      <a:pt x="214" y="185"/>
                    </a:cubicBezTo>
                    <a:cubicBezTo>
                      <a:pt x="220" y="174"/>
                      <a:pt x="228" y="166"/>
                      <a:pt x="235" y="155"/>
                    </a:cubicBezTo>
                    <a:cubicBezTo>
                      <a:pt x="254" y="168"/>
                      <a:pt x="241" y="191"/>
                      <a:pt x="235" y="209"/>
                    </a:cubicBezTo>
                    <a:cubicBezTo>
                      <a:pt x="234" y="211"/>
                      <a:pt x="226" y="234"/>
                      <a:pt x="229" y="233"/>
                    </a:cubicBezTo>
                    <a:cubicBezTo>
                      <a:pt x="240" y="229"/>
                      <a:pt x="242" y="214"/>
                      <a:pt x="250" y="206"/>
                    </a:cubicBezTo>
                    <a:cubicBezTo>
                      <a:pt x="251" y="203"/>
                      <a:pt x="256" y="180"/>
                      <a:pt x="259" y="209"/>
                    </a:cubicBezTo>
                    <a:cubicBezTo>
                      <a:pt x="261" y="235"/>
                      <a:pt x="253" y="223"/>
                      <a:pt x="253" y="245"/>
                    </a:cubicBezTo>
                    <a:cubicBezTo>
                      <a:pt x="253" y="248"/>
                      <a:pt x="254" y="239"/>
                      <a:pt x="256" y="236"/>
                    </a:cubicBezTo>
                    <a:cubicBezTo>
                      <a:pt x="258" y="232"/>
                      <a:pt x="262" y="230"/>
                      <a:pt x="265" y="227"/>
                    </a:cubicBezTo>
                    <a:cubicBezTo>
                      <a:pt x="273" y="204"/>
                      <a:pt x="274" y="234"/>
                      <a:pt x="271" y="242"/>
                    </a:cubicBezTo>
                    <a:cubicBezTo>
                      <a:pt x="269" y="246"/>
                      <a:pt x="267" y="250"/>
                      <a:pt x="265" y="254"/>
                    </a:cubicBezTo>
                    <a:cubicBezTo>
                      <a:pt x="264" y="258"/>
                      <a:pt x="262" y="270"/>
                      <a:pt x="262" y="266"/>
                    </a:cubicBezTo>
                    <a:cubicBezTo>
                      <a:pt x="262" y="249"/>
                      <a:pt x="272" y="238"/>
                      <a:pt x="280" y="224"/>
                    </a:cubicBezTo>
                    <a:cubicBezTo>
                      <a:pt x="298" y="194"/>
                      <a:pt x="319" y="168"/>
                      <a:pt x="340" y="140"/>
                    </a:cubicBezTo>
                    <a:cubicBezTo>
                      <a:pt x="333" y="177"/>
                      <a:pt x="314" y="208"/>
                      <a:pt x="295" y="239"/>
                    </a:cubicBezTo>
                    <a:cubicBezTo>
                      <a:pt x="290" y="224"/>
                      <a:pt x="301" y="215"/>
                      <a:pt x="310" y="203"/>
                    </a:cubicBezTo>
                    <a:cubicBezTo>
                      <a:pt x="306" y="221"/>
                      <a:pt x="304" y="239"/>
                      <a:pt x="286" y="245"/>
                    </a:cubicBezTo>
                    <a:cubicBezTo>
                      <a:pt x="282" y="234"/>
                      <a:pt x="278" y="223"/>
                      <a:pt x="274" y="212"/>
                    </a:cubicBezTo>
                    <a:cubicBezTo>
                      <a:pt x="258" y="217"/>
                      <a:pt x="243" y="249"/>
                      <a:pt x="229" y="263"/>
                    </a:cubicBezTo>
                    <a:cubicBezTo>
                      <a:pt x="223" y="240"/>
                      <a:pt x="226" y="214"/>
                      <a:pt x="220" y="191"/>
                    </a:cubicBezTo>
                    <a:cubicBezTo>
                      <a:pt x="219" y="187"/>
                      <a:pt x="217" y="200"/>
                      <a:pt x="214" y="203"/>
                    </a:cubicBezTo>
                    <a:cubicBezTo>
                      <a:pt x="211" y="206"/>
                      <a:pt x="206" y="207"/>
                      <a:pt x="202" y="209"/>
                    </a:cubicBezTo>
                    <a:cubicBezTo>
                      <a:pt x="195" y="220"/>
                      <a:pt x="189" y="220"/>
                      <a:pt x="178" y="227"/>
                    </a:cubicBezTo>
                    <a:cubicBezTo>
                      <a:pt x="171" y="206"/>
                      <a:pt x="190" y="186"/>
                      <a:pt x="202" y="170"/>
                    </a:cubicBezTo>
                    <a:cubicBezTo>
                      <a:pt x="203" y="167"/>
                      <a:pt x="206" y="158"/>
                      <a:pt x="205" y="161"/>
                    </a:cubicBezTo>
                    <a:cubicBezTo>
                      <a:pt x="199" y="190"/>
                      <a:pt x="189" y="215"/>
                      <a:pt x="178" y="242"/>
                    </a:cubicBezTo>
                    <a:cubicBezTo>
                      <a:pt x="174" y="230"/>
                      <a:pt x="179" y="223"/>
                      <a:pt x="184" y="212"/>
                    </a:cubicBezTo>
                    <a:cubicBezTo>
                      <a:pt x="186" y="208"/>
                      <a:pt x="188" y="204"/>
                      <a:pt x="190" y="200"/>
                    </a:cubicBezTo>
                    <a:cubicBezTo>
                      <a:pt x="191" y="197"/>
                      <a:pt x="196" y="191"/>
                      <a:pt x="193" y="191"/>
                    </a:cubicBezTo>
                    <a:cubicBezTo>
                      <a:pt x="189" y="191"/>
                      <a:pt x="189" y="197"/>
                      <a:pt x="187" y="200"/>
                    </a:cubicBezTo>
                    <a:cubicBezTo>
                      <a:pt x="174" y="251"/>
                      <a:pt x="134" y="300"/>
                      <a:pt x="100" y="338"/>
                    </a:cubicBezTo>
                    <a:cubicBezTo>
                      <a:pt x="91" y="348"/>
                      <a:pt x="82" y="358"/>
                      <a:pt x="73" y="368"/>
                    </a:cubicBezTo>
                    <a:cubicBezTo>
                      <a:pt x="67" y="374"/>
                      <a:pt x="55" y="386"/>
                      <a:pt x="55" y="386"/>
                    </a:cubicBezTo>
                    <a:cubicBezTo>
                      <a:pt x="56" y="380"/>
                      <a:pt x="56" y="374"/>
                      <a:pt x="58" y="368"/>
                    </a:cubicBezTo>
                    <a:cubicBezTo>
                      <a:pt x="58" y="368"/>
                      <a:pt x="67" y="340"/>
                      <a:pt x="70" y="332"/>
                    </a:cubicBezTo>
                    <a:cubicBezTo>
                      <a:pt x="71" y="330"/>
                      <a:pt x="77" y="312"/>
                      <a:pt x="76" y="311"/>
                    </a:cubicBezTo>
                    <a:cubicBezTo>
                      <a:pt x="72" y="309"/>
                      <a:pt x="69" y="316"/>
                      <a:pt x="67" y="320"/>
                    </a:cubicBezTo>
                    <a:cubicBezTo>
                      <a:pt x="57" y="336"/>
                      <a:pt x="51" y="354"/>
                      <a:pt x="43" y="371"/>
                    </a:cubicBezTo>
                    <a:cubicBezTo>
                      <a:pt x="42" y="376"/>
                      <a:pt x="41" y="381"/>
                      <a:pt x="40" y="386"/>
                    </a:cubicBezTo>
                    <a:cubicBezTo>
                      <a:pt x="38" y="392"/>
                      <a:pt x="27" y="418"/>
                      <a:pt x="40" y="395"/>
                    </a:cubicBezTo>
                    <a:cubicBezTo>
                      <a:pt x="51" y="374"/>
                      <a:pt x="50" y="377"/>
                      <a:pt x="55" y="362"/>
                    </a:cubicBezTo>
                    <a:cubicBezTo>
                      <a:pt x="56" y="352"/>
                      <a:pt x="56" y="316"/>
                      <a:pt x="70" y="338"/>
                    </a:cubicBezTo>
                    <a:cubicBezTo>
                      <a:pt x="66" y="388"/>
                      <a:pt x="69" y="362"/>
                      <a:pt x="61" y="416"/>
                    </a:cubicBezTo>
                    <a:cubicBezTo>
                      <a:pt x="60" y="421"/>
                      <a:pt x="53" y="431"/>
                      <a:pt x="58" y="431"/>
                    </a:cubicBezTo>
                    <a:cubicBezTo>
                      <a:pt x="68" y="431"/>
                      <a:pt x="65" y="412"/>
                      <a:pt x="70" y="404"/>
                    </a:cubicBezTo>
                    <a:cubicBezTo>
                      <a:pt x="80" y="387"/>
                      <a:pt x="89" y="382"/>
                      <a:pt x="103" y="368"/>
                    </a:cubicBezTo>
                    <a:cubicBezTo>
                      <a:pt x="107" y="380"/>
                      <a:pt x="104" y="392"/>
                      <a:pt x="100" y="404"/>
                    </a:cubicBezTo>
                    <a:cubicBezTo>
                      <a:pt x="99" y="408"/>
                      <a:pt x="96" y="412"/>
                      <a:pt x="94" y="416"/>
                    </a:cubicBezTo>
                    <a:cubicBezTo>
                      <a:pt x="93" y="419"/>
                      <a:pt x="88" y="426"/>
                      <a:pt x="91" y="425"/>
                    </a:cubicBezTo>
                    <a:cubicBezTo>
                      <a:pt x="102" y="420"/>
                      <a:pt x="106" y="399"/>
                      <a:pt x="109" y="389"/>
                    </a:cubicBezTo>
                    <a:cubicBezTo>
                      <a:pt x="110" y="382"/>
                      <a:pt x="112" y="361"/>
                      <a:pt x="112" y="368"/>
                    </a:cubicBezTo>
                    <a:cubicBezTo>
                      <a:pt x="112" y="415"/>
                      <a:pt x="111" y="381"/>
                      <a:pt x="106" y="404"/>
                    </a:cubicBezTo>
                    <a:cubicBezTo>
                      <a:pt x="104" y="416"/>
                      <a:pt x="100" y="440"/>
                      <a:pt x="100" y="440"/>
                    </a:cubicBezTo>
                    <a:cubicBezTo>
                      <a:pt x="97" y="424"/>
                      <a:pt x="102" y="425"/>
                      <a:pt x="94" y="425"/>
                    </a:cubicBezTo>
                    <a:lnTo>
                      <a:pt x="118" y="386"/>
                    </a:lnTo>
                  </a:path>
                </a:pathLst>
              </a:cu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13" name="Freeform 41"/>
              <p:cNvSpPr>
                <a:spLocks/>
              </p:cNvSpPr>
              <p:nvPr/>
            </p:nvSpPr>
            <p:spPr bwMode="auto">
              <a:xfrm>
                <a:off x="3269" y="2138"/>
                <a:ext cx="294" cy="118"/>
              </a:xfrm>
              <a:custGeom>
                <a:avLst/>
                <a:gdLst/>
                <a:ahLst/>
                <a:cxnLst>
                  <a:cxn ang="0">
                    <a:pos x="43" y="22"/>
                  </a:cxn>
                  <a:cxn ang="0">
                    <a:pos x="43" y="34"/>
                  </a:cxn>
                  <a:cxn ang="0">
                    <a:pos x="67" y="55"/>
                  </a:cxn>
                  <a:cxn ang="0">
                    <a:pos x="88" y="37"/>
                  </a:cxn>
                  <a:cxn ang="0">
                    <a:pos x="100" y="46"/>
                  </a:cxn>
                  <a:cxn ang="0">
                    <a:pos x="70" y="22"/>
                  </a:cxn>
                  <a:cxn ang="0">
                    <a:pos x="82" y="28"/>
                  </a:cxn>
                  <a:cxn ang="0">
                    <a:pos x="97" y="40"/>
                  </a:cxn>
                  <a:cxn ang="0">
                    <a:pos x="127" y="49"/>
                  </a:cxn>
                  <a:cxn ang="0">
                    <a:pos x="142" y="46"/>
                  </a:cxn>
                  <a:cxn ang="0">
                    <a:pos x="157" y="58"/>
                  </a:cxn>
                  <a:cxn ang="0">
                    <a:pos x="172" y="61"/>
                  </a:cxn>
                  <a:cxn ang="0">
                    <a:pos x="184" y="52"/>
                  </a:cxn>
                  <a:cxn ang="0">
                    <a:pos x="205" y="73"/>
                  </a:cxn>
                  <a:cxn ang="0">
                    <a:pos x="238" y="67"/>
                  </a:cxn>
                  <a:cxn ang="0">
                    <a:pos x="256" y="67"/>
                  </a:cxn>
                  <a:cxn ang="0">
                    <a:pos x="289" y="79"/>
                  </a:cxn>
                  <a:cxn ang="0">
                    <a:pos x="286" y="82"/>
                  </a:cxn>
                  <a:cxn ang="0">
                    <a:pos x="265" y="103"/>
                  </a:cxn>
                  <a:cxn ang="0">
                    <a:pos x="253" y="91"/>
                  </a:cxn>
                  <a:cxn ang="0">
                    <a:pos x="241" y="91"/>
                  </a:cxn>
                  <a:cxn ang="0">
                    <a:pos x="229" y="73"/>
                  </a:cxn>
                  <a:cxn ang="0">
                    <a:pos x="232" y="82"/>
                  </a:cxn>
                  <a:cxn ang="0">
                    <a:pos x="217" y="82"/>
                  </a:cxn>
                  <a:cxn ang="0">
                    <a:pos x="205" y="64"/>
                  </a:cxn>
                  <a:cxn ang="0">
                    <a:pos x="187" y="55"/>
                  </a:cxn>
                  <a:cxn ang="0">
                    <a:pos x="175" y="58"/>
                  </a:cxn>
                  <a:cxn ang="0">
                    <a:pos x="163" y="46"/>
                  </a:cxn>
                  <a:cxn ang="0">
                    <a:pos x="151" y="58"/>
                  </a:cxn>
                  <a:cxn ang="0">
                    <a:pos x="130" y="61"/>
                  </a:cxn>
                  <a:cxn ang="0">
                    <a:pos x="103" y="49"/>
                  </a:cxn>
                  <a:cxn ang="0">
                    <a:pos x="64" y="46"/>
                  </a:cxn>
                  <a:cxn ang="0">
                    <a:pos x="43" y="31"/>
                  </a:cxn>
                  <a:cxn ang="0">
                    <a:pos x="31" y="19"/>
                  </a:cxn>
                  <a:cxn ang="0">
                    <a:pos x="25" y="25"/>
                  </a:cxn>
                  <a:cxn ang="0">
                    <a:pos x="46" y="37"/>
                  </a:cxn>
                  <a:cxn ang="0">
                    <a:pos x="103" y="58"/>
                  </a:cxn>
                  <a:cxn ang="0">
                    <a:pos x="142" y="73"/>
                  </a:cxn>
                  <a:cxn ang="0">
                    <a:pos x="163" y="88"/>
                  </a:cxn>
                  <a:cxn ang="0">
                    <a:pos x="166" y="76"/>
                  </a:cxn>
                  <a:cxn ang="0">
                    <a:pos x="190" y="73"/>
                  </a:cxn>
                  <a:cxn ang="0">
                    <a:pos x="229" y="73"/>
                  </a:cxn>
                  <a:cxn ang="0">
                    <a:pos x="262" y="106"/>
                  </a:cxn>
                  <a:cxn ang="0">
                    <a:pos x="289" y="100"/>
                  </a:cxn>
                  <a:cxn ang="0">
                    <a:pos x="277" y="58"/>
                  </a:cxn>
                  <a:cxn ang="0">
                    <a:pos x="250" y="49"/>
                  </a:cxn>
                  <a:cxn ang="0">
                    <a:pos x="205" y="52"/>
                  </a:cxn>
                  <a:cxn ang="0">
                    <a:pos x="91" y="46"/>
                  </a:cxn>
                  <a:cxn ang="0">
                    <a:pos x="52" y="25"/>
                  </a:cxn>
                  <a:cxn ang="0">
                    <a:pos x="31" y="16"/>
                  </a:cxn>
                  <a:cxn ang="0">
                    <a:pos x="25" y="22"/>
                  </a:cxn>
                  <a:cxn ang="0">
                    <a:pos x="13" y="22"/>
                  </a:cxn>
                  <a:cxn ang="0">
                    <a:pos x="10" y="28"/>
                  </a:cxn>
                  <a:cxn ang="0">
                    <a:pos x="4" y="34"/>
                  </a:cxn>
                </a:cxnLst>
                <a:rect l="0" t="0" r="r" b="b"/>
                <a:pathLst>
                  <a:path w="294" h="115">
                    <a:moveTo>
                      <a:pt x="61" y="22"/>
                    </a:moveTo>
                    <a:cubicBezTo>
                      <a:pt x="34" y="31"/>
                      <a:pt x="76" y="4"/>
                      <a:pt x="49" y="22"/>
                    </a:cubicBezTo>
                    <a:cubicBezTo>
                      <a:pt x="42" y="1"/>
                      <a:pt x="50" y="19"/>
                      <a:pt x="43" y="22"/>
                    </a:cubicBezTo>
                    <a:cubicBezTo>
                      <a:pt x="40" y="23"/>
                      <a:pt x="37" y="20"/>
                      <a:pt x="34" y="19"/>
                    </a:cubicBezTo>
                    <a:cubicBezTo>
                      <a:pt x="20" y="24"/>
                      <a:pt x="19" y="37"/>
                      <a:pt x="37" y="25"/>
                    </a:cubicBezTo>
                    <a:cubicBezTo>
                      <a:pt x="39" y="28"/>
                      <a:pt x="39" y="34"/>
                      <a:pt x="43" y="34"/>
                    </a:cubicBezTo>
                    <a:cubicBezTo>
                      <a:pt x="47" y="34"/>
                      <a:pt x="46" y="23"/>
                      <a:pt x="49" y="25"/>
                    </a:cubicBezTo>
                    <a:cubicBezTo>
                      <a:pt x="54" y="29"/>
                      <a:pt x="55" y="43"/>
                      <a:pt x="55" y="43"/>
                    </a:cubicBezTo>
                    <a:cubicBezTo>
                      <a:pt x="66" y="26"/>
                      <a:pt x="64" y="43"/>
                      <a:pt x="67" y="55"/>
                    </a:cubicBezTo>
                    <a:cubicBezTo>
                      <a:pt x="74" y="34"/>
                      <a:pt x="67" y="39"/>
                      <a:pt x="82" y="34"/>
                    </a:cubicBezTo>
                    <a:cubicBezTo>
                      <a:pt x="83" y="39"/>
                      <a:pt x="80" y="47"/>
                      <a:pt x="85" y="49"/>
                    </a:cubicBezTo>
                    <a:cubicBezTo>
                      <a:pt x="89" y="51"/>
                      <a:pt x="84" y="39"/>
                      <a:pt x="88" y="37"/>
                    </a:cubicBezTo>
                    <a:cubicBezTo>
                      <a:pt x="91" y="36"/>
                      <a:pt x="90" y="43"/>
                      <a:pt x="91" y="46"/>
                    </a:cubicBezTo>
                    <a:cubicBezTo>
                      <a:pt x="92" y="42"/>
                      <a:pt x="90" y="34"/>
                      <a:pt x="94" y="34"/>
                    </a:cubicBezTo>
                    <a:cubicBezTo>
                      <a:pt x="98" y="34"/>
                      <a:pt x="98" y="50"/>
                      <a:pt x="100" y="46"/>
                    </a:cubicBezTo>
                    <a:cubicBezTo>
                      <a:pt x="105" y="37"/>
                      <a:pt x="96" y="26"/>
                      <a:pt x="91" y="19"/>
                    </a:cubicBezTo>
                    <a:cubicBezTo>
                      <a:pt x="83" y="44"/>
                      <a:pt x="90" y="5"/>
                      <a:pt x="73" y="31"/>
                    </a:cubicBezTo>
                    <a:cubicBezTo>
                      <a:pt x="72" y="28"/>
                      <a:pt x="70" y="19"/>
                      <a:pt x="70" y="22"/>
                    </a:cubicBezTo>
                    <a:cubicBezTo>
                      <a:pt x="70" y="30"/>
                      <a:pt x="70" y="39"/>
                      <a:pt x="73" y="46"/>
                    </a:cubicBezTo>
                    <a:cubicBezTo>
                      <a:pt x="74" y="49"/>
                      <a:pt x="75" y="40"/>
                      <a:pt x="76" y="37"/>
                    </a:cubicBezTo>
                    <a:cubicBezTo>
                      <a:pt x="78" y="34"/>
                      <a:pt x="80" y="31"/>
                      <a:pt x="82" y="28"/>
                    </a:cubicBezTo>
                    <a:cubicBezTo>
                      <a:pt x="84" y="31"/>
                      <a:pt x="84" y="37"/>
                      <a:pt x="88" y="37"/>
                    </a:cubicBezTo>
                    <a:cubicBezTo>
                      <a:pt x="91" y="37"/>
                      <a:pt x="88" y="27"/>
                      <a:pt x="91" y="28"/>
                    </a:cubicBezTo>
                    <a:cubicBezTo>
                      <a:pt x="95" y="29"/>
                      <a:pt x="95" y="36"/>
                      <a:pt x="97" y="40"/>
                    </a:cubicBezTo>
                    <a:cubicBezTo>
                      <a:pt x="100" y="37"/>
                      <a:pt x="102" y="29"/>
                      <a:pt x="106" y="31"/>
                    </a:cubicBezTo>
                    <a:cubicBezTo>
                      <a:pt x="111" y="34"/>
                      <a:pt x="112" y="49"/>
                      <a:pt x="112" y="49"/>
                    </a:cubicBezTo>
                    <a:cubicBezTo>
                      <a:pt x="117" y="35"/>
                      <a:pt x="123" y="32"/>
                      <a:pt x="127" y="49"/>
                    </a:cubicBezTo>
                    <a:cubicBezTo>
                      <a:pt x="130" y="48"/>
                      <a:pt x="133" y="45"/>
                      <a:pt x="136" y="46"/>
                    </a:cubicBezTo>
                    <a:cubicBezTo>
                      <a:pt x="139" y="47"/>
                      <a:pt x="136" y="55"/>
                      <a:pt x="139" y="55"/>
                    </a:cubicBezTo>
                    <a:cubicBezTo>
                      <a:pt x="142" y="55"/>
                      <a:pt x="140" y="49"/>
                      <a:pt x="142" y="46"/>
                    </a:cubicBezTo>
                    <a:cubicBezTo>
                      <a:pt x="144" y="42"/>
                      <a:pt x="148" y="40"/>
                      <a:pt x="151" y="37"/>
                    </a:cubicBezTo>
                    <a:cubicBezTo>
                      <a:pt x="155" y="48"/>
                      <a:pt x="147" y="84"/>
                      <a:pt x="154" y="49"/>
                    </a:cubicBezTo>
                    <a:cubicBezTo>
                      <a:pt x="155" y="52"/>
                      <a:pt x="154" y="58"/>
                      <a:pt x="157" y="58"/>
                    </a:cubicBezTo>
                    <a:cubicBezTo>
                      <a:pt x="160" y="58"/>
                      <a:pt x="157" y="49"/>
                      <a:pt x="160" y="49"/>
                    </a:cubicBezTo>
                    <a:cubicBezTo>
                      <a:pt x="164" y="49"/>
                      <a:pt x="164" y="55"/>
                      <a:pt x="166" y="58"/>
                    </a:cubicBezTo>
                    <a:cubicBezTo>
                      <a:pt x="173" y="36"/>
                      <a:pt x="164" y="57"/>
                      <a:pt x="172" y="61"/>
                    </a:cubicBezTo>
                    <a:cubicBezTo>
                      <a:pt x="175" y="62"/>
                      <a:pt x="174" y="55"/>
                      <a:pt x="175" y="52"/>
                    </a:cubicBezTo>
                    <a:cubicBezTo>
                      <a:pt x="177" y="49"/>
                      <a:pt x="179" y="46"/>
                      <a:pt x="181" y="43"/>
                    </a:cubicBezTo>
                    <a:cubicBezTo>
                      <a:pt x="182" y="46"/>
                      <a:pt x="181" y="52"/>
                      <a:pt x="184" y="52"/>
                    </a:cubicBezTo>
                    <a:cubicBezTo>
                      <a:pt x="187" y="52"/>
                      <a:pt x="184" y="43"/>
                      <a:pt x="187" y="43"/>
                    </a:cubicBezTo>
                    <a:cubicBezTo>
                      <a:pt x="190" y="43"/>
                      <a:pt x="189" y="49"/>
                      <a:pt x="190" y="52"/>
                    </a:cubicBezTo>
                    <a:cubicBezTo>
                      <a:pt x="208" y="40"/>
                      <a:pt x="200" y="59"/>
                      <a:pt x="205" y="73"/>
                    </a:cubicBezTo>
                    <a:cubicBezTo>
                      <a:pt x="210" y="58"/>
                      <a:pt x="214" y="57"/>
                      <a:pt x="229" y="61"/>
                    </a:cubicBezTo>
                    <a:cubicBezTo>
                      <a:pt x="223" y="99"/>
                      <a:pt x="228" y="68"/>
                      <a:pt x="235" y="58"/>
                    </a:cubicBezTo>
                    <a:cubicBezTo>
                      <a:pt x="236" y="61"/>
                      <a:pt x="235" y="67"/>
                      <a:pt x="238" y="67"/>
                    </a:cubicBezTo>
                    <a:cubicBezTo>
                      <a:pt x="242" y="67"/>
                      <a:pt x="241" y="56"/>
                      <a:pt x="244" y="58"/>
                    </a:cubicBezTo>
                    <a:cubicBezTo>
                      <a:pt x="249" y="62"/>
                      <a:pt x="250" y="76"/>
                      <a:pt x="250" y="76"/>
                    </a:cubicBezTo>
                    <a:cubicBezTo>
                      <a:pt x="252" y="73"/>
                      <a:pt x="253" y="65"/>
                      <a:pt x="256" y="67"/>
                    </a:cubicBezTo>
                    <a:cubicBezTo>
                      <a:pt x="262" y="70"/>
                      <a:pt x="268" y="85"/>
                      <a:pt x="268" y="85"/>
                    </a:cubicBezTo>
                    <a:cubicBezTo>
                      <a:pt x="269" y="82"/>
                      <a:pt x="268" y="77"/>
                      <a:pt x="271" y="76"/>
                    </a:cubicBezTo>
                    <a:cubicBezTo>
                      <a:pt x="277" y="74"/>
                      <a:pt x="287" y="73"/>
                      <a:pt x="289" y="79"/>
                    </a:cubicBezTo>
                    <a:cubicBezTo>
                      <a:pt x="291" y="86"/>
                      <a:pt x="277" y="97"/>
                      <a:pt x="277" y="97"/>
                    </a:cubicBezTo>
                    <a:cubicBezTo>
                      <a:pt x="278" y="100"/>
                      <a:pt x="278" y="109"/>
                      <a:pt x="280" y="106"/>
                    </a:cubicBezTo>
                    <a:cubicBezTo>
                      <a:pt x="284" y="99"/>
                      <a:pt x="286" y="82"/>
                      <a:pt x="286" y="82"/>
                    </a:cubicBezTo>
                    <a:cubicBezTo>
                      <a:pt x="289" y="91"/>
                      <a:pt x="286" y="115"/>
                      <a:pt x="280" y="85"/>
                    </a:cubicBezTo>
                    <a:cubicBezTo>
                      <a:pt x="273" y="106"/>
                      <a:pt x="276" y="109"/>
                      <a:pt x="271" y="94"/>
                    </a:cubicBezTo>
                    <a:cubicBezTo>
                      <a:pt x="269" y="97"/>
                      <a:pt x="267" y="106"/>
                      <a:pt x="265" y="103"/>
                    </a:cubicBezTo>
                    <a:cubicBezTo>
                      <a:pt x="257" y="92"/>
                      <a:pt x="266" y="69"/>
                      <a:pt x="259" y="91"/>
                    </a:cubicBezTo>
                    <a:cubicBezTo>
                      <a:pt x="258" y="88"/>
                      <a:pt x="259" y="82"/>
                      <a:pt x="256" y="82"/>
                    </a:cubicBezTo>
                    <a:cubicBezTo>
                      <a:pt x="253" y="82"/>
                      <a:pt x="255" y="93"/>
                      <a:pt x="253" y="91"/>
                    </a:cubicBezTo>
                    <a:cubicBezTo>
                      <a:pt x="247" y="85"/>
                      <a:pt x="250" y="75"/>
                      <a:pt x="247" y="67"/>
                    </a:cubicBezTo>
                    <a:cubicBezTo>
                      <a:pt x="246" y="72"/>
                      <a:pt x="245" y="77"/>
                      <a:pt x="244" y="82"/>
                    </a:cubicBezTo>
                    <a:cubicBezTo>
                      <a:pt x="243" y="85"/>
                      <a:pt x="243" y="93"/>
                      <a:pt x="241" y="91"/>
                    </a:cubicBezTo>
                    <a:cubicBezTo>
                      <a:pt x="237" y="87"/>
                      <a:pt x="235" y="73"/>
                      <a:pt x="235" y="73"/>
                    </a:cubicBezTo>
                    <a:cubicBezTo>
                      <a:pt x="231" y="79"/>
                      <a:pt x="227" y="85"/>
                      <a:pt x="223" y="91"/>
                    </a:cubicBezTo>
                    <a:cubicBezTo>
                      <a:pt x="219" y="96"/>
                      <a:pt x="229" y="73"/>
                      <a:pt x="229" y="73"/>
                    </a:cubicBezTo>
                    <a:cubicBezTo>
                      <a:pt x="230" y="78"/>
                      <a:pt x="227" y="88"/>
                      <a:pt x="232" y="88"/>
                    </a:cubicBezTo>
                    <a:cubicBezTo>
                      <a:pt x="237" y="88"/>
                      <a:pt x="235" y="78"/>
                      <a:pt x="235" y="73"/>
                    </a:cubicBezTo>
                    <a:cubicBezTo>
                      <a:pt x="235" y="70"/>
                      <a:pt x="233" y="79"/>
                      <a:pt x="232" y="82"/>
                    </a:cubicBezTo>
                    <a:cubicBezTo>
                      <a:pt x="230" y="79"/>
                      <a:pt x="228" y="76"/>
                      <a:pt x="226" y="73"/>
                    </a:cubicBezTo>
                    <a:cubicBezTo>
                      <a:pt x="225" y="70"/>
                      <a:pt x="225" y="62"/>
                      <a:pt x="223" y="64"/>
                    </a:cubicBezTo>
                    <a:cubicBezTo>
                      <a:pt x="219" y="68"/>
                      <a:pt x="217" y="82"/>
                      <a:pt x="217" y="82"/>
                    </a:cubicBezTo>
                    <a:cubicBezTo>
                      <a:pt x="216" y="79"/>
                      <a:pt x="217" y="73"/>
                      <a:pt x="214" y="73"/>
                    </a:cubicBezTo>
                    <a:cubicBezTo>
                      <a:pt x="211" y="73"/>
                      <a:pt x="213" y="84"/>
                      <a:pt x="211" y="82"/>
                    </a:cubicBezTo>
                    <a:cubicBezTo>
                      <a:pt x="207" y="78"/>
                      <a:pt x="205" y="64"/>
                      <a:pt x="205" y="64"/>
                    </a:cubicBezTo>
                    <a:cubicBezTo>
                      <a:pt x="198" y="85"/>
                      <a:pt x="206" y="67"/>
                      <a:pt x="199" y="64"/>
                    </a:cubicBezTo>
                    <a:cubicBezTo>
                      <a:pt x="196" y="63"/>
                      <a:pt x="193" y="66"/>
                      <a:pt x="190" y="67"/>
                    </a:cubicBezTo>
                    <a:cubicBezTo>
                      <a:pt x="189" y="63"/>
                      <a:pt x="191" y="56"/>
                      <a:pt x="187" y="55"/>
                    </a:cubicBezTo>
                    <a:cubicBezTo>
                      <a:pt x="184" y="54"/>
                      <a:pt x="184" y="66"/>
                      <a:pt x="181" y="64"/>
                    </a:cubicBezTo>
                    <a:cubicBezTo>
                      <a:pt x="177" y="61"/>
                      <a:pt x="179" y="54"/>
                      <a:pt x="178" y="49"/>
                    </a:cubicBezTo>
                    <a:cubicBezTo>
                      <a:pt x="177" y="52"/>
                      <a:pt x="178" y="59"/>
                      <a:pt x="175" y="58"/>
                    </a:cubicBezTo>
                    <a:cubicBezTo>
                      <a:pt x="171" y="56"/>
                      <a:pt x="175" y="44"/>
                      <a:pt x="172" y="46"/>
                    </a:cubicBezTo>
                    <a:cubicBezTo>
                      <a:pt x="167" y="50"/>
                      <a:pt x="166" y="64"/>
                      <a:pt x="166" y="64"/>
                    </a:cubicBezTo>
                    <a:cubicBezTo>
                      <a:pt x="165" y="58"/>
                      <a:pt x="167" y="50"/>
                      <a:pt x="163" y="46"/>
                    </a:cubicBezTo>
                    <a:cubicBezTo>
                      <a:pt x="160" y="43"/>
                      <a:pt x="164" y="56"/>
                      <a:pt x="160" y="58"/>
                    </a:cubicBezTo>
                    <a:cubicBezTo>
                      <a:pt x="157" y="59"/>
                      <a:pt x="158" y="52"/>
                      <a:pt x="157" y="49"/>
                    </a:cubicBezTo>
                    <a:cubicBezTo>
                      <a:pt x="155" y="52"/>
                      <a:pt x="155" y="58"/>
                      <a:pt x="151" y="58"/>
                    </a:cubicBezTo>
                    <a:cubicBezTo>
                      <a:pt x="148" y="58"/>
                      <a:pt x="151" y="49"/>
                      <a:pt x="148" y="49"/>
                    </a:cubicBezTo>
                    <a:cubicBezTo>
                      <a:pt x="147" y="49"/>
                      <a:pt x="144" y="62"/>
                      <a:pt x="142" y="70"/>
                    </a:cubicBezTo>
                    <a:cubicBezTo>
                      <a:pt x="135" y="49"/>
                      <a:pt x="140" y="47"/>
                      <a:pt x="130" y="61"/>
                    </a:cubicBezTo>
                    <a:cubicBezTo>
                      <a:pt x="122" y="37"/>
                      <a:pt x="133" y="64"/>
                      <a:pt x="121" y="64"/>
                    </a:cubicBezTo>
                    <a:cubicBezTo>
                      <a:pt x="115" y="64"/>
                      <a:pt x="135" y="35"/>
                      <a:pt x="118" y="61"/>
                    </a:cubicBezTo>
                    <a:cubicBezTo>
                      <a:pt x="115" y="49"/>
                      <a:pt x="114" y="32"/>
                      <a:pt x="103" y="49"/>
                    </a:cubicBezTo>
                    <a:cubicBezTo>
                      <a:pt x="89" y="28"/>
                      <a:pt x="97" y="27"/>
                      <a:pt x="82" y="37"/>
                    </a:cubicBezTo>
                    <a:cubicBezTo>
                      <a:pt x="80" y="34"/>
                      <a:pt x="79" y="26"/>
                      <a:pt x="76" y="28"/>
                    </a:cubicBezTo>
                    <a:cubicBezTo>
                      <a:pt x="70" y="31"/>
                      <a:pt x="64" y="46"/>
                      <a:pt x="64" y="46"/>
                    </a:cubicBezTo>
                    <a:cubicBezTo>
                      <a:pt x="61" y="34"/>
                      <a:pt x="60" y="17"/>
                      <a:pt x="49" y="34"/>
                    </a:cubicBezTo>
                    <a:cubicBezTo>
                      <a:pt x="48" y="30"/>
                      <a:pt x="50" y="24"/>
                      <a:pt x="46" y="22"/>
                    </a:cubicBezTo>
                    <a:cubicBezTo>
                      <a:pt x="43" y="21"/>
                      <a:pt x="46" y="31"/>
                      <a:pt x="43" y="31"/>
                    </a:cubicBezTo>
                    <a:cubicBezTo>
                      <a:pt x="40" y="31"/>
                      <a:pt x="41" y="25"/>
                      <a:pt x="40" y="22"/>
                    </a:cubicBezTo>
                    <a:cubicBezTo>
                      <a:pt x="38" y="25"/>
                      <a:pt x="37" y="32"/>
                      <a:pt x="34" y="31"/>
                    </a:cubicBezTo>
                    <a:cubicBezTo>
                      <a:pt x="30" y="30"/>
                      <a:pt x="31" y="23"/>
                      <a:pt x="31" y="19"/>
                    </a:cubicBezTo>
                    <a:cubicBezTo>
                      <a:pt x="31" y="16"/>
                      <a:pt x="33" y="25"/>
                      <a:pt x="34" y="28"/>
                    </a:cubicBezTo>
                    <a:cubicBezTo>
                      <a:pt x="29" y="43"/>
                      <a:pt x="32" y="40"/>
                      <a:pt x="25" y="19"/>
                    </a:cubicBezTo>
                    <a:cubicBezTo>
                      <a:pt x="20" y="5"/>
                      <a:pt x="21" y="7"/>
                      <a:pt x="25" y="25"/>
                    </a:cubicBezTo>
                    <a:cubicBezTo>
                      <a:pt x="27" y="22"/>
                      <a:pt x="29" y="13"/>
                      <a:pt x="31" y="16"/>
                    </a:cubicBezTo>
                    <a:cubicBezTo>
                      <a:pt x="36" y="22"/>
                      <a:pt x="37" y="40"/>
                      <a:pt x="37" y="40"/>
                    </a:cubicBezTo>
                    <a:cubicBezTo>
                      <a:pt x="40" y="39"/>
                      <a:pt x="43" y="35"/>
                      <a:pt x="46" y="37"/>
                    </a:cubicBezTo>
                    <a:cubicBezTo>
                      <a:pt x="52" y="41"/>
                      <a:pt x="58" y="55"/>
                      <a:pt x="58" y="55"/>
                    </a:cubicBezTo>
                    <a:cubicBezTo>
                      <a:pt x="67" y="41"/>
                      <a:pt x="71" y="39"/>
                      <a:pt x="79" y="55"/>
                    </a:cubicBezTo>
                    <a:cubicBezTo>
                      <a:pt x="100" y="27"/>
                      <a:pt x="95" y="34"/>
                      <a:pt x="103" y="58"/>
                    </a:cubicBezTo>
                    <a:cubicBezTo>
                      <a:pt x="122" y="29"/>
                      <a:pt x="116" y="60"/>
                      <a:pt x="136" y="67"/>
                    </a:cubicBezTo>
                    <a:cubicBezTo>
                      <a:pt x="137" y="72"/>
                      <a:pt x="135" y="78"/>
                      <a:pt x="139" y="82"/>
                    </a:cubicBezTo>
                    <a:cubicBezTo>
                      <a:pt x="141" y="84"/>
                      <a:pt x="139" y="72"/>
                      <a:pt x="142" y="73"/>
                    </a:cubicBezTo>
                    <a:cubicBezTo>
                      <a:pt x="146" y="74"/>
                      <a:pt x="146" y="81"/>
                      <a:pt x="148" y="85"/>
                    </a:cubicBezTo>
                    <a:cubicBezTo>
                      <a:pt x="151" y="82"/>
                      <a:pt x="153" y="75"/>
                      <a:pt x="157" y="76"/>
                    </a:cubicBezTo>
                    <a:cubicBezTo>
                      <a:pt x="161" y="77"/>
                      <a:pt x="159" y="89"/>
                      <a:pt x="163" y="88"/>
                    </a:cubicBezTo>
                    <a:cubicBezTo>
                      <a:pt x="168" y="86"/>
                      <a:pt x="166" y="78"/>
                      <a:pt x="166" y="73"/>
                    </a:cubicBezTo>
                    <a:cubicBezTo>
                      <a:pt x="166" y="69"/>
                      <a:pt x="163" y="81"/>
                      <a:pt x="163" y="85"/>
                    </a:cubicBezTo>
                    <a:cubicBezTo>
                      <a:pt x="163" y="88"/>
                      <a:pt x="165" y="79"/>
                      <a:pt x="166" y="76"/>
                    </a:cubicBezTo>
                    <a:cubicBezTo>
                      <a:pt x="171" y="92"/>
                      <a:pt x="173" y="77"/>
                      <a:pt x="184" y="70"/>
                    </a:cubicBezTo>
                    <a:cubicBezTo>
                      <a:pt x="185" y="75"/>
                      <a:pt x="182" y="83"/>
                      <a:pt x="187" y="85"/>
                    </a:cubicBezTo>
                    <a:cubicBezTo>
                      <a:pt x="191" y="87"/>
                      <a:pt x="186" y="75"/>
                      <a:pt x="190" y="73"/>
                    </a:cubicBezTo>
                    <a:cubicBezTo>
                      <a:pt x="193" y="72"/>
                      <a:pt x="191" y="80"/>
                      <a:pt x="193" y="82"/>
                    </a:cubicBezTo>
                    <a:cubicBezTo>
                      <a:pt x="195" y="84"/>
                      <a:pt x="199" y="84"/>
                      <a:pt x="202" y="85"/>
                    </a:cubicBezTo>
                    <a:cubicBezTo>
                      <a:pt x="215" y="72"/>
                      <a:pt x="214" y="83"/>
                      <a:pt x="229" y="73"/>
                    </a:cubicBezTo>
                    <a:cubicBezTo>
                      <a:pt x="231" y="80"/>
                      <a:pt x="231" y="105"/>
                      <a:pt x="238" y="85"/>
                    </a:cubicBezTo>
                    <a:cubicBezTo>
                      <a:pt x="246" y="109"/>
                      <a:pt x="234" y="82"/>
                      <a:pt x="250" y="85"/>
                    </a:cubicBezTo>
                    <a:cubicBezTo>
                      <a:pt x="258" y="87"/>
                      <a:pt x="258" y="99"/>
                      <a:pt x="262" y="106"/>
                    </a:cubicBezTo>
                    <a:cubicBezTo>
                      <a:pt x="284" y="84"/>
                      <a:pt x="260" y="112"/>
                      <a:pt x="286" y="103"/>
                    </a:cubicBezTo>
                    <a:cubicBezTo>
                      <a:pt x="288" y="99"/>
                      <a:pt x="289" y="94"/>
                      <a:pt x="292" y="91"/>
                    </a:cubicBezTo>
                    <a:cubicBezTo>
                      <a:pt x="294" y="89"/>
                      <a:pt x="289" y="103"/>
                      <a:pt x="289" y="100"/>
                    </a:cubicBezTo>
                    <a:cubicBezTo>
                      <a:pt x="289" y="95"/>
                      <a:pt x="292" y="85"/>
                      <a:pt x="292" y="85"/>
                    </a:cubicBezTo>
                    <a:cubicBezTo>
                      <a:pt x="272" y="78"/>
                      <a:pt x="291" y="66"/>
                      <a:pt x="271" y="73"/>
                    </a:cubicBezTo>
                    <a:cubicBezTo>
                      <a:pt x="267" y="61"/>
                      <a:pt x="265" y="66"/>
                      <a:pt x="277" y="58"/>
                    </a:cubicBezTo>
                    <a:cubicBezTo>
                      <a:pt x="282" y="79"/>
                      <a:pt x="279" y="65"/>
                      <a:pt x="259" y="70"/>
                    </a:cubicBezTo>
                    <a:cubicBezTo>
                      <a:pt x="252" y="49"/>
                      <a:pt x="257" y="47"/>
                      <a:pt x="247" y="61"/>
                    </a:cubicBezTo>
                    <a:cubicBezTo>
                      <a:pt x="248" y="57"/>
                      <a:pt x="250" y="53"/>
                      <a:pt x="250" y="49"/>
                    </a:cubicBezTo>
                    <a:cubicBezTo>
                      <a:pt x="250" y="46"/>
                      <a:pt x="250" y="57"/>
                      <a:pt x="247" y="58"/>
                    </a:cubicBezTo>
                    <a:cubicBezTo>
                      <a:pt x="243" y="60"/>
                      <a:pt x="231" y="50"/>
                      <a:pt x="229" y="49"/>
                    </a:cubicBezTo>
                    <a:cubicBezTo>
                      <a:pt x="217" y="55"/>
                      <a:pt x="210" y="67"/>
                      <a:pt x="205" y="52"/>
                    </a:cubicBezTo>
                    <a:cubicBezTo>
                      <a:pt x="191" y="74"/>
                      <a:pt x="208" y="47"/>
                      <a:pt x="184" y="55"/>
                    </a:cubicBezTo>
                    <a:cubicBezTo>
                      <a:pt x="175" y="29"/>
                      <a:pt x="174" y="69"/>
                      <a:pt x="166" y="37"/>
                    </a:cubicBezTo>
                    <a:cubicBezTo>
                      <a:pt x="141" y="40"/>
                      <a:pt x="116" y="46"/>
                      <a:pt x="91" y="46"/>
                    </a:cubicBezTo>
                    <a:cubicBezTo>
                      <a:pt x="88" y="46"/>
                      <a:pt x="91" y="38"/>
                      <a:pt x="88" y="37"/>
                    </a:cubicBezTo>
                    <a:cubicBezTo>
                      <a:pt x="81" y="36"/>
                      <a:pt x="74" y="44"/>
                      <a:pt x="67" y="46"/>
                    </a:cubicBezTo>
                    <a:cubicBezTo>
                      <a:pt x="63" y="33"/>
                      <a:pt x="56" y="38"/>
                      <a:pt x="52" y="25"/>
                    </a:cubicBezTo>
                    <a:cubicBezTo>
                      <a:pt x="46" y="44"/>
                      <a:pt x="40" y="15"/>
                      <a:pt x="34" y="7"/>
                    </a:cubicBezTo>
                    <a:cubicBezTo>
                      <a:pt x="32" y="13"/>
                      <a:pt x="30" y="19"/>
                      <a:pt x="28" y="25"/>
                    </a:cubicBezTo>
                    <a:cubicBezTo>
                      <a:pt x="27" y="28"/>
                      <a:pt x="30" y="19"/>
                      <a:pt x="31" y="16"/>
                    </a:cubicBezTo>
                    <a:cubicBezTo>
                      <a:pt x="35" y="4"/>
                      <a:pt x="36" y="0"/>
                      <a:pt x="31" y="22"/>
                    </a:cubicBezTo>
                    <a:cubicBezTo>
                      <a:pt x="30" y="26"/>
                      <a:pt x="29" y="30"/>
                      <a:pt x="28" y="34"/>
                    </a:cubicBezTo>
                    <a:cubicBezTo>
                      <a:pt x="27" y="30"/>
                      <a:pt x="29" y="23"/>
                      <a:pt x="25" y="22"/>
                    </a:cubicBezTo>
                    <a:cubicBezTo>
                      <a:pt x="22" y="21"/>
                      <a:pt x="23" y="31"/>
                      <a:pt x="19" y="31"/>
                    </a:cubicBezTo>
                    <a:cubicBezTo>
                      <a:pt x="16" y="31"/>
                      <a:pt x="17" y="25"/>
                      <a:pt x="16" y="22"/>
                    </a:cubicBezTo>
                    <a:cubicBezTo>
                      <a:pt x="0" y="46"/>
                      <a:pt x="16" y="24"/>
                      <a:pt x="13" y="22"/>
                    </a:cubicBezTo>
                    <a:cubicBezTo>
                      <a:pt x="10" y="20"/>
                      <a:pt x="7" y="26"/>
                      <a:pt x="4" y="28"/>
                    </a:cubicBezTo>
                    <a:cubicBezTo>
                      <a:pt x="4" y="28"/>
                      <a:pt x="6" y="36"/>
                      <a:pt x="7" y="40"/>
                    </a:cubicBezTo>
                    <a:cubicBezTo>
                      <a:pt x="8" y="36"/>
                      <a:pt x="10" y="32"/>
                      <a:pt x="10" y="28"/>
                    </a:cubicBezTo>
                    <a:cubicBezTo>
                      <a:pt x="10" y="25"/>
                      <a:pt x="7" y="34"/>
                      <a:pt x="7" y="37"/>
                    </a:cubicBezTo>
                    <a:cubicBezTo>
                      <a:pt x="7" y="40"/>
                      <a:pt x="12" y="48"/>
                      <a:pt x="10" y="46"/>
                    </a:cubicBezTo>
                    <a:cubicBezTo>
                      <a:pt x="7" y="43"/>
                      <a:pt x="4" y="34"/>
                      <a:pt x="4" y="34"/>
                    </a:cubicBezTo>
                    <a:cubicBezTo>
                      <a:pt x="45" y="21"/>
                      <a:pt x="55" y="16"/>
                      <a:pt x="37" y="25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14" name="Freeform 42"/>
              <p:cNvSpPr>
                <a:spLocks/>
              </p:cNvSpPr>
              <p:nvPr/>
            </p:nvSpPr>
            <p:spPr bwMode="auto">
              <a:xfrm>
                <a:off x="3286" y="2170"/>
                <a:ext cx="284" cy="101"/>
              </a:xfrm>
              <a:custGeom>
                <a:avLst/>
                <a:gdLst/>
                <a:ahLst/>
                <a:cxnLst>
                  <a:cxn ang="0">
                    <a:pos x="155" y="35"/>
                  </a:cxn>
                  <a:cxn ang="0">
                    <a:pos x="140" y="44"/>
                  </a:cxn>
                  <a:cxn ang="0">
                    <a:pos x="134" y="47"/>
                  </a:cxn>
                  <a:cxn ang="0">
                    <a:pos x="140" y="47"/>
                  </a:cxn>
                  <a:cxn ang="0">
                    <a:pos x="158" y="35"/>
                  </a:cxn>
                  <a:cxn ang="0">
                    <a:pos x="146" y="29"/>
                  </a:cxn>
                  <a:cxn ang="0">
                    <a:pos x="131" y="41"/>
                  </a:cxn>
                  <a:cxn ang="0">
                    <a:pos x="83" y="35"/>
                  </a:cxn>
                  <a:cxn ang="0">
                    <a:pos x="11" y="20"/>
                  </a:cxn>
                  <a:cxn ang="0">
                    <a:pos x="14" y="14"/>
                  </a:cxn>
                  <a:cxn ang="0">
                    <a:pos x="50" y="23"/>
                  </a:cxn>
                  <a:cxn ang="0">
                    <a:pos x="23" y="17"/>
                  </a:cxn>
                  <a:cxn ang="0">
                    <a:pos x="65" y="20"/>
                  </a:cxn>
                  <a:cxn ang="0">
                    <a:pos x="77" y="26"/>
                  </a:cxn>
                  <a:cxn ang="0">
                    <a:pos x="107" y="41"/>
                  </a:cxn>
                  <a:cxn ang="0">
                    <a:pos x="143" y="53"/>
                  </a:cxn>
                  <a:cxn ang="0">
                    <a:pos x="176" y="50"/>
                  </a:cxn>
                  <a:cxn ang="0">
                    <a:pos x="197" y="59"/>
                  </a:cxn>
                  <a:cxn ang="0">
                    <a:pos x="197" y="62"/>
                  </a:cxn>
                  <a:cxn ang="0">
                    <a:pos x="215" y="62"/>
                  </a:cxn>
                  <a:cxn ang="0">
                    <a:pos x="227" y="68"/>
                  </a:cxn>
                  <a:cxn ang="0">
                    <a:pos x="242" y="62"/>
                  </a:cxn>
                  <a:cxn ang="0">
                    <a:pos x="224" y="62"/>
                  </a:cxn>
                  <a:cxn ang="0">
                    <a:pos x="260" y="68"/>
                  </a:cxn>
                  <a:cxn ang="0">
                    <a:pos x="260" y="71"/>
                  </a:cxn>
                  <a:cxn ang="0">
                    <a:pos x="254" y="68"/>
                  </a:cxn>
                  <a:cxn ang="0">
                    <a:pos x="248" y="83"/>
                  </a:cxn>
                  <a:cxn ang="0">
                    <a:pos x="266" y="80"/>
                  </a:cxn>
                  <a:cxn ang="0">
                    <a:pos x="263" y="77"/>
                  </a:cxn>
                  <a:cxn ang="0">
                    <a:pos x="266" y="38"/>
                  </a:cxn>
                  <a:cxn ang="0">
                    <a:pos x="251" y="29"/>
                  </a:cxn>
                  <a:cxn ang="0">
                    <a:pos x="197" y="20"/>
                  </a:cxn>
                  <a:cxn ang="0">
                    <a:pos x="218" y="26"/>
                  </a:cxn>
                  <a:cxn ang="0">
                    <a:pos x="275" y="47"/>
                  </a:cxn>
                  <a:cxn ang="0">
                    <a:pos x="275" y="83"/>
                  </a:cxn>
                  <a:cxn ang="0">
                    <a:pos x="275" y="77"/>
                  </a:cxn>
                </a:cxnLst>
                <a:rect l="0" t="0" r="r" b="b"/>
                <a:pathLst>
                  <a:path w="284" h="101">
                    <a:moveTo>
                      <a:pt x="137" y="38"/>
                    </a:moveTo>
                    <a:cubicBezTo>
                      <a:pt x="143" y="56"/>
                      <a:pt x="139" y="40"/>
                      <a:pt x="155" y="35"/>
                    </a:cubicBezTo>
                    <a:cubicBezTo>
                      <a:pt x="154" y="32"/>
                      <a:pt x="155" y="24"/>
                      <a:pt x="152" y="26"/>
                    </a:cubicBezTo>
                    <a:cubicBezTo>
                      <a:pt x="146" y="30"/>
                      <a:pt x="140" y="44"/>
                      <a:pt x="140" y="44"/>
                    </a:cubicBezTo>
                    <a:cubicBezTo>
                      <a:pt x="139" y="41"/>
                      <a:pt x="137" y="35"/>
                      <a:pt x="137" y="35"/>
                    </a:cubicBezTo>
                    <a:cubicBezTo>
                      <a:pt x="136" y="39"/>
                      <a:pt x="134" y="43"/>
                      <a:pt x="134" y="47"/>
                    </a:cubicBezTo>
                    <a:cubicBezTo>
                      <a:pt x="134" y="50"/>
                      <a:pt x="134" y="38"/>
                      <a:pt x="137" y="38"/>
                    </a:cubicBezTo>
                    <a:cubicBezTo>
                      <a:pt x="140" y="38"/>
                      <a:pt x="139" y="44"/>
                      <a:pt x="140" y="47"/>
                    </a:cubicBezTo>
                    <a:cubicBezTo>
                      <a:pt x="143" y="44"/>
                      <a:pt x="145" y="40"/>
                      <a:pt x="149" y="38"/>
                    </a:cubicBezTo>
                    <a:cubicBezTo>
                      <a:pt x="152" y="36"/>
                      <a:pt x="158" y="35"/>
                      <a:pt x="158" y="35"/>
                    </a:cubicBezTo>
                    <a:cubicBezTo>
                      <a:pt x="155" y="36"/>
                      <a:pt x="152" y="39"/>
                      <a:pt x="149" y="38"/>
                    </a:cubicBezTo>
                    <a:cubicBezTo>
                      <a:pt x="146" y="37"/>
                      <a:pt x="149" y="29"/>
                      <a:pt x="146" y="29"/>
                    </a:cubicBezTo>
                    <a:cubicBezTo>
                      <a:pt x="142" y="29"/>
                      <a:pt x="143" y="36"/>
                      <a:pt x="140" y="38"/>
                    </a:cubicBezTo>
                    <a:cubicBezTo>
                      <a:pt x="138" y="40"/>
                      <a:pt x="134" y="40"/>
                      <a:pt x="131" y="41"/>
                    </a:cubicBezTo>
                    <a:cubicBezTo>
                      <a:pt x="110" y="34"/>
                      <a:pt x="117" y="30"/>
                      <a:pt x="107" y="44"/>
                    </a:cubicBezTo>
                    <a:cubicBezTo>
                      <a:pt x="94" y="36"/>
                      <a:pt x="97" y="26"/>
                      <a:pt x="83" y="35"/>
                    </a:cubicBezTo>
                    <a:cubicBezTo>
                      <a:pt x="75" y="11"/>
                      <a:pt x="67" y="28"/>
                      <a:pt x="50" y="32"/>
                    </a:cubicBezTo>
                    <a:cubicBezTo>
                      <a:pt x="33" y="30"/>
                      <a:pt x="25" y="29"/>
                      <a:pt x="11" y="20"/>
                    </a:cubicBezTo>
                    <a:cubicBezTo>
                      <a:pt x="9" y="17"/>
                      <a:pt x="3" y="14"/>
                      <a:pt x="5" y="11"/>
                    </a:cubicBezTo>
                    <a:cubicBezTo>
                      <a:pt x="6" y="8"/>
                      <a:pt x="11" y="13"/>
                      <a:pt x="14" y="14"/>
                    </a:cubicBezTo>
                    <a:cubicBezTo>
                      <a:pt x="20" y="15"/>
                      <a:pt x="26" y="16"/>
                      <a:pt x="32" y="17"/>
                    </a:cubicBezTo>
                    <a:cubicBezTo>
                      <a:pt x="38" y="19"/>
                      <a:pt x="50" y="23"/>
                      <a:pt x="50" y="23"/>
                    </a:cubicBezTo>
                    <a:cubicBezTo>
                      <a:pt x="44" y="0"/>
                      <a:pt x="50" y="17"/>
                      <a:pt x="32" y="23"/>
                    </a:cubicBezTo>
                    <a:cubicBezTo>
                      <a:pt x="29" y="20"/>
                      <a:pt x="0" y="2"/>
                      <a:pt x="23" y="17"/>
                    </a:cubicBezTo>
                    <a:cubicBezTo>
                      <a:pt x="30" y="37"/>
                      <a:pt x="32" y="13"/>
                      <a:pt x="38" y="32"/>
                    </a:cubicBezTo>
                    <a:cubicBezTo>
                      <a:pt x="52" y="22"/>
                      <a:pt x="44" y="27"/>
                      <a:pt x="65" y="20"/>
                    </a:cubicBezTo>
                    <a:cubicBezTo>
                      <a:pt x="68" y="19"/>
                      <a:pt x="74" y="17"/>
                      <a:pt x="74" y="17"/>
                    </a:cubicBezTo>
                    <a:cubicBezTo>
                      <a:pt x="75" y="20"/>
                      <a:pt x="77" y="23"/>
                      <a:pt x="77" y="26"/>
                    </a:cubicBezTo>
                    <a:cubicBezTo>
                      <a:pt x="77" y="29"/>
                      <a:pt x="72" y="33"/>
                      <a:pt x="74" y="35"/>
                    </a:cubicBezTo>
                    <a:cubicBezTo>
                      <a:pt x="82" y="43"/>
                      <a:pt x="96" y="39"/>
                      <a:pt x="107" y="41"/>
                    </a:cubicBezTo>
                    <a:cubicBezTo>
                      <a:pt x="122" y="31"/>
                      <a:pt x="116" y="42"/>
                      <a:pt x="131" y="47"/>
                    </a:cubicBezTo>
                    <a:cubicBezTo>
                      <a:pt x="162" y="37"/>
                      <a:pt x="120" y="47"/>
                      <a:pt x="143" y="53"/>
                    </a:cubicBezTo>
                    <a:cubicBezTo>
                      <a:pt x="150" y="55"/>
                      <a:pt x="157" y="51"/>
                      <a:pt x="164" y="50"/>
                    </a:cubicBezTo>
                    <a:cubicBezTo>
                      <a:pt x="171" y="71"/>
                      <a:pt x="161" y="50"/>
                      <a:pt x="176" y="50"/>
                    </a:cubicBezTo>
                    <a:cubicBezTo>
                      <a:pt x="180" y="50"/>
                      <a:pt x="180" y="56"/>
                      <a:pt x="182" y="59"/>
                    </a:cubicBezTo>
                    <a:cubicBezTo>
                      <a:pt x="190" y="54"/>
                      <a:pt x="203" y="41"/>
                      <a:pt x="197" y="59"/>
                    </a:cubicBezTo>
                    <a:cubicBezTo>
                      <a:pt x="196" y="56"/>
                      <a:pt x="194" y="47"/>
                      <a:pt x="194" y="50"/>
                    </a:cubicBezTo>
                    <a:cubicBezTo>
                      <a:pt x="194" y="54"/>
                      <a:pt x="193" y="60"/>
                      <a:pt x="197" y="62"/>
                    </a:cubicBezTo>
                    <a:cubicBezTo>
                      <a:pt x="200" y="64"/>
                      <a:pt x="203" y="58"/>
                      <a:pt x="206" y="56"/>
                    </a:cubicBezTo>
                    <a:cubicBezTo>
                      <a:pt x="209" y="58"/>
                      <a:pt x="211" y="61"/>
                      <a:pt x="215" y="62"/>
                    </a:cubicBezTo>
                    <a:cubicBezTo>
                      <a:pt x="218" y="63"/>
                      <a:pt x="221" y="58"/>
                      <a:pt x="224" y="59"/>
                    </a:cubicBezTo>
                    <a:cubicBezTo>
                      <a:pt x="227" y="60"/>
                      <a:pt x="225" y="66"/>
                      <a:pt x="227" y="68"/>
                    </a:cubicBezTo>
                    <a:cubicBezTo>
                      <a:pt x="229" y="70"/>
                      <a:pt x="233" y="70"/>
                      <a:pt x="236" y="71"/>
                    </a:cubicBezTo>
                    <a:cubicBezTo>
                      <a:pt x="238" y="68"/>
                      <a:pt x="245" y="65"/>
                      <a:pt x="242" y="62"/>
                    </a:cubicBezTo>
                    <a:cubicBezTo>
                      <a:pt x="239" y="59"/>
                      <a:pt x="237" y="68"/>
                      <a:pt x="233" y="68"/>
                    </a:cubicBezTo>
                    <a:cubicBezTo>
                      <a:pt x="229" y="68"/>
                      <a:pt x="224" y="66"/>
                      <a:pt x="224" y="62"/>
                    </a:cubicBezTo>
                    <a:cubicBezTo>
                      <a:pt x="224" y="59"/>
                      <a:pt x="230" y="64"/>
                      <a:pt x="233" y="65"/>
                    </a:cubicBezTo>
                    <a:cubicBezTo>
                      <a:pt x="242" y="66"/>
                      <a:pt x="251" y="67"/>
                      <a:pt x="260" y="68"/>
                    </a:cubicBezTo>
                    <a:cubicBezTo>
                      <a:pt x="262" y="72"/>
                      <a:pt x="266" y="76"/>
                      <a:pt x="266" y="80"/>
                    </a:cubicBezTo>
                    <a:cubicBezTo>
                      <a:pt x="266" y="84"/>
                      <a:pt x="264" y="71"/>
                      <a:pt x="260" y="71"/>
                    </a:cubicBezTo>
                    <a:cubicBezTo>
                      <a:pt x="257" y="71"/>
                      <a:pt x="258" y="77"/>
                      <a:pt x="257" y="80"/>
                    </a:cubicBezTo>
                    <a:cubicBezTo>
                      <a:pt x="256" y="76"/>
                      <a:pt x="258" y="68"/>
                      <a:pt x="254" y="68"/>
                    </a:cubicBezTo>
                    <a:cubicBezTo>
                      <a:pt x="250" y="68"/>
                      <a:pt x="248" y="84"/>
                      <a:pt x="248" y="80"/>
                    </a:cubicBezTo>
                    <a:cubicBezTo>
                      <a:pt x="248" y="57"/>
                      <a:pt x="258" y="54"/>
                      <a:pt x="248" y="83"/>
                    </a:cubicBezTo>
                    <a:cubicBezTo>
                      <a:pt x="268" y="90"/>
                      <a:pt x="251" y="101"/>
                      <a:pt x="269" y="89"/>
                    </a:cubicBezTo>
                    <a:cubicBezTo>
                      <a:pt x="268" y="86"/>
                      <a:pt x="269" y="80"/>
                      <a:pt x="266" y="80"/>
                    </a:cubicBezTo>
                    <a:cubicBezTo>
                      <a:pt x="262" y="80"/>
                      <a:pt x="263" y="92"/>
                      <a:pt x="260" y="89"/>
                    </a:cubicBezTo>
                    <a:cubicBezTo>
                      <a:pt x="257" y="86"/>
                      <a:pt x="262" y="81"/>
                      <a:pt x="263" y="77"/>
                    </a:cubicBezTo>
                    <a:cubicBezTo>
                      <a:pt x="244" y="64"/>
                      <a:pt x="252" y="65"/>
                      <a:pt x="242" y="65"/>
                    </a:cubicBezTo>
                    <a:cubicBezTo>
                      <a:pt x="250" y="56"/>
                      <a:pt x="254" y="40"/>
                      <a:pt x="266" y="38"/>
                    </a:cubicBezTo>
                    <a:cubicBezTo>
                      <a:pt x="279" y="36"/>
                      <a:pt x="247" y="82"/>
                      <a:pt x="266" y="53"/>
                    </a:cubicBezTo>
                    <a:cubicBezTo>
                      <a:pt x="271" y="18"/>
                      <a:pt x="270" y="42"/>
                      <a:pt x="251" y="29"/>
                    </a:cubicBezTo>
                    <a:cubicBezTo>
                      <a:pt x="237" y="34"/>
                      <a:pt x="234" y="28"/>
                      <a:pt x="227" y="17"/>
                    </a:cubicBezTo>
                    <a:cubicBezTo>
                      <a:pt x="212" y="22"/>
                      <a:pt x="211" y="11"/>
                      <a:pt x="197" y="20"/>
                    </a:cubicBezTo>
                    <a:cubicBezTo>
                      <a:pt x="194" y="19"/>
                      <a:pt x="188" y="14"/>
                      <a:pt x="188" y="17"/>
                    </a:cubicBezTo>
                    <a:cubicBezTo>
                      <a:pt x="188" y="24"/>
                      <a:pt x="206" y="24"/>
                      <a:pt x="218" y="26"/>
                    </a:cubicBezTo>
                    <a:cubicBezTo>
                      <a:pt x="226" y="38"/>
                      <a:pt x="251" y="45"/>
                      <a:pt x="266" y="50"/>
                    </a:cubicBezTo>
                    <a:cubicBezTo>
                      <a:pt x="269" y="49"/>
                      <a:pt x="275" y="47"/>
                      <a:pt x="275" y="47"/>
                    </a:cubicBezTo>
                    <a:cubicBezTo>
                      <a:pt x="281" y="29"/>
                      <a:pt x="284" y="44"/>
                      <a:pt x="272" y="56"/>
                    </a:cubicBezTo>
                    <a:cubicBezTo>
                      <a:pt x="269" y="65"/>
                      <a:pt x="275" y="83"/>
                      <a:pt x="275" y="83"/>
                    </a:cubicBezTo>
                    <a:cubicBezTo>
                      <a:pt x="273" y="87"/>
                      <a:pt x="269" y="99"/>
                      <a:pt x="269" y="95"/>
                    </a:cubicBezTo>
                    <a:cubicBezTo>
                      <a:pt x="269" y="89"/>
                      <a:pt x="275" y="77"/>
                      <a:pt x="275" y="77"/>
                    </a:cubicBezTo>
                    <a:cubicBezTo>
                      <a:pt x="272" y="75"/>
                      <a:pt x="266" y="71"/>
                      <a:pt x="266" y="71"/>
                    </a:cubicBezTo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33499" name="Picture 27" descr="Cain_Abel_Mur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4863" y="0"/>
            <a:ext cx="4935537" cy="5638800"/>
          </a:xfrm>
          <a:prstGeom prst="rect">
            <a:avLst/>
          </a:prstGeom>
          <a:noFill/>
        </p:spPr>
      </p:pic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3475" name="Group 3"/>
          <p:cNvGrpSpPr>
            <a:grpSpLocks/>
          </p:cNvGrpSpPr>
          <p:nvPr/>
        </p:nvGrpSpPr>
        <p:grpSpPr bwMode="auto">
          <a:xfrm>
            <a:off x="787400" y="5575300"/>
            <a:ext cx="7670800" cy="1025525"/>
            <a:chOff x="480" y="3512"/>
            <a:chExt cx="4832" cy="646"/>
          </a:xfrm>
        </p:grpSpPr>
        <p:sp>
          <p:nvSpPr>
            <p:cNvPr id="233476" name="Text Box 4"/>
            <p:cNvSpPr txBox="1">
              <a:spLocks noChangeArrowheads="1"/>
            </p:cNvSpPr>
            <p:nvPr/>
          </p:nvSpPr>
          <p:spPr bwMode="auto">
            <a:xfrm>
              <a:off x="480" y="3512"/>
              <a:ext cx="16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33477" name="Text Box 5"/>
            <p:cNvSpPr txBox="1">
              <a:spLocks noChangeArrowheads="1"/>
            </p:cNvSpPr>
            <p:nvPr/>
          </p:nvSpPr>
          <p:spPr bwMode="auto">
            <a:xfrm>
              <a:off x="695" y="3563"/>
              <a:ext cx="4617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However, when Cain murdered Abel, they failed to make the substantial offering. Hence, neither the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foundation of substance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nor the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foundation for the Messiah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could be established.</a:t>
              </a:r>
              <a:endParaRPr lang="en-US" sz="22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33481" name="Rectangle 9"/>
          <p:cNvSpPr>
            <a:spLocks noChangeArrowheads="1"/>
          </p:cNvSpPr>
          <p:nvPr/>
        </p:nvSpPr>
        <p:spPr bwMode="auto">
          <a:xfrm>
            <a:off x="1506538" y="1828800"/>
            <a:ext cx="5922962" cy="708025"/>
          </a:xfrm>
          <a:prstGeom prst="rect">
            <a:avLst/>
          </a:prstGeom>
          <a:solidFill>
            <a:srgbClr val="6600CC">
              <a:alpha val="60001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1562100" y="1862138"/>
            <a:ext cx="57912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>
                <a:solidFill>
                  <a:schemeClr val="bg1"/>
                </a:solidFill>
                <a:latin typeface="Impact" pitchFamily="34" charset="0"/>
              </a:rPr>
              <a:t>Foundation for           the   </a:t>
            </a:r>
            <a:r>
              <a:rPr lang="en-US" sz="3600" dirty="0">
                <a:solidFill>
                  <a:schemeClr val="bg1"/>
                </a:solidFill>
                <a:latin typeface="Impact" pitchFamily="34" charset="0"/>
              </a:rPr>
              <a:t>Messiah</a:t>
            </a:r>
            <a:endParaRPr lang="en-US" sz="3600" b="1" u="sng" dirty="0">
              <a:latin typeface="Times New Roman" pitchFamily="18" charset="0"/>
            </a:endParaRPr>
          </a:p>
        </p:txBody>
      </p:sp>
      <p:grpSp>
        <p:nvGrpSpPr>
          <p:cNvPr id="233504" name="Group 32"/>
          <p:cNvGrpSpPr>
            <a:grpSpLocks/>
          </p:cNvGrpSpPr>
          <p:nvPr/>
        </p:nvGrpSpPr>
        <p:grpSpPr bwMode="auto">
          <a:xfrm>
            <a:off x="2095500" y="3200400"/>
            <a:ext cx="4876800" cy="685800"/>
            <a:chOff x="1320" y="2016"/>
            <a:chExt cx="3072" cy="432"/>
          </a:xfrm>
        </p:grpSpPr>
        <p:sp>
          <p:nvSpPr>
            <p:cNvPr id="233484" name="Rectangle 12"/>
            <p:cNvSpPr>
              <a:spLocks noChangeArrowheads="1"/>
            </p:cNvSpPr>
            <p:nvPr/>
          </p:nvSpPr>
          <p:spPr bwMode="auto">
            <a:xfrm>
              <a:off x="1320" y="2016"/>
              <a:ext cx="3072" cy="432"/>
            </a:xfrm>
            <a:prstGeom prst="rect">
              <a:avLst/>
            </a:prstGeom>
            <a:gradFill rotWithShape="0">
              <a:gsLst>
                <a:gs pos="0">
                  <a:srgbClr val="FFFFCC">
                    <a:alpha val="70000"/>
                  </a:srgbClr>
                </a:gs>
                <a:gs pos="100000">
                  <a:srgbClr val="FFCCCC">
                    <a:alpha val="70000"/>
                  </a:srgbClr>
                </a:gs>
              </a:gsLst>
              <a:path path="shape">
                <a:fillToRect l="50000" t="50000" r="50000" b="50000"/>
              </a:path>
            </a:gra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5" name="Text Box 13"/>
            <p:cNvSpPr txBox="1">
              <a:spLocks noChangeArrowheads="1"/>
            </p:cNvSpPr>
            <p:nvPr/>
          </p:nvSpPr>
          <p:spPr bwMode="auto">
            <a:xfrm>
              <a:off x="1368" y="2050"/>
              <a:ext cx="3024" cy="3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rgbClr val="660033"/>
                  </a:solidFill>
                  <a:latin typeface="Impact" pitchFamily="34" charset="0"/>
                </a:rPr>
                <a:t>Foundation</a:t>
              </a:r>
              <a:r>
                <a:rPr lang="en-US" sz="2400" dirty="0">
                  <a:solidFill>
                    <a:srgbClr val="660033"/>
                  </a:solidFill>
                  <a:latin typeface="Impact" pitchFamily="34" charset="0"/>
                </a:rPr>
                <a:t>         </a:t>
              </a:r>
              <a:r>
                <a:rPr lang="en-US" sz="3200" dirty="0">
                  <a:solidFill>
                    <a:srgbClr val="660033"/>
                  </a:solidFill>
                  <a:latin typeface="Impact" pitchFamily="34" charset="0"/>
                </a:rPr>
                <a:t>of Substance </a:t>
              </a:r>
            </a:p>
          </p:txBody>
        </p:sp>
      </p:grpSp>
      <p:grpSp>
        <p:nvGrpSpPr>
          <p:cNvPr id="233486" name="Group 14"/>
          <p:cNvGrpSpPr>
            <a:grpSpLocks/>
          </p:cNvGrpSpPr>
          <p:nvPr/>
        </p:nvGrpSpPr>
        <p:grpSpPr bwMode="auto">
          <a:xfrm>
            <a:off x="4367213" y="2667000"/>
            <a:ext cx="142875" cy="381000"/>
            <a:chOff x="840" y="864"/>
            <a:chExt cx="72" cy="240"/>
          </a:xfrm>
        </p:grpSpPr>
        <p:sp>
          <p:nvSpPr>
            <p:cNvPr id="233487" name="Line 15"/>
            <p:cNvSpPr>
              <a:spLocks noChangeShapeType="1"/>
            </p:cNvSpPr>
            <p:nvPr/>
          </p:nvSpPr>
          <p:spPr bwMode="auto">
            <a:xfrm>
              <a:off x="840" y="864"/>
              <a:ext cx="0" cy="240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488" name="Line 16"/>
            <p:cNvSpPr>
              <a:spLocks noChangeShapeType="1"/>
            </p:cNvSpPr>
            <p:nvPr/>
          </p:nvSpPr>
          <p:spPr bwMode="auto">
            <a:xfrm>
              <a:off x="912" y="864"/>
              <a:ext cx="0" cy="240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489" name="Line 17"/>
          <p:cNvSpPr>
            <a:spLocks noChangeShapeType="1"/>
          </p:cNvSpPr>
          <p:nvPr/>
        </p:nvSpPr>
        <p:spPr bwMode="auto">
          <a:xfrm rot="20870636" flipH="1">
            <a:off x="4076700" y="1752600"/>
            <a:ext cx="722313" cy="8207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114300" dist="50800" dir="7200000" algn="ctr" rotWithShape="0">
              <a:schemeClr val="bg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3490" name="Line 18"/>
          <p:cNvSpPr>
            <a:spLocks noChangeShapeType="1"/>
          </p:cNvSpPr>
          <p:nvPr/>
        </p:nvSpPr>
        <p:spPr bwMode="auto">
          <a:xfrm rot="729364">
            <a:off x="4078288" y="1752600"/>
            <a:ext cx="722312" cy="8207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114300" dist="50800" dir="3600000" algn="ctr" rotWithShape="0">
              <a:schemeClr val="bg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3491" name="Line 19"/>
          <p:cNvSpPr>
            <a:spLocks noChangeShapeType="1"/>
          </p:cNvSpPr>
          <p:nvPr/>
        </p:nvSpPr>
        <p:spPr bwMode="auto">
          <a:xfrm rot="20870636" flipH="1">
            <a:off x="4076700" y="3141663"/>
            <a:ext cx="722313" cy="8207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114300" dist="50800" dir="7200000" algn="ctr" rotWithShape="0">
              <a:schemeClr val="bg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3492" name="Line 20"/>
          <p:cNvSpPr>
            <a:spLocks noChangeShapeType="1"/>
          </p:cNvSpPr>
          <p:nvPr/>
        </p:nvSpPr>
        <p:spPr bwMode="auto">
          <a:xfrm rot="729364">
            <a:off x="4078288" y="3141663"/>
            <a:ext cx="722312" cy="8207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114300" dist="50800" dir="3600000" algn="ctr" rotWithShape="0">
              <a:schemeClr val="bg1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233493" name="Group 21"/>
          <p:cNvGrpSpPr>
            <a:grpSpLocks/>
          </p:cNvGrpSpPr>
          <p:nvPr/>
        </p:nvGrpSpPr>
        <p:grpSpPr bwMode="auto">
          <a:xfrm>
            <a:off x="4229100" y="4000500"/>
            <a:ext cx="419100" cy="419100"/>
            <a:chOff x="768" y="2064"/>
            <a:chExt cx="288" cy="288"/>
          </a:xfrm>
        </p:grpSpPr>
        <p:sp>
          <p:nvSpPr>
            <p:cNvPr id="233494" name="Line 22"/>
            <p:cNvSpPr>
              <a:spLocks noChangeShapeType="1"/>
            </p:cNvSpPr>
            <p:nvPr/>
          </p:nvSpPr>
          <p:spPr bwMode="auto">
            <a:xfrm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495" name="Line 23"/>
            <p:cNvSpPr>
              <a:spLocks noChangeShapeType="1"/>
            </p:cNvSpPr>
            <p:nvPr/>
          </p:nvSpPr>
          <p:spPr bwMode="auto">
            <a:xfrm rot="5400000"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3501" name="Group 29"/>
          <p:cNvGrpSpPr>
            <a:grpSpLocks/>
          </p:cNvGrpSpPr>
          <p:nvPr/>
        </p:nvGrpSpPr>
        <p:grpSpPr bwMode="auto">
          <a:xfrm>
            <a:off x="2705100" y="4495800"/>
            <a:ext cx="3581400" cy="693738"/>
            <a:chOff x="1704" y="2832"/>
            <a:chExt cx="2256" cy="437"/>
          </a:xfrm>
        </p:grpSpPr>
        <p:sp>
          <p:nvSpPr>
            <p:cNvPr id="233502" name="Rectangle 30"/>
            <p:cNvSpPr>
              <a:spLocks noChangeArrowheads="1"/>
            </p:cNvSpPr>
            <p:nvPr/>
          </p:nvSpPr>
          <p:spPr bwMode="auto">
            <a:xfrm>
              <a:off x="1704" y="2832"/>
              <a:ext cx="2256" cy="437"/>
            </a:xfrm>
            <a:prstGeom prst="rect">
              <a:avLst/>
            </a:prstGeom>
            <a:gradFill rotWithShape="0">
              <a:gsLst>
                <a:gs pos="0">
                  <a:srgbClr val="FFFFCC">
                    <a:alpha val="70000"/>
                  </a:srgbClr>
                </a:gs>
                <a:gs pos="100000">
                  <a:srgbClr val="FFCC00">
                    <a:alpha val="70000"/>
                  </a:srgbClr>
                </a:gs>
              </a:gsLst>
              <a:path path="shape">
                <a:fillToRect l="50000" t="50000" r="50000" b="50000"/>
              </a:path>
            </a:gra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03" name="Text Box 31"/>
            <p:cNvSpPr txBox="1">
              <a:spLocks noChangeArrowheads="1"/>
            </p:cNvSpPr>
            <p:nvPr/>
          </p:nvSpPr>
          <p:spPr bwMode="auto">
            <a:xfrm>
              <a:off x="1752" y="2868"/>
              <a:ext cx="2160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rgbClr val="000099"/>
                  </a:solidFill>
                  <a:latin typeface="Impact" pitchFamily="34" charset="0"/>
                </a:rPr>
                <a:t>Foundation of Faith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33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1" grpId="0" animBg="1"/>
      <p:bldP spid="233482" grpId="0"/>
      <p:bldP spid="233489" grpId="0" animBg="1"/>
      <p:bldP spid="233490" grpId="0" animBg="1"/>
      <p:bldP spid="233491" grpId="0" animBg="1"/>
      <p:bldP spid="23349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28" name="Picture 32" descr="Cain_Abel_Mur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4863" y="0"/>
            <a:ext cx="4935537" cy="5638800"/>
          </a:xfrm>
          <a:prstGeom prst="rect">
            <a:avLst/>
          </a:prstGeom>
          <a:noFill/>
        </p:spPr>
      </p:pic>
      <p:sp>
        <p:nvSpPr>
          <p:cNvPr id="234498" name="AutoShape 2"/>
          <p:cNvSpPr>
            <a:spLocks noChangeArrowheads="1"/>
          </p:cNvSpPr>
          <p:nvPr/>
        </p:nvSpPr>
        <p:spPr bwMode="auto">
          <a:xfrm flipV="1">
            <a:off x="4286250" y="1165225"/>
            <a:ext cx="304800" cy="587375"/>
          </a:xfrm>
          <a:prstGeom prst="downArrow">
            <a:avLst>
              <a:gd name="adj1" fmla="val 34722"/>
              <a:gd name="adj2" fmla="val 85309"/>
            </a:avLst>
          </a:prstGeom>
          <a:solidFill>
            <a:srgbClr val="6600CC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4500" name="Group 4"/>
          <p:cNvGrpSpPr>
            <a:grpSpLocks/>
          </p:cNvGrpSpPr>
          <p:nvPr/>
        </p:nvGrpSpPr>
        <p:grpSpPr bwMode="auto">
          <a:xfrm>
            <a:off x="1320800" y="5643563"/>
            <a:ext cx="6527800" cy="757237"/>
            <a:chOff x="544" y="3541"/>
            <a:chExt cx="4112" cy="477"/>
          </a:xfrm>
        </p:grpSpPr>
        <p:sp>
          <p:nvSpPr>
            <p:cNvPr id="234501" name="Text Box 5"/>
            <p:cNvSpPr txBox="1">
              <a:spLocks noChangeArrowheads="1"/>
            </p:cNvSpPr>
            <p:nvPr/>
          </p:nvSpPr>
          <p:spPr bwMode="auto">
            <a:xfrm>
              <a:off x="544" y="3541"/>
              <a:ext cx="17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34502" name="Text Box 6"/>
            <p:cNvSpPr txBox="1">
              <a:spLocks noChangeArrowheads="1"/>
            </p:cNvSpPr>
            <p:nvPr/>
          </p:nvSpPr>
          <p:spPr bwMode="auto">
            <a:xfrm>
              <a:off x="768" y="3592"/>
              <a:ext cx="3888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God’s providence of restoration in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Adam’s family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came to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naught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234523" name="Rectangle 27"/>
          <p:cNvSpPr>
            <a:spLocks noChangeArrowheads="1"/>
          </p:cNvSpPr>
          <p:nvPr/>
        </p:nvSpPr>
        <p:spPr bwMode="auto">
          <a:xfrm>
            <a:off x="495300" y="434975"/>
            <a:ext cx="8153400" cy="708025"/>
          </a:xfrm>
          <a:prstGeom prst="rect">
            <a:avLst/>
          </a:prstGeom>
          <a:solidFill>
            <a:srgbClr val="000066">
              <a:alpha val="70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24" name="Text Box 28"/>
          <p:cNvSpPr txBox="1">
            <a:spLocks noChangeArrowheads="1"/>
          </p:cNvSpPr>
          <p:nvPr/>
        </p:nvSpPr>
        <p:spPr bwMode="auto">
          <a:xfrm>
            <a:off x="457200" y="498475"/>
            <a:ext cx="739140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>
                <a:solidFill>
                  <a:schemeClr val="bg1"/>
                </a:solidFill>
                <a:latin typeface="Impact" pitchFamily="34" charset="0"/>
              </a:rPr>
              <a:t>Providence of restoration in Adam’s Family </a:t>
            </a:r>
            <a:endParaRPr lang="en-US" sz="3200" b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4525" name="Line 29"/>
          <p:cNvSpPr>
            <a:spLocks noChangeShapeType="1"/>
          </p:cNvSpPr>
          <p:nvPr/>
        </p:nvSpPr>
        <p:spPr bwMode="auto">
          <a:xfrm rot="20870636" flipH="1">
            <a:off x="8001000" y="581025"/>
            <a:ext cx="531813" cy="4238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26" name="Line 30"/>
          <p:cNvSpPr>
            <a:spLocks noChangeShapeType="1"/>
          </p:cNvSpPr>
          <p:nvPr/>
        </p:nvSpPr>
        <p:spPr bwMode="auto">
          <a:xfrm rot="729364">
            <a:off x="8002588" y="581025"/>
            <a:ext cx="531812" cy="4238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527" name="Text Box 31"/>
          <p:cNvSpPr txBox="1">
            <a:spLocks noChangeArrowheads="1"/>
          </p:cNvSpPr>
          <p:nvPr/>
        </p:nvSpPr>
        <p:spPr bwMode="auto">
          <a:xfrm>
            <a:off x="7734300" y="441325"/>
            <a:ext cx="30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Impact" pitchFamily="34" charset="0"/>
              </a:rPr>
              <a:t>:</a:t>
            </a:r>
          </a:p>
        </p:txBody>
      </p:sp>
      <p:sp>
        <p:nvSpPr>
          <p:cNvPr id="234544" name="Rectangle 48"/>
          <p:cNvSpPr>
            <a:spLocks noChangeArrowheads="1"/>
          </p:cNvSpPr>
          <p:nvPr/>
        </p:nvSpPr>
        <p:spPr bwMode="auto">
          <a:xfrm>
            <a:off x="1506538" y="1828800"/>
            <a:ext cx="5922962" cy="708025"/>
          </a:xfrm>
          <a:prstGeom prst="rect">
            <a:avLst/>
          </a:prstGeom>
          <a:solidFill>
            <a:srgbClr val="6600CC">
              <a:alpha val="60001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4545" name="Text Box 49"/>
          <p:cNvSpPr txBox="1">
            <a:spLocks noChangeArrowheads="1"/>
          </p:cNvSpPr>
          <p:nvPr/>
        </p:nvSpPr>
        <p:spPr bwMode="auto">
          <a:xfrm>
            <a:off x="1562100" y="1862138"/>
            <a:ext cx="57912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chemeClr val="bg1"/>
                </a:solidFill>
                <a:latin typeface="Impact" pitchFamily="34" charset="0"/>
              </a:rPr>
              <a:t>Foundation for           the   </a:t>
            </a:r>
            <a:r>
              <a:rPr lang="en-US" sz="3600">
                <a:solidFill>
                  <a:schemeClr val="bg1"/>
                </a:solidFill>
                <a:latin typeface="Impact" pitchFamily="34" charset="0"/>
              </a:rPr>
              <a:t>Messiah</a:t>
            </a:r>
            <a:endParaRPr lang="en-US" sz="3600" b="1" u="sng">
              <a:latin typeface="Times New Roman" pitchFamily="18" charset="0"/>
            </a:endParaRPr>
          </a:p>
        </p:txBody>
      </p:sp>
      <p:grpSp>
        <p:nvGrpSpPr>
          <p:cNvPr id="234546" name="Group 50"/>
          <p:cNvGrpSpPr>
            <a:grpSpLocks/>
          </p:cNvGrpSpPr>
          <p:nvPr/>
        </p:nvGrpSpPr>
        <p:grpSpPr bwMode="auto">
          <a:xfrm>
            <a:off x="2095500" y="3200400"/>
            <a:ext cx="4876800" cy="685800"/>
            <a:chOff x="1320" y="2016"/>
            <a:chExt cx="3072" cy="432"/>
          </a:xfrm>
        </p:grpSpPr>
        <p:sp>
          <p:nvSpPr>
            <p:cNvPr id="234547" name="Rectangle 51"/>
            <p:cNvSpPr>
              <a:spLocks noChangeArrowheads="1"/>
            </p:cNvSpPr>
            <p:nvPr/>
          </p:nvSpPr>
          <p:spPr bwMode="auto">
            <a:xfrm>
              <a:off x="1320" y="2016"/>
              <a:ext cx="3072" cy="432"/>
            </a:xfrm>
            <a:prstGeom prst="rect">
              <a:avLst/>
            </a:prstGeom>
            <a:gradFill rotWithShape="0">
              <a:gsLst>
                <a:gs pos="0">
                  <a:srgbClr val="FFFFCC">
                    <a:alpha val="70000"/>
                  </a:srgbClr>
                </a:gs>
                <a:gs pos="100000">
                  <a:srgbClr val="FFCCCC">
                    <a:alpha val="70000"/>
                  </a:srgbClr>
                </a:gs>
              </a:gsLst>
              <a:path path="shape">
                <a:fillToRect l="50000" t="50000" r="50000" b="50000"/>
              </a:path>
            </a:gra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48" name="Text Box 52"/>
            <p:cNvSpPr txBox="1">
              <a:spLocks noChangeArrowheads="1"/>
            </p:cNvSpPr>
            <p:nvPr/>
          </p:nvSpPr>
          <p:spPr bwMode="auto">
            <a:xfrm>
              <a:off x="1368" y="2050"/>
              <a:ext cx="3024" cy="3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rgbClr val="660033"/>
                  </a:solidFill>
                  <a:latin typeface="Impact" pitchFamily="34" charset="0"/>
                </a:rPr>
                <a:t>Foundation</a:t>
              </a:r>
              <a:r>
                <a:rPr lang="en-US" sz="2400">
                  <a:solidFill>
                    <a:srgbClr val="660033"/>
                  </a:solidFill>
                  <a:latin typeface="Impact" pitchFamily="34" charset="0"/>
                </a:rPr>
                <a:t>         </a:t>
              </a:r>
              <a:r>
                <a:rPr lang="en-US" sz="3200">
                  <a:solidFill>
                    <a:srgbClr val="660033"/>
                  </a:solidFill>
                  <a:latin typeface="Impact" pitchFamily="34" charset="0"/>
                </a:rPr>
                <a:t>of Substance </a:t>
              </a:r>
            </a:p>
          </p:txBody>
        </p:sp>
      </p:grpSp>
      <p:grpSp>
        <p:nvGrpSpPr>
          <p:cNvPr id="234549" name="Group 53"/>
          <p:cNvGrpSpPr>
            <a:grpSpLocks/>
          </p:cNvGrpSpPr>
          <p:nvPr/>
        </p:nvGrpSpPr>
        <p:grpSpPr bwMode="auto">
          <a:xfrm>
            <a:off x="4367213" y="2667000"/>
            <a:ext cx="142875" cy="381000"/>
            <a:chOff x="840" y="864"/>
            <a:chExt cx="72" cy="240"/>
          </a:xfrm>
        </p:grpSpPr>
        <p:sp>
          <p:nvSpPr>
            <p:cNvPr id="234550" name="Line 54"/>
            <p:cNvSpPr>
              <a:spLocks noChangeShapeType="1"/>
            </p:cNvSpPr>
            <p:nvPr/>
          </p:nvSpPr>
          <p:spPr bwMode="auto">
            <a:xfrm>
              <a:off x="840" y="864"/>
              <a:ext cx="0" cy="240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551" name="Line 55"/>
            <p:cNvSpPr>
              <a:spLocks noChangeShapeType="1"/>
            </p:cNvSpPr>
            <p:nvPr/>
          </p:nvSpPr>
          <p:spPr bwMode="auto">
            <a:xfrm>
              <a:off x="912" y="864"/>
              <a:ext cx="0" cy="240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4552" name="Line 56"/>
          <p:cNvSpPr>
            <a:spLocks noChangeShapeType="1"/>
          </p:cNvSpPr>
          <p:nvPr/>
        </p:nvSpPr>
        <p:spPr bwMode="auto">
          <a:xfrm rot="20870636" flipH="1">
            <a:off x="4076700" y="1752600"/>
            <a:ext cx="722313" cy="8207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114300" dist="50800" dir="7200000" algn="ctr" rotWithShape="0">
              <a:schemeClr val="bg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4553" name="Line 57"/>
          <p:cNvSpPr>
            <a:spLocks noChangeShapeType="1"/>
          </p:cNvSpPr>
          <p:nvPr/>
        </p:nvSpPr>
        <p:spPr bwMode="auto">
          <a:xfrm rot="729364">
            <a:off x="4078288" y="1752600"/>
            <a:ext cx="722312" cy="8207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114300" dist="50800" dir="3600000" algn="ctr" rotWithShape="0">
              <a:schemeClr val="bg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4554" name="Line 58"/>
          <p:cNvSpPr>
            <a:spLocks noChangeShapeType="1"/>
          </p:cNvSpPr>
          <p:nvPr/>
        </p:nvSpPr>
        <p:spPr bwMode="auto">
          <a:xfrm rot="20870636" flipH="1">
            <a:off x="4076700" y="3141663"/>
            <a:ext cx="722313" cy="8207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114300" dist="50800" dir="7200000" algn="ctr" rotWithShape="0">
              <a:schemeClr val="bg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4555" name="Line 59"/>
          <p:cNvSpPr>
            <a:spLocks noChangeShapeType="1"/>
          </p:cNvSpPr>
          <p:nvPr/>
        </p:nvSpPr>
        <p:spPr bwMode="auto">
          <a:xfrm rot="729364">
            <a:off x="4078288" y="3141663"/>
            <a:ext cx="722312" cy="8207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114300" dist="50800" dir="3600000" algn="ctr" rotWithShape="0">
              <a:schemeClr val="bg1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234556" name="Group 60"/>
          <p:cNvGrpSpPr>
            <a:grpSpLocks/>
          </p:cNvGrpSpPr>
          <p:nvPr/>
        </p:nvGrpSpPr>
        <p:grpSpPr bwMode="auto">
          <a:xfrm>
            <a:off x="4229100" y="4000500"/>
            <a:ext cx="419100" cy="419100"/>
            <a:chOff x="768" y="2064"/>
            <a:chExt cx="288" cy="288"/>
          </a:xfrm>
        </p:grpSpPr>
        <p:sp>
          <p:nvSpPr>
            <p:cNvPr id="234557" name="Line 61"/>
            <p:cNvSpPr>
              <a:spLocks noChangeShapeType="1"/>
            </p:cNvSpPr>
            <p:nvPr/>
          </p:nvSpPr>
          <p:spPr bwMode="auto">
            <a:xfrm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558" name="Line 62"/>
            <p:cNvSpPr>
              <a:spLocks noChangeShapeType="1"/>
            </p:cNvSpPr>
            <p:nvPr/>
          </p:nvSpPr>
          <p:spPr bwMode="auto">
            <a:xfrm rot="5400000"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4559" name="Group 63"/>
          <p:cNvGrpSpPr>
            <a:grpSpLocks/>
          </p:cNvGrpSpPr>
          <p:nvPr/>
        </p:nvGrpSpPr>
        <p:grpSpPr bwMode="auto">
          <a:xfrm>
            <a:off x="2705100" y="4495800"/>
            <a:ext cx="3581400" cy="693738"/>
            <a:chOff x="1704" y="2832"/>
            <a:chExt cx="2256" cy="437"/>
          </a:xfrm>
        </p:grpSpPr>
        <p:sp>
          <p:nvSpPr>
            <p:cNvPr id="234560" name="Rectangle 64"/>
            <p:cNvSpPr>
              <a:spLocks noChangeArrowheads="1"/>
            </p:cNvSpPr>
            <p:nvPr/>
          </p:nvSpPr>
          <p:spPr bwMode="auto">
            <a:xfrm>
              <a:off x="1704" y="2832"/>
              <a:ext cx="2256" cy="437"/>
            </a:xfrm>
            <a:prstGeom prst="rect">
              <a:avLst/>
            </a:prstGeom>
            <a:gradFill rotWithShape="0">
              <a:gsLst>
                <a:gs pos="0">
                  <a:srgbClr val="FFFFCC">
                    <a:alpha val="70000"/>
                  </a:srgbClr>
                </a:gs>
                <a:gs pos="100000">
                  <a:srgbClr val="FFCC00">
                    <a:alpha val="70000"/>
                  </a:srgbClr>
                </a:gs>
              </a:gsLst>
              <a:path path="shape">
                <a:fillToRect l="50000" t="50000" r="50000" b="50000"/>
              </a:path>
            </a:gra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61" name="Text Box 65"/>
            <p:cNvSpPr txBox="1">
              <a:spLocks noChangeArrowheads="1"/>
            </p:cNvSpPr>
            <p:nvPr/>
          </p:nvSpPr>
          <p:spPr bwMode="auto">
            <a:xfrm>
              <a:off x="1752" y="2868"/>
              <a:ext cx="2160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rgbClr val="000099"/>
                  </a:solidFill>
                  <a:latin typeface="Impact" pitchFamily="34" charset="0"/>
                </a:rPr>
                <a:t>Foundation of Faith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34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 animBg="1"/>
      <p:bldP spid="234523" grpId="0" animBg="1"/>
      <p:bldP spid="234524" grpId="0"/>
      <p:bldP spid="234525" grpId="0" animBg="1"/>
      <p:bldP spid="234526" grpId="0" animBg="1"/>
      <p:bldP spid="2345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523" name="Group 3"/>
          <p:cNvGrpSpPr>
            <a:grpSpLocks/>
          </p:cNvGrpSpPr>
          <p:nvPr/>
        </p:nvGrpSpPr>
        <p:grpSpPr bwMode="auto">
          <a:xfrm>
            <a:off x="838200" y="5534025"/>
            <a:ext cx="7467600" cy="1184275"/>
            <a:chOff x="336" y="3444"/>
            <a:chExt cx="4704" cy="746"/>
          </a:xfrm>
        </p:grpSpPr>
        <p:sp>
          <p:nvSpPr>
            <p:cNvPr id="235524" name="Text Box 4"/>
            <p:cNvSpPr txBox="1">
              <a:spLocks noChangeArrowheads="1"/>
            </p:cNvSpPr>
            <p:nvPr/>
          </p:nvSpPr>
          <p:spPr bwMode="auto">
            <a:xfrm>
              <a:off x="560" y="3456"/>
              <a:ext cx="4480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The failure of God’s providence of restoration in Adam’s family teaches us something about God’s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conditional predestination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of the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accomplishment of His Will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and His absolute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respect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for the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human portion of responsibility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2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35525" name="Oval 5"/>
            <p:cNvSpPr>
              <a:spLocks noChangeArrowheads="1"/>
            </p:cNvSpPr>
            <p:nvPr/>
          </p:nvSpPr>
          <p:spPr bwMode="auto">
            <a:xfrm>
              <a:off x="336" y="3444"/>
              <a:ext cx="226" cy="2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685800" y="152400"/>
            <a:ext cx="6858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400" dirty="0">
                <a:solidFill>
                  <a:srgbClr val="000099"/>
                </a:solidFill>
                <a:latin typeface="Impact" pitchFamily="34" charset="0"/>
              </a:rPr>
              <a:t>1.4  Some Lessons from Adam’s Family</a:t>
            </a:r>
          </a:p>
        </p:txBody>
      </p:sp>
      <p:sp>
        <p:nvSpPr>
          <p:cNvPr id="235527" name="WordArt 7"/>
          <p:cNvSpPr>
            <a:spLocks noChangeArrowheads="1" noChangeShapeType="1" noTextEdit="1"/>
          </p:cNvSpPr>
          <p:nvPr/>
        </p:nvSpPr>
        <p:spPr bwMode="auto">
          <a:xfrm rot="-5400000">
            <a:off x="609600" y="1422400"/>
            <a:ext cx="990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5528" name="WordArt 8"/>
          <p:cNvSpPr>
            <a:spLocks noChangeArrowheads="1" noChangeShapeType="1" noTextEdit="1"/>
          </p:cNvSpPr>
          <p:nvPr/>
        </p:nvSpPr>
        <p:spPr bwMode="auto">
          <a:xfrm>
            <a:off x="1143000" y="965200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5529" name="WordArt 9"/>
          <p:cNvSpPr>
            <a:spLocks noChangeArrowheads="1" noChangeShapeType="1" noTextEdit="1"/>
          </p:cNvSpPr>
          <p:nvPr/>
        </p:nvSpPr>
        <p:spPr bwMode="auto">
          <a:xfrm>
            <a:off x="1143000" y="1879600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5530" name="Oval 10"/>
          <p:cNvSpPr>
            <a:spLocks noChangeArrowheads="1"/>
          </p:cNvSpPr>
          <p:nvPr/>
        </p:nvSpPr>
        <p:spPr bwMode="auto">
          <a:xfrm>
            <a:off x="457200" y="12319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dirty="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235531" name="Text Box 11"/>
          <p:cNvSpPr txBox="1">
            <a:spLocks noChangeArrowheads="1"/>
          </p:cNvSpPr>
          <p:nvPr/>
        </p:nvSpPr>
        <p:spPr bwMode="auto">
          <a:xfrm>
            <a:off x="1295400" y="828675"/>
            <a:ext cx="274320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 dirty="0">
                <a:solidFill>
                  <a:srgbClr val="660066"/>
                </a:solidFill>
                <a:latin typeface="Fette Engschrift" pitchFamily="2" charset="0"/>
              </a:rPr>
              <a:t>Accomplishment</a:t>
            </a:r>
          </a:p>
          <a:p>
            <a:pPr eaLnBrk="0" hangingPunct="0">
              <a:lnSpc>
                <a:spcPct val="65000"/>
              </a:lnSpc>
            </a:pPr>
            <a:r>
              <a:rPr lang="en-US" sz="4000" dirty="0">
                <a:solidFill>
                  <a:srgbClr val="660066"/>
                </a:solidFill>
                <a:latin typeface="Fette Engschrift" pitchFamily="2" charset="0"/>
              </a:rPr>
              <a:t>of God’s Will</a:t>
            </a:r>
          </a:p>
        </p:txBody>
      </p:sp>
      <p:sp>
        <p:nvSpPr>
          <p:cNvPr id="235532" name="Text Box 12"/>
          <p:cNvSpPr txBox="1">
            <a:spLocks noChangeArrowheads="1"/>
          </p:cNvSpPr>
          <p:nvPr/>
        </p:nvSpPr>
        <p:spPr bwMode="auto">
          <a:xfrm>
            <a:off x="1295400" y="15748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0000CC"/>
                </a:solidFill>
                <a:latin typeface="Fette Engschrift" pitchFamily="2" charset="0"/>
              </a:rPr>
              <a:t>Human responsibility</a:t>
            </a: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6248400" y="841375"/>
            <a:ext cx="2438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 dirty="0">
                <a:solidFill>
                  <a:srgbClr val="660066"/>
                </a:solidFill>
                <a:latin typeface="Fette Engschrift" pitchFamily="2" charset="0"/>
              </a:rPr>
              <a:t>Conditional</a:t>
            </a:r>
          </a:p>
          <a:p>
            <a:pPr eaLnBrk="0" hangingPunct="0">
              <a:lnSpc>
                <a:spcPct val="65000"/>
              </a:lnSpc>
            </a:pPr>
            <a:r>
              <a:rPr lang="en-US" sz="4000" dirty="0">
                <a:solidFill>
                  <a:srgbClr val="660066"/>
                </a:solidFill>
                <a:latin typeface="Fette Engschrift" pitchFamily="2" charset="0"/>
              </a:rPr>
              <a:t>predestination</a:t>
            </a:r>
          </a:p>
        </p:txBody>
      </p:sp>
      <p:sp>
        <p:nvSpPr>
          <p:cNvPr id="235534" name="Text Box 14"/>
          <p:cNvSpPr txBox="1">
            <a:spLocks noChangeArrowheads="1"/>
          </p:cNvSpPr>
          <p:nvPr/>
        </p:nvSpPr>
        <p:spPr bwMode="auto">
          <a:xfrm>
            <a:off x="6248400" y="1590675"/>
            <a:ext cx="1485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0000CC"/>
                </a:solidFill>
                <a:latin typeface="Fette Engschrift" pitchFamily="2" charset="0"/>
              </a:rPr>
              <a:t>Respect</a:t>
            </a:r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3733800" y="5842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660066"/>
                </a:solidFill>
                <a:latin typeface="Arial Rounded MT Bold" pitchFamily="34" charset="0"/>
              </a:rPr>
              <a:t>……………</a:t>
            </a:r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4572000" y="14986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 Rounded MT Bold" pitchFamily="34" charset="0"/>
              </a:rPr>
              <a:t>….……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"/>
                            </p:stCondLst>
                            <p:childTnLst>
                              <p:par>
                                <p:cTn id="5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23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6" grpId="0"/>
      <p:bldP spid="235527" grpId="0" animBg="1"/>
      <p:bldP spid="235528" grpId="0" animBg="1"/>
      <p:bldP spid="235529" grpId="0" animBg="1"/>
      <p:bldP spid="235531" grpId="0"/>
      <p:bldP spid="235532" grpId="0"/>
      <p:bldP spid="235533" grpId="0"/>
      <p:bldP spid="235534" grpId="0"/>
      <p:bldP spid="235535" grpId="0"/>
      <p:bldP spid="2355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685800" y="152400"/>
            <a:ext cx="6858000" cy="53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400">
                <a:solidFill>
                  <a:srgbClr val="000099"/>
                </a:solidFill>
                <a:latin typeface="Impact" pitchFamily="34" charset="0"/>
              </a:rPr>
              <a:t>1.4  Some Lessons from Adam’s Family</a:t>
            </a:r>
          </a:p>
        </p:txBody>
      </p:sp>
      <p:sp>
        <p:nvSpPr>
          <p:cNvPr id="236551" name="WordArt 7"/>
          <p:cNvSpPr>
            <a:spLocks noChangeArrowheads="1" noChangeShapeType="1" noTextEdit="1"/>
          </p:cNvSpPr>
          <p:nvPr/>
        </p:nvSpPr>
        <p:spPr bwMode="auto">
          <a:xfrm rot="-5400000">
            <a:off x="609600" y="1422400"/>
            <a:ext cx="990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6552" name="WordArt 8"/>
          <p:cNvSpPr>
            <a:spLocks noChangeArrowheads="1" noChangeShapeType="1" noTextEdit="1"/>
          </p:cNvSpPr>
          <p:nvPr/>
        </p:nvSpPr>
        <p:spPr bwMode="auto">
          <a:xfrm>
            <a:off x="1143000" y="965200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6553" name="WordArt 9"/>
          <p:cNvSpPr>
            <a:spLocks noChangeArrowheads="1" noChangeShapeType="1" noTextEdit="1"/>
          </p:cNvSpPr>
          <p:nvPr/>
        </p:nvSpPr>
        <p:spPr bwMode="auto">
          <a:xfrm>
            <a:off x="1143000" y="1879600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6554" name="Oval 10"/>
          <p:cNvSpPr>
            <a:spLocks noChangeArrowheads="1"/>
          </p:cNvSpPr>
          <p:nvPr/>
        </p:nvSpPr>
        <p:spPr bwMode="auto">
          <a:xfrm>
            <a:off x="457200" y="12319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dirty="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1295400" y="828675"/>
            <a:ext cx="274320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Accomplishment</a:t>
            </a:r>
          </a:p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of God’s Will</a:t>
            </a:r>
          </a:p>
        </p:txBody>
      </p:sp>
      <p:sp>
        <p:nvSpPr>
          <p:cNvPr id="236557" name="Text Box 13"/>
          <p:cNvSpPr txBox="1">
            <a:spLocks noChangeArrowheads="1"/>
          </p:cNvSpPr>
          <p:nvPr/>
        </p:nvSpPr>
        <p:spPr bwMode="auto">
          <a:xfrm>
            <a:off x="1295400" y="15748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0000CC"/>
                </a:solidFill>
                <a:latin typeface="Fette Engschrift" pitchFamily="2" charset="0"/>
              </a:rPr>
              <a:t>Human responsibility</a:t>
            </a:r>
          </a:p>
        </p:txBody>
      </p:sp>
      <p:sp>
        <p:nvSpPr>
          <p:cNvPr id="236558" name="Text Box 14"/>
          <p:cNvSpPr txBox="1">
            <a:spLocks noChangeArrowheads="1"/>
          </p:cNvSpPr>
          <p:nvPr/>
        </p:nvSpPr>
        <p:spPr bwMode="auto">
          <a:xfrm>
            <a:off x="6248400" y="841375"/>
            <a:ext cx="2438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Conditional</a:t>
            </a:r>
          </a:p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predestination</a:t>
            </a:r>
          </a:p>
        </p:txBody>
      </p:sp>
      <p:sp>
        <p:nvSpPr>
          <p:cNvPr id="236559" name="Text Box 15"/>
          <p:cNvSpPr txBox="1">
            <a:spLocks noChangeArrowheads="1"/>
          </p:cNvSpPr>
          <p:nvPr/>
        </p:nvSpPr>
        <p:spPr bwMode="auto">
          <a:xfrm>
            <a:off x="6248400" y="1590675"/>
            <a:ext cx="1485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0000CC"/>
                </a:solidFill>
                <a:latin typeface="Fette Engschrift" pitchFamily="2" charset="0"/>
              </a:rPr>
              <a:t>Respect</a:t>
            </a:r>
          </a:p>
        </p:txBody>
      </p:sp>
      <p:sp>
        <p:nvSpPr>
          <p:cNvPr id="236560" name="Text Box 16"/>
          <p:cNvSpPr txBox="1">
            <a:spLocks noChangeArrowheads="1"/>
          </p:cNvSpPr>
          <p:nvPr/>
        </p:nvSpPr>
        <p:spPr bwMode="auto">
          <a:xfrm>
            <a:off x="3733800" y="5842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660066"/>
                </a:solidFill>
                <a:latin typeface="Arial Rounded MT Bold" pitchFamily="34" charset="0"/>
              </a:rPr>
              <a:t>……………</a:t>
            </a:r>
          </a:p>
        </p:txBody>
      </p:sp>
      <p:sp>
        <p:nvSpPr>
          <p:cNvPr id="236561" name="Text Box 17"/>
          <p:cNvSpPr txBox="1">
            <a:spLocks noChangeArrowheads="1"/>
          </p:cNvSpPr>
          <p:nvPr/>
        </p:nvSpPr>
        <p:spPr bwMode="auto">
          <a:xfrm>
            <a:off x="4572000" y="14986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 Rounded MT Bold" pitchFamily="34" charset="0"/>
              </a:rPr>
              <a:t>….……</a:t>
            </a:r>
          </a:p>
        </p:txBody>
      </p:sp>
      <p:grpSp>
        <p:nvGrpSpPr>
          <p:cNvPr id="236564" name="Group 20"/>
          <p:cNvGrpSpPr>
            <a:grpSpLocks/>
          </p:cNvGrpSpPr>
          <p:nvPr/>
        </p:nvGrpSpPr>
        <p:grpSpPr bwMode="auto">
          <a:xfrm>
            <a:off x="1295400" y="5562600"/>
            <a:ext cx="7010400" cy="1082675"/>
            <a:chOff x="672" y="3504"/>
            <a:chExt cx="4416" cy="682"/>
          </a:xfrm>
        </p:grpSpPr>
        <p:sp>
          <p:nvSpPr>
            <p:cNvPr id="236548" name="Text Box 4"/>
            <p:cNvSpPr txBox="1">
              <a:spLocks noChangeArrowheads="1"/>
            </p:cNvSpPr>
            <p:nvPr/>
          </p:nvSpPr>
          <p:spPr bwMode="auto">
            <a:xfrm>
              <a:off x="1008" y="3540"/>
              <a:ext cx="4080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Second, even after Cain killed Abel, God began a new chapter of His providence by raising Seth in Abel’s place.</a:t>
              </a:r>
              <a:endParaRPr lang="en-US" sz="24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36562" name="Oval 18"/>
            <p:cNvSpPr>
              <a:spLocks noChangeArrowheads="1"/>
            </p:cNvSpPr>
            <p:nvPr/>
          </p:nvSpPr>
          <p:spPr bwMode="auto">
            <a:xfrm>
              <a:off x="672" y="3504"/>
              <a:ext cx="288" cy="28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1524000" y="5540375"/>
            <a:ext cx="61722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This shows us that God has </a:t>
            </a:r>
            <a:r>
              <a:rPr lang="en-US" sz="2200" b="1" u="sng">
                <a:solidFill>
                  <a:schemeClr val="bg1"/>
                </a:solidFill>
                <a:latin typeface="Arial Narrow" pitchFamily="34" charset="0"/>
              </a:rPr>
              <a:t>absolutely predestined</a:t>
            </a: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 that </a:t>
            </a:r>
            <a:r>
              <a:rPr lang="en-US" sz="2200" b="1" u="sng">
                <a:solidFill>
                  <a:schemeClr val="bg1"/>
                </a:solidFill>
                <a:latin typeface="Arial Narrow" pitchFamily="34" charset="0"/>
              </a:rPr>
              <a:t>His Will</a:t>
            </a: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 shall one day be fulfilled, even though His predestination concerning individual </a:t>
            </a:r>
            <a:r>
              <a:rPr lang="en-US" sz="2200" b="1" u="sng">
                <a:solidFill>
                  <a:schemeClr val="bg1"/>
                </a:solidFill>
                <a:latin typeface="Arial Narrow" pitchFamily="34" charset="0"/>
              </a:rPr>
              <a:t>human beings</a:t>
            </a: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 is </a:t>
            </a:r>
            <a:r>
              <a:rPr lang="en-US" sz="2200" b="1" u="sng">
                <a:solidFill>
                  <a:schemeClr val="bg1"/>
                </a:solidFill>
                <a:latin typeface="Arial Narrow" pitchFamily="34" charset="0"/>
              </a:rPr>
              <a:t>conditional</a:t>
            </a: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200" u="sng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685800" y="152400"/>
            <a:ext cx="6858000" cy="53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400">
                <a:solidFill>
                  <a:srgbClr val="000099"/>
                </a:solidFill>
                <a:latin typeface="Impact" pitchFamily="34" charset="0"/>
              </a:rPr>
              <a:t>1.4  Some Lessons from Adam’s Family</a:t>
            </a:r>
          </a:p>
        </p:txBody>
      </p:sp>
      <p:sp>
        <p:nvSpPr>
          <p:cNvPr id="237573" name="WordArt 5"/>
          <p:cNvSpPr>
            <a:spLocks noChangeArrowheads="1" noChangeShapeType="1" noTextEdit="1"/>
          </p:cNvSpPr>
          <p:nvPr/>
        </p:nvSpPr>
        <p:spPr bwMode="auto">
          <a:xfrm rot="-5400000">
            <a:off x="609600" y="1422400"/>
            <a:ext cx="990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7574" name="WordArt 6"/>
          <p:cNvSpPr>
            <a:spLocks noChangeArrowheads="1" noChangeShapeType="1" noTextEdit="1"/>
          </p:cNvSpPr>
          <p:nvPr/>
        </p:nvSpPr>
        <p:spPr bwMode="auto">
          <a:xfrm>
            <a:off x="1143000" y="965200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7575" name="WordArt 7"/>
          <p:cNvSpPr>
            <a:spLocks noChangeArrowheads="1" noChangeShapeType="1" noTextEdit="1"/>
          </p:cNvSpPr>
          <p:nvPr/>
        </p:nvSpPr>
        <p:spPr bwMode="auto">
          <a:xfrm>
            <a:off x="1143000" y="1879600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7576" name="Oval 8"/>
          <p:cNvSpPr>
            <a:spLocks noChangeArrowheads="1"/>
          </p:cNvSpPr>
          <p:nvPr/>
        </p:nvSpPr>
        <p:spPr bwMode="auto">
          <a:xfrm>
            <a:off x="457200" y="12319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237577" name="Oval 9"/>
          <p:cNvSpPr>
            <a:spLocks noChangeArrowheads="1"/>
          </p:cNvSpPr>
          <p:nvPr/>
        </p:nvSpPr>
        <p:spPr bwMode="auto">
          <a:xfrm>
            <a:off x="457200" y="296545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dirty="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37578" name="Text Box 10"/>
          <p:cNvSpPr txBox="1">
            <a:spLocks noChangeArrowheads="1"/>
          </p:cNvSpPr>
          <p:nvPr/>
        </p:nvSpPr>
        <p:spPr bwMode="auto">
          <a:xfrm>
            <a:off x="1295400" y="828675"/>
            <a:ext cx="274320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Accomplishment</a:t>
            </a:r>
          </a:p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of God’s Will</a:t>
            </a:r>
          </a:p>
        </p:txBody>
      </p:sp>
      <p:sp>
        <p:nvSpPr>
          <p:cNvPr id="237579" name="Text Box 11"/>
          <p:cNvSpPr txBox="1">
            <a:spLocks noChangeArrowheads="1"/>
          </p:cNvSpPr>
          <p:nvPr/>
        </p:nvSpPr>
        <p:spPr bwMode="auto">
          <a:xfrm>
            <a:off x="1295400" y="15748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0000CC"/>
                </a:solidFill>
                <a:latin typeface="Fette Engschrift" pitchFamily="2" charset="0"/>
              </a:rPr>
              <a:t>Human responsibility</a:t>
            </a:r>
          </a:p>
        </p:txBody>
      </p:sp>
      <p:sp>
        <p:nvSpPr>
          <p:cNvPr id="237580" name="Text Box 12"/>
          <p:cNvSpPr txBox="1">
            <a:spLocks noChangeArrowheads="1"/>
          </p:cNvSpPr>
          <p:nvPr/>
        </p:nvSpPr>
        <p:spPr bwMode="auto">
          <a:xfrm>
            <a:off x="1295400" y="24130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God’s Will</a:t>
            </a:r>
          </a:p>
        </p:txBody>
      </p:sp>
      <p:sp>
        <p:nvSpPr>
          <p:cNvPr id="237581" name="Text Box 13"/>
          <p:cNvSpPr txBox="1">
            <a:spLocks noChangeArrowheads="1"/>
          </p:cNvSpPr>
          <p:nvPr/>
        </p:nvSpPr>
        <p:spPr bwMode="auto">
          <a:xfrm>
            <a:off x="1295400" y="330835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0000CC"/>
                </a:solidFill>
                <a:latin typeface="Fette Engschrift" pitchFamily="2" charset="0"/>
              </a:rPr>
              <a:t>Human being</a:t>
            </a:r>
          </a:p>
        </p:txBody>
      </p:sp>
      <p:sp>
        <p:nvSpPr>
          <p:cNvPr id="237582" name="Text Box 14"/>
          <p:cNvSpPr txBox="1">
            <a:spLocks noChangeArrowheads="1"/>
          </p:cNvSpPr>
          <p:nvPr/>
        </p:nvSpPr>
        <p:spPr bwMode="auto">
          <a:xfrm>
            <a:off x="6248400" y="841375"/>
            <a:ext cx="2438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Conditional</a:t>
            </a:r>
          </a:p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predestination</a:t>
            </a:r>
          </a:p>
        </p:txBody>
      </p:sp>
      <p:sp>
        <p:nvSpPr>
          <p:cNvPr id="237583" name="Text Box 15"/>
          <p:cNvSpPr txBox="1">
            <a:spLocks noChangeArrowheads="1"/>
          </p:cNvSpPr>
          <p:nvPr/>
        </p:nvSpPr>
        <p:spPr bwMode="auto">
          <a:xfrm>
            <a:off x="6248400" y="1590675"/>
            <a:ext cx="1485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0000CC"/>
                </a:solidFill>
                <a:latin typeface="Fette Engschrift" pitchFamily="2" charset="0"/>
              </a:rPr>
              <a:t>Respect</a:t>
            </a:r>
          </a:p>
        </p:txBody>
      </p:sp>
      <p:sp>
        <p:nvSpPr>
          <p:cNvPr id="237584" name="Text Box 16"/>
          <p:cNvSpPr txBox="1">
            <a:spLocks noChangeArrowheads="1"/>
          </p:cNvSpPr>
          <p:nvPr/>
        </p:nvSpPr>
        <p:spPr bwMode="auto">
          <a:xfrm>
            <a:off x="6248400" y="2565400"/>
            <a:ext cx="2438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 dirty="0">
                <a:solidFill>
                  <a:srgbClr val="660066"/>
                </a:solidFill>
                <a:latin typeface="Fette Engschrift" pitchFamily="2" charset="0"/>
              </a:rPr>
              <a:t>Absolute</a:t>
            </a:r>
          </a:p>
          <a:p>
            <a:pPr eaLnBrk="0" hangingPunct="0">
              <a:lnSpc>
                <a:spcPct val="65000"/>
              </a:lnSpc>
            </a:pPr>
            <a:r>
              <a:rPr lang="en-US" sz="4000" dirty="0">
                <a:solidFill>
                  <a:srgbClr val="660066"/>
                </a:solidFill>
                <a:latin typeface="Fette Engschrift" pitchFamily="2" charset="0"/>
              </a:rPr>
              <a:t>predestination</a:t>
            </a:r>
          </a:p>
        </p:txBody>
      </p:sp>
      <p:sp>
        <p:nvSpPr>
          <p:cNvPr id="237585" name="Text Box 17"/>
          <p:cNvSpPr txBox="1">
            <a:spLocks noChangeArrowheads="1"/>
          </p:cNvSpPr>
          <p:nvPr/>
        </p:nvSpPr>
        <p:spPr bwMode="auto">
          <a:xfrm>
            <a:off x="6248400" y="3479800"/>
            <a:ext cx="2438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 dirty="0">
                <a:solidFill>
                  <a:srgbClr val="0000CC"/>
                </a:solidFill>
                <a:latin typeface="Fette Engschrift" pitchFamily="2" charset="0"/>
              </a:rPr>
              <a:t>Conditional</a:t>
            </a:r>
          </a:p>
          <a:p>
            <a:pPr eaLnBrk="0" hangingPunct="0">
              <a:lnSpc>
                <a:spcPct val="65000"/>
              </a:lnSpc>
            </a:pPr>
            <a:r>
              <a:rPr lang="en-US" sz="4000" dirty="0">
                <a:solidFill>
                  <a:srgbClr val="0000CC"/>
                </a:solidFill>
                <a:latin typeface="Fette Engschrift" pitchFamily="2" charset="0"/>
              </a:rPr>
              <a:t>predestination</a:t>
            </a:r>
          </a:p>
        </p:txBody>
      </p:sp>
      <p:sp>
        <p:nvSpPr>
          <p:cNvPr id="237586" name="WordArt 18"/>
          <p:cNvSpPr>
            <a:spLocks noChangeArrowheads="1" noChangeShapeType="1" noTextEdit="1"/>
          </p:cNvSpPr>
          <p:nvPr/>
        </p:nvSpPr>
        <p:spPr bwMode="auto">
          <a:xfrm rot="-5400000">
            <a:off x="609600" y="3155950"/>
            <a:ext cx="990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7587" name="WordArt 19"/>
          <p:cNvSpPr>
            <a:spLocks noChangeArrowheads="1" noChangeShapeType="1" noTextEdit="1"/>
          </p:cNvSpPr>
          <p:nvPr/>
        </p:nvSpPr>
        <p:spPr bwMode="auto">
          <a:xfrm>
            <a:off x="1143000" y="2698750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7588" name="WordArt 20"/>
          <p:cNvSpPr>
            <a:spLocks noChangeArrowheads="1" noChangeShapeType="1" noTextEdit="1"/>
          </p:cNvSpPr>
          <p:nvPr/>
        </p:nvSpPr>
        <p:spPr bwMode="auto">
          <a:xfrm>
            <a:off x="1143000" y="3613150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7589" name="Text Box 21"/>
          <p:cNvSpPr txBox="1">
            <a:spLocks noChangeArrowheads="1"/>
          </p:cNvSpPr>
          <p:nvPr/>
        </p:nvSpPr>
        <p:spPr bwMode="auto">
          <a:xfrm>
            <a:off x="2743200" y="23368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660066"/>
                </a:solidFill>
                <a:latin typeface="Arial Rounded MT Bold" pitchFamily="34" charset="0"/>
              </a:rPr>
              <a:t>..….……………</a:t>
            </a:r>
          </a:p>
        </p:txBody>
      </p:sp>
      <p:sp>
        <p:nvSpPr>
          <p:cNvPr id="237590" name="Text Box 22"/>
          <p:cNvSpPr txBox="1">
            <a:spLocks noChangeArrowheads="1"/>
          </p:cNvSpPr>
          <p:nvPr/>
        </p:nvSpPr>
        <p:spPr bwMode="auto">
          <a:xfrm>
            <a:off x="3733800" y="5842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660066"/>
                </a:solidFill>
                <a:latin typeface="Arial Rounded MT Bold" pitchFamily="34" charset="0"/>
              </a:rPr>
              <a:t>……………</a:t>
            </a:r>
          </a:p>
        </p:txBody>
      </p:sp>
      <p:sp>
        <p:nvSpPr>
          <p:cNvPr id="237591" name="Text Box 23"/>
          <p:cNvSpPr txBox="1">
            <a:spLocks noChangeArrowheads="1"/>
          </p:cNvSpPr>
          <p:nvPr/>
        </p:nvSpPr>
        <p:spPr bwMode="auto">
          <a:xfrm>
            <a:off x="4572000" y="14986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 Rounded MT Bold" pitchFamily="34" charset="0"/>
              </a:rPr>
              <a:t>….……</a:t>
            </a:r>
          </a:p>
        </p:txBody>
      </p:sp>
      <p:sp>
        <p:nvSpPr>
          <p:cNvPr id="237592" name="Text Box 24"/>
          <p:cNvSpPr txBox="1">
            <a:spLocks noChangeArrowheads="1"/>
          </p:cNvSpPr>
          <p:nvPr/>
        </p:nvSpPr>
        <p:spPr bwMode="auto">
          <a:xfrm>
            <a:off x="3048000" y="32512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 Rounded MT Bold" pitchFamily="34" charset="0"/>
              </a:rPr>
              <a:t>...……………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7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7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7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/>
      <p:bldP spid="237577" grpId="0" animBg="1"/>
      <p:bldP spid="237580" grpId="0"/>
      <p:bldP spid="237581" grpId="0"/>
      <p:bldP spid="237584" grpId="0"/>
      <p:bldP spid="237585" grpId="0"/>
      <p:bldP spid="237586" grpId="0" animBg="1"/>
      <p:bldP spid="237587" grpId="0" animBg="1"/>
      <p:bldP spid="237588" grpId="0" animBg="1"/>
      <p:bldP spid="237589" grpId="0"/>
      <p:bldP spid="23759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8623" name="Group 31"/>
          <p:cNvGrpSpPr>
            <a:grpSpLocks/>
          </p:cNvGrpSpPr>
          <p:nvPr/>
        </p:nvGrpSpPr>
        <p:grpSpPr bwMode="auto">
          <a:xfrm>
            <a:off x="1143000" y="5638800"/>
            <a:ext cx="6858000" cy="968375"/>
            <a:chOff x="720" y="3552"/>
            <a:chExt cx="4320" cy="610"/>
          </a:xfrm>
        </p:grpSpPr>
        <p:sp>
          <p:nvSpPr>
            <p:cNvPr id="238596" name="Text Box 4"/>
            <p:cNvSpPr txBox="1">
              <a:spLocks noChangeArrowheads="1"/>
            </p:cNvSpPr>
            <p:nvPr/>
          </p:nvSpPr>
          <p:spPr bwMode="auto">
            <a:xfrm>
              <a:off x="994" y="3552"/>
              <a:ext cx="4046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Third, through the offerings of Cain and Abel, God teaches us that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fallen people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must constantly seek for an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Abel-type person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. </a:t>
              </a:r>
              <a:endParaRPr lang="en-US" sz="24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38597" name="Oval 5"/>
            <p:cNvSpPr>
              <a:spLocks noChangeArrowheads="1"/>
            </p:cNvSpPr>
            <p:nvPr/>
          </p:nvSpPr>
          <p:spPr bwMode="auto">
            <a:xfrm>
              <a:off x="720" y="3556"/>
              <a:ext cx="274" cy="23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685800" y="152400"/>
            <a:ext cx="6858000" cy="53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400">
                <a:solidFill>
                  <a:srgbClr val="000099"/>
                </a:solidFill>
                <a:latin typeface="Impact" pitchFamily="34" charset="0"/>
              </a:rPr>
              <a:t>1.4  Some Lessons from Adam’s Family</a:t>
            </a:r>
          </a:p>
        </p:txBody>
      </p:sp>
      <p:sp>
        <p:nvSpPr>
          <p:cNvPr id="238599" name="WordArt 7"/>
          <p:cNvSpPr>
            <a:spLocks noChangeArrowheads="1" noChangeShapeType="1" noTextEdit="1"/>
          </p:cNvSpPr>
          <p:nvPr/>
        </p:nvSpPr>
        <p:spPr bwMode="auto">
          <a:xfrm rot="-5400000">
            <a:off x="609600" y="1422400"/>
            <a:ext cx="990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8600" name="WordArt 8"/>
          <p:cNvSpPr>
            <a:spLocks noChangeArrowheads="1" noChangeShapeType="1" noTextEdit="1"/>
          </p:cNvSpPr>
          <p:nvPr/>
        </p:nvSpPr>
        <p:spPr bwMode="auto">
          <a:xfrm>
            <a:off x="1143000" y="965200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8601" name="WordArt 9"/>
          <p:cNvSpPr>
            <a:spLocks noChangeArrowheads="1" noChangeShapeType="1" noTextEdit="1"/>
          </p:cNvSpPr>
          <p:nvPr/>
        </p:nvSpPr>
        <p:spPr bwMode="auto">
          <a:xfrm>
            <a:off x="1143000" y="1879600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8602" name="Oval 10"/>
          <p:cNvSpPr>
            <a:spLocks noChangeArrowheads="1"/>
          </p:cNvSpPr>
          <p:nvPr/>
        </p:nvSpPr>
        <p:spPr bwMode="auto">
          <a:xfrm>
            <a:off x="457200" y="12319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238603" name="Oval 11"/>
          <p:cNvSpPr>
            <a:spLocks noChangeArrowheads="1"/>
          </p:cNvSpPr>
          <p:nvPr/>
        </p:nvSpPr>
        <p:spPr bwMode="auto">
          <a:xfrm>
            <a:off x="457200" y="296545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238604" name="Oval 12"/>
          <p:cNvSpPr>
            <a:spLocks noChangeArrowheads="1"/>
          </p:cNvSpPr>
          <p:nvPr/>
        </p:nvSpPr>
        <p:spPr bwMode="auto">
          <a:xfrm>
            <a:off x="457200" y="4364038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3</a:t>
            </a:r>
          </a:p>
        </p:txBody>
      </p:sp>
      <p:sp>
        <p:nvSpPr>
          <p:cNvPr id="238605" name="Text Box 13"/>
          <p:cNvSpPr txBox="1">
            <a:spLocks noChangeArrowheads="1"/>
          </p:cNvSpPr>
          <p:nvPr/>
        </p:nvSpPr>
        <p:spPr bwMode="auto">
          <a:xfrm>
            <a:off x="1295400" y="828675"/>
            <a:ext cx="274320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Accomplishment</a:t>
            </a:r>
          </a:p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of God’s Will</a:t>
            </a:r>
          </a:p>
        </p:txBody>
      </p:sp>
      <p:sp>
        <p:nvSpPr>
          <p:cNvPr id="238606" name="Text Box 14"/>
          <p:cNvSpPr txBox="1">
            <a:spLocks noChangeArrowheads="1"/>
          </p:cNvSpPr>
          <p:nvPr/>
        </p:nvSpPr>
        <p:spPr bwMode="auto">
          <a:xfrm>
            <a:off x="1295400" y="15748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0000CC"/>
                </a:solidFill>
                <a:latin typeface="Fette Engschrift" pitchFamily="2" charset="0"/>
              </a:rPr>
              <a:t>Human responsibility</a:t>
            </a:r>
          </a:p>
        </p:txBody>
      </p:sp>
      <p:sp>
        <p:nvSpPr>
          <p:cNvPr id="238607" name="Text Box 15"/>
          <p:cNvSpPr txBox="1">
            <a:spLocks noChangeArrowheads="1"/>
          </p:cNvSpPr>
          <p:nvPr/>
        </p:nvSpPr>
        <p:spPr bwMode="auto">
          <a:xfrm>
            <a:off x="1295400" y="24130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God’s Will</a:t>
            </a:r>
          </a:p>
        </p:txBody>
      </p:sp>
      <p:sp>
        <p:nvSpPr>
          <p:cNvPr id="238608" name="Text Box 16"/>
          <p:cNvSpPr txBox="1">
            <a:spLocks noChangeArrowheads="1"/>
          </p:cNvSpPr>
          <p:nvPr/>
        </p:nvSpPr>
        <p:spPr bwMode="auto">
          <a:xfrm>
            <a:off x="1295400" y="330835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0000CC"/>
                </a:solidFill>
                <a:latin typeface="Fette Engschrift" pitchFamily="2" charset="0"/>
              </a:rPr>
              <a:t>Human being</a:t>
            </a:r>
          </a:p>
        </p:txBody>
      </p:sp>
      <p:sp>
        <p:nvSpPr>
          <p:cNvPr id="238609" name="Text Box 17"/>
          <p:cNvSpPr txBox="1">
            <a:spLocks noChangeArrowheads="1"/>
          </p:cNvSpPr>
          <p:nvPr/>
        </p:nvSpPr>
        <p:spPr bwMode="auto">
          <a:xfrm>
            <a:off x="990600" y="42418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0099"/>
                </a:solidFill>
                <a:latin typeface="Fette Engschrift" pitchFamily="2" charset="0"/>
              </a:rPr>
              <a:t>Fallen people</a:t>
            </a:r>
          </a:p>
        </p:txBody>
      </p:sp>
      <p:sp>
        <p:nvSpPr>
          <p:cNvPr id="238610" name="Text Box 18"/>
          <p:cNvSpPr txBox="1">
            <a:spLocks noChangeArrowheads="1"/>
          </p:cNvSpPr>
          <p:nvPr/>
        </p:nvSpPr>
        <p:spPr bwMode="auto">
          <a:xfrm>
            <a:off x="6248400" y="841375"/>
            <a:ext cx="2438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Conditional</a:t>
            </a:r>
          </a:p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predestination</a:t>
            </a:r>
          </a:p>
        </p:txBody>
      </p:sp>
      <p:sp>
        <p:nvSpPr>
          <p:cNvPr id="238611" name="Text Box 19"/>
          <p:cNvSpPr txBox="1">
            <a:spLocks noChangeArrowheads="1"/>
          </p:cNvSpPr>
          <p:nvPr/>
        </p:nvSpPr>
        <p:spPr bwMode="auto">
          <a:xfrm>
            <a:off x="6248400" y="1590675"/>
            <a:ext cx="1485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0000CC"/>
                </a:solidFill>
                <a:latin typeface="Fette Engschrift" pitchFamily="2" charset="0"/>
              </a:rPr>
              <a:t>Respect</a:t>
            </a:r>
          </a:p>
        </p:txBody>
      </p:sp>
      <p:sp>
        <p:nvSpPr>
          <p:cNvPr id="238612" name="Text Box 20"/>
          <p:cNvSpPr txBox="1">
            <a:spLocks noChangeArrowheads="1"/>
          </p:cNvSpPr>
          <p:nvPr/>
        </p:nvSpPr>
        <p:spPr bwMode="auto">
          <a:xfrm>
            <a:off x="6248400" y="2565400"/>
            <a:ext cx="2438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Absolute</a:t>
            </a:r>
          </a:p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predestination</a:t>
            </a:r>
          </a:p>
        </p:txBody>
      </p:sp>
      <p:sp>
        <p:nvSpPr>
          <p:cNvPr id="238613" name="Text Box 21"/>
          <p:cNvSpPr txBox="1">
            <a:spLocks noChangeArrowheads="1"/>
          </p:cNvSpPr>
          <p:nvPr/>
        </p:nvSpPr>
        <p:spPr bwMode="auto">
          <a:xfrm>
            <a:off x="6248400" y="3479800"/>
            <a:ext cx="2438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0000CC"/>
                </a:solidFill>
                <a:latin typeface="Fette Engschrift" pitchFamily="2" charset="0"/>
              </a:rPr>
              <a:t>Conditional</a:t>
            </a:r>
          </a:p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0000CC"/>
                </a:solidFill>
                <a:latin typeface="Fette Engschrift" pitchFamily="2" charset="0"/>
              </a:rPr>
              <a:t>predestination</a:t>
            </a:r>
          </a:p>
        </p:txBody>
      </p:sp>
      <p:sp>
        <p:nvSpPr>
          <p:cNvPr id="238614" name="Text Box 22"/>
          <p:cNvSpPr txBox="1">
            <a:spLocks noChangeArrowheads="1"/>
          </p:cNvSpPr>
          <p:nvPr/>
        </p:nvSpPr>
        <p:spPr bwMode="auto">
          <a:xfrm>
            <a:off x="6248400" y="4448175"/>
            <a:ext cx="1752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 dirty="0">
                <a:solidFill>
                  <a:srgbClr val="000099"/>
                </a:solidFill>
                <a:latin typeface="Fette Engschrift" pitchFamily="2" charset="0"/>
              </a:rPr>
              <a:t>Abel-type</a:t>
            </a:r>
          </a:p>
          <a:p>
            <a:pPr eaLnBrk="0" hangingPunct="0">
              <a:lnSpc>
                <a:spcPct val="65000"/>
              </a:lnSpc>
            </a:pPr>
            <a:r>
              <a:rPr lang="en-US" sz="4000" dirty="0">
                <a:solidFill>
                  <a:srgbClr val="000099"/>
                </a:solidFill>
                <a:latin typeface="Fette Engschrift" pitchFamily="2" charset="0"/>
              </a:rPr>
              <a:t>person</a:t>
            </a:r>
          </a:p>
        </p:txBody>
      </p:sp>
      <p:sp>
        <p:nvSpPr>
          <p:cNvPr id="238615" name="WordArt 23"/>
          <p:cNvSpPr>
            <a:spLocks noChangeArrowheads="1" noChangeShapeType="1" noTextEdit="1"/>
          </p:cNvSpPr>
          <p:nvPr/>
        </p:nvSpPr>
        <p:spPr bwMode="auto">
          <a:xfrm rot="-5400000">
            <a:off x="609600" y="3155950"/>
            <a:ext cx="990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8616" name="WordArt 24"/>
          <p:cNvSpPr>
            <a:spLocks noChangeArrowheads="1" noChangeShapeType="1" noTextEdit="1"/>
          </p:cNvSpPr>
          <p:nvPr/>
        </p:nvSpPr>
        <p:spPr bwMode="auto">
          <a:xfrm>
            <a:off x="1143000" y="2698750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8617" name="WordArt 25"/>
          <p:cNvSpPr>
            <a:spLocks noChangeArrowheads="1" noChangeShapeType="1" noTextEdit="1"/>
          </p:cNvSpPr>
          <p:nvPr/>
        </p:nvSpPr>
        <p:spPr bwMode="auto">
          <a:xfrm>
            <a:off x="1143000" y="3613150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8618" name="Text Box 26"/>
          <p:cNvSpPr txBox="1">
            <a:spLocks noChangeArrowheads="1"/>
          </p:cNvSpPr>
          <p:nvPr/>
        </p:nvSpPr>
        <p:spPr bwMode="auto">
          <a:xfrm>
            <a:off x="2743200" y="23368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660066"/>
                </a:solidFill>
                <a:latin typeface="Arial Rounded MT Bold" pitchFamily="34" charset="0"/>
              </a:rPr>
              <a:t>..….……………</a:t>
            </a:r>
          </a:p>
        </p:txBody>
      </p:sp>
      <p:sp>
        <p:nvSpPr>
          <p:cNvPr id="238619" name="Text Box 27"/>
          <p:cNvSpPr txBox="1">
            <a:spLocks noChangeArrowheads="1"/>
          </p:cNvSpPr>
          <p:nvPr/>
        </p:nvSpPr>
        <p:spPr bwMode="auto">
          <a:xfrm>
            <a:off x="3733800" y="5842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660066"/>
                </a:solidFill>
                <a:latin typeface="Arial Rounded MT Bold" pitchFamily="34" charset="0"/>
              </a:rPr>
              <a:t>……………</a:t>
            </a:r>
          </a:p>
        </p:txBody>
      </p:sp>
      <p:sp>
        <p:nvSpPr>
          <p:cNvPr id="238620" name="Text Box 28"/>
          <p:cNvSpPr txBox="1">
            <a:spLocks noChangeArrowheads="1"/>
          </p:cNvSpPr>
          <p:nvPr/>
        </p:nvSpPr>
        <p:spPr bwMode="auto">
          <a:xfrm>
            <a:off x="4572000" y="14986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 Rounded MT Bold" pitchFamily="34" charset="0"/>
              </a:rPr>
              <a:t>….……</a:t>
            </a:r>
          </a:p>
        </p:txBody>
      </p:sp>
      <p:sp>
        <p:nvSpPr>
          <p:cNvPr id="238621" name="Text Box 29"/>
          <p:cNvSpPr txBox="1">
            <a:spLocks noChangeArrowheads="1"/>
          </p:cNvSpPr>
          <p:nvPr/>
        </p:nvSpPr>
        <p:spPr bwMode="auto">
          <a:xfrm>
            <a:off x="3048000" y="32512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 Rounded MT Bold" pitchFamily="34" charset="0"/>
              </a:rPr>
              <a:t>...……………</a:t>
            </a:r>
          </a:p>
        </p:txBody>
      </p:sp>
      <p:sp>
        <p:nvSpPr>
          <p:cNvPr id="238622" name="Text Box 30"/>
          <p:cNvSpPr txBox="1">
            <a:spLocks noChangeArrowheads="1"/>
          </p:cNvSpPr>
          <p:nvPr/>
        </p:nvSpPr>
        <p:spPr bwMode="auto">
          <a:xfrm>
            <a:off x="3048000" y="41656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  <a:latin typeface="Arial Rounded MT Bold" pitchFamily="34" charset="0"/>
              </a:rPr>
              <a:t>.....……………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4" grpId="0" animBg="1"/>
      <p:bldP spid="238609" grpId="0"/>
      <p:bldP spid="238614" grpId="0"/>
      <p:bldP spid="2386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99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2755" name="Group 3"/>
          <p:cNvGrpSpPr>
            <a:grpSpLocks/>
          </p:cNvGrpSpPr>
          <p:nvPr/>
        </p:nvGrpSpPr>
        <p:grpSpPr bwMode="auto">
          <a:xfrm>
            <a:off x="914400" y="5454650"/>
            <a:ext cx="7391400" cy="1250950"/>
            <a:chOff x="192" y="3408"/>
            <a:chExt cx="4656" cy="788"/>
          </a:xfrm>
        </p:grpSpPr>
        <p:sp>
          <p:nvSpPr>
            <p:cNvPr id="202756" name="Text Box 4"/>
            <p:cNvSpPr txBox="1">
              <a:spLocks noChangeArrowheads="1"/>
            </p:cNvSpPr>
            <p:nvPr/>
          </p:nvSpPr>
          <p:spPr bwMode="auto">
            <a:xfrm>
              <a:off x="416" y="3462"/>
              <a:ext cx="4432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For the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providence of restoration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to be accomplished in Adam’s family, the members of his family had to make certain conditions of indemnity to restore the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foundation of faith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and the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foundation of substance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. </a:t>
              </a:r>
              <a:endParaRPr lang="en-US" sz="22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2757" name="Text Box 5"/>
            <p:cNvSpPr txBox="1">
              <a:spLocks noChangeArrowheads="1"/>
            </p:cNvSpPr>
            <p:nvPr/>
          </p:nvSpPr>
          <p:spPr bwMode="auto">
            <a:xfrm>
              <a:off x="192" y="3408"/>
              <a:ext cx="17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2758" name="Group 6"/>
          <p:cNvGrpSpPr>
            <a:grpSpLocks/>
          </p:cNvGrpSpPr>
          <p:nvPr/>
        </p:nvGrpSpPr>
        <p:grpSpPr bwMode="auto">
          <a:xfrm>
            <a:off x="4362450" y="4000500"/>
            <a:ext cx="419100" cy="419100"/>
            <a:chOff x="768" y="2064"/>
            <a:chExt cx="288" cy="288"/>
          </a:xfrm>
        </p:grpSpPr>
        <p:sp>
          <p:nvSpPr>
            <p:cNvPr id="202759" name="Line 7"/>
            <p:cNvSpPr>
              <a:spLocks noChangeShapeType="1"/>
            </p:cNvSpPr>
            <p:nvPr/>
          </p:nvSpPr>
          <p:spPr bwMode="auto">
            <a:xfrm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2760" name="Line 8"/>
            <p:cNvSpPr>
              <a:spLocks noChangeShapeType="1"/>
            </p:cNvSpPr>
            <p:nvPr/>
          </p:nvSpPr>
          <p:spPr bwMode="auto">
            <a:xfrm rot="5400000"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2761" name="Group 9"/>
          <p:cNvGrpSpPr>
            <a:grpSpLocks/>
          </p:cNvGrpSpPr>
          <p:nvPr/>
        </p:nvGrpSpPr>
        <p:grpSpPr bwMode="auto">
          <a:xfrm>
            <a:off x="2743200" y="4495800"/>
            <a:ext cx="3657600" cy="693738"/>
            <a:chOff x="1728" y="2827"/>
            <a:chExt cx="2304" cy="437"/>
          </a:xfrm>
        </p:grpSpPr>
        <p:sp>
          <p:nvSpPr>
            <p:cNvPr id="202762" name="Rectangle 10"/>
            <p:cNvSpPr>
              <a:spLocks noChangeArrowheads="1"/>
            </p:cNvSpPr>
            <p:nvPr/>
          </p:nvSpPr>
          <p:spPr bwMode="auto">
            <a:xfrm>
              <a:off x="1728" y="2827"/>
              <a:ext cx="2304" cy="437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3" name="Text Box 11"/>
            <p:cNvSpPr txBox="1">
              <a:spLocks noChangeArrowheads="1"/>
            </p:cNvSpPr>
            <p:nvPr/>
          </p:nvSpPr>
          <p:spPr bwMode="auto">
            <a:xfrm>
              <a:off x="1830" y="2863"/>
              <a:ext cx="2100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rgbClr val="000099"/>
                  </a:solidFill>
                  <a:latin typeface="Impact" pitchFamily="34" charset="0"/>
                </a:rPr>
                <a:t>Foundation of Faith</a:t>
              </a:r>
            </a:p>
          </p:txBody>
        </p:sp>
      </p:grpSp>
      <p:grpSp>
        <p:nvGrpSpPr>
          <p:cNvPr id="202764" name="Group 12"/>
          <p:cNvGrpSpPr>
            <a:grpSpLocks/>
          </p:cNvGrpSpPr>
          <p:nvPr/>
        </p:nvGrpSpPr>
        <p:grpSpPr bwMode="auto">
          <a:xfrm>
            <a:off x="2286000" y="3200400"/>
            <a:ext cx="4572000" cy="685800"/>
            <a:chOff x="1440" y="2064"/>
            <a:chExt cx="2880" cy="432"/>
          </a:xfrm>
        </p:grpSpPr>
        <p:sp>
          <p:nvSpPr>
            <p:cNvPr id="202765" name="Rectangle 13"/>
            <p:cNvSpPr>
              <a:spLocks noChangeArrowheads="1"/>
            </p:cNvSpPr>
            <p:nvPr/>
          </p:nvSpPr>
          <p:spPr bwMode="auto">
            <a:xfrm>
              <a:off x="1440" y="2064"/>
              <a:ext cx="2880" cy="432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6" name="Text Box 14"/>
            <p:cNvSpPr txBox="1">
              <a:spLocks noChangeArrowheads="1"/>
            </p:cNvSpPr>
            <p:nvPr/>
          </p:nvSpPr>
          <p:spPr bwMode="auto">
            <a:xfrm>
              <a:off x="1518" y="2098"/>
              <a:ext cx="2724" cy="3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rgbClr val="660033"/>
                  </a:solidFill>
                  <a:latin typeface="Impact" pitchFamily="34" charset="0"/>
                </a:rPr>
                <a:t>Foundation of Substance</a:t>
              </a:r>
            </a:p>
          </p:txBody>
        </p:sp>
      </p:grpSp>
      <p:grpSp>
        <p:nvGrpSpPr>
          <p:cNvPr id="202767" name="Group 15"/>
          <p:cNvGrpSpPr>
            <a:grpSpLocks/>
          </p:cNvGrpSpPr>
          <p:nvPr/>
        </p:nvGrpSpPr>
        <p:grpSpPr bwMode="auto">
          <a:xfrm>
            <a:off x="838200" y="358775"/>
            <a:ext cx="7467600" cy="708025"/>
            <a:chOff x="576" y="226"/>
            <a:chExt cx="4704" cy="446"/>
          </a:xfrm>
        </p:grpSpPr>
        <p:sp>
          <p:nvSpPr>
            <p:cNvPr id="202768" name="Rectangle 16"/>
            <p:cNvSpPr>
              <a:spLocks noChangeArrowheads="1"/>
            </p:cNvSpPr>
            <p:nvPr/>
          </p:nvSpPr>
          <p:spPr bwMode="auto">
            <a:xfrm>
              <a:off x="576" y="226"/>
              <a:ext cx="4704" cy="44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9" name="Text Box 17"/>
            <p:cNvSpPr txBox="1">
              <a:spLocks noChangeArrowheads="1"/>
            </p:cNvSpPr>
            <p:nvPr/>
          </p:nvSpPr>
          <p:spPr bwMode="auto">
            <a:xfrm>
              <a:off x="600" y="266"/>
              <a:ext cx="4656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rgbClr val="660066"/>
                  </a:solidFill>
                  <a:latin typeface="Impact" pitchFamily="34" charset="0"/>
                </a:rPr>
                <a:t>Providence of restoration in Adam’s Family </a:t>
              </a:r>
              <a:endParaRPr lang="en-US" sz="3200" b="1" u="sng" dirty="0">
                <a:solidFill>
                  <a:srgbClr val="660066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1524000" y="5584825"/>
            <a:ext cx="6477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By honoring, obeying and following him, we can accomplish God’s Will even without understanding every aspect of it </a:t>
            </a: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(p. 198).</a:t>
            </a:r>
            <a:endParaRPr lang="en-US" sz="2000" u="sng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685800" y="152400"/>
            <a:ext cx="6858000" cy="53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400">
                <a:solidFill>
                  <a:srgbClr val="000099"/>
                </a:solidFill>
                <a:latin typeface="Impact" pitchFamily="34" charset="0"/>
              </a:rPr>
              <a:t>1.4  Some Lessons from Adam’s Family</a:t>
            </a:r>
          </a:p>
        </p:txBody>
      </p:sp>
      <p:sp>
        <p:nvSpPr>
          <p:cNvPr id="239621" name="WordArt 5"/>
          <p:cNvSpPr>
            <a:spLocks noChangeArrowheads="1" noChangeShapeType="1" noTextEdit="1"/>
          </p:cNvSpPr>
          <p:nvPr/>
        </p:nvSpPr>
        <p:spPr bwMode="auto">
          <a:xfrm rot="-5400000">
            <a:off x="609600" y="1422400"/>
            <a:ext cx="990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9622" name="WordArt 6"/>
          <p:cNvSpPr>
            <a:spLocks noChangeArrowheads="1" noChangeShapeType="1" noTextEdit="1"/>
          </p:cNvSpPr>
          <p:nvPr/>
        </p:nvSpPr>
        <p:spPr bwMode="auto">
          <a:xfrm>
            <a:off x="1143000" y="965200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9623" name="WordArt 7"/>
          <p:cNvSpPr>
            <a:spLocks noChangeArrowheads="1" noChangeShapeType="1" noTextEdit="1"/>
          </p:cNvSpPr>
          <p:nvPr/>
        </p:nvSpPr>
        <p:spPr bwMode="auto">
          <a:xfrm>
            <a:off x="1143000" y="1879600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9624" name="Oval 8"/>
          <p:cNvSpPr>
            <a:spLocks noChangeArrowheads="1"/>
          </p:cNvSpPr>
          <p:nvPr/>
        </p:nvSpPr>
        <p:spPr bwMode="auto">
          <a:xfrm>
            <a:off x="457200" y="12319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239625" name="Oval 9"/>
          <p:cNvSpPr>
            <a:spLocks noChangeArrowheads="1"/>
          </p:cNvSpPr>
          <p:nvPr/>
        </p:nvSpPr>
        <p:spPr bwMode="auto">
          <a:xfrm>
            <a:off x="457200" y="296545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39626" name="Oval 10"/>
          <p:cNvSpPr>
            <a:spLocks noChangeArrowheads="1"/>
          </p:cNvSpPr>
          <p:nvPr/>
        </p:nvSpPr>
        <p:spPr bwMode="auto">
          <a:xfrm>
            <a:off x="457200" y="4364038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3</a:t>
            </a:r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1295400" y="828675"/>
            <a:ext cx="274320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Accomplishment</a:t>
            </a:r>
          </a:p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of God’s Will</a:t>
            </a:r>
          </a:p>
        </p:txBody>
      </p:sp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1295400" y="15748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0000CC"/>
                </a:solidFill>
                <a:latin typeface="Fette Engschrift" pitchFamily="2" charset="0"/>
              </a:rPr>
              <a:t>Human responsibility</a:t>
            </a: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1295400" y="24130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God’s Will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1295400" y="330835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0000CC"/>
                </a:solidFill>
                <a:latin typeface="Fette Engschrift" pitchFamily="2" charset="0"/>
              </a:rPr>
              <a:t>Human being</a:t>
            </a:r>
          </a:p>
        </p:txBody>
      </p:sp>
      <p:sp>
        <p:nvSpPr>
          <p:cNvPr id="239632" name="Text Box 16"/>
          <p:cNvSpPr txBox="1">
            <a:spLocks noChangeArrowheads="1"/>
          </p:cNvSpPr>
          <p:nvPr/>
        </p:nvSpPr>
        <p:spPr bwMode="auto">
          <a:xfrm>
            <a:off x="6248400" y="841375"/>
            <a:ext cx="2438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Conditional</a:t>
            </a:r>
          </a:p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predestination</a:t>
            </a:r>
          </a:p>
        </p:txBody>
      </p:sp>
      <p:sp>
        <p:nvSpPr>
          <p:cNvPr id="239633" name="Text Box 17"/>
          <p:cNvSpPr txBox="1">
            <a:spLocks noChangeArrowheads="1"/>
          </p:cNvSpPr>
          <p:nvPr/>
        </p:nvSpPr>
        <p:spPr bwMode="auto">
          <a:xfrm>
            <a:off x="6248400" y="1590675"/>
            <a:ext cx="1485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0000CC"/>
                </a:solidFill>
                <a:latin typeface="Fette Engschrift" pitchFamily="2" charset="0"/>
              </a:rPr>
              <a:t>Respect</a:t>
            </a:r>
          </a:p>
        </p:txBody>
      </p:sp>
      <p:sp>
        <p:nvSpPr>
          <p:cNvPr id="239634" name="Text Box 18"/>
          <p:cNvSpPr txBox="1">
            <a:spLocks noChangeArrowheads="1"/>
          </p:cNvSpPr>
          <p:nvPr/>
        </p:nvSpPr>
        <p:spPr bwMode="auto">
          <a:xfrm>
            <a:off x="6248400" y="2565400"/>
            <a:ext cx="2438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Absolute</a:t>
            </a:r>
          </a:p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predestination</a:t>
            </a:r>
          </a:p>
        </p:txBody>
      </p:sp>
      <p:sp>
        <p:nvSpPr>
          <p:cNvPr id="239635" name="Text Box 19"/>
          <p:cNvSpPr txBox="1">
            <a:spLocks noChangeArrowheads="1"/>
          </p:cNvSpPr>
          <p:nvPr/>
        </p:nvSpPr>
        <p:spPr bwMode="auto">
          <a:xfrm>
            <a:off x="6248400" y="3479800"/>
            <a:ext cx="2438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0000CC"/>
                </a:solidFill>
                <a:latin typeface="Fette Engschrift" pitchFamily="2" charset="0"/>
              </a:rPr>
              <a:t>Conditional</a:t>
            </a:r>
          </a:p>
          <a:p>
            <a:pPr eaLnBrk="0" hangingPunct="0">
              <a:lnSpc>
                <a:spcPct val="65000"/>
              </a:lnSpc>
            </a:pPr>
            <a:r>
              <a:rPr lang="en-US" sz="4000">
                <a:solidFill>
                  <a:srgbClr val="0000CC"/>
                </a:solidFill>
                <a:latin typeface="Fette Engschrift" pitchFamily="2" charset="0"/>
              </a:rPr>
              <a:t>predestination</a:t>
            </a:r>
          </a:p>
        </p:txBody>
      </p:sp>
      <p:sp>
        <p:nvSpPr>
          <p:cNvPr id="239637" name="WordArt 21"/>
          <p:cNvSpPr>
            <a:spLocks noChangeArrowheads="1" noChangeShapeType="1" noTextEdit="1"/>
          </p:cNvSpPr>
          <p:nvPr/>
        </p:nvSpPr>
        <p:spPr bwMode="auto">
          <a:xfrm rot="-5400000">
            <a:off x="609600" y="3155950"/>
            <a:ext cx="990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9638" name="WordArt 22"/>
          <p:cNvSpPr>
            <a:spLocks noChangeArrowheads="1" noChangeShapeType="1" noTextEdit="1"/>
          </p:cNvSpPr>
          <p:nvPr/>
        </p:nvSpPr>
        <p:spPr bwMode="auto">
          <a:xfrm>
            <a:off x="1143000" y="2698750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9639" name="WordArt 23"/>
          <p:cNvSpPr>
            <a:spLocks noChangeArrowheads="1" noChangeShapeType="1" noTextEdit="1"/>
          </p:cNvSpPr>
          <p:nvPr/>
        </p:nvSpPr>
        <p:spPr bwMode="auto">
          <a:xfrm>
            <a:off x="1143000" y="3613150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39640" name="Text Box 24"/>
          <p:cNvSpPr txBox="1">
            <a:spLocks noChangeArrowheads="1"/>
          </p:cNvSpPr>
          <p:nvPr/>
        </p:nvSpPr>
        <p:spPr bwMode="auto">
          <a:xfrm>
            <a:off x="2743200" y="23368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660066"/>
                </a:solidFill>
                <a:latin typeface="Arial Rounded MT Bold" pitchFamily="34" charset="0"/>
              </a:rPr>
              <a:t>..….……………</a:t>
            </a:r>
          </a:p>
        </p:txBody>
      </p:sp>
      <p:sp>
        <p:nvSpPr>
          <p:cNvPr id="239641" name="Text Box 25"/>
          <p:cNvSpPr txBox="1">
            <a:spLocks noChangeArrowheads="1"/>
          </p:cNvSpPr>
          <p:nvPr/>
        </p:nvSpPr>
        <p:spPr bwMode="auto">
          <a:xfrm>
            <a:off x="3733800" y="5842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660066"/>
                </a:solidFill>
                <a:latin typeface="Arial Rounded MT Bold" pitchFamily="34" charset="0"/>
              </a:rPr>
              <a:t>……………</a:t>
            </a:r>
          </a:p>
        </p:txBody>
      </p:sp>
      <p:sp>
        <p:nvSpPr>
          <p:cNvPr id="239642" name="Text Box 26"/>
          <p:cNvSpPr txBox="1">
            <a:spLocks noChangeArrowheads="1"/>
          </p:cNvSpPr>
          <p:nvPr/>
        </p:nvSpPr>
        <p:spPr bwMode="auto">
          <a:xfrm>
            <a:off x="4572000" y="14986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 Rounded MT Bold" pitchFamily="34" charset="0"/>
              </a:rPr>
              <a:t>….……</a:t>
            </a:r>
          </a:p>
        </p:txBody>
      </p:sp>
      <p:sp>
        <p:nvSpPr>
          <p:cNvPr id="239643" name="Text Box 27"/>
          <p:cNvSpPr txBox="1">
            <a:spLocks noChangeArrowheads="1"/>
          </p:cNvSpPr>
          <p:nvPr/>
        </p:nvSpPr>
        <p:spPr bwMode="auto">
          <a:xfrm>
            <a:off x="3048000" y="32512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 Rounded MT Bold" pitchFamily="34" charset="0"/>
              </a:rPr>
              <a:t>...……………</a:t>
            </a:r>
          </a:p>
        </p:txBody>
      </p:sp>
      <p:sp>
        <p:nvSpPr>
          <p:cNvPr id="239644" name="Text Box 28"/>
          <p:cNvSpPr txBox="1">
            <a:spLocks noChangeArrowheads="1"/>
          </p:cNvSpPr>
          <p:nvPr/>
        </p:nvSpPr>
        <p:spPr bwMode="auto">
          <a:xfrm>
            <a:off x="3048000" y="41656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  <a:latin typeface="Arial Rounded MT Bold" pitchFamily="34" charset="0"/>
              </a:rPr>
              <a:t>.....……………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990600" y="42418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0099"/>
                </a:solidFill>
                <a:latin typeface="Fette Engschrift" pitchFamily="2" charset="0"/>
              </a:rPr>
              <a:t>Fallen people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6248400" y="4448175"/>
            <a:ext cx="1752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65000"/>
              </a:lnSpc>
            </a:pPr>
            <a:r>
              <a:rPr lang="en-US" sz="4000" dirty="0">
                <a:solidFill>
                  <a:srgbClr val="000099"/>
                </a:solidFill>
                <a:latin typeface="Fette Engschrift" pitchFamily="2" charset="0"/>
              </a:rPr>
              <a:t>Abel-type</a:t>
            </a:r>
          </a:p>
          <a:p>
            <a:pPr eaLnBrk="0" hangingPunct="0">
              <a:lnSpc>
                <a:spcPct val="65000"/>
              </a:lnSpc>
            </a:pPr>
            <a:r>
              <a:rPr lang="en-US" sz="4000" dirty="0">
                <a:solidFill>
                  <a:srgbClr val="000099"/>
                </a:solidFill>
                <a:latin typeface="Fette Engschrift" pitchFamily="2" charset="0"/>
              </a:rPr>
              <a:t>person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WordArt 2"/>
          <p:cNvSpPr>
            <a:spLocks noChangeArrowheads="1" noChangeShapeType="1" noTextEdit="1"/>
          </p:cNvSpPr>
          <p:nvPr/>
        </p:nvSpPr>
        <p:spPr bwMode="auto">
          <a:xfrm>
            <a:off x="1314450" y="990600"/>
            <a:ext cx="64579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Section 2</a:t>
            </a:r>
          </a:p>
        </p:txBody>
      </p:sp>
      <p:sp>
        <p:nvSpPr>
          <p:cNvPr id="240643" name="WordArt 3"/>
          <p:cNvSpPr>
            <a:spLocks noChangeArrowheads="1" noChangeShapeType="1" noTextEdit="1"/>
          </p:cNvSpPr>
          <p:nvPr/>
        </p:nvSpPr>
        <p:spPr bwMode="auto">
          <a:xfrm>
            <a:off x="628650" y="2819400"/>
            <a:ext cx="798195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Impact"/>
              </a:rPr>
              <a:t>The Providence</a:t>
            </a:r>
          </a:p>
          <a:p>
            <a:pPr algn="ctr"/>
            <a:r>
              <a:rPr lang="en-US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Impact"/>
              </a:rPr>
              <a:t>of Restoration</a:t>
            </a:r>
          </a:p>
          <a:p>
            <a:pPr algn="ctr"/>
            <a:r>
              <a:rPr lang="en-US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Impact"/>
              </a:rPr>
              <a:t>in Noah's Family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4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animBg="1"/>
      <p:bldP spid="24064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228600" y="6094413"/>
            <a:ext cx="381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</a:pPr>
            <a:r>
              <a:rPr lang="en-US" sz="4800" b="1">
                <a:solidFill>
                  <a:schemeClr val="bg1"/>
                </a:solidFill>
                <a:latin typeface="Times New Roman" pitchFamily="18" charset="0"/>
                <a:sym typeface="CommonBullets" pitchFamily="34" charset="2"/>
              </a:rPr>
              <a:t></a:t>
            </a:r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1668" name="Group 4"/>
          <p:cNvGrpSpPr>
            <a:grpSpLocks/>
          </p:cNvGrpSpPr>
          <p:nvPr/>
        </p:nvGrpSpPr>
        <p:grpSpPr bwMode="auto">
          <a:xfrm>
            <a:off x="914400" y="5749925"/>
            <a:ext cx="7467600" cy="714375"/>
            <a:chOff x="576" y="3622"/>
            <a:chExt cx="4704" cy="450"/>
          </a:xfrm>
        </p:grpSpPr>
        <p:sp>
          <p:nvSpPr>
            <p:cNvPr id="241669" name="Text Box 5"/>
            <p:cNvSpPr txBox="1">
              <a:spLocks noChangeArrowheads="1"/>
            </p:cNvSpPr>
            <p:nvPr/>
          </p:nvSpPr>
          <p:spPr bwMode="auto">
            <a:xfrm>
              <a:off x="827" y="3622"/>
              <a:ext cx="4453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God has predestined absolutely the fulfillment of the purpose of creation, and His Will remains unchangeable.</a:t>
              </a:r>
              <a:endParaRPr lang="en-US" sz="2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41670" name="Text Box 6"/>
            <p:cNvSpPr txBox="1">
              <a:spLocks noChangeArrowheads="1"/>
            </p:cNvSpPr>
            <p:nvPr/>
          </p:nvSpPr>
          <p:spPr bwMode="auto">
            <a:xfrm>
              <a:off x="576" y="3623"/>
              <a:ext cx="16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AutoShape 2"/>
          <p:cNvSpPr>
            <a:spLocks noChangeArrowheads="1"/>
          </p:cNvSpPr>
          <p:nvPr/>
        </p:nvSpPr>
        <p:spPr bwMode="auto">
          <a:xfrm rot="10800000">
            <a:off x="2849563" y="1219200"/>
            <a:ext cx="246062" cy="762000"/>
          </a:xfrm>
          <a:prstGeom prst="downArrow">
            <a:avLst>
              <a:gd name="adj1" fmla="val 34667"/>
              <a:gd name="adj2" fmla="val 124516"/>
            </a:avLst>
          </a:prstGeom>
          <a:gradFill rotWithShape="1">
            <a:gsLst>
              <a:gs pos="0">
                <a:srgbClr val="FFFF00"/>
              </a:gs>
              <a:gs pos="100000">
                <a:srgbClr val="6600CC"/>
              </a:gs>
            </a:gsLst>
            <a:lin ang="5400000" scaled="1"/>
          </a:gradFill>
          <a:ln w="19050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228600" y="6094413"/>
            <a:ext cx="381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</a:pPr>
            <a:r>
              <a:rPr lang="en-US" sz="4800" b="1">
                <a:solidFill>
                  <a:schemeClr val="bg1"/>
                </a:solidFill>
                <a:latin typeface="Times New Roman" pitchFamily="18" charset="0"/>
                <a:sym typeface="CommonBullets" pitchFamily="34" charset="2"/>
              </a:rPr>
              <a:t></a:t>
            </a:r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2692" name="AutoShape 4"/>
          <p:cNvSpPr>
            <a:spLocks noChangeArrowheads="1"/>
          </p:cNvSpPr>
          <p:nvPr/>
        </p:nvSpPr>
        <p:spPr bwMode="auto">
          <a:xfrm rot="10800000" flipV="1">
            <a:off x="2857500" y="3581400"/>
            <a:ext cx="228600" cy="468313"/>
          </a:xfrm>
          <a:prstGeom prst="downArrow">
            <a:avLst>
              <a:gd name="adj1" fmla="val 34167"/>
              <a:gd name="adj2" fmla="val 104669"/>
            </a:avLst>
          </a:prstGeom>
          <a:gradFill rotWithShape="1">
            <a:gsLst>
              <a:gs pos="0">
                <a:srgbClr val="CC6600"/>
              </a:gs>
              <a:gs pos="100000">
                <a:srgbClr val="660033"/>
              </a:gs>
            </a:gsLst>
            <a:lin ang="5400000" scaled="1"/>
          </a:gradFill>
          <a:ln w="19050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42693" name="AutoShape 5"/>
          <p:cNvSpPr>
            <a:spLocks noChangeArrowheads="1"/>
          </p:cNvSpPr>
          <p:nvPr/>
        </p:nvSpPr>
        <p:spPr bwMode="auto">
          <a:xfrm rot="10800000" flipV="1">
            <a:off x="2857500" y="2514600"/>
            <a:ext cx="228600" cy="468313"/>
          </a:xfrm>
          <a:prstGeom prst="downArrow">
            <a:avLst>
              <a:gd name="adj1" fmla="val 34167"/>
              <a:gd name="adj2" fmla="val 104669"/>
            </a:avLst>
          </a:prstGeom>
          <a:gradFill rotWithShape="1">
            <a:gsLst>
              <a:gs pos="0">
                <a:srgbClr val="CC6600"/>
              </a:gs>
              <a:gs pos="100000">
                <a:srgbClr val="660033"/>
              </a:gs>
            </a:gsLst>
            <a:lin ang="5400000" scaled="1"/>
          </a:gradFill>
          <a:ln w="19050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grpSp>
        <p:nvGrpSpPr>
          <p:cNvPr id="242694" name="Group 6"/>
          <p:cNvGrpSpPr>
            <a:grpSpLocks/>
          </p:cNvGrpSpPr>
          <p:nvPr/>
        </p:nvGrpSpPr>
        <p:grpSpPr bwMode="auto">
          <a:xfrm>
            <a:off x="2501900" y="304800"/>
            <a:ext cx="938213" cy="903288"/>
            <a:chOff x="1271" y="1173"/>
            <a:chExt cx="660" cy="603"/>
          </a:xfrm>
        </p:grpSpPr>
        <p:sp>
          <p:nvSpPr>
            <p:cNvPr id="242695" name="Oval 7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4269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grpSp>
        <p:nvGrpSpPr>
          <p:cNvPr id="242697" name="Group 9"/>
          <p:cNvGrpSpPr>
            <a:grpSpLocks/>
          </p:cNvGrpSpPr>
          <p:nvPr/>
        </p:nvGrpSpPr>
        <p:grpSpPr bwMode="auto">
          <a:xfrm>
            <a:off x="1562100" y="4110038"/>
            <a:ext cx="2819400" cy="690562"/>
            <a:chOff x="984" y="2557"/>
            <a:chExt cx="1776" cy="435"/>
          </a:xfrm>
        </p:grpSpPr>
        <p:sp>
          <p:nvSpPr>
            <p:cNvPr id="242698" name="AutoShape 10"/>
            <p:cNvSpPr>
              <a:spLocks noChangeArrowheads="1"/>
            </p:cNvSpPr>
            <p:nvPr/>
          </p:nvSpPr>
          <p:spPr bwMode="auto">
            <a:xfrm>
              <a:off x="1008" y="2557"/>
              <a:ext cx="1728" cy="432"/>
            </a:xfrm>
            <a:prstGeom prst="flowChartAlternateProcess">
              <a:avLst/>
            </a:prstGeom>
            <a:solidFill>
              <a:srgbClr val="660066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699" name="Text Box 11"/>
            <p:cNvSpPr txBox="1">
              <a:spLocks noChangeArrowheads="1"/>
            </p:cNvSpPr>
            <p:nvPr/>
          </p:nvSpPr>
          <p:spPr bwMode="auto">
            <a:xfrm>
              <a:off x="984" y="2588"/>
              <a:ext cx="1776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600" dirty="0">
                  <a:solidFill>
                    <a:schemeClr val="bg1"/>
                  </a:solidFill>
                  <a:latin typeface="Impact" pitchFamily="34" charset="0"/>
                </a:rPr>
                <a:t>Noah</a:t>
              </a:r>
              <a:r>
                <a:rPr lang="en-US" sz="3600" dirty="0">
                  <a:solidFill>
                    <a:schemeClr val="bg1"/>
                  </a:solidFill>
                  <a:latin typeface="Fette Engschrift"/>
                </a:rPr>
                <a:t>’</a:t>
              </a:r>
              <a:r>
                <a:rPr lang="en-US" sz="3600" dirty="0">
                  <a:solidFill>
                    <a:schemeClr val="bg1"/>
                  </a:solidFill>
                  <a:latin typeface="Impact" pitchFamily="34" charset="0"/>
                </a:rPr>
                <a:t>s family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2700" name="Oval 12"/>
          <p:cNvSpPr>
            <a:spLocks noChangeArrowheads="1"/>
          </p:cNvSpPr>
          <p:nvPr/>
        </p:nvSpPr>
        <p:spPr bwMode="auto">
          <a:xfrm>
            <a:off x="2286000" y="3048000"/>
            <a:ext cx="1371600" cy="52546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5A002D"/>
                </a:solidFill>
                <a:latin typeface="Impact" pitchFamily="34" charset="0"/>
              </a:rPr>
              <a:t>Seth</a:t>
            </a:r>
          </a:p>
        </p:txBody>
      </p:sp>
      <p:sp>
        <p:nvSpPr>
          <p:cNvPr id="242701" name="Oval 13"/>
          <p:cNvSpPr>
            <a:spLocks noChangeArrowheads="1"/>
          </p:cNvSpPr>
          <p:nvPr/>
        </p:nvSpPr>
        <p:spPr bwMode="auto">
          <a:xfrm>
            <a:off x="2286000" y="1974850"/>
            <a:ext cx="1371600" cy="525463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5A002D"/>
                </a:solidFill>
                <a:latin typeface="Impact" pitchFamily="34" charset="0"/>
              </a:rPr>
              <a:t>Abel</a:t>
            </a:r>
          </a:p>
        </p:txBody>
      </p:sp>
      <p:grpSp>
        <p:nvGrpSpPr>
          <p:cNvPr id="242702" name="Group 14"/>
          <p:cNvGrpSpPr>
            <a:grpSpLocks/>
          </p:cNvGrpSpPr>
          <p:nvPr/>
        </p:nvGrpSpPr>
        <p:grpSpPr bwMode="auto">
          <a:xfrm>
            <a:off x="3695700" y="1960563"/>
            <a:ext cx="4457700" cy="554037"/>
            <a:chOff x="2328" y="1235"/>
            <a:chExt cx="2808" cy="349"/>
          </a:xfrm>
        </p:grpSpPr>
        <p:sp>
          <p:nvSpPr>
            <p:cNvPr id="242703" name="AutoShape 15"/>
            <p:cNvSpPr>
              <a:spLocks noChangeArrowheads="1"/>
            </p:cNvSpPr>
            <p:nvPr/>
          </p:nvSpPr>
          <p:spPr bwMode="auto">
            <a:xfrm rot="5400000">
              <a:off x="3288" y="378"/>
              <a:ext cx="144" cy="2064"/>
            </a:xfrm>
            <a:prstGeom prst="downArrow">
              <a:avLst>
                <a:gd name="adj1" fmla="val 41667"/>
                <a:gd name="adj2" fmla="val 143068"/>
              </a:avLst>
            </a:prstGeom>
            <a:gradFill rotWithShape="1">
              <a:gsLst>
                <a:gs pos="0">
                  <a:srgbClr val="CC6600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2704" name="Oval 16"/>
            <p:cNvSpPr>
              <a:spLocks noChangeArrowheads="1"/>
            </p:cNvSpPr>
            <p:nvPr/>
          </p:nvSpPr>
          <p:spPr bwMode="auto">
            <a:xfrm>
              <a:off x="4200" y="1235"/>
              <a:ext cx="936" cy="349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CC6600"/>
              </a:solidFill>
              <a:round/>
              <a:headEnd/>
              <a:tailEnd/>
            </a:ln>
            <a:effectLst>
              <a:outerShdw dist="64758" dir="4721404" algn="ctr" rotWithShape="0">
                <a:srgbClr val="B65B00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3600">
                  <a:solidFill>
                    <a:srgbClr val="5A002D"/>
                  </a:solidFill>
                  <a:latin typeface="Impact" pitchFamily="34" charset="0"/>
                </a:rPr>
                <a:t>Cain</a:t>
              </a:r>
            </a:p>
          </p:txBody>
        </p:sp>
        <p:grpSp>
          <p:nvGrpSpPr>
            <p:cNvPr id="242705" name="Group 17"/>
            <p:cNvGrpSpPr>
              <a:grpSpLocks/>
            </p:cNvGrpSpPr>
            <p:nvPr/>
          </p:nvGrpSpPr>
          <p:grpSpPr bwMode="auto">
            <a:xfrm>
              <a:off x="3227" y="1313"/>
              <a:ext cx="337" cy="192"/>
              <a:chOff x="2543" y="1248"/>
              <a:chExt cx="337" cy="192"/>
            </a:xfrm>
          </p:grpSpPr>
          <p:sp>
            <p:nvSpPr>
              <p:cNvPr id="242706" name="Line 18"/>
              <p:cNvSpPr>
                <a:spLocks noChangeShapeType="1"/>
              </p:cNvSpPr>
              <p:nvPr/>
            </p:nvSpPr>
            <p:spPr bwMode="auto">
              <a:xfrm rot="20870636" flipH="1">
                <a:off x="2543" y="1248"/>
                <a:ext cx="336" cy="192"/>
              </a:xfrm>
              <a:prstGeom prst="line">
                <a:avLst/>
              </a:prstGeom>
              <a:noFill/>
              <a:ln w="76200">
                <a:solidFill>
                  <a:srgbClr val="58002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7" name="Line 19"/>
              <p:cNvSpPr>
                <a:spLocks noChangeShapeType="1"/>
              </p:cNvSpPr>
              <p:nvPr/>
            </p:nvSpPr>
            <p:spPr bwMode="auto">
              <a:xfrm rot="729364">
                <a:off x="2544" y="1248"/>
                <a:ext cx="336" cy="192"/>
              </a:xfrm>
              <a:prstGeom prst="line">
                <a:avLst/>
              </a:prstGeom>
              <a:noFill/>
              <a:ln w="76200">
                <a:solidFill>
                  <a:srgbClr val="58002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2708" name="Rectangle 20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2709" name="Group 21"/>
          <p:cNvGrpSpPr>
            <a:grpSpLocks/>
          </p:cNvGrpSpPr>
          <p:nvPr/>
        </p:nvGrpSpPr>
        <p:grpSpPr bwMode="auto">
          <a:xfrm>
            <a:off x="914400" y="5510213"/>
            <a:ext cx="7162800" cy="1195387"/>
            <a:chOff x="288" y="3443"/>
            <a:chExt cx="4512" cy="753"/>
          </a:xfrm>
        </p:grpSpPr>
        <p:sp>
          <p:nvSpPr>
            <p:cNvPr id="242710" name="Text Box 22"/>
            <p:cNvSpPr txBox="1">
              <a:spLocks noChangeArrowheads="1"/>
            </p:cNvSpPr>
            <p:nvPr/>
          </p:nvSpPr>
          <p:spPr bwMode="auto">
            <a:xfrm>
              <a:off x="560" y="3462"/>
              <a:ext cx="4240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God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, upon the foundation of the loyal heart which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Abel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demonstrated toward Heaven, chose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Seth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in his place. From among Seth’s descendants, God chose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Noah’s family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and commenced a new chapter in His providence.</a:t>
              </a:r>
              <a:endParaRPr lang="en-US" sz="2200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42711" name="Text Box 23"/>
            <p:cNvSpPr txBox="1">
              <a:spLocks noChangeArrowheads="1"/>
            </p:cNvSpPr>
            <p:nvPr/>
          </p:nvSpPr>
          <p:spPr bwMode="auto">
            <a:xfrm>
              <a:off x="288" y="3443"/>
              <a:ext cx="17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42712" name="Group 24"/>
          <p:cNvGrpSpPr>
            <a:grpSpLocks/>
          </p:cNvGrpSpPr>
          <p:nvPr/>
        </p:nvGrpSpPr>
        <p:grpSpPr bwMode="auto">
          <a:xfrm>
            <a:off x="4191000" y="2590800"/>
            <a:ext cx="2400300" cy="862013"/>
            <a:chOff x="2544" y="1632"/>
            <a:chExt cx="1512" cy="543"/>
          </a:xfrm>
        </p:grpSpPr>
        <p:sp>
          <p:nvSpPr>
            <p:cNvPr id="242713" name="Rectangle 25"/>
            <p:cNvSpPr>
              <a:spLocks noChangeArrowheads="1"/>
            </p:cNvSpPr>
            <p:nvPr/>
          </p:nvSpPr>
          <p:spPr bwMode="auto">
            <a:xfrm>
              <a:off x="2586" y="1632"/>
              <a:ext cx="1428" cy="527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14" name="Text Box 26"/>
            <p:cNvSpPr txBox="1">
              <a:spLocks noChangeArrowheads="1"/>
            </p:cNvSpPr>
            <p:nvPr/>
          </p:nvSpPr>
          <p:spPr bwMode="auto">
            <a:xfrm>
              <a:off x="2544" y="1657"/>
              <a:ext cx="1512" cy="51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000">
                  <a:solidFill>
                    <a:srgbClr val="660033"/>
                  </a:solidFill>
                  <a:latin typeface="Impact" pitchFamily="34" charset="0"/>
                </a:rPr>
                <a:t>Foundation of Substance</a:t>
              </a:r>
            </a:p>
          </p:txBody>
        </p:sp>
      </p:grpSp>
      <p:grpSp>
        <p:nvGrpSpPr>
          <p:cNvPr id="242715" name="Group 27"/>
          <p:cNvGrpSpPr>
            <a:grpSpLocks/>
          </p:cNvGrpSpPr>
          <p:nvPr/>
        </p:nvGrpSpPr>
        <p:grpSpPr bwMode="auto">
          <a:xfrm>
            <a:off x="685800" y="1119188"/>
            <a:ext cx="1981200" cy="862012"/>
            <a:chOff x="336" y="705"/>
            <a:chExt cx="1248" cy="543"/>
          </a:xfrm>
        </p:grpSpPr>
        <p:sp>
          <p:nvSpPr>
            <p:cNvPr id="242716" name="Rectangle 28"/>
            <p:cNvSpPr>
              <a:spLocks noChangeArrowheads="1"/>
            </p:cNvSpPr>
            <p:nvPr/>
          </p:nvSpPr>
          <p:spPr bwMode="auto">
            <a:xfrm>
              <a:off x="354" y="705"/>
              <a:ext cx="1206" cy="527"/>
            </a:xfrm>
            <a:prstGeom prst="rect">
              <a:avLst/>
            </a:prstGeom>
            <a:solidFill>
              <a:srgbClr val="FFD04D"/>
            </a:solidFill>
            <a:ln w="28575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17" name="Text Box 29"/>
            <p:cNvSpPr txBox="1">
              <a:spLocks noChangeArrowheads="1"/>
            </p:cNvSpPr>
            <p:nvPr/>
          </p:nvSpPr>
          <p:spPr bwMode="auto">
            <a:xfrm>
              <a:off x="336" y="730"/>
              <a:ext cx="1248" cy="51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000">
                  <a:solidFill>
                    <a:srgbClr val="660033"/>
                  </a:solidFill>
                  <a:latin typeface="Impact" pitchFamily="34" charset="0"/>
                </a:rPr>
                <a:t>Foundation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3000">
                  <a:solidFill>
                    <a:srgbClr val="660033"/>
                  </a:solidFill>
                  <a:latin typeface="Impact" pitchFamily="34" charset="0"/>
                </a:rPr>
                <a:t>of Faith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2426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2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mph" presetSubtype="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24269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animBg="1"/>
      <p:bldP spid="242692" grpId="0" animBg="1"/>
      <p:bldP spid="242693" grpId="0" animBg="1"/>
      <p:bldP spid="242700" grpId="0" animBg="1"/>
      <p:bldP spid="24270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AutoShape 2"/>
          <p:cNvSpPr>
            <a:spLocks noChangeArrowheads="1"/>
          </p:cNvSpPr>
          <p:nvPr/>
        </p:nvSpPr>
        <p:spPr bwMode="auto">
          <a:xfrm rot="10800000">
            <a:off x="2849563" y="1219200"/>
            <a:ext cx="246062" cy="762000"/>
          </a:xfrm>
          <a:prstGeom prst="downArrow">
            <a:avLst>
              <a:gd name="adj1" fmla="val 34667"/>
              <a:gd name="adj2" fmla="val 124516"/>
            </a:avLst>
          </a:prstGeom>
          <a:gradFill rotWithShape="1">
            <a:gsLst>
              <a:gs pos="0">
                <a:srgbClr val="FFFF00"/>
              </a:gs>
              <a:gs pos="100000">
                <a:srgbClr val="6600CC"/>
              </a:gs>
            </a:gsLst>
            <a:lin ang="5400000" scaled="1"/>
          </a:gradFill>
          <a:ln w="19050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228600" y="6094413"/>
            <a:ext cx="381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</a:pPr>
            <a:r>
              <a:rPr lang="en-US" sz="4800" b="1">
                <a:solidFill>
                  <a:schemeClr val="bg1"/>
                </a:solidFill>
                <a:latin typeface="Times New Roman" pitchFamily="18" charset="0"/>
                <a:sym typeface="CommonBullets" pitchFamily="34" charset="2"/>
              </a:rPr>
              <a:t></a:t>
            </a:r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3741" name="Group 29"/>
          <p:cNvGrpSpPr>
            <a:grpSpLocks/>
          </p:cNvGrpSpPr>
          <p:nvPr/>
        </p:nvGrpSpPr>
        <p:grpSpPr bwMode="auto">
          <a:xfrm>
            <a:off x="762000" y="5618162"/>
            <a:ext cx="7467600" cy="935038"/>
            <a:chOff x="432" y="3504"/>
            <a:chExt cx="4704" cy="589"/>
          </a:xfrm>
        </p:grpSpPr>
        <p:sp>
          <p:nvSpPr>
            <p:cNvPr id="243718" name="Text Box 6"/>
            <p:cNvSpPr txBox="1">
              <a:spLocks noChangeArrowheads="1"/>
            </p:cNvSpPr>
            <p:nvPr/>
          </p:nvSpPr>
          <p:spPr bwMode="auto">
            <a:xfrm>
              <a:off x="672" y="3523"/>
              <a:ext cx="4464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Noah’s family was responsible to fulfill the indemnity condition to restore the foundation of faith, and then the indemnity condition to restore the foundation of substance.</a:t>
              </a:r>
              <a:endParaRPr lang="en-US" sz="2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43719" name="Text Box 7"/>
            <p:cNvSpPr txBox="1">
              <a:spLocks noChangeArrowheads="1"/>
            </p:cNvSpPr>
            <p:nvPr/>
          </p:nvSpPr>
          <p:spPr bwMode="auto">
            <a:xfrm>
              <a:off x="432" y="3504"/>
              <a:ext cx="17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43720" name="AutoShape 8"/>
          <p:cNvSpPr>
            <a:spLocks noChangeArrowheads="1"/>
          </p:cNvSpPr>
          <p:nvPr/>
        </p:nvSpPr>
        <p:spPr bwMode="auto">
          <a:xfrm rot="10800000" flipV="1">
            <a:off x="2857500" y="3581400"/>
            <a:ext cx="228600" cy="468313"/>
          </a:xfrm>
          <a:prstGeom prst="downArrow">
            <a:avLst>
              <a:gd name="adj1" fmla="val 34167"/>
              <a:gd name="adj2" fmla="val 104669"/>
            </a:avLst>
          </a:prstGeom>
          <a:gradFill rotWithShape="1">
            <a:gsLst>
              <a:gs pos="0">
                <a:srgbClr val="CC6600"/>
              </a:gs>
              <a:gs pos="100000">
                <a:srgbClr val="660033"/>
              </a:gs>
            </a:gsLst>
            <a:lin ang="5400000" scaled="1"/>
          </a:gradFill>
          <a:ln w="19050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43721" name="AutoShape 9"/>
          <p:cNvSpPr>
            <a:spLocks noChangeArrowheads="1"/>
          </p:cNvSpPr>
          <p:nvPr/>
        </p:nvSpPr>
        <p:spPr bwMode="auto">
          <a:xfrm rot="10800000" flipV="1">
            <a:off x="2857500" y="2514600"/>
            <a:ext cx="228600" cy="468313"/>
          </a:xfrm>
          <a:prstGeom prst="downArrow">
            <a:avLst>
              <a:gd name="adj1" fmla="val 34167"/>
              <a:gd name="adj2" fmla="val 104669"/>
            </a:avLst>
          </a:prstGeom>
          <a:gradFill rotWithShape="1">
            <a:gsLst>
              <a:gs pos="0">
                <a:srgbClr val="CC6600"/>
              </a:gs>
              <a:gs pos="100000">
                <a:srgbClr val="660033"/>
              </a:gs>
            </a:gsLst>
            <a:lin ang="5400000" scaled="1"/>
          </a:gradFill>
          <a:ln w="19050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grpSp>
        <p:nvGrpSpPr>
          <p:cNvPr id="243722" name="Group 10"/>
          <p:cNvGrpSpPr>
            <a:grpSpLocks/>
          </p:cNvGrpSpPr>
          <p:nvPr/>
        </p:nvGrpSpPr>
        <p:grpSpPr bwMode="auto">
          <a:xfrm>
            <a:off x="2501900" y="304800"/>
            <a:ext cx="938213" cy="903288"/>
            <a:chOff x="1271" y="1173"/>
            <a:chExt cx="660" cy="603"/>
          </a:xfrm>
        </p:grpSpPr>
        <p:sp>
          <p:nvSpPr>
            <p:cNvPr id="243723" name="Oval 11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4372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grpSp>
        <p:nvGrpSpPr>
          <p:cNvPr id="243725" name="Group 13"/>
          <p:cNvGrpSpPr>
            <a:grpSpLocks/>
          </p:cNvGrpSpPr>
          <p:nvPr/>
        </p:nvGrpSpPr>
        <p:grpSpPr bwMode="auto">
          <a:xfrm>
            <a:off x="3695700" y="1960563"/>
            <a:ext cx="4457700" cy="554037"/>
            <a:chOff x="2328" y="1235"/>
            <a:chExt cx="2808" cy="349"/>
          </a:xfrm>
        </p:grpSpPr>
        <p:sp>
          <p:nvSpPr>
            <p:cNvPr id="243726" name="AutoShape 14"/>
            <p:cNvSpPr>
              <a:spLocks noChangeArrowheads="1"/>
            </p:cNvSpPr>
            <p:nvPr/>
          </p:nvSpPr>
          <p:spPr bwMode="auto">
            <a:xfrm rot="5400000">
              <a:off x="3288" y="378"/>
              <a:ext cx="144" cy="2064"/>
            </a:xfrm>
            <a:prstGeom prst="downArrow">
              <a:avLst>
                <a:gd name="adj1" fmla="val 41667"/>
                <a:gd name="adj2" fmla="val 143068"/>
              </a:avLst>
            </a:prstGeom>
            <a:gradFill rotWithShape="1">
              <a:gsLst>
                <a:gs pos="0">
                  <a:srgbClr val="CC6600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3727" name="Oval 15"/>
            <p:cNvSpPr>
              <a:spLocks noChangeArrowheads="1"/>
            </p:cNvSpPr>
            <p:nvPr/>
          </p:nvSpPr>
          <p:spPr bwMode="auto">
            <a:xfrm>
              <a:off x="4200" y="1235"/>
              <a:ext cx="936" cy="349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CC6600"/>
              </a:solidFill>
              <a:round/>
              <a:headEnd/>
              <a:tailEnd/>
            </a:ln>
            <a:effectLst>
              <a:outerShdw dist="64758" dir="4721404" algn="ctr" rotWithShape="0">
                <a:srgbClr val="B65B00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3600">
                  <a:solidFill>
                    <a:srgbClr val="5A002D"/>
                  </a:solidFill>
                  <a:latin typeface="Impact" pitchFamily="34" charset="0"/>
                </a:rPr>
                <a:t>Cain</a:t>
              </a:r>
            </a:p>
          </p:txBody>
        </p:sp>
        <p:grpSp>
          <p:nvGrpSpPr>
            <p:cNvPr id="243728" name="Group 16"/>
            <p:cNvGrpSpPr>
              <a:grpSpLocks/>
            </p:cNvGrpSpPr>
            <p:nvPr/>
          </p:nvGrpSpPr>
          <p:grpSpPr bwMode="auto">
            <a:xfrm>
              <a:off x="3227" y="1313"/>
              <a:ext cx="337" cy="192"/>
              <a:chOff x="2543" y="1248"/>
              <a:chExt cx="337" cy="192"/>
            </a:xfrm>
          </p:grpSpPr>
          <p:sp>
            <p:nvSpPr>
              <p:cNvPr id="243729" name="Line 17"/>
              <p:cNvSpPr>
                <a:spLocks noChangeShapeType="1"/>
              </p:cNvSpPr>
              <p:nvPr/>
            </p:nvSpPr>
            <p:spPr bwMode="auto">
              <a:xfrm rot="20870636" flipH="1">
                <a:off x="2543" y="1248"/>
                <a:ext cx="336" cy="192"/>
              </a:xfrm>
              <a:prstGeom prst="line">
                <a:avLst/>
              </a:prstGeom>
              <a:noFill/>
              <a:ln w="76200">
                <a:solidFill>
                  <a:srgbClr val="58002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30" name="Line 18"/>
              <p:cNvSpPr>
                <a:spLocks noChangeShapeType="1"/>
              </p:cNvSpPr>
              <p:nvPr/>
            </p:nvSpPr>
            <p:spPr bwMode="auto">
              <a:xfrm rot="729364">
                <a:off x="2544" y="1248"/>
                <a:ext cx="336" cy="192"/>
              </a:xfrm>
              <a:prstGeom prst="line">
                <a:avLst/>
              </a:prstGeom>
              <a:noFill/>
              <a:ln w="76200">
                <a:solidFill>
                  <a:srgbClr val="58002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3731" name="AutoShape 19"/>
          <p:cNvSpPr>
            <a:spLocks noChangeArrowheads="1"/>
          </p:cNvSpPr>
          <p:nvPr/>
        </p:nvSpPr>
        <p:spPr bwMode="auto">
          <a:xfrm>
            <a:off x="1600200" y="4110038"/>
            <a:ext cx="2743200" cy="685800"/>
          </a:xfrm>
          <a:prstGeom prst="flowChartAlternateProcess">
            <a:avLst/>
          </a:prstGeom>
          <a:solidFill>
            <a:srgbClr val="660066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32" name="Text Box 20"/>
          <p:cNvSpPr txBox="1">
            <a:spLocks noChangeArrowheads="1"/>
          </p:cNvSpPr>
          <p:nvPr/>
        </p:nvSpPr>
        <p:spPr bwMode="auto">
          <a:xfrm>
            <a:off x="1562100" y="4159250"/>
            <a:ext cx="28194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  <a:latin typeface="Impact" pitchFamily="34" charset="0"/>
              </a:rPr>
              <a:t>Noah</a:t>
            </a:r>
            <a:r>
              <a:rPr lang="en-US" sz="3600">
                <a:solidFill>
                  <a:schemeClr val="bg1"/>
                </a:solidFill>
                <a:latin typeface="Fette Engschrift"/>
              </a:rPr>
              <a:t>’</a:t>
            </a:r>
            <a:r>
              <a:rPr lang="en-US" sz="3600">
                <a:solidFill>
                  <a:schemeClr val="bg1"/>
                </a:solidFill>
                <a:latin typeface="Impact" pitchFamily="34" charset="0"/>
              </a:rPr>
              <a:t>s family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43733" name="Oval 21"/>
          <p:cNvSpPr>
            <a:spLocks noChangeArrowheads="1"/>
          </p:cNvSpPr>
          <p:nvPr/>
        </p:nvSpPr>
        <p:spPr bwMode="auto">
          <a:xfrm>
            <a:off x="2286000" y="3048000"/>
            <a:ext cx="1371600" cy="52546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5A002D"/>
                </a:solidFill>
                <a:latin typeface="Impact" pitchFamily="34" charset="0"/>
              </a:rPr>
              <a:t>Seth</a:t>
            </a:r>
          </a:p>
        </p:txBody>
      </p:sp>
      <p:sp>
        <p:nvSpPr>
          <p:cNvPr id="243734" name="Oval 22"/>
          <p:cNvSpPr>
            <a:spLocks noChangeArrowheads="1"/>
          </p:cNvSpPr>
          <p:nvPr/>
        </p:nvSpPr>
        <p:spPr bwMode="auto">
          <a:xfrm>
            <a:off x="2286000" y="1974850"/>
            <a:ext cx="1371600" cy="525463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5A002D"/>
                </a:solidFill>
                <a:latin typeface="Impact" pitchFamily="34" charset="0"/>
              </a:rPr>
              <a:t>Abel</a:t>
            </a:r>
          </a:p>
        </p:txBody>
      </p:sp>
      <p:grpSp>
        <p:nvGrpSpPr>
          <p:cNvPr id="243735" name="Group 23"/>
          <p:cNvGrpSpPr>
            <a:grpSpLocks/>
          </p:cNvGrpSpPr>
          <p:nvPr/>
        </p:nvGrpSpPr>
        <p:grpSpPr bwMode="auto">
          <a:xfrm>
            <a:off x="4191000" y="2590800"/>
            <a:ext cx="2400300" cy="862013"/>
            <a:chOff x="2544" y="1632"/>
            <a:chExt cx="1512" cy="543"/>
          </a:xfrm>
        </p:grpSpPr>
        <p:sp>
          <p:nvSpPr>
            <p:cNvPr id="243736" name="Rectangle 24"/>
            <p:cNvSpPr>
              <a:spLocks noChangeArrowheads="1"/>
            </p:cNvSpPr>
            <p:nvPr/>
          </p:nvSpPr>
          <p:spPr bwMode="auto">
            <a:xfrm>
              <a:off x="2586" y="1632"/>
              <a:ext cx="1428" cy="527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7" name="Text Box 25"/>
            <p:cNvSpPr txBox="1">
              <a:spLocks noChangeArrowheads="1"/>
            </p:cNvSpPr>
            <p:nvPr/>
          </p:nvSpPr>
          <p:spPr bwMode="auto">
            <a:xfrm>
              <a:off x="2544" y="1657"/>
              <a:ext cx="1512" cy="51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000">
                  <a:solidFill>
                    <a:srgbClr val="660033"/>
                  </a:solidFill>
                  <a:latin typeface="Impact" pitchFamily="34" charset="0"/>
                </a:rPr>
                <a:t>Foundation of Substance</a:t>
              </a:r>
            </a:p>
          </p:txBody>
        </p:sp>
      </p:grpSp>
      <p:grpSp>
        <p:nvGrpSpPr>
          <p:cNvPr id="243738" name="Group 26"/>
          <p:cNvGrpSpPr>
            <a:grpSpLocks/>
          </p:cNvGrpSpPr>
          <p:nvPr/>
        </p:nvGrpSpPr>
        <p:grpSpPr bwMode="auto">
          <a:xfrm>
            <a:off x="685800" y="1119188"/>
            <a:ext cx="1981200" cy="862012"/>
            <a:chOff x="336" y="705"/>
            <a:chExt cx="1248" cy="543"/>
          </a:xfrm>
        </p:grpSpPr>
        <p:sp>
          <p:nvSpPr>
            <p:cNvPr id="243739" name="Rectangle 27"/>
            <p:cNvSpPr>
              <a:spLocks noChangeArrowheads="1"/>
            </p:cNvSpPr>
            <p:nvPr/>
          </p:nvSpPr>
          <p:spPr bwMode="auto">
            <a:xfrm>
              <a:off x="354" y="705"/>
              <a:ext cx="1206" cy="527"/>
            </a:xfrm>
            <a:prstGeom prst="rect">
              <a:avLst/>
            </a:prstGeom>
            <a:solidFill>
              <a:srgbClr val="FFD04D"/>
            </a:solidFill>
            <a:ln w="28575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0" name="Text Box 28"/>
            <p:cNvSpPr txBox="1">
              <a:spLocks noChangeArrowheads="1"/>
            </p:cNvSpPr>
            <p:nvPr/>
          </p:nvSpPr>
          <p:spPr bwMode="auto">
            <a:xfrm>
              <a:off x="336" y="730"/>
              <a:ext cx="1248" cy="51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000" dirty="0">
                  <a:solidFill>
                    <a:srgbClr val="660033"/>
                  </a:solidFill>
                  <a:latin typeface="Impact" pitchFamily="34" charset="0"/>
                </a:rPr>
                <a:t>Foundation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3000" dirty="0">
                  <a:solidFill>
                    <a:srgbClr val="660033"/>
                  </a:solidFill>
                  <a:latin typeface="Impact" pitchFamily="34" charset="0"/>
                </a:rPr>
                <a:t>of Faith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AutoShape 2"/>
          <p:cNvSpPr>
            <a:spLocks noChangeArrowheads="1"/>
          </p:cNvSpPr>
          <p:nvPr/>
        </p:nvSpPr>
        <p:spPr bwMode="auto">
          <a:xfrm rot="10800000">
            <a:off x="2849563" y="1219200"/>
            <a:ext cx="246062" cy="762000"/>
          </a:xfrm>
          <a:prstGeom prst="downArrow">
            <a:avLst>
              <a:gd name="adj1" fmla="val 34667"/>
              <a:gd name="adj2" fmla="val 124516"/>
            </a:avLst>
          </a:prstGeom>
          <a:gradFill rotWithShape="1">
            <a:gsLst>
              <a:gs pos="0">
                <a:srgbClr val="FFFF00"/>
              </a:gs>
              <a:gs pos="100000">
                <a:srgbClr val="6600CC"/>
              </a:gs>
            </a:gsLst>
            <a:lin ang="5400000" scaled="1"/>
          </a:gradFill>
          <a:ln w="19050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228600" y="6094413"/>
            <a:ext cx="381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</a:pPr>
            <a:r>
              <a:rPr lang="en-US" sz="4800" b="1">
                <a:solidFill>
                  <a:schemeClr val="bg1"/>
                </a:solidFill>
                <a:latin typeface="Times New Roman" pitchFamily="18" charset="0"/>
                <a:sym typeface="CommonBullets" pitchFamily="34" charset="2"/>
              </a:rPr>
              <a:t></a:t>
            </a:r>
            <a:endParaRPr lang="en-US" sz="4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1879600" y="5597554"/>
            <a:ext cx="5435600" cy="95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They were to restore through indemnity the </a:t>
            </a:r>
            <a:r>
              <a:rPr lang="en-US" sz="2200" b="1" u="sng" dirty="0">
                <a:solidFill>
                  <a:schemeClr val="bg1"/>
                </a:solidFill>
                <a:latin typeface="Arial Narrow" pitchFamily="34" charset="0"/>
              </a:rPr>
              <a:t>foundation for the Messiah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, which Adam’s family had failed to lay.</a:t>
            </a:r>
            <a:endParaRPr lang="en-US" sz="2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4742" name="AutoShape 6"/>
          <p:cNvSpPr>
            <a:spLocks noChangeArrowheads="1"/>
          </p:cNvSpPr>
          <p:nvPr/>
        </p:nvSpPr>
        <p:spPr bwMode="auto">
          <a:xfrm rot="10800000" flipV="1">
            <a:off x="2857500" y="3581400"/>
            <a:ext cx="228600" cy="468313"/>
          </a:xfrm>
          <a:prstGeom prst="downArrow">
            <a:avLst>
              <a:gd name="adj1" fmla="val 34167"/>
              <a:gd name="adj2" fmla="val 104669"/>
            </a:avLst>
          </a:prstGeom>
          <a:gradFill rotWithShape="1">
            <a:gsLst>
              <a:gs pos="0">
                <a:srgbClr val="CC6600"/>
              </a:gs>
              <a:gs pos="100000">
                <a:srgbClr val="660033"/>
              </a:gs>
            </a:gsLst>
            <a:lin ang="5400000" scaled="1"/>
          </a:gradFill>
          <a:ln w="19050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44743" name="AutoShape 7"/>
          <p:cNvSpPr>
            <a:spLocks noChangeArrowheads="1"/>
          </p:cNvSpPr>
          <p:nvPr/>
        </p:nvSpPr>
        <p:spPr bwMode="auto">
          <a:xfrm rot="10800000" flipV="1">
            <a:off x="2857500" y="2514600"/>
            <a:ext cx="228600" cy="468313"/>
          </a:xfrm>
          <a:prstGeom prst="downArrow">
            <a:avLst>
              <a:gd name="adj1" fmla="val 34167"/>
              <a:gd name="adj2" fmla="val 104669"/>
            </a:avLst>
          </a:prstGeom>
          <a:gradFill rotWithShape="1">
            <a:gsLst>
              <a:gs pos="0">
                <a:srgbClr val="CC6600"/>
              </a:gs>
              <a:gs pos="100000">
                <a:srgbClr val="660033"/>
              </a:gs>
            </a:gsLst>
            <a:lin ang="5400000" scaled="1"/>
          </a:gradFill>
          <a:ln w="19050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44744" name="AutoShape 8"/>
          <p:cNvSpPr>
            <a:spLocks noChangeArrowheads="1"/>
          </p:cNvSpPr>
          <p:nvPr/>
        </p:nvSpPr>
        <p:spPr bwMode="auto">
          <a:xfrm rot="5400000">
            <a:off x="5219700" y="600075"/>
            <a:ext cx="228600" cy="3276600"/>
          </a:xfrm>
          <a:prstGeom prst="downArrow">
            <a:avLst>
              <a:gd name="adj1" fmla="val 41667"/>
              <a:gd name="adj2" fmla="val 143068"/>
            </a:avLst>
          </a:prstGeom>
          <a:gradFill rotWithShape="1">
            <a:gsLst>
              <a:gs pos="0">
                <a:srgbClr val="CC66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grpSp>
        <p:nvGrpSpPr>
          <p:cNvPr id="244745" name="Group 9"/>
          <p:cNvGrpSpPr>
            <a:grpSpLocks/>
          </p:cNvGrpSpPr>
          <p:nvPr/>
        </p:nvGrpSpPr>
        <p:grpSpPr bwMode="auto">
          <a:xfrm>
            <a:off x="2501900" y="304800"/>
            <a:ext cx="938213" cy="903288"/>
            <a:chOff x="1271" y="1173"/>
            <a:chExt cx="660" cy="603"/>
          </a:xfrm>
        </p:grpSpPr>
        <p:sp>
          <p:nvSpPr>
            <p:cNvPr id="244746" name="Oval 10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4474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244748" name="Oval 12"/>
          <p:cNvSpPr>
            <a:spLocks noChangeArrowheads="1"/>
          </p:cNvSpPr>
          <p:nvPr/>
        </p:nvSpPr>
        <p:spPr bwMode="auto">
          <a:xfrm>
            <a:off x="6667500" y="1960563"/>
            <a:ext cx="1485900" cy="554037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CC6600"/>
            </a:solidFill>
            <a:round/>
            <a:headEnd/>
            <a:tailEnd/>
          </a:ln>
          <a:effectLst>
            <a:outerShdw dist="64758" dir="4721404" algn="ctr" rotWithShape="0">
              <a:srgbClr val="B65B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5A002D"/>
                </a:solidFill>
                <a:latin typeface="Impact" pitchFamily="34" charset="0"/>
              </a:rPr>
              <a:t>Cain</a:t>
            </a:r>
          </a:p>
        </p:txBody>
      </p:sp>
      <p:grpSp>
        <p:nvGrpSpPr>
          <p:cNvPr id="244749" name="Group 13"/>
          <p:cNvGrpSpPr>
            <a:grpSpLocks/>
          </p:cNvGrpSpPr>
          <p:nvPr/>
        </p:nvGrpSpPr>
        <p:grpSpPr bwMode="auto">
          <a:xfrm>
            <a:off x="5122863" y="2084388"/>
            <a:ext cx="534987" cy="304800"/>
            <a:chOff x="2543" y="1248"/>
            <a:chExt cx="337" cy="192"/>
          </a:xfrm>
        </p:grpSpPr>
        <p:sp>
          <p:nvSpPr>
            <p:cNvPr id="244750" name="Line 14"/>
            <p:cNvSpPr>
              <a:spLocks noChangeShapeType="1"/>
            </p:cNvSpPr>
            <p:nvPr/>
          </p:nvSpPr>
          <p:spPr bwMode="auto">
            <a:xfrm rot="20870636" flipH="1">
              <a:off x="2543" y="1248"/>
              <a:ext cx="336" cy="192"/>
            </a:xfrm>
            <a:prstGeom prst="line">
              <a:avLst/>
            </a:prstGeom>
            <a:noFill/>
            <a:ln w="76200">
              <a:solidFill>
                <a:srgbClr val="5800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751" name="Line 15"/>
            <p:cNvSpPr>
              <a:spLocks noChangeShapeType="1"/>
            </p:cNvSpPr>
            <p:nvPr/>
          </p:nvSpPr>
          <p:spPr bwMode="auto">
            <a:xfrm rot="729364">
              <a:off x="2544" y="1248"/>
              <a:ext cx="336" cy="192"/>
            </a:xfrm>
            <a:prstGeom prst="line">
              <a:avLst/>
            </a:prstGeom>
            <a:noFill/>
            <a:ln w="76200">
              <a:solidFill>
                <a:srgbClr val="58002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4754" name="Group 18"/>
          <p:cNvGrpSpPr>
            <a:grpSpLocks/>
          </p:cNvGrpSpPr>
          <p:nvPr/>
        </p:nvGrpSpPr>
        <p:grpSpPr bwMode="auto">
          <a:xfrm>
            <a:off x="4191000" y="2590800"/>
            <a:ext cx="2400300" cy="862013"/>
            <a:chOff x="2544" y="1632"/>
            <a:chExt cx="1512" cy="543"/>
          </a:xfrm>
        </p:grpSpPr>
        <p:sp>
          <p:nvSpPr>
            <p:cNvPr id="244755" name="Rectangle 19"/>
            <p:cNvSpPr>
              <a:spLocks noChangeArrowheads="1"/>
            </p:cNvSpPr>
            <p:nvPr/>
          </p:nvSpPr>
          <p:spPr bwMode="auto">
            <a:xfrm>
              <a:off x="2586" y="1632"/>
              <a:ext cx="1428" cy="527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56" name="Text Box 20"/>
            <p:cNvSpPr txBox="1">
              <a:spLocks noChangeArrowheads="1"/>
            </p:cNvSpPr>
            <p:nvPr/>
          </p:nvSpPr>
          <p:spPr bwMode="auto">
            <a:xfrm>
              <a:off x="2544" y="1657"/>
              <a:ext cx="1512" cy="51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000">
                  <a:solidFill>
                    <a:srgbClr val="660033"/>
                  </a:solidFill>
                  <a:latin typeface="Impact" pitchFamily="34" charset="0"/>
                </a:rPr>
                <a:t>Foundation of Substance</a:t>
              </a:r>
            </a:p>
          </p:txBody>
        </p:sp>
      </p:grpSp>
      <p:sp>
        <p:nvSpPr>
          <p:cNvPr id="244757" name="Oval 21"/>
          <p:cNvSpPr>
            <a:spLocks noChangeArrowheads="1"/>
          </p:cNvSpPr>
          <p:nvPr/>
        </p:nvSpPr>
        <p:spPr bwMode="auto">
          <a:xfrm>
            <a:off x="2286000" y="3048000"/>
            <a:ext cx="1371600" cy="525463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5A002D"/>
                </a:solidFill>
                <a:latin typeface="Impact" pitchFamily="34" charset="0"/>
              </a:rPr>
              <a:t>Seth</a:t>
            </a:r>
          </a:p>
        </p:txBody>
      </p:sp>
      <p:sp>
        <p:nvSpPr>
          <p:cNvPr id="244758" name="Oval 22"/>
          <p:cNvSpPr>
            <a:spLocks noChangeArrowheads="1"/>
          </p:cNvSpPr>
          <p:nvPr/>
        </p:nvSpPr>
        <p:spPr bwMode="auto">
          <a:xfrm>
            <a:off x="2286000" y="1974850"/>
            <a:ext cx="1371600" cy="525463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5A002D"/>
                </a:solidFill>
                <a:latin typeface="Impact" pitchFamily="34" charset="0"/>
              </a:rPr>
              <a:t>Abel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19600" y="4222750"/>
            <a:ext cx="304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5000"/>
              </a:lnSpc>
            </a:pPr>
            <a:r>
              <a:rPr lang="en-US" sz="4000" b="1">
                <a:solidFill>
                  <a:srgbClr val="660066"/>
                </a:solidFill>
                <a:latin typeface="Impact" pitchFamily="34" charset="0"/>
              </a:rPr>
              <a:t>: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4762500" y="4070350"/>
            <a:ext cx="4000500" cy="12636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Restore the foundation</a:t>
            </a:r>
          </a:p>
          <a:p>
            <a:pPr eaLnBrk="0" hangingPunct="0">
              <a:lnSpc>
                <a:spcPct val="80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for the Messiah</a:t>
            </a:r>
          </a:p>
          <a:p>
            <a:pPr eaLnBrk="0" hangingPunct="0">
              <a:lnSpc>
                <a:spcPct val="80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in Adam’s family</a:t>
            </a:r>
          </a:p>
        </p:txBody>
      </p:sp>
      <p:grpSp>
        <p:nvGrpSpPr>
          <p:cNvPr id="244761" name="Group 25"/>
          <p:cNvGrpSpPr>
            <a:grpSpLocks/>
          </p:cNvGrpSpPr>
          <p:nvPr/>
        </p:nvGrpSpPr>
        <p:grpSpPr bwMode="auto">
          <a:xfrm>
            <a:off x="685800" y="1119188"/>
            <a:ext cx="1981200" cy="862012"/>
            <a:chOff x="336" y="705"/>
            <a:chExt cx="1248" cy="543"/>
          </a:xfrm>
        </p:grpSpPr>
        <p:sp>
          <p:nvSpPr>
            <p:cNvPr id="244762" name="Rectangle 26"/>
            <p:cNvSpPr>
              <a:spLocks noChangeArrowheads="1"/>
            </p:cNvSpPr>
            <p:nvPr/>
          </p:nvSpPr>
          <p:spPr bwMode="auto">
            <a:xfrm>
              <a:off x="354" y="705"/>
              <a:ext cx="1206" cy="527"/>
            </a:xfrm>
            <a:prstGeom prst="rect">
              <a:avLst/>
            </a:prstGeom>
            <a:solidFill>
              <a:srgbClr val="FFD04D"/>
            </a:solidFill>
            <a:ln w="28575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763" name="Text Box 27"/>
            <p:cNvSpPr txBox="1">
              <a:spLocks noChangeArrowheads="1"/>
            </p:cNvSpPr>
            <p:nvPr/>
          </p:nvSpPr>
          <p:spPr bwMode="auto">
            <a:xfrm>
              <a:off x="336" y="730"/>
              <a:ext cx="1248" cy="51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3000">
                  <a:solidFill>
                    <a:srgbClr val="660033"/>
                  </a:solidFill>
                  <a:latin typeface="Impact" pitchFamily="34" charset="0"/>
                </a:rPr>
                <a:t>Foundation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3000">
                  <a:solidFill>
                    <a:srgbClr val="660033"/>
                  </a:solidFill>
                  <a:latin typeface="Impact" pitchFamily="34" charset="0"/>
                </a:rPr>
                <a:t>of Faith</a:t>
              </a:r>
            </a:p>
          </p:txBody>
        </p:sp>
      </p:grp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1600200" y="4110038"/>
            <a:ext cx="2743200" cy="685800"/>
          </a:xfrm>
          <a:prstGeom prst="flowChartAlternateProcess">
            <a:avLst/>
          </a:prstGeom>
          <a:solidFill>
            <a:srgbClr val="660066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1562100" y="4159250"/>
            <a:ext cx="28194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  <a:latin typeface="Impact" pitchFamily="34" charset="0"/>
              </a:rPr>
              <a:t>Noah</a:t>
            </a:r>
            <a:r>
              <a:rPr lang="en-US" sz="3600">
                <a:solidFill>
                  <a:schemeClr val="bg1"/>
                </a:solidFill>
                <a:latin typeface="Fette Engschrift"/>
              </a:rPr>
              <a:t>’</a:t>
            </a:r>
            <a:r>
              <a:rPr lang="en-US" sz="3600">
                <a:solidFill>
                  <a:schemeClr val="bg1"/>
                </a:solidFill>
                <a:latin typeface="Impact" pitchFamily="34" charset="0"/>
              </a:rPr>
              <a:t>s family</a:t>
            </a:r>
            <a:endParaRPr 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4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/>
      <p:bldP spid="244759" grpId="0"/>
      <p:bldP spid="24476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4000" dirty="0">
                <a:solidFill>
                  <a:srgbClr val="000099"/>
                </a:solidFill>
                <a:latin typeface="Impact" pitchFamily="34" charset="0"/>
              </a:rPr>
              <a:t>2.1  The Foundation of Faith</a:t>
            </a:r>
          </a:p>
        </p:txBody>
      </p:sp>
      <p:grpSp>
        <p:nvGrpSpPr>
          <p:cNvPr id="245764" name="Group 4"/>
          <p:cNvGrpSpPr>
            <a:grpSpLocks/>
          </p:cNvGrpSpPr>
          <p:nvPr/>
        </p:nvGrpSpPr>
        <p:grpSpPr bwMode="auto">
          <a:xfrm>
            <a:off x="1219200" y="5791200"/>
            <a:ext cx="6629400" cy="927100"/>
            <a:chOff x="432" y="3696"/>
            <a:chExt cx="4176" cy="584"/>
          </a:xfrm>
        </p:grpSpPr>
        <p:sp>
          <p:nvSpPr>
            <p:cNvPr id="245765" name="Text Box 5"/>
            <p:cNvSpPr txBox="1">
              <a:spLocks noChangeArrowheads="1"/>
            </p:cNvSpPr>
            <p:nvPr/>
          </p:nvSpPr>
          <p:spPr bwMode="auto">
            <a:xfrm>
              <a:off x="704" y="3715"/>
              <a:ext cx="3904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In the providence of restoration through Noah’s family,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Noah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was the central figure to restore the foundation of faith </a:t>
              </a:r>
              <a:r>
                <a:rPr lang="en-US" sz="2000" dirty="0">
                  <a:solidFill>
                    <a:schemeClr val="bg1"/>
                  </a:solidFill>
                  <a:latin typeface="Arial Narrow" pitchFamily="34" charset="0"/>
                </a:rPr>
                <a:t>(p. 199).</a:t>
              </a:r>
            </a:p>
          </p:txBody>
        </p:sp>
        <p:sp>
          <p:nvSpPr>
            <p:cNvPr id="245766" name="Text Box 6"/>
            <p:cNvSpPr txBox="1">
              <a:spLocks noChangeArrowheads="1"/>
            </p:cNvSpPr>
            <p:nvPr/>
          </p:nvSpPr>
          <p:spPr bwMode="auto">
            <a:xfrm>
              <a:off x="432" y="3696"/>
              <a:ext cx="17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304800" y="788988"/>
            <a:ext cx="8534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u="sng" dirty="0">
                <a:solidFill>
                  <a:srgbClr val="000099"/>
                </a:solidFill>
                <a:latin typeface="Impact" pitchFamily="34" charset="0"/>
              </a:rPr>
              <a:t>2.1.1  The Central Figure for the Foundation of Faith</a:t>
            </a:r>
          </a:p>
        </p:txBody>
      </p:sp>
      <p:grpSp>
        <p:nvGrpSpPr>
          <p:cNvPr id="245768" name="Group 8"/>
          <p:cNvGrpSpPr>
            <a:grpSpLocks/>
          </p:cNvGrpSpPr>
          <p:nvPr/>
        </p:nvGrpSpPr>
        <p:grpSpPr bwMode="auto">
          <a:xfrm>
            <a:off x="228600" y="2498725"/>
            <a:ext cx="1066800" cy="2057400"/>
            <a:chOff x="240" y="1296"/>
            <a:chExt cx="672" cy="1296"/>
          </a:xfrm>
        </p:grpSpPr>
        <p:sp>
          <p:nvSpPr>
            <p:cNvPr id="245769" name="Oval 9"/>
            <p:cNvSpPr>
              <a:spLocks noChangeArrowheads="1"/>
            </p:cNvSpPr>
            <p:nvPr/>
          </p:nvSpPr>
          <p:spPr bwMode="auto">
            <a:xfrm>
              <a:off x="240" y="1296"/>
              <a:ext cx="672" cy="12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4577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20" y="1726"/>
              <a:ext cx="511" cy="4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660066"/>
                  </a:solidFill>
                  <a:latin typeface="Impact"/>
                </a:rPr>
                <a:t>Noah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mph" presetSubtype="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24576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/>
      <p:bldP spid="24576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7" name="Text Box 13"/>
          <p:cNvSpPr txBox="1">
            <a:spLocks noChangeArrowheads="1"/>
          </p:cNvSpPr>
          <p:nvPr/>
        </p:nvSpPr>
        <p:spPr bwMode="auto">
          <a:xfrm>
            <a:off x="2286000" y="1660525"/>
            <a:ext cx="6705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660066"/>
                </a:solidFill>
                <a:latin typeface="Fette Engschrift" pitchFamily="2" charset="0"/>
              </a:rPr>
              <a:t>Adam-Noah: 1O generations, 1,6OO years</a:t>
            </a:r>
          </a:p>
        </p:txBody>
      </p:sp>
      <p:sp>
        <p:nvSpPr>
          <p:cNvPr id="246786" name="Oval 2"/>
          <p:cNvSpPr>
            <a:spLocks noChangeArrowheads="1"/>
          </p:cNvSpPr>
          <p:nvPr/>
        </p:nvSpPr>
        <p:spPr bwMode="auto">
          <a:xfrm>
            <a:off x="1752600" y="17827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800" name="Group 16"/>
          <p:cNvGrpSpPr>
            <a:grpSpLocks/>
          </p:cNvGrpSpPr>
          <p:nvPr/>
        </p:nvGrpSpPr>
        <p:grpSpPr bwMode="auto">
          <a:xfrm>
            <a:off x="1066800" y="5915025"/>
            <a:ext cx="6934200" cy="714375"/>
            <a:chOff x="672" y="3744"/>
            <a:chExt cx="4368" cy="450"/>
          </a:xfrm>
        </p:grpSpPr>
        <p:sp>
          <p:nvSpPr>
            <p:cNvPr id="246789" name="Text Box 5"/>
            <p:cNvSpPr txBox="1">
              <a:spLocks noChangeArrowheads="1"/>
            </p:cNvSpPr>
            <p:nvPr/>
          </p:nvSpPr>
          <p:spPr bwMode="auto">
            <a:xfrm>
              <a:off x="944" y="3744"/>
              <a:ext cx="4096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God called Noah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ten generations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or sixteen hundred biblical years after Adam.</a:t>
              </a:r>
              <a:endParaRPr lang="en-US" sz="24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46790" name="Oval 6"/>
            <p:cNvSpPr>
              <a:spLocks noChangeArrowheads="1"/>
            </p:cNvSpPr>
            <p:nvPr/>
          </p:nvSpPr>
          <p:spPr bwMode="auto">
            <a:xfrm>
              <a:off x="672" y="3748"/>
              <a:ext cx="240" cy="2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46794" name="Group 10"/>
          <p:cNvGrpSpPr>
            <a:grpSpLocks/>
          </p:cNvGrpSpPr>
          <p:nvPr/>
        </p:nvGrpSpPr>
        <p:grpSpPr bwMode="auto">
          <a:xfrm>
            <a:off x="228600" y="2498725"/>
            <a:ext cx="1066800" cy="2057400"/>
            <a:chOff x="240" y="1296"/>
            <a:chExt cx="672" cy="1296"/>
          </a:xfrm>
        </p:grpSpPr>
        <p:sp>
          <p:nvSpPr>
            <p:cNvPr id="246795" name="Oval 11"/>
            <p:cNvSpPr>
              <a:spLocks noChangeArrowheads="1"/>
            </p:cNvSpPr>
            <p:nvPr/>
          </p:nvSpPr>
          <p:spPr bwMode="auto">
            <a:xfrm>
              <a:off x="240" y="1296"/>
              <a:ext cx="672" cy="12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4679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20" y="1726"/>
              <a:ext cx="511" cy="4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660066"/>
                  </a:solidFill>
                  <a:latin typeface="Impact"/>
                </a:rPr>
                <a:t>Noah</a:t>
              </a:r>
            </a:p>
          </p:txBody>
        </p:sp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4000" dirty="0">
                <a:solidFill>
                  <a:srgbClr val="000099"/>
                </a:solidFill>
                <a:latin typeface="Impact" pitchFamily="34" charset="0"/>
              </a:rPr>
              <a:t>2.1  The Foundation of Faith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04800" y="788988"/>
            <a:ext cx="8534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u="sng" dirty="0">
                <a:solidFill>
                  <a:srgbClr val="000099"/>
                </a:solidFill>
                <a:latin typeface="Impact" pitchFamily="34" charset="0"/>
              </a:rPr>
              <a:t>2.1.1  The Central Figure for the Foundation of Faith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7" grpId="0"/>
      <p:bldP spid="24678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23" name="Picture 15" descr="Noah and his wife - a portrait by Guy Row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819400"/>
            <a:ext cx="3048000" cy="2928938"/>
          </a:xfrm>
          <a:prstGeom prst="rect">
            <a:avLst/>
          </a:prstGeom>
          <a:noFill/>
        </p:spPr>
      </p:pic>
      <p:sp>
        <p:nvSpPr>
          <p:cNvPr id="247810" name="Oval 2"/>
          <p:cNvSpPr>
            <a:spLocks noChangeArrowheads="1"/>
          </p:cNvSpPr>
          <p:nvPr/>
        </p:nvSpPr>
        <p:spPr bwMode="auto">
          <a:xfrm>
            <a:off x="1752600" y="23923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6" name="Oval 8"/>
          <p:cNvSpPr>
            <a:spLocks noChangeArrowheads="1"/>
          </p:cNvSpPr>
          <p:nvPr/>
        </p:nvSpPr>
        <p:spPr bwMode="auto">
          <a:xfrm>
            <a:off x="1752600" y="17827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1</a:t>
            </a:r>
          </a:p>
        </p:txBody>
      </p:sp>
      <p:grpSp>
        <p:nvGrpSpPr>
          <p:cNvPr id="247820" name="Group 12"/>
          <p:cNvGrpSpPr>
            <a:grpSpLocks/>
          </p:cNvGrpSpPr>
          <p:nvPr/>
        </p:nvGrpSpPr>
        <p:grpSpPr bwMode="auto">
          <a:xfrm>
            <a:off x="228600" y="2498725"/>
            <a:ext cx="1066800" cy="2057400"/>
            <a:chOff x="240" y="1296"/>
            <a:chExt cx="672" cy="1296"/>
          </a:xfrm>
        </p:grpSpPr>
        <p:sp>
          <p:nvSpPr>
            <p:cNvPr id="247821" name="Oval 13"/>
            <p:cNvSpPr>
              <a:spLocks noChangeArrowheads="1"/>
            </p:cNvSpPr>
            <p:nvPr/>
          </p:nvSpPr>
          <p:spPr bwMode="auto">
            <a:xfrm>
              <a:off x="240" y="1296"/>
              <a:ext cx="672" cy="12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4782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320" y="1726"/>
              <a:ext cx="511" cy="4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660066"/>
                  </a:solidFill>
                  <a:latin typeface="Impact"/>
                </a:rPr>
                <a:t>Noah</a:t>
              </a:r>
            </a:p>
          </p:txBody>
        </p:sp>
      </p:grpSp>
      <p:sp>
        <p:nvSpPr>
          <p:cNvPr id="247826" name="Text Box 18"/>
          <p:cNvSpPr txBox="1">
            <a:spLocks noChangeArrowheads="1"/>
          </p:cNvSpPr>
          <p:nvPr/>
        </p:nvSpPr>
        <p:spPr bwMode="auto">
          <a:xfrm>
            <a:off x="2286000" y="1660525"/>
            <a:ext cx="6705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Adam-Noah: 1O generations, 1,6OO years</a:t>
            </a:r>
          </a:p>
        </p:txBody>
      </p:sp>
      <p:sp>
        <p:nvSpPr>
          <p:cNvPr id="247827" name="Text Box 19"/>
          <p:cNvSpPr txBox="1">
            <a:spLocks noChangeArrowheads="1"/>
          </p:cNvSpPr>
          <p:nvPr/>
        </p:nvSpPr>
        <p:spPr bwMode="auto">
          <a:xfrm>
            <a:off x="2286000" y="2270125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00CC"/>
                </a:solidFill>
                <a:latin typeface="Fette Engschrift" pitchFamily="2" charset="0"/>
              </a:rPr>
              <a:t>Second ancestor of humanity</a:t>
            </a:r>
          </a:p>
        </p:txBody>
      </p:sp>
      <p:grpSp>
        <p:nvGrpSpPr>
          <p:cNvPr id="247831" name="Group 23"/>
          <p:cNvGrpSpPr>
            <a:grpSpLocks/>
          </p:cNvGrpSpPr>
          <p:nvPr/>
        </p:nvGrpSpPr>
        <p:grpSpPr bwMode="auto">
          <a:xfrm>
            <a:off x="1600200" y="5943600"/>
            <a:ext cx="5943600" cy="457200"/>
            <a:chOff x="1008" y="3744"/>
            <a:chExt cx="3744" cy="288"/>
          </a:xfrm>
        </p:grpSpPr>
        <p:sp>
          <p:nvSpPr>
            <p:cNvPr id="247813" name="Text Box 5"/>
            <p:cNvSpPr txBox="1">
              <a:spLocks noChangeArrowheads="1"/>
            </p:cNvSpPr>
            <p:nvPr/>
          </p:nvSpPr>
          <p:spPr bwMode="auto">
            <a:xfrm>
              <a:off x="1289" y="3784"/>
              <a:ext cx="346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Noah was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second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ancestor of humanity.</a:t>
              </a:r>
              <a:endParaRPr lang="en-US" sz="24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47828" name="Oval 20"/>
            <p:cNvSpPr>
              <a:spLocks noChangeArrowheads="1"/>
            </p:cNvSpPr>
            <p:nvPr/>
          </p:nvSpPr>
          <p:spPr bwMode="auto">
            <a:xfrm>
              <a:off x="1008" y="3744"/>
              <a:ext cx="288" cy="28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5000"/>
                </a:lnSpc>
              </a:pPr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4000" dirty="0">
                <a:solidFill>
                  <a:srgbClr val="000099"/>
                </a:solidFill>
                <a:latin typeface="Impact" pitchFamily="34" charset="0"/>
              </a:rPr>
              <a:t>2.1  The Foundation of Faith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4800" y="788988"/>
            <a:ext cx="8534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u="sng" dirty="0">
                <a:solidFill>
                  <a:srgbClr val="000099"/>
                </a:solidFill>
                <a:latin typeface="Impact" pitchFamily="34" charset="0"/>
              </a:rPr>
              <a:t>2.1.1  The Central Figure for the Foundation of Faith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 animBg="1"/>
      <p:bldP spid="24782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52" name="Picture 20" descr="Noah and his wife - a portrait by Guy Row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819400"/>
            <a:ext cx="3048000" cy="2928938"/>
          </a:xfrm>
          <a:prstGeom prst="rect">
            <a:avLst/>
          </a:prstGeom>
          <a:noFill/>
        </p:spPr>
      </p:pic>
      <p:grpSp>
        <p:nvGrpSpPr>
          <p:cNvPr id="248845" name="Group 13"/>
          <p:cNvGrpSpPr>
            <a:grpSpLocks/>
          </p:cNvGrpSpPr>
          <p:nvPr/>
        </p:nvGrpSpPr>
        <p:grpSpPr bwMode="auto">
          <a:xfrm>
            <a:off x="228600" y="2498725"/>
            <a:ext cx="1066800" cy="2057400"/>
            <a:chOff x="240" y="1296"/>
            <a:chExt cx="672" cy="1296"/>
          </a:xfrm>
        </p:grpSpPr>
        <p:sp>
          <p:nvSpPr>
            <p:cNvPr id="248846" name="Oval 14"/>
            <p:cNvSpPr>
              <a:spLocks noChangeArrowheads="1"/>
            </p:cNvSpPr>
            <p:nvPr/>
          </p:nvSpPr>
          <p:spPr bwMode="auto">
            <a:xfrm>
              <a:off x="240" y="1296"/>
              <a:ext cx="672" cy="12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4884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20" y="1726"/>
              <a:ext cx="511" cy="4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660066"/>
                  </a:solidFill>
                  <a:latin typeface="Impact"/>
                </a:rPr>
                <a:t>Noah</a:t>
              </a:r>
            </a:p>
          </p:txBody>
        </p:sp>
      </p:grpSp>
      <p:sp>
        <p:nvSpPr>
          <p:cNvPr id="248862" name="Text Box 30"/>
          <p:cNvSpPr txBox="1">
            <a:spLocks noChangeArrowheads="1"/>
          </p:cNvSpPr>
          <p:nvPr/>
        </p:nvSpPr>
        <p:spPr bwMode="auto">
          <a:xfrm>
            <a:off x="2286000" y="1660525"/>
            <a:ext cx="6705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Adam-Noah: 1O generations, 1,6OO years</a:t>
            </a:r>
          </a:p>
        </p:txBody>
      </p:sp>
      <p:sp>
        <p:nvSpPr>
          <p:cNvPr id="248863" name="Text Box 31"/>
          <p:cNvSpPr txBox="1">
            <a:spLocks noChangeArrowheads="1"/>
          </p:cNvSpPr>
          <p:nvPr/>
        </p:nvSpPr>
        <p:spPr bwMode="auto">
          <a:xfrm>
            <a:off x="2286000" y="2270125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0000CC"/>
                </a:solidFill>
                <a:latin typeface="Fette Engschrift" pitchFamily="2" charset="0"/>
              </a:rPr>
              <a:t>Second ancestor of humanity</a:t>
            </a:r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1752600" y="17827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1752600" y="23923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2</a:t>
            </a:r>
          </a:p>
        </p:txBody>
      </p:sp>
      <p:pic>
        <p:nvPicPr>
          <p:cNvPr id="248861" name="Picture 29" descr="Animals Entering Noah´s Ark"/>
          <p:cNvPicPr>
            <a:picLocks noChangeAspect="1" noChangeArrowheads="1"/>
          </p:cNvPicPr>
          <p:nvPr/>
        </p:nvPicPr>
        <p:blipFill>
          <a:blip r:embed="rId4"/>
          <a:srcRect l="5" r="12" b="12242"/>
          <a:stretch>
            <a:fillRect/>
          </a:stretch>
        </p:blipFill>
        <p:spPr bwMode="auto">
          <a:xfrm>
            <a:off x="1676400" y="1257300"/>
            <a:ext cx="7467600" cy="4914900"/>
          </a:xfrm>
          <a:prstGeom prst="rect">
            <a:avLst/>
          </a:prstGeom>
          <a:noFill/>
        </p:spPr>
      </p:pic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1752600" y="30019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3</a:t>
            </a:r>
          </a:p>
        </p:txBody>
      </p:sp>
      <p:sp>
        <p:nvSpPr>
          <p:cNvPr id="248854" name="Rectangle 22"/>
          <p:cNvSpPr>
            <a:spLocks noChangeArrowheads="1"/>
          </p:cNvSpPr>
          <p:nvPr/>
        </p:nvSpPr>
        <p:spPr bwMode="auto">
          <a:xfrm>
            <a:off x="2324100" y="2971800"/>
            <a:ext cx="4114800" cy="533400"/>
          </a:xfrm>
          <a:prstGeom prst="rect">
            <a:avLst/>
          </a:prstGeom>
          <a:solidFill>
            <a:srgbClr val="FFCC66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9" name="Text Box 17"/>
          <p:cNvSpPr txBox="1">
            <a:spLocks noChangeArrowheads="1"/>
          </p:cNvSpPr>
          <p:nvPr/>
        </p:nvSpPr>
        <p:spPr bwMode="auto">
          <a:xfrm>
            <a:off x="2286000" y="2879725"/>
            <a:ext cx="419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660066"/>
                </a:solidFill>
                <a:latin typeface="Fette Engschrift" pitchFamily="2" charset="0"/>
              </a:rPr>
              <a:t>Absolute obedience to God</a:t>
            </a:r>
          </a:p>
        </p:txBody>
      </p:sp>
      <p:grpSp>
        <p:nvGrpSpPr>
          <p:cNvPr id="248866" name="Group 34"/>
          <p:cNvGrpSpPr>
            <a:grpSpLocks/>
          </p:cNvGrpSpPr>
          <p:nvPr/>
        </p:nvGrpSpPr>
        <p:grpSpPr bwMode="auto">
          <a:xfrm>
            <a:off x="1066800" y="5867400"/>
            <a:ext cx="7010400" cy="762000"/>
            <a:chOff x="672" y="3696"/>
            <a:chExt cx="4416" cy="480"/>
          </a:xfrm>
        </p:grpSpPr>
        <p:sp>
          <p:nvSpPr>
            <p:cNvPr id="248837" name="Text Box 5"/>
            <p:cNvSpPr txBox="1">
              <a:spLocks noChangeArrowheads="1"/>
            </p:cNvSpPr>
            <p:nvPr/>
          </p:nvSpPr>
          <p:spPr bwMode="auto">
            <a:xfrm>
              <a:off x="992" y="3726"/>
              <a:ext cx="4096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Noah worked for 120 years on a mountain to build the ark in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absolute obedience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to God’s instructions.</a:t>
              </a:r>
              <a:endParaRPr lang="en-US" sz="24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48864" name="Oval 32"/>
            <p:cNvSpPr>
              <a:spLocks noChangeArrowheads="1"/>
            </p:cNvSpPr>
            <p:nvPr/>
          </p:nvSpPr>
          <p:spPr bwMode="auto">
            <a:xfrm>
              <a:off x="672" y="3696"/>
              <a:ext cx="288" cy="28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15000"/>
                </a:lnSpc>
              </a:pPr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4000" dirty="0">
                <a:solidFill>
                  <a:srgbClr val="000099"/>
                </a:solidFill>
                <a:latin typeface="Impact" pitchFamily="34" charset="0"/>
              </a:rPr>
              <a:t>2.1  The Foundation of Faith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04800" y="788988"/>
            <a:ext cx="8534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u="sng" dirty="0">
                <a:solidFill>
                  <a:srgbClr val="000099"/>
                </a:solidFill>
                <a:latin typeface="Impact" pitchFamily="34" charset="0"/>
              </a:rPr>
              <a:t>2.1.1  The Central Figure for the Foundation of Faith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48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8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8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animBg="1"/>
      <p:bldP spid="248854" grpId="0" animBg="1"/>
      <p:bldP spid="2488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99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778" name="Group 2"/>
          <p:cNvGrpSpPr>
            <a:grpSpLocks/>
          </p:cNvGrpSpPr>
          <p:nvPr/>
        </p:nvGrpSpPr>
        <p:grpSpPr bwMode="auto">
          <a:xfrm>
            <a:off x="4505325" y="2667000"/>
            <a:ext cx="142875" cy="381000"/>
            <a:chOff x="840" y="864"/>
            <a:chExt cx="72" cy="240"/>
          </a:xfrm>
        </p:grpSpPr>
        <p:sp>
          <p:nvSpPr>
            <p:cNvPr id="203779" name="Line 3"/>
            <p:cNvSpPr>
              <a:spLocks noChangeShapeType="1"/>
            </p:cNvSpPr>
            <p:nvPr/>
          </p:nvSpPr>
          <p:spPr bwMode="auto">
            <a:xfrm>
              <a:off x="840" y="864"/>
              <a:ext cx="0" cy="240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780" name="Line 4"/>
            <p:cNvSpPr>
              <a:spLocks noChangeShapeType="1"/>
            </p:cNvSpPr>
            <p:nvPr/>
          </p:nvSpPr>
          <p:spPr bwMode="auto">
            <a:xfrm>
              <a:off x="912" y="864"/>
              <a:ext cx="0" cy="240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3781" name="Group 5"/>
          <p:cNvGrpSpPr>
            <a:grpSpLocks/>
          </p:cNvGrpSpPr>
          <p:nvPr/>
        </p:nvGrpSpPr>
        <p:grpSpPr bwMode="auto">
          <a:xfrm>
            <a:off x="4362450" y="4000500"/>
            <a:ext cx="419100" cy="419100"/>
            <a:chOff x="768" y="2064"/>
            <a:chExt cx="288" cy="288"/>
          </a:xfrm>
        </p:grpSpPr>
        <p:sp>
          <p:nvSpPr>
            <p:cNvPr id="203782" name="Line 6"/>
            <p:cNvSpPr>
              <a:spLocks noChangeShapeType="1"/>
            </p:cNvSpPr>
            <p:nvPr/>
          </p:nvSpPr>
          <p:spPr bwMode="auto">
            <a:xfrm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783" name="Line 7"/>
            <p:cNvSpPr>
              <a:spLocks noChangeShapeType="1"/>
            </p:cNvSpPr>
            <p:nvPr/>
          </p:nvSpPr>
          <p:spPr bwMode="auto">
            <a:xfrm rot="5400000"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3784" name="Group 8"/>
          <p:cNvGrpSpPr>
            <a:grpSpLocks/>
          </p:cNvGrpSpPr>
          <p:nvPr/>
        </p:nvGrpSpPr>
        <p:grpSpPr bwMode="auto">
          <a:xfrm>
            <a:off x="2743200" y="4495800"/>
            <a:ext cx="3657600" cy="693738"/>
            <a:chOff x="1728" y="2827"/>
            <a:chExt cx="2304" cy="437"/>
          </a:xfrm>
        </p:grpSpPr>
        <p:sp>
          <p:nvSpPr>
            <p:cNvPr id="203785" name="Rectangle 9"/>
            <p:cNvSpPr>
              <a:spLocks noChangeArrowheads="1"/>
            </p:cNvSpPr>
            <p:nvPr/>
          </p:nvSpPr>
          <p:spPr bwMode="auto">
            <a:xfrm>
              <a:off x="1728" y="2827"/>
              <a:ext cx="2304" cy="437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86" name="Text Box 10"/>
            <p:cNvSpPr txBox="1">
              <a:spLocks noChangeArrowheads="1"/>
            </p:cNvSpPr>
            <p:nvPr/>
          </p:nvSpPr>
          <p:spPr bwMode="auto">
            <a:xfrm>
              <a:off x="1830" y="2863"/>
              <a:ext cx="2100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rgbClr val="000099"/>
                  </a:solidFill>
                  <a:latin typeface="Impact" pitchFamily="34" charset="0"/>
                </a:rPr>
                <a:t>Foundation of Faith</a:t>
              </a:r>
            </a:p>
          </p:txBody>
        </p:sp>
      </p:grpSp>
      <p:sp>
        <p:nvSpPr>
          <p:cNvPr id="203787" name="AutoShape 11"/>
          <p:cNvSpPr>
            <a:spLocks noChangeArrowheads="1"/>
          </p:cNvSpPr>
          <p:nvPr/>
        </p:nvSpPr>
        <p:spPr bwMode="auto">
          <a:xfrm flipV="1">
            <a:off x="4419600" y="1165225"/>
            <a:ext cx="304800" cy="587375"/>
          </a:xfrm>
          <a:prstGeom prst="downArrow">
            <a:avLst>
              <a:gd name="adj1" fmla="val 34722"/>
              <a:gd name="adj2" fmla="val 85309"/>
            </a:avLst>
          </a:prstGeom>
          <a:solidFill>
            <a:srgbClr val="6600CC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788" name="Group 12"/>
          <p:cNvGrpSpPr>
            <a:grpSpLocks/>
          </p:cNvGrpSpPr>
          <p:nvPr/>
        </p:nvGrpSpPr>
        <p:grpSpPr bwMode="auto">
          <a:xfrm>
            <a:off x="838200" y="358775"/>
            <a:ext cx="7467600" cy="708025"/>
            <a:chOff x="576" y="226"/>
            <a:chExt cx="4704" cy="446"/>
          </a:xfrm>
        </p:grpSpPr>
        <p:sp>
          <p:nvSpPr>
            <p:cNvPr id="203789" name="Rectangle 13"/>
            <p:cNvSpPr>
              <a:spLocks noChangeArrowheads="1"/>
            </p:cNvSpPr>
            <p:nvPr/>
          </p:nvSpPr>
          <p:spPr bwMode="auto">
            <a:xfrm>
              <a:off x="576" y="226"/>
              <a:ext cx="4704" cy="44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66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0" name="Text Box 14"/>
            <p:cNvSpPr txBox="1">
              <a:spLocks noChangeArrowheads="1"/>
            </p:cNvSpPr>
            <p:nvPr/>
          </p:nvSpPr>
          <p:spPr bwMode="auto">
            <a:xfrm>
              <a:off x="600" y="266"/>
              <a:ext cx="4656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rgbClr val="660066"/>
                  </a:solidFill>
                  <a:latin typeface="Impact" pitchFamily="34" charset="0"/>
                </a:rPr>
                <a:t>Providence of restoration in Adam’s Family </a:t>
              </a:r>
              <a:endParaRPr lang="en-US" sz="3200" b="1" u="sng">
                <a:solidFill>
                  <a:srgbClr val="6600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3791" name="Group 15"/>
          <p:cNvGrpSpPr>
            <a:grpSpLocks/>
          </p:cNvGrpSpPr>
          <p:nvPr/>
        </p:nvGrpSpPr>
        <p:grpSpPr bwMode="auto">
          <a:xfrm>
            <a:off x="2286000" y="3200400"/>
            <a:ext cx="4572000" cy="685800"/>
            <a:chOff x="1440" y="2064"/>
            <a:chExt cx="2880" cy="432"/>
          </a:xfrm>
        </p:grpSpPr>
        <p:sp>
          <p:nvSpPr>
            <p:cNvPr id="203792" name="Rectangle 16"/>
            <p:cNvSpPr>
              <a:spLocks noChangeArrowheads="1"/>
            </p:cNvSpPr>
            <p:nvPr/>
          </p:nvSpPr>
          <p:spPr bwMode="auto">
            <a:xfrm>
              <a:off x="1440" y="2064"/>
              <a:ext cx="2880" cy="432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3" name="Text Box 17"/>
            <p:cNvSpPr txBox="1">
              <a:spLocks noChangeArrowheads="1"/>
            </p:cNvSpPr>
            <p:nvPr/>
          </p:nvSpPr>
          <p:spPr bwMode="auto">
            <a:xfrm>
              <a:off x="1518" y="2098"/>
              <a:ext cx="2724" cy="3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rgbClr val="660033"/>
                  </a:solidFill>
                  <a:latin typeface="Impact" pitchFamily="34" charset="0"/>
                </a:rPr>
                <a:t>Foundation of Substance</a:t>
              </a:r>
            </a:p>
          </p:txBody>
        </p:sp>
      </p:grpSp>
      <p:sp>
        <p:nvSpPr>
          <p:cNvPr id="203794" name="Rectangle 18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95" name="Text Box 19"/>
          <p:cNvSpPr txBox="1">
            <a:spLocks noChangeArrowheads="1"/>
          </p:cNvSpPr>
          <p:nvPr/>
        </p:nvSpPr>
        <p:spPr bwMode="auto">
          <a:xfrm>
            <a:off x="1117600" y="5627688"/>
            <a:ext cx="7112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On these two foundations, the </a:t>
            </a:r>
            <a:r>
              <a:rPr lang="en-US" sz="2400" b="1" u="sng">
                <a:solidFill>
                  <a:schemeClr val="bg1"/>
                </a:solidFill>
                <a:latin typeface="Arial Narrow" pitchFamily="34" charset="0"/>
              </a:rPr>
              <a:t>foundation for the Messiah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was to have been established, and the Messiah could have come to Adam’s family </a:t>
            </a: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(p. 189).</a:t>
            </a:r>
          </a:p>
        </p:txBody>
      </p:sp>
      <p:grpSp>
        <p:nvGrpSpPr>
          <p:cNvPr id="203796" name="Group 20"/>
          <p:cNvGrpSpPr>
            <a:grpSpLocks/>
          </p:cNvGrpSpPr>
          <p:nvPr/>
        </p:nvGrpSpPr>
        <p:grpSpPr bwMode="auto">
          <a:xfrm>
            <a:off x="2057400" y="1828800"/>
            <a:ext cx="5029200" cy="708025"/>
            <a:chOff x="1248" y="1234"/>
            <a:chExt cx="3168" cy="446"/>
          </a:xfrm>
        </p:grpSpPr>
        <p:sp>
          <p:nvSpPr>
            <p:cNvPr id="203797" name="Rectangle 21"/>
            <p:cNvSpPr>
              <a:spLocks noChangeArrowheads="1"/>
            </p:cNvSpPr>
            <p:nvPr/>
          </p:nvSpPr>
          <p:spPr bwMode="auto">
            <a:xfrm>
              <a:off x="1248" y="1234"/>
              <a:ext cx="3168" cy="446"/>
            </a:xfrm>
            <a:prstGeom prst="rect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6600CC"/>
                </a:gs>
              </a:gsLst>
              <a:path path="shape">
                <a:fillToRect l="50000" t="50000" r="50000" b="50000"/>
              </a:path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8" name="Text Box 22"/>
            <p:cNvSpPr txBox="1">
              <a:spLocks noChangeArrowheads="1"/>
            </p:cNvSpPr>
            <p:nvPr/>
          </p:nvSpPr>
          <p:spPr bwMode="auto">
            <a:xfrm>
              <a:off x="1292" y="1274"/>
              <a:ext cx="3080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chemeClr val="bg1"/>
                  </a:solidFill>
                  <a:latin typeface="Impact" pitchFamily="34" charset="0"/>
                </a:rPr>
                <a:t>Foundation for the Messiah</a:t>
              </a:r>
              <a:endParaRPr lang="en-US" sz="3200" b="1" u="sng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379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7" grpId="0" animBg="1"/>
      <p:bldP spid="20379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83" name="Text Box 27"/>
          <p:cNvSpPr txBox="1">
            <a:spLocks noChangeArrowheads="1"/>
          </p:cNvSpPr>
          <p:nvPr/>
        </p:nvSpPr>
        <p:spPr bwMode="auto">
          <a:xfrm>
            <a:off x="2286000" y="1660525"/>
            <a:ext cx="6705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Adam-Noah: 1O generations, 1,6OO years</a:t>
            </a:r>
          </a:p>
        </p:txBody>
      </p:sp>
      <p:sp>
        <p:nvSpPr>
          <p:cNvPr id="249884" name="Text Box 28"/>
          <p:cNvSpPr txBox="1">
            <a:spLocks noChangeArrowheads="1"/>
          </p:cNvSpPr>
          <p:nvPr/>
        </p:nvSpPr>
        <p:spPr bwMode="auto">
          <a:xfrm>
            <a:off x="2286000" y="2270125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0000CC"/>
                </a:solidFill>
                <a:latin typeface="Fette Engschrift" pitchFamily="2" charset="0"/>
              </a:rPr>
              <a:t>Second ancestor of humanity</a:t>
            </a:r>
          </a:p>
        </p:txBody>
      </p:sp>
      <p:sp>
        <p:nvSpPr>
          <p:cNvPr id="249864" name="Oval 8"/>
          <p:cNvSpPr>
            <a:spLocks noChangeArrowheads="1"/>
          </p:cNvSpPr>
          <p:nvPr/>
        </p:nvSpPr>
        <p:spPr bwMode="auto">
          <a:xfrm>
            <a:off x="1752600" y="17827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249865" name="Oval 9"/>
          <p:cNvSpPr>
            <a:spLocks noChangeArrowheads="1"/>
          </p:cNvSpPr>
          <p:nvPr/>
        </p:nvSpPr>
        <p:spPr bwMode="auto">
          <a:xfrm>
            <a:off x="1752600" y="23923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2</a:t>
            </a:r>
          </a:p>
        </p:txBody>
      </p:sp>
      <p:pic>
        <p:nvPicPr>
          <p:cNvPr id="249875" name="Picture 19" descr="Animals Entering Noah´s Ark"/>
          <p:cNvPicPr>
            <a:picLocks noChangeAspect="1" noChangeArrowheads="1"/>
          </p:cNvPicPr>
          <p:nvPr/>
        </p:nvPicPr>
        <p:blipFill>
          <a:blip r:embed="rId3"/>
          <a:srcRect l="5" r="12" b="12242"/>
          <a:stretch>
            <a:fillRect/>
          </a:stretch>
        </p:blipFill>
        <p:spPr bwMode="auto">
          <a:xfrm>
            <a:off x="1676400" y="1257300"/>
            <a:ext cx="7467600" cy="4914900"/>
          </a:xfrm>
          <a:prstGeom prst="rect">
            <a:avLst/>
          </a:prstGeom>
          <a:noFill/>
        </p:spPr>
      </p:pic>
      <p:sp>
        <p:nvSpPr>
          <p:cNvPr id="249858" name="Oval 2"/>
          <p:cNvSpPr>
            <a:spLocks noChangeArrowheads="1"/>
          </p:cNvSpPr>
          <p:nvPr/>
        </p:nvSpPr>
        <p:spPr bwMode="auto">
          <a:xfrm>
            <a:off x="1752600" y="36115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4</a:t>
            </a:r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6" name="Oval 10"/>
          <p:cNvSpPr>
            <a:spLocks noChangeArrowheads="1"/>
          </p:cNvSpPr>
          <p:nvPr/>
        </p:nvSpPr>
        <p:spPr bwMode="auto">
          <a:xfrm>
            <a:off x="1752600" y="30019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3</a:t>
            </a:r>
          </a:p>
        </p:txBody>
      </p:sp>
      <p:grpSp>
        <p:nvGrpSpPr>
          <p:cNvPr id="249872" name="Group 16"/>
          <p:cNvGrpSpPr>
            <a:grpSpLocks/>
          </p:cNvGrpSpPr>
          <p:nvPr/>
        </p:nvGrpSpPr>
        <p:grpSpPr bwMode="auto">
          <a:xfrm>
            <a:off x="228600" y="2498725"/>
            <a:ext cx="1066800" cy="2057400"/>
            <a:chOff x="240" y="1296"/>
            <a:chExt cx="672" cy="1296"/>
          </a:xfrm>
        </p:grpSpPr>
        <p:sp>
          <p:nvSpPr>
            <p:cNvPr id="249873" name="Oval 17"/>
            <p:cNvSpPr>
              <a:spLocks noChangeArrowheads="1"/>
            </p:cNvSpPr>
            <p:nvPr/>
          </p:nvSpPr>
          <p:spPr bwMode="auto">
            <a:xfrm>
              <a:off x="240" y="1296"/>
              <a:ext cx="672" cy="12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49874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20" y="1726"/>
              <a:ext cx="511" cy="4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660066"/>
                  </a:solidFill>
                  <a:latin typeface="Impact"/>
                </a:rPr>
                <a:t>Noah</a:t>
              </a:r>
            </a:p>
          </p:txBody>
        </p:sp>
      </p:grpSp>
      <p:sp>
        <p:nvSpPr>
          <p:cNvPr id="249878" name="Rectangle 22"/>
          <p:cNvSpPr>
            <a:spLocks noChangeArrowheads="1"/>
          </p:cNvSpPr>
          <p:nvPr/>
        </p:nvSpPr>
        <p:spPr bwMode="auto">
          <a:xfrm>
            <a:off x="2324100" y="2971800"/>
            <a:ext cx="4114800" cy="533400"/>
          </a:xfrm>
          <a:prstGeom prst="rect">
            <a:avLst/>
          </a:prstGeom>
          <a:solidFill>
            <a:srgbClr val="FFCC66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77" name="Text Box 21"/>
          <p:cNvSpPr txBox="1">
            <a:spLocks noChangeArrowheads="1"/>
          </p:cNvSpPr>
          <p:nvPr/>
        </p:nvSpPr>
        <p:spPr bwMode="auto">
          <a:xfrm>
            <a:off x="2286000" y="2879725"/>
            <a:ext cx="419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Absolute obedience to God</a:t>
            </a:r>
          </a:p>
        </p:txBody>
      </p:sp>
      <p:sp>
        <p:nvSpPr>
          <p:cNvPr id="249880" name="Rectangle 24"/>
          <p:cNvSpPr>
            <a:spLocks noChangeArrowheads="1"/>
          </p:cNvSpPr>
          <p:nvPr/>
        </p:nvSpPr>
        <p:spPr bwMode="auto">
          <a:xfrm>
            <a:off x="2324100" y="3581400"/>
            <a:ext cx="4114800" cy="533400"/>
          </a:xfrm>
          <a:prstGeom prst="rect">
            <a:avLst/>
          </a:prstGeom>
          <a:solidFill>
            <a:srgbClr val="FFCC66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70" name="Text Box 14"/>
          <p:cNvSpPr txBox="1">
            <a:spLocks noChangeArrowheads="1"/>
          </p:cNvSpPr>
          <p:nvPr/>
        </p:nvSpPr>
        <p:spPr bwMode="auto">
          <a:xfrm>
            <a:off x="2286000" y="3489325"/>
            <a:ext cx="419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00CC"/>
                </a:solidFill>
                <a:latin typeface="Fette Engschrift" pitchFamily="2" charset="0"/>
              </a:rPr>
              <a:t>Foundation of Abel’s heart</a:t>
            </a:r>
          </a:p>
        </p:txBody>
      </p:sp>
      <p:grpSp>
        <p:nvGrpSpPr>
          <p:cNvPr id="249887" name="Group 31"/>
          <p:cNvGrpSpPr>
            <a:grpSpLocks/>
          </p:cNvGrpSpPr>
          <p:nvPr/>
        </p:nvGrpSpPr>
        <p:grpSpPr bwMode="auto">
          <a:xfrm>
            <a:off x="1143000" y="5943600"/>
            <a:ext cx="6934200" cy="762000"/>
            <a:chOff x="720" y="3744"/>
            <a:chExt cx="4368" cy="480"/>
          </a:xfrm>
        </p:grpSpPr>
        <p:sp>
          <p:nvSpPr>
            <p:cNvPr id="249861" name="Text Box 5"/>
            <p:cNvSpPr txBox="1">
              <a:spLocks noChangeArrowheads="1"/>
            </p:cNvSpPr>
            <p:nvPr/>
          </p:nvSpPr>
          <p:spPr bwMode="auto">
            <a:xfrm>
              <a:off x="1040" y="3774"/>
              <a:ext cx="4048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He was called by God upon the foundation of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Abel’s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loyal and faithful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heart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4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49885" name="Oval 29"/>
            <p:cNvSpPr>
              <a:spLocks noChangeArrowheads="1"/>
            </p:cNvSpPr>
            <p:nvPr/>
          </p:nvSpPr>
          <p:spPr bwMode="auto">
            <a:xfrm>
              <a:off x="720" y="3744"/>
              <a:ext cx="288" cy="28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5000"/>
                </a:lnSpc>
              </a:pPr>
              <a:r>
                <a:rPr lang="en-US" sz="240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4000" dirty="0">
                <a:solidFill>
                  <a:srgbClr val="000099"/>
                </a:solidFill>
                <a:latin typeface="Impact" pitchFamily="34" charset="0"/>
              </a:rPr>
              <a:t>2.1  The Foundation of Faith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04800" y="788988"/>
            <a:ext cx="8534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u="sng" dirty="0">
                <a:solidFill>
                  <a:srgbClr val="000099"/>
                </a:solidFill>
                <a:latin typeface="Impact" pitchFamily="34" charset="0"/>
              </a:rPr>
              <a:t>2.1.1  The Central Figure for the Foundation of Faith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80" grpId="0" animBg="1"/>
      <p:bldP spid="24987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10" name="Text Box 30"/>
          <p:cNvSpPr txBox="1">
            <a:spLocks noChangeArrowheads="1"/>
          </p:cNvSpPr>
          <p:nvPr/>
        </p:nvSpPr>
        <p:spPr bwMode="auto">
          <a:xfrm>
            <a:off x="2286000" y="1660525"/>
            <a:ext cx="6705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Adam-Noah: 1O generations, 1,6OO years</a:t>
            </a:r>
          </a:p>
        </p:txBody>
      </p:sp>
      <p:sp>
        <p:nvSpPr>
          <p:cNvPr id="250911" name="Text Box 31"/>
          <p:cNvSpPr txBox="1">
            <a:spLocks noChangeArrowheads="1"/>
          </p:cNvSpPr>
          <p:nvPr/>
        </p:nvSpPr>
        <p:spPr bwMode="auto">
          <a:xfrm>
            <a:off x="2286000" y="2270125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0000CC"/>
                </a:solidFill>
                <a:latin typeface="Fette Engschrift" pitchFamily="2" charset="0"/>
              </a:rPr>
              <a:t>Second ancestor of humanity</a:t>
            </a:r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1752600" y="17827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1752600" y="23923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2</a:t>
            </a:r>
          </a:p>
        </p:txBody>
      </p:sp>
      <p:pic>
        <p:nvPicPr>
          <p:cNvPr id="250902" name="Picture 22" descr="Animals Entering Noah´s Ark"/>
          <p:cNvPicPr>
            <a:picLocks noChangeAspect="1" noChangeArrowheads="1"/>
          </p:cNvPicPr>
          <p:nvPr/>
        </p:nvPicPr>
        <p:blipFill>
          <a:blip r:embed="rId3"/>
          <a:srcRect l="5" r="12" b="12242"/>
          <a:stretch>
            <a:fillRect/>
          </a:stretch>
        </p:blipFill>
        <p:spPr bwMode="auto">
          <a:xfrm>
            <a:off x="1676400" y="1257300"/>
            <a:ext cx="7467600" cy="4914900"/>
          </a:xfrm>
          <a:prstGeom prst="rect">
            <a:avLst/>
          </a:prstGeom>
          <a:noFill/>
        </p:spPr>
      </p:pic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1752600" y="42211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5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1752600" y="30019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3</a:t>
            </a:r>
          </a:p>
        </p:txBody>
      </p:sp>
      <p:sp>
        <p:nvSpPr>
          <p:cNvPr id="250896" name="Oval 16"/>
          <p:cNvSpPr>
            <a:spLocks noChangeArrowheads="1"/>
          </p:cNvSpPr>
          <p:nvPr/>
        </p:nvSpPr>
        <p:spPr bwMode="auto">
          <a:xfrm>
            <a:off x="1752600" y="36115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4</a:t>
            </a:r>
          </a:p>
        </p:txBody>
      </p:sp>
      <p:grpSp>
        <p:nvGrpSpPr>
          <p:cNvPr id="250897" name="Group 17"/>
          <p:cNvGrpSpPr>
            <a:grpSpLocks/>
          </p:cNvGrpSpPr>
          <p:nvPr/>
        </p:nvGrpSpPr>
        <p:grpSpPr bwMode="auto">
          <a:xfrm>
            <a:off x="228600" y="2498725"/>
            <a:ext cx="1066800" cy="2057400"/>
            <a:chOff x="240" y="1296"/>
            <a:chExt cx="672" cy="1296"/>
          </a:xfrm>
        </p:grpSpPr>
        <p:sp>
          <p:nvSpPr>
            <p:cNvPr id="250898" name="Oval 18"/>
            <p:cNvSpPr>
              <a:spLocks noChangeArrowheads="1"/>
            </p:cNvSpPr>
            <p:nvPr/>
          </p:nvSpPr>
          <p:spPr bwMode="auto">
            <a:xfrm>
              <a:off x="240" y="1296"/>
              <a:ext cx="672" cy="12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5089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20" y="1726"/>
              <a:ext cx="511" cy="4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660066"/>
                  </a:solidFill>
                  <a:latin typeface="Impact"/>
                </a:rPr>
                <a:t>Noah</a:t>
              </a:r>
            </a:p>
          </p:txBody>
        </p:sp>
      </p:grpSp>
      <p:sp>
        <p:nvSpPr>
          <p:cNvPr id="250903" name="Rectangle 23"/>
          <p:cNvSpPr>
            <a:spLocks noChangeArrowheads="1"/>
          </p:cNvSpPr>
          <p:nvPr/>
        </p:nvSpPr>
        <p:spPr bwMode="auto">
          <a:xfrm>
            <a:off x="2324100" y="2971800"/>
            <a:ext cx="4114800" cy="533400"/>
          </a:xfrm>
          <a:prstGeom prst="rect">
            <a:avLst/>
          </a:prstGeom>
          <a:solidFill>
            <a:srgbClr val="FFCC66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904" name="Text Box 24"/>
          <p:cNvSpPr txBox="1">
            <a:spLocks noChangeArrowheads="1"/>
          </p:cNvSpPr>
          <p:nvPr/>
        </p:nvSpPr>
        <p:spPr bwMode="auto">
          <a:xfrm>
            <a:off x="2286000" y="2879725"/>
            <a:ext cx="419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Absolute obedience to God</a:t>
            </a:r>
          </a:p>
        </p:txBody>
      </p:sp>
      <p:sp>
        <p:nvSpPr>
          <p:cNvPr id="250905" name="Rectangle 25"/>
          <p:cNvSpPr>
            <a:spLocks noChangeArrowheads="1"/>
          </p:cNvSpPr>
          <p:nvPr/>
        </p:nvSpPr>
        <p:spPr bwMode="auto">
          <a:xfrm>
            <a:off x="2324100" y="3581400"/>
            <a:ext cx="4114800" cy="533400"/>
          </a:xfrm>
          <a:prstGeom prst="rect">
            <a:avLst/>
          </a:prstGeom>
          <a:solidFill>
            <a:srgbClr val="FFCC66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Text Box 26"/>
          <p:cNvSpPr txBox="1">
            <a:spLocks noChangeArrowheads="1"/>
          </p:cNvSpPr>
          <p:nvPr/>
        </p:nvSpPr>
        <p:spPr bwMode="auto">
          <a:xfrm>
            <a:off x="2286000" y="3489325"/>
            <a:ext cx="419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0000CC"/>
                </a:solidFill>
                <a:latin typeface="Fette Engschrift" pitchFamily="2" charset="0"/>
              </a:rPr>
              <a:t>Foundation of Abel’s heart</a:t>
            </a:r>
          </a:p>
        </p:txBody>
      </p:sp>
      <p:sp>
        <p:nvSpPr>
          <p:cNvPr id="250907" name="Rectangle 27"/>
          <p:cNvSpPr>
            <a:spLocks noChangeArrowheads="1"/>
          </p:cNvSpPr>
          <p:nvPr/>
        </p:nvSpPr>
        <p:spPr bwMode="auto">
          <a:xfrm>
            <a:off x="2324100" y="4191000"/>
            <a:ext cx="5410200" cy="533400"/>
          </a:xfrm>
          <a:prstGeom prst="rect">
            <a:avLst/>
          </a:prstGeom>
          <a:solidFill>
            <a:srgbClr val="FFCC66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900" name="Text Box 20"/>
          <p:cNvSpPr txBox="1">
            <a:spLocks noChangeArrowheads="1"/>
          </p:cNvSpPr>
          <p:nvPr/>
        </p:nvSpPr>
        <p:spPr bwMode="auto">
          <a:xfrm>
            <a:off x="2286000" y="4098925"/>
            <a:ext cx="556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660066"/>
                </a:solidFill>
                <a:latin typeface="Fette Engschrift" pitchFamily="2" charset="0"/>
              </a:rPr>
              <a:t>Descendant of Seth to replace Abel</a:t>
            </a:r>
          </a:p>
        </p:txBody>
      </p:sp>
      <p:grpSp>
        <p:nvGrpSpPr>
          <p:cNvPr id="250914" name="Group 34"/>
          <p:cNvGrpSpPr>
            <a:grpSpLocks/>
          </p:cNvGrpSpPr>
          <p:nvPr/>
        </p:nvGrpSpPr>
        <p:grpSpPr bwMode="auto">
          <a:xfrm>
            <a:off x="1752600" y="5943600"/>
            <a:ext cx="5867400" cy="762000"/>
            <a:chOff x="1104" y="3744"/>
            <a:chExt cx="3696" cy="480"/>
          </a:xfrm>
        </p:grpSpPr>
        <p:sp>
          <p:nvSpPr>
            <p:cNvPr id="250885" name="Text Box 5"/>
            <p:cNvSpPr txBox="1">
              <a:spLocks noChangeArrowheads="1"/>
            </p:cNvSpPr>
            <p:nvPr/>
          </p:nvSpPr>
          <p:spPr bwMode="auto">
            <a:xfrm>
              <a:off x="1410" y="3774"/>
              <a:ext cx="339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Noah was a descendant of Seth, chosen to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replace Abel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4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50912" name="Oval 32"/>
            <p:cNvSpPr>
              <a:spLocks noChangeArrowheads="1"/>
            </p:cNvSpPr>
            <p:nvPr/>
          </p:nvSpPr>
          <p:spPr bwMode="auto">
            <a:xfrm>
              <a:off x="1104" y="3744"/>
              <a:ext cx="288" cy="28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5000"/>
                </a:lnSpc>
              </a:pPr>
              <a:r>
                <a:rPr lang="en-US" sz="240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4000" dirty="0">
                <a:solidFill>
                  <a:srgbClr val="000099"/>
                </a:solidFill>
                <a:latin typeface="Impact" pitchFamily="34" charset="0"/>
              </a:rPr>
              <a:t>2.1  The Foundation of Faith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04800" y="788988"/>
            <a:ext cx="8534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u="sng" dirty="0">
                <a:solidFill>
                  <a:srgbClr val="000099"/>
                </a:solidFill>
                <a:latin typeface="Impact" pitchFamily="34" charset="0"/>
              </a:rPr>
              <a:t>2.1.1  The Central Figure for the Foundation of Faith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 animBg="1"/>
      <p:bldP spid="250907" grpId="0" animBg="1"/>
      <p:bldP spid="25090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47" name="Text Box 43"/>
          <p:cNvSpPr txBox="1">
            <a:spLocks noChangeArrowheads="1"/>
          </p:cNvSpPr>
          <p:nvPr/>
        </p:nvSpPr>
        <p:spPr bwMode="auto">
          <a:xfrm>
            <a:off x="2286000" y="1660525"/>
            <a:ext cx="6705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660066"/>
                </a:solidFill>
                <a:latin typeface="Fette Engschrift" pitchFamily="2" charset="0"/>
              </a:rPr>
              <a:t>Adam-Noah: 1O generations, 1,6OO years</a:t>
            </a:r>
          </a:p>
        </p:txBody>
      </p:sp>
      <p:sp>
        <p:nvSpPr>
          <p:cNvPr id="251948" name="Text Box 44"/>
          <p:cNvSpPr txBox="1">
            <a:spLocks noChangeArrowheads="1"/>
          </p:cNvSpPr>
          <p:nvPr/>
        </p:nvSpPr>
        <p:spPr bwMode="auto">
          <a:xfrm>
            <a:off x="2286000" y="2270125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solidFill>
                  <a:srgbClr val="0000CC"/>
                </a:solidFill>
                <a:latin typeface="Fette Engschrift" pitchFamily="2" charset="0"/>
              </a:rPr>
              <a:t>Second ancestor of humanity</a:t>
            </a:r>
          </a:p>
        </p:txBody>
      </p:sp>
      <p:sp>
        <p:nvSpPr>
          <p:cNvPr id="251912" name="Oval 8"/>
          <p:cNvSpPr>
            <a:spLocks noChangeArrowheads="1"/>
          </p:cNvSpPr>
          <p:nvPr/>
        </p:nvSpPr>
        <p:spPr bwMode="auto">
          <a:xfrm>
            <a:off x="1752600" y="17827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251913" name="Oval 9"/>
          <p:cNvSpPr>
            <a:spLocks noChangeArrowheads="1"/>
          </p:cNvSpPr>
          <p:nvPr/>
        </p:nvSpPr>
        <p:spPr bwMode="auto">
          <a:xfrm>
            <a:off x="1752600" y="23923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2</a:t>
            </a:r>
          </a:p>
        </p:txBody>
      </p:sp>
      <p:pic>
        <p:nvPicPr>
          <p:cNvPr id="251940" name="Picture 36" descr="Animals Entering Noah´s Ark"/>
          <p:cNvPicPr>
            <a:picLocks noChangeAspect="1" noChangeArrowheads="1"/>
          </p:cNvPicPr>
          <p:nvPr/>
        </p:nvPicPr>
        <p:blipFill>
          <a:blip r:embed="rId3"/>
          <a:srcRect l="5" r="12" b="12242"/>
          <a:stretch>
            <a:fillRect/>
          </a:stretch>
        </p:blipFill>
        <p:spPr bwMode="auto">
          <a:xfrm>
            <a:off x="1676400" y="1257300"/>
            <a:ext cx="7467600" cy="4914900"/>
          </a:xfrm>
          <a:prstGeom prst="rect">
            <a:avLst/>
          </a:prstGeom>
          <a:noFill/>
        </p:spPr>
      </p:pic>
      <p:sp>
        <p:nvSpPr>
          <p:cNvPr id="251906" name="Oval 2"/>
          <p:cNvSpPr>
            <a:spLocks noChangeArrowheads="1"/>
          </p:cNvSpPr>
          <p:nvPr/>
        </p:nvSpPr>
        <p:spPr bwMode="auto">
          <a:xfrm>
            <a:off x="1752600" y="48307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dirty="0">
                <a:solidFill>
                  <a:srgbClr val="000066"/>
                </a:solidFill>
              </a:rPr>
              <a:t>6</a:t>
            </a:r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4" name="Oval 10"/>
          <p:cNvSpPr>
            <a:spLocks noChangeArrowheads="1"/>
          </p:cNvSpPr>
          <p:nvPr/>
        </p:nvSpPr>
        <p:spPr bwMode="auto">
          <a:xfrm>
            <a:off x="1752600" y="30019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3</a:t>
            </a:r>
          </a:p>
        </p:txBody>
      </p:sp>
      <p:sp>
        <p:nvSpPr>
          <p:cNvPr id="251920" name="WordArt 16"/>
          <p:cNvSpPr>
            <a:spLocks noChangeArrowheads="1" noChangeShapeType="1" noTextEdit="1"/>
          </p:cNvSpPr>
          <p:nvPr/>
        </p:nvSpPr>
        <p:spPr bwMode="auto">
          <a:xfrm>
            <a:off x="1524000" y="1965325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51921" name="WordArt 17"/>
          <p:cNvSpPr>
            <a:spLocks noChangeArrowheads="1" noChangeShapeType="1" noTextEdit="1"/>
          </p:cNvSpPr>
          <p:nvPr/>
        </p:nvSpPr>
        <p:spPr bwMode="auto">
          <a:xfrm>
            <a:off x="1524000" y="2574925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51922" name="WordArt 18"/>
          <p:cNvSpPr>
            <a:spLocks noChangeArrowheads="1" noChangeShapeType="1" noTextEdit="1"/>
          </p:cNvSpPr>
          <p:nvPr/>
        </p:nvSpPr>
        <p:spPr bwMode="auto">
          <a:xfrm>
            <a:off x="1524000" y="3184525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51923" name="WordArt 19"/>
          <p:cNvSpPr>
            <a:spLocks noChangeArrowheads="1" noChangeShapeType="1" noTextEdit="1"/>
          </p:cNvSpPr>
          <p:nvPr/>
        </p:nvSpPr>
        <p:spPr bwMode="auto">
          <a:xfrm>
            <a:off x="1524000" y="3794125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51924" name="WordArt 20"/>
          <p:cNvSpPr>
            <a:spLocks noChangeArrowheads="1" noChangeShapeType="1" noTextEdit="1"/>
          </p:cNvSpPr>
          <p:nvPr/>
        </p:nvSpPr>
        <p:spPr bwMode="auto">
          <a:xfrm>
            <a:off x="1524000" y="4419600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51925" name="WordArt 21"/>
          <p:cNvSpPr>
            <a:spLocks noChangeArrowheads="1" noChangeShapeType="1" noTextEdit="1"/>
          </p:cNvSpPr>
          <p:nvPr/>
        </p:nvSpPr>
        <p:spPr bwMode="auto">
          <a:xfrm>
            <a:off x="1524000" y="5013325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grpSp>
        <p:nvGrpSpPr>
          <p:cNvPr id="251926" name="Group 22"/>
          <p:cNvGrpSpPr>
            <a:grpSpLocks/>
          </p:cNvGrpSpPr>
          <p:nvPr/>
        </p:nvGrpSpPr>
        <p:grpSpPr bwMode="auto">
          <a:xfrm>
            <a:off x="1447800" y="1965325"/>
            <a:ext cx="76200" cy="3124200"/>
            <a:chOff x="912" y="1238"/>
            <a:chExt cx="48" cy="1968"/>
          </a:xfrm>
        </p:grpSpPr>
        <p:sp>
          <p:nvSpPr>
            <p:cNvPr id="251927" name="WordArt 23"/>
            <p:cNvSpPr>
              <a:spLocks noChangeArrowheads="1" noChangeShapeType="1" noTextEdit="1"/>
            </p:cNvSpPr>
            <p:nvPr/>
          </p:nvSpPr>
          <p:spPr bwMode="auto">
            <a:xfrm rot="-5400000">
              <a:off x="624" y="1526"/>
              <a:ext cx="62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  <p:sp>
          <p:nvSpPr>
            <p:cNvPr id="251928" name="WordArt 24"/>
            <p:cNvSpPr>
              <a:spLocks noChangeArrowheads="1" noChangeShapeType="1" noTextEdit="1"/>
            </p:cNvSpPr>
            <p:nvPr/>
          </p:nvSpPr>
          <p:spPr bwMode="auto">
            <a:xfrm rot="-5400000">
              <a:off x="624" y="2150"/>
              <a:ext cx="62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  <p:sp>
          <p:nvSpPr>
            <p:cNvPr id="251929" name="WordArt 25"/>
            <p:cNvSpPr>
              <a:spLocks noChangeArrowheads="1" noChangeShapeType="1" noTextEdit="1"/>
            </p:cNvSpPr>
            <p:nvPr/>
          </p:nvSpPr>
          <p:spPr bwMode="auto">
            <a:xfrm rot="-5400000">
              <a:off x="624" y="2774"/>
              <a:ext cx="62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  <p:sp>
          <p:nvSpPr>
            <p:cNvPr id="251930" name="WordArt 26"/>
            <p:cNvSpPr>
              <a:spLocks noChangeArrowheads="1" noChangeShapeType="1" noTextEdit="1"/>
            </p:cNvSpPr>
            <p:nvPr/>
          </p:nvSpPr>
          <p:spPr bwMode="auto">
            <a:xfrm rot="-5400000">
              <a:off x="624" y="2870"/>
              <a:ext cx="624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</p:grpSp>
      <p:sp>
        <p:nvSpPr>
          <p:cNvPr id="251932" name="Oval 28"/>
          <p:cNvSpPr>
            <a:spLocks noChangeArrowheads="1"/>
          </p:cNvSpPr>
          <p:nvPr/>
        </p:nvSpPr>
        <p:spPr bwMode="auto">
          <a:xfrm>
            <a:off x="1752600" y="36115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4</a:t>
            </a:r>
          </a:p>
        </p:txBody>
      </p:sp>
      <p:sp>
        <p:nvSpPr>
          <p:cNvPr id="251933" name="Oval 29"/>
          <p:cNvSpPr>
            <a:spLocks noChangeArrowheads="1"/>
          </p:cNvSpPr>
          <p:nvPr/>
        </p:nvSpPr>
        <p:spPr bwMode="auto">
          <a:xfrm>
            <a:off x="1752600" y="4221163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5</a:t>
            </a:r>
          </a:p>
        </p:txBody>
      </p:sp>
      <p:grpSp>
        <p:nvGrpSpPr>
          <p:cNvPr id="251934" name="Group 30"/>
          <p:cNvGrpSpPr>
            <a:grpSpLocks/>
          </p:cNvGrpSpPr>
          <p:nvPr/>
        </p:nvGrpSpPr>
        <p:grpSpPr bwMode="auto">
          <a:xfrm>
            <a:off x="228600" y="2498725"/>
            <a:ext cx="1066800" cy="2057400"/>
            <a:chOff x="240" y="1296"/>
            <a:chExt cx="672" cy="1296"/>
          </a:xfrm>
        </p:grpSpPr>
        <p:sp>
          <p:nvSpPr>
            <p:cNvPr id="251935" name="Oval 31"/>
            <p:cNvSpPr>
              <a:spLocks noChangeArrowheads="1"/>
            </p:cNvSpPr>
            <p:nvPr/>
          </p:nvSpPr>
          <p:spPr bwMode="auto">
            <a:xfrm>
              <a:off x="240" y="1296"/>
              <a:ext cx="672" cy="12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51936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320" y="1726"/>
              <a:ext cx="511" cy="4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660066"/>
                  </a:solidFill>
                  <a:latin typeface="Impact"/>
                </a:rPr>
                <a:t>Noah</a:t>
              </a:r>
            </a:p>
          </p:txBody>
        </p:sp>
      </p:grpSp>
      <p:sp>
        <p:nvSpPr>
          <p:cNvPr id="251937" name="WordArt 33"/>
          <p:cNvSpPr>
            <a:spLocks noChangeArrowheads="1" noChangeShapeType="1" noTextEdit="1"/>
          </p:cNvSpPr>
          <p:nvPr/>
        </p:nvSpPr>
        <p:spPr bwMode="auto">
          <a:xfrm>
            <a:off x="1295400" y="3489325"/>
            <a:ext cx="1524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51941" name="Rectangle 37"/>
          <p:cNvSpPr>
            <a:spLocks noChangeArrowheads="1"/>
          </p:cNvSpPr>
          <p:nvPr/>
        </p:nvSpPr>
        <p:spPr bwMode="auto">
          <a:xfrm>
            <a:off x="2324100" y="2971800"/>
            <a:ext cx="4114800" cy="533400"/>
          </a:xfrm>
          <a:prstGeom prst="rect">
            <a:avLst/>
          </a:prstGeom>
          <a:solidFill>
            <a:srgbClr val="FFCC66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42" name="Text Box 38"/>
          <p:cNvSpPr txBox="1">
            <a:spLocks noChangeArrowheads="1"/>
          </p:cNvSpPr>
          <p:nvPr/>
        </p:nvSpPr>
        <p:spPr bwMode="auto">
          <a:xfrm>
            <a:off x="2286000" y="2879725"/>
            <a:ext cx="419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660066"/>
                </a:solidFill>
                <a:latin typeface="Fette Engschrift" pitchFamily="2" charset="0"/>
              </a:rPr>
              <a:t>Absolute obedience to God</a:t>
            </a:r>
          </a:p>
        </p:txBody>
      </p:sp>
      <p:sp>
        <p:nvSpPr>
          <p:cNvPr id="251943" name="Rectangle 39"/>
          <p:cNvSpPr>
            <a:spLocks noChangeArrowheads="1"/>
          </p:cNvSpPr>
          <p:nvPr/>
        </p:nvSpPr>
        <p:spPr bwMode="auto">
          <a:xfrm>
            <a:off x="2324100" y="3581400"/>
            <a:ext cx="4114800" cy="533400"/>
          </a:xfrm>
          <a:prstGeom prst="rect">
            <a:avLst/>
          </a:prstGeom>
          <a:solidFill>
            <a:srgbClr val="FFCC66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44" name="Text Box 40"/>
          <p:cNvSpPr txBox="1">
            <a:spLocks noChangeArrowheads="1"/>
          </p:cNvSpPr>
          <p:nvPr/>
        </p:nvSpPr>
        <p:spPr bwMode="auto">
          <a:xfrm>
            <a:off x="2286000" y="3489325"/>
            <a:ext cx="419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00CC"/>
                </a:solidFill>
                <a:latin typeface="Fette Engschrift" pitchFamily="2" charset="0"/>
              </a:rPr>
              <a:t>Foundation of Abel’s heart</a:t>
            </a:r>
          </a:p>
        </p:txBody>
      </p:sp>
      <p:sp>
        <p:nvSpPr>
          <p:cNvPr id="251945" name="Rectangle 41"/>
          <p:cNvSpPr>
            <a:spLocks noChangeArrowheads="1"/>
          </p:cNvSpPr>
          <p:nvPr/>
        </p:nvSpPr>
        <p:spPr bwMode="auto">
          <a:xfrm>
            <a:off x="2324100" y="4191000"/>
            <a:ext cx="5410200" cy="533400"/>
          </a:xfrm>
          <a:prstGeom prst="rect">
            <a:avLst/>
          </a:prstGeom>
          <a:solidFill>
            <a:srgbClr val="FFCC66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46" name="Text Box 42"/>
          <p:cNvSpPr txBox="1">
            <a:spLocks noChangeArrowheads="1"/>
          </p:cNvSpPr>
          <p:nvPr/>
        </p:nvSpPr>
        <p:spPr bwMode="auto">
          <a:xfrm>
            <a:off x="2286000" y="4098925"/>
            <a:ext cx="556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660066"/>
                </a:solidFill>
                <a:latin typeface="Fette Engschrift" pitchFamily="2" charset="0"/>
              </a:rPr>
              <a:t>Descendant of Seth to replace Abel</a:t>
            </a:r>
          </a:p>
        </p:txBody>
      </p:sp>
      <p:grpSp>
        <p:nvGrpSpPr>
          <p:cNvPr id="251951" name="Group 47"/>
          <p:cNvGrpSpPr>
            <a:grpSpLocks/>
          </p:cNvGrpSpPr>
          <p:nvPr/>
        </p:nvGrpSpPr>
        <p:grpSpPr bwMode="auto">
          <a:xfrm>
            <a:off x="1371600" y="5791200"/>
            <a:ext cx="6477000" cy="1066800"/>
            <a:chOff x="864" y="3648"/>
            <a:chExt cx="4080" cy="672"/>
          </a:xfrm>
        </p:grpSpPr>
        <p:sp>
          <p:nvSpPr>
            <p:cNvPr id="251909" name="Text Box 5"/>
            <p:cNvSpPr txBox="1">
              <a:spLocks noChangeArrowheads="1"/>
            </p:cNvSpPr>
            <p:nvPr/>
          </p:nvSpPr>
          <p:spPr bwMode="auto">
            <a:xfrm>
              <a:off x="1170" y="3674"/>
              <a:ext cx="3774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Noah was a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righteous man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in the sight of God.  For these reasons, he was qualified to make the symbolic offering  to God.</a:t>
              </a:r>
              <a:endParaRPr lang="en-US" sz="2400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51949" name="Oval 45"/>
            <p:cNvSpPr>
              <a:spLocks noChangeArrowheads="1"/>
            </p:cNvSpPr>
            <p:nvPr/>
          </p:nvSpPr>
          <p:spPr bwMode="auto">
            <a:xfrm>
              <a:off x="864" y="3648"/>
              <a:ext cx="288" cy="28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5000"/>
                </a:lnSpc>
              </a:pPr>
              <a:r>
                <a:rPr lang="en-US" sz="260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4000" dirty="0">
                <a:solidFill>
                  <a:srgbClr val="000099"/>
                </a:solidFill>
                <a:latin typeface="Impact" pitchFamily="34" charset="0"/>
              </a:rPr>
              <a:t>2.1  The Foundation of Faith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04800" y="788988"/>
            <a:ext cx="8534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u="sng" dirty="0">
                <a:solidFill>
                  <a:srgbClr val="000099"/>
                </a:solidFill>
                <a:latin typeface="Impact" pitchFamily="34" charset="0"/>
              </a:rPr>
              <a:t>2.1.1  The Central Figure for the Foundation of Faith</a:t>
            </a:r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2324100" y="4800600"/>
            <a:ext cx="2362200" cy="533400"/>
          </a:xfrm>
          <a:prstGeom prst="rect">
            <a:avLst/>
          </a:prstGeom>
          <a:solidFill>
            <a:srgbClr val="FFCC66">
              <a:alpha val="7490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9" name="Text Box 15"/>
          <p:cNvSpPr txBox="1">
            <a:spLocks noChangeArrowheads="1"/>
          </p:cNvSpPr>
          <p:nvPr/>
        </p:nvSpPr>
        <p:spPr bwMode="auto">
          <a:xfrm>
            <a:off x="2286000" y="4708525"/>
            <a:ext cx="251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78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4000" dirty="0">
                <a:solidFill>
                  <a:srgbClr val="000099"/>
                </a:solidFill>
                <a:latin typeface="Fette Engschrift" pitchFamily="2" charset="0"/>
              </a:rPr>
              <a:t>Righteous man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251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251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251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000"/>
                                        <p:tgtEl>
                                          <p:spTgt spid="251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 animBg="1"/>
      <p:bldP spid="251920" grpId="0" animBg="1"/>
      <p:bldP spid="251921" grpId="0" animBg="1"/>
      <p:bldP spid="251922" grpId="0" animBg="1"/>
      <p:bldP spid="251923" grpId="0" animBg="1"/>
      <p:bldP spid="251924" grpId="0" animBg="1"/>
      <p:bldP spid="251925" grpId="0" animBg="1"/>
      <p:bldP spid="251937" grpId="0" animBg="1"/>
      <p:bldP spid="251941" grpId="0" animBg="1"/>
      <p:bldP spid="251943" grpId="0" animBg="1"/>
      <p:bldP spid="251945" grpId="0" animBg="1"/>
      <p:bldP spid="42" grpId="0" animBg="1"/>
      <p:bldP spid="42" grpId="1" animBg="1"/>
      <p:bldP spid="251919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CUB0000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352800" y="2971800"/>
            <a:ext cx="4572000" cy="2214563"/>
          </a:xfrm>
          <a:prstGeom prst="rect">
            <a:avLst/>
          </a:prstGeom>
          <a:noFill/>
        </p:spPr>
      </p:pic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381000" y="177800"/>
            <a:ext cx="8458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u="sng" dirty="0">
                <a:solidFill>
                  <a:srgbClr val="000099"/>
                </a:solidFill>
                <a:latin typeface="Impact" pitchFamily="34" charset="0"/>
              </a:rPr>
              <a:t>2.1.2  The Object for the Condition</a:t>
            </a:r>
          </a:p>
          <a:p>
            <a:pPr eaLnBrk="0" hangingPunct="0">
              <a:lnSpc>
                <a:spcPct val="85000"/>
              </a:lnSpc>
            </a:pPr>
            <a:r>
              <a:rPr lang="en-US" sz="3200" dirty="0">
                <a:solidFill>
                  <a:srgbClr val="000099"/>
                </a:solidFill>
                <a:latin typeface="Impact" pitchFamily="34" charset="0"/>
              </a:rPr>
              <a:t>		</a:t>
            </a:r>
            <a:r>
              <a:rPr lang="en-US" sz="3200" u="sng" dirty="0">
                <a:solidFill>
                  <a:srgbClr val="000099"/>
                </a:solidFill>
                <a:latin typeface="Impact" pitchFamily="34" charset="0"/>
              </a:rPr>
              <a:t>in Restoring the Foundation of Faith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581400" y="1752600"/>
            <a:ext cx="4038600" cy="609600"/>
            <a:chOff x="3581400" y="1752600"/>
            <a:chExt cx="4038600" cy="609600"/>
          </a:xfrm>
        </p:grpSpPr>
        <p:sp>
          <p:nvSpPr>
            <p:cNvPr id="252936" name="Text Box 8"/>
            <p:cNvSpPr txBox="1">
              <a:spLocks noChangeArrowheads="1"/>
            </p:cNvSpPr>
            <p:nvPr/>
          </p:nvSpPr>
          <p:spPr bwMode="auto">
            <a:xfrm>
              <a:off x="3810000" y="1752600"/>
              <a:ext cx="3810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CCFFFF"/>
              </a:outerShdw>
            </a:effectLst>
          </p:spPr>
          <p:txBody>
            <a:bodyPr>
              <a:spAutoFit/>
            </a:bodyPr>
            <a:lstStyle/>
            <a:p>
              <a:pPr eaLnBrk="0" hangingPunct="0"/>
              <a:r>
                <a:rPr lang="en-US" sz="3400" dirty="0">
                  <a:solidFill>
                    <a:srgbClr val="000099"/>
                  </a:solidFill>
                  <a:latin typeface="Impact" pitchFamily="34" charset="0"/>
                </a:rPr>
                <a:t>Central figure:  Noah</a:t>
              </a:r>
              <a:endParaRPr lang="en-US" sz="3400" b="1" dirty="0">
                <a:solidFill>
                  <a:srgbClr val="000099"/>
                </a:solidFill>
                <a:latin typeface="Arial" charset="0"/>
              </a:endParaRPr>
            </a:p>
          </p:txBody>
        </p:sp>
        <p:sp>
          <p:nvSpPr>
            <p:cNvPr id="252937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581400" y="1981200"/>
              <a:ext cx="228600" cy="76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</p:grpSp>
      <p:sp>
        <p:nvSpPr>
          <p:cNvPr id="252938" name="WordArt 10"/>
          <p:cNvSpPr>
            <a:spLocks noChangeArrowheads="1" noChangeShapeType="1" noTextEdit="1"/>
          </p:cNvSpPr>
          <p:nvPr/>
        </p:nvSpPr>
        <p:spPr bwMode="auto">
          <a:xfrm>
            <a:off x="3581400" y="2781300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52939" name="Text Box 11"/>
          <p:cNvSpPr txBox="1">
            <a:spLocks noChangeArrowheads="1"/>
          </p:cNvSpPr>
          <p:nvPr/>
        </p:nvSpPr>
        <p:spPr bwMode="auto">
          <a:xfrm>
            <a:off x="3810000" y="25146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CCFFFF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400" dirty="0">
                <a:solidFill>
                  <a:srgbClr val="000099"/>
                </a:solidFill>
                <a:latin typeface="Impact" pitchFamily="34" charset="0"/>
              </a:rPr>
              <a:t>Object:  ark</a:t>
            </a:r>
          </a:p>
        </p:txBody>
      </p:sp>
      <p:grpSp>
        <p:nvGrpSpPr>
          <p:cNvPr id="252940" name="Group 12"/>
          <p:cNvGrpSpPr>
            <a:grpSpLocks/>
          </p:cNvGrpSpPr>
          <p:nvPr/>
        </p:nvGrpSpPr>
        <p:grpSpPr bwMode="auto">
          <a:xfrm>
            <a:off x="641350" y="1182688"/>
            <a:ext cx="1150938" cy="1103312"/>
            <a:chOff x="1271" y="1173"/>
            <a:chExt cx="660" cy="603"/>
          </a:xfrm>
        </p:grpSpPr>
        <p:sp>
          <p:nvSpPr>
            <p:cNvPr id="252941" name="Oval 13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5294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252943" name="AutoShape 15"/>
          <p:cNvSpPr>
            <a:spLocks noChangeArrowheads="1"/>
          </p:cNvSpPr>
          <p:nvPr/>
        </p:nvSpPr>
        <p:spPr bwMode="auto">
          <a:xfrm rot="10800000">
            <a:off x="1101725" y="2362200"/>
            <a:ext cx="228600" cy="1219200"/>
          </a:xfrm>
          <a:prstGeom prst="downArrow">
            <a:avLst>
              <a:gd name="adj1" fmla="val 43065"/>
              <a:gd name="adj2" fmla="val 131259"/>
            </a:avLst>
          </a:prstGeom>
          <a:gradFill rotWithShape="1">
            <a:gsLst>
              <a:gs pos="0">
                <a:srgbClr val="FFFFCC"/>
              </a:gs>
              <a:gs pos="100000">
                <a:srgbClr val="9E3DFF"/>
              </a:gs>
            </a:gsLst>
            <a:lin ang="5400000" scaled="1"/>
          </a:gradFill>
          <a:ln w="28575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52944" name="Oval 16"/>
          <p:cNvSpPr>
            <a:spLocks noChangeArrowheads="1"/>
          </p:cNvSpPr>
          <p:nvPr/>
        </p:nvSpPr>
        <p:spPr bwMode="auto">
          <a:xfrm>
            <a:off x="381000" y="3352800"/>
            <a:ext cx="1671638" cy="7254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5A002D"/>
                </a:solidFill>
                <a:latin typeface="Impact" pitchFamily="34" charset="0"/>
              </a:rPr>
              <a:t>Noah</a:t>
            </a:r>
          </a:p>
        </p:txBody>
      </p:sp>
      <p:sp>
        <p:nvSpPr>
          <p:cNvPr id="252945" name="Text Box 17"/>
          <p:cNvSpPr txBox="1">
            <a:spLocks noChangeArrowheads="1"/>
          </p:cNvSpPr>
          <p:nvPr/>
        </p:nvSpPr>
        <p:spPr bwMode="auto">
          <a:xfrm>
            <a:off x="5943600" y="25146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CCFFFF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400" b="1" dirty="0">
                <a:solidFill>
                  <a:srgbClr val="000099"/>
                </a:solidFill>
                <a:latin typeface="Fette Engschrift" pitchFamily="2" charset="0"/>
              </a:rPr>
              <a:t>(</a:t>
            </a:r>
            <a:r>
              <a:rPr lang="en-US" sz="3400" dirty="0">
                <a:solidFill>
                  <a:srgbClr val="000099"/>
                </a:solidFill>
                <a:latin typeface="Impact" pitchFamily="34" charset="0"/>
              </a:rPr>
              <a:t>new cosmos</a:t>
            </a:r>
            <a:r>
              <a:rPr lang="en-US" sz="3400" b="1" dirty="0">
                <a:solidFill>
                  <a:srgbClr val="000099"/>
                </a:solidFill>
                <a:latin typeface="Fette Engschrift" pitchFamily="2" charset="0"/>
              </a:rPr>
              <a:t>)</a:t>
            </a:r>
          </a:p>
        </p:txBody>
      </p:sp>
      <p:grpSp>
        <p:nvGrpSpPr>
          <p:cNvPr id="252946" name="Group 18"/>
          <p:cNvGrpSpPr>
            <a:grpSpLocks/>
          </p:cNvGrpSpPr>
          <p:nvPr/>
        </p:nvGrpSpPr>
        <p:grpSpPr bwMode="auto">
          <a:xfrm>
            <a:off x="1524000" y="2362200"/>
            <a:ext cx="1905000" cy="915988"/>
            <a:chOff x="960" y="1488"/>
            <a:chExt cx="1200" cy="577"/>
          </a:xfrm>
        </p:grpSpPr>
        <p:sp>
          <p:nvSpPr>
            <p:cNvPr id="252947" name="Rectangle 19"/>
            <p:cNvSpPr>
              <a:spLocks noChangeArrowheads="1"/>
            </p:cNvSpPr>
            <p:nvPr/>
          </p:nvSpPr>
          <p:spPr bwMode="auto">
            <a:xfrm>
              <a:off x="960" y="1488"/>
              <a:ext cx="1200" cy="577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48" name="Text Box 20"/>
            <p:cNvSpPr txBox="1">
              <a:spLocks noChangeArrowheads="1"/>
            </p:cNvSpPr>
            <p:nvPr/>
          </p:nvSpPr>
          <p:spPr bwMode="auto">
            <a:xfrm>
              <a:off x="984" y="1522"/>
              <a:ext cx="1152" cy="51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2800" dirty="0">
                  <a:solidFill>
                    <a:srgbClr val="000099"/>
                  </a:solidFill>
                  <a:latin typeface="Impact" pitchFamily="34" charset="0"/>
                </a:rPr>
                <a:t>Foundation of Faith</a:t>
              </a:r>
            </a:p>
          </p:txBody>
        </p:sp>
      </p:grp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2932" name="Group 4"/>
          <p:cNvGrpSpPr>
            <a:grpSpLocks/>
          </p:cNvGrpSpPr>
          <p:nvPr/>
        </p:nvGrpSpPr>
        <p:grpSpPr bwMode="auto">
          <a:xfrm>
            <a:off x="800100" y="5324477"/>
            <a:ext cx="7581900" cy="1319213"/>
            <a:chOff x="168" y="3314"/>
            <a:chExt cx="4776" cy="831"/>
          </a:xfrm>
        </p:grpSpPr>
        <p:sp>
          <p:nvSpPr>
            <p:cNvPr id="252933" name="Text Box 5"/>
            <p:cNvSpPr txBox="1">
              <a:spLocks noChangeArrowheads="1"/>
            </p:cNvSpPr>
            <p:nvPr/>
          </p:nvSpPr>
          <p:spPr bwMode="auto">
            <a:xfrm>
              <a:off x="408" y="3362"/>
              <a:ext cx="4536" cy="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The object for the condition by which Noah was to restore the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foundation of faith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was the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ark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.  It was the indemnity condition for the restoration of the cosmos, which had been lost to Satan due to Adams’s fall, and signified the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new cosmos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52934" name="Text Box 6"/>
            <p:cNvSpPr txBox="1">
              <a:spLocks noChangeArrowheads="1"/>
            </p:cNvSpPr>
            <p:nvPr/>
          </p:nvSpPr>
          <p:spPr bwMode="auto">
            <a:xfrm>
              <a:off x="168" y="3314"/>
              <a:ext cx="21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2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5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52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52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tmFilter="0,0; .5, 1; 1, 1"/>
                                        <p:tgtEl>
                                          <p:spTgt spid="25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5" grpId="0"/>
      <p:bldP spid="252938" grpId="0" animBg="1"/>
      <p:bldP spid="252939" grpId="0"/>
      <p:bldP spid="252943" grpId="0" animBg="1"/>
      <p:bldP spid="252944" grpId="0" animBg="1"/>
      <p:bldP spid="25294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81" name="Picture 29" descr="CUB0000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352800" y="2971800"/>
            <a:ext cx="4572000" cy="2214563"/>
          </a:xfrm>
          <a:prstGeom prst="rect">
            <a:avLst/>
          </a:prstGeom>
          <a:noFill/>
        </p:spPr>
      </p:pic>
      <p:pic>
        <p:nvPicPr>
          <p:cNvPr id="253984" name="Picture 32" descr="ARK"/>
          <p:cNvPicPr>
            <a:picLocks noChangeAspect="1" noChangeArrowheads="1"/>
          </p:cNvPicPr>
          <p:nvPr/>
        </p:nvPicPr>
        <p:blipFill>
          <a:blip r:embed="rId4"/>
          <a:srcRect l="3030" t="2594" r="1157" b="3999"/>
          <a:stretch>
            <a:fillRect/>
          </a:stretch>
        </p:blipFill>
        <p:spPr bwMode="auto">
          <a:xfrm>
            <a:off x="1752600" y="3429000"/>
            <a:ext cx="2438400" cy="1728788"/>
          </a:xfrm>
          <a:prstGeom prst="rect">
            <a:avLst/>
          </a:prstGeom>
          <a:noFill/>
        </p:spPr>
      </p:pic>
      <p:sp>
        <p:nvSpPr>
          <p:cNvPr id="253962" name="WordArt 10"/>
          <p:cNvSpPr>
            <a:spLocks noChangeArrowheads="1" noChangeShapeType="1" noTextEdit="1"/>
          </p:cNvSpPr>
          <p:nvPr/>
        </p:nvSpPr>
        <p:spPr bwMode="auto">
          <a:xfrm>
            <a:off x="3581400" y="1981200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53963" name="WordArt 11"/>
          <p:cNvSpPr>
            <a:spLocks noChangeArrowheads="1" noChangeShapeType="1" noTextEdit="1"/>
          </p:cNvSpPr>
          <p:nvPr/>
        </p:nvSpPr>
        <p:spPr bwMode="auto">
          <a:xfrm>
            <a:off x="3581400" y="3579813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53964" name="WordArt 12"/>
          <p:cNvSpPr>
            <a:spLocks noChangeArrowheads="1" noChangeShapeType="1" noTextEdit="1"/>
          </p:cNvSpPr>
          <p:nvPr/>
        </p:nvSpPr>
        <p:spPr bwMode="auto">
          <a:xfrm>
            <a:off x="3429000" y="2781300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53965" name="WordArt 13"/>
          <p:cNvSpPr>
            <a:spLocks noChangeArrowheads="1" noChangeShapeType="1" noTextEdit="1"/>
          </p:cNvSpPr>
          <p:nvPr/>
        </p:nvSpPr>
        <p:spPr bwMode="auto">
          <a:xfrm>
            <a:off x="3581400" y="2781300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grpSp>
        <p:nvGrpSpPr>
          <p:cNvPr id="253967" name="Group 15"/>
          <p:cNvGrpSpPr>
            <a:grpSpLocks/>
          </p:cNvGrpSpPr>
          <p:nvPr/>
        </p:nvGrpSpPr>
        <p:grpSpPr bwMode="auto">
          <a:xfrm>
            <a:off x="641350" y="1182688"/>
            <a:ext cx="1150938" cy="1103312"/>
            <a:chOff x="1271" y="1173"/>
            <a:chExt cx="660" cy="603"/>
          </a:xfrm>
        </p:grpSpPr>
        <p:sp>
          <p:nvSpPr>
            <p:cNvPr id="253968" name="Oval 16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53969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grpSp>
        <p:nvGrpSpPr>
          <p:cNvPr id="253972" name="Group 20"/>
          <p:cNvGrpSpPr>
            <a:grpSpLocks/>
          </p:cNvGrpSpPr>
          <p:nvPr/>
        </p:nvGrpSpPr>
        <p:grpSpPr bwMode="auto">
          <a:xfrm>
            <a:off x="3581400" y="1981200"/>
            <a:ext cx="76200" cy="1676400"/>
            <a:chOff x="2256" y="1248"/>
            <a:chExt cx="48" cy="1056"/>
          </a:xfrm>
        </p:grpSpPr>
        <p:sp>
          <p:nvSpPr>
            <p:cNvPr id="253973" name="WordArt 21"/>
            <p:cNvSpPr>
              <a:spLocks noChangeArrowheads="1" noChangeShapeType="1" noTextEdit="1"/>
            </p:cNvSpPr>
            <p:nvPr/>
          </p:nvSpPr>
          <p:spPr bwMode="auto">
            <a:xfrm rot="-5400000">
              <a:off x="1896" y="1608"/>
              <a:ext cx="768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  <p:sp>
          <p:nvSpPr>
            <p:cNvPr id="253974" name="WordArt 22"/>
            <p:cNvSpPr>
              <a:spLocks noChangeArrowheads="1" noChangeShapeType="1" noTextEdit="1"/>
            </p:cNvSpPr>
            <p:nvPr/>
          </p:nvSpPr>
          <p:spPr bwMode="auto">
            <a:xfrm rot="-5400000">
              <a:off x="1896" y="1896"/>
              <a:ext cx="768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</p:grpSp>
      <p:sp>
        <p:nvSpPr>
          <p:cNvPr id="253975" name="AutoShape 23"/>
          <p:cNvSpPr>
            <a:spLocks noChangeArrowheads="1"/>
          </p:cNvSpPr>
          <p:nvPr/>
        </p:nvSpPr>
        <p:spPr bwMode="auto">
          <a:xfrm rot="10800000">
            <a:off x="1101725" y="2362200"/>
            <a:ext cx="228600" cy="1219200"/>
          </a:xfrm>
          <a:prstGeom prst="downArrow">
            <a:avLst>
              <a:gd name="adj1" fmla="val 43065"/>
              <a:gd name="adj2" fmla="val 131259"/>
            </a:avLst>
          </a:prstGeom>
          <a:gradFill rotWithShape="1">
            <a:gsLst>
              <a:gs pos="0">
                <a:srgbClr val="FFFFCC"/>
              </a:gs>
              <a:gs pos="100000">
                <a:srgbClr val="9E3DFF"/>
              </a:gs>
            </a:gsLst>
            <a:lin ang="5400000" scaled="1"/>
          </a:gradFill>
          <a:ln w="28575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53976" name="Oval 24"/>
          <p:cNvSpPr>
            <a:spLocks noChangeArrowheads="1"/>
          </p:cNvSpPr>
          <p:nvPr/>
        </p:nvSpPr>
        <p:spPr bwMode="auto">
          <a:xfrm>
            <a:off x="381000" y="3352800"/>
            <a:ext cx="1671638" cy="7254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5A002D"/>
                </a:solidFill>
                <a:latin typeface="Impact" pitchFamily="34" charset="0"/>
              </a:rPr>
              <a:t>Noah</a:t>
            </a:r>
          </a:p>
        </p:txBody>
      </p:sp>
      <p:grpSp>
        <p:nvGrpSpPr>
          <p:cNvPr id="253978" name="Group 26"/>
          <p:cNvGrpSpPr>
            <a:grpSpLocks/>
          </p:cNvGrpSpPr>
          <p:nvPr/>
        </p:nvGrpSpPr>
        <p:grpSpPr bwMode="auto">
          <a:xfrm>
            <a:off x="1524000" y="2362200"/>
            <a:ext cx="1905000" cy="915988"/>
            <a:chOff x="960" y="1488"/>
            <a:chExt cx="1200" cy="577"/>
          </a:xfrm>
        </p:grpSpPr>
        <p:sp>
          <p:nvSpPr>
            <p:cNvPr id="253979" name="Rectangle 27"/>
            <p:cNvSpPr>
              <a:spLocks noChangeArrowheads="1"/>
            </p:cNvSpPr>
            <p:nvPr/>
          </p:nvSpPr>
          <p:spPr bwMode="auto">
            <a:xfrm>
              <a:off x="960" y="1488"/>
              <a:ext cx="1200" cy="577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80" name="Text Box 28"/>
            <p:cNvSpPr txBox="1">
              <a:spLocks noChangeArrowheads="1"/>
            </p:cNvSpPr>
            <p:nvPr/>
          </p:nvSpPr>
          <p:spPr bwMode="auto">
            <a:xfrm>
              <a:off x="984" y="1522"/>
              <a:ext cx="1152" cy="51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2800">
                  <a:solidFill>
                    <a:srgbClr val="000099"/>
                  </a:solidFill>
                  <a:latin typeface="Impact" pitchFamily="34" charset="0"/>
                </a:rPr>
                <a:t>Foundation of Faith</a:t>
              </a:r>
            </a:p>
          </p:txBody>
        </p:sp>
      </p:grp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3956" name="Group 4"/>
          <p:cNvGrpSpPr>
            <a:grpSpLocks/>
          </p:cNvGrpSpPr>
          <p:nvPr/>
        </p:nvGrpSpPr>
        <p:grpSpPr bwMode="auto">
          <a:xfrm>
            <a:off x="1104900" y="5337177"/>
            <a:ext cx="6667500" cy="1319213"/>
            <a:chOff x="408" y="3362"/>
            <a:chExt cx="4200" cy="831"/>
          </a:xfrm>
        </p:grpSpPr>
        <p:sp>
          <p:nvSpPr>
            <p:cNvPr id="253957" name="Text Box 5"/>
            <p:cNvSpPr txBox="1">
              <a:spLocks noChangeArrowheads="1"/>
            </p:cNvSpPr>
            <p:nvPr/>
          </p:nvSpPr>
          <p:spPr bwMode="auto">
            <a:xfrm>
              <a:off x="648" y="3410"/>
              <a:ext cx="3960" cy="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After the ark was completed, God judged the world with the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flood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for forty days.  Its purpose was to eliminate sinful humanity in order to raise up a family who would relate only with Him</a:t>
              </a:r>
              <a:r>
                <a:rPr lang="en-US" sz="800" b="1" dirty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Arial Narrow" pitchFamily="34" charset="0"/>
                </a:rPr>
                <a:t>(p. 200).</a:t>
              </a:r>
            </a:p>
          </p:txBody>
        </p:sp>
        <p:sp>
          <p:nvSpPr>
            <p:cNvPr id="253958" name="Text Box 6"/>
            <p:cNvSpPr txBox="1">
              <a:spLocks noChangeArrowheads="1"/>
            </p:cNvSpPr>
            <p:nvPr/>
          </p:nvSpPr>
          <p:spPr bwMode="auto">
            <a:xfrm>
              <a:off x="408" y="3362"/>
              <a:ext cx="21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3810000" y="17526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CCFFFF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400">
                <a:solidFill>
                  <a:srgbClr val="000099"/>
                </a:solidFill>
                <a:latin typeface="Impact" pitchFamily="34" charset="0"/>
              </a:rPr>
              <a:t>Central figure:  Noah</a:t>
            </a:r>
            <a:endParaRPr lang="en-US" sz="3400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3810000" y="32766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CCFFFF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400">
                <a:solidFill>
                  <a:srgbClr val="000099"/>
                </a:solidFill>
                <a:latin typeface="Impact" pitchFamily="34" charset="0"/>
              </a:rPr>
              <a:t>Indemnity period:</a:t>
            </a:r>
            <a:endParaRPr lang="en-US" sz="34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53966" name="Text Box 14"/>
          <p:cNvSpPr txBox="1">
            <a:spLocks noChangeArrowheads="1"/>
          </p:cNvSpPr>
          <p:nvPr/>
        </p:nvSpPr>
        <p:spPr bwMode="auto">
          <a:xfrm>
            <a:off x="3810000" y="25146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CCFFFF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400">
                <a:solidFill>
                  <a:srgbClr val="000099"/>
                </a:solidFill>
                <a:latin typeface="Impact" pitchFamily="34" charset="0"/>
              </a:rPr>
              <a:t>Object:  ark</a:t>
            </a:r>
          </a:p>
        </p:txBody>
      </p:sp>
      <p:sp>
        <p:nvSpPr>
          <p:cNvPr id="253970" name="Text Box 18"/>
          <p:cNvSpPr txBox="1">
            <a:spLocks noChangeArrowheads="1"/>
          </p:cNvSpPr>
          <p:nvPr/>
        </p:nvSpPr>
        <p:spPr bwMode="auto">
          <a:xfrm>
            <a:off x="7086600" y="3276600"/>
            <a:ext cx="16002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CFFFF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400" dirty="0">
                <a:solidFill>
                  <a:srgbClr val="000099"/>
                </a:solidFill>
                <a:latin typeface="Impact" pitchFamily="34" charset="0"/>
              </a:rPr>
              <a:t>40 days</a:t>
            </a:r>
          </a:p>
        </p:txBody>
      </p:sp>
      <p:sp>
        <p:nvSpPr>
          <p:cNvPr id="253971" name="Text Box 19"/>
          <p:cNvSpPr txBox="1">
            <a:spLocks noChangeArrowheads="1"/>
          </p:cNvSpPr>
          <p:nvPr/>
        </p:nvSpPr>
        <p:spPr bwMode="auto">
          <a:xfrm>
            <a:off x="5334000" y="37338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CCFFFF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400">
                <a:solidFill>
                  <a:srgbClr val="000099"/>
                </a:solidFill>
                <a:latin typeface="Impact" pitchFamily="34" charset="0"/>
              </a:rPr>
              <a:t>of flood judgment</a:t>
            </a:r>
            <a:r>
              <a:rPr lang="en-US" sz="3400">
                <a:solidFill>
                  <a:srgbClr val="000099"/>
                </a:solidFill>
                <a:latin typeface="Arial" charset="0"/>
              </a:rPr>
              <a:t> </a:t>
            </a:r>
          </a:p>
        </p:txBody>
      </p:sp>
      <p:sp>
        <p:nvSpPr>
          <p:cNvPr id="253977" name="Text Box 25"/>
          <p:cNvSpPr txBox="1">
            <a:spLocks noChangeArrowheads="1"/>
          </p:cNvSpPr>
          <p:nvPr/>
        </p:nvSpPr>
        <p:spPr bwMode="auto">
          <a:xfrm>
            <a:off x="5943600" y="25146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CCFFFF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400" b="1">
                <a:solidFill>
                  <a:srgbClr val="000099"/>
                </a:solidFill>
                <a:latin typeface="Fette Engschrift" pitchFamily="2" charset="0"/>
              </a:rPr>
              <a:t>(</a:t>
            </a:r>
            <a:r>
              <a:rPr lang="en-US" sz="3400">
                <a:solidFill>
                  <a:srgbClr val="000099"/>
                </a:solidFill>
                <a:latin typeface="Impact" pitchFamily="34" charset="0"/>
              </a:rPr>
              <a:t>new cosmos</a:t>
            </a:r>
            <a:r>
              <a:rPr lang="en-US" sz="3400" b="1">
                <a:solidFill>
                  <a:srgbClr val="000099"/>
                </a:solidFill>
                <a:latin typeface="Fette Engschrift" pitchFamily="2" charset="0"/>
              </a:rPr>
              <a:t>)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81000" y="177800"/>
            <a:ext cx="8458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u="sng" dirty="0">
                <a:solidFill>
                  <a:srgbClr val="000099"/>
                </a:solidFill>
                <a:latin typeface="Impact" pitchFamily="34" charset="0"/>
              </a:rPr>
              <a:t>2.1.2  The Object for the Condition</a:t>
            </a:r>
          </a:p>
          <a:p>
            <a:pPr eaLnBrk="0" hangingPunct="0">
              <a:lnSpc>
                <a:spcPct val="85000"/>
              </a:lnSpc>
            </a:pPr>
            <a:r>
              <a:rPr lang="en-US" sz="3200" dirty="0">
                <a:solidFill>
                  <a:srgbClr val="000099"/>
                </a:solidFill>
                <a:latin typeface="Impact" pitchFamily="34" charset="0"/>
              </a:rPr>
              <a:t>		</a:t>
            </a:r>
            <a:r>
              <a:rPr lang="en-US" sz="3200" u="sng" dirty="0">
                <a:solidFill>
                  <a:srgbClr val="000099"/>
                </a:solidFill>
                <a:latin typeface="Impact" pitchFamily="34" charset="0"/>
              </a:rPr>
              <a:t>in Restoring the Foundation of Faith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53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3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3" grpId="0" animBg="1"/>
      <p:bldP spid="253964" grpId="0" animBg="1"/>
      <p:bldP spid="253970" grpId="0"/>
      <p:bldP spid="25397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017" name="Picture 41" descr="ARK"/>
          <p:cNvPicPr>
            <a:picLocks noChangeAspect="1" noChangeArrowheads="1"/>
          </p:cNvPicPr>
          <p:nvPr/>
        </p:nvPicPr>
        <p:blipFill>
          <a:blip r:embed="rId3"/>
          <a:srcRect l="3030" t="2594" r="1157" b="3999"/>
          <a:stretch>
            <a:fillRect/>
          </a:stretch>
        </p:blipFill>
        <p:spPr bwMode="auto">
          <a:xfrm>
            <a:off x="1752600" y="3429000"/>
            <a:ext cx="2438400" cy="1728788"/>
          </a:xfrm>
          <a:prstGeom prst="rect">
            <a:avLst/>
          </a:prstGeom>
          <a:noFill/>
        </p:spPr>
      </p:pic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4979" name="Group 3"/>
          <p:cNvGrpSpPr>
            <a:grpSpLocks/>
          </p:cNvGrpSpPr>
          <p:nvPr/>
        </p:nvGrpSpPr>
        <p:grpSpPr bwMode="auto">
          <a:xfrm>
            <a:off x="1028700" y="5446713"/>
            <a:ext cx="7048500" cy="1101725"/>
            <a:chOff x="456" y="3431"/>
            <a:chExt cx="4440" cy="694"/>
          </a:xfrm>
        </p:grpSpPr>
        <p:sp>
          <p:nvSpPr>
            <p:cNvPr id="254980" name="Text Box 4"/>
            <p:cNvSpPr txBox="1">
              <a:spLocks noChangeArrowheads="1"/>
            </p:cNvSpPr>
            <p:nvPr/>
          </p:nvSpPr>
          <p:spPr bwMode="auto">
            <a:xfrm>
              <a:off x="696" y="3479"/>
              <a:ext cx="4200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Through the forty-day judgment, Noah’s family offered the ark in the manner acceptable to God and restored through indemnity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the foundation of faith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54981" name="Text Box 5"/>
            <p:cNvSpPr txBox="1">
              <a:spLocks noChangeArrowheads="1"/>
            </p:cNvSpPr>
            <p:nvPr/>
          </p:nvSpPr>
          <p:spPr bwMode="auto">
            <a:xfrm>
              <a:off x="456" y="3431"/>
              <a:ext cx="21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3810000" y="17526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CCFFFF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400">
                <a:solidFill>
                  <a:srgbClr val="000099"/>
                </a:solidFill>
                <a:latin typeface="Impact" pitchFamily="34" charset="0"/>
              </a:rPr>
              <a:t>Central figure:  Noah</a:t>
            </a:r>
            <a:endParaRPr lang="en-US" sz="3400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54984" name="Text Box 8"/>
          <p:cNvSpPr txBox="1">
            <a:spLocks noChangeArrowheads="1"/>
          </p:cNvSpPr>
          <p:nvPr/>
        </p:nvSpPr>
        <p:spPr bwMode="auto">
          <a:xfrm>
            <a:off x="3810000" y="32766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CCFFFF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400">
                <a:solidFill>
                  <a:srgbClr val="000099"/>
                </a:solidFill>
                <a:latin typeface="Impact" pitchFamily="34" charset="0"/>
              </a:rPr>
              <a:t>Indemnity period:</a:t>
            </a:r>
            <a:endParaRPr lang="en-US" sz="34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54985" name="WordArt 9"/>
          <p:cNvSpPr>
            <a:spLocks noChangeArrowheads="1" noChangeShapeType="1" noTextEdit="1"/>
          </p:cNvSpPr>
          <p:nvPr/>
        </p:nvSpPr>
        <p:spPr bwMode="auto">
          <a:xfrm rot="-5400000">
            <a:off x="3009900" y="2552700"/>
            <a:ext cx="12192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54986" name="WordArt 10"/>
          <p:cNvSpPr>
            <a:spLocks noChangeArrowheads="1" noChangeShapeType="1" noTextEdit="1"/>
          </p:cNvSpPr>
          <p:nvPr/>
        </p:nvSpPr>
        <p:spPr bwMode="auto">
          <a:xfrm>
            <a:off x="3581400" y="1981200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54987" name="WordArt 11"/>
          <p:cNvSpPr>
            <a:spLocks noChangeArrowheads="1" noChangeShapeType="1" noTextEdit="1"/>
          </p:cNvSpPr>
          <p:nvPr/>
        </p:nvSpPr>
        <p:spPr bwMode="auto">
          <a:xfrm>
            <a:off x="3581400" y="3579813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54988" name="WordArt 12"/>
          <p:cNvSpPr>
            <a:spLocks noChangeArrowheads="1" noChangeShapeType="1" noTextEdit="1"/>
          </p:cNvSpPr>
          <p:nvPr/>
        </p:nvSpPr>
        <p:spPr bwMode="auto">
          <a:xfrm>
            <a:off x="3429000" y="2781300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54989" name="WordArt 13"/>
          <p:cNvSpPr>
            <a:spLocks noChangeArrowheads="1" noChangeShapeType="1" noTextEdit="1"/>
          </p:cNvSpPr>
          <p:nvPr/>
        </p:nvSpPr>
        <p:spPr bwMode="auto">
          <a:xfrm>
            <a:off x="3581400" y="2781300"/>
            <a:ext cx="2286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54990" name="Text Box 14"/>
          <p:cNvSpPr txBox="1">
            <a:spLocks noChangeArrowheads="1"/>
          </p:cNvSpPr>
          <p:nvPr/>
        </p:nvSpPr>
        <p:spPr bwMode="auto">
          <a:xfrm>
            <a:off x="3810000" y="25146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CCFFFF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400">
                <a:solidFill>
                  <a:srgbClr val="000099"/>
                </a:solidFill>
                <a:latin typeface="Impact" pitchFamily="34" charset="0"/>
              </a:rPr>
              <a:t>Object:  ark</a:t>
            </a:r>
          </a:p>
        </p:txBody>
      </p:sp>
      <p:grpSp>
        <p:nvGrpSpPr>
          <p:cNvPr id="254991" name="Group 15"/>
          <p:cNvGrpSpPr>
            <a:grpSpLocks/>
          </p:cNvGrpSpPr>
          <p:nvPr/>
        </p:nvGrpSpPr>
        <p:grpSpPr bwMode="auto">
          <a:xfrm>
            <a:off x="641350" y="1182688"/>
            <a:ext cx="1150938" cy="1103312"/>
            <a:chOff x="1271" y="1173"/>
            <a:chExt cx="660" cy="603"/>
          </a:xfrm>
        </p:grpSpPr>
        <p:sp>
          <p:nvSpPr>
            <p:cNvPr id="254992" name="Oval 16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54993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254994" name="Text Box 18"/>
          <p:cNvSpPr txBox="1">
            <a:spLocks noChangeArrowheads="1"/>
          </p:cNvSpPr>
          <p:nvPr/>
        </p:nvSpPr>
        <p:spPr bwMode="auto">
          <a:xfrm>
            <a:off x="7086600" y="3276600"/>
            <a:ext cx="16002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CFFFF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400">
                <a:solidFill>
                  <a:srgbClr val="000099"/>
                </a:solidFill>
                <a:latin typeface="Impact" pitchFamily="34" charset="0"/>
              </a:rPr>
              <a:t>40 days</a:t>
            </a:r>
          </a:p>
        </p:txBody>
      </p:sp>
      <p:sp>
        <p:nvSpPr>
          <p:cNvPr id="254995" name="Text Box 19"/>
          <p:cNvSpPr txBox="1">
            <a:spLocks noChangeArrowheads="1"/>
          </p:cNvSpPr>
          <p:nvPr/>
        </p:nvSpPr>
        <p:spPr bwMode="auto">
          <a:xfrm>
            <a:off x="5334000" y="37338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CCFFFF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400">
                <a:solidFill>
                  <a:srgbClr val="000099"/>
                </a:solidFill>
                <a:latin typeface="Impact" pitchFamily="34" charset="0"/>
              </a:rPr>
              <a:t>of flood judgment</a:t>
            </a:r>
            <a:r>
              <a:rPr lang="en-US" sz="3400">
                <a:solidFill>
                  <a:srgbClr val="000099"/>
                </a:solidFill>
                <a:latin typeface="Arial" charset="0"/>
              </a:rPr>
              <a:t> </a:t>
            </a:r>
          </a:p>
        </p:txBody>
      </p:sp>
      <p:sp>
        <p:nvSpPr>
          <p:cNvPr id="254996" name="WordArt 20"/>
          <p:cNvSpPr>
            <a:spLocks noChangeArrowheads="1" noChangeShapeType="1" noTextEdit="1"/>
          </p:cNvSpPr>
          <p:nvPr/>
        </p:nvSpPr>
        <p:spPr bwMode="auto">
          <a:xfrm rot="-5400000">
            <a:off x="3009900" y="3009900"/>
            <a:ext cx="1219200" cy="7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_</a:t>
            </a:r>
          </a:p>
        </p:txBody>
      </p:sp>
      <p:sp>
        <p:nvSpPr>
          <p:cNvPr id="254997" name="AutoShape 21"/>
          <p:cNvSpPr>
            <a:spLocks noChangeArrowheads="1"/>
          </p:cNvSpPr>
          <p:nvPr/>
        </p:nvSpPr>
        <p:spPr bwMode="auto">
          <a:xfrm rot="10800000">
            <a:off x="1101725" y="2362200"/>
            <a:ext cx="228600" cy="1219200"/>
          </a:xfrm>
          <a:prstGeom prst="downArrow">
            <a:avLst>
              <a:gd name="adj1" fmla="val 43065"/>
              <a:gd name="adj2" fmla="val 131259"/>
            </a:avLst>
          </a:prstGeom>
          <a:gradFill rotWithShape="1">
            <a:gsLst>
              <a:gs pos="0">
                <a:srgbClr val="FFFFCC"/>
              </a:gs>
              <a:gs pos="100000">
                <a:srgbClr val="9E3DFF"/>
              </a:gs>
            </a:gsLst>
            <a:lin ang="5400000" scaled="1"/>
          </a:gradFill>
          <a:ln w="28575" algn="ctr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54998" name="Oval 22"/>
          <p:cNvSpPr>
            <a:spLocks noChangeArrowheads="1"/>
          </p:cNvSpPr>
          <p:nvPr/>
        </p:nvSpPr>
        <p:spPr bwMode="auto">
          <a:xfrm>
            <a:off x="381000" y="3352800"/>
            <a:ext cx="1671638" cy="72548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5A002D"/>
                </a:solidFill>
                <a:latin typeface="Impact" pitchFamily="34" charset="0"/>
              </a:rPr>
              <a:t>Noah</a:t>
            </a:r>
          </a:p>
        </p:txBody>
      </p:sp>
      <p:sp>
        <p:nvSpPr>
          <p:cNvPr id="254999" name="Text Box 23"/>
          <p:cNvSpPr txBox="1">
            <a:spLocks noChangeArrowheads="1"/>
          </p:cNvSpPr>
          <p:nvPr/>
        </p:nvSpPr>
        <p:spPr bwMode="auto">
          <a:xfrm>
            <a:off x="5943600" y="25146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CCFFFF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400" b="1">
                <a:solidFill>
                  <a:srgbClr val="000099"/>
                </a:solidFill>
                <a:latin typeface="Fette Engschrift" pitchFamily="2" charset="0"/>
              </a:rPr>
              <a:t>(</a:t>
            </a:r>
            <a:r>
              <a:rPr lang="en-US" sz="3400">
                <a:solidFill>
                  <a:srgbClr val="000099"/>
                </a:solidFill>
                <a:latin typeface="Impact" pitchFamily="34" charset="0"/>
              </a:rPr>
              <a:t>new cosmos</a:t>
            </a:r>
            <a:r>
              <a:rPr lang="en-US" sz="3400" b="1">
                <a:solidFill>
                  <a:srgbClr val="000099"/>
                </a:solidFill>
                <a:latin typeface="Fette Engschrift" pitchFamily="2" charset="0"/>
              </a:rPr>
              <a:t>)</a:t>
            </a:r>
          </a:p>
        </p:txBody>
      </p:sp>
      <p:grpSp>
        <p:nvGrpSpPr>
          <p:cNvPr id="255000" name="Group 24"/>
          <p:cNvGrpSpPr>
            <a:grpSpLocks/>
          </p:cNvGrpSpPr>
          <p:nvPr/>
        </p:nvGrpSpPr>
        <p:grpSpPr bwMode="auto">
          <a:xfrm>
            <a:off x="1524000" y="2362200"/>
            <a:ext cx="1905000" cy="915988"/>
            <a:chOff x="960" y="1488"/>
            <a:chExt cx="1200" cy="577"/>
          </a:xfrm>
        </p:grpSpPr>
        <p:sp>
          <p:nvSpPr>
            <p:cNvPr id="255001" name="Rectangle 25"/>
            <p:cNvSpPr>
              <a:spLocks noChangeArrowheads="1"/>
            </p:cNvSpPr>
            <p:nvPr/>
          </p:nvSpPr>
          <p:spPr bwMode="auto">
            <a:xfrm>
              <a:off x="960" y="1488"/>
              <a:ext cx="1200" cy="577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02" name="Text Box 26"/>
            <p:cNvSpPr txBox="1">
              <a:spLocks noChangeArrowheads="1"/>
            </p:cNvSpPr>
            <p:nvPr/>
          </p:nvSpPr>
          <p:spPr bwMode="auto">
            <a:xfrm>
              <a:off x="984" y="1522"/>
              <a:ext cx="1152" cy="51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2800">
                  <a:solidFill>
                    <a:srgbClr val="000099"/>
                  </a:solidFill>
                  <a:latin typeface="Impact" pitchFamily="34" charset="0"/>
                </a:rPr>
                <a:t>Foundation of Faith</a:t>
              </a:r>
            </a:p>
          </p:txBody>
        </p:sp>
      </p:grpSp>
      <p:sp>
        <p:nvSpPr>
          <p:cNvPr id="255003" name="Rectangle 27"/>
          <p:cNvSpPr>
            <a:spLocks noChangeArrowheads="1"/>
          </p:cNvSpPr>
          <p:nvPr/>
        </p:nvSpPr>
        <p:spPr bwMode="auto">
          <a:xfrm>
            <a:off x="1600200" y="4468813"/>
            <a:ext cx="5943600" cy="636587"/>
          </a:xfrm>
          <a:prstGeom prst="rect">
            <a:avLst/>
          </a:prstGeom>
          <a:gradFill rotWithShape="0">
            <a:gsLst>
              <a:gs pos="0">
                <a:srgbClr val="66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04" name="Text Box 28"/>
          <p:cNvSpPr txBox="1">
            <a:spLocks noChangeArrowheads="1"/>
          </p:cNvSpPr>
          <p:nvPr/>
        </p:nvSpPr>
        <p:spPr bwMode="auto">
          <a:xfrm>
            <a:off x="1676400" y="4459288"/>
            <a:ext cx="38862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600" dirty="0">
                <a:solidFill>
                  <a:schemeClr val="bg1"/>
                </a:solidFill>
                <a:latin typeface="Impact" pitchFamily="34" charset="0"/>
              </a:rPr>
              <a:t>Foundation of Faith</a:t>
            </a:r>
          </a:p>
        </p:txBody>
      </p:sp>
      <p:sp>
        <p:nvSpPr>
          <p:cNvPr id="255005" name="Text Box 29"/>
          <p:cNvSpPr txBox="1">
            <a:spLocks noChangeArrowheads="1"/>
          </p:cNvSpPr>
          <p:nvPr/>
        </p:nvSpPr>
        <p:spPr bwMode="auto">
          <a:xfrm>
            <a:off x="5562600" y="4459288"/>
            <a:ext cx="19050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0" hangingPunct="0"/>
            <a:r>
              <a:rPr lang="en-US" sz="3600">
                <a:solidFill>
                  <a:schemeClr val="bg1"/>
                </a:solidFill>
                <a:latin typeface="Impact" pitchFamily="34" charset="0"/>
              </a:rPr>
              <a:t>restored</a:t>
            </a:r>
          </a:p>
        </p:txBody>
      </p:sp>
      <p:sp>
        <p:nvSpPr>
          <p:cNvPr id="255006" name="Text Box 30"/>
          <p:cNvSpPr txBox="1">
            <a:spLocks noChangeArrowheads="1"/>
          </p:cNvSpPr>
          <p:nvPr/>
        </p:nvSpPr>
        <p:spPr bwMode="auto">
          <a:xfrm>
            <a:off x="5334000" y="44958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000">
                <a:solidFill>
                  <a:schemeClr val="bg1"/>
                </a:solidFill>
                <a:latin typeface="Impact" pitchFamily="34" charset="0"/>
              </a:rPr>
              <a:t>: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81000" y="177800"/>
            <a:ext cx="8458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u="sng" dirty="0">
                <a:solidFill>
                  <a:srgbClr val="000099"/>
                </a:solidFill>
                <a:latin typeface="Impact" pitchFamily="34" charset="0"/>
              </a:rPr>
              <a:t>2.1.2  The Object for the Condition</a:t>
            </a:r>
          </a:p>
          <a:p>
            <a:pPr eaLnBrk="0" hangingPunct="0">
              <a:lnSpc>
                <a:spcPct val="85000"/>
              </a:lnSpc>
            </a:pPr>
            <a:r>
              <a:rPr lang="en-US" sz="3200" dirty="0">
                <a:solidFill>
                  <a:srgbClr val="000099"/>
                </a:solidFill>
                <a:latin typeface="Impact" pitchFamily="34" charset="0"/>
              </a:rPr>
              <a:t>		</a:t>
            </a:r>
            <a:r>
              <a:rPr lang="en-US" sz="3200" u="sng" dirty="0">
                <a:solidFill>
                  <a:srgbClr val="000099"/>
                </a:solidFill>
                <a:latin typeface="Impact" pitchFamily="34" charset="0"/>
              </a:rPr>
              <a:t>in Restoring the Foundation of Faith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55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25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03" grpId="0" animBg="1"/>
      <p:bldP spid="255004" grpId="0"/>
      <p:bldP spid="255005" grpId="0"/>
      <p:bldP spid="25500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0" y="5343525"/>
            <a:ext cx="9144000" cy="15144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03" name="Oval 3"/>
          <p:cNvSpPr>
            <a:spLocks noChangeArrowheads="1"/>
          </p:cNvSpPr>
          <p:nvPr/>
        </p:nvSpPr>
        <p:spPr bwMode="auto">
          <a:xfrm>
            <a:off x="990600" y="3236913"/>
            <a:ext cx="1676400" cy="762000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5A002D"/>
                </a:solidFill>
                <a:latin typeface="Impact" pitchFamily="34" charset="0"/>
              </a:rPr>
              <a:t>Ham</a:t>
            </a:r>
          </a:p>
        </p:txBody>
      </p:sp>
      <p:grpSp>
        <p:nvGrpSpPr>
          <p:cNvPr id="256004" name="Group 4"/>
          <p:cNvGrpSpPr>
            <a:grpSpLocks/>
          </p:cNvGrpSpPr>
          <p:nvPr/>
        </p:nvGrpSpPr>
        <p:grpSpPr bwMode="auto">
          <a:xfrm>
            <a:off x="1409700" y="5556250"/>
            <a:ext cx="6438900" cy="790575"/>
            <a:chOff x="456" y="3500"/>
            <a:chExt cx="4056" cy="498"/>
          </a:xfrm>
        </p:grpSpPr>
        <p:sp>
          <p:nvSpPr>
            <p:cNvPr id="256005" name="Text Box 5"/>
            <p:cNvSpPr txBox="1">
              <a:spLocks noChangeArrowheads="1"/>
            </p:cNvSpPr>
            <p:nvPr/>
          </p:nvSpPr>
          <p:spPr bwMode="auto">
            <a:xfrm>
              <a:off x="696" y="3548"/>
              <a:ext cx="3816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Noah’s sons,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Shem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and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Ham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, were to have stood in the position of </a:t>
              </a:r>
              <a:r>
                <a:rPr lang="en-US" sz="2400" b="1" dirty="0">
                  <a:solidFill>
                    <a:srgbClr val="FFFF66"/>
                  </a:solidFill>
                  <a:latin typeface="Arial Narrow" pitchFamily="34" charset="0"/>
                </a:rPr>
                <a:t>Cain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and Abel, respectively. </a:t>
              </a:r>
              <a:endParaRPr lang="en-US" sz="24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56006" name="Text Box 6"/>
            <p:cNvSpPr txBox="1">
              <a:spLocks noChangeArrowheads="1"/>
            </p:cNvSpPr>
            <p:nvPr/>
          </p:nvSpPr>
          <p:spPr bwMode="auto">
            <a:xfrm>
              <a:off x="456" y="3500"/>
              <a:ext cx="21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56007" name="Text Box 7"/>
          <p:cNvSpPr txBox="1">
            <a:spLocks noChangeArrowheads="1"/>
          </p:cNvSpPr>
          <p:nvPr/>
        </p:nvSpPr>
        <p:spPr bwMode="auto">
          <a:xfrm>
            <a:off x="304800" y="188913"/>
            <a:ext cx="701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4000" dirty="0">
                <a:solidFill>
                  <a:srgbClr val="000099"/>
                </a:solidFill>
                <a:latin typeface="Impact" pitchFamily="34" charset="0"/>
              </a:rPr>
              <a:t>2.2  The Foundation of Substance</a:t>
            </a:r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1219200" y="4067175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000099"/>
                </a:solidFill>
                <a:latin typeface="Fette Engschrift" pitchFamily="2" charset="0"/>
              </a:rPr>
              <a:t>(Abel)</a:t>
            </a:r>
            <a:endParaRPr lang="en-US" sz="4400">
              <a:latin typeface="Fette Engschrift" pitchFamily="2" charset="0"/>
            </a:endParaRPr>
          </a:p>
        </p:txBody>
      </p:sp>
      <p:sp>
        <p:nvSpPr>
          <p:cNvPr id="256009" name="Text Box 9"/>
          <p:cNvSpPr txBox="1">
            <a:spLocks noChangeArrowheads="1"/>
          </p:cNvSpPr>
          <p:nvPr/>
        </p:nvSpPr>
        <p:spPr bwMode="auto">
          <a:xfrm>
            <a:off x="6689725" y="4067175"/>
            <a:ext cx="1249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000099"/>
                </a:solidFill>
                <a:latin typeface="Fette Engschrift" pitchFamily="2" charset="0"/>
              </a:rPr>
              <a:t>(Cain)</a:t>
            </a:r>
            <a:endParaRPr lang="en-US" sz="4400">
              <a:latin typeface="Fette Engschrift" pitchFamily="2" charset="0"/>
            </a:endParaRPr>
          </a:p>
        </p:txBody>
      </p:sp>
      <p:sp>
        <p:nvSpPr>
          <p:cNvPr id="256010" name="Oval 10"/>
          <p:cNvSpPr>
            <a:spLocks noChangeArrowheads="1"/>
          </p:cNvSpPr>
          <p:nvPr/>
        </p:nvSpPr>
        <p:spPr bwMode="auto">
          <a:xfrm>
            <a:off x="6477000" y="3236913"/>
            <a:ext cx="1676400" cy="762000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CC6600"/>
            </a:solidFill>
            <a:round/>
            <a:headEnd/>
            <a:tailEnd/>
          </a:ln>
          <a:effectLst>
            <a:outerShdw dist="64758" dir="4721404" algn="ctr" rotWithShape="0">
              <a:srgbClr val="B65B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5A002D"/>
                </a:solidFill>
                <a:latin typeface="Impact" pitchFamily="34" charset="0"/>
              </a:rPr>
              <a:t>Shem</a:t>
            </a:r>
          </a:p>
        </p:txBody>
      </p:sp>
      <p:pic>
        <p:nvPicPr>
          <p:cNvPr id="256016" name="Picture 16" descr="Noah and his family letting out the animals after the flood"/>
          <p:cNvPicPr>
            <a:picLocks noChangeAspect="1" noChangeArrowheads="1"/>
          </p:cNvPicPr>
          <p:nvPr/>
        </p:nvPicPr>
        <p:blipFill>
          <a:blip r:embed="rId3"/>
          <a:srcRect r="40739" b="20291"/>
          <a:stretch>
            <a:fillRect/>
          </a:stretch>
        </p:blipFill>
        <p:spPr bwMode="auto">
          <a:xfrm>
            <a:off x="3171825" y="838200"/>
            <a:ext cx="2771775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2560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2560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animBg="1"/>
      <p:bldP spid="256007" grpId="0"/>
      <p:bldP spid="256008" grpId="0"/>
      <p:bldP spid="256008" grpId="1"/>
      <p:bldP spid="256009" grpId="0"/>
      <p:bldP spid="256009" grpId="1"/>
      <p:bldP spid="2560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44" name="Picture 20" descr="Noah and his family letting out the animals after the flood"/>
          <p:cNvPicPr>
            <a:picLocks noChangeAspect="1" noChangeArrowheads="1"/>
          </p:cNvPicPr>
          <p:nvPr/>
        </p:nvPicPr>
        <p:blipFill>
          <a:blip r:embed="rId3"/>
          <a:srcRect r="40739" b="20291"/>
          <a:stretch>
            <a:fillRect/>
          </a:stretch>
        </p:blipFill>
        <p:spPr bwMode="auto">
          <a:xfrm>
            <a:off x="3171825" y="838200"/>
            <a:ext cx="2771775" cy="4419600"/>
          </a:xfrm>
          <a:prstGeom prst="rect">
            <a:avLst/>
          </a:prstGeom>
          <a:noFill/>
        </p:spPr>
      </p:pic>
      <p:grpSp>
        <p:nvGrpSpPr>
          <p:cNvPr id="257043" name="Group 19"/>
          <p:cNvGrpSpPr>
            <a:grpSpLocks/>
          </p:cNvGrpSpPr>
          <p:nvPr/>
        </p:nvGrpSpPr>
        <p:grpSpPr bwMode="auto">
          <a:xfrm>
            <a:off x="3162300" y="3886200"/>
            <a:ext cx="2781300" cy="1219200"/>
            <a:chOff x="1992" y="2448"/>
            <a:chExt cx="1752" cy="768"/>
          </a:xfrm>
        </p:grpSpPr>
        <p:sp>
          <p:nvSpPr>
            <p:cNvPr id="257038" name="Rectangle 14"/>
            <p:cNvSpPr>
              <a:spLocks noChangeArrowheads="1"/>
            </p:cNvSpPr>
            <p:nvPr/>
          </p:nvSpPr>
          <p:spPr bwMode="auto">
            <a:xfrm>
              <a:off x="1992" y="2976"/>
              <a:ext cx="1752" cy="240"/>
            </a:xfrm>
            <a:prstGeom prst="rect">
              <a:avLst/>
            </a:prstGeom>
            <a:solidFill>
              <a:srgbClr val="FFFFCC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9" name="Rectangle 15"/>
            <p:cNvSpPr>
              <a:spLocks noChangeArrowheads="1"/>
            </p:cNvSpPr>
            <p:nvPr/>
          </p:nvSpPr>
          <p:spPr bwMode="auto">
            <a:xfrm>
              <a:off x="1992" y="2688"/>
              <a:ext cx="1752" cy="288"/>
            </a:xfrm>
            <a:prstGeom prst="rect">
              <a:avLst/>
            </a:prstGeom>
            <a:solidFill>
              <a:srgbClr val="FFFFCC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6" name="Rectangle 12"/>
            <p:cNvSpPr>
              <a:spLocks noChangeArrowheads="1"/>
            </p:cNvSpPr>
            <p:nvPr/>
          </p:nvSpPr>
          <p:spPr bwMode="auto">
            <a:xfrm>
              <a:off x="1992" y="2448"/>
              <a:ext cx="1752" cy="240"/>
            </a:xfrm>
            <a:prstGeom prst="rect">
              <a:avLst/>
            </a:prstGeom>
            <a:solidFill>
              <a:srgbClr val="FFFFCC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0" y="5343525"/>
            <a:ext cx="9144000" cy="15144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1485900" y="5486400"/>
            <a:ext cx="64389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Had they then succeeded in the substantial offering by fulfilling the </a:t>
            </a:r>
            <a:r>
              <a:rPr lang="en-US" sz="2200" b="1" u="sng">
                <a:solidFill>
                  <a:schemeClr val="bg1"/>
                </a:solidFill>
                <a:latin typeface="Arial Narrow" pitchFamily="34" charset="0"/>
              </a:rPr>
              <a:t>indemnity condition</a:t>
            </a: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 to remove the fallen nature, they would have laid the foundation of substance </a:t>
            </a: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(p. 203).</a:t>
            </a:r>
          </a:p>
        </p:txBody>
      </p:sp>
      <p:sp>
        <p:nvSpPr>
          <p:cNvPr id="257028" name="Oval 4"/>
          <p:cNvSpPr>
            <a:spLocks noChangeArrowheads="1"/>
          </p:cNvSpPr>
          <p:nvPr/>
        </p:nvSpPr>
        <p:spPr bwMode="auto">
          <a:xfrm>
            <a:off x="990600" y="3236913"/>
            <a:ext cx="1676400" cy="762000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5A002D"/>
                </a:solidFill>
                <a:latin typeface="Impact" pitchFamily="34" charset="0"/>
              </a:rPr>
              <a:t>Ham</a:t>
            </a:r>
          </a:p>
        </p:txBody>
      </p:sp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304800" y="188913"/>
            <a:ext cx="701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2.2  The Foundation of Substance</a:t>
            </a:r>
          </a:p>
        </p:txBody>
      </p:sp>
      <p:sp>
        <p:nvSpPr>
          <p:cNvPr id="257030" name="AutoShape 6"/>
          <p:cNvSpPr>
            <a:spLocks noChangeArrowheads="1"/>
          </p:cNvSpPr>
          <p:nvPr/>
        </p:nvSpPr>
        <p:spPr bwMode="auto">
          <a:xfrm rot="5400000">
            <a:off x="4467225" y="1751013"/>
            <a:ext cx="285750" cy="3733800"/>
          </a:xfrm>
          <a:prstGeom prst="downArrow">
            <a:avLst>
              <a:gd name="adj1" fmla="val 41667"/>
              <a:gd name="adj2" fmla="val 130425"/>
            </a:avLst>
          </a:prstGeom>
          <a:gradFill rotWithShape="1">
            <a:gsLst>
              <a:gs pos="0">
                <a:srgbClr val="CC66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auto">
          <a:xfrm>
            <a:off x="1219200" y="4067175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000099"/>
                </a:solidFill>
                <a:latin typeface="Fette Engschrift" pitchFamily="2" charset="0"/>
              </a:rPr>
              <a:t>(Abel)</a:t>
            </a:r>
            <a:endParaRPr lang="en-US" sz="4400">
              <a:latin typeface="Fette Engschrift" pitchFamily="2" charset="0"/>
            </a:endParaRPr>
          </a:p>
        </p:txBody>
      </p:sp>
      <p:sp>
        <p:nvSpPr>
          <p:cNvPr id="257032" name="Text Box 8"/>
          <p:cNvSpPr txBox="1">
            <a:spLocks noChangeArrowheads="1"/>
          </p:cNvSpPr>
          <p:nvPr/>
        </p:nvSpPr>
        <p:spPr bwMode="auto">
          <a:xfrm>
            <a:off x="6689725" y="4067175"/>
            <a:ext cx="1249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000099"/>
                </a:solidFill>
                <a:latin typeface="Fette Engschrift" pitchFamily="2" charset="0"/>
              </a:rPr>
              <a:t>(Cain)</a:t>
            </a:r>
            <a:endParaRPr lang="en-US" sz="4400">
              <a:latin typeface="Fette Engschrift" pitchFamily="2" charset="0"/>
            </a:endParaRPr>
          </a:p>
        </p:txBody>
      </p:sp>
      <p:sp>
        <p:nvSpPr>
          <p:cNvPr id="257033" name="Oval 9"/>
          <p:cNvSpPr>
            <a:spLocks noChangeArrowheads="1"/>
          </p:cNvSpPr>
          <p:nvPr/>
        </p:nvSpPr>
        <p:spPr bwMode="auto">
          <a:xfrm>
            <a:off x="6477000" y="3236913"/>
            <a:ext cx="1676400" cy="762000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CC6600"/>
            </a:solidFill>
            <a:round/>
            <a:headEnd/>
            <a:tailEnd/>
          </a:ln>
          <a:effectLst>
            <a:outerShdw dist="64758" dir="4721404" algn="ctr" rotWithShape="0">
              <a:srgbClr val="B65B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5A002D"/>
                </a:solidFill>
                <a:latin typeface="Impact" pitchFamily="34" charset="0"/>
              </a:rPr>
              <a:t>Shem</a:t>
            </a:r>
          </a:p>
        </p:txBody>
      </p:sp>
      <p:sp>
        <p:nvSpPr>
          <p:cNvPr id="257034" name="Text Box 10"/>
          <p:cNvSpPr txBox="1">
            <a:spLocks noChangeArrowheads="1"/>
          </p:cNvSpPr>
          <p:nvPr/>
        </p:nvSpPr>
        <p:spPr bwMode="auto">
          <a:xfrm>
            <a:off x="2819400" y="3846513"/>
            <a:ext cx="3581400" cy="13350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40161" dir="1106097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>
                <a:solidFill>
                  <a:srgbClr val="660066"/>
                </a:solidFill>
                <a:latin typeface="Impact" pitchFamily="34" charset="0"/>
              </a:rPr>
              <a:t>Indemnity condition</a:t>
            </a:r>
          </a:p>
          <a:p>
            <a:pPr eaLnBrk="0" hangingPunct="0">
              <a:lnSpc>
                <a:spcPct val="85000"/>
              </a:lnSpc>
            </a:pPr>
            <a:r>
              <a:rPr lang="en-US" sz="3200">
                <a:solidFill>
                  <a:srgbClr val="660066"/>
                </a:solidFill>
                <a:latin typeface="Impact" pitchFamily="34" charset="0"/>
              </a:rPr>
              <a:t>to remove</a:t>
            </a:r>
          </a:p>
          <a:p>
            <a:pPr eaLnBrk="0" hangingPunct="0">
              <a:lnSpc>
                <a:spcPct val="85000"/>
              </a:lnSpc>
            </a:pPr>
            <a:r>
              <a:rPr lang="en-US" sz="3200">
                <a:solidFill>
                  <a:srgbClr val="660066"/>
                </a:solidFill>
                <a:latin typeface="Impact" pitchFamily="34" charset="0"/>
              </a:rPr>
              <a:t>fallen nature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5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5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/>
      <p:bldP spid="257030" grpId="0" animBg="1"/>
      <p:bldP spid="25703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74" name="Picture 26" descr="Noah and his family letting out the animals after the flood"/>
          <p:cNvPicPr>
            <a:picLocks noChangeAspect="1" noChangeArrowheads="1"/>
          </p:cNvPicPr>
          <p:nvPr/>
        </p:nvPicPr>
        <p:blipFill>
          <a:blip r:embed="rId3"/>
          <a:srcRect r="40739" b="20291"/>
          <a:stretch>
            <a:fillRect/>
          </a:stretch>
        </p:blipFill>
        <p:spPr bwMode="auto">
          <a:xfrm>
            <a:off x="3171825" y="838200"/>
            <a:ext cx="2771775" cy="4419600"/>
          </a:xfrm>
          <a:prstGeom prst="rect">
            <a:avLst/>
          </a:prstGeom>
          <a:noFill/>
        </p:spPr>
      </p:pic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0" y="5343525"/>
            <a:ext cx="9144000" cy="15144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8075" name="Group 27"/>
          <p:cNvGrpSpPr>
            <a:grpSpLocks/>
          </p:cNvGrpSpPr>
          <p:nvPr/>
        </p:nvGrpSpPr>
        <p:grpSpPr bwMode="auto">
          <a:xfrm>
            <a:off x="990600" y="5486400"/>
            <a:ext cx="7086600" cy="993775"/>
            <a:chOff x="672" y="3456"/>
            <a:chExt cx="4464" cy="626"/>
          </a:xfrm>
        </p:grpSpPr>
        <p:sp>
          <p:nvSpPr>
            <p:cNvPr id="258052" name="Text Box 4"/>
            <p:cNvSpPr txBox="1">
              <a:spLocks noChangeArrowheads="1"/>
            </p:cNvSpPr>
            <p:nvPr/>
          </p:nvSpPr>
          <p:spPr bwMode="auto">
            <a:xfrm>
              <a:off x="912" y="3487"/>
              <a:ext cx="4224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dist" eaLnBrk="0" hangingPunct="0">
                <a:lnSpc>
                  <a:spcPct val="85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For Noah’s family to make an acceptable substantial offering, Ham, Noah’s second son and the central figure of the substantial offering, was to restore the position of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Abel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2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58053" name="Text Box 5"/>
            <p:cNvSpPr txBox="1">
              <a:spLocks noChangeArrowheads="1"/>
            </p:cNvSpPr>
            <p:nvPr/>
          </p:nvSpPr>
          <p:spPr bwMode="auto">
            <a:xfrm>
              <a:off x="672" y="3456"/>
              <a:ext cx="21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58054" name="Oval 6"/>
          <p:cNvSpPr>
            <a:spLocks noChangeArrowheads="1"/>
          </p:cNvSpPr>
          <p:nvPr/>
        </p:nvSpPr>
        <p:spPr bwMode="auto">
          <a:xfrm>
            <a:off x="990600" y="3236913"/>
            <a:ext cx="1676400" cy="762000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5A002D"/>
                </a:solidFill>
                <a:latin typeface="Impact" pitchFamily="34" charset="0"/>
              </a:rPr>
              <a:t>Ham</a:t>
            </a:r>
          </a:p>
        </p:txBody>
      </p:sp>
      <p:sp>
        <p:nvSpPr>
          <p:cNvPr id="258055" name="Text Box 7"/>
          <p:cNvSpPr txBox="1">
            <a:spLocks noChangeArrowheads="1"/>
          </p:cNvSpPr>
          <p:nvPr/>
        </p:nvSpPr>
        <p:spPr bwMode="auto">
          <a:xfrm>
            <a:off x="304800" y="188913"/>
            <a:ext cx="701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2.2  The Foundation of Substance</a:t>
            </a:r>
          </a:p>
        </p:txBody>
      </p:sp>
      <p:sp>
        <p:nvSpPr>
          <p:cNvPr id="258056" name="AutoShape 8"/>
          <p:cNvSpPr>
            <a:spLocks noChangeArrowheads="1"/>
          </p:cNvSpPr>
          <p:nvPr/>
        </p:nvSpPr>
        <p:spPr bwMode="auto">
          <a:xfrm rot="5400000">
            <a:off x="4467225" y="1751013"/>
            <a:ext cx="285750" cy="3733800"/>
          </a:xfrm>
          <a:prstGeom prst="downArrow">
            <a:avLst>
              <a:gd name="adj1" fmla="val 41667"/>
              <a:gd name="adj2" fmla="val 130425"/>
            </a:avLst>
          </a:prstGeom>
          <a:gradFill rotWithShape="1">
            <a:gsLst>
              <a:gs pos="0">
                <a:srgbClr val="CC66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58057" name="Text Box 9"/>
          <p:cNvSpPr txBox="1">
            <a:spLocks noChangeArrowheads="1"/>
          </p:cNvSpPr>
          <p:nvPr/>
        </p:nvSpPr>
        <p:spPr bwMode="auto">
          <a:xfrm>
            <a:off x="1219200" y="4067175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000099"/>
                </a:solidFill>
                <a:latin typeface="Fette Engschrift" pitchFamily="2" charset="0"/>
              </a:rPr>
              <a:t>(Abel)</a:t>
            </a:r>
            <a:endParaRPr lang="en-US" sz="4400">
              <a:latin typeface="Fette Engschrift" pitchFamily="2" charset="0"/>
            </a:endParaRPr>
          </a:p>
        </p:txBody>
      </p:sp>
      <p:sp>
        <p:nvSpPr>
          <p:cNvPr id="258058" name="Text Box 10"/>
          <p:cNvSpPr txBox="1">
            <a:spLocks noChangeArrowheads="1"/>
          </p:cNvSpPr>
          <p:nvPr/>
        </p:nvSpPr>
        <p:spPr bwMode="auto">
          <a:xfrm>
            <a:off x="6689725" y="4067175"/>
            <a:ext cx="1249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000099"/>
                </a:solidFill>
                <a:latin typeface="Fette Engschrift" pitchFamily="2" charset="0"/>
              </a:rPr>
              <a:t>(Cain)</a:t>
            </a:r>
            <a:endParaRPr lang="en-US" sz="4400">
              <a:latin typeface="Fette Engschrift" pitchFamily="2" charset="0"/>
            </a:endParaRPr>
          </a:p>
        </p:txBody>
      </p:sp>
      <p:sp>
        <p:nvSpPr>
          <p:cNvPr id="258059" name="Oval 11"/>
          <p:cNvSpPr>
            <a:spLocks noChangeArrowheads="1"/>
          </p:cNvSpPr>
          <p:nvPr/>
        </p:nvSpPr>
        <p:spPr bwMode="auto">
          <a:xfrm>
            <a:off x="6477000" y="3236913"/>
            <a:ext cx="1676400" cy="762000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CC6600"/>
            </a:solidFill>
            <a:round/>
            <a:headEnd/>
            <a:tailEnd/>
          </a:ln>
          <a:effectLst>
            <a:outerShdw dist="64758" dir="4721404" algn="ctr" rotWithShape="0">
              <a:srgbClr val="B65B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5A002D"/>
                </a:solidFill>
                <a:latin typeface="Impact" pitchFamily="34" charset="0"/>
              </a:rPr>
              <a:t>Shem</a:t>
            </a:r>
          </a:p>
        </p:txBody>
      </p:sp>
      <p:grpSp>
        <p:nvGrpSpPr>
          <p:cNvPr id="258068" name="Group 20"/>
          <p:cNvGrpSpPr>
            <a:grpSpLocks/>
          </p:cNvGrpSpPr>
          <p:nvPr/>
        </p:nvGrpSpPr>
        <p:grpSpPr bwMode="auto">
          <a:xfrm>
            <a:off x="3162300" y="3886200"/>
            <a:ext cx="2781300" cy="1219200"/>
            <a:chOff x="1992" y="2448"/>
            <a:chExt cx="1752" cy="768"/>
          </a:xfrm>
        </p:grpSpPr>
        <p:sp>
          <p:nvSpPr>
            <p:cNvPr id="258069" name="Rectangle 21"/>
            <p:cNvSpPr>
              <a:spLocks noChangeArrowheads="1"/>
            </p:cNvSpPr>
            <p:nvPr/>
          </p:nvSpPr>
          <p:spPr bwMode="auto">
            <a:xfrm>
              <a:off x="1992" y="2976"/>
              <a:ext cx="1752" cy="240"/>
            </a:xfrm>
            <a:prstGeom prst="rect">
              <a:avLst/>
            </a:prstGeom>
            <a:solidFill>
              <a:srgbClr val="FFFFCC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70" name="Rectangle 22"/>
            <p:cNvSpPr>
              <a:spLocks noChangeArrowheads="1"/>
            </p:cNvSpPr>
            <p:nvPr/>
          </p:nvSpPr>
          <p:spPr bwMode="auto">
            <a:xfrm>
              <a:off x="1992" y="2688"/>
              <a:ext cx="1752" cy="288"/>
            </a:xfrm>
            <a:prstGeom prst="rect">
              <a:avLst/>
            </a:prstGeom>
            <a:solidFill>
              <a:srgbClr val="FFFFCC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71" name="Rectangle 23"/>
            <p:cNvSpPr>
              <a:spLocks noChangeArrowheads="1"/>
            </p:cNvSpPr>
            <p:nvPr/>
          </p:nvSpPr>
          <p:spPr bwMode="auto">
            <a:xfrm>
              <a:off x="1992" y="2448"/>
              <a:ext cx="1752" cy="240"/>
            </a:xfrm>
            <a:prstGeom prst="rect">
              <a:avLst/>
            </a:prstGeom>
            <a:solidFill>
              <a:srgbClr val="FFFFCC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8072" name="Text Box 24"/>
          <p:cNvSpPr txBox="1">
            <a:spLocks noChangeArrowheads="1"/>
          </p:cNvSpPr>
          <p:nvPr/>
        </p:nvSpPr>
        <p:spPr bwMode="auto">
          <a:xfrm>
            <a:off x="2819400" y="3846513"/>
            <a:ext cx="3581400" cy="13350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40161" dir="1106097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>
                <a:solidFill>
                  <a:srgbClr val="660066"/>
                </a:solidFill>
                <a:latin typeface="Impact" pitchFamily="34" charset="0"/>
              </a:rPr>
              <a:t>Indemnity condition</a:t>
            </a:r>
          </a:p>
          <a:p>
            <a:pPr eaLnBrk="0" hangingPunct="0">
              <a:lnSpc>
                <a:spcPct val="85000"/>
              </a:lnSpc>
            </a:pPr>
            <a:r>
              <a:rPr lang="en-US" sz="3200">
                <a:solidFill>
                  <a:srgbClr val="660066"/>
                </a:solidFill>
                <a:latin typeface="Impact" pitchFamily="34" charset="0"/>
              </a:rPr>
              <a:t>to remove</a:t>
            </a:r>
          </a:p>
          <a:p>
            <a:pPr eaLnBrk="0" hangingPunct="0">
              <a:lnSpc>
                <a:spcPct val="85000"/>
              </a:lnSpc>
            </a:pPr>
            <a:r>
              <a:rPr lang="en-US" sz="3200">
                <a:solidFill>
                  <a:srgbClr val="660066"/>
                </a:solidFill>
                <a:latin typeface="Impact" pitchFamily="34" charset="0"/>
              </a:rPr>
              <a:t>fallen nature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decel="50000" autoRev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5805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9" name="AutoShape 7"/>
          <p:cNvSpPr>
            <a:spLocks noChangeArrowheads="1"/>
          </p:cNvSpPr>
          <p:nvPr/>
        </p:nvSpPr>
        <p:spPr bwMode="auto">
          <a:xfrm rot="-10800000">
            <a:off x="1374775" y="1905000"/>
            <a:ext cx="254000" cy="1171575"/>
          </a:xfrm>
          <a:prstGeom prst="curvedLeftArrow">
            <a:avLst>
              <a:gd name="adj1" fmla="val 92250"/>
              <a:gd name="adj2" fmla="val 184500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50000">
                <a:srgbClr val="FFFF0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2" name="AutoShape 10"/>
          <p:cNvSpPr>
            <a:spLocks noChangeArrowheads="1"/>
          </p:cNvSpPr>
          <p:nvPr/>
        </p:nvSpPr>
        <p:spPr bwMode="auto">
          <a:xfrm>
            <a:off x="2030413" y="1952625"/>
            <a:ext cx="254000" cy="1171575"/>
          </a:xfrm>
          <a:prstGeom prst="curvedLeftArrow">
            <a:avLst>
              <a:gd name="adj1" fmla="val 92250"/>
              <a:gd name="adj2" fmla="val 184500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1" name="AutoShape 9"/>
          <p:cNvSpPr>
            <a:spLocks noChangeArrowheads="1"/>
          </p:cNvSpPr>
          <p:nvPr/>
        </p:nvSpPr>
        <p:spPr bwMode="auto">
          <a:xfrm rot="-10800000">
            <a:off x="1374775" y="1905000"/>
            <a:ext cx="254000" cy="1171575"/>
          </a:xfrm>
          <a:prstGeom prst="curvedLeftArrow">
            <a:avLst>
              <a:gd name="adj1" fmla="val 92250"/>
              <a:gd name="adj2" fmla="val 184500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50000">
                <a:srgbClr val="FFFF0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4" name="AutoShape 12"/>
          <p:cNvSpPr>
            <a:spLocks noChangeArrowheads="1"/>
          </p:cNvSpPr>
          <p:nvPr/>
        </p:nvSpPr>
        <p:spPr bwMode="auto">
          <a:xfrm>
            <a:off x="2030413" y="1952625"/>
            <a:ext cx="254000" cy="1171575"/>
          </a:xfrm>
          <a:prstGeom prst="curvedLeftArrow">
            <a:avLst>
              <a:gd name="adj1" fmla="val 92250"/>
              <a:gd name="adj2" fmla="val 184500"/>
              <a:gd name="adj3" fmla="val 33333"/>
            </a:avLst>
          </a:prstGeom>
          <a:gradFill rotWithShape="0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9107" name="Picture 35" descr="Noah and his family letting out the animals after the flood"/>
          <p:cNvPicPr>
            <a:picLocks noChangeAspect="1" noChangeArrowheads="1"/>
          </p:cNvPicPr>
          <p:nvPr/>
        </p:nvPicPr>
        <p:blipFill>
          <a:blip r:embed="rId3"/>
          <a:srcRect r="40739" b="20291"/>
          <a:stretch>
            <a:fillRect/>
          </a:stretch>
        </p:blipFill>
        <p:spPr bwMode="auto">
          <a:xfrm>
            <a:off x="3171825" y="838200"/>
            <a:ext cx="2771775" cy="4419600"/>
          </a:xfrm>
          <a:prstGeom prst="rect">
            <a:avLst/>
          </a:prstGeom>
          <a:noFill/>
        </p:spPr>
      </p:pic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0" y="5343525"/>
            <a:ext cx="9144000" cy="15144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9110" name="Group 38"/>
          <p:cNvGrpSpPr>
            <a:grpSpLocks/>
          </p:cNvGrpSpPr>
          <p:nvPr/>
        </p:nvGrpSpPr>
        <p:grpSpPr bwMode="auto">
          <a:xfrm>
            <a:off x="1143000" y="5486400"/>
            <a:ext cx="6629400" cy="1101725"/>
            <a:chOff x="720" y="3456"/>
            <a:chExt cx="4176" cy="694"/>
          </a:xfrm>
        </p:grpSpPr>
        <p:sp>
          <p:nvSpPr>
            <p:cNvPr id="259076" name="Text Box 4"/>
            <p:cNvSpPr txBox="1">
              <a:spLocks noChangeArrowheads="1"/>
            </p:cNvSpPr>
            <p:nvPr/>
          </p:nvSpPr>
          <p:spPr bwMode="auto">
            <a:xfrm>
              <a:off x="960" y="3504"/>
              <a:ext cx="3936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dist"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For Ham to stand in the position of Abel, he had to become inseparably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one in heart with his father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, Noah, who had made the symbolic offering.</a:t>
              </a:r>
              <a:endParaRPr lang="en-US" sz="2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59077" name="Text Box 5"/>
            <p:cNvSpPr txBox="1">
              <a:spLocks noChangeArrowheads="1"/>
            </p:cNvSpPr>
            <p:nvPr/>
          </p:nvSpPr>
          <p:spPr bwMode="auto">
            <a:xfrm>
              <a:off x="720" y="3456"/>
              <a:ext cx="21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59078" name="Oval 6"/>
          <p:cNvSpPr>
            <a:spLocks noChangeArrowheads="1"/>
          </p:cNvSpPr>
          <p:nvPr/>
        </p:nvSpPr>
        <p:spPr bwMode="auto">
          <a:xfrm>
            <a:off x="990600" y="3236913"/>
            <a:ext cx="1676400" cy="762000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5A002D"/>
                </a:solidFill>
                <a:latin typeface="Impact" pitchFamily="34" charset="0"/>
              </a:rPr>
              <a:t>Ham</a:t>
            </a:r>
          </a:p>
        </p:txBody>
      </p:sp>
      <p:sp>
        <p:nvSpPr>
          <p:cNvPr id="259085" name="Oval 13"/>
          <p:cNvSpPr>
            <a:spLocks noChangeArrowheads="1"/>
          </p:cNvSpPr>
          <p:nvPr/>
        </p:nvSpPr>
        <p:spPr bwMode="auto">
          <a:xfrm>
            <a:off x="992188" y="990600"/>
            <a:ext cx="1671637" cy="725488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000" dirty="0">
                <a:solidFill>
                  <a:srgbClr val="5A002D"/>
                </a:solidFill>
                <a:latin typeface="Impact" pitchFamily="34" charset="0"/>
              </a:rPr>
              <a:t>Noah</a:t>
            </a:r>
          </a:p>
        </p:txBody>
      </p:sp>
      <p:sp>
        <p:nvSpPr>
          <p:cNvPr id="259086" name="Text Box 14"/>
          <p:cNvSpPr txBox="1">
            <a:spLocks noChangeArrowheads="1"/>
          </p:cNvSpPr>
          <p:nvPr/>
        </p:nvSpPr>
        <p:spPr bwMode="auto">
          <a:xfrm>
            <a:off x="304800" y="188913"/>
            <a:ext cx="701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2.2  The Foundation of Substance</a:t>
            </a:r>
          </a:p>
        </p:txBody>
      </p:sp>
      <p:sp>
        <p:nvSpPr>
          <p:cNvPr id="259087" name="AutoShape 15"/>
          <p:cNvSpPr>
            <a:spLocks noChangeArrowheads="1"/>
          </p:cNvSpPr>
          <p:nvPr/>
        </p:nvSpPr>
        <p:spPr bwMode="auto">
          <a:xfrm rot="5400000">
            <a:off x="4467225" y="1751013"/>
            <a:ext cx="285750" cy="3733800"/>
          </a:xfrm>
          <a:prstGeom prst="downArrow">
            <a:avLst>
              <a:gd name="adj1" fmla="val 41667"/>
              <a:gd name="adj2" fmla="val 130425"/>
            </a:avLst>
          </a:prstGeom>
          <a:gradFill rotWithShape="1">
            <a:gsLst>
              <a:gs pos="0">
                <a:srgbClr val="CC6600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59088" name="Text Box 16"/>
          <p:cNvSpPr txBox="1">
            <a:spLocks noChangeArrowheads="1"/>
          </p:cNvSpPr>
          <p:nvPr/>
        </p:nvSpPr>
        <p:spPr bwMode="auto">
          <a:xfrm>
            <a:off x="1219200" y="4067175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000099"/>
                </a:solidFill>
                <a:latin typeface="Fette Engschrift" pitchFamily="2" charset="0"/>
              </a:rPr>
              <a:t>(Abel)</a:t>
            </a:r>
            <a:endParaRPr lang="en-US" sz="4400">
              <a:latin typeface="Fette Engschrift" pitchFamily="2" charset="0"/>
            </a:endParaRPr>
          </a:p>
        </p:txBody>
      </p:sp>
      <p:sp>
        <p:nvSpPr>
          <p:cNvPr id="259089" name="Text Box 17"/>
          <p:cNvSpPr txBox="1">
            <a:spLocks noChangeArrowheads="1"/>
          </p:cNvSpPr>
          <p:nvPr/>
        </p:nvSpPr>
        <p:spPr bwMode="auto">
          <a:xfrm>
            <a:off x="6689725" y="4067175"/>
            <a:ext cx="1249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000099"/>
                </a:solidFill>
                <a:latin typeface="Fette Engschrift" pitchFamily="2" charset="0"/>
              </a:rPr>
              <a:t>(Cain)</a:t>
            </a:r>
            <a:endParaRPr lang="en-US" sz="4400">
              <a:latin typeface="Fette Engschrift" pitchFamily="2" charset="0"/>
            </a:endParaRPr>
          </a:p>
        </p:txBody>
      </p:sp>
      <p:sp>
        <p:nvSpPr>
          <p:cNvPr id="259090" name="Oval 18"/>
          <p:cNvSpPr>
            <a:spLocks noChangeArrowheads="1"/>
          </p:cNvSpPr>
          <p:nvPr/>
        </p:nvSpPr>
        <p:spPr bwMode="auto">
          <a:xfrm>
            <a:off x="6477000" y="3236913"/>
            <a:ext cx="1676400" cy="762000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CC6600"/>
            </a:solidFill>
            <a:round/>
            <a:headEnd/>
            <a:tailEnd/>
          </a:ln>
          <a:effectLst>
            <a:outerShdw dist="64758" dir="4721404" algn="ctr" rotWithShape="0">
              <a:srgbClr val="B65B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5A002D"/>
                </a:solidFill>
                <a:latin typeface="Impact" pitchFamily="34" charset="0"/>
              </a:rPr>
              <a:t>Shem</a:t>
            </a:r>
          </a:p>
        </p:txBody>
      </p:sp>
      <p:grpSp>
        <p:nvGrpSpPr>
          <p:cNvPr id="259095" name="Group 23"/>
          <p:cNvGrpSpPr>
            <a:grpSpLocks/>
          </p:cNvGrpSpPr>
          <p:nvPr/>
        </p:nvGrpSpPr>
        <p:grpSpPr bwMode="auto">
          <a:xfrm>
            <a:off x="3162300" y="3886200"/>
            <a:ext cx="2781300" cy="1219200"/>
            <a:chOff x="1992" y="2448"/>
            <a:chExt cx="1752" cy="768"/>
          </a:xfrm>
        </p:grpSpPr>
        <p:sp>
          <p:nvSpPr>
            <p:cNvPr id="259096" name="Rectangle 24"/>
            <p:cNvSpPr>
              <a:spLocks noChangeArrowheads="1"/>
            </p:cNvSpPr>
            <p:nvPr/>
          </p:nvSpPr>
          <p:spPr bwMode="auto">
            <a:xfrm>
              <a:off x="1992" y="2976"/>
              <a:ext cx="1752" cy="240"/>
            </a:xfrm>
            <a:prstGeom prst="rect">
              <a:avLst/>
            </a:prstGeom>
            <a:solidFill>
              <a:srgbClr val="FFFFCC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97" name="Rectangle 25"/>
            <p:cNvSpPr>
              <a:spLocks noChangeArrowheads="1"/>
            </p:cNvSpPr>
            <p:nvPr/>
          </p:nvSpPr>
          <p:spPr bwMode="auto">
            <a:xfrm>
              <a:off x="1992" y="2688"/>
              <a:ext cx="1752" cy="288"/>
            </a:xfrm>
            <a:prstGeom prst="rect">
              <a:avLst/>
            </a:prstGeom>
            <a:solidFill>
              <a:srgbClr val="FFFFCC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98" name="Rectangle 26"/>
            <p:cNvSpPr>
              <a:spLocks noChangeArrowheads="1"/>
            </p:cNvSpPr>
            <p:nvPr/>
          </p:nvSpPr>
          <p:spPr bwMode="auto">
            <a:xfrm>
              <a:off x="1992" y="2448"/>
              <a:ext cx="1752" cy="240"/>
            </a:xfrm>
            <a:prstGeom prst="rect">
              <a:avLst/>
            </a:prstGeom>
            <a:solidFill>
              <a:srgbClr val="FFFFCC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9104" name="Rectangle 32"/>
          <p:cNvSpPr>
            <a:spLocks noChangeArrowheads="1"/>
          </p:cNvSpPr>
          <p:nvPr/>
        </p:nvSpPr>
        <p:spPr bwMode="auto">
          <a:xfrm>
            <a:off x="3171824" y="2254250"/>
            <a:ext cx="2543176" cy="457200"/>
          </a:xfrm>
          <a:prstGeom prst="rect">
            <a:avLst/>
          </a:prstGeom>
          <a:solidFill>
            <a:srgbClr val="FFFFCC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92" name="Text Box 20"/>
          <p:cNvSpPr txBox="1">
            <a:spLocks noChangeArrowheads="1"/>
          </p:cNvSpPr>
          <p:nvPr/>
        </p:nvSpPr>
        <p:spPr bwMode="auto">
          <a:xfrm>
            <a:off x="2514600" y="2178050"/>
            <a:ext cx="3581400" cy="6413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600" dirty="0">
                <a:solidFill>
                  <a:srgbClr val="660066"/>
                </a:solidFill>
              </a:rPr>
              <a:t>One in heart</a:t>
            </a:r>
          </a:p>
        </p:txBody>
      </p:sp>
      <p:sp>
        <p:nvSpPr>
          <p:cNvPr id="259108" name="Text Box 36"/>
          <p:cNvSpPr txBox="1">
            <a:spLocks noChangeArrowheads="1"/>
          </p:cNvSpPr>
          <p:nvPr/>
        </p:nvSpPr>
        <p:spPr bwMode="auto">
          <a:xfrm>
            <a:off x="2819400" y="3846513"/>
            <a:ext cx="3581400" cy="13350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40161" dir="1106097" algn="ctr" rotWithShape="0">
              <a:srgbClr val="FFFFCC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Indemnity condition</a:t>
            </a:r>
          </a:p>
          <a:p>
            <a:pPr eaLnBrk="0" hangingPunct="0">
              <a:lnSpc>
                <a:spcPct val="85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to remove</a:t>
            </a:r>
          </a:p>
          <a:p>
            <a:pPr eaLnBrk="0" hangingPunct="0">
              <a:lnSpc>
                <a:spcPct val="85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fallen nature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9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9" grpId="0" animBg="1"/>
      <p:bldP spid="259082" grpId="0" animBg="1"/>
      <p:bldP spid="259081" grpId="0" animBg="1"/>
      <p:bldP spid="259084" grpId="0" animBg="1"/>
      <p:bldP spid="2591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1" name="Rectangle 11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723900" y="762000"/>
            <a:ext cx="327660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Object for condition</a:t>
            </a:r>
            <a:endParaRPr lang="en-US" sz="3000">
              <a:latin typeface="Arial" charset="0"/>
            </a:endParaRPr>
          </a:p>
        </p:txBody>
      </p:sp>
      <p:sp>
        <p:nvSpPr>
          <p:cNvPr id="204804" name="WordArt 4"/>
          <p:cNvSpPr>
            <a:spLocks noChangeArrowheads="1" noChangeShapeType="1" noTextEdit="1"/>
          </p:cNvSpPr>
          <p:nvPr/>
        </p:nvSpPr>
        <p:spPr bwMode="auto">
          <a:xfrm rot="10800000">
            <a:off x="4000500" y="995363"/>
            <a:ext cx="1533525" cy="82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…….....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5600700" y="762000"/>
            <a:ext cx="312420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Sacrificial offering</a:t>
            </a:r>
            <a:endParaRPr lang="en-US" sz="3000">
              <a:latin typeface="Arial" charset="0"/>
            </a:endParaRP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304800" y="152400"/>
            <a:ext cx="44958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 dirty="0">
                <a:solidFill>
                  <a:srgbClr val="000099"/>
                </a:solidFill>
                <a:latin typeface="Impact" pitchFamily="34" charset="0"/>
              </a:rPr>
              <a:t>1.1  The Foundation of Faith</a:t>
            </a:r>
          </a:p>
        </p:txBody>
      </p:sp>
      <p:grpSp>
        <p:nvGrpSpPr>
          <p:cNvPr id="204807" name="Group 7"/>
          <p:cNvGrpSpPr>
            <a:grpSpLocks/>
          </p:cNvGrpSpPr>
          <p:nvPr/>
        </p:nvGrpSpPr>
        <p:grpSpPr bwMode="auto">
          <a:xfrm>
            <a:off x="609600" y="5570538"/>
            <a:ext cx="7924800" cy="1035050"/>
            <a:chOff x="384" y="3509"/>
            <a:chExt cx="4992" cy="652"/>
          </a:xfrm>
        </p:grpSpPr>
        <p:sp>
          <p:nvSpPr>
            <p:cNvPr id="204808" name="Text Box 8"/>
            <p:cNvSpPr txBox="1">
              <a:spLocks noChangeArrowheads="1"/>
            </p:cNvSpPr>
            <p:nvPr/>
          </p:nvSpPr>
          <p:spPr bwMode="auto">
            <a:xfrm>
              <a:off x="608" y="3533"/>
              <a:ext cx="4768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To restore through indemnity the foundation of faith, fallen people must set up an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object for the condition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substituting for God’s Word. For </a:t>
              </a:r>
              <a:r>
                <a:rPr lang="en-US" sz="2200" b="1" dirty="0">
                  <a:solidFill>
                    <a:srgbClr val="FFFF66"/>
                  </a:solidFill>
                  <a:latin typeface="Arial Narrow" pitchFamily="34" charset="0"/>
                </a:rPr>
                <a:t>Adam’s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family, this object was a sacrificial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offering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Arial Narrow" pitchFamily="34" charset="0"/>
                </a:rPr>
                <a:t>(p. 190).</a:t>
              </a:r>
            </a:p>
          </p:txBody>
        </p:sp>
        <p:sp>
          <p:nvSpPr>
            <p:cNvPr id="204809" name="Text Box 9"/>
            <p:cNvSpPr txBox="1">
              <a:spLocks noChangeArrowheads="1"/>
            </p:cNvSpPr>
            <p:nvPr/>
          </p:nvSpPr>
          <p:spPr bwMode="auto">
            <a:xfrm>
              <a:off x="384" y="3509"/>
              <a:ext cx="17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04810" name="Oval 10"/>
          <p:cNvSpPr>
            <a:spLocks noChangeArrowheads="1"/>
          </p:cNvSpPr>
          <p:nvPr/>
        </p:nvSpPr>
        <p:spPr bwMode="auto">
          <a:xfrm>
            <a:off x="3665538" y="2971800"/>
            <a:ext cx="2141537" cy="914400"/>
          </a:xfrm>
          <a:prstGeom prst="ellipse">
            <a:avLst/>
          </a:prstGeom>
          <a:gradFill rotWithShape="0">
            <a:gsLst>
              <a:gs pos="0">
                <a:srgbClr val="FFCC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60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4000">
                <a:solidFill>
                  <a:srgbClr val="660066"/>
                </a:solidFill>
                <a:latin typeface="Impact" pitchFamily="34" charset="0"/>
              </a:rPr>
              <a:t>Adam</a:t>
            </a:r>
            <a:endParaRPr lang="en-US" sz="400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/>
      <p:bldP spid="204804" grpId="0" animBg="1"/>
      <p:bldP spid="204805" grpId="0"/>
      <p:bldP spid="204806" grpId="0"/>
      <p:bldP spid="204810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0" y="5419725"/>
            <a:ext cx="9144000" cy="1438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0099" name="Group 3"/>
          <p:cNvGrpSpPr>
            <a:grpSpLocks/>
          </p:cNvGrpSpPr>
          <p:nvPr/>
        </p:nvGrpSpPr>
        <p:grpSpPr bwMode="auto">
          <a:xfrm>
            <a:off x="1600200" y="5638800"/>
            <a:ext cx="6019800" cy="790575"/>
            <a:chOff x="528" y="3596"/>
            <a:chExt cx="3792" cy="498"/>
          </a:xfrm>
        </p:grpSpPr>
        <p:sp>
          <p:nvSpPr>
            <p:cNvPr id="260100" name="Text Box 4"/>
            <p:cNvSpPr txBox="1">
              <a:spLocks noChangeArrowheads="1"/>
            </p:cNvSpPr>
            <p:nvPr/>
          </p:nvSpPr>
          <p:spPr bwMode="auto">
            <a:xfrm>
              <a:off x="768" y="3644"/>
              <a:ext cx="3552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Let us examine how God worked to help Ham become one in heart with Noah.</a:t>
              </a:r>
              <a:endParaRPr lang="en-US" sz="2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60101" name="Text Box 5"/>
            <p:cNvSpPr txBox="1">
              <a:spLocks noChangeArrowheads="1"/>
            </p:cNvSpPr>
            <p:nvPr/>
          </p:nvSpPr>
          <p:spPr bwMode="auto">
            <a:xfrm>
              <a:off x="528" y="3596"/>
              <a:ext cx="21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304800" y="152400"/>
            <a:ext cx="8534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600" u="sng" dirty="0">
                <a:solidFill>
                  <a:srgbClr val="000099"/>
                </a:solidFill>
                <a:latin typeface="Impact" pitchFamily="34" charset="0"/>
              </a:rPr>
              <a:t>Providence surrounding Noah’s nakedness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164" name="Group 44"/>
          <p:cNvGrpSpPr>
            <a:grpSpLocks/>
          </p:cNvGrpSpPr>
          <p:nvPr/>
        </p:nvGrpSpPr>
        <p:grpSpPr bwMode="auto">
          <a:xfrm>
            <a:off x="0" y="1104313"/>
            <a:ext cx="5867400" cy="4686887"/>
            <a:chOff x="192" y="657"/>
            <a:chExt cx="3504" cy="2799"/>
          </a:xfrm>
        </p:grpSpPr>
        <p:pic>
          <p:nvPicPr>
            <p:cNvPr id="261155" name="Picture 35" descr="Drunkenness of Noah, Michelangelo"/>
            <p:cNvPicPr>
              <a:picLocks noChangeAspect="1" noChangeArrowheads="1"/>
            </p:cNvPicPr>
            <p:nvPr/>
          </p:nvPicPr>
          <p:blipFill>
            <a:blip r:embed="rId3"/>
            <a:srcRect l="4907"/>
            <a:stretch>
              <a:fillRect/>
            </a:stretch>
          </p:blipFill>
          <p:spPr bwMode="auto">
            <a:xfrm>
              <a:off x="192" y="657"/>
              <a:ext cx="3504" cy="2799"/>
            </a:xfrm>
            <a:prstGeom prst="rect">
              <a:avLst/>
            </a:prstGeom>
            <a:noFill/>
          </p:spPr>
        </p:pic>
        <p:grpSp>
          <p:nvGrpSpPr>
            <p:cNvPr id="261163" name="Group 43"/>
            <p:cNvGrpSpPr>
              <a:grpSpLocks/>
            </p:cNvGrpSpPr>
            <p:nvPr/>
          </p:nvGrpSpPr>
          <p:grpSpPr bwMode="auto">
            <a:xfrm>
              <a:off x="2685" y="2281"/>
              <a:ext cx="83" cy="200"/>
              <a:chOff x="2685" y="2281"/>
              <a:chExt cx="83" cy="200"/>
            </a:xfrm>
          </p:grpSpPr>
          <p:sp>
            <p:nvSpPr>
              <p:cNvPr id="261160" name="Freeform 40"/>
              <p:cNvSpPr>
                <a:spLocks/>
              </p:cNvSpPr>
              <p:nvPr/>
            </p:nvSpPr>
            <p:spPr bwMode="auto">
              <a:xfrm>
                <a:off x="2692" y="2340"/>
                <a:ext cx="50" cy="72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32" y="45"/>
                  </a:cxn>
                  <a:cxn ang="0">
                    <a:pos x="20" y="63"/>
                  </a:cxn>
                  <a:cxn ang="0">
                    <a:pos x="14" y="72"/>
                  </a:cxn>
                  <a:cxn ang="0">
                    <a:pos x="26" y="54"/>
                  </a:cxn>
                  <a:cxn ang="0">
                    <a:pos x="44" y="18"/>
                  </a:cxn>
                  <a:cxn ang="0">
                    <a:pos x="38" y="27"/>
                  </a:cxn>
                  <a:cxn ang="0">
                    <a:pos x="35" y="36"/>
                  </a:cxn>
                  <a:cxn ang="0">
                    <a:pos x="20" y="54"/>
                  </a:cxn>
                  <a:cxn ang="0">
                    <a:pos x="14" y="63"/>
                  </a:cxn>
                  <a:cxn ang="0">
                    <a:pos x="17" y="54"/>
                  </a:cxn>
                  <a:cxn ang="0">
                    <a:pos x="23" y="30"/>
                  </a:cxn>
                  <a:cxn ang="0">
                    <a:pos x="26" y="21"/>
                  </a:cxn>
                  <a:cxn ang="0">
                    <a:pos x="17" y="48"/>
                  </a:cxn>
                  <a:cxn ang="0">
                    <a:pos x="20" y="39"/>
                  </a:cxn>
                  <a:cxn ang="0">
                    <a:pos x="17" y="24"/>
                  </a:cxn>
                  <a:cxn ang="0">
                    <a:pos x="5" y="42"/>
                  </a:cxn>
                  <a:cxn ang="0">
                    <a:pos x="14" y="42"/>
                  </a:cxn>
                  <a:cxn ang="0">
                    <a:pos x="29" y="30"/>
                  </a:cxn>
                </a:cxnLst>
                <a:rect l="0" t="0" r="r" b="b"/>
                <a:pathLst>
                  <a:path w="50" h="72">
                    <a:moveTo>
                      <a:pt x="50" y="0"/>
                    </a:moveTo>
                    <a:cubicBezTo>
                      <a:pt x="46" y="20"/>
                      <a:pt x="44" y="28"/>
                      <a:pt x="32" y="45"/>
                    </a:cubicBezTo>
                    <a:cubicBezTo>
                      <a:pt x="28" y="51"/>
                      <a:pt x="24" y="57"/>
                      <a:pt x="20" y="63"/>
                    </a:cubicBezTo>
                    <a:cubicBezTo>
                      <a:pt x="18" y="66"/>
                      <a:pt x="14" y="72"/>
                      <a:pt x="14" y="72"/>
                    </a:cubicBezTo>
                    <a:cubicBezTo>
                      <a:pt x="14" y="72"/>
                      <a:pt x="22" y="60"/>
                      <a:pt x="26" y="54"/>
                    </a:cubicBezTo>
                    <a:cubicBezTo>
                      <a:pt x="33" y="43"/>
                      <a:pt x="40" y="31"/>
                      <a:pt x="44" y="18"/>
                    </a:cubicBezTo>
                    <a:cubicBezTo>
                      <a:pt x="45" y="15"/>
                      <a:pt x="40" y="24"/>
                      <a:pt x="38" y="27"/>
                    </a:cubicBezTo>
                    <a:cubicBezTo>
                      <a:pt x="37" y="30"/>
                      <a:pt x="36" y="33"/>
                      <a:pt x="35" y="36"/>
                    </a:cubicBezTo>
                    <a:cubicBezTo>
                      <a:pt x="29" y="47"/>
                      <a:pt x="28" y="44"/>
                      <a:pt x="20" y="54"/>
                    </a:cubicBezTo>
                    <a:cubicBezTo>
                      <a:pt x="18" y="57"/>
                      <a:pt x="18" y="63"/>
                      <a:pt x="14" y="63"/>
                    </a:cubicBezTo>
                    <a:cubicBezTo>
                      <a:pt x="11" y="63"/>
                      <a:pt x="16" y="57"/>
                      <a:pt x="17" y="54"/>
                    </a:cubicBezTo>
                    <a:lnTo>
                      <a:pt x="23" y="30"/>
                    </a:lnTo>
                    <a:lnTo>
                      <a:pt x="26" y="21"/>
                    </a:lnTo>
                    <a:lnTo>
                      <a:pt x="17" y="48"/>
                    </a:lnTo>
                    <a:cubicBezTo>
                      <a:pt x="17" y="48"/>
                      <a:pt x="20" y="39"/>
                      <a:pt x="20" y="39"/>
                    </a:cubicBezTo>
                    <a:cubicBezTo>
                      <a:pt x="19" y="34"/>
                      <a:pt x="22" y="23"/>
                      <a:pt x="17" y="24"/>
                    </a:cubicBezTo>
                    <a:cubicBezTo>
                      <a:pt x="10" y="25"/>
                      <a:pt x="5" y="42"/>
                      <a:pt x="5" y="42"/>
                    </a:cubicBezTo>
                    <a:cubicBezTo>
                      <a:pt x="0" y="61"/>
                      <a:pt x="0" y="54"/>
                      <a:pt x="14" y="42"/>
                    </a:cubicBezTo>
                    <a:cubicBezTo>
                      <a:pt x="40" y="19"/>
                      <a:pt x="9" y="50"/>
                      <a:pt x="29" y="3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61" name="Freeform 41"/>
              <p:cNvSpPr>
                <a:spLocks/>
              </p:cNvSpPr>
              <p:nvPr/>
            </p:nvSpPr>
            <p:spPr bwMode="auto">
              <a:xfrm>
                <a:off x="2691" y="2281"/>
                <a:ext cx="77" cy="152"/>
              </a:xfrm>
              <a:custGeom>
                <a:avLst/>
                <a:gdLst/>
                <a:ahLst/>
                <a:cxnLst>
                  <a:cxn ang="0">
                    <a:pos x="72" y="71"/>
                  </a:cxn>
                  <a:cxn ang="0">
                    <a:pos x="60" y="86"/>
                  </a:cxn>
                  <a:cxn ang="0">
                    <a:pos x="33" y="107"/>
                  </a:cxn>
                  <a:cxn ang="0">
                    <a:pos x="36" y="98"/>
                  </a:cxn>
                  <a:cxn ang="0">
                    <a:pos x="45" y="77"/>
                  </a:cxn>
                  <a:cxn ang="0">
                    <a:pos x="48" y="104"/>
                  </a:cxn>
                  <a:cxn ang="0">
                    <a:pos x="51" y="95"/>
                  </a:cxn>
                  <a:cxn ang="0">
                    <a:pos x="60" y="77"/>
                  </a:cxn>
                  <a:cxn ang="0">
                    <a:pos x="54" y="95"/>
                  </a:cxn>
                  <a:cxn ang="0">
                    <a:pos x="45" y="107"/>
                  </a:cxn>
                  <a:cxn ang="0">
                    <a:pos x="63" y="53"/>
                  </a:cxn>
                  <a:cxn ang="0">
                    <a:pos x="39" y="104"/>
                  </a:cxn>
                  <a:cxn ang="0">
                    <a:pos x="24" y="131"/>
                  </a:cxn>
                  <a:cxn ang="0">
                    <a:pos x="39" y="98"/>
                  </a:cxn>
                  <a:cxn ang="0">
                    <a:pos x="45" y="86"/>
                  </a:cxn>
                  <a:cxn ang="0">
                    <a:pos x="48" y="77"/>
                  </a:cxn>
                  <a:cxn ang="0">
                    <a:pos x="33" y="122"/>
                  </a:cxn>
                  <a:cxn ang="0">
                    <a:pos x="51" y="107"/>
                  </a:cxn>
                  <a:cxn ang="0">
                    <a:pos x="66" y="80"/>
                  </a:cxn>
                  <a:cxn ang="0">
                    <a:pos x="51" y="119"/>
                  </a:cxn>
                  <a:cxn ang="0">
                    <a:pos x="48" y="53"/>
                  </a:cxn>
                  <a:cxn ang="0">
                    <a:pos x="42" y="65"/>
                  </a:cxn>
                  <a:cxn ang="0">
                    <a:pos x="27" y="113"/>
                  </a:cxn>
                  <a:cxn ang="0">
                    <a:pos x="33" y="77"/>
                  </a:cxn>
                  <a:cxn ang="0">
                    <a:pos x="39" y="68"/>
                  </a:cxn>
                  <a:cxn ang="0">
                    <a:pos x="27" y="92"/>
                  </a:cxn>
                  <a:cxn ang="0">
                    <a:pos x="21" y="110"/>
                  </a:cxn>
                  <a:cxn ang="0">
                    <a:pos x="27" y="77"/>
                  </a:cxn>
                  <a:cxn ang="0">
                    <a:pos x="33" y="59"/>
                  </a:cxn>
                  <a:cxn ang="0">
                    <a:pos x="51" y="23"/>
                  </a:cxn>
                  <a:cxn ang="0">
                    <a:pos x="54" y="56"/>
                  </a:cxn>
                  <a:cxn ang="0">
                    <a:pos x="39" y="20"/>
                  </a:cxn>
                  <a:cxn ang="0">
                    <a:pos x="36" y="53"/>
                  </a:cxn>
                  <a:cxn ang="0">
                    <a:pos x="48" y="56"/>
                  </a:cxn>
                  <a:cxn ang="0">
                    <a:pos x="48" y="38"/>
                  </a:cxn>
                  <a:cxn ang="0">
                    <a:pos x="42" y="56"/>
                  </a:cxn>
                  <a:cxn ang="0">
                    <a:pos x="45" y="41"/>
                  </a:cxn>
                  <a:cxn ang="0">
                    <a:pos x="30" y="53"/>
                  </a:cxn>
                  <a:cxn ang="0">
                    <a:pos x="21" y="80"/>
                  </a:cxn>
                  <a:cxn ang="0">
                    <a:pos x="15" y="104"/>
                  </a:cxn>
                  <a:cxn ang="0">
                    <a:pos x="18" y="89"/>
                  </a:cxn>
                  <a:cxn ang="0">
                    <a:pos x="12" y="107"/>
                  </a:cxn>
                  <a:cxn ang="0">
                    <a:pos x="9" y="110"/>
                  </a:cxn>
                  <a:cxn ang="0">
                    <a:pos x="12" y="122"/>
                  </a:cxn>
                  <a:cxn ang="0">
                    <a:pos x="21" y="116"/>
                  </a:cxn>
                  <a:cxn ang="0">
                    <a:pos x="3" y="152"/>
                  </a:cxn>
                  <a:cxn ang="0">
                    <a:pos x="9" y="143"/>
                  </a:cxn>
                  <a:cxn ang="0">
                    <a:pos x="3" y="152"/>
                  </a:cxn>
                  <a:cxn ang="0">
                    <a:pos x="6" y="137"/>
                  </a:cxn>
                  <a:cxn ang="0">
                    <a:pos x="12" y="128"/>
                  </a:cxn>
                  <a:cxn ang="0">
                    <a:pos x="9" y="140"/>
                  </a:cxn>
                  <a:cxn ang="0">
                    <a:pos x="9" y="134"/>
                  </a:cxn>
                </a:cxnLst>
                <a:rect l="0" t="0" r="r" b="b"/>
                <a:pathLst>
                  <a:path w="77" h="152">
                    <a:moveTo>
                      <a:pt x="72" y="71"/>
                    </a:moveTo>
                    <a:cubicBezTo>
                      <a:pt x="46" y="88"/>
                      <a:pt x="77" y="65"/>
                      <a:pt x="60" y="86"/>
                    </a:cubicBezTo>
                    <a:cubicBezTo>
                      <a:pt x="54" y="93"/>
                      <a:pt x="41" y="102"/>
                      <a:pt x="33" y="107"/>
                    </a:cubicBezTo>
                    <a:cubicBezTo>
                      <a:pt x="17" y="131"/>
                      <a:pt x="34" y="101"/>
                      <a:pt x="36" y="98"/>
                    </a:cubicBezTo>
                    <a:cubicBezTo>
                      <a:pt x="42" y="88"/>
                      <a:pt x="42" y="87"/>
                      <a:pt x="45" y="77"/>
                    </a:cubicBezTo>
                    <a:cubicBezTo>
                      <a:pt x="46" y="86"/>
                      <a:pt x="45" y="95"/>
                      <a:pt x="48" y="104"/>
                    </a:cubicBezTo>
                    <a:cubicBezTo>
                      <a:pt x="49" y="107"/>
                      <a:pt x="50" y="98"/>
                      <a:pt x="51" y="95"/>
                    </a:cubicBezTo>
                    <a:cubicBezTo>
                      <a:pt x="63" y="72"/>
                      <a:pt x="52" y="100"/>
                      <a:pt x="60" y="77"/>
                    </a:cubicBezTo>
                    <a:cubicBezTo>
                      <a:pt x="62" y="71"/>
                      <a:pt x="58" y="90"/>
                      <a:pt x="54" y="95"/>
                    </a:cubicBezTo>
                    <a:cubicBezTo>
                      <a:pt x="51" y="99"/>
                      <a:pt x="48" y="103"/>
                      <a:pt x="45" y="107"/>
                    </a:cubicBezTo>
                    <a:cubicBezTo>
                      <a:pt x="48" y="90"/>
                      <a:pt x="48" y="63"/>
                      <a:pt x="63" y="53"/>
                    </a:cubicBezTo>
                    <a:cubicBezTo>
                      <a:pt x="57" y="71"/>
                      <a:pt x="47" y="86"/>
                      <a:pt x="39" y="104"/>
                    </a:cubicBezTo>
                    <a:cubicBezTo>
                      <a:pt x="35" y="113"/>
                      <a:pt x="24" y="131"/>
                      <a:pt x="24" y="131"/>
                    </a:cubicBezTo>
                    <a:cubicBezTo>
                      <a:pt x="29" y="102"/>
                      <a:pt x="22" y="123"/>
                      <a:pt x="39" y="98"/>
                    </a:cubicBezTo>
                    <a:cubicBezTo>
                      <a:pt x="41" y="94"/>
                      <a:pt x="43" y="90"/>
                      <a:pt x="45" y="86"/>
                    </a:cubicBezTo>
                    <a:cubicBezTo>
                      <a:pt x="46" y="83"/>
                      <a:pt x="48" y="74"/>
                      <a:pt x="48" y="77"/>
                    </a:cubicBezTo>
                    <a:cubicBezTo>
                      <a:pt x="48" y="86"/>
                      <a:pt x="32" y="121"/>
                      <a:pt x="33" y="122"/>
                    </a:cubicBezTo>
                    <a:cubicBezTo>
                      <a:pt x="34" y="124"/>
                      <a:pt x="42" y="116"/>
                      <a:pt x="51" y="107"/>
                    </a:cubicBezTo>
                    <a:cubicBezTo>
                      <a:pt x="54" y="97"/>
                      <a:pt x="66" y="80"/>
                      <a:pt x="66" y="80"/>
                    </a:cubicBezTo>
                    <a:cubicBezTo>
                      <a:pt x="62" y="94"/>
                      <a:pt x="59" y="107"/>
                      <a:pt x="51" y="119"/>
                    </a:cubicBezTo>
                    <a:cubicBezTo>
                      <a:pt x="50" y="97"/>
                      <a:pt x="52" y="75"/>
                      <a:pt x="48" y="53"/>
                    </a:cubicBezTo>
                    <a:cubicBezTo>
                      <a:pt x="47" y="49"/>
                      <a:pt x="44" y="61"/>
                      <a:pt x="42" y="65"/>
                    </a:cubicBezTo>
                    <a:cubicBezTo>
                      <a:pt x="36" y="80"/>
                      <a:pt x="31" y="97"/>
                      <a:pt x="27" y="113"/>
                    </a:cubicBezTo>
                    <a:cubicBezTo>
                      <a:pt x="24" y="100"/>
                      <a:pt x="28" y="90"/>
                      <a:pt x="33" y="77"/>
                    </a:cubicBezTo>
                    <a:cubicBezTo>
                      <a:pt x="34" y="74"/>
                      <a:pt x="40" y="65"/>
                      <a:pt x="39" y="68"/>
                    </a:cubicBezTo>
                    <a:cubicBezTo>
                      <a:pt x="36" y="76"/>
                      <a:pt x="31" y="84"/>
                      <a:pt x="27" y="92"/>
                    </a:cubicBezTo>
                    <a:cubicBezTo>
                      <a:pt x="24" y="98"/>
                      <a:pt x="21" y="110"/>
                      <a:pt x="21" y="110"/>
                    </a:cubicBezTo>
                    <a:cubicBezTo>
                      <a:pt x="16" y="96"/>
                      <a:pt x="22" y="90"/>
                      <a:pt x="27" y="77"/>
                    </a:cubicBezTo>
                    <a:cubicBezTo>
                      <a:pt x="29" y="71"/>
                      <a:pt x="33" y="59"/>
                      <a:pt x="33" y="59"/>
                    </a:cubicBezTo>
                    <a:cubicBezTo>
                      <a:pt x="36" y="39"/>
                      <a:pt x="35" y="34"/>
                      <a:pt x="51" y="23"/>
                    </a:cubicBezTo>
                    <a:cubicBezTo>
                      <a:pt x="66" y="0"/>
                      <a:pt x="58" y="45"/>
                      <a:pt x="54" y="56"/>
                    </a:cubicBezTo>
                    <a:cubicBezTo>
                      <a:pt x="50" y="43"/>
                      <a:pt x="43" y="33"/>
                      <a:pt x="39" y="20"/>
                    </a:cubicBezTo>
                    <a:cubicBezTo>
                      <a:pt x="35" y="33"/>
                      <a:pt x="33" y="40"/>
                      <a:pt x="36" y="53"/>
                    </a:cubicBezTo>
                    <a:cubicBezTo>
                      <a:pt x="42" y="36"/>
                      <a:pt x="43" y="23"/>
                      <a:pt x="48" y="56"/>
                    </a:cubicBezTo>
                    <a:cubicBezTo>
                      <a:pt x="49" y="52"/>
                      <a:pt x="59" y="27"/>
                      <a:pt x="48" y="38"/>
                    </a:cubicBezTo>
                    <a:cubicBezTo>
                      <a:pt x="44" y="42"/>
                      <a:pt x="44" y="50"/>
                      <a:pt x="42" y="56"/>
                    </a:cubicBezTo>
                    <a:cubicBezTo>
                      <a:pt x="40" y="61"/>
                      <a:pt x="44" y="46"/>
                      <a:pt x="45" y="41"/>
                    </a:cubicBezTo>
                    <a:cubicBezTo>
                      <a:pt x="40" y="25"/>
                      <a:pt x="38" y="43"/>
                      <a:pt x="30" y="53"/>
                    </a:cubicBezTo>
                    <a:cubicBezTo>
                      <a:pt x="21" y="27"/>
                      <a:pt x="24" y="69"/>
                      <a:pt x="21" y="80"/>
                    </a:cubicBezTo>
                    <a:cubicBezTo>
                      <a:pt x="19" y="88"/>
                      <a:pt x="13" y="112"/>
                      <a:pt x="15" y="104"/>
                    </a:cubicBezTo>
                    <a:cubicBezTo>
                      <a:pt x="16" y="99"/>
                      <a:pt x="22" y="85"/>
                      <a:pt x="18" y="89"/>
                    </a:cubicBezTo>
                    <a:cubicBezTo>
                      <a:pt x="14" y="93"/>
                      <a:pt x="14" y="101"/>
                      <a:pt x="12" y="107"/>
                    </a:cubicBezTo>
                    <a:cubicBezTo>
                      <a:pt x="10" y="114"/>
                      <a:pt x="2" y="144"/>
                      <a:pt x="9" y="110"/>
                    </a:cubicBezTo>
                    <a:cubicBezTo>
                      <a:pt x="10" y="114"/>
                      <a:pt x="8" y="120"/>
                      <a:pt x="12" y="122"/>
                    </a:cubicBezTo>
                    <a:cubicBezTo>
                      <a:pt x="15" y="124"/>
                      <a:pt x="19" y="113"/>
                      <a:pt x="21" y="116"/>
                    </a:cubicBezTo>
                    <a:cubicBezTo>
                      <a:pt x="24" y="122"/>
                      <a:pt x="8" y="152"/>
                      <a:pt x="3" y="152"/>
                    </a:cubicBezTo>
                    <a:cubicBezTo>
                      <a:pt x="0" y="152"/>
                      <a:pt x="22" y="117"/>
                      <a:pt x="9" y="143"/>
                    </a:cubicBezTo>
                    <a:cubicBezTo>
                      <a:pt x="7" y="146"/>
                      <a:pt x="5" y="149"/>
                      <a:pt x="3" y="152"/>
                    </a:cubicBezTo>
                    <a:cubicBezTo>
                      <a:pt x="4" y="147"/>
                      <a:pt x="4" y="142"/>
                      <a:pt x="6" y="137"/>
                    </a:cubicBezTo>
                    <a:cubicBezTo>
                      <a:pt x="7" y="134"/>
                      <a:pt x="9" y="125"/>
                      <a:pt x="12" y="128"/>
                    </a:cubicBezTo>
                    <a:cubicBezTo>
                      <a:pt x="15" y="131"/>
                      <a:pt x="11" y="136"/>
                      <a:pt x="9" y="140"/>
                    </a:cubicBezTo>
                    <a:cubicBezTo>
                      <a:pt x="8" y="142"/>
                      <a:pt x="9" y="136"/>
                      <a:pt x="9" y="13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62" name="Freeform 42"/>
              <p:cNvSpPr>
                <a:spLocks/>
              </p:cNvSpPr>
              <p:nvPr/>
            </p:nvSpPr>
            <p:spPr bwMode="auto">
              <a:xfrm>
                <a:off x="2685" y="2388"/>
                <a:ext cx="76" cy="93"/>
              </a:xfrm>
              <a:custGeom>
                <a:avLst/>
                <a:gdLst/>
                <a:ahLst/>
                <a:cxnLst>
                  <a:cxn ang="0">
                    <a:pos x="63" y="15"/>
                  </a:cxn>
                  <a:cxn ang="0">
                    <a:pos x="57" y="15"/>
                  </a:cxn>
                  <a:cxn ang="0">
                    <a:pos x="45" y="45"/>
                  </a:cxn>
                  <a:cxn ang="0">
                    <a:pos x="42" y="54"/>
                  </a:cxn>
                  <a:cxn ang="0">
                    <a:pos x="63" y="24"/>
                  </a:cxn>
                  <a:cxn ang="0">
                    <a:pos x="66" y="15"/>
                  </a:cxn>
                  <a:cxn ang="0">
                    <a:pos x="69" y="24"/>
                  </a:cxn>
                  <a:cxn ang="0">
                    <a:pos x="51" y="63"/>
                  </a:cxn>
                  <a:cxn ang="0">
                    <a:pos x="51" y="12"/>
                  </a:cxn>
                  <a:cxn ang="0">
                    <a:pos x="48" y="21"/>
                  </a:cxn>
                  <a:cxn ang="0">
                    <a:pos x="36" y="48"/>
                  </a:cxn>
                  <a:cxn ang="0">
                    <a:pos x="57" y="27"/>
                  </a:cxn>
                  <a:cxn ang="0">
                    <a:pos x="66" y="18"/>
                  </a:cxn>
                  <a:cxn ang="0">
                    <a:pos x="75" y="0"/>
                  </a:cxn>
                  <a:cxn ang="0">
                    <a:pos x="66" y="30"/>
                  </a:cxn>
                  <a:cxn ang="0">
                    <a:pos x="60" y="9"/>
                  </a:cxn>
                  <a:cxn ang="0">
                    <a:pos x="48" y="27"/>
                  </a:cxn>
                  <a:cxn ang="0">
                    <a:pos x="45" y="36"/>
                  </a:cxn>
                  <a:cxn ang="0">
                    <a:pos x="54" y="27"/>
                  </a:cxn>
                  <a:cxn ang="0">
                    <a:pos x="57" y="18"/>
                  </a:cxn>
                  <a:cxn ang="0">
                    <a:pos x="42" y="57"/>
                  </a:cxn>
                  <a:cxn ang="0">
                    <a:pos x="39" y="66"/>
                  </a:cxn>
                  <a:cxn ang="0">
                    <a:pos x="36" y="51"/>
                  </a:cxn>
                  <a:cxn ang="0">
                    <a:pos x="39" y="42"/>
                  </a:cxn>
                  <a:cxn ang="0">
                    <a:pos x="33" y="60"/>
                  </a:cxn>
                  <a:cxn ang="0">
                    <a:pos x="27" y="69"/>
                  </a:cxn>
                  <a:cxn ang="0">
                    <a:pos x="45" y="51"/>
                  </a:cxn>
                  <a:cxn ang="0">
                    <a:pos x="24" y="81"/>
                  </a:cxn>
                  <a:cxn ang="0">
                    <a:pos x="21" y="72"/>
                  </a:cxn>
                  <a:cxn ang="0">
                    <a:pos x="27" y="54"/>
                  </a:cxn>
                  <a:cxn ang="0">
                    <a:pos x="24" y="63"/>
                  </a:cxn>
                  <a:cxn ang="0">
                    <a:pos x="21" y="54"/>
                  </a:cxn>
                  <a:cxn ang="0">
                    <a:pos x="24" y="42"/>
                  </a:cxn>
                  <a:cxn ang="0">
                    <a:pos x="18" y="54"/>
                  </a:cxn>
                  <a:cxn ang="0">
                    <a:pos x="15" y="63"/>
                  </a:cxn>
                  <a:cxn ang="0">
                    <a:pos x="18" y="51"/>
                  </a:cxn>
                  <a:cxn ang="0">
                    <a:pos x="15" y="60"/>
                  </a:cxn>
                  <a:cxn ang="0">
                    <a:pos x="3" y="90"/>
                  </a:cxn>
                  <a:cxn ang="0">
                    <a:pos x="0" y="81"/>
                  </a:cxn>
                  <a:cxn ang="0">
                    <a:pos x="6" y="69"/>
                  </a:cxn>
                  <a:cxn ang="0">
                    <a:pos x="9" y="84"/>
                  </a:cxn>
                  <a:cxn ang="0">
                    <a:pos x="18" y="78"/>
                  </a:cxn>
                  <a:cxn ang="0">
                    <a:pos x="15" y="93"/>
                  </a:cxn>
                  <a:cxn ang="0">
                    <a:pos x="24" y="66"/>
                  </a:cxn>
                  <a:cxn ang="0">
                    <a:pos x="57" y="36"/>
                  </a:cxn>
                  <a:cxn ang="0">
                    <a:pos x="66" y="48"/>
                  </a:cxn>
                  <a:cxn ang="0">
                    <a:pos x="72" y="30"/>
                  </a:cxn>
                  <a:cxn ang="0">
                    <a:pos x="63" y="48"/>
                  </a:cxn>
                  <a:cxn ang="0">
                    <a:pos x="60" y="30"/>
                  </a:cxn>
                  <a:cxn ang="0">
                    <a:pos x="54" y="48"/>
                  </a:cxn>
                  <a:cxn ang="0">
                    <a:pos x="48" y="30"/>
                  </a:cxn>
                </a:cxnLst>
                <a:rect l="0" t="0" r="r" b="b"/>
                <a:pathLst>
                  <a:path w="76" h="93">
                    <a:moveTo>
                      <a:pt x="63" y="15"/>
                    </a:moveTo>
                    <a:cubicBezTo>
                      <a:pt x="67" y="26"/>
                      <a:pt x="63" y="49"/>
                      <a:pt x="57" y="15"/>
                    </a:cubicBezTo>
                    <a:cubicBezTo>
                      <a:pt x="53" y="26"/>
                      <a:pt x="48" y="34"/>
                      <a:pt x="45" y="45"/>
                    </a:cubicBezTo>
                    <a:cubicBezTo>
                      <a:pt x="44" y="48"/>
                      <a:pt x="42" y="57"/>
                      <a:pt x="42" y="54"/>
                    </a:cubicBezTo>
                    <a:cubicBezTo>
                      <a:pt x="42" y="42"/>
                      <a:pt x="63" y="24"/>
                      <a:pt x="63" y="24"/>
                    </a:cubicBezTo>
                    <a:cubicBezTo>
                      <a:pt x="64" y="21"/>
                      <a:pt x="63" y="15"/>
                      <a:pt x="66" y="15"/>
                    </a:cubicBezTo>
                    <a:cubicBezTo>
                      <a:pt x="69" y="15"/>
                      <a:pt x="69" y="21"/>
                      <a:pt x="69" y="24"/>
                    </a:cubicBezTo>
                    <a:cubicBezTo>
                      <a:pt x="67" y="37"/>
                      <a:pt x="55" y="50"/>
                      <a:pt x="51" y="63"/>
                    </a:cubicBezTo>
                    <a:cubicBezTo>
                      <a:pt x="52" y="52"/>
                      <a:pt x="57" y="25"/>
                      <a:pt x="51" y="12"/>
                    </a:cubicBezTo>
                    <a:cubicBezTo>
                      <a:pt x="50" y="9"/>
                      <a:pt x="49" y="18"/>
                      <a:pt x="48" y="21"/>
                    </a:cubicBezTo>
                    <a:cubicBezTo>
                      <a:pt x="47" y="23"/>
                      <a:pt x="13" y="71"/>
                      <a:pt x="36" y="48"/>
                    </a:cubicBezTo>
                    <a:cubicBezTo>
                      <a:pt x="43" y="41"/>
                      <a:pt x="50" y="34"/>
                      <a:pt x="57" y="27"/>
                    </a:cubicBezTo>
                    <a:cubicBezTo>
                      <a:pt x="60" y="24"/>
                      <a:pt x="66" y="18"/>
                      <a:pt x="66" y="18"/>
                    </a:cubicBezTo>
                    <a:cubicBezTo>
                      <a:pt x="70" y="6"/>
                      <a:pt x="67" y="12"/>
                      <a:pt x="75" y="0"/>
                    </a:cubicBezTo>
                    <a:cubicBezTo>
                      <a:pt x="72" y="10"/>
                      <a:pt x="66" y="30"/>
                      <a:pt x="66" y="30"/>
                    </a:cubicBezTo>
                    <a:cubicBezTo>
                      <a:pt x="64" y="23"/>
                      <a:pt x="67" y="10"/>
                      <a:pt x="60" y="9"/>
                    </a:cubicBezTo>
                    <a:cubicBezTo>
                      <a:pt x="53" y="8"/>
                      <a:pt x="52" y="21"/>
                      <a:pt x="48" y="27"/>
                    </a:cubicBezTo>
                    <a:cubicBezTo>
                      <a:pt x="46" y="30"/>
                      <a:pt x="43" y="38"/>
                      <a:pt x="45" y="36"/>
                    </a:cubicBezTo>
                    <a:cubicBezTo>
                      <a:pt x="48" y="33"/>
                      <a:pt x="51" y="30"/>
                      <a:pt x="54" y="27"/>
                    </a:cubicBezTo>
                    <a:cubicBezTo>
                      <a:pt x="55" y="24"/>
                      <a:pt x="57" y="15"/>
                      <a:pt x="57" y="18"/>
                    </a:cubicBezTo>
                    <a:cubicBezTo>
                      <a:pt x="57" y="32"/>
                      <a:pt x="48" y="45"/>
                      <a:pt x="42" y="57"/>
                    </a:cubicBezTo>
                    <a:cubicBezTo>
                      <a:pt x="41" y="60"/>
                      <a:pt x="38" y="69"/>
                      <a:pt x="39" y="66"/>
                    </a:cubicBezTo>
                    <a:lnTo>
                      <a:pt x="36" y="51"/>
                    </a:lnTo>
                    <a:cubicBezTo>
                      <a:pt x="36" y="51"/>
                      <a:pt x="39" y="42"/>
                      <a:pt x="39" y="42"/>
                    </a:cubicBezTo>
                    <a:cubicBezTo>
                      <a:pt x="39" y="42"/>
                      <a:pt x="37" y="55"/>
                      <a:pt x="33" y="60"/>
                    </a:cubicBezTo>
                    <a:cubicBezTo>
                      <a:pt x="31" y="63"/>
                      <a:pt x="24" y="71"/>
                      <a:pt x="27" y="69"/>
                    </a:cubicBezTo>
                    <a:cubicBezTo>
                      <a:pt x="34" y="64"/>
                      <a:pt x="50" y="44"/>
                      <a:pt x="45" y="51"/>
                    </a:cubicBezTo>
                    <a:cubicBezTo>
                      <a:pt x="38" y="62"/>
                      <a:pt x="30" y="69"/>
                      <a:pt x="24" y="81"/>
                    </a:cubicBezTo>
                    <a:cubicBezTo>
                      <a:pt x="23" y="78"/>
                      <a:pt x="21" y="75"/>
                      <a:pt x="21" y="72"/>
                    </a:cubicBezTo>
                    <a:cubicBezTo>
                      <a:pt x="22" y="66"/>
                      <a:pt x="25" y="60"/>
                      <a:pt x="27" y="54"/>
                    </a:cubicBezTo>
                    <a:cubicBezTo>
                      <a:pt x="28" y="51"/>
                      <a:pt x="25" y="60"/>
                      <a:pt x="24" y="63"/>
                    </a:cubicBezTo>
                    <a:cubicBezTo>
                      <a:pt x="23" y="60"/>
                      <a:pt x="21" y="57"/>
                      <a:pt x="21" y="54"/>
                    </a:cubicBezTo>
                    <a:cubicBezTo>
                      <a:pt x="21" y="50"/>
                      <a:pt x="28" y="42"/>
                      <a:pt x="24" y="42"/>
                    </a:cubicBezTo>
                    <a:cubicBezTo>
                      <a:pt x="20" y="42"/>
                      <a:pt x="20" y="50"/>
                      <a:pt x="18" y="54"/>
                    </a:cubicBezTo>
                    <a:cubicBezTo>
                      <a:pt x="17" y="57"/>
                      <a:pt x="15" y="66"/>
                      <a:pt x="15" y="63"/>
                    </a:cubicBezTo>
                    <a:cubicBezTo>
                      <a:pt x="15" y="59"/>
                      <a:pt x="18" y="55"/>
                      <a:pt x="18" y="51"/>
                    </a:cubicBezTo>
                    <a:cubicBezTo>
                      <a:pt x="18" y="48"/>
                      <a:pt x="16" y="57"/>
                      <a:pt x="15" y="60"/>
                    </a:cubicBezTo>
                    <a:cubicBezTo>
                      <a:pt x="11" y="70"/>
                      <a:pt x="3" y="90"/>
                      <a:pt x="3" y="90"/>
                    </a:cubicBezTo>
                    <a:cubicBezTo>
                      <a:pt x="2" y="87"/>
                      <a:pt x="0" y="84"/>
                      <a:pt x="0" y="81"/>
                    </a:cubicBezTo>
                    <a:cubicBezTo>
                      <a:pt x="1" y="77"/>
                      <a:pt x="6" y="69"/>
                      <a:pt x="6" y="69"/>
                    </a:cubicBezTo>
                    <a:cubicBezTo>
                      <a:pt x="7" y="74"/>
                      <a:pt x="5" y="81"/>
                      <a:pt x="9" y="84"/>
                    </a:cubicBezTo>
                    <a:cubicBezTo>
                      <a:pt x="12" y="86"/>
                      <a:pt x="16" y="75"/>
                      <a:pt x="18" y="78"/>
                    </a:cubicBezTo>
                    <a:cubicBezTo>
                      <a:pt x="21" y="82"/>
                      <a:pt x="16" y="88"/>
                      <a:pt x="15" y="93"/>
                    </a:cubicBezTo>
                    <a:cubicBezTo>
                      <a:pt x="10" y="79"/>
                      <a:pt x="14" y="76"/>
                      <a:pt x="24" y="66"/>
                    </a:cubicBezTo>
                    <a:cubicBezTo>
                      <a:pt x="29" y="50"/>
                      <a:pt x="46" y="47"/>
                      <a:pt x="57" y="36"/>
                    </a:cubicBezTo>
                    <a:cubicBezTo>
                      <a:pt x="64" y="16"/>
                      <a:pt x="64" y="41"/>
                      <a:pt x="66" y="48"/>
                    </a:cubicBezTo>
                    <a:cubicBezTo>
                      <a:pt x="68" y="42"/>
                      <a:pt x="76" y="25"/>
                      <a:pt x="72" y="30"/>
                    </a:cubicBezTo>
                    <a:cubicBezTo>
                      <a:pt x="64" y="42"/>
                      <a:pt x="67" y="36"/>
                      <a:pt x="63" y="48"/>
                    </a:cubicBezTo>
                    <a:cubicBezTo>
                      <a:pt x="62" y="42"/>
                      <a:pt x="66" y="30"/>
                      <a:pt x="60" y="30"/>
                    </a:cubicBezTo>
                    <a:cubicBezTo>
                      <a:pt x="54" y="30"/>
                      <a:pt x="54" y="48"/>
                      <a:pt x="54" y="48"/>
                    </a:cubicBezTo>
                    <a:cubicBezTo>
                      <a:pt x="51" y="29"/>
                      <a:pt x="57" y="30"/>
                      <a:pt x="48" y="3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0" y="5419725"/>
            <a:ext cx="9144000" cy="1438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1123" name="Group 3"/>
          <p:cNvGrpSpPr>
            <a:grpSpLocks/>
          </p:cNvGrpSpPr>
          <p:nvPr/>
        </p:nvGrpSpPr>
        <p:grpSpPr bwMode="auto">
          <a:xfrm>
            <a:off x="914400" y="5562600"/>
            <a:ext cx="7315200" cy="1101725"/>
            <a:chOff x="288" y="3527"/>
            <a:chExt cx="4608" cy="694"/>
          </a:xfrm>
        </p:grpSpPr>
        <p:sp>
          <p:nvSpPr>
            <p:cNvPr id="261124" name="Text Box 4"/>
            <p:cNvSpPr txBox="1">
              <a:spLocks noChangeArrowheads="1"/>
            </p:cNvSpPr>
            <p:nvPr/>
          </p:nvSpPr>
          <p:spPr bwMode="auto">
            <a:xfrm>
              <a:off x="528" y="3575"/>
              <a:ext cx="4368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The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Bible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reports that when Ham saw his father lying naked in his tent, he felt ashamed of Noah and stirred  up the same feelings in his brothers, Shem and Japheth.</a:t>
              </a:r>
              <a:endParaRPr lang="en-US" sz="24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61125" name="Text Box 5"/>
            <p:cNvSpPr txBox="1">
              <a:spLocks noChangeArrowheads="1"/>
            </p:cNvSpPr>
            <p:nvPr/>
          </p:nvSpPr>
          <p:spPr bwMode="auto">
            <a:xfrm>
              <a:off x="288" y="3527"/>
              <a:ext cx="21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304800" y="152400"/>
            <a:ext cx="8534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600" u="sng">
                <a:solidFill>
                  <a:srgbClr val="000099"/>
                </a:solidFill>
                <a:latin typeface="Impact" pitchFamily="34" charset="0"/>
              </a:rPr>
              <a:t>Providence surrounding Noah’s nakedness</a:t>
            </a:r>
          </a:p>
        </p:txBody>
      </p:sp>
      <p:sp>
        <p:nvSpPr>
          <p:cNvPr id="261132" name="Text Box 12"/>
          <p:cNvSpPr txBox="1">
            <a:spLocks noChangeArrowheads="1"/>
          </p:cNvSpPr>
          <p:nvPr/>
        </p:nvSpPr>
        <p:spPr bwMode="auto">
          <a:xfrm>
            <a:off x="6553200" y="654050"/>
            <a:ext cx="2362200" cy="6413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3600" dirty="0">
                <a:solidFill>
                  <a:srgbClr val="660066"/>
                </a:solidFill>
                <a:latin typeface="Fette Engschrift" pitchFamily="2" charset="0"/>
              </a:rPr>
              <a:t>(Gen. 9:2O-25)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611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168" name="Group 24"/>
          <p:cNvGrpSpPr>
            <a:grpSpLocks/>
          </p:cNvGrpSpPr>
          <p:nvPr/>
        </p:nvGrpSpPr>
        <p:grpSpPr bwMode="auto">
          <a:xfrm>
            <a:off x="0" y="1104313"/>
            <a:ext cx="5867400" cy="4686887"/>
            <a:chOff x="192" y="657"/>
            <a:chExt cx="3504" cy="2799"/>
          </a:xfrm>
        </p:grpSpPr>
        <p:pic>
          <p:nvPicPr>
            <p:cNvPr id="262169" name="Picture 25" descr="Drunkenness of Noah, Michelangelo"/>
            <p:cNvPicPr>
              <a:picLocks noChangeAspect="1" noChangeArrowheads="1"/>
            </p:cNvPicPr>
            <p:nvPr/>
          </p:nvPicPr>
          <p:blipFill>
            <a:blip r:embed="rId3"/>
            <a:srcRect l="4907"/>
            <a:stretch>
              <a:fillRect/>
            </a:stretch>
          </p:blipFill>
          <p:spPr bwMode="auto">
            <a:xfrm>
              <a:off x="192" y="657"/>
              <a:ext cx="3504" cy="2799"/>
            </a:xfrm>
            <a:prstGeom prst="rect">
              <a:avLst/>
            </a:prstGeom>
            <a:noFill/>
          </p:spPr>
        </p:pic>
        <p:grpSp>
          <p:nvGrpSpPr>
            <p:cNvPr id="262170" name="Group 26"/>
            <p:cNvGrpSpPr>
              <a:grpSpLocks/>
            </p:cNvGrpSpPr>
            <p:nvPr/>
          </p:nvGrpSpPr>
          <p:grpSpPr bwMode="auto">
            <a:xfrm>
              <a:off x="2685" y="2281"/>
              <a:ext cx="83" cy="200"/>
              <a:chOff x="2685" y="2281"/>
              <a:chExt cx="83" cy="200"/>
            </a:xfrm>
          </p:grpSpPr>
          <p:sp>
            <p:nvSpPr>
              <p:cNvPr id="262171" name="Freeform 27"/>
              <p:cNvSpPr>
                <a:spLocks/>
              </p:cNvSpPr>
              <p:nvPr/>
            </p:nvSpPr>
            <p:spPr bwMode="auto">
              <a:xfrm>
                <a:off x="2692" y="2340"/>
                <a:ext cx="50" cy="72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32" y="45"/>
                  </a:cxn>
                  <a:cxn ang="0">
                    <a:pos x="20" y="63"/>
                  </a:cxn>
                  <a:cxn ang="0">
                    <a:pos x="14" y="72"/>
                  </a:cxn>
                  <a:cxn ang="0">
                    <a:pos x="26" y="54"/>
                  </a:cxn>
                  <a:cxn ang="0">
                    <a:pos x="44" y="18"/>
                  </a:cxn>
                  <a:cxn ang="0">
                    <a:pos x="38" y="27"/>
                  </a:cxn>
                  <a:cxn ang="0">
                    <a:pos x="35" y="36"/>
                  </a:cxn>
                  <a:cxn ang="0">
                    <a:pos x="20" y="54"/>
                  </a:cxn>
                  <a:cxn ang="0">
                    <a:pos x="14" y="63"/>
                  </a:cxn>
                  <a:cxn ang="0">
                    <a:pos x="17" y="54"/>
                  </a:cxn>
                  <a:cxn ang="0">
                    <a:pos x="23" y="30"/>
                  </a:cxn>
                  <a:cxn ang="0">
                    <a:pos x="26" y="21"/>
                  </a:cxn>
                  <a:cxn ang="0">
                    <a:pos x="17" y="48"/>
                  </a:cxn>
                  <a:cxn ang="0">
                    <a:pos x="20" y="39"/>
                  </a:cxn>
                  <a:cxn ang="0">
                    <a:pos x="17" y="24"/>
                  </a:cxn>
                  <a:cxn ang="0">
                    <a:pos x="5" y="42"/>
                  </a:cxn>
                  <a:cxn ang="0">
                    <a:pos x="14" y="42"/>
                  </a:cxn>
                  <a:cxn ang="0">
                    <a:pos x="29" y="30"/>
                  </a:cxn>
                </a:cxnLst>
                <a:rect l="0" t="0" r="r" b="b"/>
                <a:pathLst>
                  <a:path w="50" h="72">
                    <a:moveTo>
                      <a:pt x="50" y="0"/>
                    </a:moveTo>
                    <a:cubicBezTo>
                      <a:pt x="46" y="20"/>
                      <a:pt x="44" y="28"/>
                      <a:pt x="32" y="45"/>
                    </a:cubicBezTo>
                    <a:cubicBezTo>
                      <a:pt x="28" y="51"/>
                      <a:pt x="24" y="57"/>
                      <a:pt x="20" y="63"/>
                    </a:cubicBezTo>
                    <a:cubicBezTo>
                      <a:pt x="18" y="66"/>
                      <a:pt x="14" y="72"/>
                      <a:pt x="14" y="72"/>
                    </a:cubicBezTo>
                    <a:cubicBezTo>
                      <a:pt x="14" y="72"/>
                      <a:pt x="22" y="60"/>
                      <a:pt x="26" y="54"/>
                    </a:cubicBezTo>
                    <a:cubicBezTo>
                      <a:pt x="33" y="43"/>
                      <a:pt x="40" y="31"/>
                      <a:pt x="44" y="18"/>
                    </a:cubicBezTo>
                    <a:cubicBezTo>
                      <a:pt x="45" y="15"/>
                      <a:pt x="40" y="24"/>
                      <a:pt x="38" y="27"/>
                    </a:cubicBezTo>
                    <a:cubicBezTo>
                      <a:pt x="37" y="30"/>
                      <a:pt x="36" y="33"/>
                      <a:pt x="35" y="36"/>
                    </a:cubicBezTo>
                    <a:cubicBezTo>
                      <a:pt x="29" y="47"/>
                      <a:pt x="28" y="44"/>
                      <a:pt x="20" y="54"/>
                    </a:cubicBezTo>
                    <a:cubicBezTo>
                      <a:pt x="18" y="57"/>
                      <a:pt x="18" y="63"/>
                      <a:pt x="14" y="63"/>
                    </a:cubicBezTo>
                    <a:cubicBezTo>
                      <a:pt x="11" y="63"/>
                      <a:pt x="16" y="57"/>
                      <a:pt x="17" y="54"/>
                    </a:cubicBezTo>
                    <a:lnTo>
                      <a:pt x="23" y="30"/>
                    </a:lnTo>
                    <a:lnTo>
                      <a:pt x="26" y="21"/>
                    </a:lnTo>
                    <a:lnTo>
                      <a:pt x="17" y="48"/>
                    </a:lnTo>
                    <a:cubicBezTo>
                      <a:pt x="17" y="48"/>
                      <a:pt x="20" y="39"/>
                      <a:pt x="20" y="39"/>
                    </a:cubicBezTo>
                    <a:cubicBezTo>
                      <a:pt x="19" y="34"/>
                      <a:pt x="22" y="23"/>
                      <a:pt x="17" y="24"/>
                    </a:cubicBezTo>
                    <a:cubicBezTo>
                      <a:pt x="10" y="25"/>
                      <a:pt x="5" y="42"/>
                      <a:pt x="5" y="42"/>
                    </a:cubicBezTo>
                    <a:cubicBezTo>
                      <a:pt x="0" y="61"/>
                      <a:pt x="0" y="54"/>
                      <a:pt x="14" y="42"/>
                    </a:cubicBezTo>
                    <a:cubicBezTo>
                      <a:pt x="40" y="19"/>
                      <a:pt x="9" y="50"/>
                      <a:pt x="29" y="3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72" name="Freeform 28"/>
              <p:cNvSpPr>
                <a:spLocks/>
              </p:cNvSpPr>
              <p:nvPr/>
            </p:nvSpPr>
            <p:spPr bwMode="auto">
              <a:xfrm>
                <a:off x="2691" y="2281"/>
                <a:ext cx="77" cy="152"/>
              </a:xfrm>
              <a:custGeom>
                <a:avLst/>
                <a:gdLst/>
                <a:ahLst/>
                <a:cxnLst>
                  <a:cxn ang="0">
                    <a:pos x="72" y="71"/>
                  </a:cxn>
                  <a:cxn ang="0">
                    <a:pos x="60" y="86"/>
                  </a:cxn>
                  <a:cxn ang="0">
                    <a:pos x="33" y="107"/>
                  </a:cxn>
                  <a:cxn ang="0">
                    <a:pos x="36" y="98"/>
                  </a:cxn>
                  <a:cxn ang="0">
                    <a:pos x="45" y="77"/>
                  </a:cxn>
                  <a:cxn ang="0">
                    <a:pos x="48" y="104"/>
                  </a:cxn>
                  <a:cxn ang="0">
                    <a:pos x="51" y="95"/>
                  </a:cxn>
                  <a:cxn ang="0">
                    <a:pos x="60" y="77"/>
                  </a:cxn>
                  <a:cxn ang="0">
                    <a:pos x="54" y="95"/>
                  </a:cxn>
                  <a:cxn ang="0">
                    <a:pos x="45" y="107"/>
                  </a:cxn>
                  <a:cxn ang="0">
                    <a:pos x="63" y="53"/>
                  </a:cxn>
                  <a:cxn ang="0">
                    <a:pos x="39" y="104"/>
                  </a:cxn>
                  <a:cxn ang="0">
                    <a:pos x="24" y="131"/>
                  </a:cxn>
                  <a:cxn ang="0">
                    <a:pos x="39" y="98"/>
                  </a:cxn>
                  <a:cxn ang="0">
                    <a:pos x="45" y="86"/>
                  </a:cxn>
                  <a:cxn ang="0">
                    <a:pos x="48" y="77"/>
                  </a:cxn>
                  <a:cxn ang="0">
                    <a:pos x="33" y="122"/>
                  </a:cxn>
                  <a:cxn ang="0">
                    <a:pos x="51" y="107"/>
                  </a:cxn>
                  <a:cxn ang="0">
                    <a:pos x="66" y="80"/>
                  </a:cxn>
                  <a:cxn ang="0">
                    <a:pos x="51" y="119"/>
                  </a:cxn>
                  <a:cxn ang="0">
                    <a:pos x="48" y="53"/>
                  </a:cxn>
                  <a:cxn ang="0">
                    <a:pos x="42" y="65"/>
                  </a:cxn>
                  <a:cxn ang="0">
                    <a:pos x="27" y="113"/>
                  </a:cxn>
                  <a:cxn ang="0">
                    <a:pos x="33" y="77"/>
                  </a:cxn>
                  <a:cxn ang="0">
                    <a:pos x="39" y="68"/>
                  </a:cxn>
                  <a:cxn ang="0">
                    <a:pos x="27" y="92"/>
                  </a:cxn>
                  <a:cxn ang="0">
                    <a:pos x="21" y="110"/>
                  </a:cxn>
                  <a:cxn ang="0">
                    <a:pos x="27" y="77"/>
                  </a:cxn>
                  <a:cxn ang="0">
                    <a:pos x="33" y="59"/>
                  </a:cxn>
                  <a:cxn ang="0">
                    <a:pos x="51" y="23"/>
                  </a:cxn>
                  <a:cxn ang="0">
                    <a:pos x="54" y="56"/>
                  </a:cxn>
                  <a:cxn ang="0">
                    <a:pos x="39" y="20"/>
                  </a:cxn>
                  <a:cxn ang="0">
                    <a:pos x="36" y="53"/>
                  </a:cxn>
                  <a:cxn ang="0">
                    <a:pos x="48" y="56"/>
                  </a:cxn>
                  <a:cxn ang="0">
                    <a:pos x="48" y="38"/>
                  </a:cxn>
                  <a:cxn ang="0">
                    <a:pos x="42" y="56"/>
                  </a:cxn>
                  <a:cxn ang="0">
                    <a:pos x="45" y="41"/>
                  </a:cxn>
                  <a:cxn ang="0">
                    <a:pos x="30" y="53"/>
                  </a:cxn>
                  <a:cxn ang="0">
                    <a:pos x="21" y="80"/>
                  </a:cxn>
                  <a:cxn ang="0">
                    <a:pos x="15" y="104"/>
                  </a:cxn>
                  <a:cxn ang="0">
                    <a:pos x="18" y="89"/>
                  </a:cxn>
                  <a:cxn ang="0">
                    <a:pos x="12" y="107"/>
                  </a:cxn>
                  <a:cxn ang="0">
                    <a:pos x="9" y="110"/>
                  </a:cxn>
                  <a:cxn ang="0">
                    <a:pos x="12" y="122"/>
                  </a:cxn>
                  <a:cxn ang="0">
                    <a:pos x="21" y="116"/>
                  </a:cxn>
                  <a:cxn ang="0">
                    <a:pos x="3" y="152"/>
                  </a:cxn>
                  <a:cxn ang="0">
                    <a:pos x="9" y="143"/>
                  </a:cxn>
                  <a:cxn ang="0">
                    <a:pos x="3" y="152"/>
                  </a:cxn>
                  <a:cxn ang="0">
                    <a:pos x="6" y="137"/>
                  </a:cxn>
                  <a:cxn ang="0">
                    <a:pos x="12" y="128"/>
                  </a:cxn>
                  <a:cxn ang="0">
                    <a:pos x="9" y="140"/>
                  </a:cxn>
                  <a:cxn ang="0">
                    <a:pos x="9" y="134"/>
                  </a:cxn>
                </a:cxnLst>
                <a:rect l="0" t="0" r="r" b="b"/>
                <a:pathLst>
                  <a:path w="77" h="152">
                    <a:moveTo>
                      <a:pt x="72" y="71"/>
                    </a:moveTo>
                    <a:cubicBezTo>
                      <a:pt x="46" y="88"/>
                      <a:pt x="77" y="65"/>
                      <a:pt x="60" y="86"/>
                    </a:cubicBezTo>
                    <a:cubicBezTo>
                      <a:pt x="54" y="93"/>
                      <a:pt x="41" y="102"/>
                      <a:pt x="33" y="107"/>
                    </a:cubicBezTo>
                    <a:cubicBezTo>
                      <a:pt x="17" y="131"/>
                      <a:pt x="34" y="101"/>
                      <a:pt x="36" y="98"/>
                    </a:cubicBezTo>
                    <a:cubicBezTo>
                      <a:pt x="42" y="88"/>
                      <a:pt x="42" y="87"/>
                      <a:pt x="45" y="77"/>
                    </a:cubicBezTo>
                    <a:cubicBezTo>
                      <a:pt x="46" y="86"/>
                      <a:pt x="45" y="95"/>
                      <a:pt x="48" y="104"/>
                    </a:cubicBezTo>
                    <a:cubicBezTo>
                      <a:pt x="49" y="107"/>
                      <a:pt x="50" y="98"/>
                      <a:pt x="51" y="95"/>
                    </a:cubicBezTo>
                    <a:cubicBezTo>
                      <a:pt x="63" y="72"/>
                      <a:pt x="52" y="100"/>
                      <a:pt x="60" y="77"/>
                    </a:cubicBezTo>
                    <a:cubicBezTo>
                      <a:pt x="62" y="71"/>
                      <a:pt x="58" y="90"/>
                      <a:pt x="54" y="95"/>
                    </a:cubicBezTo>
                    <a:cubicBezTo>
                      <a:pt x="51" y="99"/>
                      <a:pt x="48" y="103"/>
                      <a:pt x="45" y="107"/>
                    </a:cubicBezTo>
                    <a:cubicBezTo>
                      <a:pt x="48" y="90"/>
                      <a:pt x="48" y="63"/>
                      <a:pt x="63" y="53"/>
                    </a:cubicBezTo>
                    <a:cubicBezTo>
                      <a:pt x="57" y="71"/>
                      <a:pt x="47" y="86"/>
                      <a:pt x="39" y="104"/>
                    </a:cubicBezTo>
                    <a:cubicBezTo>
                      <a:pt x="35" y="113"/>
                      <a:pt x="24" y="131"/>
                      <a:pt x="24" y="131"/>
                    </a:cubicBezTo>
                    <a:cubicBezTo>
                      <a:pt x="29" y="102"/>
                      <a:pt x="22" y="123"/>
                      <a:pt x="39" y="98"/>
                    </a:cubicBezTo>
                    <a:cubicBezTo>
                      <a:pt x="41" y="94"/>
                      <a:pt x="43" y="90"/>
                      <a:pt x="45" y="86"/>
                    </a:cubicBezTo>
                    <a:cubicBezTo>
                      <a:pt x="46" y="83"/>
                      <a:pt x="48" y="74"/>
                      <a:pt x="48" y="77"/>
                    </a:cubicBezTo>
                    <a:cubicBezTo>
                      <a:pt x="48" y="86"/>
                      <a:pt x="32" y="121"/>
                      <a:pt x="33" y="122"/>
                    </a:cubicBezTo>
                    <a:cubicBezTo>
                      <a:pt x="34" y="124"/>
                      <a:pt x="42" y="116"/>
                      <a:pt x="51" y="107"/>
                    </a:cubicBezTo>
                    <a:cubicBezTo>
                      <a:pt x="54" y="97"/>
                      <a:pt x="66" y="80"/>
                      <a:pt x="66" y="80"/>
                    </a:cubicBezTo>
                    <a:cubicBezTo>
                      <a:pt x="62" y="94"/>
                      <a:pt x="59" y="107"/>
                      <a:pt x="51" y="119"/>
                    </a:cubicBezTo>
                    <a:cubicBezTo>
                      <a:pt x="50" y="97"/>
                      <a:pt x="52" y="75"/>
                      <a:pt x="48" y="53"/>
                    </a:cubicBezTo>
                    <a:cubicBezTo>
                      <a:pt x="47" y="49"/>
                      <a:pt x="44" y="61"/>
                      <a:pt x="42" y="65"/>
                    </a:cubicBezTo>
                    <a:cubicBezTo>
                      <a:pt x="36" y="80"/>
                      <a:pt x="31" y="97"/>
                      <a:pt x="27" y="113"/>
                    </a:cubicBezTo>
                    <a:cubicBezTo>
                      <a:pt x="24" y="100"/>
                      <a:pt x="28" y="90"/>
                      <a:pt x="33" y="77"/>
                    </a:cubicBezTo>
                    <a:cubicBezTo>
                      <a:pt x="34" y="74"/>
                      <a:pt x="40" y="65"/>
                      <a:pt x="39" y="68"/>
                    </a:cubicBezTo>
                    <a:cubicBezTo>
                      <a:pt x="36" y="76"/>
                      <a:pt x="31" y="84"/>
                      <a:pt x="27" y="92"/>
                    </a:cubicBezTo>
                    <a:cubicBezTo>
                      <a:pt x="24" y="98"/>
                      <a:pt x="21" y="110"/>
                      <a:pt x="21" y="110"/>
                    </a:cubicBezTo>
                    <a:cubicBezTo>
                      <a:pt x="16" y="96"/>
                      <a:pt x="22" y="90"/>
                      <a:pt x="27" y="77"/>
                    </a:cubicBezTo>
                    <a:cubicBezTo>
                      <a:pt x="29" y="71"/>
                      <a:pt x="33" y="59"/>
                      <a:pt x="33" y="59"/>
                    </a:cubicBezTo>
                    <a:cubicBezTo>
                      <a:pt x="36" y="39"/>
                      <a:pt x="35" y="34"/>
                      <a:pt x="51" y="23"/>
                    </a:cubicBezTo>
                    <a:cubicBezTo>
                      <a:pt x="66" y="0"/>
                      <a:pt x="58" y="45"/>
                      <a:pt x="54" y="56"/>
                    </a:cubicBezTo>
                    <a:cubicBezTo>
                      <a:pt x="50" y="43"/>
                      <a:pt x="43" y="33"/>
                      <a:pt x="39" y="20"/>
                    </a:cubicBezTo>
                    <a:cubicBezTo>
                      <a:pt x="35" y="33"/>
                      <a:pt x="33" y="40"/>
                      <a:pt x="36" y="53"/>
                    </a:cubicBezTo>
                    <a:cubicBezTo>
                      <a:pt x="42" y="36"/>
                      <a:pt x="43" y="23"/>
                      <a:pt x="48" y="56"/>
                    </a:cubicBezTo>
                    <a:cubicBezTo>
                      <a:pt x="49" y="52"/>
                      <a:pt x="59" y="27"/>
                      <a:pt x="48" y="38"/>
                    </a:cubicBezTo>
                    <a:cubicBezTo>
                      <a:pt x="44" y="42"/>
                      <a:pt x="44" y="50"/>
                      <a:pt x="42" y="56"/>
                    </a:cubicBezTo>
                    <a:cubicBezTo>
                      <a:pt x="40" y="61"/>
                      <a:pt x="44" y="46"/>
                      <a:pt x="45" y="41"/>
                    </a:cubicBezTo>
                    <a:cubicBezTo>
                      <a:pt x="40" y="25"/>
                      <a:pt x="38" y="43"/>
                      <a:pt x="30" y="53"/>
                    </a:cubicBezTo>
                    <a:cubicBezTo>
                      <a:pt x="21" y="27"/>
                      <a:pt x="24" y="69"/>
                      <a:pt x="21" y="80"/>
                    </a:cubicBezTo>
                    <a:cubicBezTo>
                      <a:pt x="19" y="88"/>
                      <a:pt x="13" y="112"/>
                      <a:pt x="15" y="104"/>
                    </a:cubicBezTo>
                    <a:cubicBezTo>
                      <a:pt x="16" y="99"/>
                      <a:pt x="22" y="85"/>
                      <a:pt x="18" y="89"/>
                    </a:cubicBezTo>
                    <a:cubicBezTo>
                      <a:pt x="14" y="93"/>
                      <a:pt x="14" y="101"/>
                      <a:pt x="12" y="107"/>
                    </a:cubicBezTo>
                    <a:cubicBezTo>
                      <a:pt x="10" y="114"/>
                      <a:pt x="2" y="144"/>
                      <a:pt x="9" y="110"/>
                    </a:cubicBezTo>
                    <a:cubicBezTo>
                      <a:pt x="10" y="114"/>
                      <a:pt x="8" y="120"/>
                      <a:pt x="12" y="122"/>
                    </a:cubicBezTo>
                    <a:cubicBezTo>
                      <a:pt x="15" y="124"/>
                      <a:pt x="19" y="113"/>
                      <a:pt x="21" y="116"/>
                    </a:cubicBezTo>
                    <a:cubicBezTo>
                      <a:pt x="24" y="122"/>
                      <a:pt x="8" y="152"/>
                      <a:pt x="3" y="152"/>
                    </a:cubicBezTo>
                    <a:cubicBezTo>
                      <a:pt x="0" y="152"/>
                      <a:pt x="22" y="117"/>
                      <a:pt x="9" y="143"/>
                    </a:cubicBezTo>
                    <a:cubicBezTo>
                      <a:pt x="7" y="146"/>
                      <a:pt x="5" y="149"/>
                      <a:pt x="3" y="152"/>
                    </a:cubicBezTo>
                    <a:cubicBezTo>
                      <a:pt x="4" y="147"/>
                      <a:pt x="4" y="142"/>
                      <a:pt x="6" y="137"/>
                    </a:cubicBezTo>
                    <a:cubicBezTo>
                      <a:pt x="7" y="134"/>
                      <a:pt x="9" y="125"/>
                      <a:pt x="12" y="128"/>
                    </a:cubicBezTo>
                    <a:cubicBezTo>
                      <a:pt x="15" y="131"/>
                      <a:pt x="11" y="136"/>
                      <a:pt x="9" y="140"/>
                    </a:cubicBezTo>
                    <a:cubicBezTo>
                      <a:pt x="8" y="142"/>
                      <a:pt x="9" y="136"/>
                      <a:pt x="9" y="13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73" name="Freeform 29"/>
              <p:cNvSpPr>
                <a:spLocks/>
              </p:cNvSpPr>
              <p:nvPr/>
            </p:nvSpPr>
            <p:spPr bwMode="auto">
              <a:xfrm>
                <a:off x="2685" y="2388"/>
                <a:ext cx="76" cy="93"/>
              </a:xfrm>
              <a:custGeom>
                <a:avLst/>
                <a:gdLst/>
                <a:ahLst/>
                <a:cxnLst>
                  <a:cxn ang="0">
                    <a:pos x="63" y="15"/>
                  </a:cxn>
                  <a:cxn ang="0">
                    <a:pos x="57" y="15"/>
                  </a:cxn>
                  <a:cxn ang="0">
                    <a:pos x="45" y="45"/>
                  </a:cxn>
                  <a:cxn ang="0">
                    <a:pos x="42" y="54"/>
                  </a:cxn>
                  <a:cxn ang="0">
                    <a:pos x="63" y="24"/>
                  </a:cxn>
                  <a:cxn ang="0">
                    <a:pos x="66" y="15"/>
                  </a:cxn>
                  <a:cxn ang="0">
                    <a:pos x="69" y="24"/>
                  </a:cxn>
                  <a:cxn ang="0">
                    <a:pos x="51" y="63"/>
                  </a:cxn>
                  <a:cxn ang="0">
                    <a:pos x="51" y="12"/>
                  </a:cxn>
                  <a:cxn ang="0">
                    <a:pos x="48" y="21"/>
                  </a:cxn>
                  <a:cxn ang="0">
                    <a:pos x="36" y="48"/>
                  </a:cxn>
                  <a:cxn ang="0">
                    <a:pos x="57" y="27"/>
                  </a:cxn>
                  <a:cxn ang="0">
                    <a:pos x="66" y="18"/>
                  </a:cxn>
                  <a:cxn ang="0">
                    <a:pos x="75" y="0"/>
                  </a:cxn>
                  <a:cxn ang="0">
                    <a:pos x="66" y="30"/>
                  </a:cxn>
                  <a:cxn ang="0">
                    <a:pos x="60" y="9"/>
                  </a:cxn>
                  <a:cxn ang="0">
                    <a:pos x="48" y="27"/>
                  </a:cxn>
                  <a:cxn ang="0">
                    <a:pos x="45" y="36"/>
                  </a:cxn>
                  <a:cxn ang="0">
                    <a:pos x="54" y="27"/>
                  </a:cxn>
                  <a:cxn ang="0">
                    <a:pos x="57" y="18"/>
                  </a:cxn>
                  <a:cxn ang="0">
                    <a:pos x="42" y="57"/>
                  </a:cxn>
                  <a:cxn ang="0">
                    <a:pos x="39" y="66"/>
                  </a:cxn>
                  <a:cxn ang="0">
                    <a:pos x="36" y="51"/>
                  </a:cxn>
                  <a:cxn ang="0">
                    <a:pos x="39" y="42"/>
                  </a:cxn>
                  <a:cxn ang="0">
                    <a:pos x="33" y="60"/>
                  </a:cxn>
                  <a:cxn ang="0">
                    <a:pos x="27" y="69"/>
                  </a:cxn>
                  <a:cxn ang="0">
                    <a:pos x="45" y="51"/>
                  </a:cxn>
                  <a:cxn ang="0">
                    <a:pos x="24" y="81"/>
                  </a:cxn>
                  <a:cxn ang="0">
                    <a:pos x="21" y="72"/>
                  </a:cxn>
                  <a:cxn ang="0">
                    <a:pos x="27" y="54"/>
                  </a:cxn>
                  <a:cxn ang="0">
                    <a:pos x="24" y="63"/>
                  </a:cxn>
                  <a:cxn ang="0">
                    <a:pos x="21" y="54"/>
                  </a:cxn>
                  <a:cxn ang="0">
                    <a:pos x="24" y="42"/>
                  </a:cxn>
                  <a:cxn ang="0">
                    <a:pos x="18" y="54"/>
                  </a:cxn>
                  <a:cxn ang="0">
                    <a:pos x="15" y="63"/>
                  </a:cxn>
                  <a:cxn ang="0">
                    <a:pos x="18" y="51"/>
                  </a:cxn>
                  <a:cxn ang="0">
                    <a:pos x="15" y="60"/>
                  </a:cxn>
                  <a:cxn ang="0">
                    <a:pos x="3" y="90"/>
                  </a:cxn>
                  <a:cxn ang="0">
                    <a:pos x="0" y="81"/>
                  </a:cxn>
                  <a:cxn ang="0">
                    <a:pos x="6" y="69"/>
                  </a:cxn>
                  <a:cxn ang="0">
                    <a:pos x="9" y="84"/>
                  </a:cxn>
                  <a:cxn ang="0">
                    <a:pos x="18" y="78"/>
                  </a:cxn>
                  <a:cxn ang="0">
                    <a:pos x="15" y="93"/>
                  </a:cxn>
                  <a:cxn ang="0">
                    <a:pos x="24" y="66"/>
                  </a:cxn>
                  <a:cxn ang="0">
                    <a:pos x="57" y="36"/>
                  </a:cxn>
                  <a:cxn ang="0">
                    <a:pos x="66" y="48"/>
                  </a:cxn>
                  <a:cxn ang="0">
                    <a:pos x="72" y="30"/>
                  </a:cxn>
                  <a:cxn ang="0">
                    <a:pos x="63" y="48"/>
                  </a:cxn>
                  <a:cxn ang="0">
                    <a:pos x="60" y="30"/>
                  </a:cxn>
                  <a:cxn ang="0">
                    <a:pos x="54" y="48"/>
                  </a:cxn>
                  <a:cxn ang="0">
                    <a:pos x="48" y="30"/>
                  </a:cxn>
                </a:cxnLst>
                <a:rect l="0" t="0" r="r" b="b"/>
                <a:pathLst>
                  <a:path w="76" h="93">
                    <a:moveTo>
                      <a:pt x="63" y="15"/>
                    </a:moveTo>
                    <a:cubicBezTo>
                      <a:pt x="67" y="26"/>
                      <a:pt x="63" y="49"/>
                      <a:pt x="57" y="15"/>
                    </a:cubicBezTo>
                    <a:cubicBezTo>
                      <a:pt x="53" y="26"/>
                      <a:pt x="48" y="34"/>
                      <a:pt x="45" y="45"/>
                    </a:cubicBezTo>
                    <a:cubicBezTo>
                      <a:pt x="44" y="48"/>
                      <a:pt x="42" y="57"/>
                      <a:pt x="42" y="54"/>
                    </a:cubicBezTo>
                    <a:cubicBezTo>
                      <a:pt x="42" y="42"/>
                      <a:pt x="63" y="24"/>
                      <a:pt x="63" y="24"/>
                    </a:cubicBezTo>
                    <a:cubicBezTo>
                      <a:pt x="64" y="21"/>
                      <a:pt x="63" y="15"/>
                      <a:pt x="66" y="15"/>
                    </a:cubicBezTo>
                    <a:cubicBezTo>
                      <a:pt x="69" y="15"/>
                      <a:pt x="69" y="21"/>
                      <a:pt x="69" y="24"/>
                    </a:cubicBezTo>
                    <a:cubicBezTo>
                      <a:pt x="67" y="37"/>
                      <a:pt x="55" y="50"/>
                      <a:pt x="51" y="63"/>
                    </a:cubicBezTo>
                    <a:cubicBezTo>
                      <a:pt x="52" y="52"/>
                      <a:pt x="57" y="25"/>
                      <a:pt x="51" y="12"/>
                    </a:cubicBezTo>
                    <a:cubicBezTo>
                      <a:pt x="50" y="9"/>
                      <a:pt x="49" y="18"/>
                      <a:pt x="48" y="21"/>
                    </a:cubicBezTo>
                    <a:cubicBezTo>
                      <a:pt x="47" y="23"/>
                      <a:pt x="13" y="71"/>
                      <a:pt x="36" y="48"/>
                    </a:cubicBezTo>
                    <a:cubicBezTo>
                      <a:pt x="43" y="41"/>
                      <a:pt x="50" y="34"/>
                      <a:pt x="57" y="27"/>
                    </a:cubicBezTo>
                    <a:cubicBezTo>
                      <a:pt x="60" y="24"/>
                      <a:pt x="66" y="18"/>
                      <a:pt x="66" y="18"/>
                    </a:cubicBezTo>
                    <a:cubicBezTo>
                      <a:pt x="70" y="6"/>
                      <a:pt x="67" y="12"/>
                      <a:pt x="75" y="0"/>
                    </a:cubicBezTo>
                    <a:cubicBezTo>
                      <a:pt x="72" y="10"/>
                      <a:pt x="66" y="30"/>
                      <a:pt x="66" y="30"/>
                    </a:cubicBezTo>
                    <a:cubicBezTo>
                      <a:pt x="64" y="23"/>
                      <a:pt x="67" y="10"/>
                      <a:pt x="60" y="9"/>
                    </a:cubicBezTo>
                    <a:cubicBezTo>
                      <a:pt x="53" y="8"/>
                      <a:pt x="52" y="21"/>
                      <a:pt x="48" y="27"/>
                    </a:cubicBezTo>
                    <a:cubicBezTo>
                      <a:pt x="46" y="30"/>
                      <a:pt x="43" y="38"/>
                      <a:pt x="45" y="36"/>
                    </a:cubicBezTo>
                    <a:cubicBezTo>
                      <a:pt x="48" y="33"/>
                      <a:pt x="51" y="30"/>
                      <a:pt x="54" y="27"/>
                    </a:cubicBezTo>
                    <a:cubicBezTo>
                      <a:pt x="55" y="24"/>
                      <a:pt x="57" y="15"/>
                      <a:pt x="57" y="18"/>
                    </a:cubicBezTo>
                    <a:cubicBezTo>
                      <a:pt x="57" y="32"/>
                      <a:pt x="48" y="45"/>
                      <a:pt x="42" y="57"/>
                    </a:cubicBezTo>
                    <a:cubicBezTo>
                      <a:pt x="41" y="60"/>
                      <a:pt x="38" y="69"/>
                      <a:pt x="39" y="66"/>
                    </a:cubicBezTo>
                    <a:lnTo>
                      <a:pt x="36" y="51"/>
                    </a:lnTo>
                    <a:cubicBezTo>
                      <a:pt x="36" y="51"/>
                      <a:pt x="39" y="42"/>
                      <a:pt x="39" y="42"/>
                    </a:cubicBezTo>
                    <a:cubicBezTo>
                      <a:pt x="39" y="42"/>
                      <a:pt x="37" y="55"/>
                      <a:pt x="33" y="60"/>
                    </a:cubicBezTo>
                    <a:cubicBezTo>
                      <a:pt x="31" y="63"/>
                      <a:pt x="24" y="71"/>
                      <a:pt x="27" y="69"/>
                    </a:cubicBezTo>
                    <a:cubicBezTo>
                      <a:pt x="34" y="64"/>
                      <a:pt x="50" y="44"/>
                      <a:pt x="45" y="51"/>
                    </a:cubicBezTo>
                    <a:cubicBezTo>
                      <a:pt x="38" y="62"/>
                      <a:pt x="30" y="69"/>
                      <a:pt x="24" y="81"/>
                    </a:cubicBezTo>
                    <a:cubicBezTo>
                      <a:pt x="23" y="78"/>
                      <a:pt x="21" y="75"/>
                      <a:pt x="21" y="72"/>
                    </a:cubicBezTo>
                    <a:cubicBezTo>
                      <a:pt x="22" y="66"/>
                      <a:pt x="25" y="60"/>
                      <a:pt x="27" y="54"/>
                    </a:cubicBezTo>
                    <a:cubicBezTo>
                      <a:pt x="28" y="51"/>
                      <a:pt x="25" y="60"/>
                      <a:pt x="24" y="63"/>
                    </a:cubicBezTo>
                    <a:cubicBezTo>
                      <a:pt x="23" y="60"/>
                      <a:pt x="21" y="57"/>
                      <a:pt x="21" y="54"/>
                    </a:cubicBezTo>
                    <a:cubicBezTo>
                      <a:pt x="21" y="50"/>
                      <a:pt x="28" y="42"/>
                      <a:pt x="24" y="42"/>
                    </a:cubicBezTo>
                    <a:cubicBezTo>
                      <a:pt x="20" y="42"/>
                      <a:pt x="20" y="50"/>
                      <a:pt x="18" y="54"/>
                    </a:cubicBezTo>
                    <a:cubicBezTo>
                      <a:pt x="17" y="57"/>
                      <a:pt x="15" y="66"/>
                      <a:pt x="15" y="63"/>
                    </a:cubicBezTo>
                    <a:cubicBezTo>
                      <a:pt x="15" y="59"/>
                      <a:pt x="18" y="55"/>
                      <a:pt x="18" y="51"/>
                    </a:cubicBezTo>
                    <a:cubicBezTo>
                      <a:pt x="18" y="48"/>
                      <a:pt x="16" y="57"/>
                      <a:pt x="15" y="60"/>
                    </a:cubicBezTo>
                    <a:cubicBezTo>
                      <a:pt x="11" y="70"/>
                      <a:pt x="3" y="90"/>
                      <a:pt x="3" y="90"/>
                    </a:cubicBezTo>
                    <a:cubicBezTo>
                      <a:pt x="2" y="87"/>
                      <a:pt x="0" y="84"/>
                      <a:pt x="0" y="81"/>
                    </a:cubicBezTo>
                    <a:cubicBezTo>
                      <a:pt x="1" y="77"/>
                      <a:pt x="6" y="69"/>
                      <a:pt x="6" y="69"/>
                    </a:cubicBezTo>
                    <a:cubicBezTo>
                      <a:pt x="7" y="74"/>
                      <a:pt x="5" y="81"/>
                      <a:pt x="9" y="84"/>
                    </a:cubicBezTo>
                    <a:cubicBezTo>
                      <a:pt x="12" y="86"/>
                      <a:pt x="16" y="75"/>
                      <a:pt x="18" y="78"/>
                    </a:cubicBezTo>
                    <a:cubicBezTo>
                      <a:pt x="21" y="82"/>
                      <a:pt x="16" y="88"/>
                      <a:pt x="15" y="93"/>
                    </a:cubicBezTo>
                    <a:cubicBezTo>
                      <a:pt x="10" y="79"/>
                      <a:pt x="14" y="76"/>
                      <a:pt x="24" y="66"/>
                    </a:cubicBezTo>
                    <a:cubicBezTo>
                      <a:pt x="29" y="50"/>
                      <a:pt x="46" y="47"/>
                      <a:pt x="57" y="36"/>
                    </a:cubicBezTo>
                    <a:cubicBezTo>
                      <a:pt x="64" y="16"/>
                      <a:pt x="64" y="41"/>
                      <a:pt x="66" y="48"/>
                    </a:cubicBezTo>
                    <a:cubicBezTo>
                      <a:pt x="68" y="42"/>
                      <a:pt x="76" y="25"/>
                      <a:pt x="72" y="30"/>
                    </a:cubicBezTo>
                    <a:cubicBezTo>
                      <a:pt x="64" y="42"/>
                      <a:pt x="67" y="36"/>
                      <a:pt x="63" y="48"/>
                    </a:cubicBezTo>
                    <a:cubicBezTo>
                      <a:pt x="62" y="42"/>
                      <a:pt x="66" y="30"/>
                      <a:pt x="60" y="30"/>
                    </a:cubicBezTo>
                    <a:cubicBezTo>
                      <a:pt x="54" y="30"/>
                      <a:pt x="54" y="48"/>
                      <a:pt x="54" y="48"/>
                    </a:cubicBezTo>
                    <a:cubicBezTo>
                      <a:pt x="51" y="29"/>
                      <a:pt x="57" y="30"/>
                      <a:pt x="48" y="3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0" y="5419725"/>
            <a:ext cx="9144000" cy="1438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2147" name="Group 3"/>
          <p:cNvGrpSpPr>
            <a:grpSpLocks/>
          </p:cNvGrpSpPr>
          <p:nvPr/>
        </p:nvGrpSpPr>
        <p:grpSpPr bwMode="auto">
          <a:xfrm>
            <a:off x="1066800" y="5448300"/>
            <a:ext cx="6934200" cy="1257300"/>
            <a:chOff x="288" y="3432"/>
            <a:chExt cx="4368" cy="792"/>
          </a:xfrm>
        </p:grpSpPr>
        <p:sp>
          <p:nvSpPr>
            <p:cNvPr id="262148" name="Text Box 4"/>
            <p:cNvSpPr txBox="1">
              <a:spLocks noChangeArrowheads="1"/>
            </p:cNvSpPr>
            <p:nvPr/>
          </p:nvSpPr>
          <p:spPr bwMode="auto">
            <a:xfrm>
              <a:off x="528" y="3490"/>
              <a:ext cx="4128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When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Ham felt ashamed 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of his father’s nakedness, an act that resembled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Adam and Eve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’s covering their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lower parts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and hiding, he made a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condition for Satan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to enter;  hence his feeling and act constituted a sin </a:t>
              </a:r>
              <a:r>
                <a:rPr lang="en-US" sz="2000" dirty="0">
                  <a:solidFill>
                    <a:schemeClr val="bg1"/>
                  </a:solidFill>
                  <a:latin typeface="Arial Narrow" pitchFamily="34" charset="0"/>
                </a:rPr>
                <a:t>(p. 205).</a:t>
              </a:r>
            </a:p>
          </p:txBody>
        </p:sp>
        <p:sp>
          <p:nvSpPr>
            <p:cNvPr id="262149" name="Text Box 5"/>
            <p:cNvSpPr txBox="1">
              <a:spLocks noChangeArrowheads="1"/>
            </p:cNvSpPr>
            <p:nvPr/>
          </p:nvSpPr>
          <p:spPr bwMode="auto">
            <a:xfrm>
              <a:off x="288" y="3432"/>
              <a:ext cx="21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62151" name="Group 7"/>
          <p:cNvGrpSpPr>
            <a:grpSpLocks/>
          </p:cNvGrpSpPr>
          <p:nvPr/>
        </p:nvGrpSpPr>
        <p:grpSpPr bwMode="auto">
          <a:xfrm>
            <a:off x="838200" y="1143000"/>
            <a:ext cx="1676400" cy="762000"/>
            <a:chOff x="672" y="672"/>
            <a:chExt cx="1056" cy="480"/>
          </a:xfrm>
        </p:grpSpPr>
        <p:sp>
          <p:nvSpPr>
            <p:cNvPr id="262152" name="Oval 8"/>
            <p:cNvSpPr>
              <a:spLocks noChangeArrowheads="1"/>
            </p:cNvSpPr>
            <p:nvPr/>
          </p:nvSpPr>
          <p:spPr bwMode="auto">
            <a:xfrm>
              <a:off x="672" y="672"/>
              <a:ext cx="1056" cy="4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6215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789" y="808"/>
              <a:ext cx="811" cy="22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304800" y="152400"/>
            <a:ext cx="8534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600" u="sng">
                <a:solidFill>
                  <a:srgbClr val="000099"/>
                </a:solidFill>
                <a:latin typeface="Impact" pitchFamily="34" charset="0"/>
              </a:rPr>
              <a:t>Providence surrounding Noah’s nakedness</a:t>
            </a:r>
          </a:p>
        </p:txBody>
      </p:sp>
      <p:sp>
        <p:nvSpPr>
          <p:cNvPr id="262156" name="AutoShape 12"/>
          <p:cNvSpPr>
            <a:spLocks noChangeArrowheads="1"/>
          </p:cNvSpPr>
          <p:nvPr/>
        </p:nvSpPr>
        <p:spPr bwMode="auto">
          <a:xfrm rot="16200000">
            <a:off x="4953000" y="2133600"/>
            <a:ext cx="533400" cy="990600"/>
          </a:xfrm>
          <a:prstGeom prst="downArrow">
            <a:avLst>
              <a:gd name="adj1" fmla="val 27981"/>
              <a:gd name="adj2" fmla="val 76521"/>
            </a:avLst>
          </a:prstGeom>
          <a:solidFill>
            <a:srgbClr val="800080"/>
          </a:solidFill>
          <a:ln w="28575" algn="ctr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62157" name="Text Box 13"/>
          <p:cNvSpPr txBox="1">
            <a:spLocks noChangeArrowheads="1"/>
          </p:cNvSpPr>
          <p:nvPr/>
        </p:nvSpPr>
        <p:spPr bwMode="auto">
          <a:xfrm>
            <a:off x="3733800" y="3992563"/>
            <a:ext cx="480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000099"/>
                </a:solidFill>
                <a:latin typeface="Impact" pitchFamily="34" charset="0"/>
              </a:rPr>
              <a:t>Condition for Satan’s entry</a:t>
            </a:r>
            <a:endParaRPr lang="en-US" sz="3200" dirty="0">
              <a:latin typeface="Impact" pitchFamily="34" charset="0"/>
            </a:endParaRPr>
          </a:p>
        </p:txBody>
      </p:sp>
      <p:sp>
        <p:nvSpPr>
          <p:cNvPr id="262158" name="AutoShape 14"/>
          <p:cNvSpPr>
            <a:spLocks noChangeArrowheads="1"/>
          </p:cNvSpPr>
          <p:nvPr/>
        </p:nvSpPr>
        <p:spPr bwMode="auto">
          <a:xfrm rot="10800000">
            <a:off x="1524000" y="1981200"/>
            <a:ext cx="304800" cy="1143000"/>
          </a:xfrm>
          <a:prstGeom prst="downArrow">
            <a:avLst>
              <a:gd name="adj1" fmla="val 34528"/>
              <a:gd name="adj2" fmla="val 93767"/>
            </a:avLst>
          </a:prstGeom>
          <a:solidFill>
            <a:srgbClr val="9E3DFF"/>
          </a:solidFill>
          <a:ln w="28575" algn="ctr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62159" name="Text Box 15"/>
          <p:cNvSpPr txBox="1">
            <a:spLocks noChangeArrowheads="1"/>
          </p:cNvSpPr>
          <p:nvPr/>
        </p:nvSpPr>
        <p:spPr bwMode="auto">
          <a:xfrm>
            <a:off x="7010400" y="1233488"/>
            <a:ext cx="1295400" cy="5794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200" dirty="0">
                <a:solidFill>
                  <a:srgbClr val="0000CC"/>
                </a:solidFill>
                <a:latin typeface="Impact" pitchFamily="34" charset="0"/>
              </a:rPr>
              <a:t>Naked</a:t>
            </a:r>
          </a:p>
        </p:txBody>
      </p:sp>
      <p:sp>
        <p:nvSpPr>
          <p:cNvPr id="262160" name="Text Box 16"/>
          <p:cNvSpPr txBox="1">
            <a:spLocks noChangeArrowheads="1"/>
          </p:cNvSpPr>
          <p:nvPr/>
        </p:nvSpPr>
        <p:spPr bwMode="auto">
          <a:xfrm>
            <a:off x="2590800" y="3216275"/>
            <a:ext cx="2057400" cy="5794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CC"/>
                </a:solidFill>
                <a:latin typeface="Impact" pitchFamily="34" charset="0"/>
              </a:rPr>
              <a:t>Nakedness</a:t>
            </a:r>
          </a:p>
        </p:txBody>
      </p:sp>
      <p:sp>
        <p:nvSpPr>
          <p:cNvPr id="262161" name="Text Box 17"/>
          <p:cNvSpPr txBox="1">
            <a:spLocks noChangeArrowheads="1"/>
          </p:cNvSpPr>
          <p:nvPr/>
        </p:nvSpPr>
        <p:spPr bwMode="auto">
          <a:xfrm>
            <a:off x="6553200" y="654050"/>
            <a:ext cx="2362200" cy="6413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3600">
                <a:solidFill>
                  <a:srgbClr val="660066"/>
                </a:solidFill>
                <a:latin typeface="Fette Engschrift" pitchFamily="2" charset="0"/>
              </a:rPr>
              <a:t>(Gen. 9:2O-25)</a:t>
            </a:r>
          </a:p>
        </p:txBody>
      </p:sp>
      <p:sp>
        <p:nvSpPr>
          <p:cNvPr id="262163" name="Text Box 19"/>
          <p:cNvSpPr txBox="1">
            <a:spLocks noChangeArrowheads="1"/>
          </p:cNvSpPr>
          <p:nvPr/>
        </p:nvSpPr>
        <p:spPr bwMode="auto">
          <a:xfrm>
            <a:off x="6324600" y="2209800"/>
            <a:ext cx="2819400" cy="8731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Felt</a:t>
            </a:r>
          </a:p>
          <a:p>
            <a:pPr eaLnBrk="0" hangingPunct="0">
              <a:lnSpc>
                <a:spcPct val="80000"/>
              </a:lnSpc>
            </a:pPr>
            <a:r>
              <a:rPr lang="en-US" sz="3200" dirty="0">
                <a:solidFill>
                  <a:srgbClr val="660066"/>
                </a:solidFill>
                <a:latin typeface="Impact" pitchFamily="34" charset="0"/>
              </a:rPr>
              <a:t>ashamed</a:t>
            </a:r>
          </a:p>
        </p:txBody>
      </p:sp>
      <p:sp>
        <p:nvSpPr>
          <p:cNvPr id="262164" name="Oval 20"/>
          <p:cNvSpPr>
            <a:spLocks noChangeArrowheads="1"/>
          </p:cNvSpPr>
          <p:nvPr/>
        </p:nvSpPr>
        <p:spPr bwMode="auto">
          <a:xfrm>
            <a:off x="838200" y="3124200"/>
            <a:ext cx="1676400" cy="76200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66FF33"/>
              </a:gs>
            </a:gsLst>
            <a:lin ang="2700000" scaled="1"/>
          </a:gradFill>
          <a:ln w="19050" algn="ctr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800">
                <a:solidFill>
                  <a:srgbClr val="660066"/>
                </a:solidFill>
                <a:latin typeface="Impact" pitchFamily="34" charset="0"/>
              </a:rPr>
              <a:t>Adam Eve</a:t>
            </a:r>
          </a:p>
        </p:txBody>
      </p:sp>
      <p:sp>
        <p:nvSpPr>
          <p:cNvPr id="262165" name="Text Box 21"/>
          <p:cNvSpPr txBox="1">
            <a:spLocks noChangeArrowheads="1"/>
          </p:cNvSpPr>
          <p:nvPr/>
        </p:nvSpPr>
        <p:spPr bwMode="auto">
          <a:xfrm>
            <a:off x="2057400" y="1981200"/>
            <a:ext cx="2590800" cy="12636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200">
                <a:solidFill>
                  <a:srgbClr val="660066"/>
                </a:solidFill>
                <a:latin typeface="Impact" pitchFamily="34" charset="0"/>
              </a:rPr>
              <a:t>Felt ashamed,</a:t>
            </a:r>
          </a:p>
          <a:p>
            <a:pPr eaLnBrk="0" hangingPunct="0">
              <a:lnSpc>
                <a:spcPct val="80000"/>
              </a:lnSpc>
            </a:pPr>
            <a:r>
              <a:rPr lang="en-US" sz="3200">
                <a:solidFill>
                  <a:srgbClr val="660066"/>
                </a:solidFill>
                <a:latin typeface="Impact" pitchFamily="34" charset="0"/>
              </a:rPr>
              <a:t>covered</a:t>
            </a:r>
          </a:p>
          <a:p>
            <a:pPr eaLnBrk="0" hangingPunct="0">
              <a:lnSpc>
                <a:spcPct val="80000"/>
              </a:lnSpc>
            </a:pPr>
            <a:r>
              <a:rPr lang="en-US" sz="3200">
                <a:solidFill>
                  <a:srgbClr val="660066"/>
                </a:solidFill>
                <a:latin typeface="Impact" pitchFamily="34" charset="0"/>
              </a:rPr>
              <a:t>lower parts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295900" y="1143000"/>
            <a:ext cx="1676400" cy="2743200"/>
            <a:chOff x="5295900" y="1143000"/>
            <a:chExt cx="1676400" cy="2743200"/>
          </a:xfrm>
        </p:grpSpPr>
        <p:sp>
          <p:nvSpPr>
            <p:cNvPr id="262150" name="AutoShape 6"/>
            <p:cNvSpPr>
              <a:spLocks noChangeArrowheads="1"/>
            </p:cNvSpPr>
            <p:nvPr/>
          </p:nvSpPr>
          <p:spPr bwMode="auto">
            <a:xfrm rot="10800000">
              <a:off x="5981700" y="1981200"/>
              <a:ext cx="304800" cy="1143000"/>
            </a:xfrm>
            <a:prstGeom prst="downArrow">
              <a:avLst>
                <a:gd name="adj1" fmla="val 34528"/>
                <a:gd name="adj2" fmla="val 93767"/>
              </a:avLst>
            </a:prstGeom>
            <a:solidFill>
              <a:srgbClr val="FFCC00"/>
            </a:solidFill>
            <a:ln w="28575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262155" name="Oval 11"/>
            <p:cNvSpPr>
              <a:spLocks noChangeArrowheads="1"/>
            </p:cNvSpPr>
            <p:nvPr/>
          </p:nvSpPr>
          <p:spPr bwMode="auto">
            <a:xfrm>
              <a:off x="5295900" y="1143000"/>
              <a:ext cx="1676400" cy="762000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FFCC00"/>
              </a:solidFill>
              <a:round/>
              <a:headEnd/>
              <a:tailEnd/>
            </a:ln>
            <a:effectLst>
              <a:outerShdw dist="50800" dir="16200000" algn="ctr" rotWithShape="0">
                <a:srgbClr val="FFCC00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4000" dirty="0">
                  <a:solidFill>
                    <a:srgbClr val="440022"/>
                  </a:solidFill>
                  <a:latin typeface="Impact" pitchFamily="34" charset="0"/>
                </a:rPr>
                <a:t>Noah</a:t>
              </a:r>
            </a:p>
          </p:txBody>
        </p:sp>
        <p:sp>
          <p:nvSpPr>
            <p:cNvPr id="262162" name="Oval 18"/>
            <p:cNvSpPr>
              <a:spLocks noChangeArrowheads="1"/>
            </p:cNvSpPr>
            <p:nvPr/>
          </p:nvSpPr>
          <p:spPr bwMode="auto">
            <a:xfrm>
              <a:off x="5295900" y="3124200"/>
              <a:ext cx="1676400" cy="762000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FFCC00"/>
              </a:solidFill>
              <a:round/>
              <a:headEnd/>
              <a:tailEnd/>
            </a:ln>
            <a:effectLst>
              <a:outerShdw dist="64758" dir="4721404" algn="ctr" rotWithShape="0">
                <a:srgbClr val="FFCC00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4000" dirty="0">
                  <a:solidFill>
                    <a:srgbClr val="5A002D"/>
                  </a:solidFill>
                  <a:latin typeface="Impact" pitchFamily="34" charset="0"/>
                </a:rPr>
                <a:t>Ham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2621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62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6" grpId="0" animBg="1"/>
      <p:bldP spid="262157" grpId="0"/>
      <p:bldP spid="262158" grpId="0" animBg="1"/>
      <p:bldP spid="262159" grpId="0"/>
      <p:bldP spid="262160" grpId="0"/>
      <p:bldP spid="262163" grpId="0"/>
      <p:bldP spid="262164" grpId="0" animBg="1"/>
      <p:bldP spid="262164" grpId="1" animBg="1"/>
      <p:bldP spid="26216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0" y="5419725"/>
            <a:ext cx="9144000" cy="14382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3171" name="Group 3"/>
          <p:cNvGrpSpPr>
            <a:grpSpLocks/>
          </p:cNvGrpSpPr>
          <p:nvPr/>
        </p:nvGrpSpPr>
        <p:grpSpPr bwMode="auto">
          <a:xfrm>
            <a:off x="1219200" y="5599113"/>
            <a:ext cx="6705600" cy="1020762"/>
            <a:chOff x="384" y="3527"/>
            <a:chExt cx="4224" cy="643"/>
          </a:xfrm>
        </p:grpSpPr>
        <p:sp>
          <p:nvSpPr>
            <p:cNvPr id="263172" name="Text Box 4"/>
            <p:cNvSpPr txBox="1">
              <a:spLocks noChangeArrowheads="1"/>
            </p:cNvSpPr>
            <p:nvPr/>
          </p:nvSpPr>
          <p:spPr bwMode="auto">
            <a:xfrm>
              <a:off x="624" y="3575"/>
              <a:ext cx="3984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Consequently,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Ham could not restore through indemnity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the position of Abel from which to make the substantial offering.</a:t>
              </a:r>
              <a:endParaRPr lang="en-US" sz="22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63173" name="Text Box 5"/>
            <p:cNvSpPr txBox="1">
              <a:spLocks noChangeArrowheads="1"/>
            </p:cNvSpPr>
            <p:nvPr/>
          </p:nvSpPr>
          <p:spPr bwMode="auto">
            <a:xfrm>
              <a:off x="384" y="3527"/>
              <a:ext cx="21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63174" name="AutoShape 6"/>
          <p:cNvSpPr>
            <a:spLocks noChangeArrowheads="1"/>
          </p:cNvSpPr>
          <p:nvPr/>
        </p:nvSpPr>
        <p:spPr bwMode="auto">
          <a:xfrm rot="10800000">
            <a:off x="5981700" y="1981200"/>
            <a:ext cx="304800" cy="1143000"/>
          </a:xfrm>
          <a:prstGeom prst="downArrow">
            <a:avLst>
              <a:gd name="adj1" fmla="val 34528"/>
              <a:gd name="adj2" fmla="val 93767"/>
            </a:avLst>
          </a:prstGeom>
          <a:solidFill>
            <a:srgbClr val="FFCC00"/>
          </a:solidFill>
          <a:ln w="28575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grpSp>
        <p:nvGrpSpPr>
          <p:cNvPr id="263175" name="Group 7"/>
          <p:cNvGrpSpPr>
            <a:grpSpLocks/>
          </p:cNvGrpSpPr>
          <p:nvPr/>
        </p:nvGrpSpPr>
        <p:grpSpPr bwMode="auto">
          <a:xfrm>
            <a:off x="838200" y="1143000"/>
            <a:ext cx="1676400" cy="762000"/>
            <a:chOff x="672" y="672"/>
            <a:chExt cx="1056" cy="480"/>
          </a:xfrm>
        </p:grpSpPr>
        <p:sp>
          <p:nvSpPr>
            <p:cNvPr id="263176" name="Oval 8"/>
            <p:cNvSpPr>
              <a:spLocks noChangeArrowheads="1"/>
            </p:cNvSpPr>
            <p:nvPr/>
          </p:nvSpPr>
          <p:spPr bwMode="auto">
            <a:xfrm>
              <a:off x="672" y="672"/>
              <a:ext cx="1056" cy="4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63177" name="WordArt 9"/>
            <p:cNvSpPr>
              <a:spLocks noChangeArrowheads="1" noChangeShapeType="1" noTextEdit="1"/>
            </p:cNvSpPr>
            <p:nvPr/>
          </p:nvSpPr>
          <p:spPr bwMode="auto">
            <a:xfrm>
              <a:off x="789" y="808"/>
              <a:ext cx="811" cy="22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grpSp>
        <p:nvGrpSpPr>
          <p:cNvPr id="263178" name="Group 10"/>
          <p:cNvGrpSpPr>
            <a:grpSpLocks/>
          </p:cNvGrpSpPr>
          <p:nvPr/>
        </p:nvGrpSpPr>
        <p:grpSpPr bwMode="auto">
          <a:xfrm>
            <a:off x="914400" y="4611688"/>
            <a:ext cx="7239000" cy="646112"/>
            <a:chOff x="576" y="2905"/>
            <a:chExt cx="4560" cy="407"/>
          </a:xfrm>
        </p:grpSpPr>
        <p:sp>
          <p:nvSpPr>
            <p:cNvPr id="263179" name="Rectangle 11"/>
            <p:cNvSpPr>
              <a:spLocks noChangeArrowheads="1"/>
            </p:cNvSpPr>
            <p:nvPr/>
          </p:nvSpPr>
          <p:spPr bwMode="auto">
            <a:xfrm>
              <a:off x="576" y="2911"/>
              <a:ext cx="4560" cy="401"/>
            </a:xfrm>
            <a:prstGeom prst="rect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6600CC"/>
                </a:gs>
              </a:gsLst>
              <a:path path="shape">
                <a:fillToRect l="50000" t="50000" r="50000" b="50000"/>
              </a:path>
            </a:gra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3180" name="Group 12"/>
            <p:cNvGrpSpPr>
              <a:grpSpLocks/>
            </p:cNvGrpSpPr>
            <p:nvPr/>
          </p:nvGrpSpPr>
          <p:grpSpPr bwMode="auto">
            <a:xfrm>
              <a:off x="624" y="2905"/>
              <a:ext cx="4512" cy="404"/>
              <a:chOff x="624" y="2905"/>
              <a:chExt cx="4512" cy="404"/>
            </a:xfrm>
          </p:grpSpPr>
          <p:sp>
            <p:nvSpPr>
              <p:cNvPr id="263181" name="Text Box 13"/>
              <p:cNvSpPr txBox="1">
                <a:spLocks noChangeArrowheads="1"/>
              </p:cNvSpPr>
              <p:nvPr/>
            </p:nvSpPr>
            <p:spPr bwMode="auto">
              <a:xfrm>
                <a:off x="624" y="2905"/>
                <a:ext cx="672" cy="40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3600">
                    <a:solidFill>
                      <a:schemeClr val="bg1"/>
                    </a:solidFill>
                    <a:latin typeface="Impact" pitchFamily="34" charset="0"/>
                  </a:rPr>
                  <a:t>Ham</a:t>
                </a:r>
              </a:p>
            </p:txBody>
          </p:sp>
          <p:sp>
            <p:nvSpPr>
              <p:cNvPr id="263182" name="Text Box 14"/>
              <p:cNvSpPr txBox="1">
                <a:spLocks noChangeArrowheads="1"/>
              </p:cNvSpPr>
              <p:nvPr/>
            </p:nvSpPr>
            <p:spPr bwMode="auto">
              <a:xfrm>
                <a:off x="1344" y="2905"/>
                <a:ext cx="3792" cy="40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3600" dirty="0">
                    <a:solidFill>
                      <a:schemeClr val="bg1"/>
                    </a:solidFill>
                    <a:latin typeface="Impact" pitchFamily="34" charset="0"/>
                  </a:rPr>
                  <a:t>failed to restore Abel’s position</a:t>
                </a:r>
              </a:p>
            </p:txBody>
          </p:sp>
          <p:sp>
            <p:nvSpPr>
              <p:cNvPr id="263183" name="Text Box 15"/>
              <p:cNvSpPr txBox="1">
                <a:spLocks noChangeArrowheads="1"/>
              </p:cNvSpPr>
              <p:nvPr/>
            </p:nvSpPr>
            <p:spPr bwMode="auto">
              <a:xfrm>
                <a:off x="1152" y="2928"/>
                <a:ext cx="28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sz="4000">
                    <a:solidFill>
                      <a:schemeClr val="bg1"/>
                    </a:solidFill>
                    <a:latin typeface="Impact" pitchFamily="34" charset="0"/>
                  </a:rPr>
                  <a:t>:</a:t>
                </a:r>
              </a:p>
            </p:txBody>
          </p:sp>
        </p:grpSp>
      </p:grpSp>
      <p:sp>
        <p:nvSpPr>
          <p:cNvPr id="263184" name="Text Box 16"/>
          <p:cNvSpPr txBox="1">
            <a:spLocks noChangeArrowheads="1"/>
          </p:cNvSpPr>
          <p:nvPr/>
        </p:nvSpPr>
        <p:spPr bwMode="auto">
          <a:xfrm>
            <a:off x="304800" y="152400"/>
            <a:ext cx="8534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600" u="sng">
                <a:solidFill>
                  <a:srgbClr val="000099"/>
                </a:solidFill>
                <a:latin typeface="Impact" pitchFamily="34" charset="0"/>
              </a:rPr>
              <a:t>Providence surrounding Noah’s nakedness</a:t>
            </a:r>
          </a:p>
        </p:txBody>
      </p:sp>
      <p:sp>
        <p:nvSpPr>
          <p:cNvPr id="263185" name="Oval 17"/>
          <p:cNvSpPr>
            <a:spLocks noChangeArrowheads="1"/>
          </p:cNvSpPr>
          <p:nvPr/>
        </p:nvSpPr>
        <p:spPr bwMode="auto">
          <a:xfrm>
            <a:off x="5295900" y="1143000"/>
            <a:ext cx="1676400" cy="7620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FFCC00"/>
            </a:solidFill>
            <a:round/>
            <a:headEnd/>
            <a:tailEnd/>
          </a:ln>
          <a:effectLst>
            <a:outerShdw dist="50800" dir="16200000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440022"/>
                </a:solidFill>
                <a:latin typeface="Impact" pitchFamily="34" charset="0"/>
              </a:rPr>
              <a:t>Noah</a:t>
            </a:r>
          </a:p>
        </p:txBody>
      </p:sp>
      <p:sp>
        <p:nvSpPr>
          <p:cNvPr id="263186" name="AutoShape 18"/>
          <p:cNvSpPr>
            <a:spLocks noChangeArrowheads="1"/>
          </p:cNvSpPr>
          <p:nvPr/>
        </p:nvSpPr>
        <p:spPr bwMode="auto">
          <a:xfrm rot="16200000">
            <a:off x="4953000" y="2133600"/>
            <a:ext cx="533400" cy="990600"/>
          </a:xfrm>
          <a:prstGeom prst="downArrow">
            <a:avLst>
              <a:gd name="adj1" fmla="val 27981"/>
              <a:gd name="adj2" fmla="val 76521"/>
            </a:avLst>
          </a:prstGeom>
          <a:solidFill>
            <a:srgbClr val="800080"/>
          </a:solidFill>
          <a:ln w="28575" algn="ctr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63187" name="Text Box 19"/>
          <p:cNvSpPr txBox="1">
            <a:spLocks noChangeArrowheads="1"/>
          </p:cNvSpPr>
          <p:nvPr/>
        </p:nvSpPr>
        <p:spPr bwMode="auto">
          <a:xfrm>
            <a:off x="3733800" y="3992563"/>
            <a:ext cx="480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99"/>
                </a:solidFill>
                <a:latin typeface="Impact" pitchFamily="34" charset="0"/>
              </a:rPr>
              <a:t>Condition for Satan’s entry</a:t>
            </a:r>
            <a:endParaRPr lang="en-US" sz="3200">
              <a:latin typeface="Impact" pitchFamily="34" charset="0"/>
            </a:endParaRPr>
          </a:p>
        </p:txBody>
      </p:sp>
      <p:sp>
        <p:nvSpPr>
          <p:cNvPr id="263188" name="AutoShape 20"/>
          <p:cNvSpPr>
            <a:spLocks noChangeArrowheads="1"/>
          </p:cNvSpPr>
          <p:nvPr/>
        </p:nvSpPr>
        <p:spPr bwMode="auto">
          <a:xfrm rot="10800000">
            <a:off x="1524000" y="1981200"/>
            <a:ext cx="304800" cy="1143000"/>
          </a:xfrm>
          <a:prstGeom prst="downArrow">
            <a:avLst>
              <a:gd name="adj1" fmla="val 34528"/>
              <a:gd name="adj2" fmla="val 93767"/>
            </a:avLst>
          </a:prstGeom>
          <a:solidFill>
            <a:srgbClr val="9E3DFF"/>
          </a:solidFill>
          <a:ln w="28575" algn="ctr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63189" name="Text Box 21"/>
          <p:cNvSpPr txBox="1">
            <a:spLocks noChangeArrowheads="1"/>
          </p:cNvSpPr>
          <p:nvPr/>
        </p:nvSpPr>
        <p:spPr bwMode="auto">
          <a:xfrm>
            <a:off x="7010400" y="1233488"/>
            <a:ext cx="1295400" cy="5794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rgbClr val="0000CC"/>
                </a:solidFill>
                <a:latin typeface="Impact" pitchFamily="34" charset="0"/>
              </a:rPr>
              <a:t>Naked</a:t>
            </a:r>
          </a:p>
        </p:txBody>
      </p:sp>
      <p:sp>
        <p:nvSpPr>
          <p:cNvPr id="263190" name="Text Box 22"/>
          <p:cNvSpPr txBox="1">
            <a:spLocks noChangeArrowheads="1"/>
          </p:cNvSpPr>
          <p:nvPr/>
        </p:nvSpPr>
        <p:spPr bwMode="auto">
          <a:xfrm>
            <a:off x="2590800" y="3216275"/>
            <a:ext cx="2057400" cy="5794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CC"/>
                </a:solidFill>
                <a:latin typeface="Impact" pitchFamily="34" charset="0"/>
              </a:rPr>
              <a:t>Nakedness</a:t>
            </a:r>
          </a:p>
        </p:txBody>
      </p:sp>
      <p:sp>
        <p:nvSpPr>
          <p:cNvPr id="263191" name="Text Box 23"/>
          <p:cNvSpPr txBox="1">
            <a:spLocks noChangeArrowheads="1"/>
          </p:cNvSpPr>
          <p:nvPr/>
        </p:nvSpPr>
        <p:spPr bwMode="auto">
          <a:xfrm>
            <a:off x="6553200" y="654050"/>
            <a:ext cx="2362200" cy="6413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3600">
                <a:solidFill>
                  <a:srgbClr val="660066"/>
                </a:solidFill>
                <a:latin typeface="Fette Engschrift" pitchFamily="2" charset="0"/>
              </a:rPr>
              <a:t>(Gen. 9:2O-25)</a:t>
            </a:r>
          </a:p>
        </p:txBody>
      </p:sp>
      <p:sp>
        <p:nvSpPr>
          <p:cNvPr id="263192" name="Oval 24"/>
          <p:cNvSpPr>
            <a:spLocks noChangeArrowheads="1"/>
          </p:cNvSpPr>
          <p:nvPr/>
        </p:nvSpPr>
        <p:spPr bwMode="auto">
          <a:xfrm>
            <a:off x="5295900" y="3124200"/>
            <a:ext cx="1676400" cy="762000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5A002D"/>
                </a:solidFill>
                <a:latin typeface="Impact" pitchFamily="34" charset="0"/>
              </a:rPr>
              <a:t>Ham</a:t>
            </a:r>
          </a:p>
        </p:txBody>
      </p:sp>
      <p:sp>
        <p:nvSpPr>
          <p:cNvPr id="263193" name="Text Box 25"/>
          <p:cNvSpPr txBox="1">
            <a:spLocks noChangeArrowheads="1"/>
          </p:cNvSpPr>
          <p:nvPr/>
        </p:nvSpPr>
        <p:spPr bwMode="auto">
          <a:xfrm>
            <a:off x="6324600" y="2209800"/>
            <a:ext cx="2819400" cy="8731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200">
                <a:solidFill>
                  <a:srgbClr val="660066"/>
                </a:solidFill>
                <a:latin typeface="Impact" pitchFamily="34" charset="0"/>
              </a:rPr>
              <a:t>Felt</a:t>
            </a:r>
          </a:p>
          <a:p>
            <a:pPr eaLnBrk="0" hangingPunct="0">
              <a:lnSpc>
                <a:spcPct val="80000"/>
              </a:lnSpc>
            </a:pPr>
            <a:r>
              <a:rPr lang="en-US" sz="3200">
                <a:solidFill>
                  <a:srgbClr val="660066"/>
                </a:solidFill>
                <a:latin typeface="Impact" pitchFamily="34" charset="0"/>
              </a:rPr>
              <a:t>ashamed</a:t>
            </a:r>
          </a:p>
        </p:txBody>
      </p:sp>
      <p:sp>
        <p:nvSpPr>
          <p:cNvPr id="263194" name="Oval 26"/>
          <p:cNvSpPr>
            <a:spLocks noChangeArrowheads="1"/>
          </p:cNvSpPr>
          <p:nvPr/>
        </p:nvSpPr>
        <p:spPr bwMode="auto">
          <a:xfrm>
            <a:off x="838200" y="3124200"/>
            <a:ext cx="1676400" cy="762000"/>
          </a:xfrm>
          <a:prstGeom prst="ellipse">
            <a:avLst/>
          </a:prstGeom>
          <a:gradFill rotWithShape="0">
            <a:gsLst>
              <a:gs pos="0">
                <a:srgbClr val="FF99FF"/>
              </a:gs>
              <a:gs pos="100000">
                <a:srgbClr val="66FF33"/>
              </a:gs>
            </a:gsLst>
            <a:lin ang="2700000" scaled="1"/>
          </a:gradFill>
          <a:ln w="19050" algn="ctr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800">
                <a:solidFill>
                  <a:srgbClr val="660066"/>
                </a:solidFill>
                <a:latin typeface="Impact" pitchFamily="34" charset="0"/>
              </a:rPr>
              <a:t>Adam Eve</a:t>
            </a:r>
          </a:p>
        </p:txBody>
      </p:sp>
      <p:sp>
        <p:nvSpPr>
          <p:cNvPr id="263195" name="Text Box 27"/>
          <p:cNvSpPr txBox="1">
            <a:spLocks noChangeArrowheads="1"/>
          </p:cNvSpPr>
          <p:nvPr/>
        </p:nvSpPr>
        <p:spPr bwMode="auto">
          <a:xfrm>
            <a:off x="2057400" y="1981200"/>
            <a:ext cx="2590800" cy="12636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3200">
                <a:solidFill>
                  <a:srgbClr val="660066"/>
                </a:solidFill>
                <a:latin typeface="Impact" pitchFamily="34" charset="0"/>
              </a:rPr>
              <a:t>Felt ashamed,</a:t>
            </a:r>
          </a:p>
          <a:p>
            <a:pPr eaLnBrk="0" hangingPunct="0">
              <a:lnSpc>
                <a:spcPct val="80000"/>
              </a:lnSpc>
            </a:pPr>
            <a:r>
              <a:rPr lang="en-US" sz="3200">
                <a:solidFill>
                  <a:srgbClr val="660066"/>
                </a:solidFill>
                <a:latin typeface="Impact" pitchFamily="34" charset="0"/>
              </a:rPr>
              <a:t>covered</a:t>
            </a:r>
          </a:p>
          <a:p>
            <a:pPr eaLnBrk="0" hangingPunct="0">
              <a:lnSpc>
                <a:spcPct val="80000"/>
              </a:lnSpc>
            </a:pPr>
            <a:r>
              <a:rPr lang="en-US" sz="3200">
                <a:solidFill>
                  <a:srgbClr val="660066"/>
                </a:solidFill>
                <a:latin typeface="Impact" pitchFamily="34" charset="0"/>
              </a:rPr>
              <a:t>lower parts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26317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AutoShape 2"/>
          <p:cNvSpPr>
            <a:spLocks noChangeArrowheads="1"/>
          </p:cNvSpPr>
          <p:nvPr/>
        </p:nvSpPr>
        <p:spPr bwMode="auto">
          <a:xfrm flipV="1">
            <a:off x="4284663" y="1590675"/>
            <a:ext cx="261937" cy="542925"/>
          </a:xfrm>
          <a:prstGeom prst="downArrow">
            <a:avLst>
              <a:gd name="adj1" fmla="val 34722"/>
              <a:gd name="adj2" fmla="val 91757"/>
            </a:avLst>
          </a:prstGeom>
          <a:solidFill>
            <a:srgbClr val="6600CC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0" y="5418138"/>
            <a:ext cx="9144000" cy="14398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4196" name="Group 4"/>
          <p:cNvGrpSpPr>
            <a:grpSpLocks/>
          </p:cNvGrpSpPr>
          <p:nvPr/>
        </p:nvGrpSpPr>
        <p:grpSpPr bwMode="auto">
          <a:xfrm>
            <a:off x="939800" y="5414963"/>
            <a:ext cx="7137400" cy="1309687"/>
            <a:chOff x="256" y="3411"/>
            <a:chExt cx="4496" cy="825"/>
          </a:xfrm>
        </p:grpSpPr>
        <p:sp>
          <p:nvSpPr>
            <p:cNvPr id="264197" name="Text Box 5"/>
            <p:cNvSpPr txBox="1">
              <a:spLocks noChangeArrowheads="1"/>
            </p:cNvSpPr>
            <p:nvPr/>
          </p:nvSpPr>
          <p:spPr bwMode="auto">
            <a:xfrm>
              <a:off x="256" y="3411"/>
              <a:ext cx="17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64198" name="Text Box 6"/>
            <p:cNvSpPr txBox="1">
              <a:spLocks noChangeArrowheads="1"/>
            </p:cNvSpPr>
            <p:nvPr/>
          </p:nvSpPr>
          <p:spPr bwMode="auto">
            <a:xfrm>
              <a:off x="480" y="3462"/>
              <a:ext cx="4272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Since Ham failed to restore through indemnity the position of Abel from which to make the substantial offering and thus to establish the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foundation of substance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, the providence of restoration in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Noah’s family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ended in failure.</a:t>
              </a:r>
              <a:endParaRPr lang="en-US" sz="22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64199" name="Group 7"/>
          <p:cNvGrpSpPr>
            <a:grpSpLocks/>
          </p:cNvGrpSpPr>
          <p:nvPr/>
        </p:nvGrpSpPr>
        <p:grpSpPr bwMode="auto">
          <a:xfrm>
            <a:off x="2693988" y="4600575"/>
            <a:ext cx="3565525" cy="657225"/>
            <a:chOff x="1697" y="2855"/>
            <a:chExt cx="2246" cy="414"/>
          </a:xfrm>
        </p:grpSpPr>
        <p:sp>
          <p:nvSpPr>
            <p:cNvPr id="264200" name="Rectangle 8"/>
            <p:cNvSpPr>
              <a:spLocks noChangeArrowheads="1"/>
            </p:cNvSpPr>
            <p:nvPr/>
          </p:nvSpPr>
          <p:spPr bwMode="auto">
            <a:xfrm>
              <a:off x="1697" y="2855"/>
              <a:ext cx="2246" cy="414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01" name="Text Box 9"/>
            <p:cNvSpPr txBox="1">
              <a:spLocks noChangeArrowheads="1"/>
            </p:cNvSpPr>
            <p:nvPr/>
          </p:nvSpPr>
          <p:spPr bwMode="auto">
            <a:xfrm>
              <a:off x="1745" y="2889"/>
              <a:ext cx="2150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rgbClr val="000099"/>
                  </a:solidFill>
                  <a:latin typeface="Impact" pitchFamily="34" charset="0"/>
                </a:rPr>
                <a:t>Foundation of Faith</a:t>
              </a:r>
            </a:p>
          </p:txBody>
        </p:sp>
      </p:grpSp>
      <p:grpSp>
        <p:nvGrpSpPr>
          <p:cNvPr id="264202" name="Group 10"/>
          <p:cNvGrpSpPr>
            <a:grpSpLocks/>
          </p:cNvGrpSpPr>
          <p:nvPr/>
        </p:nvGrpSpPr>
        <p:grpSpPr bwMode="auto">
          <a:xfrm>
            <a:off x="457200" y="838200"/>
            <a:ext cx="8153400" cy="669925"/>
            <a:chOff x="288" y="538"/>
            <a:chExt cx="5136" cy="422"/>
          </a:xfrm>
        </p:grpSpPr>
        <p:sp>
          <p:nvSpPr>
            <p:cNvPr id="264203" name="Rectangle 11"/>
            <p:cNvSpPr>
              <a:spLocks noChangeArrowheads="1"/>
            </p:cNvSpPr>
            <p:nvPr/>
          </p:nvSpPr>
          <p:spPr bwMode="auto">
            <a:xfrm>
              <a:off x="312" y="538"/>
              <a:ext cx="5112" cy="422"/>
            </a:xfrm>
            <a:prstGeom prst="rect">
              <a:avLst/>
            </a:prstGeom>
            <a:solidFill>
              <a:srgbClr val="000066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04" name="Text Box 12"/>
            <p:cNvSpPr txBox="1">
              <a:spLocks noChangeArrowheads="1"/>
            </p:cNvSpPr>
            <p:nvPr/>
          </p:nvSpPr>
          <p:spPr bwMode="auto">
            <a:xfrm>
              <a:off x="288" y="576"/>
              <a:ext cx="4634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chemeClr val="bg1"/>
                  </a:solidFill>
                  <a:latin typeface="Impact" pitchFamily="34" charset="0"/>
                </a:rPr>
                <a:t>Providence of restoration in Noah’s Family </a:t>
              </a:r>
              <a:endParaRPr lang="en-US" sz="3200" b="1" u="sng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64206" name="Line 14"/>
          <p:cNvSpPr>
            <a:spLocks noChangeShapeType="1"/>
          </p:cNvSpPr>
          <p:nvPr/>
        </p:nvSpPr>
        <p:spPr bwMode="auto">
          <a:xfrm rot="20870636" flipH="1">
            <a:off x="7924800" y="966788"/>
            <a:ext cx="530225" cy="40481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07" name="Line 15"/>
          <p:cNvSpPr>
            <a:spLocks noChangeShapeType="1"/>
          </p:cNvSpPr>
          <p:nvPr/>
        </p:nvSpPr>
        <p:spPr bwMode="auto">
          <a:xfrm rot="729364">
            <a:off x="7926388" y="966788"/>
            <a:ext cx="530225" cy="40481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08" name="Text Box 16"/>
          <p:cNvSpPr txBox="1">
            <a:spLocks noChangeArrowheads="1"/>
          </p:cNvSpPr>
          <p:nvPr/>
        </p:nvSpPr>
        <p:spPr bwMode="auto">
          <a:xfrm>
            <a:off x="7621588" y="838200"/>
            <a:ext cx="303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Impact" pitchFamily="34" charset="0"/>
              </a:rPr>
              <a:t>:</a:t>
            </a:r>
          </a:p>
        </p:txBody>
      </p:sp>
      <p:grpSp>
        <p:nvGrpSpPr>
          <p:cNvPr id="264209" name="Group 17"/>
          <p:cNvGrpSpPr>
            <a:grpSpLocks/>
          </p:cNvGrpSpPr>
          <p:nvPr/>
        </p:nvGrpSpPr>
        <p:grpSpPr bwMode="auto">
          <a:xfrm>
            <a:off x="4275138" y="4191000"/>
            <a:ext cx="284162" cy="304800"/>
            <a:chOff x="768" y="2064"/>
            <a:chExt cx="288" cy="288"/>
          </a:xfrm>
        </p:grpSpPr>
        <p:sp>
          <p:nvSpPr>
            <p:cNvPr id="264210" name="Line 18"/>
            <p:cNvSpPr>
              <a:spLocks noChangeShapeType="1"/>
            </p:cNvSpPr>
            <p:nvPr/>
          </p:nvSpPr>
          <p:spPr bwMode="auto">
            <a:xfrm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4211" name="Line 19"/>
            <p:cNvSpPr>
              <a:spLocks noChangeShapeType="1"/>
            </p:cNvSpPr>
            <p:nvPr/>
          </p:nvSpPr>
          <p:spPr bwMode="auto">
            <a:xfrm rot="5400000">
              <a:off x="912" y="2064"/>
              <a:ext cx="0" cy="288"/>
            </a:xfrm>
            <a:prstGeom prst="line">
              <a:avLst/>
            </a:prstGeom>
            <a:noFill/>
            <a:ln w="889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4212" name="Group 20"/>
          <p:cNvGrpSpPr>
            <a:grpSpLocks/>
          </p:cNvGrpSpPr>
          <p:nvPr/>
        </p:nvGrpSpPr>
        <p:grpSpPr bwMode="auto">
          <a:xfrm>
            <a:off x="1501775" y="2057400"/>
            <a:ext cx="5895975" cy="1220788"/>
            <a:chOff x="946" y="1296"/>
            <a:chExt cx="3714" cy="769"/>
          </a:xfrm>
        </p:grpSpPr>
        <p:grpSp>
          <p:nvGrpSpPr>
            <p:cNvPr id="264213" name="Group 21"/>
            <p:cNvGrpSpPr>
              <a:grpSpLocks/>
            </p:cNvGrpSpPr>
            <p:nvPr/>
          </p:nvGrpSpPr>
          <p:grpSpPr bwMode="auto">
            <a:xfrm>
              <a:off x="2743" y="1843"/>
              <a:ext cx="77" cy="222"/>
              <a:chOff x="840" y="864"/>
              <a:chExt cx="72" cy="240"/>
            </a:xfrm>
          </p:grpSpPr>
          <p:sp>
            <p:nvSpPr>
              <p:cNvPr id="264214" name="Line 22"/>
              <p:cNvSpPr>
                <a:spLocks noChangeShapeType="1"/>
              </p:cNvSpPr>
              <p:nvPr/>
            </p:nvSpPr>
            <p:spPr bwMode="auto">
              <a:xfrm>
                <a:off x="840" y="864"/>
                <a:ext cx="0" cy="240"/>
              </a:xfrm>
              <a:prstGeom prst="line">
                <a:avLst/>
              </a:prstGeom>
              <a:noFill/>
              <a:ln w="88900">
                <a:solidFill>
                  <a:srgbClr val="66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15" name="Line 23"/>
              <p:cNvSpPr>
                <a:spLocks noChangeShapeType="1"/>
              </p:cNvSpPr>
              <p:nvPr/>
            </p:nvSpPr>
            <p:spPr bwMode="auto">
              <a:xfrm>
                <a:off x="912" y="864"/>
                <a:ext cx="0" cy="240"/>
              </a:xfrm>
              <a:prstGeom prst="line">
                <a:avLst/>
              </a:prstGeom>
              <a:noFill/>
              <a:ln w="88900">
                <a:solidFill>
                  <a:srgbClr val="66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4216" name="Group 24"/>
            <p:cNvGrpSpPr>
              <a:grpSpLocks/>
            </p:cNvGrpSpPr>
            <p:nvPr/>
          </p:nvGrpSpPr>
          <p:grpSpPr bwMode="auto">
            <a:xfrm>
              <a:off x="946" y="1342"/>
              <a:ext cx="3714" cy="422"/>
              <a:chOff x="946" y="1342"/>
              <a:chExt cx="3714" cy="422"/>
            </a:xfrm>
          </p:grpSpPr>
          <p:sp>
            <p:nvSpPr>
              <p:cNvPr id="264217" name="Rectangle 25"/>
              <p:cNvSpPr>
                <a:spLocks noChangeArrowheads="1"/>
              </p:cNvSpPr>
              <p:nvPr/>
            </p:nvSpPr>
            <p:spPr bwMode="auto">
              <a:xfrm>
                <a:off x="946" y="1342"/>
                <a:ext cx="3714" cy="422"/>
              </a:xfrm>
              <a:prstGeom prst="rect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6600CC"/>
                  </a:gs>
                </a:gsLst>
                <a:path path="shape">
                  <a:fillToRect l="50000" t="50000" r="50000" b="50000"/>
                </a:path>
              </a:gradFill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18" name="Text Box 26"/>
              <p:cNvSpPr txBox="1">
                <a:spLocks noChangeArrowheads="1"/>
              </p:cNvSpPr>
              <p:nvPr/>
            </p:nvSpPr>
            <p:spPr bwMode="auto">
              <a:xfrm>
                <a:off x="981" y="1342"/>
                <a:ext cx="3631" cy="40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3200">
                    <a:solidFill>
                      <a:schemeClr val="bg1"/>
                    </a:solidFill>
                    <a:latin typeface="Impact" pitchFamily="34" charset="0"/>
                  </a:rPr>
                  <a:t>Foundation for           the   </a:t>
                </a:r>
                <a:r>
                  <a:rPr lang="en-US" sz="3600">
                    <a:solidFill>
                      <a:schemeClr val="bg1"/>
                    </a:solidFill>
                    <a:latin typeface="Impact" pitchFamily="34" charset="0"/>
                  </a:rPr>
                  <a:t>Messiah</a:t>
                </a:r>
                <a:endParaRPr lang="en-US" sz="3600" b="1" u="sng">
                  <a:latin typeface="Times New Roman" pitchFamily="18" charset="0"/>
                </a:endParaRPr>
              </a:p>
            </p:txBody>
          </p:sp>
        </p:grpSp>
        <p:sp>
          <p:nvSpPr>
            <p:cNvPr id="264219" name="Line 27"/>
            <p:cNvSpPr>
              <a:spLocks noChangeShapeType="1"/>
            </p:cNvSpPr>
            <p:nvPr/>
          </p:nvSpPr>
          <p:spPr bwMode="auto">
            <a:xfrm rot="20870636" flipH="1">
              <a:off x="2557" y="1296"/>
              <a:ext cx="453" cy="49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4220" name="Line 28"/>
            <p:cNvSpPr>
              <a:spLocks noChangeShapeType="1"/>
            </p:cNvSpPr>
            <p:nvPr/>
          </p:nvSpPr>
          <p:spPr bwMode="auto">
            <a:xfrm rot="729364">
              <a:off x="2558" y="1296"/>
              <a:ext cx="453" cy="49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4221" name="Group 29"/>
          <p:cNvGrpSpPr>
            <a:grpSpLocks/>
          </p:cNvGrpSpPr>
          <p:nvPr/>
        </p:nvGrpSpPr>
        <p:grpSpPr bwMode="auto">
          <a:xfrm>
            <a:off x="2087563" y="3392488"/>
            <a:ext cx="4854575" cy="649287"/>
            <a:chOff x="1315" y="2137"/>
            <a:chExt cx="3058" cy="409"/>
          </a:xfrm>
        </p:grpSpPr>
        <p:sp>
          <p:nvSpPr>
            <p:cNvPr id="264222" name="Rectangle 30"/>
            <p:cNvSpPr>
              <a:spLocks noChangeArrowheads="1"/>
            </p:cNvSpPr>
            <p:nvPr/>
          </p:nvSpPr>
          <p:spPr bwMode="auto">
            <a:xfrm>
              <a:off x="1315" y="2137"/>
              <a:ext cx="3058" cy="409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6600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23" name="Text Box 31"/>
            <p:cNvSpPr txBox="1">
              <a:spLocks noChangeArrowheads="1"/>
            </p:cNvSpPr>
            <p:nvPr/>
          </p:nvSpPr>
          <p:spPr bwMode="auto">
            <a:xfrm>
              <a:off x="1363" y="2169"/>
              <a:ext cx="3010" cy="3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rgbClr val="660033"/>
                  </a:solidFill>
                  <a:latin typeface="Impact" pitchFamily="34" charset="0"/>
                </a:rPr>
                <a:t>Foundation</a:t>
              </a:r>
              <a:r>
                <a:rPr lang="en-US" sz="2400">
                  <a:solidFill>
                    <a:srgbClr val="660033"/>
                  </a:solidFill>
                  <a:latin typeface="Impact" pitchFamily="34" charset="0"/>
                </a:rPr>
                <a:t>         </a:t>
              </a:r>
              <a:r>
                <a:rPr lang="en-US" sz="3200">
                  <a:solidFill>
                    <a:srgbClr val="660033"/>
                  </a:solidFill>
                  <a:latin typeface="Impact" pitchFamily="34" charset="0"/>
                </a:rPr>
                <a:t>of Substance </a:t>
              </a:r>
            </a:p>
          </p:txBody>
        </p:sp>
      </p:grpSp>
      <p:sp>
        <p:nvSpPr>
          <p:cNvPr id="264224" name="Line 32"/>
          <p:cNvSpPr>
            <a:spLocks noChangeShapeType="1"/>
          </p:cNvSpPr>
          <p:nvPr/>
        </p:nvSpPr>
        <p:spPr bwMode="auto">
          <a:xfrm rot="20870636" flipH="1">
            <a:off x="4059238" y="3336925"/>
            <a:ext cx="719137" cy="777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25" name="Line 33"/>
          <p:cNvSpPr>
            <a:spLocks noChangeShapeType="1"/>
          </p:cNvSpPr>
          <p:nvPr/>
        </p:nvSpPr>
        <p:spPr bwMode="auto">
          <a:xfrm rot="729364">
            <a:off x="4060825" y="3336925"/>
            <a:ext cx="719138" cy="777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226" name="Text Box 34"/>
          <p:cNvSpPr txBox="1">
            <a:spLocks noChangeArrowheads="1"/>
          </p:cNvSpPr>
          <p:nvPr/>
        </p:nvSpPr>
        <p:spPr bwMode="auto">
          <a:xfrm>
            <a:off x="533400" y="152400"/>
            <a:ext cx="8001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3400" u="sng" dirty="0">
                <a:solidFill>
                  <a:srgbClr val="000099"/>
                </a:solidFill>
                <a:latin typeface="Impact" pitchFamily="34" charset="0"/>
              </a:rPr>
              <a:t>Providence of restoration in Noah’s family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6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6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26420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animBg="1"/>
      <p:bldP spid="264206" grpId="0" animBg="1"/>
      <p:bldP spid="264206" grpId="1" animBg="1"/>
      <p:bldP spid="264207" grpId="0" animBg="1"/>
      <p:bldP spid="264207" grpId="1" animBg="1"/>
      <p:bldP spid="264208" grpId="0"/>
      <p:bldP spid="264224" grpId="0" animBg="1"/>
      <p:bldP spid="264225" grpId="0" animBg="1"/>
      <p:bldP spid="26422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WordArt 2"/>
          <p:cNvSpPr>
            <a:spLocks noChangeArrowheads="1" noChangeShapeType="1" noTextEdit="1"/>
          </p:cNvSpPr>
          <p:nvPr/>
        </p:nvSpPr>
        <p:spPr bwMode="auto">
          <a:xfrm>
            <a:off x="1314450" y="990600"/>
            <a:ext cx="64579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8100"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Section 3</a:t>
            </a:r>
          </a:p>
        </p:txBody>
      </p:sp>
      <p:sp>
        <p:nvSpPr>
          <p:cNvPr id="265219" name="WordArt 3"/>
          <p:cNvSpPr>
            <a:spLocks noChangeArrowheads="1" noChangeShapeType="1" noTextEdit="1"/>
          </p:cNvSpPr>
          <p:nvPr/>
        </p:nvSpPr>
        <p:spPr bwMode="auto">
          <a:xfrm>
            <a:off x="552450" y="2819400"/>
            <a:ext cx="798195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Impact"/>
              </a:rPr>
              <a:t>The Providence</a:t>
            </a:r>
          </a:p>
          <a:p>
            <a:pPr algn="ctr"/>
            <a:r>
              <a:rPr lang="en-US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Impact"/>
              </a:rPr>
              <a:t>of Restoration</a:t>
            </a:r>
          </a:p>
          <a:p>
            <a:pPr algn="ctr"/>
            <a:r>
              <a:rPr lang="en-US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Impact"/>
              </a:rPr>
              <a:t>in Abraham's Family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animBg="1"/>
      <p:bldP spid="26521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4000" dirty="0">
                <a:solidFill>
                  <a:srgbClr val="000099"/>
                </a:solidFill>
                <a:latin typeface="Impact" pitchFamily="34" charset="0"/>
              </a:rPr>
              <a:t>3.1  The Foundation of Faith</a:t>
            </a:r>
          </a:p>
        </p:txBody>
      </p:sp>
      <p:grpSp>
        <p:nvGrpSpPr>
          <p:cNvPr id="266244" name="Group 4"/>
          <p:cNvGrpSpPr>
            <a:grpSpLocks/>
          </p:cNvGrpSpPr>
          <p:nvPr/>
        </p:nvGrpSpPr>
        <p:grpSpPr bwMode="auto">
          <a:xfrm>
            <a:off x="1219200" y="5715000"/>
            <a:ext cx="6858000" cy="976313"/>
            <a:chOff x="432" y="3600"/>
            <a:chExt cx="4320" cy="615"/>
          </a:xfrm>
        </p:grpSpPr>
        <p:sp>
          <p:nvSpPr>
            <p:cNvPr id="266245" name="Text Box 5"/>
            <p:cNvSpPr txBox="1">
              <a:spLocks noChangeArrowheads="1"/>
            </p:cNvSpPr>
            <p:nvPr/>
          </p:nvSpPr>
          <p:spPr bwMode="auto">
            <a:xfrm>
              <a:off x="656" y="3605"/>
              <a:ext cx="4096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In the providence of restoration in Abraham’s family, the central figure to restore the foundation of faith was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Abraham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Arial Narrow" pitchFamily="34" charset="0"/>
                </a:rPr>
                <a:t>(p. 206).</a:t>
              </a:r>
            </a:p>
          </p:txBody>
        </p:sp>
        <p:sp>
          <p:nvSpPr>
            <p:cNvPr id="266246" name="Text Box 6"/>
            <p:cNvSpPr txBox="1">
              <a:spLocks noChangeArrowheads="1"/>
            </p:cNvSpPr>
            <p:nvPr/>
          </p:nvSpPr>
          <p:spPr bwMode="auto">
            <a:xfrm>
              <a:off x="432" y="3600"/>
              <a:ext cx="17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304800" y="788988"/>
            <a:ext cx="8534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u="sng" dirty="0">
                <a:solidFill>
                  <a:srgbClr val="000099"/>
                </a:solidFill>
                <a:latin typeface="Impact" pitchFamily="34" charset="0"/>
              </a:rPr>
              <a:t>3.1.1  The Central Figure for the Foundation of Faith</a:t>
            </a:r>
          </a:p>
        </p:txBody>
      </p:sp>
      <p:sp>
        <p:nvSpPr>
          <p:cNvPr id="266249" name="Oval 9"/>
          <p:cNvSpPr>
            <a:spLocks noChangeArrowheads="1"/>
          </p:cNvSpPr>
          <p:nvPr/>
        </p:nvSpPr>
        <p:spPr bwMode="auto">
          <a:xfrm>
            <a:off x="304800" y="2038350"/>
            <a:ext cx="1676400" cy="23018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>
            <a:round/>
            <a:headEnd/>
            <a:tailEnd/>
          </a:ln>
          <a:effectLst/>
          <a:scene3d>
            <a:camera prst="legacyPerspectiveTop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0066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800" b="1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266250" name="WordArt 10"/>
          <p:cNvSpPr>
            <a:spLocks noChangeArrowheads="1" noChangeShapeType="1" noTextEdit="1"/>
          </p:cNvSpPr>
          <p:nvPr/>
        </p:nvSpPr>
        <p:spPr bwMode="auto">
          <a:xfrm>
            <a:off x="419100" y="2971800"/>
            <a:ext cx="1447800" cy="684213"/>
          </a:xfrm>
          <a:prstGeom prst="rect">
            <a:avLst/>
          </a:prstGeom>
          <a:noFill/>
        </p:spPr>
        <p:txBody>
          <a:bodyPr wrap="none" fromWordArt="1">
            <a:prstTxWarp prst="textCurveDown">
              <a:avLst/>
            </a:prstTxWarp>
          </a:bodyPr>
          <a:lstStyle/>
          <a:p>
            <a:pPr algn="ctr"/>
            <a:r>
              <a:rPr lang="en-US" sz="3600" b="1" kern="10" dirty="0">
                <a:ln w="19050" cmpd="sng">
                  <a:solidFill>
                    <a:schemeClr val="accent1">
                      <a:lumMod val="10000"/>
                    </a:schemeClr>
                  </a:solidFill>
                  <a:prstDash val="solid"/>
                </a:ln>
                <a:solidFill>
                  <a:schemeClr val="accent5"/>
                </a:solidFill>
                <a:latin typeface="Impact"/>
              </a:rPr>
              <a:t>Abraham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/>
      <p:bldP spid="266247" grpId="0"/>
      <p:bldP spid="266249" grpId="0" animBg="1"/>
      <p:bldP spid="26625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7268" name="Group 4"/>
          <p:cNvGrpSpPr>
            <a:grpSpLocks/>
          </p:cNvGrpSpPr>
          <p:nvPr/>
        </p:nvGrpSpPr>
        <p:grpSpPr bwMode="auto">
          <a:xfrm>
            <a:off x="1295400" y="5715000"/>
            <a:ext cx="6553200" cy="990600"/>
            <a:chOff x="480" y="3600"/>
            <a:chExt cx="4128" cy="624"/>
          </a:xfrm>
        </p:grpSpPr>
        <p:sp>
          <p:nvSpPr>
            <p:cNvPr id="267269" name="Text Box 5"/>
            <p:cNvSpPr txBox="1">
              <a:spLocks noChangeArrowheads="1"/>
            </p:cNvSpPr>
            <p:nvPr/>
          </p:nvSpPr>
          <p:spPr bwMode="auto">
            <a:xfrm>
              <a:off x="704" y="3614"/>
              <a:ext cx="3904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Abraham was to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restore through indemnity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all the conditions which had been given to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Noah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to fulfill, but which were lost to Satan due to Ham’s sin.</a:t>
              </a:r>
              <a:endParaRPr lang="en-US" sz="2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67270" name="Text Box 6"/>
            <p:cNvSpPr txBox="1">
              <a:spLocks noChangeArrowheads="1"/>
            </p:cNvSpPr>
            <p:nvPr/>
          </p:nvSpPr>
          <p:spPr bwMode="auto">
            <a:xfrm>
              <a:off x="480" y="3600"/>
              <a:ext cx="17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67272" name="Oval 8"/>
          <p:cNvSpPr>
            <a:spLocks noChangeArrowheads="1"/>
          </p:cNvSpPr>
          <p:nvPr/>
        </p:nvSpPr>
        <p:spPr bwMode="auto">
          <a:xfrm>
            <a:off x="2438400" y="19812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267273" name="Text Box 9"/>
          <p:cNvSpPr txBox="1">
            <a:spLocks noChangeArrowheads="1"/>
          </p:cNvSpPr>
          <p:nvPr/>
        </p:nvSpPr>
        <p:spPr bwMode="auto">
          <a:xfrm>
            <a:off x="2971800" y="1905000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solidFill>
                  <a:srgbClr val="000099"/>
                </a:solidFill>
              </a:rPr>
              <a:t>Restore the conditions</a:t>
            </a:r>
          </a:p>
        </p:txBody>
      </p:sp>
      <p:sp>
        <p:nvSpPr>
          <p:cNvPr id="267277" name="Text Box 13"/>
          <p:cNvSpPr txBox="1">
            <a:spLocks noChangeArrowheads="1"/>
          </p:cNvSpPr>
          <p:nvPr/>
        </p:nvSpPr>
        <p:spPr bwMode="auto">
          <a:xfrm>
            <a:off x="2971800" y="2330450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solidFill>
                  <a:srgbClr val="000099"/>
                </a:solidFill>
              </a:rPr>
              <a:t>of Noah’s family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4000" dirty="0">
                <a:solidFill>
                  <a:srgbClr val="000099"/>
                </a:solidFill>
                <a:latin typeface="Impact" pitchFamily="34" charset="0"/>
              </a:rPr>
              <a:t>3.1  The Foundation of Faith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04800" y="788988"/>
            <a:ext cx="8534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u="sng" dirty="0">
                <a:solidFill>
                  <a:srgbClr val="000099"/>
                </a:solidFill>
                <a:latin typeface="Impact" pitchFamily="34" charset="0"/>
              </a:rPr>
              <a:t>3.1.1  The Central Figure for the Foundation of Faith</a:t>
            </a: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304800" y="2038350"/>
            <a:ext cx="1676400" cy="23018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>
            <a:round/>
            <a:headEnd/>
            <a:tailEnd/>
          </a:ln>
          <a:effectLst/>
          <a:scene3d>
            <a:camera prst="legacyPerspectiveTop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0066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800" b="1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17" name="WordArt 10"/>
          <p:cNvSpPr>
            <a:spLocks noChangeArrowheads="1" noChangeShapeType="1" noTextEdit="1"/>
          </p:cNvSpPr>
          <p:nvPr/>
        </p:nvSpPr>
        <p:spPr bwMode="auto">
          <a:xfrm>
            <a:off x="419100" y="2971800"/>
            <a:ext cx="1447800" cy="684213"/>
          </a:xfrm>
          <a:prstGeom prst="rect">
            <a:avLst/>
          </a:prstGeom>
          <a:noFill/>
        </p:spPr>
        <p:txBody>
          <a:bodyPr wrap="none" fromWordArt="1">
            <a:prstTxWarp prst="textCurveDown">
              <a:avLst/>
            </a:prstTxWarp>
          </a:bodyPr>
          <a:lstStyle/>
          <a:p>
            <a:pPr algn="ctr"/>
            <a:r>
              <a:rPr lang="en-US" sz="3600" b="1" kern="10" dirty="0">
                <a:ln w="19050" cmpd="sng">
                  <a:solidFill>
                    <a:schemeClr val="accent1">
                      <a:lumMod val="10000"/>
                    </a:schemeClr>
                  </a:solidFill>
                  <a:prstDash val="solid"/>
                </a:ln>
                <a:solidFill>
                  <a:schemeClr val="accent5"/>
                </a:solidFill>
                <a:latin typeface="Impact"/>
              </a:rPr>
              <a:t>Abraham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7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2" grpId="0" animBg="1"/>
      <p:bldP spid="267273" grpId="0"/>
      <p:bldP spid="26727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8292" name="Group 4"/>
          <p:cNvGrpSpPr>
            <a:grpSpLocks/>
          </p:cNvGrpSpPr>
          <p:nvPr/>
        </p:nvGrpSpPr>
        <p:grpSpPr bwMode="auto">
          <a:xfrm>
            <a:off x="1447800" y="5715000"/>
            <a:ext cx="6324600" cy="990600"/>
            <a:chOff x="624" y="3600"/>
            <a:chExt cx="3984" cy="624"/>
          </a:xfrm>
        </p:grpSpPr>
        <p:sp>
          <p:nvSpPr>
            <p:cNvPr id="268293" name="Text Box 5"/>
            <p:cNvSpPr txBox="1">
              <a:spLocks noChangeArrowheads="1"/>
            </p:cNvSpPr>
            <p:nvPr/>
          </p:nvSpPr>
          <p:spPr bwMode="auto">
            <a:xfrm>
              <a:off x="848" y="3614"/>
              <a:ext cx="3760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Abraham was to inherit the mission of Noah and thus the mission of Adam. In this capacity, he represented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restored Adam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68294" name="Text Box 6"/>
            <p:cNvSpPr txBox="1">
              <a:spLocks noChangeArrowheads="1"/>
            </p:cNvSpPr>
            <p:nvPr/>
          </p:nvSpPr>
          <p:spPr bwMode="auto">
            <a:xfrm>
              <a:off x="624" y="3600"/>
              <a:ext cx="17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68296" name="Oval 8"/>
          <p:cNvSpPr>
            <a:spLocks noChangeArrowheads="1"/>
          </p:cNvSpPr>
          <p:nvPr/>
        </p:nvSpPr>
        <p:spPr bwMode="auto">
          <a:xfrm>
            <a:off x="2438400" y="19812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2971800" y="3867150"/>
            <a:ext cx="4148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600" dirty="0">
                <a:solidFill>
                  <a:srgbClr val="000099"/>
                </a:solidFill>
              </a:rPr>
              <a:t>Restored Adam</a:t>
            </a:r>
          </a:p>
        </p:txBody>
      </p:sp>
      <p:sp>
        <p:nvSpPr>
          <p:cNvPr id="268299" name="Oval 11"/>
          <p:cNvSpPr>
            <a:spLocks noChangeArrowheads="1"/>
          </p:cNvSpPr>
          <p:nvPr/>
        </p:nvSpPr>
        <p:spPr bwMode="auto">
          <a:xfrm>
            <a:off x="2438400" y="394335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2971800" y="1905000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600" dirty="0">
                <a:solidFill>
                  <a:srgbClr val="000099"/>
                </a:solidFill>
              </a:rPr>
              <a:t>Restore the conditions</a:t>
            </a:r>
          </a:p>
        </p:txBody>
      </p:sp>
      <p:sp>
        <p:nvSpPr>
          <p:cNvPr id="268304" name="Text Box 16"/>
          <p:cNvSpPr txBox="1">
            <a:spLocks noChangeArrowheads="1"/>
          </p:cNvSpPr>
          <p:nvPr/>
        </p:nvSpPr>
        <p:spPr bwMode="auto">
          <a:xfrm>
            <a:off x="2971800" y="2330450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600" dirty="0">
                <a:solidFill>
                  <a:srgbClr val="000099"/>
                </a:solidFill>
              </a:rPr>
              <a:t>of Noah’s family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4000" dirty="0">
                <a:solidFill>
                  <a:srgbClr val="000099"/>
                </a:solidFill>
                <a:latin typeface="Impact" pitchFamily="34" charset="0"/>
              </a:rPr>
              <a:t>3.1  The Foundation of Faith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4800" y="788988"/>
            <a:ext cx="8534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u="sng" dirty="0">
                <a:solidFill>
                  <a:srgbClr val="000099"/>
                </a:solidFill>
                <a:latin typeface="Impact" pitchFamily="34" charset="0"/>
              </a:rPr>
              <a:t>3.1.1  The Central Figure for the Foundation of Faith</a:t>
            </a: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304800" y="2038350"/>
            <a:ext cx="1676400" cy="23018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>
            <a:round/>
            <a:headEnd/>
            <a:tailEnd/>
          </a:ln>
          <a:effectLst/>
          <a:scene3d>
            <a:camera prst="legacyPerspectiveTop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0066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800" b="1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19" name="WordArt 10"/>
          <p:cNvSpPr>
            <a:spLocks noChangeArrowheads="1" noChangeShapeType="1" noTextEdit="1"/>
          </p:cNvSpPr>
          <p:nvPr/>
        </p:nvSpPr>
        <p:spPr bwMode="auto">
          <a:xfrm>
            <a:off x="419100" y="2971800"/>
            <a:ext cx="1447800" cy="684213"/>
          </a:xfrm>
          <a:prstGeom prst="rect">
            <a:avLst/>
          </a:prstGeom>
          <a:noFill/>
        </p:spPr>
        <p:txBody>
          <a:bodyPr wrap="none" fromWordArt="1">
            <a:prstTxWarp prst="textCurveDown">
              <a:avLst/>
            </a:prstTxWarp>
          </a:bodyPr>
          <a:lstStyle/>
          <a:p>
            <a:pPr algn="ctr"/>
            <a:r>
              <a:rPr lang="en-US" sz="3600" b="1" kern="10" dirty="0">
                <a:ln w="19050" cmpd="sng">
                  <a:solidFill>
                    <a:schemeClr val="accent1">
                      <a:lumMod val="10000"/>
                    </a:schemeClr>
                  </a:solidFill>
                  <a:prstDash val="solid"/>
                </a:ln>
                <a:solidFill>
                  <a:schemeClr val="accent5"/>
                </a:solidFill>
                <a:latin typeface="Impact"/>
              </a:rPr>
              <a:t>Abraham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8" grpId="0"/>
      <p:bldP spid="26829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39" name="Text Box 27"/>
          <p:cNvSpPr txBox="1">
            <a:spLocks noChangeArrowheads="1"/>
          </p:cNvSpPr>
          <p:nvPr/>
        </p:nvSpPr>
        <p:spPr bwMode="auto">
          <a:xfrm>
            <a:off x="2971800" y="2330450"/>
            <a:ext cx="5943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US" sz="3600" dirty="0">
                <a:solidFill>
                  <a:srgbClr val="000099"/>
                </a:solidFill>
              </a:rPr>
              <a:t>of</a:t>
            </a:r>
            <a:r>
              <a:rPr lang="en-US" sz="3600" dirty="0">
                <a:solidFill>
                  <a:srgbClr val="660066"/>
                </a:solidFill>
              </a:rPr>
              <a:t> </a:t>
            </a:r>
            <a:r>
              <a:rPr lang="en-US" sz="3600" dirty="0">
                <a:solidFill>
                  <a:srgbClr val="000099"/>
                </a:solidFill>
              </a:rPr>
              <a:t>Noah’s</a:t>
            </a:r>
            <a:r>
              <a:rPr lang="en-US" sz="3600" dirty="0">
                <a:solidFill>
                  <a:srgbClr val="660066"/>
                </a:solidFill>
              </a:rPr>
              <a:t> </a:t>
            </a:r>
            <a:r>
              <a:rPr lang="en-US" sz="3600" dirty="0">
                <a:solidFill>
                  <a:srgbClr val="000099"/>
                </a:solidFill>
              </a:rPr>
              <a:t>family</a:t>
            </a: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304800" y="2038350"/>
            <a:ext cx="1676400" cy="23018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>
            <a:round/>
            <a:headEnd/>
            <a:tailEnd/>
          </a:ln>
          <a:effectLst/>
          <a:scene3d>
            <a:camera prst="legacyPerspectiveTop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0066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en-US" sz="4800" b="1">
              <a:solidFill>
                <a:srgbClr val="6600CC"/>
              </a:solidFill>
              <a:latin typeface="Impact" pitchFamily="34" charset="0"/>
            </a:endParaRPr>
          </a:p>
        </p:txBody>
      </p:sp>
      <p:sp>
        <p:nvSpPr>
          <p:cNvPr id="30" name="WordArt 10"/>
          <p:cNvSpPr>
            <a:spLocks noChangeArrowheads="1" noChangeShapeType="1" noTextEdit="1"/>
          </p:cNvSpPr>
          <p:nvPr/>
        </p:nvSpPr>
        <p:spPr bwMode="auto">
          <a:xfrm>
            <a:off x="419100" y="2971800"/>
            <a:ext cx="1447800" cy="684213"/>
          </a:xfrm>
          <a:prstGeom prst="rect">
            <a:avLst/>
          </a:prstGeom>
          <a:noFill/>
        </p:spPr>
        <p:txBody>
          <a:bodyPr wrap="none" fromWordArt="1">
            <a:prstTxWarp prst="textCurveDown">
              <a:avLst/>
            </a:prstTxWarp>
          </a:bodyPr>
          <a:lstStyle/>
          <a:p>
            <a:pPr algn="ctr"/>
            <a:r>
              <a:rPr lang="en-US" sz="3600" b="1" kern="10" dirty="0">
                <a:ln w="19050" cmpd="sng">
                  <a:solidFill>
                    <a:schemeClr val="accent1">
                      <a:lumMod val="10000"/>
                    </a:schemeClr>
                  </a:solidFill>
                  <a:prstDash val="solid"/>
                </a:ln>
                <a:solidFill>
                  <a:schemeClr val="accent5"/>
                </a:solidFill>
                <a:latin typeface="Impact"/>
              </a:rPr>
              <a:t>Abraham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4000" dirty="0">
                <a:solidFill>
                  <a:srgbClr val="000099"/>
                </a:solidFill>
                <a:latin typeface="Impact" pitchFamily="34" charset="0"/>
              </a:rPr>
              <a:t>3.1  The Foundation of Faith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04800" y="788988"/>
            <a:ext cx="8534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u="sng" dirty="0">
                <a:solidFill>
                  <a:srgbClr val="000099"/>
                </a:solidFill>
                <a:latin typeface="Impact" pitchFamily="34" charset="0"/>
              </a:rPr>
              <a:t>3.1.1  The Central Figure for the Foundation of Faith</a:t>
            </a:r>
          </a:p>
        </p:txBody>
      </p:sp>
      <p:sp>
        <p:nvSpPr>
          <p:cNvPr id="269338" name="Text Box 26"/>
          <p:cNvSpPr txBox="1">
            <a:spLocks noChangeArrowheads="1"/>
          </p:cNvSpPr>
          <p:nvPr/>
        </p:nvSpPr>
        <p:spPr bwMode="auto">
          <a:xfrm>
            <a:off x="2971800" y="1905000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600" dirty="0">
                <a:solidFill>
                  <a:srgbClr val="000099"/>
                </a:solidFill>
              </a:rPr>
              <a:t>Restore the conditions</a:t>
            </a:r>
          </a:p>
        </p:txBody>
      </p:sp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1676400" y="5715000"/>
            <a:ext cx="60198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As God had blessed Adam and Noah, God also blessed Abraham to make a great nation and be the </a:t>
            </a:r>
            <a:r>
              <a:rPr lang="en-US" sz="2400" b="1" u="sng">
                <a:solidFill>
                  <a:schemeClr val="bg1"/>
                </a:solidFill>
                <a:latin typeface="Arial Narrow" pitchFamily="34" charset="0"/>
              </a:rPr>
              <a:t>source of blessing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(Gen. 12:2-3)  </a:t>
            </a: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(p. 207).</a:t>
            </a:r>
          </a:p>
        </p:txBody>
      </p:sp>
      <p:sp>
        <p:nvSpPr>
          <p:cNvPr id="269318" name="Oval 6"/>
          <p:cNvSpPr>
            <a:spLocks noChangeArrowheads="1"/>
          </p:cNvSpPr>
          <p:nvPr/>
        </p:nvSpPr>
        <p:spPr bwMode="auto">
          <a:xfrm>
            <a:off x="2438400" y="19812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2971800" y="3867150"/>
            <a:ext cx="4148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solidFill>
                  <a:srgbClr val="000099"/>
                </a:solidFill>
              </a:rPr>
              <a:t>Restored Adam</a:t>
            </a:r>
          </a:p>
        </p:txBody>
      </p:sp>
      <p:sp>
        <p:nvSpPr>
          <p:cNvPr id="269321" name="Oval 9"/>
          <p:cNvSpPr>
            <a:spLocks noChangeArrowheads="1"/>
          </p:cNvSpPr>
          <p:nvPr/>
        </p:nvSpPr>
        <p:spPr bwMode="auto">
          <a:xfrm>
            <a:off x="2438400" y="394335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</a:rPr>
              <a:t>2</a:t>
            </a:r>
          </a:p>
        </p:txBody>
      </p:sp>
      <p:grpSp>
        <p:nvGrpSpPr>
          <p:cNvPr id="269325" name="Group 13"/>
          <p:cNvGrpSpPr>
            <a:grpSpLocks/>
          </p:cNvGrpSpPr>
          <p:nvPr/>
        </p:nvGrpSpPr>
        <p:grpSpPr bwMode="auto">
          <a:xfrm>
            <a:off x="1981200" y="2190750"/>
            <a:ext cx="381000" cy="1981200"/>
            <a:chOff x="1248" y="1380"/>
            <a:chExt cx="240" cy="1248"/>
          </a:xfrm>
        </p:grpSpPr>
        <p:sp>
          <p:nvSpPr>
            <p:cNvPr id="26932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392" y="1380"/>
              <a:ext cx="96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  <p:sp>
          <p:nvSpPr>
            <p:cNvPr id="26932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392" y="2580"/>
              <a:ext cx="96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  <p:grpSp>
          <p:nvGrpSpPr>
            <p:cNvPr id="269328" name="Group 16"/>
            <p:cNvGrpSpPr>
              <a:grpSpLocks/>
            </p:cNvGrpSpPr>
            <p:nvPr/>
          </p:nvGrpSpPr>
          <p:grpSpPr bwMode="auto">
            <a:xfrm>
              <a:off x="1344" y="1380"/>
              <a:ext cx="48" cy="1248"/>
              <a:chOff x="1344" y="1380"/>
              <a:chExt cx="48" cy="1248"/>
            </a:xfrm>
          </p:grpSpPr>
          <p:sp>
            <p:nvSpPr>
              <p:cNvPr id="269329" name="WordArt 17"/>
              <p:cNvSpPr>
                <a:spLocks noChangeArrowheads="1" noChangeShapeType="1" noTextEdit="1"/>
              </p:cNvSpPr>
              <p:nvPr/>
            </p:nvSpPr>
            <p:spPr bwMode="auto">
              <a:xfrm rot="-5400000">
                <a:off x="1056" y="1668"/>
                <a:ext cx="62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noFill/>
                      <a:round/>
                      <a:headEnd/>
                      <a:tailEnd/>
                    </a:ln>
                    <a:solidFill>
                      <a:srgbClr val="000099"/>
                    </a:solidFill>
                    <a:latin typeface="Arial Black"/>
                  </a:rPr>
                  <a:t>_</a:t>
                </a:r>
              </a:p>
            </p:txBody>
          </p:sp>
          <p:sp>
            <p:nvSpPr>
              <p:cNvPr id="269330" name="WordArt 18"/>
              <p:cNvSpPr>
                <a:spLocks noChangeArrowheads="1" noChangeShapeType="1" noTextEdit="1"/>
              </p:cNvSpPr>
              <p:nvPr/>
            </p:nvSpPr>
            <p:spPr bwMode="auto">
              <a:xfrm rot="-5400000">
                <a:off x="1056" y="2244"/>
                <a:ext cx="62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noFill/>
                      <a:round/>
                      <a:headEnd/>
                      <a:tailEnd/>
                    </a:ln>
                    <a:solidFill>
                      <a:srgbClr val="000099"/>
                    </a:solidFill>
                    <a:latin typeface="Arial Black"/>
                  </a:rPr>
                  <a:t>_</a:t>
                </a:r>
              </a:p>
            </p:txBody>
          </p:sp>
          <p:sp>
            <p:nvSpPr>
              <p:cNvPr id="269331" name="WordArt 19"/>
              <p:cNvSpPr>
                <a:spLocks noChangeArrowheads="1" noChangeShapeType="1" noTextEdit="1"/>
              </p:cNvSpPr>
              <p:nvPr/>
            </p:nvSpPr>
            <p:spPr bwMode="auto">
              <a:xfrm rot="-5400000">
                <a:off x="1056" y="2292"/>
                <a:ext cx="624" cy="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noFill/>
                      <a:round/>
                      <a:headEnd/>
                      <a:tailEnd/>
                    </a:ln>
                    <a:solidFill>
                      <a:srgbClr val="000099"/>
                    </a:solidFill>
                    <a:latin typeface="Arial Black"/>
                  </a:rPr>
                  <a:t>_</a:t>
                </a:r>
              </a:p>
            </p:txBody>
          </p:sp>
        </p:grpSp>
        <p:sp>
          <p:nvSpPr>
            <p:cNvPr id="26933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248" y="1994"/>
              <a:ext cx="96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_</a:t>
              </a:r>
            </a:p>
          </p:txBody>
        </p:sp>
      </p:grpSp>
      <p:sp>
        <p:nvSpPr>
          <p:cNvPr id="269333" name="Text Box 21"/>
          <p:cNvSpPr txBox="1">
            <a:spLocks noChangeArrowheads="1"/>
          </p:cNvSpPr>
          <p:nvPr/>
        </p:nvSpPr>
        <p:spPr bwMode="auto">
          <a:xfrm>
            <a:off x="2895600" y="4324350"/>
            <a:ext cx="533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solidFill>
                  <a:srgbClr val="000099"/>
                </a:solidFill>
              </a:rPr>
              <a:t>(source of blessing)</a:t>
            </a:r>
          </a:p>
        </p:txBody>
      </p:sp>
      <p:grpSp>
        <p:nvGrpSpPr>
          <p:cNvPr id="269334" name="Group 22"/>
          <p:cNvGrpSpPr>
            <a:grpSpLocks/>
          </p:cNvGrpSpPr>
          <p:nvPr/>
        </p:nvGrpSpPr>
        <p:grpSpPr bwMode="auto">
          <a:xfrm>
            <a:off x="762000" y="762000"/>
            <a:ext cx="7543800" cy="4587875"/>
            <a:chOff x="528" y="480"/>
            <a:chExt cx="4752" cy="2890"/>
          </a:xfrm>
        </p:grpSpPr>
        <p:sp>
          <p:nvSpPr>
            <p:cNvPr id="269335" name="AutoShape 23"/>
            <p:cNvSpPr>
              <a:spLocks noChangeArrowheads="1"/>
            </p:cNvSpPr>
            <p:nvPr/>
          </p:nvSpPr>
          <p:spPr bwMode="auto">
            <a:xfrm>
              <a:off x="528" y="480"/>
              <a:ext cx="4752" cy="2890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9999FF"/>
                </a:gs>
                <a:gs pos="50000">
                  <a:schemeClr val="bg1"/>
                </a:gs>
                <a:gs pos="100000">
                  <a:srgbClr val="9999FF"/>
                </a:gs>
              </a:gsLst>
              <a:lin ang="5400000" scaled="1"/>
            </a:gradFill>
            <a:ln w="762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9336" name="Text Box 24"/>
            <p:cNvSpPr txBox="1">
              <a:spLocks noChangeArrowheads="1"/>
            </p:cNvSpPr>
            <p:nvPr/>
          </p:nvSpPr>
          <p:spPr bwMode="auto">
            <a:xfrm>
              <a:off x="1056" y="1101"/>
              <a:ext cx="4032" cy="1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3400" dirty="0">
                  <a:solidFill>
                    <a:srgbClr val="0000CC"/>
                  </a:solidFill>
                </a:rPr>
                <a:t>“And I will make of you a great nation, and I will bless you, and  make your name great, so that you will be a blessing.”</a:t>
              </a:r>
              <a:endParaRPr lang="en-US" sz="3400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269337" name="Text Box 25"/>
            <p:cNvSpPr txBox="1">
              <a:spLocks noChangeArrowheads="1"/>
            </p:cNvSpPr>
            <p:nvPr/>
          </p:nvSpPr>
          <p:spPr bwMode="auto">
            <a:xfrm>
              <a:off x="3120" y="2544"/>
              <a:ext cx="19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</a:rPr>
                <a:t>Genesis 12:2-3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26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6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69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/>
      <p:bldP spid="26933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827" name="Group 3"/>
          <p:cNvGrpSpPr>
            <a:grpSpLocks/>
          </p:cNvGrpSpPr>
          <p:nvPr/>
        </p:nvGrpSpPr>
        <p:grpSpPr bwMode="auto">
          <a:xfrm>
            <a:off x="1143000" y="5489575"/>
            <a:ext cx="6705600" cy="1216025"/>
            <a:chOff x="432" y="3410"/>
            <a:chExt cx="4224" cy="766"/>
          </a:xfrm>
        </p:grpSpPr>
        <p:sp>
          <p:nvSpPr>
            <p:cNvPr id="205828" name="Text Box 4"/>
            <p:cNvSpPr txBox="1">
              <a:spLocks noChangeArrowheads="1"/>
            </p:cNvSpPr>
            <p:nvPr/>
          </p:nvSpPr>
          <p:spPr bwMode="auto">
            <a:xfrm>
              <a:off x="656" y="3442"/>
              <a:ext cx="4000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To restore the foundation of faith, there must also be a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central figure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. Yet nowhere in the biblical record do we find Adam offering a sacrifice. Instead, his sons </a:t>
              </a:r>
              <a:r>
                <a:rPr lang="en-US" sz="2200" b="1" dirty="0">
                  <a:solidFill>
                    <a:srgbClr val="FFFF66"/>
                  </a:solidFill>
                  <a:latin typeface="Arial Narrow" pitchFamily="34" charset="0"/>
                </a:rPr>
                <a:t>Cain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and Abel offered them.</a:t>
              </a:r>
              <a:endParaRPr lang="en-US" sz="2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5829" name="Text Box 5"/>
            <p:cNvSpPr txBox="1">
              <a:spLocks noChangeArrowheads="1"/>
            </p:cNvSpPr>
            <p:nvPr/>
          </p:nvSpPr>
          <p:spPr bwMode="auto">
            <a:xfrm>
              <a:off x="432" y="3410"/>
              <a:ext cx="17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832" name="Oval 8"/>
          <p:cNvSpPr>
            <a:spLocks noChangeArrowheads="1"/>
          </p:cNvSpPr>
          <p:nvPr/>
        </p:nvSpPr>
        <p:spPr bwMode="auto">
          <a:xfrm>
            <a:off x="3665538" y="2971800"/>
            <a:ext cx="2141537" cy="914400"/>
          </a:xfrm>
          <a:prstGeom prst="ellipse">
            <a:avLst/>
          </a:prstGeom>
          <a:gradFill rotWithShape="0">
            <a:gsLst>
              <a:gs pos="0">
                <a:srgbClr val="FFCC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60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4000">
                <a:solidFill>
                  <a:srgbClr val="660066"/>
                </a:solidFill>
                <a:latin typeface="Impact" pitchFamily="34" charset="0"/>
              </a:rPr>
              <a:t>Adam</a:t>
            </a:r>
            <a:endParaRPr lang="en-US" sz="400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833" name="Oval 9"/>
          <p:cNvSpPr>
            <a:spLocks noChangeArrowheads="1"/>
          </p:cNvSpPr>
          <p:nvPr/>
        </p:nvSpPr>
        <p:spPr bwMode="auto">
          <a:xfrm>
            <a:off x="1524000" y="4038600"/>
            <a:ext cx="1671638" cy="725488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5A002D"/>
                </a:solidFill>
                <a:latin typeface="Impact" pitchFamily="34" charset="0"/>
              </a:rPr>
              <a:t>Abel</a:t>
            </a:r>
          </a:p>
        </p:txBody>
      </p:sp>
      <p:sp>
        <p:nvSpPr>
          <p:cNvPr id="205834" name="Oval 10"/>
          <p:cNvSpPr>
            <a:spLocks noChangeArrowheads="1"/>
          </p:cNvSpPr>
          <p:nvPr/>
        </p:nvSpPr>
        <p:spPr bwMode="auto">
          <a:xfrm>
            <a:off x="6253163" y="4038600"/>
            <a:ext cx="1671637" cy="725488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CC6600"/>
            </a:solidFill>
            <a:round/>
            <a:headEnd/>
            <a:tailEnd/>
          </a:ln>
          <a:effectLst>
            <a:outerShdw dist="64758" dir="4721404" algn="ctr" rotWithShape="0">
              <a:srgbClr val="B65B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5A002D"/>
                </a:solidFill>
                <a:latin typeface="Impact" pitchFamily="34" charset="0"/>
              </a:rPr>
              <a:t>Cain</a:t>
            </a:r>
          </a:p>
        </p:txBody>
      </p:sp>
      <p:sp>
        <p:nvSpPr>
          <p:cNvPr id="205835" name="Text Box 11"/>
          <p:cNvSpPr txBox="1">
            <a:spLocks noChangeArrowheads="1"/>
          </p:cNvSpPr>
          <p:nvPr/>
        </p:nvSpPr>
        <p:spPr bwMode="auto">
          <a:xfrm>
            <a:off x="723900" y="762000"/>
            <a:ext cx="327660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Object for condition</a:t>
            </a:r>
            <a:endParaRPr lang="en-US" sz="3000">
              <a:latin typeface="Arial" charset="0"/>
            </a:endParaRPr>
          </a:p>
        </p:txBody>
      </p:sp>
      <p:sp>
        <p:nvSpPr>
          <p:cNvPr id="205836" name="WordArt 12"/>
          <p:cNvSpPr>
            <a:spLocks noChangeArrowheads="1" noChangeShapeType="1" noTextEdit="1"/>
          </p:cNvSpPr>
          <p:nvPr/>
        </p:nvSpPr>
        <p:spPr bwMode="auto">
          <a:xfrm rot="10800000">
            <a:off x="4000500" y="995363"/>
            <a:ext cx="1533525" cy="82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…….....</a:t>
            </a:r>
          </a:p>
        </p:txBody>
      </p:sp>
      <p:sp>
        <p:nvSpPr>
          <p:cNvPr id="205837" name="WordArt 13"/>
          <p:cNvSpPr>
            <a:spLocks noChangeArrowheads="1" noChangeShapeType="1" noTextEdit="1"/>
          </p:cNvSpPr>
          <p:nvPr/>
        </p:nvSpPr>
        <p:spPr bwMode="auto">
          <a:xfrm flipH="1">
            <a:off x="571500" y="914400"/>
            <a:ext cx="15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205838" name="Text Box 14"/>
          <p:cNvSpPr txBox="1">
            <a:spLocks noChangeArrowheads="1"/>
          </p:cNvSpPr>
          <p:nvPr/>
        </p:nvSpPr>
        <p:spPr bwMode="auto">
          <a:xfrm>
            <a:off x="5600700" y="762000"/>
            <a:ext cx="312420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Sacrificial offering</a:t>
            </a:r>
            <a:endParaRPr lang="en-US" sz="3000">
              <a:latin typeface="Arial" charset="0"/>
            </a:endParaRPr>
          </a:p>
        </p:txBody>
      </p:sp>
      <p:sp>
        <p:nvSpPr>
          <p:cNvPr id="205839" name="Text Box 15"/>
          <p:cNvSpPr txBox="1">
            <a:spLocks noChangeArrowheads="1"/>
          </p:cNvSpPr>
          <p:nvPr/>
        </p:nvSpPr>
        <p:spPr bwMode="auto">
          <a:xfrm>
            <a:off x="723900" y="1203325"/>
            <a:ext cx="327660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Central figure</a:t>
            </a:r>
            <a:endParaRPr lang="en-US" sz="3000">
              <a:latin typeface="Arial" charset="0"/>
            </a:endParaRPr>
          </a:p>
        </p:txBody>
      </p:sp>
      <p:sp>
        <p:nvSpPr>
          <p:cNvPr id="205840" name="Text Box 16"/>
          <p:cNvSpPr txBox="1">
            <a:spLocks noChangeArrowheads="1"/>
          </p:cNvSpPr>
          <p:nvPr/>
        </p:nvSpPr>
        <p:spPr bwMode="auto">
          <a:xfrm>
            <a:off x="304800" y="152400"/>
            <a:ext cx="44958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1.1  The Foundation of Faith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3" grpId="0" animBg="1"/>
      <p:bldP spid="205834" grpId="0" animBg="1"/>
      <p:bldP spid="20583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0342" name="Group 6"/>
          <p:cNvGrpSpPr>
            <a:grpSpLocks/>
          </p:cNvGrpSpPr>
          <p:nvPr/>
        </p:nvGrpSpPr>
        <p:grpSpPr bwMode="auto">
          <a:xfrm>
            <a:off x="914400" y="5638800"/>
            <a:ext cx="7391400" cy="990600"/>
            <a:chOff x="240" y="3600"/>
            <a:chExt cx="4656" cy="624"/>
          </a:xfrm>
        </p:grpSpPr>
        <p:sp>
          <p:nvSpPr>
            <p:cNvPr id="270343" name="Text Box 7"/>
            <p:cNvSpPr txBox="1">
              <a:spLocks noChangeArrowheads="1"/>
            </p:cNvSpPr>
            <p:nvPr/>
          </p:nvSpPr>
          <p:spPr bwMode="auto">
            <a:xfrm>
              <a:off x="464" y="3629"/>
              <a:ext cx="4432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God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commanded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Abraham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to offer a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dove, a ram, and a heifer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.  These were the objects for the condition which he offered to restore the foundation of faith 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208).</a:t>
              </a:r>
            </a:p>
          </p:txBody>
        </p:sp>
        <p:sp>
          <p:nvSpPr>
            <p:cNvPr id="270344" name="Text Box 8"/>
            <p:cNvSpPr txBox="1">
              <a:spLocks noChangeArrowheads="1"/>
            </p:cNvSpPr>
            <p:nvPr/>
          </p:nvSpPr>
          <p:spPr bwMode="auto">
            <a:xfrm>
              <a:off x="240" y="3600"/>
              <a:ext cx="17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381000" y="152400"/>
            <a:ext cx="7391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u="sng" dirty="0">
                <a:solidFill>
                  <a:srgbClr val="000099"/>
                </a:solidFill>
                <a:latin typeface="Impact" pitchFamily="34" charset="0"/>
              </a:rPr>
              <a:t>3.1.2  The Objects for the Condition Offered</a:t>
            </a:r>
          </a:p>
          <a:p>
            <a:pPr eaLnBrk="0" hangingPunct="0">
              <a:lnSpc>
                <a:spcPct val="85000"/>
              </a:lnSpc>
            </a:pPr>
            <a:r>
              <a:rPr lang="en-US" sz="3200" dirty="0">
                <a:solidFill>
                  <a:srgbClr val="000099"/>
                </a:solidFill>
                <a:latin typeface="Impact" pitchFamily="34" charset="0"/>
              </a:rPr>
              <a:t>	</a:t>
            </a:r>
            <a:r>
              <a:rPr lang="en-US" sz="3200" u="sng" dirty="0">
                <a:solidFill>
                  <a:srgbClr val="000099"/>
                </a:solidFill>
                <a:latin typeface="Impact" pitchFamily="34" charset="0"/>
              </a:rPr>
              <a:t>for the Foundation of Faith</a:t>
            </a:r>
          </a:p>
        </p:txBody>
      </p:sp>
      <p:grpSp>
        <p:nvGrpSpPr>
          <p:cNvPr id="270346" name="Group 10"/>
          <p:cNvGrpSpPr>
            <a:grpSpLocks/>
          </p:cNvGrpSpPr>
          <p:nvPr/>
        </p:nvGrpSpPr>
        <p:grpSpPr bwMode="auto">
          <a:xfrm>
            <a:off x="457200" y="1235075"/>
            <a:ext cx="6172200" cy="669925"/>
            <a:chOff x="288" y="778"/>
            <a:chExt cx="3888" cy="422"/>
          </a:xfrm>
        </p:grpSpPr>
        <p:sp>
          <p:nvSpPr>
            <p:cNvPr id="270347" name="Rectangle 11"/>
            <p:cNvSpPr>
              <a:spLocks noChangeArrowheads="1"/>
            </p:cNvSpPr>
            <p:nvPr/>
          </p:nvSpPr>
          <p:spPr bwMode="auto">
            <a:xfrm>
              <a:off x="312" y="778"/>
              <a:ext cx="3864" cy="422"/>
            </a:xfrm>
            <a:prstGeom prst="rect">
              <a:avLst/>
            </a:prstGeom>
            <a:solidFill>
              <a:srgbClr val="0000CC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48" name="Text Box 12"/>
            <p:cNvSpPr txBox="1">
              <a:spLocks noChangeArrowheads="1"/>
            </p:cNvSpPr>
            <p:nvPr/>
          </p:nvSpPr>
          <p:spPr bwMode="auto">
            <a:xfrm>
              <a:off x="288" y="816"/>
              <a:ext cx="3888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chemeClr val="bg1"/>
                  </a:solidFill>
                  <a:latin typeface="Impact" pitchFamily="34" charset="0"/>
                </a:rPr>
                <a:t>3.1.2.1  Abraham’s Symbolic Offering</a:t>
              </a:r>
              <a:endParaRPr lang="en-US" sz="3200" b="1" u="sng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70349" name="Text Box 13"/>
          <p:cNvSpPr txBox="1">
            <a:spLocks noChangeArrowheads="1"/>
          </p:cNvSpPr>
          <p:nvPr/>
        </p:nvSpPr>
        <p:spPr bwMode="auto">
          <a:xfrm>
            <a:off x="2084388" y="4953000"/>
            <a:ext cx="4773612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99"/>
                </a:solidFill>
              </a:rPr>
              <a:t>Offered on one altar</a:t>
            </a:r>
          </a:p>
        </p:txBody>
      </p:sp>
      <p:sp>
        <p:nvSpPr>
          <p:cNvPr id="270351" name="AutoShape 15"/>
          <p:cNvSpPr>
            <a:spLocks noChangeArrowheads="1"/>
          </p:cNvSpPr>
          <p:nvPr/>
        </p:nvSpPr>
        <p:spPr bwMode="auto">
          <a:xfrm rot="5400000">
            <a:off x="4157662" y="685801"/>
            <a:ext cx="295275" cy="4495800"/>
          </a:xfrm>
          <a:prstGeom prst="downArrow">
            <a:avLst>
              <a:gd name="adj1" fmla="val 41667"/>
              <a:gd name="adj2" fmla="val 151976"/>
            </a:avLst>
          </a:prstGeom>
          <a:gradFill rotWithShape="1">
            <a:gsLst>
              <a:gs pos="0">
                <a:srgbClr val="FFFF00"/>
              </a:gs>
              <a:gs pos="50000">
                <a:srgbClr val="660066"/>
              </a:gs>
              <a:gs pos="100000">
                <a:srgbClr val="FFFF00"/>
              </a:gs>
            </a:gsLst>
            <a:lin ang="5400000" scaled="1"/>
          </a:gradFill>
          <a:ln w="317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grpSp>
        <p:nvGrpSpPr>
          <p:cNvPr id="270352" name="Group 16"/>
          <p:cNvGrpSpPr>
            <a:grpSpLocks/>
          </p:cNvGrpSpPr>
          <p:nvPr/>
        </p:nvGrpSpPr>
        <p:grpSpPr bwMode="auto">
          <a:xfrm>
            <a:off x="6400800" y="2133600"/>
            <a:ext cx="2133600" cy="1600200"/>
            <a:chOff x="4032" y="1344"/>
            <a:chExt cx="1344" cy="1008"/>
          </a:xfrm>
        </p:grpSpPr>
        <p:sp>
          <p:nvSpPr>
            <p:cNvPr id="270353" name="Oval 17"/>
            <p:cNvSpPr>
              <a:spLocks noChangeArrowheads="1"/>
            </p:cNvSpPr>
            <p:nvPr/>
          </p:nvSpPr>
          <p:spPr bwMode="auto">
            <a:xfrm>
              <a:off x="4032" y="1344"/>
              <a:ext cx="1344" cy="1008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CCCCFF"/>
                </a:gs>
              </a:gsLst>
              <a:lin ang="2700000" scaled="1"/>
            </a:gradFill>
            <a:ln w="12700" algn="ctr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0066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70354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4124" y="1632"/>
              <a:ext cx="1160" cy="432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660066"/>
                  </a:solidFill>
                  <a:latin typeface="Impact"/>
                </a:rPr>
                <a:t>Abraham</a:t>
              </a:r>
            </a:p>
          </p:txBody>
        </p:sp>
      </p:grpSp>
      <p:grpSp>
        <p:nvGrpSpPr>
          <p:cNvPr id="270355" name="Group 19"/>
          <p:cNvGrpSpPr>
            <a:grpSpLocks/>
          </p:cNvGrpSpPr>
          <p:nvPr/>
        </p:nvGrpSpPr>
        <p:grpSpPr bwMode="auto">
          <a:xfrm>
            <a:off x="762000" y="2362200"/>
            <a:ext cx="1219200" cy="1143000"/>
            <a:chOff x="672" y="672"/>
            <a:chExt cx="1056" cy="480"/>
          </a:xfrm>
        </p:grpSpPr>
        <p:sp>
          <p:nvSpPr>
            <p:cNvPr id="270356" name="Oval 20"/>
            <p:cNvSpPr>
              <a:spLocks noChangeArrowheads="1"/>
            </p:cNvSpPr>
            <p:nvPr/>
          </p:nvSpPr>
          <p:spPr bwMode="auto">
            <a:xfrm>
              <a:off x="672" y="672"/>
              <a:ext cx="1056" cy="4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70357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789" y="808"/>
              <a:ext cx="811" cy="22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grpSp>
        <p:nvGrpSpPr>
          <p:cNvPr id="270358" name="Group 22"/>
          <p:cNvGrpSpPr>
            <a:grpSpLocks/>
          </p:cNvGrpSpPr>
          <p:nvPr/>
        </p:nvGrpSpPr>
        <p:grpSpPr bwMode="auto">
          <a:xfrm>
            <a:off x="3403600" y="2133600"/>
            <a:ext cx="2133600" cy="1600200"/>
            <a:chOff x="2175" y="1344"/>
            <a:chExt cx="1344" cy="1008"/>
          </a:xfrm>
        </p:grpSpPr>
        <p:sp>
          <p:nvSpPr>
            <p:cNvPr id="270359" name="Oval 23"/>
            <p:cNvSpPr>
              <a:spLocks noChangeArrowheads="1"/>
            </p:cNvSpPr>
            <p:nvPr/>
          </p:nvSpPr>
          <p:spPr bwMode="auto">
            <a:xfrm>
              <a:off x="2175" y="1344"/>
              <a:ext cx="1344" cy="1008"/>
            </a:xfrm>
            <a:prstGeom prst="ellipse">
              <a:avLst/>
            </a:prstGeom>
            <a:gradFill rotWithShape="1">
              <a:gsLst>
                <a:gs pos="0">
                  <a:srgbClr val="800080"/>
                </a:gs>
                <a:gs pos="100000">
                  <a:srgbClr val="660066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grpSp>
          <p:nvGrpSpPr>
            <p:cNvPr id="270360" name="Group 24"/>
            <p:cNvGrpSpPr>
              <a:grpSpLocks/>
            </p:cNvGrpSpPr>
            <p:nvPr/>
          </p:nvGrpSpPr>
          <p:grpSpPr bwMode="auto">
            <a:xfrm>
              <a:off x="2352" y="1488"/>
              <a:ext cx="960" cy="672"/>
              <a:chOff x="2256" y="1488"/>
              <a:chExt cx="1248" cy="768"/>
            </a:xfrm>
          </p:grpSpPr>
          <p:sp>
            <p:nvSpPr>
              <p:cNvPr id="270361" name="WordArt 2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20" y="1488"/>
                <a:ext cx="720" cy="33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Impact"/>
                  </a:rPr>
                  <a:t>Three</a:t>
                </a:r>
              </a:p>
            </p:txBody>
          </p:sp>
          <p:sp>
            <p:nvSpPr>
              <p:cNvPr id="270362" name="WordArt 2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56" y="1872"/>
                <a:ext cx="1248" cy="38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Impact"/>
                  </a:rPr>
                  <a:t>offerings</a:t>
                </a:r>
              </a:p>
            </p:txBody>
          </p:sp>
        </p:grpSp>
      </p:grpSp>
      <p:sp>
        <p:nvSpPr>
          <p:cNvPr id="270350" name="Text Box 14"/>
          <p:cNvSpPr txBox="1">
            <a:spLocks noChangeArrowheads="1"/>
          </p:cNvSpPr>
          <p:nvPr/>
        </p:nvSpPr>
        <p:spPr bwMode="auto">
          <a:xfrm>
            <a:off x="3138488" y="3763963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660066"/>
                </a:solidFill>
              </a:rPr>
              <a:t>(Gen. 15:9)</a:t>
            </a:r>
          </a:p>
        </p:txBody>
      </p:sp>
      <p:grpSp>
        <p:nvGrpSpPr>
          <p:cNvPr id="270338" name="Group 2"/>
          <p:cNvGrpSpPr>
            <a:grpSpLocks/>
          </p:cNvGrpSpPr>
          <p:nvPr/>
        </p:nvGrpSpPr>
        <p:grpSpPr bwMode="auto">
          <a:xfrm>
            <a:off x="2617788" y="4373563"/>
            <a:ext cx="3706812" cy="579437"/>
            <a:chOff x="1745" y="2699"/>
            <a:chExt cx="2335" cy="365"/>
          </a:xfrm>
        </p:grpSpPr>
        <p:sp>
          <p:nvSpPr>
            <p:cNvPr id="270339" name="Rectangle 3"/>
            <p:cNvSpPr>
              <a:spLocks noChangeArrowheads="1"/>
            </p:cNvSpPr>
            <p:nvPr/>
          </p:nvSpPr>
          <p:spPr bwMode="auto">
            <a:xfrm>
              <a:off x="1745" y="2714"/>
              <a:ext cx="2335" cy="3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40" name="Text Box 4"/>
            <p:cNvSpPr txBox="1">
              <a:spLocks noChangeArrowheads="1"/>
            </p:cNvSpPr>
            <p:nvPr/>
          </p:nvSpPr>
          <p:spPr bwMode="auto">
            <a:xfrm>
              <a:off x="1745" y="2699"/>
              <a:ext cx="2335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rgbClr val="000099"/>
                  </a:solidFill>
                  <a:latin typeface="Impact" pitchFamily="34" charset="0"/>
                </a:rPr>
                <a:t>Dove, ram, and heifer</a:t>
              </a: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0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7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1363" name="Group 3"/>
          <p:cNvGrpSpPr>
            <a:grpSpLocks/>
          </p:cNvGrpSpPr>
          <p:nvPr/>
        </p:nvGrpSpPr>
        <p:grpSpPr bwMode="auto">
          <a:xfrm>
            <a:off x="1981200" y="5791200"/>
            <a:ext cx="5410200" cy="717550"/>
            <a:chOff x="528" y="3686"/>
            <a:chExt cx="3408" cy="452"/>
          </a:xfrm>
        </p:grpSpPr>
        <p:sp>
          <p:nvSpPr>
            <p:cNvPr id="271364" name="Text Box 4"/>
            <p:cNvSpPr txBox="1">
              <a:spLocks noChangeArrowheads="1"/>
            </p:cNvSpPr>
            <p:nvPr/>
          </p:nvSpPr>
          <p:spPr bwMode="auto">
            <a:xfrm>
              <a:off x="752" y="3688"/>
              <a:ext cx="3184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What was the significance of Abraham’s symbolic offering 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209) </a:t>
              </a:r>
              <a:r>
                <a:rPr lang="en-US" sz="2000" b="1">
                  <a:solidFill>
                    <a:schemeClr val="bg1"/>
                  </a:solidFill>
                  <a:latin typeface="Arial Narrow" pitchFamily="34" charset="0"/>
                </a:rPr>
                <a:t>?</a:t>
              </a:r>
            </a:p>
          </p:txBody>
        </p:sp>
        <p:sp>
          <p:nvSpPr>
            <p:cNvPr id="271365" name="Text Box 5"/>
            <p:cNvSpPr txBox="1">
              <a:spLocks noChangeArrowheads="1"/>
            </p:cNvSpPr>
            <p:nvPr/>
          </p:nvSpPr>
          <p:spPr bwMode="auto">
            <a:xfrm>
              <a:off x="528" y="3686"/>
              <a:ext cx="17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71366" name="Text Box 6"/>
          <p:cNvSpPr txBox="1">
            <a:spLocks noChangeArrowheads="1"/>
          </p:cNvSpPr>
          <p:nvPr/>
        </p:nvSpPr>
        <p:spPr bwMode="auto">
          <a:xfrm>
            <a:off x="533400" y="1524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400" u="sng" dirty="0">
                <a:solidFill>
                  <a:srgbClr val="000099"/>
                </a:solidFill>
                <a:latin typeface="Impact" pitchFamily="34" charset="0"/>
              </a:rPr>
              <a:t>Significance of Abraham’s symbolic offering</a:t>
            </a:r>
            <a:endParaRPr lang="en-US" sz="3400" u="sng" dirty="0">
              <a:latin typeface="Arial" charset="0"/>
            </a:endParaRPr>
          </a:p>
        </p:txBody>
      </p:sp>
      <p:grpSp>
        <p:nvGrpSpPr>
          <p:cNvPr id="271367" name="Group 7"/>
          <p:cNvGrpSpPr>
            <a:grpSpLocks/>
          </p:cNvGrpSpPr>
          <p:nvPr/>
        </p:nvGrpSpPr>
        <p:grpSpPr bwMode="auto">
          <a:xfrm>
            <a:off x="2209800" y="2133600"/>
            <a:ext cx="4724400" cy="2819400"/>
            <a:chOff x="1392" y="1344"/>
            <a:chExt cx="2976" cy="1776"/>
          </a:xfrm>
        </p:grpSpPr>
        <p:sp>
          <p:nvSpPr>
            <p:cNvPr id="271368" name="Oval 8"/>
            <p:cNvSpPr>
              <a:spLocks noChangeArrowheads="1"/>
            </p:cNvSpPr>
            <p:nvPr/>
          </p:nvSpPr>
          <p:spPr bwMode="auto">
            <a:xfrm>
              <a:off x="2144" y="1344"/>
              <a:ext cx="1344" cy="100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grpSp>
          <p:nvGrpSpPr>
            <p:cNvPr id="271369" name="Group 9"/>
            <p:cNvGrpSpPr>
              <a:grpSpLocks/>
            </p:cNvGrpSpPr>
            <p:nvPr/>
          </p:nvGrpSpPr>
          <p:grpSpPr bwMode="auto">
            <a:xfrm>
              <a:off x="2321" y="1488"/>
              <a:ext cx="960" cy="672"/>
              <a:chOff x="2256" y="1488"/>
              <a:chExt cx="1248" cy="768"/>
            </a:xfrm>
          </p:grpSpPr>
          <p:sp>
            <p:nvSpPr>
              <p:cNvPr id="271370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20" y="1488"/>
                <a:ext cx="720" cy="33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B2B2B2"/>
                    </a:solidFill>
                    <a:latin typeface="Impact"/>
                  </a:rPr>
                  <a:t>Three</a:t>
                </a:r>
              </a:p>
            </p:txBody>
          </p:sp>
          <p:sp>
            <p:nvSpPr>
              <p:cNvPr id="271371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56" y="1872"/>
                <a:ext cx="1248" cy="38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B2B2B2"/>
                    </a:solidFill>
                    <a:latin typeface="Impact"/>
                  </a:rPr>
                  <a:t>offerings</a:t>
                </a:r>
              </a:p>
            </p:txBody>
          </p:sp>
        </p:grpSp>
        <p:pic>
          <p:nvPicPr>
            <p:cNvPr id="271372" name="Picture 12" descr="AAS5020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2000" contrast="60000"/>
            </a:blip>
            <a:srcRect/>
            <a:stretch>
              <a:fillRect/>
            </a:stretch>
          </p:blipFill>
          <p:spPr bwMode="auto">
            <a:xfrm>
              <a:off x="1392" y="2399"/>
              <a:ext cx="448" cy="383"/>
            </a:xfrm>
            <a:prstGeom prst="rect">
              <a:avLst/>
            </a:prstGeom>
            <a:noFill/>
          </p:spPr>
        </p:pic>
        <p:pic>
          <p:nvPicPr>
            <p:cNvPr id="271373" name="Picture 13" descr="ACE00036"/>
            <p:cNvPicPr>
              <a:picLocks noChangeAspect="1" noChangeArrowheads="1"/>
            </p:cNvPicPr>
            <p:nvPr/>
          </p:nvPicPr>
          <p:blipFill>
            <a:blip r:embed="rId4">
              <a:lum bright="66000" contrast="30000"/>
            </a:blip>
            <a:srcRect/>
            <a:stretch>
              <a:fillRect/>
            </a:stretch>
          </p:blipFill>
          <p:spPr bwMode="auto">
            <a:xfrm>
              <a:off x="2335" y="2296"/>
              <a:ext cx="641" cy="488"/>
            </a:xfrm>
            <a:prstGeom prst="rect">
              <a:avLst/>
            </a:prstGeom>
            <a:noFill/>
          </p:spPr>
        </p:pic>
        <p:sp>
          <p:nvSpPr>
            <p:cNvPr id="271374" name="Rectangle 14"/>
            <p:cNvSpPr>
              <a:spLocks noChangeArrowheads="1"/>
            </p:cNvSpPr>
            <p:nvPr/>
          </p:nvSpPr>
          <p:spPr bwMode="auto">
            <a:xfrm>
              <a:off x="1649" y="2770"/>
              <a:ext cx="2335" cy="3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375" name="Text Box 15"/>
            <p:cNvSpPr txBox="1">
              <a:spLocks noChangeArrowheads="1"/>
            </p:cNvSpPr>
            <p:nvPr/>
          </p:nvSpPr>
          <p:spPr bwMode="auto">
            <a:xfrm>
              <a:off x="1649" y="2755"/>
              <a:ext cx="2335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rgbClr val="B2B2B2"/>
                  </a:solidFill>
                  <a:latin typeface="Impact" pitchFamily="34" charset="0"/>
                </a:rPr>
                <a:t>Dove, ram, and heifer</a:t>
              </a:r>
            </a:p>
          </p:txBody>
        </p:sp>
        <p:pic>
          <p:nvPicPr>
            <p:cNvPr id="271376" name="Picture 16" descr="farm0007"/>
            <p:cNvPicPr>
              <a:picLocks noChangeAspect="1" noChangeArrowheads="1"/>
            </p:cNvPicPr>
            <p:nvPr/>
          </p:nvPicPr>
          <p:blipFill>
            <a:blip r:embed="rId5">
              <a:lum bright="78000" contrast="30000"/>
            </a:blip>
            <a:srcRect/>
            <a:stretch>
              <a:fillRect/>
            </a:stretch>
          </p:blipFill>
          <p:spPr bwMode="auto">
            <a:xfrm>
              <a:off x="3408" y="2064"/>
              <a:ext cx="960" cy="71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386" name="Group 2"/>
          <p:cNvGrpSpPr>
            <a:grpSpLocks/>
          </p:cNvGrpSpPr>
          <p:nvPr/>
        </p:nvGrpSpPr>
        <p:grpSpPr bwMode="auto">
          <a:xfrm>
            <a:off x="2209800" y="2133600"/>
            <a:ext cx="4724400" cy="2819400"/>
            <a:chOff x="1392" y="1344"/>
            <a:chExt cx="2976" cy="1776"/>
          </a:xfrm>
        </p:grpSpPr>
        <p:sp>
          <p:nvSpPr>
            <p:cNvPr id="272387" name="Oval 3"/>
            <p:cNvSpPr>
              <a:spLocks noChangeArrowheads="1"/>
            </p:cNvSpPr>
            <p:nvPr/>
          </p:nvSpPr>
          <p:spPr bwMode="auto">
            <a:xfrm>
              <a:off x="2144" y="1344"/>
              <a:ext cx="1344" cy="100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grpSp>
          <p:nvGrpSpPr>
            <p:cNvPr id="272388" name="Group 4"/>
            <p:cNvGrpSpPr>
              <a:grpSpLocks/>
            </p:cNvGrpSpPr>
            <p:nvPr/>
          </p:nvGrpSpPr>
          <p:grpSpPr bwMode="auto">
            <a:xfrm>
              <a:off x="2321" y="1488"/>
              <a:ext cx="960" cy="672"/>
              <a:chOff x="2256" y="1488"/>
              <a:chExt cx="1248" cy="768"/>
            </a:xfrm>
          </p:grpSpPr>
          <p:sp>
            <p:nvSpPr>
              <p:cNvPr id="272389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20" y="1488"/>
                <a:ext cx="720" cy="33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B2B2B2"/>
                    </a:solidFill>
                    <a:latin typeface="Impact"/>
                  </a:rPr>
                  <a:t>Three</a:t>
                </a:r>
              </a:p>
            </p:txBody>
          </p:sp>
          <p:sp>
            <p:nvSpPr>
              <p:cNvPr id="272390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56" y="1872"/>
                <a:ext cx="1248" cy="38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B2B2B2"/>
                    </a:solidFill>
                    <a:latin typeface="Impact"/>
                  </a:rPr>
                  <a:t>offerings</a:t>
                </a:r>
              </a:p>
            </p:txBody>
          </p:sp>
        </p:grpSp>
        <p:pic>
          <p:nvPicPr>
            <p:cNvPr id="272391" name="Picture 7" descr="AAS5020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2000" contrast="60000"/>
            </a:blip>
            <a:srcRect/>
            <a:stretch>
              <a:fillRect/>
            </a:stretch>
          </p:blipFill>
          <p:spPr bwMode="auto">
            <a:xfrm>
              <a:off x="1392" y="2399"/>
              <a:ext cx="448" cy="383"/>
            </a:xfrm>
            <a:prstGeom prst="rect">
              <a:avLst/>
            </a:prstGeom>
            <a:noFill/>
          </p:spPr>
        </p:pic>
        <p:pic>
          <p:nvPicPr>
            <p:cNvPr id="272392" name="Picture 8" descr="ACE00036"/>
            <p:cNvPicPr>
              <a:picLocks noChangeAspect="1" noChangeArrowheads="1"/>
            </p:cNvPicPr>
            <p:nvPr/>
          </p:nvPicPr>
          <p:blipFill>
            <a:blip r:embed="rId4">
              <a:lum bright="66000" contrast="30000"/>
            </a:blip>
            <a:srcRect/>
            <a:stretch>
              <a:fillRect/>
            </a:stretch>
          </p:blipFill>
          <p:spPr bwMode="auto">
            <a:xfrm>
              <a:off x="2335" y="2296"/>
              <a:ext cx="641" cy="488"/>
            </a:xfrm>
            <a:prstGeom prst="rect">
              <a:avLst/>
            </a:prstGeom>
            <a:noFill/>
          </p:spPr>
        </p:pic>
        <p:sp>
          <p:nvSpPr>
            <p:cNvPr id="272393" name="Rectangle 9"/>
            <p:cNvSpPr>
              <a:spLocks noChangeArrowheads="1"/>
            </p:cNvSpPr>
            <p:nvPr/>
          </p:nvSpPr>
          <p:spPr bwMode="auto">
            <a:xfrm>
              <a:off x="1649" y="2770"/>
              <a:ext cx="2335" cy="3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394" name="Text Box 10"/>
            <p:cNvSpPr txBox="1">
              <a:spLocks noChangeArrowheads="1"/>
            </p:cNvSpPr>
            <p:nvPr/>
          </p:nvSpPr>
          <p:spPr bwMode="auto">
            <a:xfrm>
              <a:off x="1649" y="2755"/>
              <a:ext cx="2335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rgbClr val="B2B2B2"/>
                  </a:solidFill>
                  <a:latin typeface="Impact" pitchFamily="34" charset="0"/>
                </a:rPr>
                <a:t>Dove, ram, and heifer</a:t>
              </a:r>
            </a:p>
          </p:txBody>
        </p:sp>
        <p:pic>
          <p:nvPicPr>
            <p:cNvPr id="272395" name="Picture 11" descr="farm0007"/>
            <p:cNvPicPr>
              <a:picLocks noChangeAspect="1" noChangeArrowheads="1"/>
            </p:cNvPicPr>
            <p:nvPr/>
          </p:nvPicPr>
          <p:blipFill>
            <a:blip r:embed="rId5">
              <a:lum bright="78000" contrast="30000"/>
            </a:blip>
            <a:srcRect/>
            <a:stretch>
              <a:fillRect/>
            </a:stretch>
          </p:blipFill>
          <p:spPr bwMode="auto">
            <a:xfrm>
              <a:off x="3408" y="2064"/>
              <a:ext cx="960" cy="715"/>
            </a:xfrm>
            <a:prstGeom prst="rect">
              <a:avLst/>
            </a:prstGeom>
            <a:noFill/>
          </p:spPr>
        </p:pic>
      </p:grpSp>
      <p:sp>
        <p:nvSpPr>
          <p:cNvPr id="272396" name="Rectangle 1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2397" name="Group 13"/>
          <p:cNvGrpSpPr>
            <a:grpSpLocks/>
          </p:cNvGrpSpPr>
          <p:nvPr/>
        </p:nvGrpSpPr>
        <p:grpSpPr bwMode="auto">
          <a:xfrm>
            <a:off x="1317625" y="5715000"/>
            <a:ext cx="6454775" cy="1025525"/>
            <a:chOff x="830" y="3600"/>
            <a:chExt cx="4066" cy="646"/>
          </a:xfrm>
        </p:grpSpPr>
        <p:sp>
          <p:nvSpPr>
            <p:cNvPr id="272398" name="Text Box 14"/>
            <p:cNvSpPr txBox="1">
              <a:spLocks noChangeArrowheads="1"/>
            </p:cNvSpPr>
            <p:nvPr/>
          </p:nvSpPr>
          <p:spPr bwMode="auto">
            <a:xfrm>
              <a:off x="1088" y="3600"/>
              <a:ext cx="3808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It was an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object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for the condition to restore all that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Adam’s family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was supposed to accomplish through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Cain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and Abel’s sacrifices,</a:t>
              </a:r>
              <a:endParaRPr lang="en-US" sz="24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72399" name="Oval 15"/>
            <p:cNvSpPr>
              <a:spLocks noChangeArrowheads="1"/>
            </p:cNvSpPr>
            <p:nvPr/>
          </p:nvSpPr>
          <p:spPr bwMode="auto">
            <a:xfrm>
              <a:off x="830" y="3604"/>
              <a:ext cx="226" cy="2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72400" name="Oval 16"/>
          <p:cNvSpPr>
            <a:spLocks noChangeArrowheads="1"/>
          </p:cNvSpPr>
          <p:nvPr/>
        </p:nvSpPr>
        <p:spPr bwMode="auto">
          <a:xfrm>
            <a:off x="381000" y="17526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272401" name="Text Box 17"/>
          <p:cNvSpPr txBox="1">
            <a:spLocks noChangeArrowheads="1"/>
          </p:cNvSpPr>
          <p:nvPr/>
        </p:nvSpPr>
        <p:spPr bwMode="auto">
          <a:xfrm>
            <a:off x="2362200" y="1385888"/>
            <a:ext cx="66294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4800">
                <a:solidFill>
                  <a:srgbClr val="660066"/>
                </a:solidFill>
                <a:latin typeface="Fette Engschrift" pitchFamily="2" charset="0"/>
              </a:rPr>
              <a:t>Object for the condition to restore Adam’s family’s task</a:t>
            </a:r>
          </a:p>
        </p:txBody>
      </p:sp>
      <p:grpSp>
        <p:nvGrpSpPr>
          <p:cNvPr id="272402" name="Group 18"/>
          <p:cNvGrpSpPr>
            <a:grpSpLocks/>
          </p:cNvGrpSpPr>
          <p:nvPr/>
        </p:nvGrpSpPr>
        <p:grpSpPr bwMode="auto">
          <a:xfrm>
            <a:off x="982663" y="914400"/>
            <a:ext cx="1227137" cy="2133600"/>
            <a:chOff x="619" y="576"/>
            <a:chExt cx="773" cy="1344"/>
          </a:xfrm>
        </p:grpSpPr>
        <p:sp>
          <p:nvSpPr>
            <p:cNvPr id="272403" name="Oval 19"/>
            <p:cNvSpPr>
              <a:spLocks noChangeArrowheads="1"/>
            </p:cNvSpPr>
            <p:nvPr/>
          </p:nvSpPr>
          <p:spPr bwMode="auto">
            <a:xfrm>
              <a:off x="619" y="576"/>
              <a:ext cx="773" cy="13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endParaRPr lang="en-US" sz="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 eaLnBrk="0" hangingPunct="0"/>
              <a:endParaRPr lang="en-US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272404" name="Group 20"/>
            <p:cNvGrpSpPr>
              <a:grpSpLocks/>
            </p:cNvGrpSpPr>
            <p:nvPr/>
          </p:nvGrpSpPr>
          <p:grpSpPr bwMode="auto">
            <a:xfrm>
              <a:off x="720" y="934"/>
              <a:ext cx="576" cy="629"/>
              <a:chOff x="1584" y="955"/>
              <a:chExt cx="576" cy="629"/>
            </a:xfrm>
          </p:grpSpPr>
          <p:sp>
            <p:nvSpPr>
              <p:cNvPr id="272405" name="WordArt 2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84" y="955"/>
                <a:ext cx="576" cy="29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175">
                      <a:noFill/>
                      <a:round/>
                      <a:headEnd/>
                      <a:tailEnd/>
                    </a:ln>
                    <a:solidFill>
                      <a:srgbClr val="480048"/>
                    </a:solidFill>
                    <a:latin typeface="Impact"/>
                  </a:rPr>
                  <a:t>Adam's</a:t>
                </a:r>
              </a:p>
            </p:txBody>
          </p:sp>
          <p:sp>
            <p:nvSpPr>
              <p:cNvPr id="272406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84" y="1291"/>
                <a:ext cx="576" cy="29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175">
                      <a:noFill/>
                      <a:round/>
                      <a:headEnd/>
                      <a:tailEnd/>
                    </a:ln>
                    <a:solidFill>
                      <a:srgbClr val="480048"/>
                    </a:solidFill>
                    <a:latin typeface="Impact"/>
                  </a:rPr>
                  <a:t>family</a:t>
                </a:r>
              </a:p>
            </p:txBody>
          </p:sp>
        </p:grpSp>
      </p:grpSp>
      <p:grpSp>
        <p:nvGrpSpPr>
          <p:cNvPr id="272408" name="Group 24"/>
          <p:cNvGrpSpPr>
            <a:grpSpLocks/>
          </p:cNvGrpSpPr>
          <p:nvPr/>
        </p:nvGrpSpPr>
        <p:grpSpPr bwMode="auto">
          <a:xfrm>
            <a:off x="3048000" y="3733800"/>
            <a:ext cx="2971800" cy="554038"/>
            <a:chOff x="2088" y="2352"/>
            <a:chExt cx="1872" cy="349"/>
          </a:xfrm>
        </p:grpSpPr>
        <p:sp>
          <p:nvSpPr>
            <p:cNvPr id="272409" name="Oval 25"/>
            <p:cNvSpPr>
              <a:spLocks noChangeArrowheads="1"/>
            </p:cNvSpPr>
            <p:nvPr/>
          </p:nvSpPr>
          <p:spPr bwMode="auto">
            <a:xfrm>
              <a:off x="3024" y="2352"/>
              <a:ext cx="936" cy="349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CC6600"/>
              </a:solidFill>
              <a:round/>
              <a:headEnd/>
              <a:tailEnd/>
            </a:ln>
            <a:effectLst>
              <a:outerShdw dist="40161" dir="4293903" algn="ctr" rotWithShape="0">
                <a:srgbClr val="B65B00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3600" dirty="0">
                  <a:solidFill>
                    <a:srgbClr val="5A002D"/>
                  </a:solidFill>
                  <a:latin typeface="Impact" pitchFamily="34" charset="0"/>
                </a:rPr>
                <a:t>Cain</a:t>
              </a:r>
            </a:p>
          </p:txBody>
        </p:sp>
        <p:sp>
          <p:nvSpPr>
            <p:cNvPr id="272410" name="Oval 26"/>
            <p:cNvSpPr>
              <a:spLocks noChangeArrowheads="1"/>
            </p:cNvSpPr>
            <p:nvPr/>
          </p:nvSpPr>
          <p:spPr bwMode="auto">
            <a:xfrm>
              <a:off x="2088" y="2361"/>
              <a:ext cx="864" cy="331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FFCC00"/>
              </a:solidFill>
              <a:round/>
              <a:headEnd/>
              <a:tailEnd/>
            </a:ln>
            <a:effectLst>
              <a:outerShdw dist="40161" dir="4293903" algn="ctr" rotWithShape="0">
                <a:srgbClr val="FFCC00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3600" dirty="0">
                  <a:solidFill>
                    <a:srgbClr val="5A002D"/>
                  </a:solidFill>
                  <a:latin typeface="Impact" pitchFamily="34" charset="0"/>
                </a:rPr>
                <a:t>Abel</a:t>
              </a:r>
            </a:p>
          </p:txBody>
        </p:sp>
      </p:grp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33400" y="1524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400" u="sng" dirty="0">
                <a:solidFill>
                  <a:srgbClr val="000099"/>
                </a:solidFill>
                <a:latin typeface="Impact" pitchFamily="34" charset="0"/>
              </a:rPr>
              <a:t>Significance of Abraham’s symbolic offering</a:t>
            </a:r>
            <a:endParaRPr lang="en-US" sz="3400" u="sng" dirty="0">
              <a:latin typeface="Arial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tmFilter="0,0; .5, 1; 1, 1"/>
                                        <p:tgtEl>
                                          <p:spTgt spid="27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mp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2724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7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7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72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400" grpId="0" animBg="1"/>
      <p:bldP spid="27240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 descr="CUB0000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667000" y="2566988"/>
            <a:ext cx="5867400" cy="2843212"/>
          </a:xfrm>
          <a:prstGeom prst="rect">
            <a:avLst/>
          </a:prstGeom>
          <a:noFill/>
        </p:spPr>
      </p:pic>
      <p:sp>
        <p:nvSpPr>
          <p:cNvPr id="273411" name="Oval 3"/>
          <p:cNvSpPr>
            <a:spLocks noChangeArrowheads="1"/>
          </p:cNvSpPr>
          <p:nvPr/>
        </p:nvSpPr>
        <p:spPr bwMode="auto">
          <a:xfrm>
            <a:off x="381000" y="40386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3413" name="Group 5"/>
          <p:cNvGrpSpPr>
            <a:grpSpLocks/>
          </p:cNvGrpSpPr>
          <p:nvPr/>
        </p:nvGrpSpPr>
        <p:grpSpPr bwMode="auto">
          <a:xfrm>
            <a:off x="1470025" y="5715000"/>
            <a:ext cx="6378575" cy="1025525"/>
            <a:chOff x="734" y="3617"/>
            <a:chExt cx="4018" cy="646"/>
          </a:xfrm>
        </p:grpSpPr>
        <p:sp>
          <p:nvSpPr>
            <p:cNvPr id="273414" name="Text Box 6"/>
            <p:cNvSpPr txBox="1">
              <a:spLocks noChangeArrowheads="1"/>
            </p:cNvSpPr>
            <p:nvPr/>
          </p:nvSpPr>
          <p:spPr bwMode="auto">
            <a:xfrm>
              <a:off x="992" y="3617"/>
              <a:ext cx="3760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and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object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for the condition to restore all that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Noah’s family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was trying to accomplish through the dispensation of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ark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4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73415" name="Oval 7"/>
            <p:cNvSpPr>
              <a:spLocks noChangeArrowheads="1"/>
            </p:cNvSpPr>
            <p:nvPr/>
          </p:nvSpPr>
          <p:spPr bwMode="auto">
            <a:xfrm>
              <a:off x="734" y="3621"/>
              <a:ext cx="226" cy="2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73417" name="Oval 9"/>
          <p:cNvSpPr>
            <a:spLocks noChangeArrowheads="1"/>
          </p:cNvSpPr>
          <p:nvPr/>
        </p:nvSpPr>
        <p:spPr bwMode="auto">
          <a:xfrm>
            <a:off x="381000" y="1752600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2362200" y="1385888"/>
            <a:ext cx="66294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4800">
                <a:solidFill>
                  <a:srgbClr val="660066"/>
                </a:solidFill>
                <a:latin typeface="Fette Engschrift" pitchFamily="2" charset="0"/>
              </a:rPr>
              <a:t>Object for the condition to restore Adam’s family’s task</a:t>
            </a:r>
          </a:p>
        </p:txBody>
      </p:sp>
      <p:grpSp>
        <p:nvGrpSpPr>
          <p:cNvPr id="273419" name="Group 11"/>
          <p:cNvGrpSpPr>
            <a:grpSpLocks/>
          </p:cNvGrpSpPr>
          <p:nvPr/>
        </p:nvGrpSpPr>
        <p:grpSpPr bwMode="auto">
          <a:xfrm>
            <a:off x="982663" y="3200400"/>
            <a:ext cx="1227137" cy="2133600"/>
            <a:chOff x="619" y="2016"/>
            <a:chExt cx="773" cy="1344"/>
          </a:xfrm>
        </p:grpSpPr>
        <p:sp>
          <p:nvSpPr>
            <p:cNvPr id="273420" name="Oval 12"/>
            <p:cNvSpPr>
              <a:spLocks noChangeArrowheads="1"/>
            </p:cNvSpPr>
            <p:nvPr/>
          </p:nvSpPr>
          <p:spPr bwMode="auto">
            <a:xfrm>
              <a:off x="619" y="2016"/>
              <a:ext cx="773" cy="13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800">
                <a:solidFill>
                  <a:srgbClr val="000099"/>
                </a:solidFill>
                <a:latin typeface="Impact" pitchFamily="34" charset="0"/>
              </a:endParaRPr>
            </a:p>
          </p:txBody>
        </p:sp>
        <p:grpSp>
          <p:nvGrpSpPr>
            <p:cNvPr id="273421" name="Group 13"/>
            <p:cNvGrpSpPr>
              <a:grpSpLocks/>
            </p:cNvGrpSpPr>
            <p:nvPr/>
          </p:nvGrpSpPr>
          <p:grpSpPr bwMode="auto">
            <a:xfrm>
              <a:off x="718" y="2374"/>
              <a:ext cx="576" cy="629"/>
              <a:chOff x="1584" y="2395"/>
              <a:chExt cx="576" cy="629"/>
            </a:xfrm>
          </p:grpSpPr>
          <p:sp>
            <p:nvSpPr>
              <p:cNvPr id="273422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84" y="2395"/>
                <a:ext cx="576" cy="29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175">
                      <a:solidFill>
                        <a:srgbClr val="8BFFFF"/>
                      </a:solidFill>
                      <a:round/>
                      <a:headEnd/>
                      <a:tailEnd/>
                    </a:ln>
                    <a:solidFill>
                      <a:srgbClr val="000099"/>
                    </a:solidFill>
                    <a:latin typeface="Impact"/>
                  </a:rPr>
                  <a:t>Noah's</a:t>
                </a:r>
              </a:p>
            </p:txBody>
          </p:sp>
          <p:sp>
            <p:nvSpPr>
              <p:cNvPr id="273423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84" y="2731"/>
                <a:ext cx="576" cy="29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175">
                      <a:solidFill>
                        <a:srgbClr val="8BFFFF"/>
                      </a:solidFill>
                      <a:round/>
                      <a:headEnd/>
                      <a:tailEnd/>
                    </a:ln>
                    <a:solidFill>
                      <a:srgbClr val="000099"/>
                    </a:solidFill>
                    <a:latin typeface="Impact"/>
                  </a:rPr>
                  <a:t>family</a:t>
                </a:r>
              </a:p>
            </p:txBody>
          </p:sp>
        </p:grpSp>
      </p:grpSp>
      <p:grpSp>
        <p:nvGrpSpPr>
          <p:cNvPr id="273424" name="Group 16"/>
          <p:cNvGrpSpPr>
            <a:grpSpLocks/>
          </p:cNvGrpSpPr>
          <p:nvPr/>
        </p:nvGrpSpPr>
        <p:grpSpPr bwMode="auto">
          <a:xfrm>
            <a:off x="982663" y="914400"/>
            <a:ext cx="1227137" cy="2133600"/>
            <a:chOff x="619" y="576"/>
            <a:chExt cx="773" cy="1344"/>
          </a:xfrm>
        </p:grpSpPr>
        <p:sp>
          <p:nvSpPr>
            <p:cNvPr id="273425" name="Oval 17"/>
            <p:cNvSpPr>
              <a:spLocks noChangeArrowheads="1"/>
            </p:cNvSpPr>
            <p:nvPr/>
          </p:nvSpPr>
          <p:spPr bwMode="auto">
            <a:xfrm>
              <a:off x="619" y="576"/>
              <a:ext cx="773" cy="13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endParaRPr lang="en-US" sz="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 eaLnBrk="0" hangingPunct="0"/>
              <a:endParaRPr lang="en-US" sz="28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273426" name="Group 18"/>
            <p:cNvGrpSpPr>
              <a:grpSpLocks/>
            </p:cNvGrpSpPr>
            <p:nvPr/>
          </p:nvGrpSpPr>
          <p:grpSpPr bwMode="auto">
            <a:xfrm>
              <a:off x="720" y="934"/>
              <a:ext cx="576" cy="629"/>
              <a:chOff x="1584" y="955"/>
              <a:chExt cx="576" cy="629"/>
            </a:xfrm>
          </p:grpSpPr>
          <p:sp>
            <p:nvSpPr>
              <p:cNvPr id="273427" name="WordArt 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84" y="955"/>
                <a:ext cx="576" cy="29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175">
                      <a:noFill/>
                      <a:round/>
                      <a:headEnd/>
                      <a:tailEnd/>
                    </a:ln>
                    <a:solidFill>
                      <a:srgbClr val="480048"/>
                    </a:solidFill>
                    <a:latin typeface="Impact"/>
                  </a:rPr>
                  <a:t>Adam's</a:t>
                </a:r>
              </a:p>
            </p:txBody>
          </p:sp>
          <p:sp>
            <p:nvSpPr>
              <p:cNvPr id="273428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84" y="1291"/>
                <a:ext cx="576" cy="29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175">
                      <a:noFill/>
                      <a:round/>
                      <a:headEnd/>
                      <a:tailEnd/>
                    </a:ln>
                    <a:solidFill>
                      <a:srgbClr val="480048"/>
                    </a:solidFill>
                    <a:latin typeface="Impact"/>
                  </a:rPr>
                  <a:t>family</a:t>
                </a:r>
              </a:p>
            </p:txBody>
          </p:sp>
        </p:grpSp>
      </p:grpSp>
      <p:sp>
        <p:nvSpPr>
          <p:cNvPr id="273429" name="Text Box 21"/>
          <p:cNvSpPr txBox="1">
            <a:spLocks noChangeArrowheads="1"/>
          </p:cNvSpPr>
          <p:nvPr/>
        </p:nvSpPr>
        <p:spPr bwMode="auto">
          <a:xfrm>
            <a:off x="2362200" y="3671888"/>
            <a:ext cx="66294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4800">
                <a:solidFill>
                  <a:srgbClr val="000099"/>
                </a:solidFill>
                <a:latin typeface="Fette Engschrift" pitchFamily="2" charset="0"/>
              </a:rPr>
              <a:t>Object for the condition to restore Noah’s family’s task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33400" y="1524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400" u="sng" dirty="0">
                <a:solidFill>
                  <a:srgbClr val="000099"/>
                </a:solidFill>
                <a:latin typeface="Impact" pitchFamily="34" charset="0"/>
              </a:rPr>
              <a:t>Significance of Abraham’s symbolic offering</a:t>
            </a:r>
            <a:endParaRPr lang="en-US" sz="3400" u="sng" dirty="0">
              <a:latin typeface="Arial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27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animBg="1"/>
      <p:bldP spid="27342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4435" name="Group 3"/>
          <p:cNvGrpSpPr>
            <a:grpSpLocks/>
          </p:cNvGrpSpPr>
          <p:nvPr/>
        </p:nvGrpSpPr>
        <p:grpSpPr bwMode="auto">
          <a:xfrm>
            <a:off x="1828800" y="5562600"/>
            <a:ext cx="5791200" cy="1028700"/>
            <a:chOff x="336" y="3567"/>
            <a:chExt cx="3648" cy="648"/>
          </a:xfrm>
        </p:grpSpPr>
        <p:sp>
          <p:nvSpPr>
            <p:cNvPr id="274436" name="Text Box 4"/>
            <p:cNvSpPr txBox="1">
              <a:spLocks noChangeArrowheads="1"/>
            </p:cNvSpPr>
            <p:nvPr/>
          </p:nvSpPr>
          <p:spPr bwMode="auto">
            <a:xfrm>
              <a:off x="560" y="3569"/>
              <a:ext cx="3424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These three sacrifices symbolized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cosmos, which is completed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through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three stages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of the growing period 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210).</a:t>
              </a:r>
              <a:endParaRPr lang="en-US" sz="2000" b="1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74437" name="Text Box 5"/>
            <p:cNvSpPr txBox="1">
              <a:spLocks noChangeArrowheads="1"/>
            </p:cNvSpPr>
            <p:nvPr/>
          </p:nvSpPr>
          <p:spPr bwMode="auto">
            <a:xfrm>
              <a:off x="336" y="3567"/>
              <a:ext cx="17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800" b="1" u="sng" dirty="0">
                <a:solidFill>
                  <a:srgbClr val="000099"/>
                </a:solidFill>
                <a:latin typeface="Fette Engschrift" pitchFamily="2" charset="0"/>
              </a:rPr>
              <a:t>Three sacrifices: cosmos completed through three stages</a:t>
            </a:r>
            <a:endParaRPr lang="en-US" sz="3800" b="1" u="sng" dirty="0">
              <a:latin typeface="Fette Engschrift" pitchFamily="2" charset="0"/>
            </a:endParaRPr>
          </a:p>
        </p:txBody>
      </p:sp>
      <p:grpSp>
        <p:nvGrpSpPr>
          <p:cNvPr id="274439" name="Group 7"/>
          <p:cNvGrpSpPr>
            <a:grpSpLocks/>
          </p:cNvGrpSpPr>
          <p:nvPr/>
        </p:nvGrpSpPr>
        <p:grpSpPr bwMode="auto">
          <a:xfrm>
            <a:off x="228600" y="838200"/>
            <a:ext cx="1524000" cy="887413"/>
            <a:chOff x="144" y="497"/>
            <a:chExt cx="960" cy="559"/>
          </a:xfrm>
        </p:grpSpPr>
        <p:sp>
          <p:nvSpPr>
            <p:cNvPr id="274440" name="Oval 8"/>
            <p:cNvSpPr>
              <a:spLocks noChangeArrowheads="1"/>
            </p:cNvSpPr>
            <p:nvPr/>
          </p:nvSpPr>
          <p:spPr bwMode="auto">
            <a:xfrm>
              <a:off x="144" y="497"/>
              <a:ext cx="960" cy="5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PerspectiveTop"/>
              <a:lightRig rig="legacyNormal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7444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98" y="624"/>
              <a:ext cx="852" cy="336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905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outerShdw dist="12700" dir="5400000" algn="ctr" rotWithShape="0">
                      <a:schemeClr val="bg1"/>
                    </a:outerShdw>
                  </a:effectLst>
                  <a:latin typeface="Arial Black"/>
                </a:rPr>
                <a:t>Completion</a:t>
              </a:r>
            </a:p>
          </p:txBody>
        </p:sp>
      </p:grpSp>
      <p:grpSp>
        <p:nvGrpSpPr>
          <p:cNvPr id="274442" name="Group 10"/>
          <p:cNvGrpSpPr>
            <a:grpSpLocks/>
          </p:cNvGrpSpPr>
          <p:nvPr/>
        </p:nvGrpSpPr>
        <p:grpSpPr bwMode="auto">
          <a:xfrm>
            <a:off x="228600" y="1600200"/>
            <a:ext cx="7848600" cy="2590800"/>
            <a:chOff x="144" y="1008"/>
            <a:chExt cx="4944" cy="1632"/>
          </a:xfrm>
        </p:grpSpPr>
        <p:grpSp>
          <p:nvGrpSpPr>
            <p:cNvPr id="274443" name="Group 11"/>
            <p:cNvGrpSpPr>
              <a:grpSpLocks/>
            </p:cNvGrpSpPr>
            <p:nvPr/>
          </p:nvGrpSpPr>
          <p:grpSpPr bwMode="auto">
            <a:xfrm>
              <a:off x="144" y="1008"/>
              <a:ext cx="4896" cy="116"/>
              <a:chOff x="144" y="1008"/>
              <a:chExt cx="4896" cy="116"/>
            </a:xfrm>
          </p:grpSpPr>
          <p:sp>
            <p:nvSpPr>
              <p:cNvPr id="274444" name="Text Box 12"/>
              <p:cNvSpPr txBox="1">
                <a:spLocks noChangeArrowheads="1"/>
              </p:cNvSpPr>
              <p:nvPr/>
            </p:nvSpPr>
            <p:spPr bwMode="auto">
              <a:xfrm>
                <a:off x="144" y="1008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4445" name="Text Box 13"/>
              <p:cNvSpPr txBox="1">
                <a:spLocks noChangeArrowheads="1"/>
              </p:cNvSpPr>
              <p:nvPr/>
            </p:nvSpPr>
            <p:spPr bwMode="auto">
              <a:xfrm>
                <a:off x="1200" y="1008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4446" name="Text Box 14"/>
              <p:cNvSpPr txBox="1">
                <a:spLocks noChangeArrowheads="1"/>
              </p:cNvSpPr>
              <p:nvPr/>
            </p:nvSpPr>
            <p:spPr bwMode="auto">
              <a:xfrm>
                <a:off x="2256" y="1008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4447" name="Text Box 15"/>
              <p:cNvSpPr txBox="1">
                <a:spLocks noChangeArrowheads="1"/>
              </p:cNvSpPr>
              <p:nvPr/>
            </p:nvSpPr>
            <p:spPr bwMode="auto">
              <a:xfrm>
                <a:off x="3288" y="1008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4448" name="Text Box 16"/>
              <p:cNvSpPr txBox="1">
                <a:spLocks noChangeArrowheads="1"/>
              </p:cNvSpPr>
              <p:nvPr/>
            </p:nvSpPr>
            <p:spPr bwMode="auto">
              <a:xfrm>
                <a:off x="4272" y="1008"/>
                <a:ext cx="76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</a:t>
                </a:r>
              </a:p>
            </p:txBody>
          </p:sp>
        </p:grpSp>
        <p:grpSp>
          <p:nvGrpSpPr>
            <p:cNvPr id="274449" name="Group 17"/>
            <p:cNvGrpSpPr>
              <a:grpSpLocks/>
            </p:cNvGrpSpPr>
            <p:nvPr/>
          </p:nvGrpSpPr>
          <p:grpSpPr bwMode="auto">
            <a:xfrm>
              <a:off x="168" y="2016"/>
              <a:ext cx="4872" cy="116"/>
              <a:chOff x="168" y="2016"/>
              <a:chExt cx="4872" cy="116"/>
            </a:xfrm>
          </p:grpSpPr>
          <p:sp>
            <p:nvSpPr>
              <p:cNvPr id="274450" name="Text Box 18"/>
              <p:cNvSpPr txBox="1">
                <a:spLocks noChangeArrowheads="1"/>
              </p:cNvSpPr>
              <p:nvPr/>
            </p:nvSpPr>
            <p:spPr bwMode="auto">
              <a:xfrm>
                <a:off x="168" y="2016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4451" name="Text Box 19"/>
              <p:cNvSpPr txBox="1">
                <a:spLocks noChangeArrowheads="1"/>
              </p:cNvSpPr>
              <p:nvPr/>
            </p:nvSpPr>
            <p:spPr bwMode="auto">
              <a:xfrm>
                <a:off x="1224" y="2016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4452" name="Text Box 20"/>
              <p:cNvSpPr txBox="1">
                <a:spLocks noChangeArrowheads="1"/>
              </p:cNvSpPr>
              <p:nvPr/>
            </p:nvSpPr>
            <p:spPr bwMode="auto">
              <a:xfrm>
                <a:off x="2280" y="2016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4453" name="Text Box 21"/>
              <p:cNvSpPr txBox="1">
                <a:spLocks noChangeArrowheads="1"/>
              </p:cNvSpPr>
              <p:nvPr/>
            </p:nvSpPr>
            <p:spPr bwMode="auto">
              <a:xfrm>
                <a:off x="3312" y="2016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4454" name="Text Box 22"/>
              <p:cNvSpPr txBox="1">
                <a:spLocks noChangeArrowheads="1"/>
              </p:cNvSpPr>
              <p:nvPr/>
            </p:nvSpPr>
            <p:spPr bwMode="auto">
              <a:xfrm>
                <a:off x="4368" y="2016"/>
                <a:ext cx="672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</a:t>
                </a:r>
              </a:p>
            </p:txBody>
          </p:sp>
        </p:grpSp>
        <p:grpSp>
          <p:nvGrpSpPr>
            <p:cNvPr id="274455" name="Group 23"/>
            <p:cNvGrpSpPr>
              <a:grpSpLocks/>
            </p:cNvGrpSpPr>
            <p:nvPr/>
          </p:nvGrpSpPr>
          <p:grpSpPr bwMode="auto">
            <a:xfrm>
              <a:off x="171" y="2524"/>
              <a:ext cx="4725" cy="116"/>
              <a:chOff x="171" y="2524"/>
              <a:chExt cx="4725" cy="116"/>
            </a:xfrm>
          </p:grpSpPr>
          <p:sp>
            <p:nvSpPr>
              <p:cNvPr id="274456" name="Text Box 24"/>
              <p:cNvSpPr txBox="1">
                <a:spLocks noChangeArrowheads="1"/>
              </p:cNvSpPr>
              <p:nvPr/>
            </p:nvSpPr>
            <p:spPr bwMode="auto">
              <a:xfrm>
                <a:off x="171" y="2524"/>
                <a:ext cx="1237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4457" name="Text Box 25"/>
              <p:cNvSpPr txBox="1">
                <a:spLocks noChangeArrowheads="1"/>
              </p:cNvSpPr>
              <p:nvPr/>
            </p:nvSpPr>
            <p:spPr bwMode="auto">
              <a:xfrm>
                <a:off x="1227" y="2524"/>
                <a:ext cx="1237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4458" name="Text Box 26"/>
              <p:cNvSpPr txBox="1">
                <a:spLocks noChangeArrowheads="1"/>
              </p:cNvSpPr>
              <p:nvPr/>
            </p:nvSpPr>
            <p:spPr bwMode="auto">
              <a:xfrm>
                <a:off x="2283" y="2524"/>
                <a:ext cx="1237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4459" name="Text Box 27"/>
              <p:cNvSpPr txBox="1">
                <a:spLocks noChangeArrowheads="1"/>
              </p:cNvSpPr>
              <p:nvPr/>
            </p:nvSpPr>
            <p:spPr bwMode="auto">
              <a:xfrm>
                <a:off x="3315" y="2524"/>
                <a:ext cx="1237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4460" name="Text Box 28"/>
              <p:cNvSpPr txBox="1">
                <a:spLocks noChangeArrowheads="1"/>
              </p:cNvSpPr>
              <p:nvPr/>
            </p:nvSpPr>
            <p:spPr bwMode="auto">
              <a:xfrm>
                <a:off x="4368" y="2524"/>
                <a:ext cx="52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</a:t>
                </a:r>
              </a:p>
            </p:txBody>
          </p:sp>
        </p:grpSp>
        <p:grpSp>
          <p:nvGrpSpPr>
            <p:cNvPr id="274461" name="Group 29"/>
            <p:cNvGrpSpPr>
              <a:grpSpLocks/>
            </p:cNvGrpSpPr>
            <p:nvPr/>
          </p:nvGrpSpPr>
          <p:grpSpPr bwMode="auto">
            <a:xfrm>
              <a:off x="168" y="1514"/>
              <a:ext cx="4920" cy="116"/>
              <a:chOff x="168" y="1514"/>
              <a:chExt cx="4920" cy="116"/>
            </a:xfrm>
          </p:grpSpPr>
          <p:sp>
            <p:nvSpPr>
              <p:cNvPr id="274462" name="Text Box 30"/>
              <p:cNvSpPr txBox="1">
                <a:spLocks noChangeArrowheads="1"/>
              </p:cNvSpPr>
              <p:nvPr/>
            </p:nvSpPr>
            <p:spPr bwMode="auto">
              <a:xfrm>
                <a:off x="168" y="1514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4463" name="Text Box 31"/>
              <p:cNvSpPr txBox="1">
                <a:spLocks noChangeArrowheads="1"/>
              </p:cNvSpPr>
              <p:nvPr/>
            </p:nvSpPr>
            <p:spPr bwMode="auto">
              <a:xfrm>
                <a:off x="1224" y="1514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4464" name="Text Box 32"/>
              <p:cNvSpPr txBox="1">
                <a:spLocks noChangeArrowheads="1"/>
              </p:cNvSpPr>
              <p:nvPr/>
            </p:nvSpPr>
            <p:spPr bwMode="auto">
              <a:xfrm>
                <a:off x="2280" y="1514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4465" name="Text Box 33"/>
              <p:cNvSpPr txBox="1">
                <a:spLocks noChangeArrowheads="1"/>
              </p:cNvSpPr>
              <p:nvPr/>
            </p:nvSpPr>
            <p:spPr bwMode="auto">
              <a:xfrm>
                <a:off x="3312" y="1514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4466" name="Text Box 34"/>
              <p:cNvSpPr txBox="1">
                <a:spLocks noChangeArrowheads="1"/>
              </p:cNvSpPr>
              <p:nvPr/>
            </p:nvSpPr>
            <p:spPr bwMode="auto">
              <a:xfrm>
                <a:off x="4368" y="1514"/>
                <a:ext cx="720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</a:t>
                </a:r>
              </a:p>
            </p:txBody>
          </p:sp>
        </p:grpSp>
      </p:grpSp>
      <p:sp>
        <p:nvSpPr>
          <p:cNvPr id="274467" name="AutoShape 35"/>
          <p:cNvSpPr>
            <a:spLocks noChangeArrowheads="1"/>
          </p:cNvSpPr>
          <p:nvPr/>
        </p:nvSpPr>
        <p:spPr bwMode="auto">
          <a:xfrm rot="10800000">
            <a:off x="895350" y="1828800"/>
            <a:ext cx="190500" cy="2362200"/>
          </a:xfrm>
          <a:prstGeom prst="downArrow">
            <a:avLst>
              <a:gd name="adj1" fmla="val 35000"/>
              <a:gd name="adj2" fmla="val 194841"/>
            </a:avLst>
          </a:prstGeom>
          <a:solidFill>
            <a:srgbClr val="000099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pSp>
        <p:nvGrpSpPr>
          <p:cNvPr id="274468" name="Group 36"/>
          <p:cNvGrpSpPr>
            <a:grpSpLocks/>
          </p:cNvGrpSpPr>
          <p:nvPr/>
        </p:nvGrpSpPr>
        <p:grpSpPr bwMode="auto">
          <a:xfrm>
            <a:off x="3708400" y="4165600"/>
            <a:ext cx="1763713" cy="939800"/>
            <a:chOff x="1776" y="384"/>
            <a:chExt cx="1111" cy="592"/>
          </a:xfrm>
        </p:grpSpPr>
        <p:sp>
          <p:nvSpPr>
            <p:cNvPr id="274469" name="Oval 37"/>
            <p:cNvSpPr>
              <a:spLocks noChangeArrowheads="1"/>
            </p:cNvSpPr>
            <p:nvPr/>
          </p:nvSpPr>
          <p:spPr bwMode="auto">
            <a:xfrm>
              <a:off x="1776" y="384"/>
              <a:ext cx="1111" cy="592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 w="38100">
              <a:round/>
              <a:headEnd/>
              <a:tailEnd/>
            </a:ln>
            <a:effectLst/>
            <a:scene3d>
              <a:camera prst="legacyPerspectiveBottom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65000"/>
                </a:lnSpc>
              </a:pPr>
              <a:endParaRPr lang="en-US" sz="30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endParaRPr>
            </a:p>
          </p:txBody>
        </p:sp>
        <p:sp>
          <p:nvSpPr>
            <p:cNvPr id="274470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1920" y="672"/>
              <a:ext cx="816" cy="288"/>
            </a:xfrm>
            <a:prstGeom prst="rect">
              <a:avLst/>
            </a:prstGeom>
          </p:spPr>
          <p:txBody>
            <a:bodyPr wrap="none" fromWordArt="1">
              <a:prstTxWarp prst="textInflateBottom">
                <a:avLst>
                  <a:gd name="adj" fmla="val 67917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stages</a:t>
              </a:r>
            </a:p>
          </p:txBody>
        </p:sp>
        <p:sp>
          <p:nvSpPr>
            <p:cNvPr id="274471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2043" y="480"/>
              <a:ext cx="576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Three</a:t>
              </a:r>
            </a:p>
          </p:txBody>
        </p:sp>
      </p:grpSp>
      <p:grpSp>
        <p:nvGrpSpPr>
          <p:cNvPr id="274472" name="Group 40"/>
          <p:cNvGrpSpPr>
            <a:grpSpLocks/>
          </p:cNvGrpSpPr>
          <p:nvPr/>
        </p:nvGrpSpPr>
        <p:grpSpPr bwMode="auto">
          <a:xfrm>
            <a:off x="1600200" y="4165600"/>
            <a:ext cx="1763713" cy="939800"/>
            <a:chOff x="1008" y="2624"/>
            <a:chExt cx="1111" cy="592"/>
          </a:xfrm>
        </p:grpSpPr>
        <p:sp>
          <p:nvSpPr>
            <p:cNvPr id="274473" name="Oval 41"/>
            <p:cNvSpPr>
              <a:spLocks noChangeArrowheads="1"/>
            </p:cNvSpPr>
            <p:nvPr/>
          </p:nvSpPr>
          <p:spPr bwMode="auto">
            <a:xfrm>
              <a:off x="1008" y="2624"/>
              <a:ext cx="1111" cy="592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 w="38100">
              <a:round/>
              <a:headEnd/>
              <a:tailEnd/>
            </a:ln>
            <a:effectLst/>
            <a:scene3d>
              <a:camera prst="legacyPerspectiveBottom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65000"/>
                </a:lnSpc>
              </a:pPr>
              <a:endParaRPr lang="en-US" sz="30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endParaRPr>
            </a:p>
          </p:txBody>
        </p:sp>
        <p:sp>
          <p:nvSpPr>
            <p:cNvPr id="274474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1167" y="2912"/>
              <a:ext cx="793" cy="240"/>
            </a:xfrm>
            <a:prstGeom prst="rect">
              <a:avLst/>
            </a:prstGeom>
          </p:spPr>
          <p:txBody>
            <a:bodyPr wrap="none" fromWordArt="1">
              <a:prstTxWarp prst="textInflateBottom">
                <a:avLst>
                  <a:gd name="adj" fmla="val 67917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sacrifices</a:t>
              </a:r>
            </a:p>
          </p:txBody>
        </p:sp>
        <p:sp>
          <p:nvSpPr>
            <p:cNvPr id="274475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1275" y="2720"/>
              <a:ext cx="576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Three</a:t>
              </a:r>
            </a:p>
          </p:txBody>
        </p:sp>
      </p:grpSp>
      <p:grpSp>
        <p:nvGrpSpPr>
          <p:cNvPr id="274476" name="Group 44"/>
          <p:cNvGrpSpPr>
            <a:grpSpLocks/>
          </p:cNvGrpSpPr>
          <p:nvPr/>
        </p:nvGrpSpPr>
        <p:grpSpPr bwMode="auto">
          <a:xfrm>
            <a:off x="533400" y="4164013"/>
            <a:ext cx="914400" cy="871537"/>
            <a:chOff x="336" y="2623"/>
            <a:chExt cx="576" cy="549"/>
          </a:xfrm>
        </p:grpSpPr>
        <p:sp>
          <p:nvSpPr>
            <p:cNvPr id="274477" name="Oval 45"/>
            <p:cNvSpPr>
              <a:spLocks noChangeArrowheads="1"/>
            </p:cNvSpPr>
            <p:nvPr/>
          </p:nvSpPr>
          <p:spPr bwMode="auto">
            <a:xfrm>
              <a:off x="336" y="2623"/>
              <a:ext cx="576" cy="549"/>
            </a:xfrm>
            <a:prstGeom prst="ellipse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FFFF"/>
                </a:gs>
              </a:gsLst>
              <a:lin ang="5400000" scaled="1"/>
            </a:gradFill>
            <a:ln w="19050">
              <a:round/>
              <a:headEnd/>
              <a:tailEnd/>
            </a:ln>
            <a:effectLst/>
            <a:scene3d>
              <a:camera prst="legacyPerspectiveBottom"/>
              <a:lightRig rig="legacyHarsh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74478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384" y="2784"/>
              <a:ext cx="511" cy="226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Cosmos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4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4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4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mph" presetSubtype="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27447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7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458" name="Group 2"/>
          <p:cNvGrpSpPr>
            <a:grpSpLocks/>
          </p:cNvGrpSpPr>
          <p:nvPr/>
        </p:nvGrpSpPr>
        <p:grpSpPr bwMode="auto">
          <a:xfrm>
            <a:off x="228600" y="1600200"/>
            <a:ext cx="7848600" cy="2590800"/>
            <a:chOff x="144" y="1008"/>
            <a:chExt cx="4944" cy="1632"/>
          </a:xfrm>
        </p:grpSpPr>
        <p:grpSp>
          <p:nvGrpSpPr>
            <p:cNvPr id="275459" name="Group 3"/>
            <p:cNvGrpSpPr>
              <a:grpSpLocks/>
            </p:cNvGrpSpPr>
            <p:nvPr/>
          </p:nvGrpSpPr>
          <p:grpSpPr bwMode="auto">
            <a:xfrm>
              <a:off x="144" y="1008"/>
              <a:ext cx="4896" cy="116"/>
              <a:chOff x="144" y="1008"/>
              <a:chExt cx="4896" cy="116"/>
            </a:xfrm>
          </p:grpSpPr>
          <p:sp>
            <p:nvSpPr>
              <p:cNvPr id="275460" name="Text Box 4"/>
              <p:cNvSpPr txBox="1">
                <a:spLocks noChangeArrowheads="1"/>
              </p:cNvSpPr>
              <p:nvPr/>
            </p:nvSpPr>
            <p:spPr bwMode="auto">
              <a:xfrm>
                <a:off x="144" y="1008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5461" name="Text Box 5"/>
              <p:cNvSpPr txBox="1">
                <a:spLocks noChangeArrowheads="1"/>
              </p:cNvSpPr>
              <p:nvPr/>
            </p:nvSpPr>
            <p:spPr bwMode="auto">
              <a:xfrm>
                <a:off x="1200" y="1008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5462" name="Text Box 6"/>
              <p:cNvSpPr txBox="1">
                <a:spLocks noChangeArrowheads="1"/>
              </p:cNvSpPr>
              <p:nvPr/>
            </p:nvSpPr>
            <p:spPr bwMode="auto">
              <a:xfrm>
                <a:off x="2256" y="1008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5463" name="Text Box 7"/>
              <p:cNvSpPr txBox="1">
                <a:spLocks noChangeArrowheads="1"/>
              </p:cNvSpPr>
              <p:nvPr/>
            </p:nvSpPr>
            <p:spPr bwMode="auto">
              <a:xfrm>
                <a:off x="3288" y="1008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5464" name="Text Box 8"/>
              <p:cNvSpPr txBox="1">
                <a:spLocks noChangeArrowheads="1"/>
              </p:cNvSpPr>
              <p:nvPr/>
            </p:nvSpPr>
            <p:spPr bwMode="auto">
              <a:xfrm>
                <a:off x="4272" y="1008"/>
                <a:ext cx="76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</a:t>
                </a:r>
              </a:p>
            </p:txBody>
          </p:sp>
        </p:grpSp>
        <p:grpSp>
          <p:nvGrpSpPr>
            <p:cNvPr id="275465" name="Group 9"/>
            <p:cNvGrpSpPr>
              <a:grpSpLocks/>
            </p:cNvGrpSpPr>
            <p:nvPr/>
          </p:nvGrpSpPr>
          <p:grpSpPr bwMode="auto">
            <a:xfrm>
              <a:off x="168" y="2016"/>
              <a:ext cx="4872" cy="116"/>
              <a:chOff x="168" y="2016"/>
              <a:chExt cx="4872" cy="116"/>
            </a:xfrm>
          </p:grpSpPr>
          <p:sp>
            <p:nvSpPr>
              <p:cNvPr id="275466" name="Text Box 10"/>
              <p:cNvSpPr txBox="1">
                <a:spLocks noChangeArrowheads="1"/>
              </p:cNvSpPr>
              <p:nvPr/>
            </p:nvSpPr>
            <p:spPr bwMode="auto">
              <a:xfrm>
                <a:off x="168" y="2016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5467" name="Text Box 11"/>
              <p:cNvSpPr txBox="1">
                <a:spLocks noChangeArrowheads="1"/>
              </p:cNvSpPr>
              <p:nvPr/>
            </p:nvSpPr>
            <p:spPr bwMode="auto">
              <a:xfrm>
                <a:off x="1224" y="2016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5468" name="Text Box 12"/>
              <p:cNvSpPr txBox="1">
                <a:spLocks noChangeArrowheads="1"/>
              </p:cNvSpPr>
              <p:nvPr/>
            </p:nvSpPr>
            <p:spPr bwMode="auto">
              <a:xfrm>
                <a:off x="2280" y="2016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5469" name="Text Box 13"/>
              <p:cNvSpPr txBox="1">
                <a:spLocks noChangeArrowheads="1"/>
              </p:cNvSpPr>
              <p:nvPr/>
            </p:nvSpPr>
            <p:spPr bwMode="auto">
              <a:xfrm>
                <a:off x="3312" y="2016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5470" name="Text Box 14"/>
              <p:cNvSpPr txBox="1">
                <a:spLocks noChangeArrowheads="1"/>
              </p:cNvSpPr>
              <p:nvPr/>
            </p:nvSpPr>
            <p:spPr bwMode="auto">
              <a:xfrm>
                <a:off x="4368" y="2016"/>
                <a:ext cx="672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</a:t>
                </a:r>
              </a:p>
            </p:txBody>
          </p:sp>
        </p:grpSp>
        <p:grpSp>
          <p:nvGrpSpPr>
            <p:cNvPr id="275471" name="Group 15"/>
            <p:cNvGrpSpPr>
              <a:grpSpLocks/>
            </p:cNvGrpSpPr>
            <p:nvPr/>
          </p:nvGrpSpPr>
          <p:grpSpPr bwMode="auto">
            <a:xfrm>
              <a:off x="171" y="2524"/>
              <a:ext cx="4725" cy="116"/>
              <a:chOff x="171" y="2524"/>
              <a:chExt cx="4725" cy="116"/>
            </a:xfrm>
          </p:grpSpPr>
          <p:sp>
            <p:nvSpPr>
              <p:cNvPr id="275472" name="Text Box 16"/>
              <p:cNvSpPr txBox="1">
                <a:spLocks noChangeArrowheads="1"/>
              </p:cNvSpPr>
              <p:nvPr/>
            </p:nvSpPr>
            <p:spPr bwMode="auto">
              <a:xfrm>
                <a:off x="171" y="2524"/>
                <a:ext cx="1237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5473" name="Text Box 17"/>
              <p:cNvSpPr txBox="1">
                <a:spLocks noChangeArrowheads="1"/>
              </p:cNvSpPr>
              <p:nvPr/>
            </p:nvSpPr>
            <p:spPr bwMode="auto">
              <a:xfrm>
                <a:off x="1227" y="2524"/>
                <a:ext cx="1237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5474" name="Text Box 18"/>
              <p:cNvSpPr txBox="1">
                <a:spLocks noChangeArrowheads="1"/>
              </p:cNvSpPr>
              <p:nvPr/>
            </p:nvSpPr>
            <p:spPr bwMode="auto">
              <a:xfrm>
                <a:off x="2283" y="2524"/>
                <a:ext cx="1237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5475" name="Text Box 19"/>
              <p:cNvSpPr txBox="1">
                <a:spLocks noChangeArrowheads="1"/>
              </p:cNvSpPr>
              <p:nvPr/>
            </p:nvSpPr>
            <p:spPr bwMode="auto">
              <a:xfrm>
                <a:off x="3315" y="2524"/>
                <a:ext cx="1237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5476" name="Text Box 20"/>
              <p:cNvSpPr txBox="1">
                <a:spLocks noChangeArrowheads="1"/>
              </p:cNvSpPr>
              <p:nvPr/>
            </p:nvSpPr>
            <p:spPr bwMode="auto">
              <a:xfrm>
                <a:off x="4368" y="2524"/>
                <a:ext cx="52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</a:t>
                </a:r>
              </a:p>
            </p:txBody>
          </p:sp>
        </p:grpSp>
        <p:grpSp>
          <p:nvGrpSpPr>
            <p:cNvPr id="275477" name="Group 21"/>
            <p:cNvGrpSpPr>
              <a:grpSpLocks/>
            </p:cNvGrpSpPr>
            <p:nvPr/>
          </p:nvGrpSpPr>
          <p:grpSpPr bwMode="auto">
            <a:xfrm>
              <a:off x="168" y="1514"/>
              <a:ext cx="4920" cy="116"/>
              <a:chOff x="168" y="1514"/>
              <a:chExt cx="4920" cy="116"/>
            </a:xfrm>
          </p:grpSpPr>
          <p:sp>
            <p:nvSpPr>
              <p:cNvPr id="275478" name="Text Box 22"/>
              <p:cNvSpPr txBox="1">
                <a:spLocks noChangeArrowheads="1"/>
              </p:cNvSpPr>
              <p:nvPr/>
            </p:nvSpPr>
            <p:spPr bwMode="auto">
              <a:xfrm>
                <a:off x="168" y="1514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5479" name="Text Box 23"/>
              <p:cNvSpPr txBox="1">
                <a:spLocks noChangeArrowheads="1"/>
              </p:cNvSpPr>
              <p:nvPr/>
            </p:nvSpPr>
            <p:spPr bwMode="auto">
              <a:xfrm>
                <a:off x="1224" y="1514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5480" name="Text Box 24"/>
              <p:cNvSpPr txBox="1">
                <a:spLocks noChangeArrowheads="1"/>
              </p:cNvSpPr>
              <p:nvPr/>
            </p:nvSpPr>
            <p:spPr bwMode="auto">
              <a:xfrm>
                <a:off x="2280" y="1514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5481" name="Text Box 25"/>
              <p:cNvSpPr txBox="1">
                <a:spLocks noChangeArrowheads="1"/>
              </p:cNvSpPr>
              <p:nvPr/>
            </p:nvSpPr>
            <p:spPr bwMode="auto">
              <a:xfrm>
                <a:off x="3312" y="1514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5482" name="Text Box 26"/>
              <p:cNvSpPr txBox="1">
                <a:spLocks noChangeArrowheads="1"/>
              </p:cNvSpPr>
              <p:nvPr/>
            </p:nvSpPr>
            <p:spPr bwMode="auto">
              <a:xfrm>
                <a:off x="4368" y="1514"/>
                <a:ext cx="720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</a:t>
                </a:r>
              </a:p>
            </p:txBody>
          </p:sp>
        </p:grpSp>
      </p:grpSp>
      <p:sp>
        <p:nvSpPr>
          <p:cNvPr id="275483" name="AutoShape 27"/>
          <p:cNvSpPr>
            <a:spLocks noChangeArrowheads="1"/>
          </p:cNvSpPr>
          <p:nvPr/>
        </p:nvSpPr>
        <p:spPr bwMode="auto">
          <a:xfrm rot="10800000">
            <a:off x="895350" y="1828800"/>
            <a:ext cx="190500" cy="2362200"/>
          </a:xfrm>
          <a:prstGeom prst="downArrow">
            <a:avLst>
              <a:gd name="adj1" fmla="val 35000"/>
              <a:gd name="adj2" fmla="val 194841"/>
            </a:avLst>
          </a:prstGeom>
          <a:solidFill>
            <a:srgbClr val="000099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pSp>
        <p:nvGrpSpPr>
          <p:cNvPr id="275484" name="Group 28"/>
          <p:cNvGrpSpPr>
            <a:grpSpLocks/>
          </p:cNvGrpSpPr>
          <p:nvPr/>
        </p:nvGrpSpPr>
        <p:grpSpPr bwMode="auto">
          <a:xfrm>
            <a:off x="4552950" y="2127250"/>
            <a:ext cx="76200" cy="1377950"/>
            <a:chOff x="3312" y="1392"/>
            <a:chExt cx="48" cy="868"/>
          </a:xfrm>
        </p:grpSpPr>
        <p:sp>
          <p:nvSpPr>
            <p:cNvPr id="275485" name="WordArt 29"/>
            <p:cNvSpPr>
              <a:spLocks noChangeArrowheads="1" noChangeShapeType="1"/>
            </p:cNvSpPr>
            <p:nvPr/>
          </p:nvSpPr>
          <p:spPr bwMode="auto">
            <a:xfrm rot="-5400754" flipH="1" flipV="1">
              <a:off x="3143" y="2043"/>
              <a:ext cx="386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360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Impact"/>
                </a:rPr>
                <a:t>----------</a:t>
              </a:r>
              <a:endParaRPr lang="en-US" sz="3600" b="1" kern="10" spc="360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Impact"/>
              </a:endParaRPr>
            </a:p>
          </p:txBody>
        </p:sp>
        <p:sp>
          <p:nvSpPr>
            <p:cNvPr id="275486" name="WordArt 30"/>
            <p:cNvSpPr>
              <a:spLocks noChangeArrowheads="1" noChangeShapeType="1"/>
            </p:cNvSpPr>
            <p:nvPr/>
          </p:nvSpPr>
          <p:spPr bwMode="auto">
            <a:xfrm rot="-5400754" flipH="1" flipV="1">
              <a:off x="3143" y="1561"/>
              <a:ext cx="386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3600" dirty="0" smtClean="0">
                  <a:ln w="31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Impact"/>
                </a:rPr>
                <a:t>---------</a:t>
              </a:r>
              <a:endParaRPr lang="en-US" sz="3600" b="1" kern="10" spc="3600" dirty="0">
                <a:ln w="317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Impact"/>
              </a:endParaRPr>
            </a:p>
          </p:txBody>
        </p:sp>
      </p:grpSp>
      <p:grpSp>
        <p:nvGrpSpPr>
          <p:cNvPr id="275487" name="Group 31"/>
          <p:cNvGrpSpPr>
            <a:grpSpLocks/>
          </p:cNvGrpSpPr>
          <p:nvPr/>
        </p:nvGrpSpPr>
        <p:grpSpPr bwMode="auto">
          <a:xfrm>
            <a:off x="2443163" y="2127250"/>
            <a:ext cx="76200" cy="1377950"/>
            <a:chOff x="3312" y="1392"/>
            <a:chExt cx="48" cy="868"/>
          </a:xfrm>
        </p:grpSpPr>
        <p:sp>
          <p:nvSpPr>
            <p:cNvPr id="275488" name="WordArt 32"/>
            <p:cNvSpPr>
              <a:spLocks noChangeArrowheads="1" noChangeShapeType="1"/>
            </p:cNvSpPr>
            <p:nvPr/>
          </p:nvSpPr>
          <p:spPr bwMode="auto">
            <a:xfrm rot="-5400754" flipH="1" flipV="1">
              <a:off x="3143" y="2043"/>
              <a:ext cx="386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360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Impact"/>
                </a:rPr>
                <a:t>----------</a:t>
              </a:r>
              <a:endParaRPr lang="en-US" sz="3600" b="1" kern="10" spc="360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Impact"/>
              </a:endParaRPr>
            </a:p>
          </p:txBody>
        </p:sp>
        <p:sp>
          <p:nvSpPr>
            <p:cNvPr id="275489" name="WordArt 33"/>
            <p:cNvSpPr>
              <a:spLocks noChangeArrowheads="1" noChangeShapeType="1"/>
            </p:cNvSpPr>
            <p:nvPr/>
          </p:nvSpPr>
          <p:spPr bwMode="auto">
            <a:xfrm rot="16199246" flipH="1" flipV="1">
              <a:off x="3143" y="1561"/>
              <a:ext cx="386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3600" dirty="0" smtClean="0">
                  <a:ln w="31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Impact"/>
                </a:rPr>
                <a:t>---------</a:t>
              </a:r>
              <a:endParaRPr lang="en-US" sz="3600" b="1" kern="10" spc="3600" dirty="0">
                <a:ln w="317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Impact"/>
              </a:endParaRPr>
            </a:p>
          </p:txBody>
        </p:sp>
      </p:grpSp>
      <p:sp>
        <p:nvSpPr>
          <p:cNvPr id="275490" name="Rectangle 34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5491" name="Text Box 35"/>
          <p:cNvSpPr txBox="1">
            <a:spLocks noChangeArrowheads="1"/>
          </p:cNvSpPr>
          <p:nvPr/>
        </p:nvSpPr>
        <p:spPr bwMode="auto">
          <a:xfrm>
            <a:off x="0" y="0"/>
            <a:ext cx="9144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800" b="1" u="sng" dirty="0">
                <a:solidFill>
                  <a:srgbClr val="000099"/>
                </a:solidFill>
                <a:latin typeface="Fette Engschrift" pitchFamily="2" charset="0"/>
              </a:rPr>
              <a:t>Three sacrifices: cosmos completed through three stages</a:t>
            </a:r>
            <a:endParaRPr lang="en-US" sz="3800" b="1" u="sng" dirty="0">
              <a:latin typeface="Fette Engschrift" pitchFamily="2" charset="0"/>
            </a:endParaRPr>
          </a:p>
        </p:txBody>
      </p:sp>
      <p:grpSp>
        <p:nvGrpSpPr>
          <p:cNvPr id="275492" name="Group 36"/>
          <p:cNvGrpSpPr>
            <a:grpSpLocks/>
          </p:cNvGrpSpPr>
          <p:nvPr/>
        </p:nvGrpSpPr>
        <p:grpSpPr bwMode="auto">
          <a:xfrm>
            <a:off x="533400" y="4164013"/>
            <a:ext cx="914400" cy="871537"/>
            <a:chOff x="336" y="2623"/>
            <a:chExt cx="576" cy="549"/>
          </a:xfrm>
        </p:grpSpPr>
        <p:sp>
          <p:nvSpPr>
            <p:cNvPr id="275493" name="Oval 37"/>
            <p:cNvSpPr>
              <a:spLocks noChangeArrowheads="1"/>
            </p:cNvSpPr>
            <p:nvPr/>
          </p:nvSpPr>
          <p:spPr bwMode="auto">
            <a:xfrm>
              <a:off x="336" y="2623"/>
              <a:ext cx="576" cy="549"/>
            </a:xfrm>
            <a:prstGeom prst="ellipse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FFFF"/>
                </a:gs>
              </a:gsLst>
              <a:lin ang="5400000" scaled="1"/>
            </a:gradFill>
            <a:ln w="19050">
              <a:round/>
              <a:headEnd/>
              <a:tailEnd/>
            </a:ln>
            <a:effectLst/>
            <a:scene3d>
              <a:camera prst="legacyPerspectiveBottom"/>
              <a:lightRig rig="legacyHarsh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75494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384" y="2784"/>
              <a:ext cx="511" cy="226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Cosmos</a:t>
              </a:r>
            </a:p>
          </p:txBody>
        </p:sp>
      </p:grpSp>
      <p:grpSp>
        <p:nvGrpSpPr>
          <p:cNvPr id="275495" name="Group 39"/>
          <p:cNvGrpSpPr>
            <a:grpSpLocks/>
          </p:cNvGrpSpPr>
          <p:nvPr/>
        </p:nvGrpSpPr>
        <p:grpSpPr bwMode="auto">
          <a:xfrm>
            <a:off x="3651250" y="3459163"/>
            <a:ext cx="1879600" cy="579437"/>
            <a:chOff x="2276" y="2179"/>
            <a:chExt cx="1184" cy="365"/>
          </a:xfrm>
        </p:grpSpPr>
        <p:sp>
          <p:nvSpPr>
            <p:cNvPr id="275496" name="AutoShape 40"/>
            <p:cNvSpPr>
              <a:spLocks noChangeArrowheads="1"/>
            </p:cNvSpPr>
            <p:nvPr/>
          </p:nvSpPr>
          <p:spPr bwMode="auto">
            <a:xfrm>
              <a:off x="2276" y="2188"/>
              <a:ext cx="1184" cy="3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DDFF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497" name="Text Box 41"/>
            <p:cNvSpPr txBox="1">
              <a:spLocks noChangeArrowheads="1"/>
            </p:cNvSpPr>
            <p:nvPr/>
          </p:nvSpPr>
          <p:spPr bwMode="auto">
            <a:xfrm>
              <a:off x="2276" y="2179"/>
              <a:ext cx="11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>
                  <a:solidFill>
                    <a:srgbClr val="660066"/>
                  </a:solidFill>
                  <a:latin typeface="Impact" pitchFamily="34" charset="0"/>
                </a:rPr>
                <a:t>Formation</a:t>
              </a:r>
            </a:p>
          </p:txBody>
        </p:sp>
      </p:grpSp>
      <p:grpSp>
        <p:nvGrpSpPr>
          <p:cNvPr id="275498" name="Group 42"/>
          <p:cNvGrpSpPr>
            <a:grpSpLocks/>
          </p:cNvGrpSpPr>
          <p:nvPr/>
        </p:nvGrpSpPr>
        <p:grpSpPr bwMode="auto">
          <a:xfrm>
            <a:off x="3651250" y="2667000"/>
            <a:ext cx="1879600" cy="579438"/>
            <a:chOff x="2276" y="1680"/>
            <a:chExt cx="1184" cy="365"/>
          </a:xfrm>
        </p:grpSpPr>
        <p:sp>
          <p:nvSpPr>
            <p:cNvPr id="275499" name="AutoShape 43"/>
            <p:cNvSpPr>
              <a:spLocks noChangeArrowheads="1"/>
            </p:cNvSpPr>
            <p:nvPr/>
          </p:nvSpPr>
          <p:spPr bwMode="auto">
            <a:xfrm>
              <a:off x="2276" y="1698"/>
              <a:ext cx="1184" cy="329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19050" algn="ctr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500" name="Text Box 44"/>
            <p:cNvSpPr txBox="1">
              <a:spLocks noChangeArrowheads="1"/>
            </p:cNvSpPr>
            <p:nvPr/>
          </p:nvSpPr>
          <p:spPr bwMode="auto">
            <a:xfrm>
              <a:off x="2430" y="1680"/>
              <a:ext cx="8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>
                  <a:solidFill>
                    <a:srgbClr val="0000CC"/>
                  </a:solidFill>
                  <a:latin typeface="Impact" pitchFamily="34" charset="0"/>
                </a:rPr>
                <a:t>Growth</a:t>
              </a:r>
            </a:p>
          </p:txBody>
        </p:sp>
      </p:grpSp>
      <p:grpSp>
        <p:nvGrpSpPr>
          <p:cNvPr id="275501" name="Group 45"/>
          <p:cNvGrpSpPr>
            <a:grpSpLocks/>
          </p:cNvGrpSpPr>
          <p:nvPr/>
        </p:nvGrpSpPr>
        <p:grpSpPr bwMode="auto">
          <a:xfrm>
            <a:off x="3619500" y="1866900"/>
            <a:ext cx="1943100" cy="536575"/>
            <a:chOff x="2256" y="1190"/>
            <a:chExt cx="1224" cy="338"/>
          </a:xfrm>
        </p:grpSpPr>
        <p:sp>
          <p:nvSpPr>
            <p:cNvPr id="275502" name="AutoShape 46"/>
            <p:cNvSpPr>
              <a:spLocks noChangeArrowheads="1"/>
            </p:cNvSpPr>
            <p:nvPr/>
          </p:nvSpPr>
          <p:spPr bwMode="auto">
            <a:xfrm>
              <a:off x="2275" y="1200"/>
              <a:ext cx="1186" cy="3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1D1FF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660066"/>
                </a:solidFill>
              </a:endParaRPr>
            </a:p>
          </p:txBody>
        </p:sp>
        <p:sp>
          <p:nvSpPr>
            <p:cNvPr id="275503" name="Text Box 47"/>
            <p:cNvSpPr txBox="1">
              <a:spLocks noChangeArrowheads="1"/>
            </p:cNvSpPr>
            <p:nvPr/>
          </p:nvSpPr>
          <p:spPr bwMode="auto">
            <a:xfrm>
              <a:off x="2256" y="1190"/>
              <a:ext cx="12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 dirty="0">
                  <a:solidFill>
                    <a:srgbClr val="5000A0"/>
                  </a:solidFill>
                  <a:latin typeface="Impact" pitchFamily="34" charset="0"/>
                </a:rPr>
                <a:t>Completion</a:t>
              </a:r>
            </a:p>
          </p:txBody>
        </p:sp>
      </p:grpSp>
      <p:grpSp>
        <p:nvGrpSpPr>
          <p:cNvPr id="275504" name="Group 48"/>
          <p:cNvGrpSpPr>
            <a:grpSpLocks/>
          </p:cNvGrpSpPr>
          <p:nvPr/>
        </p:nvGrpSpPr>
        <p:grpSpPr bwMode="auto">
          <a:xfrm>
            <a:off x="1909763" y="3459163"/>
            <a:ext cx="1143000" cy="579437"/>
            <a:chOff x="1203" y="2179"/>
            <a:chExt cx="720" cy="365"/>
          </a:xfrm>
        </p:grpSpPr>
        <p:sp>
          <p:nvSpPr>
            <p:cNvPr id="275505" name="AutoShape 49"/>
            <p:cNvSpPr>
              <a:spLocks noChangeArrowheads="1"/>
            </p:cNvSpPr>
            <p:nvPr/>
          </p:nvSpPr>
          <p:spPr bwMode="auto">
            <a:xfrm>
              <a:off x="1203" y="2188"/>
              <a:ext cx="720" cy="3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DDFF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506" name="Text Box 50"/>
            <p:cNvSpPr txBox="1">
              <a:spLocks noChangeArrowheads="1"/>
            </p:cNvSpPr>
            <p:nvPr/>
          </p:nvSpPr>
          <p:spPr bwMode="auto">
            <a:xfrm>
              <a:off x="1203" y="2179"/>
              <a:ext cx="7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 dirty="0">
                  <a:solidFill>
                    <a:srgbClr val="660066"/>
                  </a:solidFill>
                  <a:latin typeface="Impact" pitchFamily="34" charset="0"/>
                </a:rPr>
                <a:t>Dove</a:t>
              </a:r>
            </a:p>
          </p:txBody>
        </p:sp>
      </p:grpSp>
      <p:grpSp>
        <p:nvGrpSpPr>
          <p:cNvPr id="275507" name="Group 51"/>
          <p:cNvGrpSpPr>
            <a:grpSpLocks/>
          </p:cNvGrpSpPr>
          <p:nvPr/>
        </p:nvGrpSpPr>
        <p:grpSpPr bwMode="auto">
          <a:xfrm>
            <a:off x="1909763" y="2667000"/>
            <a:ext cx="1143000" cy="579438"/>
            <a:chOff x="1203" y="1680"/>
            <a:chExt cx="720" cy="365"/>
          </a:xfrm>
        </p:grpSpPr>
        <p:sp>
          <p:nvSpPr>
            <p:cNvPr id="275508" name="AutoShape 52"/>
            <p:cNvSpPr>
              <a:spLocks noChangeArrowheads="1"/>
            </p:cNvSpPr>
            <p:nvPr/>
          </p:nvSpPr>
          <p:spPr bwMode="auto">
            <a:xfrm>
              <a:off x="1203" y="1698"/>
              <a:ext cx="720" cy="329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19050" algn="ctr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509" name="Text Box 53"/>
            <p:cNvSpPr txBox="1">
              <a:spLocks noChangeArrowheads="1"/>
            </p:cNvSpPr>
            <p:nvPr/>
          </p:nvSpPr>
          <p:spPr bwMode="auto">
            <a:xfrm>
              <a:off x="1239" y="1680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Impact" pitchFamily="34" charset="0"/>
                </a:rPr>
                <a:t>Ram</a:t>
              </a:r>
            </a:p>
          </p:txBody>
        </p:sp>
      </p:grpSp>
      <p:grpSp>
        <p:nvGrpSpPr>
          <p:cNvPr id="275510" name="Group 54"/>
          <p:cNvGrpSpPr>
            <a:grpSpLocks/>
          </p:cNvGrpSpPr>
          <p:nvPr/>
        </p:nvGrpSpPr>
        <p:grpSpPr bwMode="auto">
          <a:xfrm>
            <a:off x="1833563" y="1866900"/>
            <a:ext cx="1295400" cy="579438"/>
            <a:chOff x="1155" y="1176"/>
            <a:chExt cx="816" cy="365"/>
          </a:xfrm>
        </p:grpSpPr>
        <p:sp>
          <p:nvSpPr>
            <p:cNvPr id="275511" name="AutoShape 55"/>
            <p:cNvSpPr>
              <a:spLocks noChangeArrowheads="1"/>
            </p:cNvSpPr>
            <p:nvPr/>
          </p:nvSpPr>
          <p:spPr bwMode="auto">
            <a:xfrm>
              <a:off x="1203" y="1186"/>
              <a:ext cx="720" cy="3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1D1FF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660066"/>
                </a:solidFill>
              </a:endParaRPr>
            </a:p>
          </p:txBody>
        </p:sp>
        <p:sp>
          <p:nvSpPr>
            <p:cNvPr id="275512" name="Text Box 56"/>
            <p:cNvSpPr txBox="1">
              <a:spLocks noChangeArrowheads="1"/>
            </p:cNvSpPr>
            <p:nvPr/>
          </p:nvSpPr>
          <p:spPr bwMode="auto">
            <a:xfrm>
              <a:off x="1155" y="1176"/>
              <a:ext cx="8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 dirty="0">
                  <a:solidFill>
                    <a:srgbClr val="5100A2"/>
                  </a:solidFill>
                  <a:latin typeface="Impact" pitchFamily="34" charset="0"/>
                </a:rPr>
                <a:t>Heifer</a:t>
              </a:r>
            </a:p>
          </p:txBody>
        </p:sp>
      </p:grpSp>
      <p:grpSp>
        <p:nvGrpSpPr>
          <p:cNvPr id="275513" name="Group 57"/>
          <p:cNvGrpSpPr>
            <a:grpSpLocks/>
          </p:cNvGrpSpPr>
          <p:nvPr/>
        </p:nvGrpSpPr>
        <p:grpSpPr bwMode="auto">
          <a:xfrm>
            <a:off x="3708400" y="4165600"/>
            <a:ext cx="1763713" cy="939800"/>
            <a:chOff x="1776" y="384"/>
            <a:chExt cx="1111" cy="592"/>
          </a:xfrm>
        </p:grpSpPr>
        <p:sp>
          <p:nvSpPr>
            <p:cNvPr id="275514" name="Oval 58"/>
            <p:cNvSpPr>
              <a:spLocks noChangeArrowheads="1"/>
            </p:cNvSpPr>
            <p:nvPr/>
          </p:nvSpPr>
          <p:spPr bwMode="auto">
            <a:xfrm>
              <a:off x="1776" y="384"/>
              <a:ext cx="1111" cy="592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 w="38100">
              <a:round/>
              <a:headEnd/>
              <a:tailEnd/>
            </a:ln>
            <a:effectLst/>
            <a:scene3d>
              <a:camera prst="legacyPerspectiveBottom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65000"/>
                </a:lnSpc>
              </a:pPr>
              <a:endParaRPr lang="en-US" sz="30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endParaRPr>
            </a:p>
          </p:txBody>
        </p:sp>
        <p:sp>
          <p:nvSpPr>
            <p:cNvPr id="275515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1920" y="672"/>
              <a:ext cx="816" cy="288"/>
            </a:xfrm>
            <a:prstGeom prst="rect">
              <a:avLst/>
            </a:prstGeom>
          </p:spPr>
          <p:txBody>
            <a:bodyPr wrap="none" fromWordArt="1">
              <a:prstTxWarp prst="textInflateBottom">
                <a:avLst>
                  <a:gd name="adj" fmla="val 67917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stages</a:t>
              </a:r>
            </a:p>
          </p:txBody>
        </p:sp>
        <p:sp>
          <p:nvSpPr>
            <p:cNvPr id="275516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2043" y="480"/>
              <a:ext cx="576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Three</a:t>
              </a:r>
            </a:p>
          </p:txBody>
        </p:sp>
      </p:grpSp>
      <p:sp>
        <p:nvSpPr>
          <p:cNvPr id="275517" name="Oval 61"/>
          <p:cNvSpPr>
            <a:spLocks noChangeArrowheads="1"/>
          </p:cNvSpPr>
          <p:nvPr/>
        </p:nvSpPr>
        <p:spPr bwMode="auto">
          <a:xfrm>
            <a:off x="1600200" y="4165600"/>
            <a:ext cx="1763713" cy="9398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38100">
            <a:round/>
            <a:headEnd/>
            <a:tailEnd/>
          </a:ln>
          <a:effectLst/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300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ette Engschrift" pitchFamily="2" charset="0"/>
            </a:endParaRPr>
          </a:p>
        </p:txBody>
      </p:sp>
      <p:sp>
        <p:nvSpPr>
          <p:cNvPr id="275518" name="WordArt 62"/>
          <p:cNvSpPr>
            <a:spLocks noChangeArrowheads="1" noChangeShapeType="1" noTextEdit="1"/>
          </p:cNvSpPr>
          <p:nvPr/>
        </p:nvSpPr>
        <p:spPr bwMode="auto">
          <a:xfrm>
            <a:off x="1852613" y="4622800"/>
            <a:ext cx="1258887" cy="3810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7917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sacrifices</a:t>
            </a:r>
          </a:p>
        </p:txBody>
      </p:sp>
      <p:sp>
        <p:nvSpPr>
          <p:cNvPr id="275519" name="WordArt 63"/>
          <p:cNvSpPr>
            <a:spLocks noChangeArrowheads="1" noChangeShapeType="1" noTextEdit="1"/>
          </p:cNvSpPr>
          <p:nvPr/>
        </p:nvSpPr>
        <p:spPr bwMode="auto">
          <a:xfrm>
            <a:off x="2024063" y="4318000"/>
            <a:ext cx="914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Three</a:t>
            </a:r>
          </a:p>
        </p:txBody>
      </p:sp>
      <p:grpSp>
        <p:nvGrpSpPr>
          <p:cNvPr id="275520" name="Group 64"/>
          <p:cNvGrpSpPr>
            <a:grpSpLocks/>
          </p:cNvGrpSpPr>
          <p:nvPr/>
        </p:nvGrpSpPr>
        <p:grpSpPr bwMode="auto">
          <a:xfrm>
            <a:off x="1066800" y="5715000"/>
            <a:ext cx="7086600" cy="717550"/>
            <a:chOff x="336" y="3638"/>
            <a:chExt cx="4464" cy="452"/>
          </a:xfrm>
        </p:grpSpPr>
        <p:sp>
          <p:nvSpPr>
            <p:cNvPr id="275521" name="Text Box 65"/>
            <p:cNvSpPr txBox="1">
              <a:spLocks noChangeArrowheads="1"/>
            </p:cNvSpPr>
            <p:nvPr/>
          </p:nvSpPr>
          <p:spPr bwMode="auto">
            <a:xfrm>
              <a:off x="560" y="3640"/>
              <a:ext cx="424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The dove represented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formation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stage, the ram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growth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stage, and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heifer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the completion stage.</a:t>
              </a:r>
            </a:p>
          </p:txBody>
        </p:sp>
        <p:sp>
          <p:nvSpPr>
            <p:cNvPr id="275522" name="Text Box 66"/>
            <p:cNvSpPr txBox="1">
              <a:spLocks noChangeArrowheads="1"/>
            </p:cNvSpPr>
            <p:nvPr/>
          </p:nvSpPr>
          <p:spPr bwMode="auto">
            <a:xfrm>
              <a:off x="336" y="3638"/>
              <a:ext cx="17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75523" name="Picture 67" descr="AAS502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2000" contrast="60000"/>
          </a:blip>
          <a:srcRect/>
          <a:stretch>
            <a:fillRect/>
          </a:stretch>
        </p:blipFill>
        <p:spPr bwMode="auto">
          <a:xfrm>
            <a:off x="1143000" y="3581400"/>
            <a:ext cx="482600" cy="412750"/>
          </a:xfrm>
          <a:prstGeom prst="rect">
            <a:avLst/>
          </a:prstGeom>
          <a:noFill/>
        </p:spPr>
      </p:pic>
      <p:pic>
        <p:nvPicPr>
          <p:cNvPr id="275524" name="Picture 68" descr="ACE00036"/>
          <p:cNvPicPr>
            <a:picLocks noChangeAspect="1" noChangeArrowheads="1"/>
          </p:cNvPicPr>
          <p:nvPr/>
        </p:nvPicPr>
        <p:blipFill>
          <a:blip r:embed="rId4">
            <a:lum bright="66000" contrast="30000"/>
          </a:blip>
          <a:srcRect/>
          <a:stretch>
            <a:fillRect/>
          </a:stretch>
        </p:blipFill>
        <p:spPr bwMode="auto">
          <a:xfrm>
            <a:off x="1181100" y="2743200"/>
            <a:ext cx="609600" cy="465138"/>
          </a:xfrm>
          <a:prstGeom prst="rect">
            <a:avLst/>
          </a:prstGeom>
          <a:noFill/>
        </p:spPr>
      </p:pic>
      <p:pic>
        <p:nvPicPr>
          <p:cNvPr id="275525" name="Picture 69" descr="farm0007"/>
          <p:cNvPicPr>
            <a:picLocks noChangeAspect="1" noChangeArrowheads="1"/>
          </p:cNvPicPr>
          <p:nvPr/>
        </p:nvPicPr>
        <p:blipFill>
          <a:blip r:embed="rId5">
            <a:lum bright="78000" contrast="30000"/>
          </a:blip>
          <a:srcRect/>
          <a:stretch>
            <a:fillRect/>
          </a:stretch>
        </p:blipFill>
        <p:spPr bwMode="auto">
          <a:xfrm>
            <a:off x="1143000" y="1941513"/>
            <a:ext cx="685800" cy="508000"/>
          </a:xfrm>
          <a:prstGeom prst="rect">
            <a:avLst/>
          </a:prstGeom>
          <a:noFill/>
        </p:spPr>
      </p:pic>
      <p:grpSp>
        <p:nvGrpSpPr>
          <p:cNvPr id="73" name="Group 7"/>
          <p:cNvGrpSpPr>
            <a:grpSpLocks/>
          </p:cNvGrpSpPr>
          <p:nvPr/>
        </p:nvGrpSpPr>
        <p:grpSpPr bwMode="auto">
          <a:xfrm>
            <a:off x="228600" y="838200"/>
            <a:ext cx="1524000" cy="887413"/>
            <a:chOff x="144" y="497"/>
            <a:chExt cx="960" cy="559"/>
          </a:xfrm>
        </p:grpSpPr>
        <p:sp>
          <p:nvSpPr>
            <p:cNvPr id="74" name="Oval 8"/>
            <p:cNvSpPr>
              <a:spLocks noChangeArrowheads="1"/>
            </p:cNvSpPr>
            <p:nvPr/>
          </p:nvSpPr>
          <p:spPr bwMode="auto">
            <a:xfrm>
              <a:off x="144" y="497"/>
              <a:ext cx="960" cy="5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PerspectiveTop"/>
              <a:lightRig rig="legacyNormal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7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98" y="624"/>
              <a:ext cx="852" cy="336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905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outerShdw dist="12700" dir="5400000" algn="ctr" rotWithShape="0">
                      <a:schemeClr val="bg1"/>
                    </a:outerShdw>
                  </a:effectLst>
                  <a:latin typeface="Arial Black"/>
                </a:rPr>
                <a:t>Completion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5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5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5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5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5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5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82" name="Group 2"/>
          <p:cNvGrpSpPr>
            <a:grpSpLocks/>
          </p:cNvGrpSpPr>
          <p:nvPr/>
        </p:nvGrpSpPr>
        <p:grpSpPr bwMode="auto">
          <a:xfrm>
            <a:off x="228600" y="1600200"/>
            <a:ext cx="7848600" cy="2590800"/>
            <a:chOff x="144" y="1008"/>
            <a:chExt cx="4944" cy="1632"/>
          </a:xfrm>
        </p:grpSpPr>
        <p:grpSp>
          <p:nvGrpSpPr>
            <p:cNvPr id="276483" name="Group 3"/>
            <p:cNvGrpSpPr>
              <a:grpSpLocks/>
            </p:cNvGrpSpPr>
            <p:nvPr/>
          </p:nvGrpSpPr>
          <p:grpSpPr bwMode="auto">
            <a:xfrm>
              <a:off x="144" y="1008"/>
              <a:ext cx="4896" cy="116"/>
              <a:chOff x="144" y="1008"/>
              <a:chExt cx="4896" cy="116"/>
            </a:xfrm>
          </p:grpSpPr>
          <p:sp>
            <p:nvSpPr>
              <p:cNvPr id="276484" name="Text Box 4"/>
              <p:cNvSpPr txBox="1">
                <a:spLocks noChangeArrowheads="1"/>
              </p:cNvSpPr>
              <p:nvPr/>
            </p:nvSpPr>
            <p:spPr bwMode="auto">
              <a:xfrm>
                <a:off x="144" y="1008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6485" name="Text Box 5"/>
              <p:cNvSpPr txBox="1">
                <a:spLocks noChangeArrowheads="1"/>
              </p:cNvSpPr>
              <p:nvPr/>
            </p:nvSpPr>
            <p:spPr bwMode="auto">
              <a:xfrm>
                <a:off x="1200" y="1008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6486" name="Text Box 6"/>
              <p:cNvSpPr txBox="1">
                <a:spLocks noChangeArrowheads="1"/>
              </p:cNvSpPr>
              <p:nvPr/>
            </p:nvSpPr>
            <p:spPr bwMode="auto">
              <a:xfrm>
                <a:off x="2256" y="1008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6487" name="Text Box 7"/>
              <p:cNvSpPr txBox="1">
                <a:spLocks noChangeArrowheads="1"/>
              </p:cNvSpPr>
              <p:nvPr/>
            </p:nvSpPr>
            <p:spPr bwMode="auto">
              <a:xfrm>
                <a:off x="3288" y="1008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6488" name="Text Box 8"/>
              <p:cNvSpPr txBox="1">
                <a:spLocks noChangeArrowheads="1"/>
              </p:cNvSpPr>
              <p:nvPr/>
            </p:nvSpPr>
            <p:spPr bwMode="auto">
              <a:xfrm>
                <a:off x="4272" y="1008"/>
                <a:ext cx="76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</a:t>
                </a:r>
              </a:p>
            </p:txBody>
          </p:sp>
        </p:grpSp>
        <p:grpSp>
          <p:nvGrpSpPr>
            <p:cNvPr id="276489" name="Group 9"/>
            <p:cNvGrpSpPr>
              <a:grpSpLocks/>
            </p:cNvGrpSpPr>
            <p:nvPr/>
          </p:nvGrpSpPr>
          <p:grpSpPr bwMode="auto">
            <a:xfrm>
              <a:off x="168" y="2016"/>
              <a:ext cx="4872" cy="116"/>
              <a:chOff x="168" y="2016"/>
              <a:chExt cx="4872" cy="116"/>
            </a:xfrm>
          </p:grpSpPr>
          <p:sp>
            <p:nvSpPr>
              <p:cNvPr id="276490" name="Text Box 10"/>
              <p:cNvSpPr txBox="1">
                <a:spLocks noChangeArrowheads="1"/>
              </p:cNvSpPr>
              <p:nvPr/>
            </p:nvSpPr>
            <p:spPr bwMode="auto">
              <a:xfrm>
                <a:off x="168" y="2016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6491" name="Text Box 11"/>
              <p:cNvSpPr txBox="1">
                <a:spLocks noChangeArrowheads="1"/>
              </p:cNvSpPr>
              <p:nvPr/>
            </p:nvSpPr>
            <p:spPr bwMode="auto">
              <a:xfrm>
                <a:off x="1224" y="2016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6492" name="Text Box 12"/>
              <p:cNvSpPr txBox="1">
                <a:spLocks noChangeArrowheads="1"/>
              </p:cNvSpPr>
              <p:nvPr/>
            </p:nvSpPr>
            <p:spPr bwMode="auto">
              <a:xfrm>
                <a:off x="2280" y="2016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6493" name="Text Box 13"/>
              <p:cNvSpPr txBox="1">
                <a:spLocks noChangeArrowheads="1"/>
              </p:cNvSpPr>
              <p:nvPr/>
            </p:nvSpPr>
            <p:spPr bwMode="auto">
              <a:xfrm>
                <a:off x="3312" y="2016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6494" name="Text Box 14"/>
              <p:cNvSpPr txBox="1">
                <a:spLocks noChangeArrowheads="1"/>
              </p:cNvSpPr>
              <p:nvPr/>
            </p:nvSpPr>
            <p:spPr bwMode="auto">
              <a:xfrm>
                <a:off x="4368" y="2016"/>
                <a:ext cx="672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</a:t>
                </a:r>
              </a:p>
            </p:txBody>
          </p:sp>
        </p:grpSp>
        <p:grpSp>
          <p:nvGrpSpPr>
            <p:cNvPr id="276495" name="Group 15"/>
            <p:cNvGrpSpPr>
              <a:grpSpLocks/>
            </p:cNvGrpSpPr>
            <p:nvPr/>
          </p:nvGrpSpPr>
          <p:grpSpPr bwMode="auto">
            <a:xfrm>
              <a:off x="171" y="2524"/>
              <a:ext cx="4725" cy="116"/>
              <a:chOff x="171" y="2524"/>
              <a:chExt cx="4725" cy="116"/>
            </a:xfrm>
          </p:grpSpPr>
          <p:sp>
            <p:nvSpPr>
              <p:cNvPr id="276496" name="Text Box 16"/>
              <p:cNvSpPr txBox="1">
                <a:spLocks noChangeArrowheads="1"/>
              </p:cNvSpPr>
              <p:nvPr/>
            </p:nvSpPr>
            <p:spPr bwMode="auto">
              <a:xfrm>
                <a:off x="171" y="2524"/>
                <a:ext cx="1237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6497" name="Text Box 17"/>
              <p:cNvSpPr txBox="1">
                <a:spLocks noChangeArrowheads="1"/>
              </p:cNvSpPr>
              <p:nvPr/>
            </p:nvSpPr>
            <p:spPr bwMode="auto">
              <a:xfrm>
                <a:off x="1227" y="2524"/>
                <a:ext cx="1237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6498" name="Text Box 18"/>
              <p:cNvSpPr txBox="1">
                <a:spLocks noChangeArrowheads="1"/>
              </p:cNvSpPr>
              <p:nvPr/>
            </p:nvSpPr>
            <p:spPr bwMode="auto">
              <a:xfrm>
                <a:off x="2283" y="2524"/>
                <a:ext cx="1237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6499" name="Text Box 19"/>
              <p:cNvSpPr txBox="1">
                <a:spLocks noChangeArrowheads="1"/>
              </p:cNvSpPr>
              <p:nvPr/>
            </p:nvSpPr>
            <p:spPr bwMode="auto">
              <a:xfrm>
                <a:off x="3315" y="2524"/>
                <a:ext cx="1237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6500" name="Text Box 20"/>
              <p:cNvSpPr txBox="1">
                <a:spLocks noChangeArrowheads="1"/>
              </p:cNvSpPr>
              <p:nvPr/>
            </p:nvSpPr>
            <p:spPr bwMode="auto">
              <a:xfrm>
                <a:off x="4368" y="2524"/>
                <a:ext cx="52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</a:t>
                </a:r>
              </a:p>
            </p:txBody>
          </p:sp>
        </p:grpSp>
        <p:grpSp>
          <p:nvGrpSpPr>
            <p:cNvPr id="276501" name="Group 21"/>
            <p:cNvGrpSpPr>
              <a:grpSpLocks/>
            </p:cNvGrpSpPr>
            <p:nvPr/>
          </p:nvGrpSpPr>
          <p:grpSpPr bwMode="auto">
            <a:xfrm>
              <a:off x="168" y="1514"/>
              <a:ext cx="4920" cy="116"/>
              <a:chOff x="168" y="1514"/>
              <a:chExt cx="4920" cy="116"/>
            </a:xfrm>
          </p:grpSpPr>
          <p:sp>
            <p:nvSpPr>
              <p:cNvPr id="276502" name="Text Box 22"/>
              <p:cNvSpPr txBox="1">
                <a:spLocks noChangeArrowheads="1"/>
              </p:cNvSpPr>
              <p:nvPr/>
            </p:nvSpPr>
            <p:spPr bwMode="auto">
              <a:xfrm>
                <a:off x="168" y="1514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6503" name="Text Box 23"/>
              <p:cNvSpPr txBox="1">
                <a:spLocks noChangeArrowheads="1"/>
              </p:cNvSpPr>
              <p:nvPr/>
            </p:nvSpPr>
            <p:spPr bwMode="auto">
              <a:xfrm>
                <a:off x="1224" y="1514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6504" name="Text Box 24"/>
              <p:cNvSpPr txBox="1">
                <a:spLocks noChangeArrowheads="1"/>
              </p:cNvSpPr>
              <p:nvPr/>
            </p:nvSpPr>
            <p:spPr bwMode="auto">
              <a:xfrm>
                <a:off x="2280" y="1514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6505" name="Text Box 25"/>
              <p:cNvSpPr txBox="1">
                <a:spLocks noChangeArrowheads="1"/>
              </p:cNvSpPr>
              <p:nvPr/>
            </p:nvSpPr>
            <p:spPr bwMode="auto">
              <a:xfrm>
                <a:off x="3312" y="1514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6506" name="Text Box 26"/>
              <p:cNvSpPr txBox="1">
                <a:spLocks noChangeArrowheads="1"/>
              </p:cNvSpPr>
              <p:nvPr/>
            </p:nvSpPr>
            <p:spPr bwMode="auto">
              <a:xfrm>
                <a:off x="4368" y="1514"/>
                <a:ext cx="720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</a:t>
                </a:r>
              </a:p>
            </p:txBody>
          </p:sp>
        </p:grpSp>
      </p:grpSp>
      <p:sp>
        <p:nvSpPr>
          <p:cNvPr id="276507" name="AutoShape 27"/>
          <p:cNvSpPr>
            <a:spLocks noChangeArrowheads="1"/>
          </p:cNvSpPr>
          <p:nvPr/>
        </p:nvSpPr>
        <p:spPr bwMode="auto">
          <a:xfrm rot="10800000">
            <a:off x="895350" y="1828800"/>
            <a:ext cx="190500" cy="2362200"/>
          </a:xfrm>
          <a:prstGeom prst="downArrow">
            <a:avLst>
              <a:gd name="adj1" fmla="val 35000"/>
              <a:gd name="adj2" fmla="val 194841"/>
            </a:avLst>
          </a:prstGeom>
          <a:solidFill>
            <a:srgbClr val="000099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76514" name="Rectangle 34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5" name="Text Box 35"/>
          <p:cNvSpPr txBox="1">
            <a:spLocks noChangeArrowheads="1"/>
          </p:cNvSpPr>
          <p:nvPr/>
        </p:nvSpPr>
        <p:spPr bwMode="auto">
          <a:xfrm>
            <a:off x="0" y="0"/>
            <a:ext cx="9144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800" b="1" u="sng" dirty="0">
                <a:solidFill>
                  <a:srgbClr val="000099"/>
                </a:solidFill>
                <a:latin typeface="Fette Engschrift" pitchFamily="2" charset="0"/>
              </a:rPr>
              <a:t>Three sacrifices: cosmos completed through three stages</a:t>
            </a:r>
            <a:endParaRPr lang="en-US" sz="3800" b="1" u="sng" dirty="0">
              <a:latin typeface="Fette Engschrift" pitchFamily="2" charset="0"/>
            </a:endParaRPr>
          </a:p>
        </p:txBody>
      </p:sp>
      <p:grpSp>
        <p:nvGrpSpPr>
          <p:cNvPr id="276516" name="Group 36"/>
          <p:cNvGrpSpPr>
            <a:grpSpLocks/>
          </p:cNvGrpSpPr>
          <p:nvPr/>
        </p:nvGrpSpPr>
        <p:grpSpPr bwMode="auto">
          <a:xfrm>
            <a:off x="533400" y="4164013"/>
            <a:ext cx="914400" cy="871537"/>
            <a:chOff x="336" y="2623"/>
            <a:chExt cx="576" cy="549"/>
          </a:xfrm>
        </p:grpSpPr>
        <p:sp>
          <p:nvSpPr>
            <p:cNvPr id="276517" name="Oval 37"/>
            <p:cNvSpPr>
              <a:spLocks noChangeArrowheads="1"/>
            </p:cNvSpPr>
            <p:nvPr/>
          </p:nvSpPr>
          <p:spPr bwMode="auto">
            <a:xfrm>
              <a:off x="336" y="2623"/>
              <a:ext cx="576" cy="549"/>
            </a:xfrm>
            <a:prstGeom prst="ellipse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FFFF"/>
                </a:gs>
              </a:gsLst>
              <a:lin ang="5400000" scaled="1"/>
            </a:gradFill>
            <a:ln w="19050">
              <a:round/>
              <a:headEnd/>
              <a:tailEnd/>
            </a:ln>
            <a:effectLst/>
            <a:scene3d>
              <a:camera prst="legacyPerspectiveBottom"/>
              <a:lightRig rig="legacyHarsh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76518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384" y="2784"/>
              <a:ext cx="511" cy="226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Cosmos</a:t>
              </a:r>
            </a:p>
          </p:txBody>
        </p:sp>
      </p:grpSp>
      <p:grpSp>
        <p:nvGrpSpPr>
          <p:cNvPr id="276537" name="Group 57"/>
          <p:cNvGrpSpPr>
            <a:grpSpLocks/>
          </p:cNvGrpSpPr>
          <p:nvPr/>
        </p:nvGrpSpPr>
        <p:grpSpPr bwMode="auto">
          <a:xfrm>
            <a:off x="3708400" y="4165600"/>
            <a:ext cx="1763713" cy="939800"/>
            <a:chOff x="1776" y="384"/>
            <a:chExt cx="1111" cy="592"/>
          </a:xfrm>
        </p:grpSpPr>
        <p:sp>
          <p:nvSpPr>
            <p:cNvPr id="276538" name="Oval 58"/>
            <p:cNvSpPr>
              <a:spLocks noChangeArrowheads="1"/>
            </p:cNvSpPr>
            <p:nvPr/>
          </p:nvSpPr>
          <p:spPr bwMode="auto">
            <a:xfrm>
              <a:off x="1776" y="384"/>
              <a:ext cx="1111" cy="592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 w="38100">
              <a:round/>
              <a:headEnd/>
              <a:tailEnd/>
            </a:ln>
            <a:effectLst/>
            <a:scene3d>
              <a:camera prst="legacyPerspectiveBottom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65000"/>
                </a:lnSpc>
              </a:pPr>
              <a:endParaRPr lang="en-US" sz="30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endParaRPr>
            </a:p>
          </p:txBody>
        </p:sp>
        <p:sp>
          <p:nvSpPr>
            <p:cNvPr id="276539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1920" y="672"/>
              <a:ext cx="816" cy="288"/>
            </a:xfrm>
            <a:prstGeom prst="rect">
              <a:avLst/>
            </a:prstGeom>
          </p:spPr>
          <p:txBody>
            <a:bodyPr wrap="none" fromWordArt="1">
              <a:prstTxWarp prst="textInflateBottom">
                <a:avLst>
                  <a:gd name="adj" fmla="val 67917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stages</a:t>
              </a:r>
            </a:p>
          </p:txBody>
        </p:sp>
        <p:sp>
          <p:nvSpPr>
            <p:cNvPr id="276540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2043" y="480"/>
              <a:ext cx="576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Three</a:t>
              </a:r>
            </a:p>
          </p:txBody>
        </p:sp>
      </p:grpSp>
      <p:sp>
        <p:nvSpPr>
          <p:cNvPr id="276541" name="Oval 61"/>
          <p:cNvSpPr>
            <a:spLocks noChangeArrowheads="1"/>
          </p:cNvSpPr>
          <p:nvPr/>
        </p:nvSpPr>
        <p:spPr bwMode="auto">
          <a:xfrm>
            <a:off x="1600200" y="4165600"/>
            <a:ext cx="1763713" cy="9398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38100">
            <a:round/>
            <a:headEnd/>
            <a:tailEnd/>
          </a:ln>
          <a:effectLst/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300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ette Engschrift" pitchFamily="2" charset="0"/>
            </a:endParaRPr>
          </a:p>
        </p:txBody>
      </p:sp>
      <p:sp>
        <p:nvSpPr>
          <p:cNvPr id="276542" name="WordArt 62"/>
          <p:cNvSpPr>
            <a:spLocks noChangeArrowheads="1" noChangeShapeType="1" noTextEdit="1"/>
          </p:cNvSpPr>
          <p:nvPr/>
        </p:nvSpPr>
        <p:spPr bwMode="auto">
          <a:xfrm>
            <a:off x="1852613" y="4622800"/>
            <a:ext cx="1258887" cy="3810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7917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sacrifices</a:t>
            </a:r>
          </a:p>
        </p:txBody>
      </p:sp>
      <p:sp>
        <p:nvSpPr>
          <p:cNvPr id="276543" name="WordArt 63"/>
          <p:cNvSpPr>
            <a:spLocks noChangeArrowheads="1" noChangeShapeType="1" noTextEdit="1"/>
          </p:cNvSpPr>
          <p:nvPr/>
        </p:nvSpPr>
        <p:spPr bwMode="auto">
          <a:xfrm>
            <a:off x="2024063" y="4318000"/>
            <a:ext cx="914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Three</a:t>
            </a:r>
          </a:p>
        </p:txBody>
      </p:sp>
      <p:grpSp>
        <p:nvGrpSpPr>
          <p:cNvPr id="276544" name="Group 64"/>
          <p:cNvGrpSpPr>
            <a:grpSpLocks/>
          </p:cNvGrpSpPr>
          <p:nvPr/>
        </p:nvGrpSpPr>
        <p:grpSpPr bwMode="auto">
          <a:xfrm>
            <a:off x="1676400" y="5791200"/>
            <a:ext cx="5791200" cy="679450"/>
            <a:chOff x="528" y="3648"/>
            <a:chExt cx="3648" cy="428"/>
          </a:xfrm>
        </p:grpSpPr>
        <p:sp>
          <p:nvSpPr>
            <p:cNvPr id="276545" name="Text Box 65"/>
            <p:cNvSpPr txBox="1">
              <a:spLocks noChangeArrowheads="1"/>
            </p:cNvSpPr>
            <p:nvPr/>
          </p:nvSpPr>
          <p:spPr bwMode="auto">
            <a:xfrm>
              <a:off x="752" y="3650"/>
              <a:ext cx="342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Why did Abraham place the three sacrifices on one altar?</a:t>
              </a:r>
            </a:p>
          </p:txBody>
        </p:sp>
        <p:sp>
          <p:nvSpPr>
            <p:cNvPr id="276546" name="Text Box 66"/>
            <p:cNvSpPr txBox="1">
              <a:spLocks noChangeArrowheads="1"/>
            </p:cNvSpPr>
            <p:nvPr/>
          </p:nvSpPr>
          <p:spPr bwMode="auto">
            <a:xfrm>
              <a:off x="528" y="3648"/>
              <a:ext cx="17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4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76547" name="Picture 67" descr="AAS502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2000" contrast="60000"/>
          </a:blip>
          <a:srcRect/>
          <a:stretch>
            <a:fillRect/>
          </a:stretch>
        </p:blipFill>
        <p:spPr bwMode="auto">
          <a:xfrm>
            <a:off x="1143000" y="3581400"/>
            <a:ext cx="482600" cy="412750"/>
          </a:xfrm>
          <a:prstGeom prst="rect">
            <a:avLst/>
          </a:prstGeom>
          <a:noFill/>
        </p:spPr>
      </p:pic>
      <p:pic>
        <p:nvPicPr>
          <p:cNvPr id="276548" name="Picture 68" descr="ACE00036"/>
          <p:cNvPicPr>
            <a:picLocks noChangeAspect="1" noChangeArrowheads="1"/>
          </p:cNvPicPr>
          <p:nvPr/>
        </p:nvPicPr>
        <p:blipFill>
          <a:blip r:embed="rId4">
            <a:lum bright="66000" contrast="30000"/>
          </a:blip>
          <a:srcRect/>
          <a:stretch>
            <a:fillRect/>
          </a:stretch>
        </p:blipFill>
        <p:spPr bwMode="auto">
          <a:xfrm>
            <a:off x="1181100" y="2743200"/>
            <a:ext cx="609600" cy="465138"/>
          </a:xfrm>
          <a:prstGeom prst="rect">
            <a:avLst/>
          </a:prstGeom>
          <a:noFill/>
        </p:spPr>
      </p:pic>
      <p:pic>
        <p:nvPicPr>
          <p:cNvPr id="276549" name="Picture 69" descr="farm0007"/>
          <p:cNvPicPr>
            <a:picLocks noChangeAspect="1" noChangeArrowheads="1"/>
          </p:cNvPicPr>
          <p:nvPr/>
        </p:nvPicPr>
        <p:blipFill>
          <a:blip r:embed="rId5">
            <a:lum bright="78000" contrast="30000"/>
          </a:blip>
          <a:srcRect/>
          <a:stretch>
            <a:fillRect/>
          </a:stretch>
        </p:blipFill>
        <p:spPr bwMode="auto">
          <a:xfrm>
            <a:off x="1143000" y="1941513"/>
            <a:ext cx="685800" cy="508000"/>
          </a:xfrm>
          <a:prstGeom prst="rect">
            <a:avLst/>
          </a:prstGeom>
          <a:noFill/>
        </p:spPr>
      </p:pic>
      <p:grpSp>
        <p:nvGrpSpPr>
          <p:cNvPr id="73" name="Group 7"/>
          <p:cNvGrpSpPr>
            <a:grpSpLocks/>
          </p:cNvGrpSpPr>
          <p:nvPr/>
        </p:nvGrpSpPr>
        <p:grpSpPr bwMode="auto">
          <a:xfrm>
            <a:off x="228600" y="838200"/>
            <a:ext cx="1524000" cy="887413"/>
            <a:chOff x="144" y="497"/>
            <a:chExt cx="960" cy="559"/>
          </a:xfrm>
        </p:grpSpPr>
        <p:sp>
          <p:nvSpPr>
            <p:cNvPr id="74" name="Oval 8"/>
            <p:cNvSpPr>
              <a:spLocks noChangeArrowheads="1"/>
            </p:cNvSpPr>
            <p:nvPr/>
          </p:nvSpPr>
          <p:spPr bwMode="auto">
            <a:xfrm>
              <a:off x="144" y="497"/>
              <a:ext cx="960" cy="5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PerspectiveTop"/>
              <a:lightRig rig="legacyNormal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7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98" y="624"/>
              <a:ext cx="852" cy="336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905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outerShdw dist="12700" dir="5400000" algn="ctr" rotWithShape="0">
                      <a:schemeClr val="bg1"/>
                    </a:outerShdw>
                  </a:effectLst>
                  <a:latin typeface="Arial Black"/>
                </a:rPr>
                <a:t>Completion</a:t>
              </a:r>
            </a:p>
          </p:txBody>
        </p:sp>
      </p:grpSp>
      <p:grpSp>
        <p:nvGrpSpPr>
          <p:cNvPr id="82" name="Group 28"/>
          <p:cNvGrpSpPr>
            <a:grpSpLocks/>
          </p:cNvGrpSpPr>
          <p:nvPr/>
        </p:nvGrpSpPr>
        <p:grpSpPr bwMode="auto">
          <a:xfrm>
            <a:off x="4552950" y="2127250"/>
            <a:ext cx="76200" cy="1377950"/>
            <a:chOff x="3312" y="1392"/>
            <a:chExt cx="48" cy="868"/>
          </a:xfrm>
        </p:grpSpPr>
        <p:sp>
          <p:nvSpPr>
            <p:cNvPr id="83" name="WordArt 29"/>
            <p:cNvSpPr>
              <a:spLocks noChangeArrowheads="1" noChangeShapeType="1"/>
            </p:cNvSpPr>
            <p:nvPr/>
          </p:nvSpPr>
          <p:spPr bwMode="auto">
            <a:xfrm rot="-5400754" flipH="1" flipV="1">
              <a:off x="3143" y="2043"/>
              <a:ext cx="386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360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Impact"/>
                </a:rPr>
                <a:t>----------</a:t>
              </a:r>
              <a:endParaRPr lang="en-US" sz="3600" b="1" kern="10" spc="360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Impact"/>
              </a:endParaRPr>
            </a:p>
          </p:txBody>
        </p:sp>
        <p:sp>
          <p:nvSpPr>
            <p:cNvPr id="84" name="WordArt 30"/>
            <p:cNvSpPr>
              <a:spLocks noChangeArrowheads="1" noChangeShapeType="1"/>
            </p:cNvSpPr>
            <p:nvPr/>
          </p:nvSpPr>
          <p:spPr bwMode="auto">
            <a:xfrm rot="-5400754" flipH="1" flipV="1">
              <a:off x="3143" y="1561"/>
              <a:ext cx="386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3600" dirty="0" smtClean="0">
                  <a:ln w="31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Impact"/>
                </a:rPr>
                <a:t>---------</a:t>
              </a:r>
              <a:endParaRPr lang="en-US" sz="3600" b="1" kern="10" spc="3600" dirty="0">
                <a:ln w="317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Impact"/>
              </a:endParaRPr>
            </a:p>
          </p:txBody>
        </p:sp>
      </p:grpSp>
      <p:grpSp>
        <p:nvGrpSpPr>
          <p:cNvPr id="76" name="Group 45"/>
          <p:cNvGrpSpPr>
            <a:grpSpLocks/>
          </p:cNvGrpSpPr>
          <p:nvPr/>
        </p:nvGrpSpPr>
        <p:grpSpPr bwMode="auto">
          <a:xfrm>
            <a:off x="3619500" y="1866900"/>
            <a:ext cx="1943100" cy="536575"/>
            <a:chOff x="2256" y="1190"/>
            <a:chExt cx="1224" cy="338"/>
          </a:xfrm>
        </p:grpSpPr>
        <p:sp>
          <p:nvSpPr>
            <p:cNvPr id="77" name="AutoShape 46"/>
            <p:cNvSpPr>
              <a:spLocks noChangeArrowheads="1"/>
            </p:cNvSpPr>
            <p:nvPr/>
          </p:nvSpPr>
          <p:spPr bwMode="auto">
            <a:xfrm>
              <a:off x="2275" y="1200"/>
              <a:ext cx="1186" cy="3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1D1FF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660066"/>
                </a:solidFill>
              </a:endParaRPr>
            </a:p>
          </p:txBody>
        </p:sp>
        <p:sp>
          <p:nvSpPr>
            <p:cNvPr id="78" name="Text Box 47"/>
            <p:cNvSpPr txBox="1">
              <a:spLocks noChangeArrowheads="1"/>
            </p:cNvSpPr>
            <p:nvPr/>
          </p:nvSpPr>
          <p:spPr bwMode="auto">
            <a:xfrm>
              <a:off x="2256" y="1190"/>
              <a:ext cx="12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 dirty="0">
                  <a:solidFill>
                    <a:srgbClr val="5000A0"/>
                  </a:solidFill>
                  <a:latin typeface="Impact" pitchFamily="34" charset="0"/>
                </a:rPr>
                <a:t>Completion</a:t>
              </a:r>
            </a:p>
          </p:txBody>
        </p:sp>
      </p:grpSp>
      <p:grpSp>
        <p:nvGrpSpPr>
          <p:cNvPr id="85" name="Group 31"/>
          <p:cNvGrpSpPr>
            <a:grpSpLocks/>
          </p:cNvGrpSpPr>
          <p:nvPr/>
        </p:nvGrpSpPr>
        <p:grpSpPr bwMode="auto">
          <a:xfrm>
            <a:off x="2443163" y="2127250"/>
            <a:ext cx="76200" cy="1377950"/>
            <a:chOff x="3312" y="1392"/>
            <a:chExt cx="48" cy="868"/>
          </a:xfrm>
        </p:grpSpPr>
        <p:sp>
          <p:nvSpPr>
            <p:cNvPr id="86" name="WordArt 32"/>
            <p:cNvSpPr>
              <a:spLocks noChangeArrowheads="1" noChangeShapeType="1"/>
            </p:cNvSpPr>
            <p:nvPr/>
          </p:nvSpPr>
          <p:spPr bwMode="auto">
            <a:xfrm rot="-5400754" flipH="1" flipV="1">
              <a:off x="3143" y="2043"/>
              <a:ext cx="386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360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Impact"/>
                </a:rPr>
                <a:t>----------</a:t>
              </a:r>
              <a:endParaRPr lang="en-US" sz="3600" b="1" kern="10" spc="360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Impact"/>
              </a:endParaRPr>
            </a:p>
          </p:txBody>
        </p:sp>
        <p:sp>
          <p:nvSpPr>
            <p:cNvPr id="87" name="WordArt 33"/>
            <p:cNvSpPr>
              <a:spLocks noChangeArrowheads="1" noChangeShapeType="1"/>
            </p:cNvSpPr>
            <p:nvPr/>
          </p:nvSpPr>
          <p:spPr bwMode="auto">
            <a:xfrm rot="16199246" flipH="1" flipV="1">
              <a:off x="3143" y="1561"/>
              <a:ext cx="386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3600" dirty="0" smtClean="0">
                  <a:ln w="31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Impact"/>
                </a:rPr>
                <a:t>---------</a:t>
              </a:r>
              <a:endParaRPr lang="en-US" sz="3600" b="1" kern="10" spc="3600" dirty="0">
                <a:ln w="317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Impact"/>
              </a:endParaRPr>
            </a:p>
          </p:txBody>
        </p:sp>
      </p:grpSp>
      <p:grpSp>
        <p:nvGrpSpPr>
          <p:cNvPr id="276531" name="Group 51"/>
          <p:cNvGrpSpPr>
            <a:grpSpLocks/>
          </p:cNvGrpSpPr>
          <p:nvPr/>
        </p:nvGrpSpPr>
        <p:grpSpPr bwMode="auto">
          <a:xfrm>
            <a:off x="1909763" y="2667000"/>
            <a:ext cx="1143000" cy="579438"/>
            <a:chOff x="1203" y="1680"/>
            <a:chExt cx="720" cy="365"/>
          </a:xfrm>
        </p:grpSpPr>
        <p:sp>
          <p:nvSpPr>
            <p:cNvPr id="276532" name="AutoShape 52"/>
            <p:cNvSpPr>
              <a:spLocks noChangeArrowheads="1"/>
            </p:cNvSpPr>
            <p:nvPr/>
          </p:nvSpPr>
          <p:spPr bwMode="auto">
            <a:xfrm>
              <a:off x="1203" y="1698"/>
              <a:ext cx="720" cy="329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19050" algn="ctr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33" name="Text Box 53"/>
            <p:cNvSpPr txBox="1">
              <a:spLocks noChangeArrowheads="1"/>
            </p:cNvSpPr>
            <p:nvPr/>
          </p:nvSpPr>
          <p:spPr bwMode="auto">
            <a:xfrm>
              <a:off x="1239" y="1680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>
                  <a:solidFill>
                    <a:srgbClr val="0000CC"/>
                  </a:solidFill>
                  <a:latin typeface="Impact" pitchFamily="34" charset="0"/>
                </a:rPr>
                <a:t>Ram</a:t>
              </a:r>
            </a:p>
          </p:txBody>
        </p:sp>
      </p:grpSp>
      <p:grpSp>
        <p:nvGrpSpPr>
          <p:cNvPr id="276519" name="Group 39"/>
          <p:cNvGrpSpPr>
            <a:grpSpLocks/>
          </p:cNvGrpSpPr>
          <p:nvPr/>
        </p:nvGrpSpPr>
        <p:grpSpPr bwMode="auto">
          <a:xfrm>
            <a:off x="3651250" y="3459163"/>
            <a:ext cx="1879600" cy="579437"/>
            <a:chOff x="2276" y="2179"/>
            <a:chExt cx="1184" cy="365"/>
          </a:xfrm>
        </p:grpSpPr>
        <p:sp>
          <p:nvSpPr>
            <p:cNvPr id="276520" name="AutoShape 40"/>
            <p:cNvSpPr>
              <a:spLocks noChangeArrowheads="1"/>
            </p:cNvSpPr>
            <p:nvPr/>
          </p:nvSpPr>
          <p:spPr bwMode="auto">
            <a:xfrm>
              <a:off x="2276" y="2188"/>
              <a:ext cx="1184" cy="3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DDFF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21" name="Text Box 41"/>
            <p:cNvSpPr txBox="1">
              <a:spLocks noChangeArrowheads="1"/>
            </p:cNvSpPr>
            <p:nvPr/>
          </p:nvSpPr>
          <p:spPr bwMode="auto">
            <a:xfrm>
              <a:off x="2276" y="2179"/>
              <a:ext cx="11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>
                  <a:solidFill>
                    <a:srgbClr val="660066"/>
                  </a:solidFill>
                  <a:latin typeface="Impact" pitchFamily="34" charset="0"/>
                </a:rPr>
                <a:t>Formation</a:t>
              </a:r>
            </a:p>
          </p:txBody>
        </p:sp>
      </p:grpSp>
      <p:grpSp>
        <p:nvGrpSpPr>
          <p:cNvPr id="276522" name="Group 42"/>
          <p:cNvGrpSpPr>
            <a:grpSpLocks/>
          </p:cNvGrpSpPr>
          <p:nvPr/>
        </p:nvGrpSpPr>
        <p:grpSpPr bwMode="auto">
          <a:xfrm>
            <a:off x="3651250" y="2667000"/>
            <a:ext cx="1879600" cy="579438"/>
            <a:chOff x="2276" y="1680"/>
            <a:chExt cx="1184" cy="365"/>
          </a:xfrm>
        </p:grpSpPr>
        <p:sp>
          <p:nvSpPr>
            <p:cNvPr id="276523" name="AutoShape 43"/>
            <p:cNvSpPr>
              <a:spLocks noChangeArrowheads="1"/>
            </p:cNvSpPr>
            <p:nvPr/>
          </p:nvSpPr>
          <p:spPr bwMode="auto">
            <a:xfrm>
              <a:off x="2276" y="1698"/>
              <a:ext cx="1184" cy="329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19050" algn="ctr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24" name="Text Box 44"/>
            <p:cNvSpPr txBox="1">
              <a:spLocks noChangeArrowheads="1"/>
            </p:cNvSpPr>
            <p:nvPr/>
          </p:nvSpPr>
          <p:spPr bwMode="auto">
            <a:xfrm>
              <a:off x="2430" y="1680"/>
              <a:ext cx="8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>
                  <a:solidFill>
                    <a:srgbClr val="0000CC"/>
                  </a:solidFill>
                  <a:latin typeface="Impact" pitchFamily="34" charset="0"/>
                </a:rPr>
                <a:t>Growth</a:t>
              </a:r>
            </a:p>
          </p:txBody>
        </p:sp>
      </p:grpSp>
      <p:grpSp>
        <p:nvGrpSpPr>
          <p:cNvPr id="79" name="Group 54"/>
          <p:cNvGrpSpPr>
            <a:grpSpLocks/>
          </p:cNvGrpSpPr>
          <p:nvPr/>
        </p:nvGrpSpPr>
        <p:grpSpPr bwMode="auto">
          <a:xfrm>
            <a:off x="1833563" y="1866900"/>
            <a:ext cx="1295400" cy="579438"/>
            <a:chOff x="1155" y="1176"/>
            <a:chExt cx="816" cy="365"/>
          </a:xfrm>
        </p:grpSpPr>
        <p:sp>
          <p:nvSpPr>
            <p:cNvPr id="80" name="AutoShape 55"/>
            <p:cNvSpPr>
              <a:spLocks noChangeArrowheads="1"/>
            </p:cNvSpPr>
            <p:nvPr/>
          </p:nvSpPr>
          <p:spPr bwMode="auto">
            <a:xfrm>
              <a:off x="1203" y="1186"/>
              <a:ext cx="720" cy="3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1D1FF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660066"/>
                </a:solidFill>
              </a:endParaRPr>
            </a:p>
          </p:txBody>
        </p:sp>
        <p:sp>
          <p:nvSpPr>
            <p:cNvPr id="81" name="Text Box 56"/>
            <p:cNvSpPr txBox="1">
              <a:spLocks noChangeArrowheads="1"/>
            </p:cNvSpPr>
            <p:nvPr/>
          </p:nvSpPr>
          <p:spPr bwMode="auto">
            <a:xfrm>
              <a:off x="1155" y="1176"/>
              <a:ext cx="8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 dirty="0">
                  <a:solidFill>
                    <a:srgbClr val="5100A2"/>
                  </a:solidFill>
                  <a:latin typeface="Impact" pitchFamily="34" charset="0"/>
                </a:rPr>
                <a:t>Heifer</a:t>
              </a:r>
            </a:p>
          </p:txBody>
        </p:sp>
      </p:grpSp>
      <p:grpSp>
        <p:nvGrpSpPr>
          <p:cNvPr id="276528" name="Group 48"/>
          <p:cNvGrpSpPr>
            <a:grpSpLocks/>
          </p:cNvGrpSpPr>
          <p:nvPr/>
        </p:nvGrpSpPr>
        <p:grpSpPr bwMode="auto">
          <a:xfrm>
            <a:off x="1909763" y="3459163"/>
            <a:ext cx="1143000" cy="579437"/>
            <a:chOff x="1203" y="2179"/>
            <a:chExt cx="720" cy="365"/>
          </a:xfrm>
        </p:grpSpPr>
        <p:sp>
          <p:nvSpPr>
            <p:cNvPr id="276529" name="AutoShape 49"/>
            <p:cNvSpPr>
              <a:spLocks noChangeArrowheads="1"/>
            </p:cNvSpPr>
            <p:nvPr/>
          </p:nvSpPr>
          <p:spPr bwMode="auto">
            <a:xfrm>
              <a:off x="1203" y="2188"/>
              <a:ext cx="720" cy="3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DDFF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30" name="Text Box 50"/>
            <p:cNvSpPr txBox="1">
              <a:spLocks noChangeArrowheads="1"/>
            </p:cNvSpPr>
            <p:nvPr/>
          </p:nvSpPr>
          <p:spPr bwMode="auto">
            <a:xfrm>
              <a:off x="1203" y="2179"/>
              <a:ext cx="7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>
                  <a:solidFill>
                    <a:srgbClr val="660066"/>
                  </a:solidFill>
                  <a:latin typeface="Impact" pitchFamily="34" charset="0"/>
                </a:rPr>
                <a:t>Dove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38" name="Text Box 34"/>
          <p:cNvSpPr txBox="1">
            <a:spLocks noChangeArrowheads="1"/>
          </p:cNvSpPr>
          <p:nvPr/>
        </p:nvSpPr>
        <p:spPr bwMode="auto">
          <a:xfrm>
            <a:off x="7924800" y="1874838"/>
            <a:ext cx="10668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3400" dirty="0">
                <a:solidFill>
                  <a:srgbClr val="000099"/>
                </a:solidFill>
                <a:latin typeface="Impact" pitchFamily="34" charset="0"/>
              </a:rPr>
              <a:t>Res-</a:t>
            </a:r>
          </a:p>
          <a:p>
            <a:r>
              <a:rPr lang="en-US" sz="3400" dirty="0">
                <a:solidFill>
                  <a:srgbClr val="000099"/>
                </a:solidFill>
                <a:latin typeface="Impact" pitchFamily="34" charset="0"/>
              </a:rPr>
              <a:t>tore</a:t>
            </a:r>
          </a:p>
          <a:p>
            <a:r>
              <a:rPr lang="en-US" sz="3400" dirty="0">
                <a:solidFill>
                  <a:srgbClr val="000099"/>
                </a:solidFill>
                <a:latin typeface="Impact" pitchFamily="34" charset="0"/>
              </a:rPr>
              <a:t>at</a:t>
            </a:r>
          </a:p>
          <a:p>
            <a:r>
              <a:rPr lang="en-US" sz="3400" dirty="0">
                <a:solidFill>
                  <a:srgbClr val="000099"/>
                </a:solidFill>
                <a:latin typeface="Impact" pitchFamily="34" charset="0"/>
              </a:rPr>
              <a:t>once</a:t>
            </a:r>
            <a:endParaRPr lang="en-US" sz="3400" dirty="0">
              <a:latin typeface="Impact" pitchFamily="34" charset="0"/>
            </a:endParaRPr>
          </a:p>
        </p:txBody>
      </p:sp>
      <p:grpSp>
        <p:nvGrpSpPr>
          <p:cNvPr id="277506" name="Group 2"/>
          <p:cNvGrpSpPr>
            <a:grpSpLocks/>
          </p:cNvGrpSpPr>
          <p:nvPr/>
        </p:nvGrpSpPr>
        <p:grpSpPr bwMode="auto">
          <a:xfrm>
            <a:off x="228600" y="1600200"/>
            <a:ext cx="7848600" cy="2590800"/>
            <a:chOff x="144" y="1008"/>
            <a:chExt cx="4944" cy="1632"/>
          </a:xfrm>
        </p:grpSpPr>
        <p:grpSp>
          <p:nvGrpSpPr>
            <p:cNvPr id="277507" name="Group 3"/>
            <p:cNvGrpSpPr>
              <a:grpSpLocks/>
            </p:cNvGrpSpPr>
            <p:nvPr/>
          </p:nvGrpSpPr>
          <p:grpSpPr bwMode="auto">
            <a:xfrm>
              <a:off x="144" y="1008"/>
              <a:ext cx="4896" cy="116"/>
              <a:chOff x="144" y="1008"/>
              <a:chExt cx="4896" cy="116"/>
            </a:xfrm>
          </p:grpSpPr>
          <p:sp>
            <p:nvSpPr>
              <p:cNvPr id="277508" name="Text Box 4"/>
              <p:cNvSpPr txBox="1">
                <a:spLocks noChangeArrowheads="1"/>
              </p:cNvSpPr>
              <p:nvPr/>
            </p:nvSpPr>
            <p:spPr bwMode="auto">
              <a:xfrm>
                <a:off x="144" y="1008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7509" name="Text Box 5"/>
              <p:cNvSpPr txBox="1">
                <a:spLocks noChangeArrowheads="1"/>
              </p:cNvSpPr>
              <p:nvPr/>
            </p:nvSpPr>
            <p:spPr bwMode="auto">
              <a:xfrm>
                <a:off x="1200" y="1008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7510" name="Text Box 6"/>
              <p:cNvSpPr txBox="1">
                <a:spLocks noChangeArrowheads="1"/>
              </p:cNvSpPr>
              <p:nvPr/>
            </p:nvSpPr>
            <p:spPr bwMode="auto">
              <a:xfrm>
                <a:off x="2256" y="1008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7511" name="Text Box 7"/>
              <p:cNvSpPr txBox="1">
                <a:spLocks noChangeArrowheads="1"/>
              </p:cNvSpPr>
              <p:nvPr/>
            </p:nvSpPr>
            <p:spPr bwMode="auto">
              <a:xfrm>
                <a:off x="3288" y="1008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7512" name="Text Box 8"/>
              <p:cNvSpPr txBox="1">
                <a:spLocks noChangeArrowheads="1"/>
              </p:cNvSpPr>
              <p:nvPr/>
            </p:nvSpPr>
            <p:spPr bwMode="auto">
              <a:xfrm>
                <a:off x="4272" y="1008"/>
                <a:ext cx="76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</a:t>
                </a:r>
              </a:p>
            </p:txBody>
          </p:sp>
        </p:grpSp>
        <p:grpSp>
          <p:nvGrpSpPr>
            <p:cNvPr id="277513" name="Group 9"/>
            <p:cNvGrpSpPr>
              <a:grpSpLocks/>
            </p:cNvGrpSpPr>
            <p:nvPr/>
          </p:nvGrpSpPr>
          <p:grpSpPr bwMode="auto">
            <a:xfrm>
              <a:off x="168" y="2016"/>
              <a:ext cx="4872" cy="116"/>
              <a:chOff x="168" y="2016"/>
              <a:chExt cx="4872" cy="116"/>
            </a:xfrm>
          </p:grpSpPr>
          <p:sp>
            <p:nvSpPr>
              <p:cNvPr id="277514" name="Text Box 10"/>
              <p:cNvSpPr txBox="1">
                <a:spLocks noChangeArrowheads="1"/>
              </p:cNvSpPr>
              <p:nvPr/>
            </p:nvSpPr>
            <p:spPr bwMode="auto">
              <a:xfrm>
                <a:off x="168" y="2016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7515" name="Text Box 11"/>
              <p:cNvSpPr txBox="1">
                <a:spLocks noChangeArrowheads="1"/>
              </p:cNvSpPr>
              <p:nvPr/>
            </p:nvSpPr>
            <p:spPr bwMode="auto">
              <a:xfrm>
                <a:off x="1224" y="2016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7516" name="Text Box 12"/>
              <p:cNvSpPr txBox="1">
                <a:spLocks noChangeArrowheads="1"/>
              </p:cNvSpPr>
              <p:nvPr/>
            </p:nvSpPr>
            <p:spPr bwMode="auto">
              <a:xfrm>
                <a:off x="2280" y="2016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7517" name="Text Box 13"/>
              <p:cNvSpPr txBox="1">
                <a:spLocks noChangeArrowheads="1"/>
              </p:cNvSpPr>
              <p:nvPr/>
            </p:nvSpPr>
            <p:spPr bwMode="auto">
              <a:xfrm>
                <a:off x="3312" y="2016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7518" name="Text Box 14"/>
              <p:cNvSpPr txBox="1">
                <a:spLocks noChangeArrowheads="1"/>
              </p:cNvSpPr>
              <p:nvPr/>
            </p:nvSpPr>
            <p:spPr bwMode="auto">
              <a:xfrm>
                <a:off x="4368" y="2016"/>
                <a:ext cx="672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</a:t>
                </a:r>
              </a:p>
            </p:txBody>
          </p:sp>
        </p:grpSp>
        <p:grpSp>
          <p:nvGrpSpPr>
            <p:cNvPr id="277519" name="Group 15"/>
            <p:cNvGrpSpPr>
              <a:grpSpLocks/>
            </p:cNvGrpSpPr>
            <p:nvPr/>
          </p:nvGrpSpPr>
          <p:grpSpPr bwMode="auto">
            <a:xfrm>
              <a:off x="171" y="2524"/>
              <a:ext cx="4725" cy="116"/>
              <a:chOff x="171" y="2524"/>
              <a:chExt cx="4725" cy="116"/>
            </a:xfrm>
          </p:grpSpPr>
          <p:sp>
            <p:nvSpPr>
              <p:cNvPr id="277520" name="Text Box 16"/>
              <p:cNvSpPr txBox="1">
                <a:spLocks noChangeArrowheads="1"/>
              </p:cNvSpPr>
              <p:nvPr/>
            </p:nvSpPr>
            <p:spPr bwMode="auto">
              <a:xfrm>
                <a:off x="171" y="2524"/>
                <a:ext cx="1237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7521" name="Text Box 17"/>
              <p:cNvSpPr txBox="1">
                <a:spLocks noChangeArrowheads="1"/>
              </p:cNvSpPr>
              <p:nvPr/>
            </p:nvSpPr>
            <p:spPr bwMode="auto">
              <a:xfrm>
                <a:off x="1227" y="2524"/>
                <a:ext cx="1237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7522" name="Text Box 18"/>
              <p:cNvSpPr txBox="1">
                <a:spLocks noChangeArrowheads="1"/>
              </p:cNvSpPr>
              <p:nvPr/>
            </p:nvSpPr>
            <p:spPr bwMode="auto">
              <a:xfrm>
                <a:off x="2283" y="2524"/>
                <a:ext cx="1237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7523" name="Text Box 19"/>
              <p:cNvSpPr txBox="1">
                <a:spLocks noChangeArrowheads="1"/>
              </p:cNvSpPr>
              <p:nvPr/>
            </p:nvSpPr>
            <p:spPr bwMode="auto">
              <a:xfrm>
                <a:off x="3315" y="2524"/>
                <a:ext cx="1237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7524" name="Text Box 20"/>
              <p:cNvSpPr txBox="1">
                <a:spLocks noChangeArrowheads="1"/>
              </p:cNvSpPr>
              <p:nvPr/>
            </p:nvSpPr>
            <p:spPr bwMode="auto">
              <a:xfrm>
                <a:off x="4368" y="2524"/>
                <a:ext cx="52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</a:t>
                </a:r>
              </a:p>
            </p:txBody>
          </p:sp>
        </p:grpSp>
        <p:grpSp>
          <p:nvGrpSpPr>
            <p:cNvPr id="277525" name="Group 21"/>
            <p:cNvGrpSpPr>
              <a:grpSpLocks/>
            </p:cNvGrpSpPr>
            <p:nvPr/>
          </p:nvGrpSpPr>
          <p:grpSpPr bwMode="auto">
            <a:xfrm>
              <a:off x="168" y="1514"/>
              <a:ext cx="4920" cy="116"/>
              <a:chOff x="168" y="1514"/>
              <a:chExt cx="4920" cy="116"/>
            </a:xfrm>
          </p:grpSpPr>
          <p:sp>
            <p:nvSpPr>
              <p:cNvPr id="277526" name="Text Box 22"/>
              <p:cNvSpPr txBox="1">
                <a:spLocks noChangeArrowheads="1"/>
              </p:cNvSpPr>
              <p:nvPr/>
            </p:nvSpPr>
            <p:spPr bwMode="auto">
              <a:xfrm>
                <a:off x="168" y="1514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7527" name="Text Box 23"/>
              <p:cNvSpPr txBox="1">
                <a:spLocks noChangeArrowheads="1"/>
              </p:cNvSpPr>
              <p:nvPr/>
            </p:nvSpPr>
            <p:spPr bwMode="auto">
              <a:xfrm>
                <a:off x="1224" y="1514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7528" name="Text Box 24"/>
              <p:cNvSpPr txBox="1">
                <a:spLocks noChangeArrowheads="1"/>
              </p:cNvSpPr>
              <p:nvPr/>
            </p:nvSpPr>
            <p:spPr bwMode="auto">
              <a:xfrm>
                <a:off x="2280" y="1514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7529" name="Text Box 25"/>
              <p:cNvSpPr txBox="1">
                <a:spLocks noChangeArrowheads="1"/>
              </p:cNvSpPr>
              <p:nvPr/>
            </p:nvSpPr>
            <p:spPr bwMode="auto">
              <a:xfrm>
                <a:off x="3312" y="1514"/>
                <a:ext cx="1248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___________</a:t>
                </a:r>
              </a:p>
            </p:txBody>
          </p:sp>
          <p:sp>
            <p:nvSpPr>
              <p:cNvPr id="277530" name="Text Box 26"/>
              <p:cNvSpPr txBox="1">
                <a:spLocks noChangeArrowheads="1"/>
              </p:cNvSpPr>
              <p:nvPr/>
            </p:nvSpPr>
            <p:spPr bwMode="auto">
              <a:xfrm>
                <a:off x="4368" y="1514"/>
                <a:ext cx="720" cy="11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25000"/>
                  </a:lnSpc>
                </a:pPr>
                <a:r>
                  <a:rPr lang="en-US" sz="2400" b="1">
                    <a:solidFill>
                      <a:srgbClr val="000086"/>
                    </a:solidFill>
                    <a:latin typeface="Latin Wide" pitchFamily="2" charset="0"/>
                  </a:rPr>
                  <a:t>___</a:t>
                </a:r>
              </a:p>
            </p:txBody>
          </p:sp>
        </p:grpSp>
      </p:grpSp>
      <p:sp>
        <p:nvSpPr>
          <p:cNvPr id="277531" name="AutoShape 27"/>
          <p:cNvSpPr>
            <a:spLocks noChangeArrowheads="1"/>
          </p:cNvSpPr>
          <p:nvPr/>
        </p:nvSpPr>
        <p:spPr bwMode="auto">
          <a:xfrm rot="10800000">
            <a:off x="895350" y="1828800"/>
            <a:ext cx="190500" cy="2362200"/>
          </a:xfrm>
          <a:prstGeom prst="downArrow">
            <a:avLst>
              <a:gd name="adj1" fmla="val 35000"/>
              <a:gd name="adj2" fmla="val 194841"/>
            </a:avLst>
          </a:prstGeom>
          <a:solidFill>
            <a:srgbClr val="000099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77539" name="Rectangle 35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40" name="Text Box 36"/>
          <p:cNvSpPr txBox="1">
            <a:spLocks noChangeArrowheads="1"/>
          </p:cNvSpPr>
          <p:nvPr/>
        </p:nvSpPr>
        <p:spPr bwMode="auto">
          <a:xfrm>
            <a:off x="0" y="0"/>
            <a:ext cx="9144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800" b="1" u="sng" dirty="0">
                <a:solidFill>
                  <a:srgbClr val="000099"/>
                </a:solidFill>
                <a:latin typeface="Fette Engschrift" pitchFamily="2" charset="0"/>
              </a:rPr>
              <a:t>Three sacrifices: cosmos completed through three stages</a:t>
            </a:r>
            <a:endParaRPr lang="en-US" sz="3800" b="1" u="sng" dirty="0">
              <a:latin typeface="Fette Engschrift" pitchFamily="2" charset="0"/>
            </a:endParaRPr>
          </a:p>
        </p:txBody>
      </p:sp>
      <p:grpSp>
        <p:nvGrpSpPr>
          <p:cNvPr id="277550" name="Group 46"/>
          <p:cNvGrpSpPr>
            <a:grpSpLocks/>
          </p:cNvGrpSpPr>
          <p:nvPr/>
        </p:nvGrpSpPr>
        <p:grpSpPr bwMode="auto">
          <a:xfrm>
            <a:off x="6634163" y="2209800"/>
            <a:ext cx="76200" cy="1377950"/>
            <a:chOff x="3312" y="1392"/>
            <a:chExt cx="48" cy="868"/>
          </a:xfrm>
        </p:grpSpPr>
        <p:sp>
          <p:nvSpPr>
            <p:cNvPr id="277551" name="WordArt 47"/>
            <p:cNvSpPr>
              <a:spLocks noChangeArrowheads="1" noChangeShapeType="1"/>
            </p:cNvSpPr>
            <p:nvPr/>
          </p:nvSpPr>
          <p:spPr bwMode="auto">
            <a:xfrm rot="-5400754" flipH="1" flipV="1">
              <a:off x="3143" y="2043"/>
              <a:ext cx="386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3600">
                  <a:ln w="952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Impact"/>
                </a:rPr>
                <a:t>-------</a:t>
              </a:r>
            </a:p>
          </p:txBody>
        </p:sp>
        <p:sp>
          <p:nvSpPr>
            <p:cNvPr id="277552" name="WordArt 48"/>
            <p:cNvSpPr>
              <a:spLocks noChangeArrowheads="1" noChangeShapeType="1"/>
            </p:cNvSpPr>
            <p:nvPr/>
          </p:nvSpPr>
          <p:spPr bwMode="auto">
            <a:xfrm rot="-5400754" flipH="1" flipV="1">
              <a:off x="3143" y="1561"/>
              <a:ext cx="386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3600">
                  <a:ln w="31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Impact"/>
                </a:rPr>
                <a:t>-------</a:t>
              </a:r>
            </a:p>
          </p:txBody>
        </p:sp>
      </p:grpSp>
      <p:grpSp>
        <p:nvGrpSpPr>
          <p:cNvPr id="277553" name="Group 49"/>
          <p:cNvGrpSpPr>
            <a:grpSpLocks/>
          </p:cNvGrpSpPr>
          <p:nvPr/>
        </p:nvGrpSpPr>
        <p:grpSpPr bwMode="auto">
          <a:xfrm>
            <a:off x="5834063" y="1851025"/>
            <a:ext cx="1676400" cy="609600"/>
            <a:chOff x="3785" y="1166"/>
            <a:chExt cx="1056" cy="384"/>
          </a:xfrm>
        </p:grpSpPr>
        <p:sp>
          <p:nvSpPr>
            <p:cNvPr id="277554" name="Oval 50"/>
            <p:cNvSpPr>
              <a:spLocks noChangeArrowheads="1"/>
            </p:cNvSpPr>
            <p:nvPr/>
          </p:nvSpPr>
          <p:spPr bwMode="auto">
            <a:xfrm>
              <a:off x="3785" y="1166"/>
              <a:ext cx="1056" cy="3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D7D7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55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905" y="1214"/>
              <a:ext cx="816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Abraham</a:t>
              </a:r>
            </a:p>
          </p:txBody>
        </p:sp>
      </p:grpSp>
      <p:grpSp>
        <p:nvGrpSpPr>
          <p:cNvPr id="277556" name="Group 52"/>
          <p:cNvGrpSpPr>
            <a:grpSpLocks/>
          </p:cNvGrpSpPr>
          <p:nvPr/>
        </p:nvGrpSpPr>
        <p:grpSpPr bwMode="auto">
          <a:xfrm>
            <a:off x="5834063" y="2652713"/>
            <a:ext cx="1676400" cy="609600"/>
            <a:chOff x="3675" y="1671"/>
            <a:chExt cx="1056" cy="384"/>
          </a:xfrm>
        </p:grpSpPr>
        <p:sp>
          <p:nvSpPr>
            <p:cNvPr id="277557" name="Oval 53"/>
            <p:cNvSpPr>
              <a:spLocks noChangeArrowheads="1"/>
            </p:cNvSpPr>
            <p:nvPr/>
          </p:nvSpPr>
          <p:spPr bwMode="auto">
            <a:xfrm>
              <a:off x="3675" y="1671"/>
              <a:ext cx="1056" cy="384"/>
            </a:xfrm>
            <a:prstGeom prst="ellipse">
              <a:avLst/>
            </a:prstGeom>
            <a:solidFill>
              <a:srgbClr val="FFFFCC"/>
            </a:solidFill>
            <a:ln w="1905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3600"/>
            </a:p>
          </p:txBody>
        </p:sp>
        <p:sp>
          <p:nvSpPr>
            <p:cNvPr id="277558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3843" y="1719"/>
              <a:ext cx="720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0000CC"/>
                  </a:solidFill>
                  <a:latin typeface="Impact"/>
                </a:rPr>
                <a:t>Noah</a:t>
              </a:r>
            </a:p>
          </p:txBody>
        </p:sp>
      </p:grpSp>
      <p:grpSp>
        <p:nvGrpSpPr>
          <p:cNvPr id="277559" name="Group 55"/>
          <p:cNvGrpSpPr>
            <a:grpSpLocks/>
          </p:cNvGrpSpPr>
          <p:nvPr/>
        </p:nvGrpSpPr>
        <p:grpSpPr bwMode="auto">
          <a:xfrm>
            <a:off x="5834063" y="3443288"/>
            <a:ext cx="1676400" cy="609600"/>
            <a:chOff x="3785" y="2169"/>
            <a:chExt cx="1056" cy="384"/>
          </a:xfrm>
        </p:grpSpPr>
        <p:sp>
          <p:nvSpPr>
            <p:cNvPr id="277560" name="Oval 56"/>
            <p:cNvSpPr>
              <a:spLocks noChangeArrowheads="1"/>
            </p:cNvSpPr>
            <p:nvPr/>
          </p:nvSpPr>
          <p:spPr bwMode="auto">
            <a:xfrm>
              <a:off x="3785" y="2169"/>
              <a:ext cx="1056" cy="384"/>
            </a:xfrm>
            <a:prstGeom prst="ellipse">
              <a:avLst/>
            </a:prstGeom>
            <a:gradFill rotWithShape="0">
              <a:gsLst>
                <a:gs pos="0">
                  <a:srgbClr val="FFE5FF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40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endParaRPr lang="en-US" sz="3600"/>
            </a:p>
          </p:txBody>
        </p:sp>
        <p:sp>
          <p:nvSpPr>
            <p:cNvPr id="277561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3953" y="2217"/>
              <a:ext cx="720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660066"/>
                  </a:solidFill>
                  <a:latin typeface="Impact"/>
                </a:rPr>
                <a:t>Adam</a:t>
              </a:r>
            </a:p>
          </p:txBody>
        </p:sp>
      </p:grpSp>
      <p:grpSp>
        <p:nvGrpSpPr>
          <p:cNvPr id="277571" name="Group 67"/>
          <p:cNvGrpSpPr>
            <a:grpSpLocks/>
          </p:cNvGrpSpPr>
          <p:nvPr/>
        </p:nvGrpSpPr>
        <p:grpSpPr bwMode="auto">
          <a:xfrm>
            <a:off x="5791200" y="4165600"/>
            <a:ext cx="1763713" cy="939800"/>
            <a:chOff x="3758" y="2624"/>
            <a:chExt cx="1111" cy="592"/>
          </a:xfrm>
        </p:grpSpPr>
        <p:sp>
          <p:nvSpPr>
            <p:cNvPr id="277572" name="Oval 68"/>
            <p:cNvSpPr>
              <a:spLocks noChangeArrowheads="1"/>
            </p:cNvSpPr>
            <p:nvPr/>
          </p:nvSpPr>
          <p:spPr bwMode="auto">
            <a:xfrm>
              <a:off x="3758" y="2624"/>
              <a:ext cx="1111" cy="592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 w="38100">
              <a:round/>
              <a:headEnd/>
              <a:tailEnd/>
            </a:ln>
            <a:effectLst/>
            <a:scene3d>
              <a:camera prst="legacyPerspectiveBottom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65000"/>
                </a:lnSpc>
              </a:pPr>
              <a:endParaRPr lang="en-US" sz="30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endParaRPr>
            </a:p>
          </p:txBody>
        </p:sp>
        <p:sp>
          <p:nvSpPr>
            <p:cNvPr id="277573" name="WordArt 69"/>
            <p:cNvSpPr>
              <a:spLocks noChangeArrowheads="1" noChangeShapeType="1" noTextEdit="1"/>
            </p:cNvSpPr>
            <p:nvPr/>
          </p:nvSpPr>
          <p:spPr bwMode="auto">
            <a:xfrm>
              <a:off x="3919" y="2912"/>
              <a:ext cx="789" cy="288"/>
            </a:xfrm>
            <a:prstGeom prst="rect">
              <a:avLst/>
            </a:prstGeom>
          </p:spPr>
          <p:txBody>
            <a:bodyPr wrap="none" fromWordArt="1">
              <a:prstTxWarp prst="textInflateBottom">
                <a:avLst>
                  <a:gd name="adj" fmla="val 67917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generations</a:t>
              </a:r>
            </a:p>
          </p:txBody>
        </p:sp>
        <p:sp>
          <p:nvSpPr>
            <p:cNvPr id="277574" name="WordArt 70"/>
            <p:cNvSpPr>
              <a:spLocks noChangeArrowheads="1" noChangeShapeType="1" noTextEdit="1"/>
            </p:cNvSpPr>
            <p:nvPr/>
          </p:nvSpPr>
          <p:spPr bwMode="auto">
            <a:xfrm>
              <a:off x="4025" y="2720"/>
              <a:ext cx="576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Three</a:t>
              </a:r>
            </a:p>
          </p:txBody>
        </p:sp>
      </p:grpSp>
      <p:grpSp>
        <p:nvGrpSpPr>
          <p:cNvPr id="277575" name="Group 71"/>
          <p:cNvGrpSpPr>
            <a:grpSpLocks/>
          </p:cNvGrpSpPr>
          <p:nvPr/>
        </p:nvGrpSpPr>
        <p:grpSpPr bwMode="auto">
          <a:xfrm>
            <a:off x="3708400" y="4165600"/>
            <a:ext cx="1763713" cy="939800"/>
            <a:chOff x="1776" y="384"/>
            <a:chExt cx="1111" cy="592"/>
          </a:xfrm>
        </p:grpSpPr>
        <p:sp>
          <p:nvSpPr>
            <p:cNvPr id="277576" name="Oval 72"/>
            <p:cNvSpPr>
              <a:spLocks noChangeArrowheads="1"/>
            </p:cNvSpPr>
            <p:nvPr/>
          </p:nvSpPr>
          <p:spPr bwMode="auto">
            <a:xfrm>
              <a:off x="1776" y="384"/>
              <a:ext cx="1111" cy="592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 w="38100">
              <a:round/>
              <a:headEnd/>
              <a:tailEnd/>
            </a:ln>
            <a:effectLst/>
            <a:scene3d>
              <a:camera prst="legacyPerspectiveBottom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>
                <a:lnSpc>
                  <a:spcPct val="65000"/>
                </a:lnSpc>
              </a:pPr>
              <a:endParaRPr lang="en-US" sz="300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ette Engschrift" pitchFamily="2" charset="0"/>
              </a:endParaRPr>
            </a:p>
          </p:txBody>
        </p:sp>
        <p:sp>
          <p:nvSpPr>
            <p:cNvPr id="277577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1920" y="672"/>
              <a:ext cx="816" cy="288"/>
            </a:xfrm>
            <a:prstGeom prst="rect">
              <a:avLst/>
            </a:prstGeom>
          </p:spPr>
          <p:txBody>
            <a:bodyPr wrap="none" fromWordArt="1">
              <a:prstTxWarp prst="textInflateBottom">
                <a:avLst>
                  <a:gd name="adj" fmla="val 67917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stages</a:t>
              </a:r>
            </a:p>
          </p:txBody>
        </p:sp>
        <p:sp>
          <p:nvSpPr>
            <p:cNvPr id="277578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2043" y="480"/>
              <a:ext cx="576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Three</a:t>
              </a:r>
            </a:p>
          </p:txBody>
        </p:sp>
      </p:grpSp>
      <p:sp>
        <p:nvSpPr>
          <p:cNvPr id="277579" name="Oval 75"/>
          <p:cNvSpPr>
            <a:spLocks noChangeArrowheads="1"/>
          </p:cNvSpPr>
          <p:nvPr/>
        </p:nvSpPr>
        <p:spPr bwMode="auto">
          <a:xfrm>
            <a:off x="1600200" y="4165600"/>
            <a:ext cx="1763713" cy="9398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38100">
            <a:round/>
            <a:headEnd/>
            <a:tailEnd/>
          </a:ln>
          <a:effectLst/>
          <a:scene3d>
            <a:camera prst="legacyPerspectiveBottom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65000"/>
              </a:lnSpc>
            </a:pPr>
            <a:endParaRPr lang="en-US" sz="300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ette Engschrift" pitchFamily="2" charset="0"/>
            </a:endParaRPr>
          </a:p>
        </p:txBody>
      </p:sp>
      <p:sp>
        <p:nvSpPr>
          <p:cNvPr id="277580" name="WordArt 76"/>
          <p:cNvSpPr>
            <a:spLocks noChangeArrowheads="1" noChangeShapeType="1" noTextEdit="1"/>
          </p:cNvSpPr>
          <p:nvPr/>
        </p:nvSpPr>
        <p:spPr bwMode="auto">
          <a:xfrm>
            <a:off x="1852613" y="4622800"/>
            <a:ext cx="1258887" cy="3810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7917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sacrifices</a:t>
            </a:r>
          </a:p>
        </p:txBody>
      </p:sp>
      <p:sp>
        <p:nvSpPr>
          <p:cNvPr id="277581" name="WordArt 77"/>
          <p:cNvSpPr>
            <a:spLocks noChangeArrowheads="1" noChangeShapeType="1" noTextEdit="1"/>
          </p:cNvSpPr>
          <p:nvPr/>
        </p:nvSpPr>
        <p:spPr bwMode="auto">
          <a:xfrm>
            <a:off x="2024063" y="4318000"/>
            <a:ext cx="914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Three</a:t>
            </a:r>
          </a:p>
        </p:txBody>
      </p:sp>
      <p:sp>
        <p:nvSpPr>
          <p:cNvPr id="277582" name="WordArt 78"/>
          <p:cNvSpPr>
            <a:spLocks noChangeArrowheads="1" noChangeShapeType="1" noTextEdit="1"/>
          </p:cNvSpPr>
          <p:nvPr/>
        </p:nvSpPr>
        <p:spPr bwMode="auto">
          <a:xfrm>
            <a:off x="7620000" y="1752600"/>
            <a:ext cx="3048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277583" name="Text Box 79"/>
          <p:cNvSpPr txBox="1">
            <a:spLocks noChangeArrowheads="1"/>
          </p:cNvSpPr>
          <p:nvPr/>
        </p:nvSpPr>
        <p:spPr bwMode="auto">
          <a:xfrm>
            <a:off x="1143000" y="5553075"/>
            <a:ext cx="68580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dist" eaLnBrk="0" hangingPunct="0">
              <a:lnSpc>
                <a:spcPct val="80000"/>
              </a:lnSpc>
            </a:pP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Abraham, now in the position of Adam, was supposed to </a:t>
            </a:r>
            <a:r>
              <a:rPr lang="en-US" sz="2200" b="1" u="sng">
                <a:solidFill>
                  <a:schemeClr val="bg1"/>
                </a:solidFill>
                <a:latin typeface="Arial Narrow" pitchFamily="34" charset="0"/>
              </a:rPr>
              <a:t>restore, all at once</a:t>
            </a: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, the long providence which God had conducted through the </a:t>
            </a:r>
            <a:r>
              <a:rPr lang="en-US" sz="2200" b="1" u="sng">
                <a:solidFill>
                  <a:schemeClr val="bg1"/>
                </a:solidFill>
                <a:latin typeface="Arial Narrow" pitchFamily="34" charset="0"/>
              </a:rPr>
              <a:t>three providential generations</a:t>
            </a: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 of  </a:t>
            </a:r>
          </a:p>
          <a:p>
            <a:pPr algn="dist" eaLnBrk="0" hangingPunct="0">
              <a:lnSpc>
                <a:spcPct val="80000"/>
              </a:lnSpc>
            </a:pPr>
            <a:r>
              <a:rPr lang="en-US" sz="2200" b="1" u="sng">
                <a:solidFill>
                  <a:schemeClr val="bg1"/>
                </a:solidFill>
                <a:latin typeface="Arial Narrow" pitchFamily="34" charset="0"/>
              </a:rPr>
              <a:t>Adam</a:t>
            </a: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 (formation), </a:t>
            </a:r>
            <a:r>
              <a:rPr lang="en-US" sz="2200" b="1" u="sng">
                <a:solidFill>
                  <a:schemeClr val="bg1"/>
                </a:solidFill>
                <a:latin typeface="Arial Narrow" pitchFamily="34" charset="0"/>
              </a:rPr>
              <a:t>Noah</a:t>
            </a: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 (growth) and </a:t>
            </a:r>
            <a:r>
              <a:rPr lang="en-US" sz="2200" b="1" u="sng">
                <a:solidFill>
                  <a:schemeClr val="bg1"/>
                </a:solidFill>
                <a:latin typeface="Arial Narrow" pitchFamily="34" charset="0"/>
              </a:rPr>
              <a:t>Abraham</a:t>
            </a: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 (completion). </a:t>
            </a:r>
          </a:p>
        </p:txBody>
      </p:sp>
      <p:grpSp>
        <p:nvGrpSpPr>
          <p:cNvPr id="277584" name="Group 80"/>
          <p:cNvGrpSpPr>
            <a:grpSpLocks/>
          </p:cNvGrpSpPr>
          <p:nvPr/>
        </p:nvGrpSpPr>
        <p:grpSpPr bwMode="auto">
          <a:xfrm>
            <a:off x="533400" y="4164013"/>
            <a:ext cx="914400" cy="871537"/>
            <a:chOff x="336" y="2623"/>
            <a:chExt cx="576" cy="549"/>
          </a:xfrm>
        </p:grpSpPr>
        <p:sp>
          <p:nvSpPr>
            <p:cNvPr id="277585" name="Oval 81"/>
            <p:cNvSpPr>
              <a:spLocks noChangeArrowheads="1"/>
            </p:cNvSpPr>
            <p:nvPr/>
          </p:nvSpPr>
          <p:spPr bwMode="auto">
            <a:xfrm>
              <a:off x="336" y="2623"/>
              <a:ext cx="576" cy="549"/>
            </a:xfrm>
            <a:prstGeom prst="ellipse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FFFF"/>
                </a:gs>
              </a:gsLst>
              <a:lin ang="5400000" scaled="1"/>
            </a:gradFill>
            <a:ln w="19050">
              <a:round/>
              <a:headEnd/>
              <a:tailEnd/>
            </a:ln>
            <a:effectLst/>
            <a:scene3d>
              <a:camera prst="legacyPerspectiveBottom"/>
              <a:lightRig rig="legacyHarsh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77586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384" y="2784"/>
              <a:ext cx="511" cy="226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Arial Black"/>
                </a:rPr>
                <a:t>Cosmos</a:t>
              </a:r>
            </a:p>
          </p:txBody>
        </p:sp>
      </p:grpSp>
      <p:pic>
        <p:nvPicPr>
          <p:cNvPr id="277587" name="Picture 83" descr="AAS502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2000" contrast="60000"/>
          </a:blip>
          <a:srcRect/>
          <a:stretch>
            <a:fillRect/>
          </a:stretch>
        </p:blipFill>
        <p:spPr bwMode="auto">
          <a:xfrm>
            <a:off x="1143000" y="3581400"/>
            <a:ext cx="482600" cy="412750"/>
          </a:xfrm>
          <a:prstGeom prst="rect">
            <a:avLst/>
          </a:prstGeom>
          <a:noFill/>
        </p:spPr>
      </p:pic>
      <p:pic>
        <p:nvPicPr>
          <p:cNvPr id="277588" name="Picture 84" descr="ACE00036"/>
          <p:cNvPicPr>
            <a:picLocks noChangeAspect="1" noChangeArrowheads="1"/>
          </p:cNvPicPr>
          <p:nvPr/>
        </p:nvPicPr>
        <p:blipFill>
          <a:blip r:embed="rId4">
            <a:lum bright="66000" contrast="30000"/>
          </a:blip>
          <a:srcRect/>
          <a:stretch>
            <a:fillRect/>
          </a:stretch>
        </p:blipFill>
        <p:spPr bwMode="auto">
          <a:xfrm>
            <a:off x="1181100" y="2743200"/>
            <a:ext cx="609600" cy="465138"/>
          </a:xfrm>
          <a:prstGeom prst="rect">
            <a:avLst/>
          </a:prstGeom>
          <a:noFill/>
        </p:spPr>
      </p:pic>
      <p:pic>
        <p:nvPicPr>
          <p:cNvPr id="277589" name="Picture 85" descr="farm0007"/>
          <p:cNvPicPr>
            <a:picLocks noChangeAspect="1" noChangeArrowheads="1"/>
          </p:cNvPicPr>
          <p:nvPr/>
        </p:nvPicPr>
        <p:blipFill>
          <a:blip r:embed="rId5">
            <a:lum bright="78000" contrast="30000"/>
          </a:blip>
          <a:srcRect/>
          <a:stretch>
            <a:fillRect/>
          </a:stretch>
        </p:blipFill>
        <p:spPr bwMode="auto">
          <a:xfrm>
            <a:off x="1143000" y="1941513"/>
            <a:ext cx="685800" cy="508000"/>
          </a:xfrm>
          <a:prstGeom prst="rect">
            <a:avLst/>
          </a:prstGeom>
          <a:noFill/>
        </p:spPr>
      </p:pic>
      <p:grpSp>
        <p:nvGrpSpPr>
          <p:cNvPr id="89" name="Group 7"/>
          <p:cNvGrpSpPr>
            <a:grpSpLocks/>
          </p:cNvGrpSpPr>
          <p:nvPr/>
        </p:nvGrpSpPr>
        <p:grpSpPr bwMode="auto">
          <a:xfrm>
            <a:off x="228600" y="838200"/>
            <a:ext cx="1524000" cy="887413"/>
            <a:chOff x="144" y="497"/>
            <a:chExt cx="960" cy="559"/>
          </a:xfrm>
        </p:grpSpPr>
        <p:sp>
          <p:nvSpPr>
            <p:cNvPr id="90" name="Oval 8"/>
            <p:cNvSpPr>
              <a:spLocks noChangeArrowheads="1"/>
            </p:cNvSpPr>
            <p:nvPr/>
          </p:nvSpPr>
          <p:spPr bwMode="auto">
            <a:xfrm>
              <a:off x="144" y="497"/>
              <a:ext cx="960" cy="5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PerspectiveTop"/>
              <a:lightRig rig="legacyNormal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CC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9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98" y="624"/>
              <a:ext cx="852" cy="336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b="1" kern="10" dirty="0">
                  <a:ln w="19050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effectLst>
                    <a:outerShdw dist="12700" dir="5400000" algn="ctr" rotWithShape="0">
                      <a:schemeClr val="bg1"/>
                    </a:outerShdw>
                  </a:effectLst>
                  <a:latin typeface="Arial Black"/>
                </a:rPr>
                <a:t>Completion</a:t>
              </a:r>
            </a:p>
          </p:txBody>
        </p:sp>
      </p:grpSp>
      <p:grpSp>
        <p:nvGrpSpPr>
          <p:cNvPr id="98" name="Group 28"/>
          <p:cNvGrpSpPr>
            <a:grpSpLocks/>
          </p:cNvGrpSpPr>
          <p:nvPr/>
        </p:nvGrpSpPr>
        <p:grpSpPr bwMode="auto">
          <a:xfrm>
            <a:off x="4552950" y="2127250"/>
            <a:ext cx="76200" cy="1377950"/>
            <a:chOff x="3312" y="1392"/>
            <a:chExt cx="48" cy="868"/>
          </a:xfrm>
        </p:grpSpPr>
        <p:sp>
          <p:nvSpPr>
            <p:cNvPr id="99" name="WordArt 29"/>
            <p:cNvSpPr>
              <a:spLocks noChangeArrowheads="1" noChangeShapeType="1"/>
            </p:cNvSpPr>
            <p:nvPr/>
          </p:nvSpPr>
          <p:spPr bwMode="auto">
            <a:xfrm rot="-5400754" flipH="1" flipV="1">
              <a:off x="3143" y="2043"/>
              <a:ext cx="386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360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Impact"/>
                </a:rPr>
                <a:t>----------</a:t>
              </a:r>
              <a:endParaRPr lang="en-US" sz="3600" b="1" kern="10" spc="360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Impact"/>
              </a:endParaRPr>
            </a:p>
          </p:txBody>
        </p:sp>
        <p:sp>
          <p:nvSpPr>
            <p:cNvPr id="100" name="WordArt 30"/>
            <p:cNvSpPr>
              <a:spLocks noChangeArrowheads="1" noChangeShapeType="1"/>
            </p:cNvSpPr>
            <p:nvPr/>
          </p:nvSpPr>
          <p:spPr bwMode="auto">
            <a:xfrm rot="-5400754" flipH="1" flipV="1">
              <a:off x="3143" y="1561"/>
              <a:ext cx="386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3600" dirty="0" smtClean="0">
                  <a:ln w="31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Impact"/>
                </a:rPr>
                <a:t>---------</a:t>
              </a:r>
              <a:endParaRPr lang="en-US" sz="3600" b="1" kern="10" spc="3600" dirty="0">
                <a:ln w="317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Impact"/>
              </a:endParaRPr>
            </a:p>
          </p:txBody>
        </p:sp>
      </p:grpSp>
      <p:grpSp>
        <p:nvGrpSpPr>
          <p:cNvPr id="101" name="Group 31"/>
          <p:cNvGrpSpPr>
            <a:grpSpLocks/>
          </p:cNvGrpSpPr>
          <p:nvPr/>
        </p:nvGrpSpPr>
        <p:grpSpPr bwMode="auto">
          <a:xfrm>
            <a:off x="2443163" y="2127250"/>
            <a:ext cx="76200" cy="1377950"/>
            <a:chOff x="3312" y="1392"/>
            <a:chExt cx="48" cy="868"/>
          </a:xfrm>
        </p:grpSpPr>
        <p:sp>
          <p:nvSpPr>
            <p:cNvPr id="102" name="WordArt 32"/>
            <p:cNvSpPr>
              <a:spLocks noChangeArrowheads="1" noChangeShapeType="1"/>
            </p:cNvSpPr>
            <p:nvPr/>
          </p:nvSpPr>
          <p:spPr bwMode="auto">
            <a:xfrm rot="-5400754" flipH="1" flipV="1">
              <a:off x="3143" y="2043"/>
              <a:ext cx="386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360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Impact"/>
                </a:rPr>
                <a:t>----------</a:t>
              </a:r>
              <a:endParaRPr lang="en-US" sz="3600" b="1" kern="10" spc="360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Impact"/>
              </a:endParaRPr>
            </a:p>
          </p:txBody>
        </p:sp>
        <p:sp>
          <p:nvSpPr>
            <p:cNvPr id="103" name="WordArt 33"/>
            <p:cNvSpPr>
              <a:spLocks noChangeArrowheads="1" noChangeShapeType="1"/>
            </p:cNvSpPr>
            <p:nvPr/>
          </p:nvSpPr>
          <p:spPr bwMode="auto">
            <a:xfrm rot="16199246" flipH="1" flipV="1">
              <a:off x="3143" y="1561"/>
              <a:ext cx="386" cy="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3600" dirty="0" smtClean="0">
                  <a:ln w="3175">
                    <a:noFill/>
                    <a:round/>
                    <a:headEnd/>
                    <a:tailEnd/>
                  </a:ln>
                  <a:solidFill>
                    <a:srgbClr val="000099"/>
                  </a:solidFill>
                  <a:latin typeface="Impact"/>
                </a:rPr>
                <a:t>---------</a:t>
              </a:r>
              <a:endParaRPr lang="en-US" sz="3600" b="1" kern="10" spc="3600" dirty="0">
                <a:ln w="317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Impact"/>
              </a:endParaRPr>
            </a:p>
          </p:txBody>
        </p:sp>
      </p:grpSp>
      <p:grpSp>
        <p:nvGrpSpPr>
          <p:cNvPr id="95" name="Group 54"/>
          <p:cNvGrpSpPr>
            <a:grpSpLocks/>
          </p:cNvGrpSpPr>
          <p:nvPr/>
        </p:nvGrpSpPr>
        <p:grpSpPr bwMode="auto">
          <a:xfrm>
            <a:off x="1833563" y="1866900"/>
            <a:ext cx="1295400" cy="579438"/>
            <a:chOff x="1155" y="1176"/>
            <a:chExt cx="816" cy="365"/>
          </a:xfrm>
        </p:grpSpPr>
        <p:sp>
          <p:nvSpPr>
            <p:cNvPr id="96" name="AutoShape 55"/>
            <p:cNvSpPr>
              <a:spLocks noChangeArrowheads="1"/>
            </p:cNvSpPr>
            <p:nvPr/>
          </p:nvSpPr>
          <p:spPr bwMode="auto">
            <a:xfrm>
              <a:off x="1203" y="1186"/>
              <a:ext cx="720" cy="3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1D1FF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660066"/>
                </a:solidFill>
              </a:endParaRPr>
            </a:p>
          </p:txBody>
        </p:sp>
        <p:sp>
          <p:nvSpPr>
            <p:cNvPr id="97" name="Text Box 56"/>
            <p:cNvSpPr txBox="1">
              <a:spLocks noChangeArrowheads="1"/>
            </p:cNvSpPr>
            <p:nvPr/>
          </p:nvSpPr>
          <p:spPr bwMode="auto">
            <a:xfrm>
              <a:off x="1155" y="1176"/>
              <a:ext cx="8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 dirty="0">
                  <a:solidFill>
                    <a:srgbClr val="5100A2"/>
                  </a:solidFill>
                  <a:latin typeface="Impact" pitchFamily="34" charset="0"/>
                </a:rPr>
                <a:t>Heifer</a:t>
              </a:r>
            </a:p>
          </p:txBody>
        </p:sp>
      </p:grpSp>
      <p:grpSp>
        <p:nvGrpSpPr>
          <p:cNvPr id="277565" name="Group 61"/>
          <p:cNvGrpSpPr>
            <a:grpSpLocks/>
          </p:cNvGrpSpPr>
          <p:nvPr/>
        </p:nvGrpSpPr>
        <p:grpSpPr bwMode="auto">
          <a:xfrm>
            <a:off x="1909763" y="2667000"/>
            <a:ext cx="1143000" cy="579438"/>
            <a:chOff x="1203" y="1680"/>
            <a:chExt cx="720" cy="365"/>
          </a:xfrm>
        </p:grpSpPr>
        <p:sp>
          <p:nvSpPr>
            <p:cNvPr id="277566" name="AutoShape 62"/>
            <p:cNvSpPr>
              <a:spLocks noChangeArrowheads="1"/>
            </p:cNvSpPr>
            <p:nvPr/>
          </p:nvSpPr>
          <p:spPr bwMode="auto">
            <a:xfrm>
              <a:off x="1203" y="1698"/>
              <a:ext cx="720" cy="329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19050" algn="ctr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67" name="Text Box 63"/>
            <p:cNvSpPr txBox="1">
              <a:spLocks noChangeArrowheads="1"/>
            </p:cNvSpPr>
            <p:nvPr/>
          </p:nvSpPr>
          <p:spPr bwMode="auto">
            <a:xfrm>
              <a:off x="1239" y="1680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>
                  <a:solidFill>
                    <a:srgbClr val="0000CC"/>
                  </a:solidFill>
                  <a:latin typeface="Impact" pitchFamily="34" charset="0"/>
                </a:rPr>
                <a:t>Ram</a:t>
              </a:r>
            </a:p>
          </p:txBody>
        </p:sp>
      </p:grpSp>
      <p:grpSp>
        <p:nvGrpSpPr>
          <p:cNvPr id="277562" name="Group 58"/>
          <p:cNvGrpSpPr>
            <a:grpSpLocks/>
          </p:cNvGrpSpPr>
          <p:nvPr/>
        </p:nvGrpSpPr>
        <p:grpSpPr bwMode="auto">
          <a:xfrm>
            <a:off x="1909763" y="3459163"/>
            <a:ext cx="1143000" cy="579437"/>
            <a:chOff x="1203" y="2179"/>
            <a:chExt cx="720" cy="365"/>
          </a:xfrm>
        </p:grpSpPr>
        <p:sp>
          <p:nvSpPr>
            <p:cNvPr id="277563" name="AutoShape 59"/>
            <p:cNvSpPr>
              <a:spLocks noChangeArrowheads="1"/>
            </p:cNvSpPr>
            <p:nvPr/>
          </p:nvSpPr>
          <p:spPr bwMode="auto">
            <a:xfrm>
              <a:off x="1203" y="2188"/>
              <a:ext cx="720" cy="3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DDFF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64" name="Text Box 60"/>
            <p:cNvSpPr txBox="1">
              <a:spLocks noChangeArrowheads="1"/>
            </p:cNvSpPr>
            <p:nvPr/>
          </p:nvSpPr>
          <p:spPr bwMode="auto">
            <a:xfrm>
              <a:off x="1203" y="2179"/>
              <a:ext cx="7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>
                  <a:solidFill>
                    <a:srgbClr val="660066"/>
                  </a:solidFill>
                  <a:latin typeface="Impact" pitchFamily="34" charset="0"/>
                </a:rPr>
                <a:t>Dove</a:t>
              </a:r>
            </a:p>
          </p:txBody>
        </p:sp>
      </p:grpSp>
      <p:grpSp>
        <p:nvGrpSpPr>
          <p:cNvPr id="92" name="Group 45"/>
          <p:cNvGrpSpPr>
            <a:grpSpLocks/>
          </p:cNvGrpSpPr>
          <p:nvPr/>
        </p:nvGrpSpPr>
        <p:grpSpPr bwMode="auto">
          <a:xfrm>
            <a:off x="3619500" y="1866900"/>
            <a:ext cx="1943100" cy="536575"/>
            <a:chOff x="2256" y="1190"/>
            <a:chExt cx="1224" cy="338"/>
          </a:xfrm>
        </p:grpSpPr>
        <p:sp>
          <p:nvSpPr>
            <p:cNvPr id="93" name="AutoShape 46"/>
            <p:cNvSpPr>
              <a:spLocks noChangeArrowheads="1"/>
            </p:cNvSpPr>
            <p:nvPr/>
          </p:nvSpPr>
          <p:spPr bwMode="auto">
            <a:xfrm>
              <a:off x="2275" y="1200"/>
              <a:ext cx="1186" cy="3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1D1FF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660066"/>
                </a:solidFill>
              </a:endParaRPr>
            </a:p>
          </p:txBody>
        </p:sp>
        <p:sp>
          <p:nvSpPr>
            <p:cNvPr id="94" name="Text Box 47"/>
            <p:cNvSpPr txBox="1">
              <a:spLocks noChangeArrowheads="1"/>
            </p:cNvSpPr>
            <p:nvPr/>
          </p:nvSpPr>
          <p:spPr bwMode="auto">
            <a:xfrm>
              <a:off x="2256" y="1190"/>
              <a:ext cx="12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 dirty="0">
                  <a:solidFill>
                    <a:srgbClr val="5000A0"/>
                  </a:solidFill>
                  <a:latin typeface="Impact" pitchFamily="34" charset="0"/>
                </a:rPr>
                <a:t>Completion</a:t>
              </a:r>
            </a:p>
          </p:txBody>
        </p:sp>
      </p:grpSp>
      <p:grpSp>
        <p:nvGrpSpPr>
          <p:cNvPr id="277544" name="Group 40"/>
          <p:cNvGrpSpPr>
            <a:grpSpLocks/>
          </p:cNvGrpSpPr>
          <p:nvPr/>
        </p:nvGrpSpPr>
        <p:grpSpPr bwMode="auto">
          <a:xfrm>
            <a:off x="3651250" y="2667000"/>
            <a:ext cx="1879600" cy="579438"/>
            <a:chOff x="2276" y="1680"/>
            <a:chExt cx="1184" cy="365"/>
          </a:xfrm>
        </p:grpSpPr>
        <p:sp>
          <p:nvSpPr>
            <p:cNvPr id="277545" name="AutoShape 41"/>
            <p:cNvSpPr>
              <a:spLocks noChangeArrowheads="1"/>
            </p:cNvSpPr>
            <p:nvPr/>
          </p:nvSpPr>
          <p:spPr bwMode="auto">
            <a:xfrm>
              <a:off x="2276" y="1698"/>
              <a:ext cx="1184" cy="329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19050" algn="ctr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46" name="Text Box 42"/>
            <p:cNvSpPr txBox="1">
              <a:spLocks noChangeArrowheads="1"/>
            </p:cNvSpPr>
            <p:nvPr/>
          </p:nvSpPr>
          <p:spPr bwMode="auto">
            <a:xfrm>
              <a:off x="2430" y="1680"/>
              <a:ext cx="8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>
                  <a:solidFill>
                    <a:srgbClr val="0000CC"/>
                  </a:solidFill>
                  <a:latin typeface="Impact" pitchFamily="34" charset="0"/>
                </a:rPr>
                <a:t>Growth</a:t>
              </a:r>
            </a:p>
          </p:txBody>
        </p:sp>
      </p:grpSp>
      <p:grpSp>
        <p:nvGrpSpPr>
          <p:cNvPr id="277541" name="Group 37"/>
          <p:cNvGrpSpPr>
            <a:grpSpLocks/>
          </p:cNvGrpSpPr>
          <p:nvPr/>
        </p:nvGrpSpPr>
        <p:grpSpPr bwMode="auto">
          <a:xfrm>
            <a:off x="3651250" y="3459163"/>
            <a:ext cx="1879600" cy="579437"/>
            <a:chOff x="2276" y="2179"/>
            <a:chExt cx="1184" cy="365"/>
          </a:xfrm>
        </p:grpSpPr>
        <p:sp>
          <p:nvSpPr>
            <p:cNvPr id="277542" name="AutoShape 38"/>
            <p:cNvSpPr>
              <a:spLocks noChangeArrowheads="1"/>
            </p:cNvSpPr>
            <p:nvPr/>
          </p:nvSpPr>
          <p:spPr bwMode="auto">
            <a:xfrm>
              <a:off x="2276" y="2188"/>
              <a:ext cx="1184" cy="3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DDFF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66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43" name="Text Box 39"/>
            <p:cNvSpPr txBox="1">
              <a:spLocks noChangeArrowheads="1"/>
            </p:cNvSpPr>
            <p:nvPr/>
          </p:nvSpPr>
          <p:spPr bwMode="auto">
            <a:xfrm>
              <a:off x="2276" y="2179"/>
              <a:ext cx="11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>
                  <a:solidFill>
                    <a:srgbClr val="660066"/>
                  </a:solidFill>
                  <a:latin typeface="Impact" pitchFamily="34" charset="0"/>
                </a:rPr>
                <a:t>Formation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7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7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7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7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7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7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7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7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7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7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7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7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38" grpId="0"/>
      <p:bldP spid="277582" grpId="0" animBg="1"/>
      <p:bldP spid="27758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381000" y="762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u="sng" dirty="0">
                <a:solidFill>
                  <a:srgbClr val="000099"/>
                </a:solidFill>
                <a:latin typeface="Impact" pitchFamily="34" charset="0"/>
              </a:rPr>
              <a:t>How  Abraham made the symbolic offering</a:t>
            </a:r>
            <a:endParaRPr lang="en-US" sz="2800" u="sng" dirty="0">
              <a:latin typeface="Arial" charset="0"/>
            </a:endParaRPr>
          </a:p>
        </p:txBody>
      </p:sp>
      <p:sp>
        <p:nvSpPr>
          <p:cNvPr id="122901" name="Rectangle 21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977" name="Group 97"/>
          <p:cNvGrpSpPr>
            <a:grpSpLocks/>
          </p:cNvGrpSpPr>
          <p:nvPr/>
        </p:nvGrpSpPr>
        <p:grpSpPr bwMode="auto">
          <a:xfrm>
            <a:off x="1143000" y="5524500"/>
            <a:ext cx="6781800" cy="1090613"/>
            <a:chOff x="480" y="3480"/>
            <a:chExt cx="4272" cy="687"/>
          </a:xfrm>
        </p:grpSpPr>
        <p:sp>
          <p:nvSpPr>
            <p:cNvPr id="122915" name="Text Box 35"/>
            <p:cNvSpPr txBox="1">
              <a:spLocks noChangeArrowheads="1"/>
            </p:cNvSpPr>
            <p:nvPr/>
          </p:nvSpPr>
          <p:spPr bwMode="auto">
            <a:xfrm>
              <a:off x="704" y="3521"/>
              <a:ext cx="4048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Because Abraham did not cut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dove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in two as he should have,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birds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of prey came down and defiled the sacrifices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211).</a:t>
              </a:r>
            </a:p>
          </p:txBody>
        </p:sp>
        <p:sp>
          <p:nvSpPr>
            <p:cNvPr id="122916" name="Text Box 36"/>
            <p:cNvSpPr txBox="1">
              <a:spLocks noChangeArrowheads="1"/>
            </p:cNvSpPr>
            <p:nvPr/>
          </p:nvSpPr>
          <p:spPr bwMode="auto">
            <a:xfrm>
              <a:off x="480" y="3480"/>
              <a:ext cx="17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22931" name="Picture 51" descr="AAS502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144713"/>
            <a:ext cx="711200" cy="608012"/>
          </a:xfrm>
          <a:prstGeom prst="rect">
            <a:avLst/>
          </a:prstGeom>
          <a:noFill/>
        </p:spPr>
      </p:pic>
      <p:sp>
        <p:nvSpPr>
          <p:cNvPr id="122939" name="Text Box 59"/>
          <p:cNvSpPr txBox="1">
            <a:spLocks noChangeArrowheads="1"/>
          </p:cNvSpPr>
          <p:nvPr/>
        </p:nvSpPr>
        <p:spPr bwMode="auto">
          <a:xfrm>
            <a:off x="609600" y="577850"/>
            <a:ext cx="21336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0" hangingPunct="0"/>
            <a:r>
              <a:rPr lang="en-US" sz="3600">
                <a:latin typeface="Fette Engschrift" pitchFamily="2" charset="0"/>
              </a:rPr>
              <a:t>Birds of prey</a:t>
            </a:r>
          </a:p>
        </p:txBody>
      </p:sp>
      <p:grpSp>
        <p:nvGrpSpPr>
          <p:cNvPr id="122976" name="Group 96"/>
          <p:cNvGrpSpPr>
            <a:grpSpLocks/>
          </p:cNvGrpSpPr>
          <p:nvPr/>
        </p:nvGrpSpPr>
        <p:grpSpPr bwMode="auto">
          <a:xfrm>
            <a:off x="2971800" y="762000"/>
            <a:ext cx="5334000" cy="1993900"/>
            <a:chOff x="1872" y="480"/>
            <a:chExt cx="3360" cy="1256"/>
          </a:xfrm>
        </p:grpSpPr>
        <p:pic>
          <p:nvPicPr>
            <p:cNvPr id="122954" name="Picture 74" descr="ACE0003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79" y="1248"/>
              <a:ext cx="641" cy="488"/>
            </a:xfrm>
            <a:prstGeom prst="rect">
              <a:avLst/>
            </a:prstGeom>
            <a:noFill/>
          </p:spPr>
        </p:pic>
        <p:pic>
          <p:nvPicPr>
            <p:cNvPr id="122955" name="Picture 75" descr="farm000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52" y="1008"/>
              <a:ext cx="960" cy="715"/>
            </a:xfrm>
            <a:prstGeom prst="rect">
              <a:avLst/>
            </a:prstGeom>
            <a:noFill/>
          </p:spPr>
        </p:pic>
        <p:grpSp>
          <p:nvGrpSpPr>
            <p:cNvPr id="122973" name="Group 93"/>
            <p:cNvGrpSpPr>
              <a:grpSpLocks/>
            </p:cNvGrpSpPr>
            <p:nvPr/>
          </p:nvGrpSpPr>
          <p:grpSpPr bwMode="auto">
            <a:xfrm>
              <a:off x="1872" y="480"/>
              <a:ext cx="3360" cy="442"/>
              <a:chOff x="1872" y="480"/>
              <a:chExt cx="3360" cy="442"/>
            </a:xfrm>
          </p:grpSpPr>
          <p:sp>
            <p:nvSpPr>
              <p:cNvPr id="122964" name="Rectangle 84"/>
              <p:cNvSpPr>
                <a:spLocks noChangeArrowheads="1"/>
              </p:cNvSpPr>
              <p:nvPr/>
            </p:nvSpPr>
            <p:spPr bwMode="auto">
              <a:xfrm>
                <a:off x="1872" y="528"/>
                <a:ext cx="3168" cy="384"/>
              </a:xfrm>
              <a:prstGeom prst="rect">
                <a:avLst/>
              </a:prstGeom>
              <a:solidFill>
                <a:srgbClr val="E5FF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59" name="Text Box 79"/>
              <p:cNvSpPr txBox="1">
                <a:spLocks noChangeArrowheads="1"/>
              </p:cNvSpPr>
              <p:nvPr/>
            </p:nvSpPr>
            <p:spPr bwMode="auto">
              <a:xfrm>
                <a:off x="1872" y="480"/>
                <a:ext cx="3360" cy="44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4000">
                    <a:solidFill>
                      <a:srgbClr val="000099"/>
                    </a:solidFill>
                    <a:latin typeface="Fette Engschrift" pitchFamily="2" charset="0"/>
                  </a:rPr>
                  <a:t>Divide = separate good and evil</a:t>
                </a:r>
              </a:p>
            </p:txBody>
          </p:sp>
        </p:grpSp>
        <p:sp>
          <p:nvSpPr>
            <p:cNvPr id="122968" name="Line 88"/>
            <p:cNvSpPr>
              <a:spLocks noChangeShapeType="1"/>
            </p:cNvSpPr>
            <p:nvPr/>
          </p:nvSpPr>
          <p:spPr bwMode="auto">
            <a:xfrm>
              <a:off x="2736" y="1200"/>
              <a:ext cx="0" cy="528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969" name="Line 89"/>
            <p:cNvSpPr>
              <a:spLocks noChangeShapeType="1"/>
            </p:cNvSpPr>
            <p:nvPr/>
          </p:nvSpPr>
          <p:spPr bwMode="auto">
            <a:xfrm>
              <a:off x="3936" y="912"/>
              <a:ext cx="0" cy="816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71" name="Line 91"/>
          <p:cNvSpPr>
            <a:spLocks noChangeShapeType="1"/>
          </p:cNvSpPr>
          <p:nvPr/>
        </p:nvSpPr>
        <p:spPr bwMode="auto">
          <a:xfrm rot="-373893">
            <a:off x="1674813" y="1900238"/>
            <a:ext cx="914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2927" name="Picture 47" descr="AAT5008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106488"/>
            <a:ext cx="838200" cy="1103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2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229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9" grpId="0"/>
      <p:bldP spid="12297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5005" name="Group 77"/>
          <p:cNvGrpSpPr>
            <a:grpSpLocks/>
          </p:cNvGrpSpPr>
          <p:nvPr/>
        </p:nvGrpSpPr>
        <p:grpSpPr bwMode="auto">
          <a:xfrm>
            <a:off x="1143000" y="5713413"/>
            <a:ext cx="6858000" cy="779462"/>
            <a:chOff x="720" y="3599"/>
            <a:chExt cx="4320" cy="491"/>
          </a:xfrm>
        </p:grpSpPr>
        <p:sp>
          <p:nvSpPr>
            <p:cNvPr id="124939" name="Text Box 11"/>
            <p:cNvSpPr txBox="1">
              <a:spLocks noChangeArrowheads="1"/>
            </p:cNvSpPr>
            <p:nvPr/>
          </p:nvSpPr>
          <p:spPr bwMode="auto">
            <a:xfrm>
              <a:off x="944" y="3640"/>
              <a:ext cx="4096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His mistake had the effect of acknowledging Satan’s claim of possession over the sacrifices </a:t>
              </a:r>
              <a:r>
                <a:rPr lang="en-US" sz="2000" dirty="0">
                  <a:solidFill>
                    <a:schemeClr val="bg1"/>
                  </a:solidFill>
                  <a:latin typeface="Arial Narrow" pitchFamily="34" charset="0"/>
                </a:rPr>
                <a:t>(p. 212)</a:t>
              </a:r>
            </a:p>
          </p:txBody>
        </p:sp>
        <p:sp>
          <p:nvSpPr>
            <p:cNvPr id="124940" name="Text Box 12"/>
            <p:cNvSpPr txBox="1">
              <a:spLocks noChangeArrowheads="1"/>
            </p:cNvSpPr>
            <p:nvPr/>
          </p:nvSpPr>
          <p:spPr bwMode="auto">
            <a:xfrm>
              <a:off x="720" y="3599"/>
              <a:ext cx="17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24973" name="Text Box 45"/>
          <p:cNvSpPr txBox="1">
            <a:spLocks noChangeArrowheads="1"/>
          </p:cNvSpPr>
          <p:nvPr/>
        </p:nvSpPr>
        <p:spPr bwMode="auto">
          <a:xfrm>
            <a:off x="381000" y="762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u="sng">
                <a:solidFill>
                  <a:srgbClr val="000099"/>
                </a:solidFill>
                <a:latin typeface="Impact" pitchFamily="34" charset="0"/>
              </a:rPr>
              <a:t>How  Abraham made the symbolic offering</a:t>
            </a:r>
          </a:p>
        </p:txBody>
      </p:sp>
      <p:pic>
        <p:nvPicPr>
          <p:cNvPr id="124974" name="Picture 46" descr="AAS502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144713"/>
            <a:ext cx="711200" cy="608012"/>
          </a:xfrm>
          <a:prstGeom prst="rect">
            <a:avLst/>
          </a:prstGeom>
          <a:noFill/>
        </p:spPr>
      </p:pic>
      <p:sp>
        <p:nvSpPr>
          <p:cNvPr id="124978" name="Text Box 50"/>
          <p:cNvSpPr txBox="1">
            <a:spLocks noChangeArrowheads="1"/>
          </p:cNvSpPr>
          <p:nvPr/>
        </p:nvSpPr>
        <p:spPr bwMode="auto">
          <a:xfrm>
            <a:off x="609600" y="577850"/>
            <a:ext cx="21336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0" hangingPunct="0"/>
            <a:r>
              <a:rPr lang="en-US" sz="3600">
                <a:latin typeface="Fette Engschrift" pitchFamily="2" charset="0"/>
              </a:rPr>
              <a:t>Birds of prey</a:t>
            </a:r>
          </a:p>
        </p:txBody>
      </p:sp>
      <p:pic>
        <p:nvPicPr>
          <p:cNvPr id="124990" name="Picture 62" descr="ACE000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5413" y="1981200"/>
            <a:ext cx="1017587" cy="774700"/>
          </a:xfrm>
          <a:prstGeom prst="rect">
            <a:avLst/>
          </a:prstGeom>
          <a:noFill/>
        </p:spPr>
      </p:pic>
      <p:pic>
        <p:nvPicPr>
          <p:cNvPr id="124991" name="Picture 63" descr="farm0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600200"/>
            <a:ext cx="1524000" cy="1135063"/>
          </a:xfrm>
          <a:prstGeom prst="rect">
            <a:avLst/>
          </a:prstGeom>
          <a:noFill/>
        </p:spPr>
      </p:pic>
      <p:sp>
        <p:nvSpPr>
          <p:cNvPr id="124994" name="Text Box 66"/>
          <p:cNvSpPr txBox="1">
            <a:spLocks noChangeArrowheads="1"/>
          </p:cNvSpPr>
          <p:nvPr/>
        </p:nvSpPr>
        <p:spPr bwMode="auto">
          <a:xfrm>
            <a:off x="1524000" y="1020763"/>
            <a:ext cx="1219200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0" hangingPunct="0"/>
            <a:r>
              <a:rPr lang="en-US" sz="2800">
                <a:latin typeface="Fette Engschrift" pitchFamily="2" charset="0"/>
              </a:rPr>
              <a:t>(</a:t>
            </a:r>
            <a:r>
              <a:rPr lang="en-US" sz="3200">
                <a:latin typeface="Fette Engschrift" pitchFamily="2" charset="0"/>
              </a:rPr>
              <a:t>Satan</a:t>
            </a:r>
            <a:r>
              <a:rPr lang="en-US" sz="2800">
                <a:latin typeface="Fette Engschrift" pitchFamily="2" charset="0"/>
              </a:rPr>
              <a:t>)</a:t>
            </a:r>
          </a:p>
        </p:txBody>
      </p:sp>
      <p:grpSp>
        <p:nvGrpSpPr>
          <p:cNvPr id="124995" name="Group 67"/>
          <p:cNvGrpSpPr>
            <a:grpSpLocks/>
          </p:cNvGrpSpPr>
          <p:nvPr/>
        </p:nvGrpSpPr>
        <p:grpSpPr bwMode="auto">
          <a:xfrm>
            <a:off x="2971800" y="762000"/>
            <a:ext cx="5334000" cy="701675"/>
            <a:chOff x="1872" y="480"/>
            <a:chExt cx="3360" cy="442"/>
          </a:xfrm>
        </p:grpSpPr>
        <p:sp>
          <p:nvSpPr>
            <p:cNvPr id="124996" name="Rectangle 68"/>
            <p:cNvSpPr>
              <a:spLocks noChangeArrowheads="1"/>
            </p:cNvSpPr>
            <p:nvPr/>
          </p:nvSpPr>
          <p:spPr bwMode="auto">
            <a:xfrm>
              <a:off x="1872" y="528"/>
              <a:ext cx="3168" cy="384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97" name="Text Box 69"/>
            <p:cNvSpPr txBox="1">
              <a:spLocks noChangeArrowheads="1"/>
            </p:cNvSpPr>
            <p:nvPr/>
          </p:nvSpPr>
          <p:spPr bwMode="auto">
            <a:xfrm>
              <a:off x="1872" y="480"/>
              <a:ext cx="3360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eaLnBrk="0" hangingPunct="0"/>
              <a:r>
                <a:rPr lang="en-US" sz="4000">
                  <a:solidFill>
                    <a:srgbClr val="000099"/>
                  </a:solidFill>
                  <a:latin typeface="Fette Engschrift" pitchFamily="2" charset="0"/>
                </a:rPr>
                <a:t>Divide = separate good and evil</a:t>
              </a:r>
            </a:p>
          </p:txBody>
        </p:sp>
      </p:grpSp>
      <p:sp>
        <p:nvSpPr>
          <p:cNvPr id="124998" name="Rectangle 70"/>
          <p:cNvSpPr>
            <a:spLocks noChangeArrowheads="1"/>
          </p:cNvSpPr>
          <p:nvPr/>
        </p:nvSpPr>
        <p:spPr bwMode="auto">
          <a:xfrm flipV="1">
            <a:off x="1828800" y="2819400"/>
            <a:ext cx="5486400" cy="76200"/>
          </a:xfrm>
          <a:prstGeom prst="rect">
            <a:avLst/>
          </a:prstGeom>
          <a:solidFill>
            <a:srgbClr val="3399FF"/>
          </a:solidFill>
          <a:ln w="2857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99" name="Text Box 71"/>
          <p:cNvSpPr txBox="1">
            <a:spLocks noChangeArrowheads="1"/>
          </p:cNvSpPr>
          <p:nvPr/>
        </p:nvSpPr>
        <p:spPr bwMode="auto">
          <a:xfrm>
            <a:off x="762000" y="2849563"/>
            <a:ext cx="2819400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2800" dirty="0">
                <a:latin typeface="Fette Engschrift" pitchFamily="2" charset="0"/>
              </a:rPr>
              <a:t>(</a:t>
            </a:r>
            <a:r>
              <a:rPr lang="en-US" sz="3200" dirty="0">
                <a:latin typeface="Fette Engschrift" pitchFamily="2" charset="0"/>
              </a:rPr>
              <a:t>Satan’s possession</a:t>
            </a:r>
            <a:r>
              <a:rPr lang="en-US" sz="2800" dirty="0">
                <a:latin typeface="Fette Engschrift" pitchFamily="2" charset="0"/>
              </a:rPr>
              <a:t>)</a:t>
            </a:r>
          </a:p>
        </p:txBody>
      </p:sp>
      <p:sp>
        <p:nvSpPr>
          <p:cNvPr id="125000" name="Line 72"/>
          <p:cNvSpPr>
            <a:spLocks noChangeShapeType="1"/>
          </p:cNvSpPr>
          <p:nvPr/>
        </p:nvSpPr>
        <p:spPr bwMode="auto">
          <a:xfrm>
            <a:off x="4343400" y="1905000"/>
            <a:ext cx="0" cy="8382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001" name="Line 73"/>
          <p:cNvSpPr>
            <a:spLocks noChangeShapeType="1"/>
          </p:cNvSpPr>
          <p:nvPr/>
        </p:nvSpPr>
        <p:spPr bwMode="auto">
          <a:xfrm>
            <a:off x="6248400" y="1447800"/>
            <a:ext cx="0" cy="12954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002" name="Line 74"/>
          <p:cNvSpPr>
            <a:spLocks noChangeShapeType="1"/>
          </p:cNvSpPr>
          <p:nvPr/>
        </p:nvSpPr>
        <p:spPr bwMode="auto">
          <a:xfrm rot="-373893">
            <a:off x="1674813" y="1900238"/>
            <a:ext cx="914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5003" name="Picture 75" descr="AAT5008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106488"/>
            <a:ext cx="838200" cy="11033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94" grpId="0"/>
      <p:bldP spid="124998" grpId="0" animBg="1"/>
      <p:bldP spid="1249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851" name="Group 3"/>
          <p:cNvGrpSpPr>
            <a:grpSpLocks/>
          </p:cNvGrpSpPr>
          <p:nvPr/>
        </p:nvGrpSpPr>
        <p:grpSpPr bwMode="auto">
          <a:xfrm>
            <a:off x="889000" y="5622925"/>
            <a:ext cx="7340600" cy="1006475"/>
            <a:chOff x="432" y="3497"/>
            <a:chExt cx="4624" cy="634"/>
          </a:xfrm>
        </p:grpSpPr>
        <p:sp>
          <p:nvSpPr>
            <p:cNvPr id="206852" name="Text Box 4"/>
            <p:cNvSpPr txBox="1">
              <a:spLocks noChangeArrowheads="1"/>
            </p:cNvSpPr>
            <p:nvPr/>
          </p:nvSpPr>
          <p:spPr bwMode="auto">
            <a:xfrm>
              <a:off x="672" y="3521"/>
              <a:ext cx="4384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What was the reason for this? God symbolically divided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Adam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, who embodied both good and evil, by giving him two sons,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representing good and evil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. </a:t>
              </a:r>
              <a:endParaRPr lang="en-US" sz="2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6853" name="Text Box 5"/>
            <p:cNvSpPr txBox="1">
              <a:spLocks noChangeArrowheads="1"/>
            </p:cNvSpPr>
            <p:nvPr/>
          </p:nvSpPr>
          <p:spPr bwMode="auto">
            <a:xfrm>
              <a:off x="432" y="3497"/>
              <a:ext cx="17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381000" y="4800600"/>
            <a:ext cx="396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Representing goodness</a:t>
            </a:r>
            <a:endParaRPr lang="en-US" sz="3000">
              <a:latin typeface="Arial" charset="0"/>
            </a:endParaRP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5638800" y="4800600"/>
            <a:ext cx="2971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Representing evil</a:t>
            </a:r>
            <a:endParaRPr lang="en-US" sz="3000">
              <a:latin typeface="Arial" charset="0"/>
            </a:endParaRPr>
          </a:p>
        </p:txBody>
      </p:sp>
      <p:sp>
        <p:nvSpPr>
          <p:cNvPr id="206856" name="Line 8"/>
          <p:cNvSpPr>
            <a:spLocks noChangeShapeType="1"/>
          </p:cNvSpPr>
          <p:nvPr/>
        </p:nvSpPr>
        <p:spPr bwMode="auto">
          <a:xfrm rot="-2376349">
            <a:off x="5895975" y="3386138"/>
            <a:ext cx="457200" cy="1033462"/>
          </a:xfrm>
          <a:prstGeom prst="line">
            <a:avLst/>
          </a:prstGeom>
          <a:noFill/>
          <a:ln w="8890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57" name="Line 9"/>
          <p:cNvSpPr>
            <a:spLocks noChangeShapeType="1"/>
          </p:cNvSpPr>
          <p:nvPr/>
        </p:nvSpPr>
        <p:spPr bwMode="auto">
          <a:xfrm rot="2376349" flipH="1">
            <a:off x="3119438" y="3386138"/>
            <a:ext cx="457200" cy="1033462"/>
          </a:xfrm>
          <a:prstGeom prst="line">
            <a:avLst/>
          </a:prstGeom>
          <a:noFill/>
          <a:ln w="8890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58" name="Oval 10"/>
          <p:cNvSpPr>
            <a:spLocks noChangeArrowheads="1"/>
          </p:cNvSpPr>
          <p:nvPr/>
        </p:nvSpPr>
        <p:spPr bwMode="auto">
          <a:xfrm>
            <a:off x="3665538" y="2971800"/>
            <a:ext cx="2141537" cy="914400"/>
          </a:xfrm>
          <a:prstGeom prst="ellipse">
            <a:avLst/>
          </a:prstGeom>
          <a:gradFill rotWithShape="0">
            <a:gsLst>
              <a:gs pos="0">
                <a:srgbClr val="FFCC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60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4000">
                <a:solidFill>
                  <a:srgbClr val="660066"/>
                </a:solidFill>
                <a:latin typeface="Impact" pitchFamily="34" charset="0"/>
              </a:rPr>
              <a:t>Adam</a:t>
            </a:r>
            <a:endParaRPr lang="en-US" sz="400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6859" name="Oval 11"/>
          <p:cNvSpPr>
            <a:spLocks noChangeArrowheads="1"/>
          </p:cNvSpPr>
          <p:nvPr/>
        </p:nvSpPr>
        <p:spPr bwMode="auto">
          <a:xfrm>
            <a:off x="1524000" y="4038600"/>
            <a:ext cx="1671638" cy="725488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5A002D"/>
                </a:solidFill>
                <a:latin typeface="Impact" pitchFamily="34" charset="0"/>
              </a:rPr>
              <a:t>Abel</a:t>
            </a:r>
          </a:p>
        </p:txBody>
      </p:sp>
      <p:sp>
        <p:nvSpPr>
          <p:cNvPr id="206860" name="Oval 12"/>
          <p:cNvSpPr>
            <a:spLocks noChangeArrowheads="1"/>
          </p:cNvSpPr>
          <p:nvPr/>
        </p:nvSpPr>
        <p:spPr bwMode="auto">
          <a:xfrm>
            <a:off x="6253163" y="4038600"/>
            <a:ext cx="1671637" cy="725488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CC6600"/>
            </a:solidFill>
            <a:round/>
            <a:headEnd/>
            <a:tailEnd/>
          </a:ln>
          <a:effectLst>
            <a:outerShdw dist="64758" dir="4721404" algn="ctr" rotWithShape="0">
              <a:srgbClr val="B65B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5A002D"/>
                </a:solidFill>
                <a:latin typeface="Impact" pitchFamily="34" charset="0"/>
              </a:rPr>
              <a:t>Cain</a:t>
            </a:r>
          </a:p>
        </p:txBody>
      </p:sp>
      <p:sp>
        <p:nvSpPr>
          <p:cNvPr id="206861" name="Text Box 13"/>
          <p:cNvSpPr txBox="1">
            <a:spLocks noChangeArrowheads="1"/>
          </p:cNvSpPr>
          <p:nvPr/>
        </p:nvSpPr>
        <p:spPr bwMode="auto">
          <a:xfrm>
            <a:off x="723900" y="762000"/>
            <a:ext cx="327660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Object for condition</a:t>
            </a:r>
            <a:endParaRPr lang="en-US" sz="3000">
              <a:latin typeface="Arial" charset="0"/>
            </a:endParaRPr>
          </a:p>
        </p:txBody>
      </p:sp>
      <p:sp>
        <p:nvSpPr>
          <p:cNvPr id="206862" name="WordArt 14"/>
          <p:cNvSpPr>
            <a:spLocks noChangeArrowheads="1" noChangeShapeType="1" noTextEdit="1"/>
          </p:cNvSpPr>
          <p:nvPr/>
        </p:nvSpPr>
        <p:spPr bwMode="auto">
          <a:xfrm rot="10800000">
            <a:off x="4000500" y="995363"/>
            <a:ext cx="1533525" cy="82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…….....</a:t>
            </a:r>
          </a:p>
        </p:txBody>
      </p:sp>
      <p:sp>
        <p:nvSpPr>
          <p:cNvPr id="206863" name="WordArt 15"/>
          <p:cNvSpPr>
            <a:spLocks noChangeArrowheads="1" noChangeShapeType="1" noTextEdit="1"/>
          </p:cNvSpPr>
          <p:nvPr/>
        </p:nvSpPr>
        <p:spPr bwMode="auto">
          <a:xfrm flipH="1">
            <a:off x="571500" y="914400"/>
            <a:ext cx="15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206864" name="Text Box 16"/>
          <p:cNvSpPr txBox="1">
            <a:spLocks noChangeArrowheads="1"/>
          </p:cNvSpPr>
          <p:nvPr/>
        </p:nvSpPr>
        <p:spPr bwMode="auto">
          <a:xfrm>
            <a:off x="5600700" y="762000"/>
            <a:ext cx="312420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Sacrificial offering</a:t>
            </a:r>
            <a:endParaRPr lang="en-US" sz="3000">
              <a:latin typeface="Arial" charset="0"/>
            </a:endParaRPr>
          </a:p>
        </p:txBody>
      </p:sp>
      <p:sp>
        <p:nvSpPr>
          <p:cNvPr id="206865" name="Text Box 17"/>
          <p:cNvSpPr txBox="1">
            <a:spLocks noChangeArrowheads="1"/>
          </p:cNvSpPr>
          <p:nvPr/>
        </p:nvSpPr>
        <p:spPr bwMode="auto">
          <a:xfrm>
            <a:off x="723900" y="1203325"/>
            <a:ext cx="327660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Central figure</a:t>
            </a:r>
            <a:endParaRPr lang="en-US" sz="3000">
              <a:latin typeface="Arial" charset="0"/>
            </a:endParaRPr>
          </a:p>
        </p:txBody>
      </p:sp>
      <p:sp>
        <p:nvSpPr>
          <p:cNvPr id="206866" name="Text Box 18"/>
          <p:cNvSpPr txBox="1">
            <a:spLocks noChangeArrowheads="1"/>
          </p:cNvSpPr>
          <p:nvPr/>
        </p:nvSpPr>
        <p:spPr bwMode="auto">
          <a:xfrm>
            <a:off x="304800" y="152400"/>
            <a:ext cx="44958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1.1  The Foundation of Faith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50000" decel="50000" autoRev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68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4" grpId="0"/>
      <p:bldP spid="206855" grpId="0"/>
      <p:bldP spid="206856" grpId="0" animBg="1"/>
      <p:bldP spid="206857" grpId="0" animBg="1"/>
      <p:bldP spid="20685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050" name="Group 74"/>
          <p:cNvGrpSpPr>
            <a:grpSpLocks/>
          </p:cNvGrpSpPr>
          <p:nvPr/>
        </p:nvGrpSpPr>
        <p:grpSpPr bwMode="auto">
          <a:xfrm>
            <a:off x="1447800" y="5562600"/>
            <a:ext cx="6248400" cy="1090613"/>
            <a:chOff x="816" y="3504"/>
            <a:chExt cx="3936" cy="687"/>
          </a:xfrm>
        </p:grpSpPr>
        <p:sp>
          <p:nvSpPr>
            <p:cNvPr id="126981" name="Text Box 5"/>
            <p:cNvSpPr txBox="1">
              <a:spLocks noChangeArrowheads="1"/>
            </p:cNvSpPr>
            <p:nvPr/>
          </p:nvSpPr>
          <p:spPr bwMode="auto">
            <a:xfrm>
              <a:off x="1040" y="3545"/>
              <a:ext cx="3712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Through this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failure in the symbolic offering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, all the conditions God intended to restore through it were lost.</a:t>
              </a:r>
              <a:endParaRPr lang="en-US" sz="2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6982" name="Text Box 6"/>
            <p:cNvSpPr txBox="1">
              <a:spLocks noChangeArrowheads="1"/>
            </p:cNvSpPr>
            <p:nvPr/>
          </p:nvSpPr>
          <p:spPr bwMode="auto">
            <a:xfrm>
              <a:off x="816" y="3504"/>
              <a:ext cx="17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27017" name="Text Box 41"/>
          <p:cNvSpPr txBox="1">
            <a:spLocks noChangeArrowheads="1"/>
          </p:cNvSpPr>
          <p:nvPr/>
        </p:nvSpPr>
        <p:spPr bwMode="auto">
          <a:xfrm>
            <a:off x="381000" y="762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u="sng">
                <a:solidFill>
                  <a:srgbClr val="000099"/>
                </a:solidFill>
                <a:latin typeface="Impact" pitchFamily="34" charset="0"/>
              </a:rPr>
              <a:t>How  Abraham made the symbolic offering</a:t>
            </a:r>
          </a:p>
        </p:txBody>
      </p:sp>
      <p:pic>
        <p:nvPicPr>
          <p:cNvPr id="127018" name="Picture 42" descr="AAS502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144713"/>
            <a:ext cx="711200" cy="608012"/>
          </a:xfrm>
          <a:prstGeom prst="rect">
            <a:avLst/>
          </a:prstGeom>
          <a:noFill/>
        </p:spPr>
      </p:pic>
      <p:grpSp>
        <p:nvGrpSpPr>
          <p:cNvPr id="127019" name="Group 43"/>
          <p:cNvGrpSpPr>
            <a:grpSpLocks/>
          </p:cNvGrpSpPr>
          <p:nvPr/>
        </p:nvGrpSpPr>
        <p:grpSpPr bwMode="auto">
          <a:xfrm>
            <a:off x="1809750" y="3429000"/>
            <a:ext cx="5524500" cy="498475"/>
            <a:chOff x="1140" y="2182"/>
            <a:chExt cx="3480" cy="314"/>
          </a:xfrm>
        </p:grpSpPr>
        <p:sp>
          <p:nvSpPr>
            <p:cNvPr id="127020" name="Rectangle 44"/>
            <p:cNvSpPr>
              <a:spLocks noChangeArrowheads="1"/>
            </p:cNvSpPr>
            <p:nvPr/>
          </p:nvSpPr>
          <p:spPr bwMode="auto">
            <a:xfrm>
              <a:off x="1140" y="2193"/>
              <a:ext cx="3480" cy="303"/>
            </a:xfrm>
            <a:prstGeom prst="rect">
              <a:avLst/>
            </a:prstGeom>
            <a:solidFill>
              <a:srgbClr val="000099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21" name="Text Box 45"/>
            <p:cNvSpPr txBox="1">
              <a:spLocks noChangeArrowheads="1"/>
            </p:cNvSpPr>
            <p:nvPr/>
          </p:nvSpPr>
          <p:spPr bwMode="auto">
            <a:xfrm>
              <a:off x="1140" y="2182"/>
              <a:ext cx="3480" cy="3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2800">
                  <a:solidFill>
                    <a:schemeClr val="bg1"/>
                  </a:solidFill>
                </a:rPr>
                <a:t>Failure of symbolic offering</a:t>
              </a:r>
            </a:p>
          </p:txBody>
        </p:sp>
      </p:grp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609600" y="577850"/>
            <a:ext cx="21336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0" hangingPunct="0"/>
            <a:r>
              <a:rPr lang="en-US" sz="3600">
                <a:latin typeface="Fette Engschrift" pitchFamily="2" charset="0"/>
              </a:rPr>
              <a:t>Birds of prey</a:t>
            </a:r>
          </a:p>
        </p:txBody>
      </p:sp>
      <p:pic>
        <p:nvPicPr>
          <p:cNvPr id="127034" name="Picture 58" descr="ACE000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5413" y="1981200"/>
            <a:ext cx="1017587" cy="774700"/>
          </a:xfrm>
          <a:prstGeom prst="rect">
            <a:avLst/>
          </a:prstGeom>
          <a:noFill/>
        </p:spPr>
      </p:pic>
      <p:pic>
        <p:nvPicPr>
          <p:cNvPr id="127035" name="Picture 59" descr="farm0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600200"/>
            <a:ext cx="1524000" cy="1135063"/>
          </a:xfrm>
          <a:prstGeom prst="rect">
            <a:avLst/>
          </a:prstGeom>
          <a:noFill/>
        </p:spPr>
      </p:pic>
      <p:sp>
        <p:nvSpPr>
          <p:cNvPr id="127037" name="AutoShape 61"/>
          <p:cNvSpPr>
            <a:spLocks noChangeArrowheads="1"/>
          </p:cNvSpPr>
          <p:nvPr/>
        </p:nvSpPr>
        <p:spPr bwMode="auto">
          <a:xfrm>
            <a:off x="4152900" y="3048000"/>
            <a:ext cx="838200" cy="304800"/>
          </a:xfrm>
          <a:prstGeom prst="downArrow">
            <a:avLst>
              <a:gd name="adj1" fmla="val 34722"/>
              <a:gd name="adj2" fmla="val 44269"/>
            </a:avLst>
          </a:prstGeom>
          <a:solidFill>
            <a:srgbClr val="000099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039" name="Group 63"/>
          <p:cNvGrpSpPr>
            <a:grpSpLocks/>
          </p:cNvGrpSpPr>
          <p:nvPr/>
        </p:nvGrpSpPr>
        <p:grpSpPr bwMode="auto">
          <a:xfrm>
            <a:off x="2971800" y="762000"/>
            <a:ext cx="5334000" cy="701675"/>
            <a:chOff x="1872" y="480"/>
            <a:chExt cx="3360" cy="442"/>
          </a:xfrm>
        </p:grpSpPr>
        <p:sp>
          <p:nvSpPr>
            <p:cNvPr id="127040" name="Rectangle 64"/>
            <p:cNvSpPr>
              <a:spLocks noChangeArrowheads="1"/>
            </p:cNvSpPr>
            <p:nvPr/>
          </p:nvSpPr>
          <p:spPr bwMode="auto">
            <a:xfrm>
              <a:off x="1872" y="528"/>
              <a:ext cx="3168" cy="384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Text Box 65"/>
            <p:cNvSpPr txBox="1">
              <a:spLocks noChangeArrowheads="1"/>
            </p:cNvSpPr>
            <p:nvPr/>
          </p:nvSpPr>
          <p:spPr bwMode="auto">
            <a:xfrm>
              <a:off x="1872" y="480"/>
              <a:ext cx="3360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eaLnBrk="0" hangingPunct="0"/>
              <a:r>
                <a:rPr lang="en-US" sz="4000">
                  <a:solidFill>
                    <a:srgbClr val="000099"/>
                  </a:solidFill>
                  <a:latin typeface="Fette Engschrift" pitchFamily="2" charset="0"/>
                </a:rPr>
                <a:t>Divide = separate good and evil</a:t>
              </a:r>
            </a:p>
          </p:txBody>
        </p:sp>
      </p:grpSp>
      <p:sp>
        <p:nvSpPr>
          <p:cNvPr id="127042" name="Rectangle 66"/>
          <p:cNvSpPr>
            <a:spLocks noChangeArrowheads="1"/>
          </p:cNvSpPr>
          <p:nvPr/>
        </p:nvSpPr>
        <p:spPr bwMode="auto">
          <a:xfrm flipV="1">
            <a:off x="1828800" y="2819400"/>
            <a:ext cx="5486400" cy="76200"/>
          </a:xfrm>
          <a:prstGeom prst="rect">
            <a:avLst/>
          </a:prstGeom>
          <a:solidFill>
            <a:srgbClr val="3399FF"/>
          </a:solidFill>
          <a:ln w="2857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43" name="Text Box 67"/>
          <p:cNvSpPr txBox="1">
            <a:spLocks noChangeArrowheads="1"/>
          </p:cNvSpPr>
          <p:nvPr/>
        </p:nvSpPr>
        <p:spPr bwMode="auto">
          <a:xfrm>
            <a:off x="762000" y="2849563"/>
            <a:ext cx="2819400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latin typeface="Fette Engschrift" pitchFamily="2" charset="0"/>
              </a:rPr>
              <a:t>(</a:t>
            </a:r>
            <a:r>
              <a:rPr lang="en-US" sz="3200">
                <a:latin typeface="Fette Engschrift" pitchFamily="2" charset="0"/>
              </a:rPr>
              <a:t>Satan’s possession</a:t>
            </a:r>
            <a:r>
              <a:rPr lang="en-US" sz="2800">
                <a:latin typeface="Fette Engschrift" pitchFamily="2" charset="0"/>
              </a:rPr>
              <a:t>)</a:t>
            </a:r>
          </a:p>
        </p:txBody>
      </p:sp>
      <p:sp>
        <p:nvSpPr>
          <p:cNvPr id="127044" name="Line 68"/>
          <p:cNvSpPr>
            <a:spLocks noChangeShapeType="1"/>
          </p:cNvSpPr>
          <p:nvPr/>
        </p:nvSpPr>
        <p:spPr bwMode="auto">
          <a:xfrm>
            <a:off x="4343400" y="1905000"/>
            <a:ext cx="0" cy="8382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045" name="Line 69"/>
          <p:cNvSpPr>
            <a:spLocks noChangeShapeType="1"/>
          </p:cNvSpPr>
          <p:nvPr/>
        </p:nvSpPr>
        <p:spPr bwMode="auto">
          <a:xfrm>
            <a:off x="6248400" y="1447800"/>
            <a:ext cx="0" cy="12954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046" name="Line 70"/>
          <p:cNvSpPr>
            <a:spLocks noChangeShapeType="1"/>
          </p:cNvSpPr>
          <p:nvPr/>
        </p:nvSpPr>
        <p:spPr bwMode="auto">
          <a:xfrm rot="-373893">
            <a:off x="1674813" y="1900238"/>
            <a:ext cx="914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7047" name="Picture 71" descr="AAT5008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106488"/>
            <a:ext cx="838200" cy="1103312"/>
          </a:xfrm>
          <a:prstGeom prst="rect">
            <a:avLst/>
          </a:prstGeom>
          <a:noFill/>
        </p:spPr>
      </p:pic>
      <p:sp>
        <p:nvSpPr>
          <p:cNvPr id="127049" name="Text Box 73"/>
          <p:cNvSpPr txBox="1">
            <a:spLocks noChangeArrowheads="1"/>
          </p:cNvSpPr>
          <p:nvPr/>
        </p:nvSpPr>
        <p:spPr bwMode="auto">
          <a:xfrm>
            <a:off x="1524000" y="1020763"/>
            <a:ext cx="1219200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0" hangingPunct="0"/>
            <a:r>
              <a:rPr lang="en-US" sz="2800">
                <a:latin typeface="Fette Engschrift" pitchFamily="2" charset="0"/>
              </a:rPr>
              <a:t>(</a:t>
            </a:r>
            <a:r>
              <a:rPr lang="en-US" sz="3200">
                <a:latin typeface="Fette Engschrift" pitchFamily="2" charset="0"/>
              </a:rPr>
              <a:t>Satan</a:t>
            </a:r>
            <a:r>
              <a:rPr lang="en-US" sz="2800">
                <a:latin typeface="Fette Engschrift" pitchFamily="2" charset="0"/>
              </a:rPr>
              <a:t>)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1270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86" name="Rectangle 82"/>
          <p:cNvSpPr>
            <a:spLocks noChangeArrowheads="1"/>
          </p:cNvSpPr>
          <p:nvPr/>
        </p:nvSpPr>
        <p:spPr bwMode="auto">
          <a:xfrm flipV="1">
            <a:off x="1828800" y="2819400"/>
            <a:ext cx="5486400" cy="76200"/>
          </a:xfrm>
          <a:prstGeom prst="rect">
            <a:avLst/>
          </a:prstGeom>
          <a:solidFill>
            <a:srgbClr val="3399FF"/>
          </a:solidFill>
          <a:ln w="28575" algn="ctr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87" name="AutoShape 83"/>
          <p:cNvSpPr>
            <a:spLocks noChangeArrowheads="1"/>
          </p:cNvSpPr>
          <p:nvPr/>
        </p:nvSpPr>
        <p:spPr bwMode="auto">
          <a:xfrm>
            <a:off x="4152900" y="3048000"/>
            <a:ext cx="838200" cy="304800"/>
          </a:xfrm>
          <a:prstGeom prst="downArrow">
            <a:avLst>
              <a:gd name="adj1" fmla="val 34722"/>
              <a:gd name="adj2" fmla="val 44269"/>
            </a:avLst>
          </a:prstGeom>
          <a:solidFill>
            <a:srgbClr val="000099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988" name="Group 84"/>
          <p:cNvGrpSpPr>
            <a:grpSpLocks/>
          </p:cNvGrpSpPr>
          <p:nvPr/>
        </p:nvGrpSpPr>
        <p:grpSpPr bwMode="auto">
          <a:xfrm>
            <a:off x="1809750" y="3429000"/>
            <a:ext cx="5524500" cy="498475"/>
            <a:chOff x="1140" y="2182"/>
            <a:chExt cx="3480" cy="314"/>
          </a:xfrm>
        </p:grpSpPr>
        <p:sp>
          <p:nvSpPr>
            <p:cNvPr id="123989" name="Rectangle 85"/>
            <p:cNvSpPr>
              <a:spLocks noChangeArrowheads="1"/>
            </p:cNvSpPr>
            <p:nvPr/>
          </p:nvSpPr>
          <p:spPr bwMode="auto">
            <a:xfrm>
              <a:off x="1140" y="2193"/>
              <a:ext cx="3480" cy="303"/>
            </a:xfrm>
            <a:prstGeom prst="rect">
              <a:avLst/>
            </a:prstGeom>
            <a:solidFill>
              <a:srgbClr val="000099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90" name="Text Box 86"/>
            <p:cNvSpPr txBox="1">
              <a:spLocks noChangeArrowheads="1"/>
            </p:cNvSpPr>
            <p:nvPr/>
          </p:nvSpPr>
          <p:spPr bwMode="auto">
            <a:xfrm>
              <a:off x="1140" y="2182"/>
              <a:ext cx="3480" cy="3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sz="2800">
                  <a:solidFill>
                    <a:schemeClr val="bg1"/>
                  </a:solidFill>
                </a:rPr>
                <a:t>Failure of symbolic offering</a:t>
              </a:r>
            </a:p>
          </p:txBody>
        </p:sp>
      </p:grpSp>
      <p:pic>
        <p:nvPicPr>
          <p:cNvPr id="123943" name="Picture 39" descr="AAS502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144713"/>
            <a:ext cx="711200" cy="608012"/>
          </a:xfrm>
          <a:prstGeom prst="rect">
            <a:avLst/>
          </a:prstGeom>
          <a:noFill/>
        </p:spPr>
      </p:pic>
      <p:sp>
        <p:nvSpPr>
          <p:cNvPr id="123947" name="Text Box 43"/>
          <p:cNvSpPr txBox="1">
            <a:spLocks noChangeArrowheads="1"/>
          </p:cNvSpPr>
          <p:nvPr/>
        </p:nvSpPr>
        <p:spPr bwMode="auto">
          <a:xfrm>
            <a:off x="609600" y="577850"/>
            <a:ext cx="21336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0" hangingPunct="0"/>
            <a:r>
              <a:rPr lang="en-US" sz="3600">
                <a:latin typeface="Fette Engschrift" pitchFamily="2" charset="0"/>
              </a:rPr>
              <a:t>Birds of prey</a:t>
            </a:r>
          </a:p>
        </p:txBody>
      </p:sp>
      <p:pic>
        <p:nvPicPr>
          <p:cNvPr id="123959" name="Picture 55" descr="ACE000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5413" y="1981200"/>
            <a:ext cx="1017587" cy="774700"/>
          </a:xfrm>
          <a:prstGeom prst="rect">
            <a:avLst/>
          </a:prstGeom>
          <a:noFill/>
        </p:spPr>
      </p:pic>
      <p:pic>
        <p:nvPicPr>
          <p:cNvPr id="123960" name="Picture 56" descr="farm0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600200"/>
            <a:ext cx="1524000" cy="1135063"/>
          </a:xfrm>
          <a:prstGeom prst="rect">
            <a:avLst/>
          </a:prstGeom>
          <a:noFill/>
        </p:spPr>
      </p:pic>
      <p:sp>
        <p:nvSpPr>
          <p:cNvPr id="123961" name="AutoShape 57"/>
          <p:cNvSpPr>
            <a:spLocks noChangeArrowheads="1"/>
          </p:cNvSpPr>
          <p:nvPr/>
        </p:nvSpPr>
        <p:spPr bwMode="auto">
          <a:xfrm>
            <a:off x="4324350" y="4038600"/>
            <a:ext cx="838200" cy="304800"/>
          </a:xfrm>
          <a:prstGeom prst="downArrow">
            <a:avLst>
              <a:gd name="adj1" fmla="val 34722"/>
              <a:gd name="adj2" fmla="val 44269"/>
            </a:avLst>
          </a:prstGeom>
          <a:solidFill>
            <a:srgbClr val="000099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964" name="Group 60"/>
          <p:cNvGrpSpPr>
            <a:grpSpLocks/>
          </p:cNvGrpSpPr>
          <p:nvPr/>
        </p:nvGrpSpPr>
        <p:grpSpPr bwMode="auto">
          <a:xfrm>
            <a:off x="2971800" y="762000"/>
            <a:ext cx="5334000" cy="701675"/>
            <a:chOff x="1872" y="480"/>
            <a:chExt cx="3360" cy="442"/>
          </a:xfrm>
        </p:grpSpPr>
        <p:sp>
          <p:nvSpPr>
            <p:cNvPr id="123965" name="Rectangle 61"/>
            <p:cNvSpPr>
              <a:spLocks noChangeArrowheads="1"/>
            </p:cNvSpPr>
            <p:nvPr/>
          </p:nvSpPr>
          <p:spPr bwMode="auto">
            <a:xfrm>
              <a:off x="1872" y="528"/>
              <a:ext cx="3168" cy="384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6" name="Text Box 62"/>
            <p:cNvSpPr txBox="1">
              <a:spLocks noChangeArrowheads="1"/>
            </p:cNvSpPr>
            <p:nvPr/>
          </p:nvSpPr>
          <p:spPr bwMode="auto">
            <a:xfrm>
              <a:off x="1872" y="480"/>
              <a:ext cx="3360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eaLnBrk="0" hangingPunct="0"/>
              <a:r>
                <a:rPr lang="en-US" sz="4000">
                  <a:solidFill>
                    <a:srgbClr val="000099"/>
                  </a:solidFill>
                  <a:latin typeface="Fette Engschrift" pitchFamily="2" charset="0"/>
                </a:rPr>
                <a:t>Divide = separate good and evil</a:t>
              </a:r>
            </a:p>
          </p:txBody>
        </p:sp>
      </p:grpSp>
      <p:sp>
        <p:nvSpPr>
          <p:cNvPr id="123968" name="Text Box 64"/>
          <p:cNvSpPr txBox="1">
            <a:spLocks noChangeArrowheads="1"/>
          </p:cNvSpPr>
          <p:nvPr/>
        </p:nvSpPr>
        <p:spPr bwMode="auto">
          <a:xfrm>
            <a:off x="762000" y="2849563"/>
            <a:ext cx="2819400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latin typeface="Fette Engschrift" pitchFamily="2" charset="0"/>
              </a:rPr>
              <a:t>(</a:t>
            </a:r>
            <a:r>
              <a:rPr lang="en-US" sz="3200">
                <a:latin typeface="Fette Engschrift" pitchFamily="2" charset="0"/>
              </a:rPr>
              <a:t>Satan’s possession</a:t>
            </a:r>
            <a:r>
              <a:rPr lang="en-US" sz="2800">
                <a:latin typeface="Fette Engschrift" pitchFamily="2" charset="0"/>
              </a:rPr>
              <a:t>)</a:t>
            </a:r>
          </a:p>
        </p:txBody>
      </p:sp>
      <p:sp>
        <p:nvSpPr>
          <p:cNvPr id="123969" name="Line 65"/>
          <p:cNvSpPr>
            <a:spLocks noChangeShapeType="1"/>
          </p:cNvSpPr>
          <p:nvPr/>
        </p:nvSpPr>
        <p:spPr bwMode="auto">
          <a:xfrm>
            <a:off x="4343400" y="1905000"/>
            <a:ext cx="0" cy="8382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70" name="Line 66"/>
          <p:cNvSpPr>
            <a:spLocks noChangeShapeType="1"/>
          </p:cNvSpPr>
          <p:nvPr/>
        </p:nvSpPr>
        <p:spPr bwMode="auto">
          <a:xfrm>
            <a:off x="6248400" y="1447800"/>
            <a:ext cx="0" cy="12954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71" name="Line 67"/>
          <p:cNvSpPr>
            <a:spLocks noChangeShapeType="1"/>
          </p:cNvSpPr>
          <p:nvPr/>
        </p:nvSpPr>
        <p:spPr bwMode="auto">
          <a:xfrm rot="-373893">
            <a:off x="1674813" y="1900238"/>
            <a:ext cx="914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23972" name="Picture 68" descr="AAT5008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106488"/>
            <a:ext cx="838200" cy="1103312"/>
          </a:xfrm>
          <a:prstGeom prst="rect">
            <a:avLst/>
          </a:prstGeom>
          <a:noFill/>
        </p:spPr>
      </p:pic>
      <p:sp>
        <p:nvSpPr>
          <p:cNvPr id="123975" name="Text Box 71"/>
          <p:cNvSpPr txBox="1">
            <a:spLocks noChangeArrowheads="1"/>
          </p:cNvSpPr>
          <p:nvPr/>
        </p:nvSpPr>
        <p:spPr bwMode="auto">
          <a:xfrm>
            <a:off x="1524000" y="1020763"/>
            <a:ext cx="1219200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0" hangingPunct="0"/>
            <a:r>
              <a:rPr lang="en-US" sz="2800">
                <a:latin typeface="Fette Engschrift" pitchFamily="2" charset="0"/>
              </a:rPr>
              <a:t>(</a:t>
            </a:r>
            <a:r>
              <a:rPr lang="en-US" sz="3200">
                <a:latin typeface="Fette Engschrift" pitchFamily="2" charset="0"/>
              </a:rPr>
              <a:t>Satan</a:t>
            </a:r>
            <a:r>
              <a:rPr lang="en-US" sz="2800">
                <a:latin typeface="Fette Engschrift" pitchFamily="2" charset="0"/>
              </a:rPr>
              <a:t>)</a:t>
            </a:r>
          </a:p>
        </p:txBody>
      </p:sp>
      <p:pic>
        <p:nvPicPr>
          <p:cNvPr id="123980" name="Picture 76" descr="Egyptian taskmasters"/>
          <p:cNvPicPr>
            <a:picLocks noChangeAspect="1" noChangeArrowheads="1"/>
          </p:cNvPicPr>
          <p:nvPr/>
        </p:nvPicPr>
        <p:blipFill>
          <a:blip r:embed="rId7">
            <a:lum bright="18000" contrast="18000"/>
          </a:blip>
          <a:srcRect l="-26218" t="-13316" r="-29929" b="-25459"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3942" name="Text Box 38"/>
          <p:cNvSpPr txBox="1">
            <a:spLocks noChangeArrowheads="1"/>
          </p:cNvSpPr>
          <p:nvPr/>
        </p:nvSpPr>
        <p:spPr bwMode="auto">
          <a:xfrm>
            <a:off x="381000" y="762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u="sng">
                <a:solidFill>
                  <a:srgbClr val="000099"/>
                </a:solidFill>
                <a:latin typeface="Impact" pitchFamily="34" charset="0"/>
              </a:rPr>
              <a:t>How  Abraham made the symbolic offering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974" name="Group 70"/>
          <p:cNvGrpSpPr>
            <a:grpSpLocks/>
          </p:cNvGrpSpPr>
          <p:nvPr/>
        </p:nvGrpSpPr>
        <p:grpSpPr bwMode="auto">
          <a:xfrm>
            <a:off x="533400" y="5484813"/>
            <a:ext cx="8001000" cy="1227137"/>
            <a:chOff x="144" y="3455"/>
            <a:chExt cx="5040" cy="773"/>
          </a:xfrm>
        </p:grpSpPr>
        <p:sp>
          <p:nvSpPr>
            <p:cNvPr id="123909" name="Text Box 5"/>
            <p:cNvSpPr txBox="1">
              <a:spLocks noChangeArrowheads="1"/>
            </p:cNvSpPr>
            <p:nvPr/>
          </p:nvSpPr>
          <p:spPr bwMode="auto">
            <a:xfrm>
              <a:off x="368" y="3494"/>
              <a:ext cx="4816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As a consequence,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Abraham’s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descendants had to suffer oppression and slavery for </a:t>
              </a:r>
              <a:r>
                <a:rPr lang="en-US" sz="2200" b="1" dirty="0">
                  <a:solidFill>
                    <a:srgbClr val="FFFF66"/>
                  </a:solidFill>
                  <a:latin typeface="Arial Narrow" pitchFamily="34" charset="0"/>
                </a:rPr>
                <a:t>four hundred years 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in the land of  Egypt, and the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providence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centered on him was prolonged through the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three generations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of Abraham, Isaac and Jacob </a:t>
              </a:r>
              <a:r>
                <a:rPr lang="en-US" sz="2000" dirty="0">
                  <a:solidFill>
                    <a:schemeClr val="bg1"/>
                  </a:solidFill>
                  <a:latin typeface="Arial Narrow" pitchFamily="34" charset="0"/>
                </a:rPr>
                <a:t>(p. 212-3).</a:t>
              </a:r>
            </a:p>
          </p:txBody>
        </p:sp>
        <p:sp>
          <p:nvSpPr>
            <p:cNvPr id="123910" name="Text Box 6"/>
            <p:cNvSpPr txBox="1">
              <a:spLocks noChangeArrowheads="1"/>
            </p:cNvSpPr>
            <p:nvPr/>
          </p:nvSpPr>
          <p:spPr bwMode="auto">
            <a:xfrm>
              <a:off x="144" y="3455"/>
              <a:ext cx="17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23949" name="Rectangle 45"/>
          <p:cNvSpPr>
            <a:spLocks noChangeArrowheads="1"/>
          </p:cNvSpPr>
          <p:nvPr/>
        </p:nvSpPr>
        <p:spPr bwMode="auto">
          <a:xfrm>
            <a:off x="457200" y="4343400"/>
            <a:ext cx="8267700" cy="914400"/>
          </a:xfrm>
          <a:prstGeom prst="rect">
            <a:avLst/>
          </a:prstGeom>
          <a:solidFill>
            <a:srgbClr val="FFFFCC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52" name="Text Box 48"/>
          <p:cNvSpPr txBox="1">
            <a:spLocks noChangeArrowheads="1"/>
          </p:cNvSpPr>
          <p:nvPr/>
        </p:nvSpPr>
        <p:spPr bwMode="auto">
          <a:xfrm>
            <a:off x="812800" y="4408488"/>
            <a:ext cx="3683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 Narrow" pitchFamily="34" charset="0"/>
              </a:rPr>
              <a:t>Abraham’s descendants:</a:t>
            </a:r>
            <a:endParaRPr lang="en-US" sz="2000" dirty="0">
              <a:solidFill>
                <a:srgbClr val="000099"/>
              </a:solidFill>
              <a:effectLst>
                <a:outerShdw blurRad="38100" dist="127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23953" name="Text Box 49"/>
          <p:cNvSpPr txBox="1">
            <a:spLocks noChangeArrowheads="1"/>
          </p:cNvSpPr>
          <p:nvPr/>
        </p:nvSpPr>
        <p:spPr bwMode="auto">
          <a:xfrm>
            <a:off x="457200" y="4343400"/>
            <a:ext cx="27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55000"/>
              </a:lnSpc>
            </a:pPr>
            <a:r>
              <a:rPr lang="en-US" sz="4800" b="1">
                <a:solidFill>
                  <a:srgbClr val="000099"/>
                </a:solidFill>
                <a:latin typeface="Times New Roman" pitchFamily="18" charset="0"/>
                <a:sym typeface="CommonBullets" pitchFamily="34" charset="2"/>
              </a:rPr>
              <a:t></a:t>
            </a:r>
            <a:endParaRPr lang="en-US" sz="4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3954" name="Text Box 50"/>
          <p:cNvSpPr txBox="1">
            <a:spLocks noChangeArrowheads="1"/>
          </p:cNvSpPr>
          <p:nvPr/>
        </p:nvSpPr>
        <p:spPr bwMode="auto">
          <a:xfrm>
            <a:off x="4419600" y="4419600"/>
            <a:ext cx="44196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 Narrow" pitchFamily="34" charset="0"/>
              </a:rPr>
              <a:t>four hundred years of slavery</a:t>
            </a:r>
            <a:endParaRPr lang="en-US" sz="2000" dirty="0">
              <a:solidFill>
                <a:srgbClr val="0000CC"/>
              </a:solidFill>
              <a:effectLst>
                <a:outerShdw blurRad="38100" dist="127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23956" name="Text Box 52"/>
          <p:cNvSpPr txBox="1">
            <a:spLocks noChangeArrowheads="1"/>
          </p:cNvSpPr>
          <p:nvPr/>
        </p:nvSpPr>
        <p:spPr bwMode="auto">
          <a:xfrm>
            <a:off x="812800" y="4789488"/>
            <a:ext cx="18542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800" b="1">
                <a:solidFill>
                  <a:srgbClr val="0000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 Narrow" pitchFamily="34" charset="0"/>
              </a:rPr>
              <a:t>Providence:</a:t>
            </a:r>
            <a:endParaRPr lang="en-US" sz="2000">
              <a:solidFill>
                <a:srgbClr val="000099"/>
              </a:solidFill>
              <a:effectLst>
                <a:outerShdw blurRad="38100" dist="127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457200" y="4724400"/>
            <a:ext cx="27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55000"/>
              </a:lnSpc>
            </a:pPr>
            <a:r>
              <a:rPr lang="en-US" sz="4800" b="1">
                <a:solidFill>
                  <a:srgbClr val="000099"/>
                </a:solidFill>
                <a:latin typeface="Times New Roman" pitchFamily="18" charset="0"/>
                <a:sym typeface="CommonBullets" pitchFamily="34" charset="2"/>
              </a:rPr>
              <a:t></a:t>
            </a:r>
            <a:endParaRPr lang="en-US" sz="4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3958" name="Text Box 54"/>
          <p:cNvSpPr txBox="1">
            <a:spLocks noChangeArrowheads="1"/>
          </p:cNvSpPr>
          <p:nvPr/>
        </p:nvSpPr>
        <p:spPr bwMode="auto">
          <a:xfrm>
            <a:off x="2590800" y="4800600"/>
            <a:ext cx="533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Arial Narrow" pitchFamily="34" charset="0"/>
              </a:rPr>
              <a:t>prolonged through three generations</a:t>
            </a:r>
            <a:endParaRPr lang="en-US" sz="2000" dirty="0">
              <a:solidFill>
                <a:srgbClr val="0000CC"/>
              </a:solidFill>
              <a:effectLst>
                <a:outerShdw blurRad="38100" dist="127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61" grpId="0" animBg="1"/>
      <p:bldP spid="123949" grpId="0" animBg="1"/>
      <p:bldP spid="123952" grpId="0"/>
      <p:bldP spid="123953" grpId="0"/>
      <p:bldP spid="123954" grpId="0"/>
      <p:bldP spid="123956" grpId="0"/>
      <p:bldP spid="123957" grpId="0"/>
      <p:bldP spid="12395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82" name="Picture 82" descr="Abraham offering up Isa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0"/>
            <a:ext cx="4581525" cy="5943600"/>
          </a:xfrm>
          <a:prstGeom prst="rect">
            <a:avLst/>
          </a:prstGeom>
          <a:noFill/>
        </p:spPr>
      </p:pic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78" name="Group 78"/>
          <p:cNvGrpSpPr>
            <a:grpSpLocks/>
          </p:cNvGrpSpPr>
          <p:nvPr/>
        </p:nvGrpSpPr>
        <p:grpSpPr bwMode="auto">
          <a:xfrm>
            <a:off x="762000" y="5638800"/>
            <a:ext cx="7772400" cy="723900"/>
            <a:chOff x="672" y="3480"/>
            <a:chExt cx="4896" cy="456"/>
          </a:xfrm>
        </p:grpSpPr>
        <p:sp>
          <p:nvSpPr>
            <p:cNvPr id="128005" name="Text Box 5"/>
            <p:cNvSpPr txBox="1">
              <a:spLocks noChangeArrowheads="1"/>
            </p:cNvSpPr>
            <p:nvPr/>
          </p:nvSpPr>
          <p:spPr bwMode="auto">
            <a:xfrm>
              <a:off x="896" y="3540"/>
              <a:ext cx="4672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After Abraham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failed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 in the symbolic offering, God commanded him to sacrifice his only son </a:t>
              </a:r>
              <a:r>
                <a:rPr lang="en-US" sz="2200" b="1" u="sng" dirty="0">
                  <a:solidFill>
                    <a:schemeClr val="bg1"/>
                  </a:solidFill>
                  <a:latin typeface="Arial Narrow" pitchFamily="34" charset="0"/>
                </a:rPr>
                <a:t>Isaac as a burnt offering</a:t>
              </a:r>
              <a:r>
                <a:rPr lang="en-US" sz="2200" b="1" dirty="0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8006" name="Text Box 6"/>
            <p:cNvSpPr txBox="1">
              <a:spLocks noChangeArrowheads="1"/>
            </p:cNvSpPr>
            <p:nvPr/>
          </p:nvSpPr>
          <p:spPr bwMode="auto">
            <a:xfrm>
              <a:off x="672" y="3480"/>
              <a:ext cx="17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8085" name="Group 85"/>
          <p:cNvGrpSpPr>
            <a:grpSpLocks/>
          </p:cNvGrpSpPr>
          <p:nvPr/>
        </p:nvGrpSpPr>
        <p:grpSpPr bwMode="auto">
          <a:xfrm>
            <a:off x="381000" y="304800"/>
            <a:ext cx="6172200" cy="609600"/>
            <a:chOff x="240" y="192"/>
            <a:chExt cx="3888" cy="384"/>
          </a:xfrm>
        </p:grpSpPr>
        <p:sp>
          <p:nvSpPr>
            <p:cNvPr id="128009" name="Rectangle 9"/>
            <p:cNvSpPr>
              <a:spLocks noChangeArrowheads="1"/>
            </p:cNvSpPr>
            <p:nvPr/>
          </p:nvSpPr>
          <p:spPr bwMode="auto">
            <a:xfrm>
              <a:off x="300" y="192"/>
              <a:ext cx="3768" cy="384"/>
            </a:xfrm>
            <a:prstGeom prst="rect">
              <a:avLst/>
            </a:prstGeom>
            <a:solidFill>
              <a:srgbClr val="0000CC">
                <a:alpha val="60001"/>
              </a:srgbClr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0" name="Text Box 10"/>
            <p:cNvSpPr txBox="1">
              <a:spLocks noChangeArrowheads="1"/>
            </p:cNvSpPr>
            <p:nvPr/>
          </p:nvSpPr>
          <p:spPr bwMode="auto">
            <a:xfrm>
              <a:off x="240" y="201"/>
              <a:ext cx="3888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chemeClr val="bg1"/>
                  </a:solidFill>
                  <a:latin typeface="Impact" pitchFamily="34" charset="0"/>
                </a:rPr>
                <a:t>3.1.2.2  Abraham’s Offering of Isaac</a:t>
              </a:r>
              <a:endParaRPr lang="en-US" sz="3200" b="1" u="sng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28020" name="AutoShape 20"/>
          <p:cNvSpPr>
            <a:spLocks noChangeArrowheads="1"/>
          </p:cNvSpPr>
          <p:nvPr/>
        </p:nvSpPr>
        <p:spPr bwMode="auto">
          <a:xfrm rot="10800000">
            <a:off x="2171700" y="2438400"/>
            <a:ext cx="228600" cy="1905000"/>
          </a:xfrm>
          <a:prstGeom prst="downArrow">
            <a:avLst>
              <a:gd name="adj1" fmla="val 35000"/>
              <a:gd name="adj2" fmla="val 130941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pSp>
        <p:nvGrpSpPr>
          <p:cNvPr id="128021" name="Group 21"/>
          <p:cNvGrpSpPr>
            <a:grpSpLocks/>
          </p:cNvGrpSpPr>
          <p:nvPr/>
        </p:nvGrpSpPr>
        <p:grpSpPr bwMode="auto">
          <a:xfrm>
            <a:off x="1295400" y="4343400"/>
            <a:ext cx="1981200" cy="838200"/>
            <a:chOff x="3785" y="1166"/>
            <a:chExt cx="1056" cy="384"/>
          </a:xfrm>
        </p:grpSpPr>
        <p:sp>
          <p:nvSpPr>
            <p:cNvPr id="128022" name="Oval 22"/>
            <p:cNvSpPr>
              <a:spLocks noChangeArrowheads="1"/>
            </p:cNvSpPr>
            <p:nvPr/>
          </p:nvSpPr>
          <p:spPr bwMode="auto">
            <a:xfrm>
              <a:off x="3785" y="1166"/>
              <a:ext cx="1056" cy="3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D7D7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802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905" y="1214"/>
              <a:ext cx="816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 dirty="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Abraham</a:t>
              </a:r>
            </a:p>
          </p:txBody>
        </p:sp>
      </p:grpSp>
      <p:grpSp>
        <p:nvGrpSpPr>
          <p:cNvPr id="128057" name="Group 57"/>
          <p:cNvGrpSpPr>
            <a:grpSpLocks/>
          </p:cNvGrpSpPr>
          <p:nvPr/>
        </p:nvGrpSpPr>
        <p:grpSpPr bwMode="auto">
          <a:xfrm>
            <a:off x="228600" y="3048000"/>
            <a:ext cx="1752600" cy="915988"/>
            <a:chOff x="192" y="1824"/>
            <a:chExt cx="1104" cy="577"/>
          </a:xfrm>
        </p:grpSpPr>
        <p:sp>
          <p:nvSpPr>
            <p:cNvPr id="128025" name="Rectangle 25"/>
            <p:cNvSpPr>
              <a:spLocks noChangeArrowheads="1"/>
            </p:cNvSpPr>
            <p:nvPr/>
          </p:nvSpPr>
          <p:spPr bwMode="auto">
            <a:xfrm>
              <a:off x="240" y="1824"/>
              <a:ext cx="1008" cy="5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6" name="Text Box 26"/>
            <p:cNvSpPr txBox="1">
              <a:spLocks noChangeArrowheads="1"/>
            </p:cNvSpPr>
            <p:nvPr/>
          </p:nvSpPr>
          <p:spPr bwMode="auto">
            <a:xfrm>
              <a:off x="192" y="1853"/>
              <a:ext cx="1104" cy="54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3000">
                  <a:solidFill>
                    <a:srgbClr val="000099"/>
                  </a:solidFill>
                  <a:latin typeface="Impact" pitchFamily="34" charset="0"/>
                </a:rPr>
                <a:t>Symbolic offering</a:t>
              </a:r>
            </a:p>
          </p:txBody>
        </p:sp>
      </p:grpSp>
      <p:grpSp>
        <p:nvGrpSpPr>
          <p:cNvPr id="128038" name="Group 38"/>
          <p:cNvGrpSpPr>
            <a:grpSpLocks/>
          </p:cNvGrpSpPr>
          <p:nvPr/>
        </p:nvGrpSpPr>
        <p:grpSpPr bwMode="auto">
          <a:xfrm>
            <a:off x="1714500" y="1219200"/>
            <a:ext cx="1143000" cy="1066800"/>
            <a:chOff x="4704" y="288"/>
            <a:chExt cx="672" cy="720"/>
          </a:xfrm>
        </p:grpSpPr>
        <p:sp>
          <p:nvSpPr>
            <p:cNvPr id="128031" name="Oval 31"/>
            <p:cNvSpPr>
              <a:spLocks noChangeArrowheads="1"/>
            </p:cNvSpPr>
            <p:nvPr/>
          </p:nvSpPr>
          <p:spPr bwMode="auto">
            <a:xfrm>
              <a:off x="4704" y="288"/>
              <a:ext cx="672" cy="7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28032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4778" y="492"/>
              <a:ext cx="517" cy="3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128035" name="Line 35"/>
          <p:cNvSpPr>
            <a:spLocks noChangeShapeType="1"/>
          </p:cNvSpPr>
          <p:nvPr/>
        </p:nvSpPr>
        <p:spPr bwMode="auto">
          <a:xfrm rot="20870636" flipH="1">
            <a:off x="2017713" y="3336925"/>
            <a:ext cx="533400" cy="3810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36" name="Line 36"/>
          <p:cNvSpPr>
            <a:spLocks noChangeShapeType="1"/>
          </p:cNvSpPr>
          <p:nvPr/>
        </p:nvSpPr>
        <p:spPr bwMode="auto">
          <a:xfrm rot="729364">
            <a:off x="2019300" y="3336925"/>
            <a:ext cx="533400" cy="3810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44" name="AutoShape 44"/>
          <p:cNvSpPr>
            <a:spLocks noChangeArrowheads="1"/>
          </p:cNvSpPr>
          <p:nvPr/>
        </p:nvSpPr>
        <p:spPr bwMode="auto">
          <a:xfrm rot="10800000">
            <a:off x="6667500" y="2438400"/>
            <a:ext cx="228600" cy="1905000"/>
          </a:xfrm>
          <a:prstGeom prst="downArrow">
            <a:avLst>
              <a:gd name="adj1" fmla="val 35000"/>
              <a:gd name="adj2" fmla="val 130941"/>
            </a:avLst>
          </a:prstGeom>
          <a:solidFill>
            <a:srgbClr val="000099"/>
          </a:solidFill>
          <a:ln w="28575">
            <a:solidFill>
              <a:srgbClr val="FFFFFF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pSp>
        <p:nvGrpSpPr>
          <p:cNvPr id="128045" name="Group 45"/>
          <p:cNvGrpSpPr>
            <a:grpSpLocks/>
          </p:cNvGrpSpPr>
          <p:nvPr/>
        </p:nvGrpSpPr>
        <p:grpSpPr bwMode="auto">
          <a:xfrm>
            <a:off x="5791200" y="4343400"/>
            <a:ext cx="1981200" cy="838200"/>
            <a:chOff x="3785" y="1166"/>
            <a:chExt cx="1056" cy="384"/>
          </a:xfrm>
        </p:grpSpPr>
        <p:sp>
          <p:nvSpPr>
            <p:cNvPr id="128046" name="Oval 46"/>
            <p:cNvSpPr>
              <a:spLocks noChangeArrowheads="1"/>
            </p:cNvSpPr>
            <p:nvPr/>
          </p:nvSpPr>
          <p:spPr bwMode="auto">
            <a:xfrm>
              <a:off x="3785" y="1166"/>
              <a:ext cx="1056" cy="3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D7D7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8047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3905" y="1214"/>
              <a:ext cx="816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 dirty="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Abraham</a:t>
              </a:r>
            </a:p>
          </p:txBody>
        </p:sp>
      </p:grpSp>
      <p:grpSp>
        <p:nvGrpSpPr>
          <p:cNvPr id="128048" name="Group 48"/>
          <p:cNvGrpSpPr>
            <a:grpSpLocks/>
          </p:cNvGrpSpPr>
          <p:nvPr/>
        </p:nvGrpSpPr>
        <p:grpSpPr bwMode="auto">
          <a:xfrm>
            <a:off x="6210300" y="1219200"/>
            <a:ext cx="1143000" cy="1066800"/>
            <a:chOff x="4704" y="288"/>
            <a:chExt cx="672" cy="720"/>
          </a:xfrm>
        </p:grpSpPr>
        <p:sp>
          <p:nvSpPr>
            <p:cNvPr id="128049" name="Oval 49"/>
            <p:cNvSpPr>
              <a:spLocks noChangeArrowheads="1"/>
            </p:cNvSpPr>
            <p:nvPr/>
          </p:nvSpPr>
          <p:spPr bwMode="auto">
            <a:xfrm>
              <a:off x="4704" y="288"/>
              <a:ext cx="672" cy="7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28050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4778" y="492"/>
              <a:ext cx="517" cy="3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128084" name="Rectangle 84"/>
          <p:cNvSpPr>
            <a:spLocks noChangeArrowheads="1"/>
          </p:cNvSpPr>
          <p:nvPr/>
        </p:nvSpPr>
        <p:spPr bwMode="auto">
          <a:xfrm>
            <a:off x="6858000" y="3124200"/>
            <a:ext cx="2209800" cy="9144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55" name="Text Box 55"/>
          <p:cNvSpPr txBox="1">
            <a:spLocks noChangeArrowheads="1"/>
          </p:cNvSpPr>
          <p:nvPr/>
        </p:nvSpPr>
        <p:spPr bwMode="auto">
          <a:xfrm>
            <a:off x="6781800" y="3413125"/>
            <a:ext cx="23622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>
                <a:solidFill>
                  <a:srgbClr val="000099"/>
                </a:solidFill>
                <a:latin typeface="Fette Engschrift" pitchFamily="2" charset="0"/>
              </a:rPr>
              <a:t>(burnt offering)</a:t>
            </a:r>
          </a:p>
        </p:txBody>
      </p:sp>
      <p:sp>
        <p:nvSpPr>
          <p:cNvPr id="128054" name="Text Box 54"/>
          <p:cNvSpPr txBox="1">
            <a:spLocks noChangeArrowheads="1"/>
          </p:cNvSpPr>
          <p:nvPr/>
        </p:nvSpPr>
        <p:spPr bwMode="auto">
          <a:xfrm>
            <a:off x="6991350" y="3000375"/>
            <a:ext cx="198120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rgbClr val="000099"/>
                </a:solidFill>
                <a:latin typeface="Fette Engschrift" pitchFamily="2" charset="0"/>
              </a:rPr>
              <a:t>Isaac</a:t>
            </a:r>
          </a:p>
        </p:txBody>
      </p:sp>
      <p:grpSp>
        <p:nvGrpSpPr>
          <p:cNvPr id="128092" name="Group 92"/>
          <p:cNvGrpSpPr>
            <a:grpSpLocks/>
          </p:cNvGrpSpPr>
          <p:nvPr/>
        </p:nvGrpSpPr>
        <p:grpSpPr bwMode="auto">
          <a:xfrm>
            <a:off x="2895600" y="1828800"/>
            <a:ext cx="1366838" cy="2667000"/>
            <a:chOff x="1824" y="1152"/>
            <a:chExt cx="861" cy="1680"/>
          </a:xfrm>
        </p:grpSpPr>
        <p:pic>
          <p:nvPicPr>
            <p:cNvPr id="128093" name="Picture 93" descr="AAS5020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2000" contrast="-70000"/>
            </a:blip>
            <a:srcRect/>
            <a:stretch>
              <a:fillRect/>
            </a:stretch>
          </p:blipFill>
          <p:spPr bwMode="auto">
            <a:xfrm>
              <a:off x="1910" y="2488"/>
              <a:ext cx="402" cy="344"/>
            </a:xfrm>
            <a:prstGeom prst="rect">
              <a:avLst/>
            </a:prstGeom>
            <a:noFill/>
          </p:spPr>
        </p:pic>
        <p:pic>
          <p:nvPicPr>
            <p:cNvPr id="128094" name="Picture 94" descr="ACE00036"/>
            <p:cNvPicPr>
              <a:picLocks noChangeAspect="1" noChangeArrowheads="1"/>
            </p:cNvPicPr>
            <p:nvPr/>
          </p:nvPicPr>
          <p:blipFill>
            <a:blip r:embed="rId5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1938" y="1970"/>
              <a:ext cx="575" cy="438"/>
            </a:xfrm>
            <a:prstGeom prst="rect">
              <a:avLst/>
            </a:prstGeom>
            <a:noFill/>
          </p:spPr>
        </p:pic>
        <p:sp>
          <p:nvSpPr>
            <p:cNvPr id="128095" name="Line 95"/>
            <p:cNvSpPr>
              <a:spLocks noChangeShapeType="1"/>
            </p:cNvSpPr>
            <p:nvPr/>
          </p:nvSpPr>
          <p:spPr bwMode="auto">
            <a:xfrm>
              <a:off x="2168" y="1927"/>
              <a:ext cx="0" cy="474"/>
            </a:xfrm>
            <a:prstGeom prst="line">
              <a:avLst/>
            </a:prstGeom>
            <a:noFill/>
            <a:ln w="38100">
              <a:solidFill>
                <a:srgbClr val="969696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28096" name="Picture 96" descr="farm0007"/>
            <p:cNvPicPr>
              <a:picLocks noChangeAspect="1" noChangeArrowheads="1"/>
            </p:cNvPicPr>
            <p:nvPr/>
          </p:nvPicPr>
          <p:blipFill>
            <a:blip r:embed="rId6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1824" y="1281"/>
              <a:ext cx="861" cy="642"/>
            </a:xfrm>
            <a:prstGeom prst="rect">
              <a:avLst/>
            </a:prstGeom>
            <a:noFill/>
          </p:spPr>
        </p:pic>
        <p:sp>
          <p:nvSpPr>
            <p:cNvPr id="128097" name="Line 97"/>
            <p:cNvSpPr>
              <a:spLocks noChangeShapeType="1"/>
            </p:cNvSpPr>
            <p:nvPr/>
          </p:nvSpPr>
          <p:spPr bwMode="auto">
            <a:xfrm>
              <a:off x="2168" y="1152"/>
              <a:ext cx="0" cy="732"/>
            </a:xfrm>
            <a:prstGeom prst="line">
              <a:avLst/>
            </a:prstGeom>
            <a:noFill/>
            <a:ln w="38100">
              <a:solidFill>
                <a:srgbClr val="969696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2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8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8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8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8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8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20" grpId="0" animBg="1"/>
      <p:bldP spid="128035" grpId="0" animBg="1"/>
      <p:bldP spid="128036" grpId="0" animBg="1"/>
      <p:bldP spid="128044" grpId="0" animBg="1"/>
      <p:bldP spid="128084" grpId="0" animBg="1"/>
      <p:bldP spid="128055" grpId="0"/>
      <p:bldP spid="12805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301" name="Group 53"/>
          <p:cNvGrpSpPr>
            <a:grpSpLocks/>
          </p:cNvGrpSpPr>
          <p:nvPr/>
        </p:nvGrpSpPr>
        <p:grpSpPr bwMode="auto">
          <a:xfrm>
            <a:off x="2895600" y="1828800"/>
            <a:ext cx="1366838" cy="2667000"/>
            <a:chOff x="1824" y="1152"/>
            <a:chExt cx="861" cy="1680"/>
          </a:xfrm>
        </p:grpSpPr>
        <p:pic>
          <p:nvPicPr>
            <p:cNvPr id="437256" name="Picture 8" descr="AAS5020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52000" contrast="-70000"/>
            </a:blip>
            <a:srcRect/>
            <a:stretch>
              <a:fillRect/>
            </a:stretch>
          </p:blipFill>
          <p:spPr bwMode="auto">
            <a:xfrm>
              <a:off x="1910" y="2488"/>
              <a:ext cx="402" cy="344"/>
            </a:xfrm>
            <a:prstGeom prst="rect">
              <a:avLst/>
            </a:prstGeom>
            <a:noFill/>
          </p:spPr>
        </p:pic>
        <p:pic>
          <p:nvPicPr>
            <p:cNvPr id="437257" name="Picture 9" descr="ACE00036"/>
            <p:cNvPicPr>
              <a:picLocks noChangeAspect="1" noChangeArrowheads="1"/>
            </p:cNvPicPr>
            <p:nvPr/>
          </p:nvPicPr>
          <p:blipFill>
            <a:blip r:embed="rId4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1938" y="1970"/>
              <a:ext cx="575" cy="438"/>
            </a:xfrm>
            <a:prstGeom prst="rect">
              <a:avLst/>
            </a:prstGeom>
            <a:noFill/>
          </p:spPr>
        </p:pic>
        <p:sp>
          <p:nvSpPr>
            <p:cNvPr id="437258" name="Line 10"/>
            <p:cNvSpPr>
              <a:spLocks noChangeShapeType="1"/>
            </p:cNvSpPr>
            <p:nvPr/>
          </p:nvSpPr>
          <p:spPr bwMode="auto">
            <a:xfrm>
              <a:off x="2168" y="1927"/>
              <a:ext cx="0" cy="474"/>
            </a:xfrm>
            <a:prstGeom prst="line">
              <a:avLst/>
            </a:prstGeom>
            <a:noFill/>
            <a:ln w="38100">
              <a:solidFill>
                <a:srgbClr val="969696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437259" name="Picture 11" descr="farm0007"/>
            <p:cNvPicPr>
              <a:picLocks noChangeAspect="1" noChangeArrowheads="1"/>
            </p:cNvPicPr>
            <p:nvPr/>
          </p:nvPicPr>
          <p:blipFill>
            <a:blip r:embed="rId5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1824" y="1281"/>
              <a:ext cx="861" cy="642"/>
            </a:xfrm>
            <a:prstGeom prst="rect">
              <a:avLst/>
            </a:prstGeom>
            <a:noFill/>
          </p:spPr>
        </p:pic>
        <p:sp>
          <p:nvSpPr>
            <p:cNvPr id="437260" name="Line 12"/>
            <p:cNvSpPr>
              <a:spLocks noChangeShapeType="1"/>
            </p:cNvSpPr>
            <p:nvPr/>
          </p:nvSpPr>
          <p:spPr bwMode="auto">
            <a:xfrm>
              <a:off x="2168" y="1152"/>
              <a:ext cx="0" cy="732"/>
            </a:xfrm>
            <a:prstGeom prst="line">
              <a:avLst/>
            </a:prstGeom>
            <a:noFill/>
            <a:ln w="38100">
              <a:solidFill>
                <a:srgbClr val="969696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7300" name="Rectangle 52"/>
          <p:cNvSpPr>
            <a:spLocks noChangeArrowheads="1"/>
          </p:cNvSpPr>
          <p:nvPr/>
        </p:nvSpPr>
        <p:spPr bwMode="auto">
          <a:xfrm>
            <a:off x="2590800" y="2819400"/>
            <a:ext cx="1524000" cy="1295400"/>
          </a:xfrm>
          <a:prstGeom prst="rect">
            <a:avLst/>
          </a:prstGeom>
          <a:solidFill>
            <a:srgbClr val="FFFFFF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37292" name="Picture 44" descr="Abraham offering up Isaa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2475" y="0"/>
            <a:ext cx="4581525" cy="5943600"/>
          </a:xfrm>
          <a:prstGeom prst="rect">
            <a:avLst/>
          </a:prstGeom>
          <a:noFill/>
        </p:spPr>
      </p:pic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7251" name="Group 3"/>
          <p:cNvGrpSpPr>
            <a:grpSpLocks/>
          </p:cNvGrpSpPr>
          <p:nvPr/>
        </p:nvGrpSpPr>
        <p:grpSpPr bwMode="auto">
          <a:xfrm>
            <a:off x="1524000" y="5538788"/>
            <a:ext cx="6096000" cy="1090612"/>
            <a:chOff x="768" y="3480"/>
            <a:chExt cx="3840" cy="687"/>
          </a:xfrm>
        </p:grpSpPr>
        <p:sp>
          <p:nvSpPr>
            <p:cNvPr id="437252" name="Text Box 4"/>
            <p:cNvSpPr txBox="1">
              <a:spLocks noChangeArrowheads="1"/>
            </p:cNvSpPr>
            <p:nvPr/>
          </p:nvSpPr>
          <p:spPr bwMode="auto">
            <a:xfrm>
              <a:off x="987" y="3521"/>
              <a:ext cx="3621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In this way, God began a new dispensation for the purpose of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restoring through indemnity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Abraham’s failure.</a:t>
              </a:r>
              <a:endParaRPr lang="en-US" sz="2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37253" name="Text Box 5"/>
            <p:cNvSpPr txBox="1">
              <a:spLocks noChangeArrowheads="1"/>
            </p:cNvSpPr>
            <p:nvPr/>
          </p:nvSpPr>
          <p:spPr bwMode="auto">
            <a:xfrm>
              <a:off x="768" y="3480"/>
              <a:ext cx="17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437261" name="Text Box 13"/>
          <p:cNvSpPr txBox="1">
            <a:spLocks noChangeArrowheads="1"/>
          </p:cNvSpPr>
          <p:nvPr/>
        </p:nvSpPr>
        <p:spPr bwMode="auto">
          <a:xfrm>
            <a:off x="2476500" y="3549650"/>
            <a:ext cx="17526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99"/>
                </a:solidFill>
                <a:latin typeface="Fette Engschrift" pitchFamily="2" charset="0"/>
              </a:rPr>
              <a:t>(</a:t>
            </a:r>
            <a:r>
              <a:rPr lang="en-US" sz="3600">
                <a:solidFill>
                  <a:srgbClr val="000099"/>
                </a:solidFill>
                <a:latin typeface="Fette Engschrift" pitchFamily="2" charset="0"/>
              </a:rPr>
              <a:t>undivided</a:t>
            </a:r>
            <a:r>
              <a:rPr lang="en-US" sz="2800">
                <a:solidFill>
                  <a:srgbClr val="000099"/>
                </a:solidFill>
                <a:latin typeface="Fette Engschrift" pitchFamily="2" charset="0"/>
              </a:rPr>
              <a:t>)</a:t>
            </a:r>
          </a:p>
        </p:txBody>
      </p:sp>
      <p:sp>
        <p:nvSpPr>
          <p:cNvPr id="437265" name="AutoShape 17"/>
          <p:cNvSpPr>
            <a:spLocks noChangeArrowheads="1"/>
          </p:cNvSpPr>
          <p:nvPr/>
        </p:nvSpPr>
        <p:spPr bwMode="auto">
          <a:xfrm rot="10800000">
            <a:off x="2171700" y="2438400"/>
            <a:ext cx="228600" cy="1905000"/>
          </a:xfrm>
          <a:prstGeom prst="downArrow">
            <a:avLst>
              <a:gd name="adj1" fmla="val 35000"/>
              <a:gd name="adj2" fmla="val 130941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pSp>
        <p:nvGrpSpPr>
          <p:cNvPr id="437266" name="Group 18"/>
          <p:cNvGrpSpPr>
            <a:grpSpLocks/>
          </p:cNvGrpSpPr>
          <p:nvPr/>
        </p:nvGrpSpPr>
        <p:grpSpPr bwMode="auto">
          <a:xfrm>
            <a:off x="1295400" y="4343400"/>
            <a:ext cx="1981200" cy="838200"/>
            <a:chOff x="3785" y="1166"/>
            <a:chExt cx="1056" cy="384"/>
          </a:xfrm>
        </p:grpSpPr>
        <p:sp>
          <p:nvSpPr>
            <p:cNvPr id="437267" name="Oval 19"/>
            <p:cNvSpPr>
              <a:spLocks noChangeArrowheads="1"/>
            </p:cNvSpPr>
            <p:nvPr/>
          </p:nvSpPr>
          <p:spPr bwMode="auto">
            <a:xfrm>
              <a:off x="3785" y="1166"/>
              <a:ext cx="1056" cy="3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D7D7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726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905" y="1214"/>
              <a:ext cx="816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Abraham</a:t>
              </a:r>
            </a:p>
          </p:txBody>
        </p:sp>
      </p:grpSp>
      <p:grpSp>
        <p:nvGrpSpPr>
          <p:cNvPr id="437269" name="Group 21"/>
          <p:cNvGrpSpPr>
            <a:grpSpLocks/>
          </p:cNvGrpSpPr>
          <p:nvPr/>
        </p:nvGrpSpPr>
        <p:grpSpPr bwMode="auto">
          <a:xfrm>
            <a:off x="228600" y="3048000"/>
            <a:ext cx="1752600" cy="915988"/>
            <a:chOff x="192" y="1824"/>
            <a:chExt cx="1104" cy="577"/>
          </a:xfrm>
        </p:grpSpPr>
        <p:sp>
          <p:nvSpPr>
            <p:cNvPr id="437270" name="Rectangle 22"/>
            <p:cNvSpPr>
              <a:spLocks noChangeArrowheads="1"/>
            </p:cNvSpPr>
            <p:nvPr/>
          </p:nvSpPr>
          <p:spPr bwMode="auto">
            <a:xfrm>
              <a:off x="240" y="1824"/>
              <a:ext cx="1008" cy="5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71" name="Text Box 23"/>
            <p:cNvSpPr txBox="1">
              <a:spLocks noChangeArrowheads="1"/>
            </p:cNvSpPr>
            <p:nvPr/>
          </p:nvSpPr>
          <p:spPr bwMode="auto">
            <a:xfrm>
              <a:off x="192" y="1853"/>
              <a:ext cx="1104" cy="54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3000">
                  <a:solidFill>
                    <a:srgbClr val="000099"/>
                  </a:solidFill>
                  <a:latin typeface="Impact" pitchFamily="34" charset="0"/>
                </a:rPr>
                <a:t>Symbolic offering</a:t>
              </a:r>
            </a:p>
          </p:txBody>
        </p:sp>
      </p:grpSp>
      <p:grpSp>
        <p:nvGrpSpPr>
          <p:cNvPr id="437272" name="Group 24"/>
          <p:cNvGrpSpPr>
            <a:grpSpLocks/>
          </p:cNvGrpSpPr>
          <p:nvPr/>
        </p:nvGrpSpPr>
        <p:grpSpPr bwMode="auto">
          <a:xfrm>
            <a:off x="1714500" y="1219200"/>
            <a:ext cx="1143000" cy="1066800"/>
            <a:chOff x="4704" y="288"/>
            <a:chExt cx="672" cy="720"/>
          </a:xfrm>
        </p:grpSpPr>
        <p:sp>
          <p:nvSpPr>
            <p:cNvPr id="437273" name="Oval 25"/>
            <p:cNvSpPr>
              <a:spLocks noChangeArrowheads="1"/>
            </p:cNvSpPr>
            <p:nvPr/>
          </p:nvSpPr>
          <p:spPr bwMode="auto">
            <a:xfrm>
              <a:off x="4704" y="288"/>
              <a:ext cx="672" cy="7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437274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4778" y="492"/>
              <a:ext cx="517" cy="3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437275" name="AutoShape 27"/>
          <p:cNvSpPr>
            <a:spLocks noChangeArrowheads="1"/>
          </p:cNvSpPr>
          <p:nvPr/>
        </p:nvSpPr>
        <p:spPr bwMode="auto">
          <a:xfrm rot="16200000">
            <a:off x="4876800" y="2746375"/>
            <a:ext cx="457200" cy="1562100"/>
          </a:xfrm>
          <a:prstGeom prst="downArrow">
            <a:avLst>
              <a:gd name="adj1" fmla="val 39593"/>
              <a:gd name="adj2" fmla="val 111516"/>
            </a:avLst>
          </a:prstGeom>
          <a:solidFill>
            <a:srgbClr val="CC3300">
              <a:alpha val="60001"/>
            </a:srgbClr>
          </a:solidFill>
          <a:ln w="28575" algn="ctr">
            <a:solidFill>
              <a:srgbClr val="FFFFFF">
                <a:alpha val="70000"/>
              </a:srgbClr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/>
          </a:p>
        </p:txBody>
      </p:sp>
      <p:grpSp>
        <p:nvGrpSpPr>
          <p:cNvPr id="437276" name="Group 28"/>
          <p:cNvGrpSpPr>
            <a:grpSpLocks/>
          </p:cNvGrpSpPr>
          <p:nvPr/>
        </p:nvGrpSpPr>
        <p:grpSpPr bwMode="auto">
          <a:xfrm>
            <a:off x="2017713" y="3336925"/>
            <a:ext cx="534987" cy="381000"/>
            <a:chOff x="2543" y="1248"/>
            <a:chExt cx="337" cy="192"/>
          </a:xfrm>
        </p:grpSpPr>
        <p:sp>
          <p:nvSpPr>
            <p:cNvPr id="437277" name="Line 29"/>
            <p:cNvSpPr>
              <a:spLocks noChangeShapeType="1"/>
            </p:cNvSpPr>
            <p:nvPr/>
          </p:nvSpPr>
          <p:spPr bwMode="auto">
            <a:xfrm rot="20870636" flipH="1">
              <a:off x="2543" y="1248"/>
              <a:ext cx="336" cy="19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7278" name="Line 30"/>
            <p:cNvSpPr>
              <a:spLocks noChangeShapeType="1"/>
            </p:cNvSpPr>
            <p:nvPr/>
          </p:nvSpPr>
          <p:spPr bwMode="auto">
            <a:xfrm rot="729364">
              <a:off x="2544" y="1248"/>
              <a:ext cx="336" cy="19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7279" name="Text Box 31"/>
          <p:cNvSpPr txBox="1">
            <a:spLocks noChangeArrowheads="1"/>
          </p:cNvSpPr>
          <p:nvPr/>
        </p:nvSpPr>
        <p:spPr bwMode="auto">
          <a:xfrm>
            <a:off x="2362200" y="2863850"/>
            <a:ext cx="1981200" cy="885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65000"/>
              </a:lnSpc>
            </a:pPr>
            <a:r>
              <a:rPr lang="en-US" sz="4000">
                <a:solidFill>
                  <a:srgbClr val="000099"/>
                </a:solidFill>
                <a:latin typeface="Fette Engschrift" pitchFamily="2" charset="0"/>
              </a:rPr>
              <a:t>Three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4000">
                <a:solidFill>
                  <a:srgbClr val="000099"/>
                </a:solidFill>
                <a:latin typeface="Fette Engschrift" pitchFamily="2" charset="0"/>
              </a:rPr>
              <a:t>sacrifices</a:t>
            </a:r>
          </a:p>
        </p:txBody>
      </p:sp>
      <p:sp>
        <p:nvSpPr>
          <p:cNvPr id="437280" name="AutoShape 32"/>
          <p:cNvSpPr>
            <a:spLocks noChangeArrowheads="1"/>
          </p:cNvSpPr>
          <p:nvPr/>
        </p:nvSpPr>
        <p:spPr bwMode="auto">
          <a:xfrm rot="10800000">
            <a:off x="6667500" y="2438400"/>
            <a:ext cx="228600" cy="1905000"/>
          </a:xfrm>
          <a:prstGeom prst="downArrow">
            <a:avLst>
              <a:gd name="adj1" fmla="val 35000"/>
              <a:gd name="adj2" fmla="val 130941"/>
            </a:avLst>
          </a:prstGeom>
          <a:solidFill>
            <a:srgbClr val="000099"/>
          </a:solidFill>
          <a:ln w="28575" algn="ctr">
            <a:solidFill>
              <a:srgbClr val="FFFFFF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pSp>
        <p:nvGrpSpPr>
          <p:cNvPr id="437281" name="Group 33"/>
          <p:cNvGrpSpPr>
            <a:grpSpLocks/>
          </p:cNvGrpSpPr>
          <p:nvPr/>
        </p:nvGrpSpPr>
        <p:grpSpPr bwMode="auto">
          <a:xfrm>
            <a:off x="5791200" y="4343400"/>
            <a:ext cx="1981200" cy="838200"/>
            <a:chOff x="3785" y="1166"/>
            <a:chExt cx="1056" cy="384"/>
          </a:xfrm>
        </p:grpSpPr>
        <p:sp>
          <p:nvSpPr>
            <p:cNvPr id="437282" name="Oval 34"/>
            <p:cNvSpPr>
              <a:spLocks noChangeArrowheads="1"/>
            </p:cNvSpPr>
            <p:nvPr/>
          </p:nvSpPr>
          <p:spPr bwMode="auto">
            <a:xfrm>
              <a:off x="3785" y="1166"/>
              <a:ext cx="1056" cy="3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D7D7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3728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3905" y="1214"/>
              <a:ext cx="816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Abraham</a:t>
              </a:r>
            </a:p>
          </p:txBody>
        </p:sp>
      </p:grpSp>
      <p:grpSp>
        <p:nvGrpSpPr>
          <p:cNvPr id="437284" name="Group 36"/>
          <p:cNvGrpSpPr>
            <a:grpSpLocks/>
          </p:cNvGrpSpPr>
          <p:nvPr/>
        </p:nvGrpSpPr>
        <p:grpSpPr bwMode="auto">
          <a:xfrm>
            <a:off x="6210300" y="1219200"/>
            <a:ext cx="1143000" cy="1066800"/>
            <a:chOff x="4704" y="288"/>
            <a:chExt cx="672" cy="720"/>
          </a:xfrm>
        </p:grpSpPr>
        <p:sp>
          <p:nvSpPr>
            <p:cNvPr id="437285" name="Oval 37"/>
            <p:cNvSpPr>
              <a:spLocks noChangeArrowheads="1"/>
            </p:cNvSpPr>
            <p:nvPr/>
          </p:nvSpPr>
          <p:spPr bwMode="auto">
            <a:xfrm>
              <a:off x="4704" y="288"/>
              <a:ext cx="672" cy="7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437286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4778" y="492"/>
              <a:ext cx="517" cy="3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437293" name="Rectangle 45"/>
          <p:cNvSpPr>
            <a:spLocks noChangeArrowheads="1"/>
          </p:cNvSpPr>
          <p:nvPr/>
        </p:nvSpPr>
        <p:spPr bwMode="auto">
          <a:xfrm>
            <a:off x="6858000" y="3124200"/>
            <a:ext cx="2209800" cy="9144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294" name="Text Box 46"/>
          <p:cNvSpPr txBox="1">
            <a:spLocks noChangeArrowheads="1"/>
          </p:cNvSpPr>
          <p:nvPr/>
        </p:nvSpPr>
        <p:spPr bwMode="auto">
          <a:xfrm>
            <a:off x="6781800" y="3413125"/>
            <a:ext cx="23622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>
                <a:solidFill>
                  <a:srgbClr val="000099"/>
                </a:solidFill>
                <a:latin typeface="Fette Engschrift" pitchFamily="2" charset="0"/>
              </a:rPr>
              <a:t>(burnt offering)</a:t>
            </a:r>
          </a:p>
        </p:txBody>
      </p:sp>
      <p:sp>
        <p:nvSpPr>
          <p:cNvPr id="437295" name="Text Box 47"/>
          <p:cNvSpPr txBox="1">
            <a:spLocks noChangeArrowheads="1"/>
          </p:cNvSpPr>
          <p:nvPr/>
        </p:nvSpPr>
        <p:spPr bwMode="auto">
          <a:xfrm>
            <a:off x="6991350" y="3000375"/>
            <a:ext cx="198120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rgbClr val="000099"/>
                </a:solidFill>
                <a:latin typeface="Fette Engschrift" pitchFamily="2" charset="0"/>
              </a:rPr>
              <a:t>Isaac</a:t>
            </a:r>
          </a:p>
        </p:txBody>
      </p:sp>
      <p:sp>
        <p:nvSpPr>
          <p:cNvPr id="437296" name="Rectangle 48"/>
          <p:cNvSpPr>
            <a:spLocks noChangeArrowheads="1"/>
          </p:cNvSpPr>
          <p:nvPr/>
        </p:nvSpPr>
        <p:spPr bwMode="auto">
          <a:xfrm>
            <a:off x="4572000" y="1828800"/>
            <a:ext cx="1295400" cy="12192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7290" name="Text Box 42"/>
          <p:cNvSpPr txBox="1">
            <a:spLocks noChangeArrowheads="1"/>
          </p:cNvSpPr>
          <p:nvPr/>
        </p:nvSpPr>
        <p:spPr bwMode="auto">
          <a:xfrm>
            <a:off x="4114800" y="1828800"/>
            <a:ext cx="1981200" cy="1282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65000"/>
              </a:lnSpc>
            </a:pPr>
            <a:r>
              <a:rPr lang="en-US" sz="4000">
                <a:solidFill>
                  <a:srgbClr val="000099"/>
                </a:solidFill>
                <a:latin typeface="Fette Engschrift" pitchFamily="2" charset="0"/>
              </a:rPr>
              <a:t>Restore</a:t>
            </a:r>
          </a:p>
          <a:p>
            <a:pPr algn="ctr" eaLnBrk="0" hangingPunct="0">
              <a:lnSpc>
                <a:spcPct val="65000"/>
              </a:lnSpc>
            </a:pPr>
            <a:r>
              <a:rPr lang="en-US" sz="4000">
                <a:solidFill>
                  <a:srgbClr val="000099"/>
                </a:solidFill>
                <a:latin typeface="Fette Engschrift" pitchFamily="2" charset="0"/>
              </a:rPr>
              <a:t>through indemnity</a:t>
            </a:r>
          </a:p>
        </p:txBody>
      </p:sp>
      <p:grpSp>
        <p:nvGrpSpPr>
          <p:cNvPr id="437297" name="Group 49"/>
          <p:cNvGrpSpPr>
            <a:grpSpLocks/>
          </p:cNvGrpSpPr>
          <p:nvPr/>
        </p:nvGrpSpPr>
        <p:grpSpPr bwMode="auto">
          <a:xfrm>
            <a:off x="381000" y="304800"/>
            <a:ext cx="6172200" cy="609600"/>
            <a:chOff x="240" y="192"/>
            <a:chExt cx="3888" cy="384"/>
          </a:xfrm>
        </p:grpSpPr>
        <p:sp>
          <p:nvSpPr>
            <p:cNvPr id="437298" name="Rectangle 50"/>
            <p:cNvSpPr>
              <a:spLocks noChangeArrowheads="1"/>
            </p:cNvSpPr>
            <p:nvPr/>
          </p:nvSpPr>
          <p:spPr bwMode="auto">
            <a:xfrm>
              <a:off x="300" y="192"/>
              <a:ext cx="3768" cy="384"/>
            </a:xfrm>
            <a:prstGeom prst="rect">
              <a:avLst/>
            </a:prstGeom>
            <a:solidFill>
              <a:srgbClr val="0000CC">
                <a:alpha val="60001"/>
              </a:srgbClr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99" name="Text Box 51"/>
            <p:cNvSpPr txBox="1">
              <a:spLocks noChangeArrowheads="1"/>
            </p:cNvSpPr>
            <p:nvPr/>
          </p:nvSpPr>
          <p:spPr bwMode="auto">
            <a:xfrm>
              <a:off x="240" y="201"/>
              <a:ext cx="3888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chemeClr val="bg1"/>
                  </a:solidFill>
                  <a:latin typeface="Impact" pitchFamily="34" charset="0"/>
                </a:rPr>
                <a:t>3.1.2.2  Abraham’s Offering of Isaac</a:t>
              </a:r>
              <a:endParaRPr lang="en-US" sz="3200" b="1" u="sng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300" grpId="0" animBg="1"/>
      <p:bldP spid="437261" grpId="0"/>
      <p:bldP spid="437275" grpId="0" animBg="1"/>
      <p:bldP spid="437279" grpId="0"/>
      <p:bldP spid="437296" grpId="0" animBg="1"/>
      <p:bldP spid="43729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17" name="Picture 45" descr="Abraham offering up Isa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0"/>
            <a:ext cx="4581525" cy="5943600"/>
          </a:xfrm>
          <a:prstGeom prst="rect">
            <a:avLst/>
          </a:prstGeom>
          <a:noFill/>
        </p:spPr>
      </p:pic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116" name="Group 44"/>
          <p:cNvGrpSpPr>
            <a:grpSpLocks/>
          </p:cNvGrpSpPr>
          <p:nvPr/>
        </p:nvGrpSpPr>
        <p:grpSpPr bwMode="auto">
          <a:xfrm>
            <a:off x="1524000" y="5665788"/>
            <a:ext cx="6019800" cy="779462"/>
            <a:chOff x="480" y="3569"/>
            <a:chExt cx="3792" cy="491"/>
          </a:xfrm>
        </p:grpSpPr>
        <p:sp>
          <p:nvSpPr>
            <p:cNvPr id="131113" name="Text Box 41"/>
            <p:cNvSpPr txBox="1">
              <a:spLocks noChangeArrowheads="1"/>
            </p:cNvSpPr>
            <p:nvPr/>
          </p:nvSpPr>
          <p:spPr bwMode="auto">
            <a:xfrm>
              <a:off x="752" y="3610"/>
              <a:ext cx="352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Why did God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work with Abraham again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when he had him offer Isaac?</a:t>
              </a:r>
              <a:endParaRPr lang="en-US" sz="2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31114" name="Text Box 42"/>
            <p:cNvSpPr txBox="1">
              <a:spLocks noChangeArrowheads="1"/>
            </p:cNvSpPr>
            <p:nvPr/>
          </p:nvSpPr>
          <p:spPr bwMode="auto">
            <a:xfrm>
              <a:off x="480" y="3569"/>
              <a:ext cx="17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31118" name="Rectangle 46"/>
          <p:cNvSpPr>
            <a:spLocks noChangeArrowheads="1"/>
          </p:cNvSpPr>
          <p:nvPr/>
        </p:nvSpPr>
        <p:spPr bwMode="auto">
          <a:xfrm>
            <a:off x="4495800" y="304800"/>
            <a:ext cx="2743200" cy="4572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103" name="Text Box 31"/>
          <p:cNvSpPr txBox="1">
            <a:spLocks noChangeArrowheads="1"/>
          </p:cNvSpPr>
          <p:nvPr/>
        </p:nvSpPr>
        <p:spPr bwMode="auto">
          <a:xfrm>
            <a:off x="152400" y="152400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u="sng">
                <a:solidFill>
                  <a:srgbClr val="000099"/>
                </a:solidFill>
                <a:latin typeface="Impact" pitchFamily="34" charset="0"/>
              </a:rPr>
              <a:t>Why God worked with Abraham again</a:t>
            </a:r>
            <a:endParaRPr lang="en-US" sz="3600" u="sng">
              <a:latin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1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18" grpId="0" animBg="1"/>
      <p:bldP spid="13110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31" name="Picture 35" descr="Abraham offering up Isa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0"/>
            <a:ext cx="4581525" cy="5943600"/>
          </a:xfrm>
          <a:prstGeom prst="rect">
            <a:avLst/>
          </a:prstGeom>
          <a:noFill/>
        </p:spPr>
      </p:pic>
      <p:sp>
        <p:nvSpPr>
          <p:cNvPr id="132136" name="Rectangle 40"/>
          <p:cNvSpPr>
            <a:spLocks noChangeArrowheads="1"/>
          </p:cNvSpPr>
          <p:nvPr/>
        </p:nvSpPr>
        <p:spPr bwMode="auto">
          <a:xfrm>
            <a:off x="4572000" y="1219200"/>
            <a:ext cx="4267200" cy="5334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37" name="Rectangle 41"/>
          <p:cNvSpPr>
            <a:spLocks noChangeArrowheads="1"/>
          </p:cNvSpPr>
          <p:nvPr/>
        </p:nvSpPr>
        <p:spPr bwMode="auto">
          <a:xfrm>
            <a:off x="4567238" y="1828800"/>
            <a:ext cx="3967162" cy="5334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33" name="Rectangle 37"/>
          <p:cNvSpPr>
            <a:spLocks noChangeArrowheads="1"/>
          </p:cNvSpPr>
          <p:nvPr/>
        </p:nvSpPr>
        <p:spPr bwMode="auto">
          <a:xfrm>
            <a:off x="4495800" y="304800"/>
            <a:ext cx="2743200" cy="4572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16" name="Oval 20"/>
          <p:cNvSpPr>
            <a:spLocks noChangeArrowheads="1"/>
          </p:cNvSpPr>
          <p:nvPr/>
        </p:nvSpPr>
        <p:spPr bwMode="auto">
          <a:xfrm>
            <a:off x="381000" y="1219200"/>
            <a:ext cx="533400" cy="530225"/>
          </a:xfrm>
          <a:prstGeom prst="ellipse">
            <a:avLst/>
          </a:prstGeom>
          <a:solidFill>
            <a:srgbClr val="CCFFFF"/>
          </a:solidFill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130" name="Group 34"/>
          <p:cNvGrpSpPr>
            <a:grpSpLocks/>
          </p:cNvGrpSpPr>
          <p:nvPr/>
        </p:nvGrpSpPr>
        <p:grpSpPr bwMode="auto">
          <a:xfrm>
            <a:off x="1295400" y="5540375"/>
            <a:ext cx="6477000" cy="1165225"/>
            <a:chOff x="768" y="3504"/>
            <a:chExt cx="4080" cy="734"/>
          </a:xfrm>
        </p:grpSpPr>
        <p:sp>
          <p:nvSpPr>
            <p:cNvPr id="132104" name="Text Box 8"/>
            <p:cNvSpPr txBox="1">
              <a:spLocks noChangeArrowheads="1"/>
            </p:cNvSpPr>
            <p:nvPr/>
          </p:nvSpPr>
          <p:spPr bwMode="auto">
            <a:xfrm>
              <a:off x="1057" y="3504"/>
              <a:ext cx="3791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First, the number three represents completion. Since the providence to lay the foundation for the Messiah in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Abraham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’s family was the third dispensation,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God’s Principle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required that it conclude this time.</a:t>
              </a:r>
              <a:endParaRPr lang="en-US" sz="22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32105" name="Oval 9"/>
            <p:cNvSpPr>
              <a:spLocks noChangeArrowheads="1"/>
            </p:cNvSpPr>
            <p:nvPr/>
          </p:nvSpPr>
          <p:spPr bwMode="auto">
            <a:xfrm>
              <a:off x="768" y="3504"/>
              <a:ext cx="253" cy="2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152400" y="152400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u="sng">
                <a:solidFill>
                  <a:srgbClr val="000099"/>
                </a:solidFill>
                <a:latin typeface="Impact" pitchFamily="34" charset="0"/>
              </a:rPr>
              <a:t>Why God worked with Abraham again</a:t>
            </a:r>
            <a:endParaRPr lang="en-US" sz="3600" u="sng">
              <a:latin typeface="Arial" charset="0"/>
            </a:endParaRPr>
          </a:p>
        </p:txBody>
      </p:sp>
      <p:sp>
        <p:nvSpPr>
          <p:cNvPr id="132117" name="Rectangle 21"/>
          <p:cNvSpPr>
            <a:spLocks noChangeArrowheads="1"/>
          </p:cNvSpPr>
          <p:nvPr/>
        </p:nvSpPr>
        <p:spPr bwMode="auto">
          <a:xfrm>
            <a:off x="990600" y="1293813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Abraham’s family :</a:t>
            </a:r>
          </a:p>
        </p:txBody>
      </p:sp>
      <p:sp>
        <p:nvSpPr>
          <p:cNvPr id="132120" name="Rectangle 24"/>
          <p:cNvSpPr>
            <a:spLocks noChangeArrowheads="1"/>
          </p:cNvSpPr>
          <p:nvPr/>
        </p:nvSpPr>
        <p:spPr bwMode="auto">
          <a:xfrm>
            <a:off x="4914900" y="1293813"/>
            <a:ext cx="3238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third dispensation</a:t>
            </a:r>
          </a:p>
        </p:txBody>
      </p:sp>
      <p:sp>
        <p:nvSpPr>
          <p:cNvPr id="132121" name="AutoShape 25"/>
          <p:cNvSpPr>
            <a:spLocks noChangeArrowheads="1"/>
          </p:cNvSpPr>
          <p:nvPr/>
        </p:nvSpPr>
        <p:spPr bwMode="auto">
          <a:xfrm rot="5400000" flipV="1">
            <a:off x="1360488" y="1811337"/>
            <a:ext cx="304800" cy="587375"/>
          </a:xfrm>
          <a:prstGeom prst="downArrow">
            <a:avLst>
              <a:gd name="adj1" fmla="val 34722"/>
              <a:gd name="adj2" fmla="val 85309"/>
            </a:avLst>
          </a:prstGeom>
          <a:solidFill>
            <a:srgbClr val="3399FF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122" name="Rectangle 26"/>
          <p:cNvSpPr>
            <a:spLocks noChangeArrowheads="1"/>
          </p:cNvSpPr>
          <p:nvPr/>
        </p:nvSpPr>
        <p:spPr bwMode="auto">
          <a:xfrm>
            <a:off x="2038350" y="1914525"/>
            <a:ext cx="3238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Requirement of God’s principle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36" grpId="0" animBg="1"/>
      <p:bldP spid="132137" grpId="0" animBg="1"/>
      <p:bldP spid="132117" grpId="1"/>
      <p:bldP spid="132121" grpId="0" animBg="1"/>
      <p:bldP spid="13212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8" name="Picture 28" descr="Abraham offering up Isa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0"/>
            <a:ext cx="4581525" cy="5943600"/>
          </a:xfrm>
          <a:prstGeom prst="rect">
            <a:avLst/>
          </a:prstGeom>
          <a:noFill/>
        </p:spPr>
      </p:pic>
      <p:sp>
        <p:nvSpPr>
          <p:cNvPr id="133152" name="Rectangle 32"/>
          <p:cNvSpPr>
            <a:spLocks noChangeArrowheads="1"/>
          </p:cNvSpPr>
          <p:nvPr/>
        </p:nvSpPr>
        <p:spPr bwMode="auto">
          <a:xfrm>
            <a:off x="4495800" y="304800"/>
            <a:ext cx="2743200" cy="4572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1" name="Rectangle 31"/>
          <p:cNvSpPr>
            <a:spLocks noChangeArrowheads="1"/>
          </p:cNvSpPr>
          <p:nvPr/>
        </p:nvSpPr>
        <p:spPr bwMode="auto">
          <a:xfrm>
            <a:off x="4572000" y="2819400"/>
            <a:ext cx="3886200" cy="5334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0" name="Rectangle 30"/>
          <p:cNvSpPr>
            <a:spLocks noChangeArrowheads="1"/>
          </p:cNvSpPr>
          <p:nvPr/>
        </p:nvSpPr>
        <p:spPr bwMode="auto">
          <a:xfrm>
            <a:off x="4567238" y="1828800"/>
            <a:ext cx="3967162" cy="5334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49" name="Rectangle 29"/>
          <p:cNvSpPr>
            <a:spLocks noChangeArrowheads="1"/>
          </p:cNvSpPr>
          <p:nvPr/>
        </p:nvSpPr>
        <p:spPr bwMode="auto">
          <a:xfrm>
            <a:off x="4572000" y="1219200"/>
            <a:ext cx="4267200" cy="5334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147" name="Group 27"/>
          <p:cNvGrpSpPr>
            <a:grpSpLocks/>
          </p:cNvGrpSpPr>
          <p:nvPr/>
        </p:nvGrpSpPr>
        <p:grpSpPr bwMode="auto">
          <a:xfrm>
            <a:off x="1295400" y="5638800"/>
            <a:ext cx="6553200" cy="1025525"/>
            <a:chOff x="144" y="3574"/>
            <a:chExt cx="4080" cy="646"/>
          </a:xfrm>
        </p:grpSpPr>
        <p:sp>
          <p:nvSpPr>
            <p:cNvPr id="133124" name="Text Box 4"/>
            <p:cNvSpPr txBox="1">
              <a:spLocks noChangeArrowheads="1"/>
            </p:cNvSpPr>
            <p:nvPr/>
          </p:nvSpPr>
          <p:spPr bwMode="auto">
            <a:xfrm>
              <a:off x="421" y="3574"/>
              <a:ext cx="3803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Second,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Satan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had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attacked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both Adam and his son Cain, defiling the family over the course of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two generations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400" u="sng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33125" name="Oval 5"/>
            <p:cNvSpPr>
              <a:spLocks noChangeArrowheads="1"/>
            </p:cNvSpPr>
            <p:nvPr/>
          </p:nvSpPr>
          <p:spPr bwMode="auto">
            <a:xfrm>
              <a:off x="144" y="3578"/>
              <a:ext cx="243" cy="2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u="sng">
                <a:solidFill>
                  <a:srgbClr val="000099"/>
                </a:solidFill>
                <a:latin typeface="Impact" pitchFamily="34" charset="0"/>
              </a:rPr>
              <a:t>Why God worked with Abraham again</a:t>
            </a:r>
            <a:endParaRPr lang="en-US" sz="3600" u="sng">
              <a:latin typeface="Arial" charset="0"/>
            </a:endParaRPr>
          </a:p>
        </p:txBody>
      </p:sp>
      <p:sp>
        <p:nvSpPr>
          <p:cNvPr id="133130" name="Oval 10"/>
          <p:cNvSpPr>
            <a:spLocks noChangeArrowheads="1"/>
          </p:cNvSpPr>
          <p:nvPr/>
        </p:nvSpPr>
        <p:spPr bwMode="auto">
          <a:xfrm>
            <a:off x="381000" y="2828925"/>
            <a:ext cx="533400" cy="530225"/>
          </a:xfrm>
          <a:prstGeom prst="ellipse">
            <a:avLst/>
          </a:prstGeom>
          <a:solidFill>
            <a:srgbClr val="CCFFFF"/>
          </a:solidFill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990600" y="2903538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 dirty="0">
                <a:solidFill>
                  <a:srgbClr val="000099"/>
                </a:solidFill>
                <a:latin typeface="Impact" pitchFamily="34" charset="0"/>
              </a:rPr>
              <a:t>Satan :</a:t>
            </a:r>
          </a:p>
        </p:txBody>
      </p:sp>
      <p:sp>
        <p:nvSpPr>
          <p:cNvPr id="133136" name="Rectangle 16"/>
          <p:cNvSpPr>
            <a:spLocks noChangeArrowheads="1"/>
          </p:cNvSpPr>
          <p:nvPr/>
        </p:nvSpPr>
        <p:spPr bwMode="auto">
          <a:xfrm>
            <a:off x="2514600" y="2900363"/>
            <a:ext cx="3238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attack</a:t>
            </a:r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3924300" y="2898775"/>
            <a:ext cx="3238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over two generations</a:t>
            </a:r>
          </a:p>
        </p:txBody>
      </p:sp>
      <p:sp>
        <p:nvSpPr>
          <p:cNvPr id="133141" name="Oval 21"/>
          <p:cNvSpPr>
            <a:spLocks noChangeArrowheads="1"/>
          </p:cNvSpPr>
          <p:nvPr/>
        </p:nvSpPr>
        <p:spPr bwMode="auto">
          <a:xfrm>
            <a:off x="381000" y="1219200"/>
            <a:ext cx="533400" cy="530225"/>
          </a:xfrm>
          <a:prstGeom prst="ellipse">
            <a:avLst/>
          </a:prstGeom>
          <a:solidFill>
            <a:srgbClr val="CCFFFF"/>
          </a:solidFill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990600" y="1293813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Abraham’s family :</a:t>
            </a:r>
          </a:p>
        </p:txBody>
      </p:sp>
      <p:sp>
        <p:nvSpPr>
          <p:cNvPr id="133143" name="Rectangle 23"/>
          <p:cNvSpPr>
            <a:spLocks noChangeArrowheads="1"/>
          </p:cNvSpPr>
          <p:nvPr/>
        </p:nvSpPr>
        <p:spPr bwMode="auto">
          <a:xfrm>
            <a:off x="4914900" y="1293813"/>
            <a:ext cx="3238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third dispensation</a:t>
            </a:r>
          </a:p>
        </p:txBody>
      </p:sp>
      <p:sp>
        <p:nvSpPr>
          <p:cNvPr id="133144" name="AutoShape 24"/>
          <p:cNvSpPr>
            <a:spLocks noChangeArrowheads="1"/>
          </p:cNvSpPr>
          <p:nvPr/>
        </p:nvSpPr>
        <p:spPr bwMode="auto">
          <a:xfrm rot="5400000" flipV="1">
            <a:off x="1360488" y="1811337"/>
            <a:ext cx="304800" cy="587375"/>
          </a:xfrm>
          <a:prstGeom prst="downArrow">
            <a:avLst>
              <a:gd name="adj1" fmla="val 34722"/>
              <a:gd name="adj2" fmla="val 85309"/>
            </a:avLst>
          </a:prstGeom>
          <a:solidFill>
            <a:srgbClr val="3399FF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46" name="Rectangle 26"/>
          <p:cNvSpPr>
            <a:spLocks noChangeArrowheads="1"/>
          </p:cNvSpPr>
          <p:nvPr/>
        </p:nvSpPr>
        <p:spPr bwMode="auto">
          <a:xfrm>
            <a:off x="2038350" y="1914525"/>
            <a:ext cx="3238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Requirement of God’s principle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1" grpId="0" animBg="1"/>
      <p:bldP spid="133130" grpId="0" animBg="1"/>
      <p:bldP spid="133135" grpId="0"/>
      <p:bldP spid="133136" grpId="0"/>
      <p:bldP spid="133140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3" name="Picture 29" descr="Abraham offering up Isa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0"/>
            <a:ext cx="4581525" cy="5943600"/>
          </a:xfrm>
          <a:prstGeom prst="rect">
            <a:avLst/>
          </a:prstGeom>
          <a:noFill/>
        </p:spPr>
      </p:pic>
      <p:sp>
        <p:nvSpPr>
          <p:cNvPr id="134178" name="Rectangle 34"/>
          <p:cNvSpPr>
            <a:spLocks noChangeArrowheads="1"/>
          </p:cNvSpPr>
          <p:nvPr/>
        </p:nvSpPr>
        <p:spPr bwMode="auto">
          <a:xfrm>
            <a:off x="4495800" y="304800"/>
            <a:ext cx="2743200" cy="4572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77" name="Rectangle 33"/>
          <p:cNvSpPr>
            <a:spLocks noChangeArrowheads="1"/>
          </p:cNvSpPr>
          <p:nvPr/>
        </p:nvSpPr>
        <p:spPr bwMode="auto">
          <a:xfrm>
            <a:off x="4572000" y="3429000"/>
            <a:ext cx="4191000" cy="5334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74" name="Rectangle 30"/>
          <p:cNvSpPr>
            <a:spLocks noChangeArrowheads="1"/>
          </p:cNvSpPr>
          <p:nvPr/>
        </p:nvSpPr>
        <p:spPr bwMode="auto">
          <a:xfrm>
            <a:off x="4572000" y="2819400"/>
            <a:ext cx="3886200" cy="5334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75" name="Rectangle 31"/>
          <p:cNvSpPr>
            <a:spLocks noChangeArrowheads="1"/>
          </p:cNvSpPr>
          <p:nvPr/>
        </p:nvSpPr>
        <p:spPr bwMode="auto">
          <a:xfrm>
            <a:off x="4567238" y="1828800"/>
            <a:ext cx="3967162" cy="5334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76" name="Rectangle 32"/>
          <p:cNvSpPr>
            <a:spLocks noChangeArrowheads="1"/>
          </p:cNvSpPr>
          <p:nvPr/>
        </p:nvSpPr>
        <p:spPr bwMode="auto">
          <a:xfrm>
            <a:off x="4572000" y="1219200"/>
            <a:ext cx="4267200" cy="5334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117600" y="5603875"/>
            <a:ext cx="6959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Hence, according to the principle of restoration through indemnity, God could work to </a:t>
            </a:r>
            <a:r>
              <a:rPr lang="en-US" sz="2400" b="1" u="sng">
                <a:solidFill>
                  <a:schemeClr val="bg1"/>
                </a:solidFill>
                <a:latin typeface="Arial Narrow" pitchFamily="34" charset="0"/>
              </a:rPr>
              <a:t>take back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Abraham and his son Isaac over the course of </a:t>
            </a:r>
            <a:r>
              <a:rPr lang="en-US" sz="2400" b="1" u="sng">
                <a:solidFill>
                  <a:schemeClr val="bg1"/>
                </a:solidFill>
                <a:latin typeface="Arial Narrow" pitchFamily="34" charset="0"/>
              </a:rPr>
              <a:t>two generations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(p. 214).</a:t>
            </a:r>
            <a:endParaRPr lang="en-US" sz="2000" u="sng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u="sng">
                <a:solidFill>
                  <a:srgbClr val="000099"/>
                </a:solidFill>
                <a:latin typeface="Impact" pitchFamily="34" charset="0"/>
              </a:rPr>
              <a:t>Why God worked with Abraham again</a:t>
            </a:r>
            <a:endParaRPr lang="en-US" sz="3600" u="sng">
              <a:latin typeface="Arial" charset="0"/>
            </a:endParaRPr>
          </a:p>
        </p:txBody>
      </p:sp>
      <p:sp>
        <p:nvSpPr>
          <p:cNvPr id="134160" name="AutoShape 16"/>
          <p:cNvSpPr>
            <a:spLocks noChangeArrowheads="1"/>
          </p:cNvSpPr>
          <p:nvPr/>
        </p:nvSpPr>
        <p:spPr bwMode="auto">
          <a:xfrm rot="5400000" flipV="1">
            <a:off x="1360488" y="3411537"/>
            <a:ext cx="304800" cy="587375"/>
          </a:xfrm>
          <a:prstGeom prst="downArrow">
            <a:avLst>
              <a:gd name="adj1" fmla="val 34722"/>
              <a:gd name="adj2" fmla="val 85309"/>
            </a:avLst>
          </a:prstGeom>
          <a:solidFill>
            <a:srgbClr val="3399FF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Rectangle 17"/>
          <p:cNvSpPr>
            <a:spLocks noChangeArrowheads="1"/>
          </p:cNvSpPr>
          <p:nvPr/>
        </p:nvSpPr>
        <p:spPr bwMode="auto">
          <a:xfrm>
            <a:off x="2038350" y="3514725"/>
            <a:ext cx="3238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Take back</a:t>
            </a:r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4229100" y="3505200"/>
            <a:ext cx="3238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over two generations</a:t>
            </a:r>
          </a:p>
        </p:txBody>
      </p:sp>
      <p:sp>
        <p:nvSpPr>
          <p:cNvPr id="134164" name="Oval 20"/>
          <p:cNvSpPr>
            <a:spLocks noChangeArrowheads="1"/>
          </p:cNvSpPr>
          <p:nvPr/>
        </p:nvSpPr>
        <p:spPr bwMode="auto">
          <a:xfrm>
            <a:off x="381000" y="1219200"/>
            <a:ext cx="533400" cy="530225"/>
          </a:xfrm>
          <a:prstGeom prst="ellipse">
            <a:avLst/>
          </a:prstGeom>
          <a:solidFill>
            <a:srgbClr val="CCFFFF"/>
          </a:solidFill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134165" name="Rectangle 21"/>
          <p:cNvSpPr>
            <a:spLocks noChangeArrowheads="1"/>
          </p:cNvSpPr>
          <p:nvPr/>
        </p:nvSpPr>
        <p:spPr bwMode="auto">
          <a:xfrm>
            <a:off x="990600" y="1293813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Abraham’s family :</a:t>
            </a:r>
          </a:p>
        </p:txBody>
      </p:sp>
      <p:sp>
        <p:nvSpPr>
          <p:cNvPr id="134166" name="Rectangle 22"/>
          <p:cNvSpPr>
            <a:spLocks noChangeArrowheads="1"/>
          </p:cNvSpPr>
          <p:nvPr/>
        </p:nvSpPr>
        <p:spPr bwMode="auto">
          <a:xfrm>
            <a:off x="4914900" y="1293813"/>
            <a:ext cx="3238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third dispensation</a:t>
            </a:r>
          </a:p>
        </p:txBody>
      </p:sp>
      <p:sp>
        <p:nvSpPr>
          <p:cNvPr id="134167" name="AutoShape 23"/>
          <p:cNvSpPr>
            <a:spLocks noChangeArrowheads="1"/>
          </p:cNvSpPr>
          <p:nvPr/>
        </p:nvSpPr>
        <p:spPr bwMode="auto">
          <a:xfrm rot="5400000" flipV="1">
            <a:off x="1360488" y="1811337"/>
            <a:ext cx="304800" cy="587375"/>
          </a:xfrm>
          <a:prstGeom prst="downArrow">
            <a:avLst>
              <a:gd name="adj1" fmla="val 34722"/>
              <a:gd name="adj2" fmla="val 85309"/>
            </a:avLst>
          </a:prstGeom>
          <a:solidFill>
            <a:srgbClr val="3399FF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8" name="Rectangle 24"/>
          <p:cNvSpPr>
            <a:spLocks noChangeArrowheads="1"/>
          </p:cNvSpPr>
          <p:nvPr/>
        </p:nvSpPr>
        <p:spPr bwMode="auto">
          <a:xfrm>
            <a:off x="2038350" y="1914525"/>
            <a:ext cx="3238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Requirement of God’s principle</a:t>
            </a:r>
          </a:p>
        </p:txBody>
      </p:sp>
      <p:sp>
        <p:nvSpPr>
          <p:cNvPr id="134169" name="Oval 25"/>
          <p:cNvSpPr>
            <a:spLocks noChangeArrowheads="1"/>
          </p:cNvSpPr>
          <p:nvPr/>
        </p:nvSpPr>
        <p:spPr bwMode="auto">
          <a:xfrm>
            <a:off x="381000" y="2828925"/>
            <a:ext cx="533400" cy="530225"/>
          </a:xfrm>
          <a:prstGeom prst="ellipse">
            <a:avLst/>
          </a:prstGeom>
          <a:solidFill>
            <a:srgbClr val="CCFFFF"/>
          </a:solidFill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134170" name="Rectangle 26"/>
          <p:cNvSpPr>
            <a:spLocks noChangeArrowheads="1"/>
          </p:cNvSpPr>
          <p:nvPr/>
        </p:nvSpPr>
        <p:spPr bwMode="auto">
          <a:xfrm>
            <a:off x="990600" y="2903538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Satan :</a:t>
            </a:r>
          </a:p>
        </p:txBody>
      </p:sp>
      <p:sp>
        <p:nvSpPr>
          <p:cNvPr id="134171" name="Rectangle 27"/>
          <p:cNvSpPr>
            <a:spLocks noChangeArrowheads="1"/>
          </p:cNvSpPr>
          <p:nvPr/>
        </p:nvSpPr>
        <p:spPr bwMode="auto">
          <a:xfrm>
            <a:off x="2514600" y="2900363"/>
            <a:ext cx="3238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attack</a:t>
            </a:r>
          </a:p>
        </p:txBody>
      </p:sp>
      <p:sp>
        <p:nvSpPr>
          <p:cNvPr id="134172" name="Rectangle 28"/>
          <p:cNvSpPr>
            <a:spLocks noChangeArrowheads="1"/>
          </p:cNvSpPr>
          <p:nvPr/>
        </p:nvSpPr>
        <p:spPr bwMode="auto">
          <a:xfrm>
            <a:off x="3924300" y="2898775"/>
            <a:ext cx="3238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over two generations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77" grpId="0" animBg="1"/>
      <p:bldP spid="134148" grpId="0"/>
      <p:bldP spid="134160" grpId="0" animBg="1"/>
      <p:bldP spid="134161" grpId="0"/>
      <p:bldP spid="13416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02" name="Picture 34" descr="Abraham offering up Isa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0"/>
            <a:ext cx="4581525" cy="5943600"/>
          </a:xfrm>
          <a:prstGeom prst="rect">
            <a:avLst/>
          </a:prstGeom>
          <a:noFill/>
        </p:spPr>
      </p:pic>
      <p:sp>
        <p:nvSpPr>
          <p:cNvPr id="135208" name="Rectangle 40"/>
          <p:cNvSpPr>
            <a:spLocks noChangeArrowheads="1"/>
          </p:cNvSpPr>
          <p:nvPr/>
        </p:nvSpPr>
        <p:spPr bwMode="auto">
          <a:xfrm>
            <a:off x="4495800" y="304800"/>
            <a:ext cx="2743200" cy="4572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207" name="Rectangle 39"/>
          <p:cNvSpPr>
            <a:spLocks noChangeArrowheads="1"/>
          </p:cNvSpPr>
          <p:nvPr/>
        </p:nvSpPr>
        <p:spPr bwMode="auto">
          <a:xfrm>
            <a:off x="4495800" y="4419600"/>
            <a:ext cx="1304925" cy="533400"/>
          </a:xfrm>
          <a:prstGeom prst="rect">
            <a:avLst/>
          </a:prstGeom>
          <a:gradFill rotWithShape="1">
            <a:gsLst>
              <a:gs pos="0">
                <a:srgbClr val="D9EDEF">
                  <a:alpha val="70000"/>
                </a:srgbClr>
              </a:gs>
              <a:gs pos="100000">
                <a:srgbClr val="FFFFFF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206" name="Rectangle 38"/>
          <p:cNvSpPr>
            <a:spLocks noChangeArrowheads="1"/>
          </p:cNvSpPr>
          <p:nvPr/>
        </p:nvSpPr>
        <p:spPr bwMode="auto">
          <a:xfrm>
            <a:off x="4572000" y="3429000"/>
            <a:ext cx="4191000" cy="5334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203" name="Rectangle 35"/>
          <p:cNvSpPr>
            <a:spLocks noChangeArrowheads="1"/>
          </p:cNvSpPr>
          <p:nvPr/>
        </p:nvSpPr>
        <p:spPr bwMode="auto">
          <a:xfrm>
            <a:off x="4572000" y="2819400"/>
            <a:ext cx="3886200" cy="5334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204" name="Rectangle 36"/>
          <p:cNvSpPr>
            <a:spLocks noChangeArrowheads="1"/>
          </p:cNvSpPr>
          <p:nvPr/>
        </p:nvSpPr>
        <p:spPr bwMode="auto">
          <a:xfrm>
            <a:off x="4567238" y="1828800"/>
            <a:ext cx="3967162" cy="5334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205" name="Rectangle 37"/>
          <p:cNvSpPr>
            <a:spLocks noChangeArrowheads="1"/>
          </p:cNvSpPr>
          <p:nvPr/>
        </p:nvSpPr>
        <p:spPr bwMode="auto">
          <a:xfrm>
            <a:off x="4572000" y="1219200"/>
            <a:ext cx="4267200" cy="533400"/>
          </a:xfrm>
          <a:prstGeom prst="rect">
            <a:avLst/>
          </a:prstGeom>
          <a:solidFill>
            <a:srgbClr val="FFFFFF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01" name="Group 33"/>
          <p:cNvGrpSpPr>
            <a:grpSpLocks/>
          </p:cNvGrpSpPr>
          <p:nvPr/>
        </p:nvGrpSpPr>
        <p:grpSpPr bwMode="auto">
          <a:xfrm>
            <a:off x="914400" y="5638800"/>
            <a:ext cx="7391400" cy="962025"/>
            <a:chOff x="432" y="3552"/>
            <a:chExt cx="4656" cy="606"/>
          </a:xfrm>
        </p:grpSpPr>
        <p:sp>
          <p:nvSpPr>
            <p:cNvPr id="135172" name="Text Box 4"/>
            <p:cNvSpPr txBox="1">
              <a:spLocks noChangeArrowheads="1"/>
            </p:cNvSpPr>
            <p:nvPr/>
          </p:nvSpPr>
          <p:spPr bwMode="auto">
            <a:xfrm>
              <a:off x="715" y="3563"/>
              <a:ext cx="4373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Third, even though Abraham failed, God could raise him up and give him another chance to make an offering based on the accumulated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merit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of Abel’s and Noah’s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faithful hearts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2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35173" name="Oval 5"/>
            <p:cNvSpPr>
              <a:spLocks noChangeArrowheads="1"/>
            </p:cNvSpPr>
            <p:nvPr/>
          </p:nvSpPr>
          <p:spPr bwMode="auto">
            <a:xfrm>
              <a:off x="432" y="3552"/>
              <a:ext cx="248" cy="24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5000"/>
                </a:lnSpc>
              </a:pPr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u="sng">
                <a:solidFill>
                  <a:srgbClr val="000099"/>
                </a:solidFill>
                <a:latin typeface="Impact" pitchFamily="34" charset="0"/>
              </a:rPr>
              <a:t>Why God worked with Abraham again</a:t>
            </a:r>
            <a:endParaRPr lang="en-US" sz="3600" u="sng">
              <a:latin typeface="Arial" charset="0"/>
            </a:endParaRPr>
          </a:p>
        </p:txBody>
      </p:sp>
      <p:sp>
        <p:nvSpPr>
          <p:cNvPr id="135178" name="Oval 10"/>
          <p:cNvSpPr>
            <a:spLocks noChangeArrowheads="1"/>
          </p:cNvSpPr>
          <p:nvPr/>
        </p:nvSpPr>
        <p:spPr bwMode="auto">
          <a:xfrm>
            <a:off x="381000" y="4429125"/>
            <a:ext cx="533400" cy="530225"/>
          </a:xfrm>
          <a:prstGeom prst="ellipse">
            <a:avLst/>
          </a:prstGeom>
          <a:solidFill>
            <a:srgbClr val="CCFFFF"/>
          </a:solidFill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5000"/>
              </a:lnSpc>
            </a:pPr>
            <a:r>
              <a:rPr lang="en-US" sz="3200" b="1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135184" name="AutoShape 16"/>
          <p:cNvSpPr>
            <a:spLocks noChangeArrowheads="1"/>
          </p:cNvSpPr>
          <p:nvPr/>
        </p:nvSpPr>
        <p:spPr bwMode="auto">
          <a:xfrm rot="5400000" flipV="1">
            <a:off x="1360488" y="3411537"/>
            <a:ext cx="304800" cy="587375"/>
          </a:xfrm>
          <a:prstGeom prst="downArrow">
            <a:avLst>
              <a:gd name="adj1" fmla="val 34722"/>
              <a:gd name="adj2" fmla="val 85309"/>
            </a:avLst>
          </a:prstGeom>
          <a:solidFill>
            <a:srgbClr val="3399FF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86" name="Rectangle 18"/>
          <p:cNvSpPr>
            <a:spLocks noChangeArrowheads="1"/>
          </p:cNvSpPr>
          <p:nvPr/>
        </p:nvSpPr>
        <p:spPr bwMode="auto">
          <a:xfrm>
            <a:off x="990600" y="4503738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Merit</a:t>
            </a:r>
          </a:p>
        </p:txBody>
      </p:sp>
      <p:sp>
        <p:nvSpPr>
          <p:cNvPr id="135187" name="Rectangle 19"/>
          <p:cNvSpPr>
            <a:spLocks noChangeArrowheads="1"/>
          </p:cNvSpPr>
          <p:nvPr/>
        </p:nvSpPr>
        <p:spPr bwMode="auto">
          <a:xfrm>
            <a:off x="2209800" y="44958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of faithful hearts</a:t>
            </a:r>
          </a:p>
        </p:txBody>
      </p:sp>
      <p:sp>
        <p:nvSpPr>
          <p:cNvPr id="135189" name="Oval 21"/>
          <p:cNvSpPr>
            <a:spLocks noChangeArrowheads="1"/>
          </p:cNvSpPr>
          <p:nvPr/>
        </p:nvSpPr>
        <p:spPr bwMode="auto">
          <a:xfrm>
            <a:off x="381000" y="1219200"/>
            <a:ext cx="533400" cy="530225"/>
          </a:xfrm>
          <a:prstGeom prst="ellipse">
            <a:avLst/>
          </a:prstGeom>
          <a:solidFill>
            <a:srgbClr val="CCFFFF"/>
          </a:solidFill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135190" name="Rectangle 22"/>
          <p:cNvSpPr>
            <a:spLocks noChangeArrowheads="1"/>
          </p:cNvSpPr>
          <p:nvPr/>
        </p:nvSpPr>
        <p:spPr bwMode="auto">
          <a:xfrm>
            <a:off x="990600" y="1293813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Abraham’s family :</a:t>
            </a:r>
          </a:p>
        </p:txBody>
      </p:sp>
      <p:sp>
        <p:nvSpPr>
          <p:cNvPr id="135191" name="Rectangle 23"/>
          <p:cNvSpPr>
            <a:spLocks noChangeArrowheads="1"/>
          </p:cNvSpPr>
          <p:nvPr/>
        </p:nvSpPr>
        <p:spPr bwMode="auto">
          <a:xfrm>
            <a:off x="4914900" y="1293813"/>
            <a:ext cx="3238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third dispensation</a:t>
            </a:r>
          </a:p>
        </p:txBody>
      </p:sp>
      <p:sp>
        <p:nvSpPr>
          <p:cNvPr id="135192" name="AutoShape 24"/>
          <p:cNvSpPr>
            <a:spLocks noChangeArrowheads="1"/>
          </p:cNvSpPr>
          <p:nvPr/>
        </p:nvSpPr>
        <p:spPr bwMode="auto">
          <a:xfrm rot="5400000" flipV="1">
            <a:off x="1360488" y="1811337"/>
            <a:ext cx="304800" cy="587375"/>
          </a:xfrm>
          <a:prstGeom prst="downArrow">
            <a:avLst>
              <a:gd name="adj1" fmla="val 34722"/>
              <a:gd name="adj2" fmla="val 85309"/>
            </a:avLst>
          </a:prstGeom>
          <a:solidFill>
            <a:srgbClr val="3399FF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93" name="Rectangle 25"/>
          <p:cNvSpPr>
            <a:spLocks noChangeArrowheads="1"/>
          </p:cNvSpPr>
          <p:nvPr/>
        </p:nvSpPr>
        <p:spPr bwMode="auto">
          <a:xfrm>
            <a:off x="2038350" y="1914525"/>
            <a:ext cx="3238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Requirement of God’s principle</a:t>
            </a:r>
          </a:p>
        </p:txBody>
      </p:sp>
      <p:sp>
        <p:nvSpPr>
          <p:cNvPr id="135194" name="Oval 26"/>
          <p:cNvSpPr>
            <a:spLocks noChangeArrowheads="1"/>
          </p:cNvSpPr>
          <p:nvPr/>
        </p:nvSpPr>
        <p:spPr bwMode="auto">
          <a:xfrm>
            <a:off x="381000" y="2828925"/>
            <a:ext cx="533400" cy="530225"/>
          </a:xfrm>
          <a:prstGeom prst="ellipse">
            <a:avLst/>
          </a:prstGeom>
          <a:solidFill>
            <a:srgbClr val="CCFFFF"/>
          </a:solidFill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135195" name="Rectangle 27"/>
          <p:cNvSpPr>
            <a:spLocks noChangeArrowheads="1"/>
          </p:cNvSpPr>
          <p:nvPr/>
        </p:nvSpPr>
        <p:spPr bwMode="auto">
          <a:xfrm>
            <a:off x="990600" y="2903538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Satan :</a:t>
            </a:r>
          </a:p>
        </p:txBody>
      </p:sp>
      <p:sp>
        <p:nvSpPr>
          <p:cNvPr id="135196" name="Rectangle 28"/>
          <p:cNvSpPr>
            <a:spLocks noChangeArrowheads="1"/>
          </p:cNvSpPr>
          <p:nvPr/>
        </p:nvSpPr>
        <p:spPr bwMode="auto">
          <a:xfrm>
            <a:off x="2514600" y="2900363"/>
            <a:ext cx="3238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attack</a:t>
            </a:r>
          </a:p>
        </p:txBody>
      </p:sp>
      <p:sp>
        <p:nvSpPr>
          <p:cNvPr id="135197" name="Rectangle 29"/>
          <p:cNvSpPr>
            <a:spLocks noChangeArrowheads="1"/>
          </p:cNvSpPr>
          <p:nvPr/>
        </p:nvSpPr>
        <p:spPr bwMode="auto">
          <a:xfrm>
            <a:off x="3924300" y="2898775"/>
            <a:ext cx="3238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over two generations</a:t>
            </a:r>
          </a:p>
        </p:txBody>
      </p:sp>
      <p:sp>
        <p:nvSpPr>
          <p:cNvPr id="135198" name="Rectangle 30"/>
          <p:cNvSpPr>
            <a:spLocks noChangeArrowheads="1"/>
          </p:cNvSpPr>
          <p:nvPr/>
        </p:nvSpPr>
        <p:spPr bwMode="auto">
          <a:xfrm>
            <a:off x="2038350" y="3514725"/>
            <a:ext cx="3238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Take back</a:t>
            </a:r>
          </a:p>
        </p:txBody>
      </p:sp>
      <p:sp>
        <p:nvSpPr>
          <p:cNvPr id="135199" name="Rectangle 31"/>
          <p:cNvSpPr>
            <a:spLocks noChangeArrowheads="1"/>
          </p:cNvSpPr>
          <p:nvPr/>
        </p:nvSpPr>
        <p:spPr bwMode="auto">
          <a:xfrm>
            <a:off x="4229100" y="3505200"/>
            <a:ext cx="3238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4000">
                <a:solidFill>
                  <a:srgbClr val="000099"/>
                </a:solidFill>
                <a:latin typeface="Impact" pitchFamily="34" charset="0"/>
              </a:rPr>
              <a:t>over two generations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07" grpId="0" animBg="1"/>
      <p:bldP spid="135178" grpId="0" animBg="1"/>
      <p:bldP spid="135186" grpId="0"/>
      <p:bldP spid="13518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9" descr="Abraham offering up Isaac"/>
          <p:cNvPicPr>
            <a:picLocks noChangeAspect="1" noChangeArrowheads="1"/>
          </p:cNvPicPr>
          <p:nvPr/>
        </p:nvPicPr>
        <p:blipFill>
          <a:blip r:embed="rId3"/>
          <a:srcRect l="2326" r="4652"/>
          <a:stretch>
            <a:fillRect/>
          </a:stretch>
        </p:blipFill>
        <p:spPr bwMode="auto">
          <a:xfrm>
            <a:off x="3200400" y="762000"/>
            <a:ext cx="3048000" cy="4250722"/>
          </a:xfrm>
          <a:prstGeom prst="rect">
            <a:avLst/>
          </a:prstGeom>
          <a:noFill/>
        </p:spPr>
      </p:pic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304800" y="76200"/>
            <a:ext cx="541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600" u="sng" dirty="0">
                <a:solidFill>
                  <a:srgbClr val="000099"/>
                </a:solidFill>
                <a:latin typeface="Impact" pitchFamily="34" charset="0"/>
              </a:rPr>
              <a:t>How Abraham offered Isaac</a:t>
            </a:r>
            <a:endParaRPr lang="en-US" sz="3600" u="sng" dirty="0">
              <a:latin typeface="Arial" charset="0"/>
            </a:endParaRPr>
          </a:p>
        </p:txBody>
      </p:sp>
      <p:grpSp>
        <p:nvGrpSpPr>
          <p:cNvPr id="445446" name="Group 6"/>
          <p:cNvGrpSpPr>
            <a:grpSpLocks/>
          </p:cNvGrpSpPr>
          <p:nvPr/>
        </p:nvGrpSpPr>
        <p:grpSpPr bwMode="auto">
          <a:xfrm>
            <a:off x="1447800" y="5713413"/>
            <a:ext cx="6248400" cy="763587"/>
            <a:chOff x="576" y="3569"/>
            <a:chExt cx="3936" cy="481"/>
          </a:xfrm>
        </p:grpSpPr>
        <p:sp>
          <p:nvSpPr>
            <p:cNvPr id="445447" name="Text Box 7"/>
            <p:cNvSpPr txBox="1">
              <a:spLocks noChangeArrowheads="1"/>
            </p:cNvSpPr>
            <p:nvPr/>
          </p:nvSpPr>
          <p:spPr bwMode="auto">
            <a:xfrm>
              <a:off x="848" y="3600"/>
              <a:ext cx="3664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Abraham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put forth his hand, and took the knife to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slay Isaac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4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45448" name="Text Box 8"/>
            <p:cNvSpPr txBox="1">
              <a:spLocks noChangeArrowheads="1"/>
            </p:cNvSpPr>
            <p:nvPr/>
          </p:nvSpPr>
          <p:spPr bwMode="auto">
            <a:xfrm>
              <a:off x="576" y="3569"/>
              <a:ext cx="17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45450" name="Group 10"/>
          <p:cNvGrpSpPr>
            <a:grpSpLocks/>
          </p:cNvGrpSpPr>
          <p:nvPr/>
        </p:nvGrpSpPr>
        <p:grpSpPr bwMode="auto">
          <a:xfrm>
            <a:off x="6248400" y="3124200"/>
            <a:ext cx="1676400" cy="838200"/>
            <a:chOff x="3936" y="1968"/>
            <a:chExt cx="1056" cy="528"/>
          </a:xfrm>
        </p:grpSpPr>
        <p:sp>
          <p:nvSpPr>
            <p:cNvPr id="445451" name="Oval 11"/>
            <p:cNvSpPr>
              <a:spLocks noChangeArrowheads="1"/>
            </p:cNvSpPr>
            <p:nvPr/>
          </p:nvSpPr>
          <p:spPr bwMode="auto">
            <a:xfrm>
              <a:off x="3936" y="1968"/>
              <a:ext cx="1056" cy="528"/>
            </a:xfrm>
            <a:prstGeom prst="ellipse">
              <a:avLst/>
            </a:prstGeom>
            <a:gradFill rotWithShape="0">
              <a:gsLst>
                <a:gs pos="0">
                  <a:srgbClr val="FFE5E5"/>
                </a:gs>
                <a:gs pos="50000">
                  <a:srgbClr val="D7D7FF"/>
                </a:gs>
                <a:gs pos="100000">
                  <a:srgbClr val="FFE5E5"/>
                </a:gs>
              </a:gsLst>
              <a:lin ang="5400000" scaled="1"/>
            </a:gradFill>
            <a:ln w="19050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545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127" y="2088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Isaac</a:t>
              </a:r>
            </a:p>
          </p:txBody>
        </p:sp>
      </p:grpSp>
      <p:sp>
        <p:nvSpPr>
          <p:cNvPr id="445453" name="Text Box 13"/>
          <p:cNvSpPr txBox="1">
            <a:spLocks noChangeArrowheads="1"/>
          </p:cNvSpPr>
          <p:nvPr/>
        </p:nvSpPr>
        <p:spPr bwMode="auto">
          <a:xfrm>
            <a:off x="3981450" y="2863850"/>
            <a:ext cx="9906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Slay</a:t>
            </a:r>
          </a:p>
        </p:txBody>
      </p:sp>
      <p:sp>
        <p:nvSpPr>
          <p:cNvPr id="445455" name="AutoShape 15"/>
          <p:cNvSpPr>
            <a:spLocks noChangeArrowheads="1"/>
          </p:cNvSpPr>
          <p:nvPr/>
        </p:nvSpPr>
        <p:spPr bwMode="auto">
          <a:xfrm rot="16200000">
            <a:off x="4306094" y="1904206"/>
            <a:ext cx="342900" cy="3316288"/>
          </a:xfrm>
          <a:prstGeom prst="downArrow">
            <a:avLst>
              <a:gd name="adj1" fmla="val 36370"/>
              <a:gd name="adj2" fmla="val 79654"/>
            </a:avLst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pSp>
        <p:nvGrpSpPr>
          <p:cNvPr id="445456" name="Group 16"/>
          <p:cNvGrpSpPr>
            <a:grpSpLocks/>
          </p:cNvGrpSpPr>
          <p:nvPr/>
        </p:nvGrpSpPr>
        <p:grpSpPr bwMode="auto">
          <a:xfrm>
            <a:off x="1219200" y="3124200"/>
            <a:ext cx="1981200" cy="838200"/>
            <a:chOff x="768" y="1968"/>
            <a:chExt cx="1248" cy="528"/>
          </a:xfrm>
        </p:grpSpPr>
        <p:sp>
          <p:nvSpPr>
            <p:cNvPr id="445457" name="Oval 17"/>
            <p:cNvSpPr>
              <a:spLocks noChangeArrowheads="1"/>
            </p:cNvSpPr>
            <p:nvPr/>
          </p:nvSpPr>
          <p:spPr bwMode="auto">
            <a:xfrm>
              <a:off x="768" y="1968"/>
              <a:ext cx="1248" cy="528"/>
            </a:xfrm>
            <a:prstGeom prst="ellipse">
              <a:avLst/>
            </a:prstGeom>
            <a:gradFill rotWithShape="0">
              <a:gsLst>
                <a:gs pos="0">
                  <a:srgbClr val="FFE5E5"/>
                </a:gs>
                <a:gs pos="50000">
                  <a:srgbClr val="D7D7FF"/>
                </a:gs>
                <a:gs pos="100000">
                  <a:srgbClr val="FFE5E5"/>
                </a:gs>
              </a:gsLst>
              <a:lin ang="5400000" scaled="1"/>
            </a:gradFill>
            <a:ln w="1905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545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910" y="2034"/>
              <a:ext cx="964" cy="396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 dirty="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Abraham</a:t>
              </a:r>
            </a:p>
          </p:txBody>
        </p:sp>
      </p:grpSp>
      <p:pic>
        <p:nvPicPr>
          <p:cNvPr id="445462" name="Picture 22" descr="M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-180609">
            <a:off x="2663825" y="3735388"/>
            <a:ext cx="3813175" cy="1603375"/>
          </a:xfrm>
          <a:prstGeom prst="rect">
            <a:avLst/>
          </a:prstGeom>
          <a:noFill/>
        </p:spPr>
      </p:pic>
      <p:sp>
        <p:nvSpPr>
          <p:cNvPr id="445461" name="Text Box 21"/>
          <p:cNvSpPr txBox="1">
            <a:spLocks noChangeArrowheads="1"/>
          </p:cNvSpPr>
          <p:nvPr/>
        </p:nvSpPr>
        <p:spPr bwMode="auto">
          <a:xfrm>
            <a:off x="3371850" y="4235450"/>
            <a:ext cx="220980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>
                <a:solidFill>
                  <a:srgbClr val="000066"/>
                </a:solidFill>
                <a:latin typeface="Impact" pitchFamily="34" charset="0"/>
              </a:rPr>
              <a:t>Mt. </a:t>
            </a:r>
            <a:r>
              <a:rPr lang="en-US" sz="3200" dirty="0" err="1">
                <a:solidFill>
                  <a:srgbClr val="000066"/>
                </a:solidFill>
                <a:latin typeface="Impact" pitchFamily="34" charset="0"/>
              </a:rPr>
              <a:t>Moriah</a:t>
            </a:r>
            <a:endParaRPr lang="en-US" sz="3200" dirty="0">
              <a:solidFill>
                <a:srgbClr val="000066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4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4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5" grpId="0"/>
      <p:bldP spid="445453" grpId="0"/>
      <p:bldP spid="445455" grpId="0" animBg="1"/>
      <p:bldP spid="4454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97" name="Rectangle 25"/>
          <p:cNvSpPr>
            <a:spLocks noChangeArrowheads="1"/>
          </p:cNvSpPr>
          <p:nvPr/>
        </p:nvSpPr>
        <p:spPr bwMode="auto">
          <a:xfrm>
            <a:off x="0" y="5410200"/>
            <a:ext cx="9144000" cy="14462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1143000" y="5589588"/>
            <a:ext cx="69342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God set them in positions where each dealt with only one master, </a:t>
            </a:r>
            <a:r>
              <a:rPr lang="en-US" sz="2400" b="1" u="sng">
                <a:solidFill>
                  <a:schemeClr val="bg1"/>
                </a:solidFill>
                <a:latin typeface="Arial Narrow" pitchFamily="34" charset="0"/>
              </a:rPr>
              <a:t>God or Satan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, and had them offer sacrifices separately.</a:t>
            </a:r>
            <a:endParaRPr lang="en-US" sz="2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381000" y="4800600"/>
            <a:ext cx="396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Representing goodness</a:t>
            </a:r>
            <a:endParaRPr lang="en-US" sz="3000">
              <a:latin typeface="Arial" charset="0"/>
            </a:endParaRP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5638800" y="4800600"/>
            <a:ext cx="2971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Representing evil</a:t>
            </a:r>
            <a:endParaRPr lang="en-US" sz="3000">
              <a:latin typeface="Arial" charset="0"/>
            </a:endParaRPr>
          </a:p>
        </p:txBody>
      </p:sp>
      <p:sp>
        <p:nvSpPr>
          <p:cNvPr id="207878" name="Line 6"/>
          <p:cNvSpPr>
            <a:spLocks noChangeShapeType="1"/>
          </p:cNvSpPr>
          <p:nvPr/>
        </p:nvSpPr>
        <p:spPr bwMode="auto">
          <a:xfrm rot="-2376349">
            <a:off x="5895975" y="3386138"/>
            <a:ext cx="457200" cy="1033462"/>
          </a:xfrm>
          <a:prstGeom prst="line">
            <a:avLst/>
          </a:prstGeom>
          <a:noFill/>
          <a:ln w="8890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879" name="Line 7"/>
          <p:cNvSpPr>
            <a:spLocks noChangeShapeType="1"/>
          </p:cNvSpPr>
          <p:nvPr/>
        </p:nvSpPr>
        <p:spPr bwMode="auto">
          <a:xfrm rot="2491981" flipH="1">
            <a:off x="5972175" y="2286000"/>
            <a:ext cx="369888" cy="1219200"/>
          </a:xfrm>
          <a:prstGeom prst="line">
            <a:avLst/>
          </a:prstGeom>
          <a:noFill/>
          <a:ln w="8890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880" name="Line 8"/>
          <p:cNvSpPr>
            <a:spLocks noChangeShapeType="1"/>
          </p:cNvSpPr>
          <p:nvPr/>
        </p:nvSpPr>
        <p:spPr bwMode="auto">
          <a:xfrm rot="2376349" flipH="1">
            <a:off x="3119438" y="3386138"/>
            <a:ext cx="457200" cy="1033462"/>
          </a:xfrm>
          <a:prstGeom prst="line">
            <a:avLst/>
          </a:prstGeom>
          <a:noFill/>
          <a:ln w="8890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881" name="Line 9"/>
          <p:cNvSpPr>
            <a:spLocks noChangeShapeType="1"/>
          </p:cNvSpPr>
          <p:nvPr/>
        </p:nvSpPr>
        <p:spPr bwMode="auto">
          <a:xfrm rot="-2491981">
            <a:off x="3130550" y="2286000"/>
            <a:ext cx="369888" cy="1219200"/>
          </a:xfrm>
          <a:prstGeom prst="line">
            <a:avLst/>
          </a:prstGeom>
          <a:noFill/>
          <a:ln w="8890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882" name="Oval 10"/>
          <p:cNvSpPr>
            <a:spLocks noChangeArrowheads="1"/>
          </p:cNvSpPr>
          <p:nvPr/>
        </p:nvSpPr>
        <p:spPr bwMode="auto">
          <a:xfrm>
            <a:off x="3665538" y="2971800"/>
            <a:ext cx="2141537" cy="914400"/>
          </a:xfrm>
          <a:prstGeom prst="ellipse">
            <a:avLst/>
          </a:prstGeom>
          <a:gradFill rotWithShape="0">
            <a:gsLst>
              <a:gs pos="0">
                <a:srgbClr val="FFCC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60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4000">
                <a:solidFill>
                  <a:srgbClr val="660066"/>
                </a:solidFill>
                <a:latin typeface="Impact" pitchFamily="34" charset="0"/>
              </a:rPr>
              <a:t>Adam</a:t>
            </a:r>
            <a:endParaRPr lang="en-US" sz="400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7883" name="Oval 11"/>
          <p:cNvSpPr>
            <a:spLocks noChangeArrowheads="1"/>
          </p:cNvSpPr>
          <p:nvPr/>
        </p:nvSpPr>
        <p:spPr bwMode="auto">
          <a:xfrm>
            <a:off x="1524000" y="4038600"/>
            <a:ext cx="1671638" cy="725488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CC00"/>
            </a:solidFill>
            <a:round/>
            <a:headEnd/>
            <a:tailEnd/>
          </a:ln>
          <a:effectLst>
            <a:outerShdw dist="64758" dir="4721404" algn="ctr" rotWithShape="0">
              <a:srgbClr val="FF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5A002D"/>
                </a:solidFill>
                <a:latin typeface="Impact" pitchFamily="34" charset="0"/>
              </a:rPr>
              <a:t>Abel</a:t>
            </a:r>
          </a:p>
        </p:txBody>
      </p:sp>
      <p:sp>
        <p:nvSpPr>
          <p:cNvPr id="207884" name="Oval 12"/>
          <p:cNvSpPr>
            <a:spLocks noChangeArrowheads="1"/>
          </p:cNvSpPr>
          <p:nvPr/>
        </p:nvSpPr>
        <p:spPr bwMode="auto">
          <a:xfrm>
            <a:off x="6253163" y="4038600"/>
            <a:ext cx="1671637" cy="725488"/>
          </a:xfrm>
          <a:prstGeom prst="ellipse">
            <a:avLst/>
          </a:prstGeom>
          <a:gradFill rotWithShape="0">
            <a:gsLst>
              <a:gs pos="0">
                <a:srgbClr val="FFCC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CC6600"/>
            </a:solidFill>
            <a:round/>
            <a:headEnd/>
            <a:tailEnd/>
          </a:ln>
          <a:effectLst>
            <a:outerShdw dist="64758" dir="4721404" algn="ctr" rotWithShape="0">
              <a:srgbClr val="B65B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5A002D"/>
                </a:solidFill>
                <a:latin typeface="Impact" pitchFamily="34" charset="0"/>
              </a:rPr>
              <a:t>Cain</a:t>
            </a:r>
          </a:p>
        </p:txBody>
      </p:sp>
      <p:sp>
        <p:nvSpPr>
          <p:cNvPr id="207885" name="Text Box 13"/>
          <p:cNvSpPr txBox="1">
            <a:spLocks noChangeArrowheads="1"/>
          </p:cNvSpPr>
          <p:nvPr/>
        </p:nvSpPr>
        <p:spPr bwMode="auto">
          <a:xfrm>
            <a:off x="723900" y="762000"/>
            <a:ext cx="327660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Object for condition</a:t>
            </a:r>
            <a:endParaRPr lang="en-US" sz="3000">
              <a:latin typeface="Arial" charset="0"/>
            </a:endParaRPr>
          </a:p>
        </p:txBody>
      </p:sp>
      <p:sp>
        <p:nvSpPr>
          <p:cNvPr id="207886" name="WordArt 14"/>
          <p:cNvSpPr>
            <a:spLocks noChangeArrowheads="1" noChangeShapeType="1" noTextEdit="1"/>
          </p:cNvSpPr>
          <p:nvPr/>
        </p:nvSpPr>
        <p:spPr bwMode="auto">
          <a:xfrm rot="10800000">
            <a:off x="4000500" y="995363"/>
            <a:ext cx="1533525" cy="82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</a:rPr>
              <a:t>…….....</a:t>
            </a:r>
          </a:p>
        </p:txBody>
      </p:sp>
      <p:sp>
        <p:nvSpPr>
          <p:cNvPr id="207887" name="WordArt 15"/>
          <p:cNvSpPr>
            <a:spLocks noChangeArrowheads="1" noChangeShapeType="1" noTextEdit="1"/>
          </p:cNvSpPr>
          <p:nvPr/>
        </p:nvSpPr>
        <p:spPr bwMode="auto">
          <a:xfrm flipH="1">
            <a:off x="571500" y="914400"/>
            <a:ext cx="15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}</a:t>
            </a:r>
          </a:p>
        </p:txBody>
      </p:sp>
      <p:sp>
        <p:nvSpPr>
          <p:cNvPr id="207888" name="Text Box 16"/>
          <p:cNvSpPr txBox="1">
            <a:spLocks noChangeArrowheads="1"/>
          </p:cNvSpPr>
          <p:nvPr/>
        </p:nvSpPr>
        <p:spPr bwMode="auto">
          <a:xfrm>
            <a:off x="5600700" y="762000"/>
            <a:ext cx="312420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Sacrificial offering</a:t>
            </a:r>
            <a:endParaRPr lang="en-US" sz="3000">
              <a:latin typeface="Arial" charset="0"/>
            </a:endParaRPr>
          </a:p>
        </p:txBody>
      </p:sp>
      <p:sp>
        <p:nvSpPr>
          <p:cNvPr id="207889" name="Text Box 17"/>
          <p:cNvSpPr txBox="1">
            <a:spLocks noChangeArrowheads="1"/>
          </p:cNvSpPr>
          <p:nvPr/>
        </p:nvSpPr>
        <p:spPr bwMode="auto">
          <a:xfrm>
            <a:off x="723900" y="1203325"/>
            <a:ext cx="327660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Central figure</a:t>
            </a:r>
            <a:endParaRPr lang="en-US" sz="3000">
              <a:latin typeface="Arial" charset="0"/>
            </a:endParaRPr>
          </a:p>
        </p:txBody>
      </p:sp>
      <p:sp>
        <p:nvSpPr>
          <p:cNvPr id="207890" name="Text Box 18"/>
          <p:cNvSpPr txBox="1">
            <a:spLocks noChangeArrowheads="1"/>
          </p:cNvSpPr>
          <p:nvPr/>
        </p:nvSpPr>
        <p:spPr bwMode="auto">
          <a:xfrm>
            <a:off x="304800" y="152400"/>
            <a:ext cx="44958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000">
                <a:solidFill>
                  <a:srgbClr val="000099"/>
                </a:solidFill>
                <a:latin typeface="Impact" pitchFamily="34" charset="0"/>
              </a:rPr>
              <a:t>1.1  The Foundation of Faith</a:t>
            </a:r>
          </a:p>
        </p:txBody>
      </p:sp>
      <p:grpSp>
        <p:nvGrpSpPr>
          <p:cNvPr id="207891" name="Group 19"/>
          <p:cNvGrpSpPr>
            <a:grpSpLocks/>
          </p:cNvGrpSpPr>
          <p:nvPr/>
        </p:nvGrpSpPr>
        <p:grpSpPr bwMode="auto">
          <a:xfrm>
            <a:off x="1744663" y="1862138"/>
            <a:ext cx="1227137" cy="957262"/>
            <a:chOff x="1271" y="1173"/>
            <a:chExt cx="660" cy="603"/>
          </a:xfrm>
        </p:grpSpPr>
        <p:sp>
          <p:nvSpPr>
            <p:cNvPr id="207892" name="Oval 20"/>
            <p:cNvSpPr>
              <a:spLocks noChangeArrowheads="1"/>
            </p:cNvSpPr>
            <p:nvPr/>
          </p:nvSpPr>
          <p:spPr bwMode="auto">
            <a:xfrm>
              <a:off x="1271" y="1173"/>
              <a:ext cx="660" cy="60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CC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207893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344" y="1344"/>
              <a:ext cx="507" cy="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grpSp>
        <p:nvGrpSpPr>
          <p:cNvPr id="207894" name="Group 22"/>
          <p:cNvGrpSpPr>
            <a:grpSpLocks/>
          </p:cNvGrpSpPr>
          <p:nvPr/>
        </p:nvGrpSpPr>
        <p:grpSpPr bwMode="auto">
          <a:xfrm>
            <a:off x="6511925" y="1901825"/>
            <a:ext cx="1154113" cy="917575"/>
            <a:chOff x="4102" y="1198"/>
            <a:chExt cx="727" cy="578"/>
          </a:xfrm>
        </p:grpSpPr>
        <p:sp>
          <p:nvSpPr>
            <p:cNvPr id="207895" name="Oval 23"/>
            <p:cNvSpPr>
              <a:spLocks noChangeArrowheads="1"/>
            </p:cNvSpPr>
            <p:nvPr/>
          </p:nvSpPr>
          <p:spPr bwMode="auto">
            <a:xfrm>
              <a:off x="4102" y="1198"/>
              <a:ext cx="727" cy="578"/>
            </a:xfrm>
            <a:prstGeom prst="ellipse">
              <a:avLst/>
            </a:prstGeom>
            <a:gradFill rotWithShape="0">
              <a:gsLst>
                <a:gs pos="0">
                  <a:srgbClr val="763B00"/>
                </a:gs>
                <a:gs pos="50000">
                  <a:srgbClr val="000000"/>
                </a:gs>
                <a:gs pos="100000">
                  <a:srgbClr val="763B00"/>
                </a:gs>
              </a:gsLst>
              <a:lin ang="5400000" scaled="1"/>
            </a:gradFill>
            <a:ln w="12700" algn="ctr">
              <a:noFill/>
              <a:round/>
              <a:headEnd/>
              <a:tailEnd/>
            </a:ln>
            <a:effectLst>
              <a:outerShdw dist="114300" dir="162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207896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185" y="1344"/>
              <a:ext cx="561" cy="24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45791" dir="2021404" algn="ctr" rotWithShape="0">
                      <a:schemeClr val="tx1"/>
                    </a:outerShdw>
                  </a:effectLst>
                  <a:latin typeface="Arial Black"/>
                </a:rPr>
                <a:t>Satan</a:t>
              </a: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78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078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/>
      <p:bldP spid="207879" grpId="0" animBg="1"/>
      <p:bldP spid="20788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9" descr="Abraham offering up Isaac"/>
          <p:cNvPicPr>
            <a:picLocks noChangeAspect="1" noChangeArrowheads="1"/>
          </p:cNvPicPr>
          <p:nvPr/>
        </p:nvPicPr>
        <p:blipFill>
          <a:blip r:embed="rId3"/>
          <a:srcRect l="2326" r="4652"/>
          <a:stretch>
            <a:fillRect/>
          </a:stretch>
        </p:blipFill>
        <p:spPr bwMode="auto">
          <a:xfrm>
            <a:off x="3200400" y="762000"/>
            <a:ext cx="3048000" cy="4250722"/>
          </a:xfrm>
          <a:prstGeom prst="rect">
            <a:avLst/>
          </a:prstGeom>
          <a:noFill/>
        </p:spPr>
      </p:pic>
      <p:pic>
        <p:nvPicPr>
          <p:cNvPr id="443417" name="Picture 25" descr="The Angel Prevents the Sacrifice of Isaac´ by Rembrandt"/>
          <p:cNvPicPr>
            <a:picLocks noChangeAspect="1" noChangeArrowheads="1"/>
          </p:cNvPicPr>
          <p:nvPr/>
        </p:nvPicPr>
        <p:blipFill>
          <a:blip r:embed="rId4">
            <a:lum bright="18000" contrast="12000"/>
          </a:blip>
          <a:srcRect l="-250" r="4010"/>
          <a:stretch>
            <a:fillRect/>
          </a:stretch>
        </p:blipFill>
        <p:spPr bwMode="auto">
          <a:xfrm>
            <a:off x="5562600" y="0"/>
            <a:ext cx="3581400" cy="5410200"/>
          </a:xfrm>
          <a:prstGeom prst="rect">
            <a:avLst/>
          </a:prstGeom>
          <a:noFill/>
        </p:spPr>
      </p:pic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3395" name="Group 3"/>
          <p:cNvGrpSpPr>
            <a:grpSpLocks/>
          </p:cNvGrpSpPr>
          <p:nvPr/>
        </p:nvGrpSpPr>
        <p:grpSpPr bwMode="auto">
          <a:xfrm>
            <a:off x="1143000" y="5562600"/>
            <a:ext cx="6858000" cy="1009650"/>
            <a:chOff x="240" y="3456"/>
            <a:chExt cx="4320" cy="636"/>
          </a:xfrm>
        </p:grpSpPr>
        <p:sp>
          <p:nvSpPr>
            <p:cNvPr id="443396" name="Text Box 4"/>
            <p:cNvSpPr txBox="1">
              <a:spLocks noChangeArrowheads="1"/>
            </p:cNvSpPr>
            <p:nvPr/>
          </p:nvSpPr>
          <p:spPr bwMode="auto">
            <a:xfrm>
              <a:off x="464" y="3497"/>
              <a:ext cx="4096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But the angel of the Lord called to him from heaven, and said, “Do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not lay your hand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on the lad or do anything to him; for now I know that you fear God.”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(Gen. 22:9-12)</a:t>
              </a:r>
            </a:p>
          </p:txBody>
        </p:sp>
        <p:sp>
          <p:nvSpPr>
            <p:cNvPr id="443397" name="Text Box 5"/>
            <p:cNvSpPr txBox="1">
              <a:spLocks noChangeArrowheads="1"/>
            </p:cNvSpPr>
            <p:nvPr/>
          </p:nvSpPr>
          <p:spPr bwMode="auto">
            <a:xfrm>
              <a:off x="240" y="3456"/>
              <a:ext cx="17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43400" name="Picture 8" descr="Mt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0609">
            <a:off x="2663825" y="3735388"/>
            <a:ext cx="3813175" cy="1603375"/>
          </a:xfrm>
          <a:prstGeom prst="rect">
            <a:avLst/>
          </a:prstGeom>
          <a:noFill/>
        </p:spPr>
      </p:pic>
      <p:grpSp>
        <p:nvGrpSpPr>
          <p:cNvPr id="443401" name="Group 9"/>
          <p:cNvGrpSpPr>
            <a:grpSpLocks/>
          </p:cNvGrpSpPr>
          <p:nvPr/>
        </p:nvGrpSpPr>
        <p:grpSpPr bwMode="auto">
          <a:xfrm>
            <a:off x="6248400" y="3124200"/>
            <a:ext cx="1676400" cy="838200"/>
            <a:chOff x="3936" y="1968"/>
            <a:chExt cx="1056" cy="528"/>
          </a:xfrm>
        </p:grpSpPr>
        <p:sp>
          <p:nvSpPr>
            <p:cNvPr id="443402" name="Oval 10"/>
            <p:cNvSpPr>
              <a:spLocks noChangeArrowheads="1"/>
            </p:cNvSpPr>
            <p:nvPr/>
          </p:nvSpPr>
          <p:spPr bwMode="auto">
            <a:xfrm>
              <a:off x="3936" y="1968"/>
              <a:ext cx="1056" cy="528"/>
            </a:xfrm>
            <a:prstGeom prst="ellipse">
              <a:avLst/>
            </a:prstGeom>
            <a:gradFill rotWithShape="0">
              <a:gsLst>
                <a:gs pos="0">
                  <a:srgbClr val="FFE5E5"/>
                </a:gs>
                <a:gs pos="50000">
                  <a:srgbClr val="D7D7FF"/>
                </a:gs>
                <a:gs pos="100000">
                  <a:srgbClr val="FFE5E5"/>
                </a:gs>
              </a:gsLst>
              <a:lin ang="5400000" scaled="1"/>
            </a:gradFill>
            <a:ln w="19050" algn="ctr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340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127" y="2088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Isaac</a:t>
              </a:r>
            </a:p>
          </p:txBody>
        </p:sp>
      </p:grpSp>
      <p:sp>
        <p:nvSpPr>
          <p:cNvPr id="443405" name="AutoShape 13"/>
          <p:cNvSpPr>
            <a:spLocks noChangeArrowheads="1"/>
          </p:cNvSpPr>
          <p:nvPr/>
        </p:nvSpPr>
        <p:spPr bwMode="auto">
          <a:xfrm rot="10800000" flipV="1">
            <a:off x="4362450" y="1447800"/>
            <a:ext cx="228600" cy="1447800"/>
          </a:xfrm>
          <a:prstGeom prst="downArrow">
            <a:avLst>
              <a:gd name="adj1" fmla="val 35000"/>
              <a:gd name="adj2" fmla="val 99515"/>
            </a:avLst>
          </a:prstGeom>
          <a:solidFill>
            <a:srgbClr val="9999FF"/>
          </a:solidFill>
          <a:ln w="9525" algn="ctr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pSp>
        <p:nvGrpSpPr>
          <p:cNvPr id="443406" name="Group 14"/>
          <p:cNvGrpSpPr>
            <a:grpSpLocks/>
          </p:cNvGrpSpPr>
          <p:nvPr/>
        </p:nvGrpSpPr>
        <p:grpSpPr bwMode="auto">
          <a:xfrm>
            <a:off x="3905250" y="914400"/>
            <a:ext cx="1143000" cy="1066800"/>
            <a:chOff x="4704" y="288"/>
            <a:chExt cx="672" cy="720"/>
          </a:xfrm>
        </p:grpSpPr>
        <p:sp>
          <p:nvSpPr>
            <p:cNvPr id="443407" name="Oval 15"/>
            <p:cNvSpPr>
              <a:spLocks noChangeArrowheads="1"/>
            </p:cNvSpPr>
            <p:nvPr/>
          </p:nvSpPr>
          <p:spPr bwMode="auto">
            <a:xfrm>
              <a:off x="4704" y="288"/>
              <a:ext cx="672" cy="7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443408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4778" y="492"/>
              <a:ext cx="517" cy="3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443410" name="Text Box 18"/>
          <p:cNvSpPr txBox="1">
            <a:spLocks noChangeArrowheads="1"/>
          </p:cNvSpPr>
          <p:nvPr/>
        </p:nvSpPr>
        <p:spPr bwMode="auto">
          <a:xfrm>
            <a:off x="3371850" y="4235450"/>
            <a:ext cx="220980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66"/>
                </a:solidFill>
                <a:latin typeface="Impact" pitchFamily="34" charset="0"/>
              </a:rPr>
              <a:t>Mt. Moriah</a:t>
            </a:r>
          </a:p>
        </p:txBody>
      </p:sp>
      <p:sp>
        <p:nvSpPr>
          <p:cNvPr id="443411" name="AutoShape 19"/>
          <p:cNvSpPr>
            <a:spLocks noChangeArrowheads="1"/>
          </p:cNvSpPr>
          <p:nvPr/>
        </p:nvSpPr>
        <p:spPr bwMode="auto">
          <a:xfrm rot="16200000">
            <a:off x="4306094" y="1904206"/>
            <a:ext cx="342900" cy="3316288"/>
          </a:xfrm>
          <a:prstGeom prst="downArrow">
            <a:avLst>
              <a:gd name="adj1" fmla="val 36370"/>
              <a:gd name="adj2" fmla="val 79654"/>
            </a:avLst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pSp>
        <p:nvGrpSpPr>
          <p:cNvPr id="443412" name="Group 20"/>
          <p:cNvGrpSpPr>
            <a:grpSpLocks/>
          </p:cNvGrpSpPr>
          <p:nvPr/>
        </p:nvGrpSpPr>
        <p:grpSpPr bwMode="auto">
          <a:xfrm>
            <a:off x="1219200" y="3124200"/>
            <a:ext cx="1981200" cy="838200"/>
            <a:chOff x="768" y="1968"/>
            <a:chExt cx="1248" cy="528"/>
          </a:xfrm>
        </p:grpSpPr>
        <p:sp>
          <p:nvSpPr>
            <p:cNvPr id="443413" name="Oval 21"/>
            <p:cNvSpPr>
              <a:spLocks noChangeArrowheads="1"/>
            </p:cNvSpPr>
            <p:nvPr/>
          </p:nvSpPr>
          <p:spPr bwMode="auto">
            <a:xfrm>
              <a:off x="768" y="1968"/>
              <a:ext cx="1248" cy="528"/>
            </a:xfrm>
            <a:prstGeom prst="ellipse">
              <a:avLst/>
            </a:prstGeom>
            <a:gradFill rotWithShape="0">
              <a:gsLst>
                <a:gs pos="0">
                  <a:srgbClr val="FFE5E5"/>
                </a:gs>
                <a:gs pos="50000">
                  <a:srgbClr val="D7D7FF"/>
                </a:gs>
                <a:gs pos="100000">
                  <a:srgbClr val="FFE5E5"/>
                </a:gs>
              </a:gsLst>
              <a:lin ang="5400000" scaled="1"/>
            </a:gradFill>
            <a:ln w="1905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43414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910" y="2034"/>
              <a:ext cx="964" cy="396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Abraham</a:t>
              </a:r>
            </a:p>
          </p:txBody>
        </p:sp>
      </p:grpSp>
      <p:sp>
        <p:nvSpPr>
          <p:cNvPr id="443420" name="Rectangle 28"/>
          <p:cNvSpPr>
            <a:spLocks noChangeArrowheads="1"/>
          </p:cNvSpPr>
          <p:nvPr/>
        </p:nvSpPr>
        <p:spPr bwMode="auto">
          <a:xfrm>
            <a:off x="5562600" y="2079625"/>
            <a:ext cx="2971800" cy="533400"/>
          </a:xfrm>
          <a:prstGeom prst="rect">
            <a:avLst/>
          </a:prstGeom>
          <a:gradFill rotWithShape="1">
            <a:gsLst>
              <a:gs pos="0">
                <a:srgbClr val="D9EDEF">
                  <a:alpha val="70000"/>
                </a:srgbClr>
              </a:gs>
              <a:gs pos="100000">
                <a:srgbClr val="FFFFFF">
                  <a:alpha val="7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3404" name="Text Box 12"/>
          <p:cNvSpPr txBox="1">
            <a:spLocks noChangeArrowheads="1"/>
          </p:cNvSpPr>
          <p:nvPr/>
        </p:nvSpPr>
        <p:spPr bwMode="auto">
          <a:xfrm>
            <a:off x="4572000" y="2025650"/>
            <a:ext cx="40386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>
                <a:solidFill>
                  <a:srgbClr val="000099"/>
                </a:solidFill>
                <a:latin typeface="Impact" pitchFamily="34" charset="0"/>
              </a:rPr>
              <a:t>Do not lay your hand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04800" y="76200"/>
            <a:ext cx="541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600" u="sng" dirty="0">
                <a:solidFill>
                  <a:srgbClr val="000099"/>
                </a:solidFill>
                <a:latin typeface="Impact" pitchFamily="34" charset="0"/>
              </a:rPr>
              <a:t>How Abraham offered Isaac</a:t>
            </a:r>
            <a:endParaRPr lang="en-US" sz="3600" u="sng" dirty="0">
              <a:latin typeface="Arial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981450" y="2863850"/>
            <a:ext cx="9906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Impact" pitchFamily="34" charset="0"/>
              </a:rPr>
              <a:t>Slay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4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42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85" name="Group 45"/>
          <p:cNvGrpSpPr>
            <a:grpSpLocks/>
          </p:cNvGrpSpPr>
          <p:nvPr/>
        </p:nvGrpSpPr>
        <p:grpSpPr bwMode="auto">
          <a:xfrm>
            <a:off x="1393825" y="869950"/>
            <a:ext cx="6356350" cy="609600"/>
            <a:chOff x="691" y="548"/>
            <a:chExt cx="4004" cy="384"/>
          </a:xfrm>
        </p:grpSpPr>
        <p:sp>
          <p:nvSpPr>
            <p:cNvPr id="138260" name="Rectangle 20"/>
            <p:cNvSpPr>
              <a:spLocks noChangeArrowheads="1"/>
            </p:cNvSpPr>
            <p:nvPr/>
          </p:nvSpPr>
          <p:spPr bwMode="auto">
            <a:xfrm>
              <a:off x="691" y="548"/>
              <a:ext cx="4004" cy="37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5E5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61" name="Text Box 21"/>
            <p:cNvSpPr txBox="1">
              <a:spLocks noChangeArrowheads="1"/>
            </p:cNvSpPr>
            <p:nvPr/>
          </p:nvSpPr>
          <p:spPr bwMode="auto">
            <a:xfrm>
              <a:off x="701" y="552"/>
              <a:ext cx="3984" cy="3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5000"/>
                </a:lnSpc>
              </a:pPr>
              <a:r>
                <a:rPr lang="en-US" sz="3200" dirty="0">
                  <a:solidFill>
                    <a:srgbClr val="0000CC"/>
                  </a:solidFill>
                </a:rPr>
                <a:t>Abraham’s zeal and actions</a:t>
              </a:r>
            </a:p>
          </p:txBody>
        </p:sp>
      </p:grp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8298" name="Group 58"/>
          <p:cNvGrpSpPr>
            <a:grpSpLocks/>
          </p:cNvGrpSpPr>
          <p:nvPr/>
        </p:nvGrpSpPr>
        <p:grpSpPr bwMode="auto">
          <a:xfrm>
            <a:off x="985838" y="5486400"/>
            <a:ext cx="7396162" cy="1257300"/>
            <a:chOff x="285" y="3432"/>
            <a:chExt cx="4659" cy="792"/>
          </a:xfrm>
        </p:grpSpPr>
        <p:sp>
          <p:nvSpPr>
            <p:cNvPr id="138244" name="Text Box 4"/>
            <p:cNvSpPr txBox="1">
              <a:spLocks noChangeArrowheads="1"/>
            </p:cNvSpPr>
            <p:nvPr/>
          </p:nvSpPr>
          <p:spPr bwMode="auto">
            <a:xfrm>
              <a:off x="512" y="3490"/>
              <a:ext cx="4432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Abraham’s zeal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to do God’s Will and his resolute actions, carried out with absolute faith, obedience and loyalty, lifted him up to the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position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of already having killed Isaac. Therefore, he completely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separated Satan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from Isaac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215).</a:t>
              </a:r>
              <a:endParaRPr lang="en-US" sz="20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38245" name="Text Box 5"/>
            <p:cNvSpPr txBox="1">
              <a:spLocks noChangeArrowheads="1"/>
            </p:cNvSpPr>
            <p:nvPr/>
          </p:nvSpPr>
          <p:spPr bwMode="auto">
            <a:xfrm>
              <a:off x="285" y="3432"/>
              <a:ext cx="2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304800" y="762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600" u="sng" dirty="0">
                <a:solidFill>
                  <a:srgbClr val="000099"/>
                </a:solidFill>
                <a:latin typeface="Impact" pitchFamily="34" charset="0"/>
              </a:rPr>
              <a:t>Consequence of offering of Isaac</a:t>
            </a:r>
            <a:endParaRPr lang="en-US" sz="3600" u="sng" dirty="0">
              <a:latin typeface="Arial" charset="0"/>
            </a:endParaRPr>
          </a:p>
        </p:txBody>
      </p:sp>
      <p:grpSp>
        <p:nvGrpSpPr>
          <p:cNvPr id="138297" name="Group 57"/>
          <p:cNvGrpSpPr>
            <a:grpSpLocks/>
          </p:cNvGrpSpPr>
          <p:nvPr/>
        </p:nvGrpSpPr>
        <p:grpSpPr bwMode="auto">
          <a:xfrm>
            <a:off x="533400" y="1981200"/>
            <a:ext cx="8039100" cy="700088"/>
            <a:chOff x="336" y="1248"/>
            <a:chExt cx="5064" cy="441"/>
          </a:xfrm>
        </p:grpSpPr>
        <p:sp>
          <p:nvSpPr>
            <p:cNvPr id="138256" name="Rectangle 16"/>
            <p:cNvSpPr>
              <a:spLocks noChangeArrowheads="1"/>
            </p:cNvSpPr>
            <p:nvPr/>
          </p:nvSpPr>
          <p:spPr bwMode="auto">
            <a:xfrm>
              <a:off x="336" y="1283"/>
              <a:ext cx="5040" cy="37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1DD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57" name="Text Box 17"/>
            <p:cNvSpPr txBox="1">
              <a:spLocks noChangeArrowheads="1"/>
            </p:cNvSpPr>
            <p:nvPr/>
          </p:nvSpPr>
          <p:spPr bwMode="auto">
            <a:xfrm>
              <a:off x="360" y="1248"/>
              <a:ext cx="5040" cy="44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95000"/>
                </a:lnSpc>
              </a:pPr>
              <a:r>
                <a:rPr lang="en-US" sz="4200" b="1" dirty="0">
                  <a:solidFill>
                    <a:srgbClr val="0000CC"/>
                  </a:solidFill>
                  <a:latin typeface="Fette Engschrift" pitchFamily="2" charset="0"/>
                </a:rPr>
                <a:t>Position of having killed Isaac</a:t>
              </a:r>
              <a:r>
                <a:rPr lang="en-US" sz="2000" b="1" dirty="0">
                  <a:solidFill>
                    <a:srgbClr val="0000CC"/>
                  </a:solidFill>
                  <a:latin typeface="Fette Engschrift" pitchFamily="2" charset="0"/>
                </a:rPr>
                <a:t> </a:t>
              </a:r>
              <a:endParaRPr lang="en-US" sz="2000" dirty="0">
                <a:solidFill>
                  <a:srgbClr val="0000CC"/>
                </a:solidFill>
                <a:latin typeface="Fette Engschrift" pitchFamily="2" charset="0"/>
              </a:endParaRPr>
            </a:p>
          </p:txBody>
        </p:sp>
      </p:grpSp>
      <p:sp>
        <p:nvSpPr>
          <p:cNvPr id="138265" name="AutoShape 25"/>
          <p:cNvSpPr>
            <a:spLocks noChangeArrowheads="1"/>
          </p:cNvSpPr>
          <p:nvPr/>
        </p:nvSpPr>
        <p:spPr bwMode="auto">
          <a:xfrm>
            <a:off x="4152900" y="1600200"/>
            <a:ext cx="838200" cy="304800"/>
          </a:xfrm>
          <a:prstGeom prst="downArrow">
            <a:avLst>
              <a:gd name="adj1" fmla="val 34722"/>
              <a:gd name="adj2" fmla="val 44269"/>
            </a:avLst>
          </a:prstGeom>
          <a:gradFill rotWithShape="1">
            <a:gsLst>
              <a:gs pos="0">
                <a:srgbClr val="FFFFFF"/>
              </a:gs>
              <a:gs pos="50000">
                <a:srgbClr val="6600CC"/>
              </a:gs>
              <a:gs pos="100000">
                <a:srgbClr val="FFFFFF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96" name="Text Box 56"/>
          <p:cNvSpPr txBox="1">
            <a:spLocks noChangeArrowheads="1"/>
          </p:cNvSpPr>
          <p:nvPr/>
        </p:nvSpPr>
        <p:spPr bwMode="auto">
          <a:xfrm>
            <a:off x="5410200" y="1981200"/>
            <a:ext cx="31242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</a:pPr>
            <a:r>
              <a:rPr lang="en-US" sz="4200" b="1" dirty="0">
                <a:solidFill>
                  <a:srgbClr val="0000CC"/>
                </a:solidFill>
                <a:latin typeface="Fette Engschrift" pitchFamily="2" charset="0"/>
              </a:rPr>
              <a:t>(separated Satan)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8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8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8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8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8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8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/>
      <p:bldP spid="138265" grpId="0" animBg="1"/>
      <p:bldP spid="13829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9361" name="Group 97"/>
          <p:cNvGrpSpPr>
            <a:grpSpLocks/>
          </p:cNvGrpSpPr>
          <p:nvPr/>
        </p:nvGrpSpPr>
        <p:grpSpPr bwMode="auto">
          <a:xfrm>
            <a:off x="1062038" y="5538788"/>
            <a:ext cx="6938962" cy="1090612"/>
            <a:chOff x="477" y="3456"/>
            <a:chExt cx="4371" cy="687"/>
          </a:xfrm>
        </p:grpSpPr>
        <p:sp>
          <p:nvSpPr>
            <p:cNvPr id="139268" name="Text Box 4"/>
            <p:cNvSpPr txBox="1">
              <a:spLocks noChangeArrowheads="1"/>
            </p:cNvSpPr>
            <p:nvPr/>
          </p:nvSpPr>
          <p:spPr bwMode="auto">
            <a:xfrm>
              <a:off x="704" y="3497"/>
              <a:ext cx="4144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Because Abraham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succeeded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in his offering of Isaac,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providence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of restoration in Abraham’s family could be carried on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by Isaac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</a:p>
          </p:txBody>
        </p:sp>
        <p:sp>
          <p:nvSpPr>
            <p:cNvPr id="139269" name="Text Box 5"/>
            <p:cNvSpPr txBox="1">
              <a:spLocks noChangeArrowheads="1"/>
            </p:cNvSpPr>
            <p:nvPr/>
          </p:nvSpPr>
          <p:spPr bwMode="auto">
            <a:xfrm>
              <a:off x="477" y="3456"/>
              <a:ext cx="2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9331" name="Group 67"/>
          <p:cNvGrpSpPr>
            <a:grpSpLocks/>
          </p:cNvGrpSpPr>
          <p:nvPr/>
        </p:nvGrpSpPr>
        <p:grpSpPr bwMode="auto">
          <a:xfrm>
            <a:off x="1393825" y="869950"/>
            <a:ext cx="6356350" cy="609600"/>
            <a:chOff x="691" y="548"/>
            <a:chExt cx="4004" cy="384"/>
          </a:xfrm>
        </p:grpSpPr>
        <p:sp>
          <p:nvSpPr>
            <p:cNvPr id="139332" name="Rectangle 68"/>
            <p:cNvSpPr>
              <a:spLocks noChangeArrowheads="1"/>
            </p:cNvSpPr>
            <p:nvPr/>
          </p:nvSpPr>
          <p:spPr bwMode="auto">
            <a:xfrm>
              <a:off x="691" y="548"/>
              <a:ext cx="4004" cy="37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5E5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33" name="Text Box 69"/>
            <p:cNvSpPr txBox="1">
              <a:spLocks noChangeArrowheads="1"/>
            </p:cNvSpPr>
            <p:nvPr/>
          </p:nvSpPr>
          <p:spPr bwMode="auto">
            <a:xfrm>
              <a:off x="701" y="552"/>
              <a:ext cx="3984" cy="3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5000"/>
                </a:lnSpc>
              </a:pPr>
              <a:r>
                <a:rPr lang="en-US" sz="3200">
                  <a:solidFill>
                    <a:srgbClr val="0000CC"/>
                  </a:solidFill>
                </a:rPr>
                <a:t>Abraham’s zeal and actions</a:t>
              </a:r>
            </a:p>
          </p:txBody>
        </p:sp>
      </p:grpSp>
      <p:sp>
        <p:nvSpPr>
          <p:cNvPr id="139339" name="AutoShape 75"/>
          <p:cNvSpPr>
            <a:spLocks noChangeArrowheads="1"/>
          </p:cNvSpPr>
          <p:nvPr/>
        </p:nvSpPr>
        <p:spPr bwMode="auto">
          <a:xfrm>
            <a:off x="4152900" y="4038600"/>
            <a:ext cx="838200" cy="304800"/>
          </a:xfrm>
          <a:prstGeom prst="downArrow">
            <a:avLst>
              <a:gd name="adj1" fmla="val 34722"/>
              <a:gd name="adj2" fmla="val 44269"/>
            </a:avLst>
          </a:prstGeom>
          <a:gradFill rotWithShape="1">
            <a:gsLst>
              <a:gs pos="0">
                <a:srgbClr val="FFFFFF"/>
              </a:gs>
              <a:gs pos="50000">
                <a:srgbClr val="6600CC"/>
              </a:gs>
              <a:gs pos="100000">
                <a:srgbClr val="FFFFFF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340" name="AutoShape 76"/>
          <p:cNvSpPr>
            <a:spLocks noChangeArrowheads="1"/>
          </p:cNvSpPr>
          <p:nvPr/>
        </p:nvSpPr>
        <p:spPr bwMode="auto">
          <a:xfrm>
            <a:off x="4152900" y="2819400"/>
            <a:ext cx="838200" cy="304800"/>
          </a:xfrm>
          <a:prstGeom prst="downArrow">
            <a:avLst>
              <a:gd name="adj1" fmla="val 34722"/>
              <a:gd name="adj2" fmla="val 44269"/>
            </a:avLst>
          </a:prstGeom>
          <a:gradFill rotWithShape="1">
            <a:gsLst>
              <a:gs pos="0">
                <a:srgbClr val="FFFFFF"/>
              </a:gs>
              <a:gs pos="50000">
                <a:srgbClr val="6600CC"/>
              </a:gs>
              <a:gs pos="100000">
                <a:srgbClr val="FFFFFF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341" name="AutoShape 77"/>
          <p:cNvSpPr>
            <a:spLocks noChangeArrowheads="1"/>
          </p:cNvSpPr>
          <p:nvPr/>
        </p:nvSpPr>
        <p:spPr bwMode="auto">
          <a:xfrm>
            <a:off x="4152900" y="1600200"/>
            <a:ext cx="838200" cy="304800"/>
          </a:xfrm>
          <a:prstGeom prst="downArrow">
            <a:avLst>
              <a:gd name="adj1" fmla="val 34722"/>
              <a:gd name="adj2" fmla="val 44269"/>
            </a:avLst>
          </a:prstGeom>
          <a:gradFill rotWithShape="1">
            <a:gsLst>
              <a:gs pos="0">
                <a:srgbClr val="FFFFFF"/>
              </a:gs>
              <a:gs pos="50000">
                <a:srgbClr val="6600CC"/>
              </a:gs>
              <a:gs pos="100000">
                <a:srgbClr val="FFFFFF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9346" name="Group 82"/>
          <p:cNvGrpSpPr>
            <a:grpSpLocks/>
          </p:cNvGrpSpPr>
          <p:nvPr/>
        </p:nvGrpSpPr>
        <p:grpSpPr bwMode="auto">
          <a:xfrm>
            <a:off x="533400" y="1981200"/>
            <a:ext cx="8039100" cy="700088"/>
            <a:chOff x="336" y="1248"/>
            <a:chExt cx="5064" cy="441"/>
          </a:xfrm>
        </p:grpSpPr>
        <p:sp>
          <p:nvSpPr>
            <p:cNvPr id="139347" name="Rectangle 83"/>
            <p:cNvSpPr>
              <a:spLocks noChangeArrowheads="1"/>
            </p:cNvSpPr>
            <p:nvPr/>
          </p:nvSpPr>
          <p:spPr bwMode="auto">
            <a:xfrm>
              <a:off x="336" y="1283"/>
              <a:ext cx="5040" cy="37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1DDFF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48" name="Text Box 84"/>
            <p:cNvSpPr txBox="1">
              <a:spLocks noChangeArrowheads="1"/>
            </p:cNvSpPr>
            <p:nvPr/>
          </p:nvSpPr>
          <p:spPr bwMode="auto">
            <a:xfrm>
              <a:off x="360" y="1248"/>
              <a:ext cx="5040" cy="44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95000"/>
                </a:lnSpc>
              </a:pPr>
              <a:r>
                <a:rPr lang="en-US" sz="4200" b="1">
                  <a:solidFill>
                    <a:srgbClr val="0000CC"/>
                  </a:solidFill>
                  <a:latin typeface="Fette Engschrift" pitchFamily="2" charset="0"/>
                </a:rPr>
                <a:t>Position of having killed Isaac</a:t>
              </a:r>
              <a:r>
                <a:rPr lang="en-US" sz="2000" b="1">
                  <a:solidFill>
                    <a:srgbClr val="0000CC"/>
                  </a:solidFill>
                  <a:latin typeface="Fette Engschrift" pitchFamily="2" charset="0"/>
                </a:rPr>
                <a:t> </a:t>
              </a:r>
              <a:endParaRPr lang="en-US" sz="2000">
                <a:solidFill>
                  <a:srgbClr val="0000CC"/>
                </a:solidFill>
                <a:latin typeface="Fette Engschrift" pitchFamily="2" charset="0"/>
              </a:endParaRPr>
            </a:p>
          </p:txBody>
        </p:sp>
      </p:grpSp>
      <p:sp>
        <p:nvSpPr>
          <p:cNvPr id="139349" name="Text Box 85"/>
          <p:cNvSpPr txBox="1">
            <a:spLocks noChangeArrowheads="1"/>
          </p:cNvSpPr>
          <p:nvPr/>
        </p:nvSpPr>
        <p:spPr bwMode="auto">
          <a:xfrm>
            <a:off x="5410200" y="1981200"/>
            <a:ext cx="31242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</a:pPr>
            <a:r>
              <a:rPr lang="en-US" sz="4200" b="1">
                <a:solidFill>
                  <a:srgbClr val="0000CC"/>
                </a:solidFill>
                <a:latin typeface="Fette Engschrift" pitchFamily="2" charset="0"/>
              </a:rPr>
              <a:t>(separated Satan)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295400" y="3276888"/>
            <a:ext cx="6553200" cy="609312"/>
            <a:chOff x="1295400" y="3276888"/>
            <a:chExt cx="6553200" cy="609312"/>
          </a:xfrm>
        </p:grpSpPr>
        <p:sp>
          <p:nvSpPr>
            <p:cNvPr id="139351" name="Rectangle 87"/>
            <p:cNvSpPr>
              <a:spLocks noChangeArrowheads="1"/>
            </p:cNvSpPr>
            <p:nvPr/>
          </p:nvSpPr>
          <p:spPr bwMode="auto">
            <a:xfrm>
              <a:off x="1371600" y="3276888"/>
              <a:ext cx="6400800" cy="588963"/>
            </a:xfrm>
            <a:prstGeom prst="rect">
              <a:avLst/>
            </a:prstGeom>
            <a:solidFill>
              <a:srgbClr val="5900B2"/>
            </a:solidFill>
            <a:ln w="38100" algn="ctr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52" name="Text Box 88"/>
            <p:cNvSpPr txBox="1">
              <a:spLocks noChangeArrowheads="1"/>
            </p:cNvSpPr>
            <p:nvPr/>
          </p:nvSpPr>
          <p:spPr bwMode="auto">
            <a:xfrm>
              <a:off x="1295400" y="3301425"/>
              <a:ext cx="6553200" cy="5847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chemeClr val="bg1"/>
                  </a:solidFill>
                </a:rPr>
                <a:t>Success of offering of </a:t>
              </a:r>
              <a:r>
                <a:rPr lang="en-US" sz="3200" dirty="0" smtClean="0">
                  <a:solidFill>
                    <a:schemeClr val="bg1"/>
                  </a:solidFill>
                </a:rPr>
                <a:t>Isaac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9360" name="Group 96"/>
          <p:cNvGrpSpPr>
            <a:grpSpLocks/>
          </p:cNvGrpSpPr>
          <p:nvPr/>
        </p:nvGrpSpPr>
        <p:grpSpPr bwMode="auto">
          <a:xfrm>
            <a:off x="228600" y="4419600"/>
            <a:ext cx="8686800" cy="750888"/>
            <a:chOff x="144" y="2784"/>
            <a:chExt cx="5472" cy="473"/>
          </a:xfrm>
        </p:grpSpPr>
        <p:sp>
          <p:nvSpPr>
            <p:cNvPr id="139354" name="AutoShape 90"/>
            <p:cNvSpPr>
              <a:spLocks noChangeArrowheads="1"/>
            </p:cNvSpPr>
            <p:nvPr/>
          </p:nvSpPr>
          <p:spPr bwMode="auto">
            <a:xfrm>
              <a:off x="144" y="2849"/>
              <a:ext cx="5472" cy="389"/>
            </a:xfrm>
            <a:prstGeom prst="roundRect">
              <a:avLst>
                <a:gd name="adj" fmla="val 16667"/>
              </a:avLst>
            </a:prstGeom>
            <a:solidFill>
              <a:srgbClr val="7C00F8"/>
            </a:solidFill>
            <a:ln w="381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359" name="Group 95"/>
            <p:cNvGrpSpPr>
              <a:grpSpLocks/>
            </p:cNvGrpSpPr>
            <p:nvPr/>
          </p:nvGrpSpPr>
          <p:grpSpPr bwMode="auto">
            <a:xfrm>
              <a:off x="144" y="2784"/>
              <a:ext cx="4656" cy="473"/>
              <a:chOff x="144" y="2784"/>
              <a:chExt cx="4656" cy="473"/>
            </a:xfrm>
          </p:grpSpPr>
          <p:sp>
            <p:nvSpPr>
              <p:cNvPr id="139356" name="Text Box 92"/>
              <p:cNvSpPr txBox="1">
                <a:spLocks noChangeArrowheads="1"/>
              </p:cNvSpPr>
              <p:nvPr/>
            </p:nvSpPr>
            <p:spPr bwMode="auto">
              <a:xfrm>
                <a:off x="144" y="2842"/>
                <a:ext cx="4512" cy="40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Fette Engschrift" pitchFamily="2" charset="0"/>
                  </a:rPr>
                  <a:t>Providence of restoration in Abraham’s family</a:t>
                </a:r>
              </a:p>
            </p:txBody>
          </p:sp>
          <p:sp>
            <p:nvSpPr>
              <p:cNvPr id="139357" name="Text Box 93"/>
              <p:cNvSpPr txBox="1">
                <a:spLocks noChangeArrowheads="1"/>
              </p:cNvSpPr>
              <p:nvPr/>
            </p:nvSpPr>
            <p:spPr bwMode="auto">
              <a:xfrm>
                <a:off x="4560" y="2784"/>
                <a:ext cx="240" cy="47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>
                <a:outerShdw dist="127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4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Fette Engschrift" pitchFamily="2" charset="0"/>
                  </a:rPr>
                  <a:t>:</a:t>
                </a:r>
              </a:p>
            </p:txBody>
          </p:sp>
        </p:grpSp>
      </p:grpSp>
      <p:sp>
        <p:nvSpPr>
          <p:cNvPr id="139358" name="Text Box 94"/>
          <p:cNvSpPr txBox="1">
            <a:spLocks noChangeArrowheads="1"/>
          </p:cNvSpPr>
          <p:nvPr/>
        </p:nvSpPr>
        <p:spPr bwMode="auto">
          <a:xfrm>
            <a:off x="7467600" y="4511675"/>
            <a:ext cx="14478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US" sz="4000">
                <a:solidFill>
                  <a:schemeClr val="bg1"/>
                </a:solidFill>
                <a:latin typeface="Fette Engschrift" pitchFamily="2" charset="0"/>
              </a:rPr>
              <a:t>by Isaac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04800" y="762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600" u="sng" dirty="0">
                <a:solidFill>
                  <a:srgbClr val="000099"/>
                </a:solidFill>
                <a:latin typeface="Impact" pitchFamily="34" charset="0"/>
              </a:rPr>
              <a:t>Consequence of offering of Isaac</a:t>
            </a:r>
            <a:endParaRPr lang="en-US" sz="3600" u="sng" dirty="0">
              <a:latin typeface="Arial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9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9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9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9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9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39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92" name="Picture 104" descr="Abraham offering up Isaac (Engraving"/>
          <p:cNvPicPr>
            <a:picLocks noChangeAspect="1" noChangeArrowheads="1"/>
          </p:cNvPicPr>
          <p:nvPr/>
        </p:nvPicPr>
        <p:blipFill>
          <a:blip r:embed="rId3"/>
          <a:srcRect t="-317" b="11111"/>
          <a:stretch>
            <a:fillRect/>
          </a:stretch>
        </p:blipFill>
        <p:spPr bwMode="auto">
          <a:xfrm>
            <a:off x="304800" y="1371600"/>
            <a:ext cx="3983038" cy="4648200"/>
          </a:xfrm>
          <a:prstGeom prst="rect">
            <a:avLst/>
          </a:prstGeom>
          <a:noFill/>
        </p:spPr>
      </p:pic>
      <p:sp>
        <p:nvSpPr>
          <p:cNvPr id="140390" name="AutoShape 102"/>
          <p:cNvSpPr>
            <a:spLocks noChangeArrowheads="1"/>
          </p:cNvSpPr>
          <p:nvPr/>
        </p:nvSpPr>
        <p:spPr bwMode="auto">
          <a:xfrm rot="5400000" flipH="1">
            <a:off x="3263107" y="627856"/>
            <a:ext cx="342900" cy="3316287"/>
          </a:xfrm>
          <a:prstGeom prst="downArrow">
            <a:avLst>
              <a:gd name="adj1" fmla="val 36370"/>
              <a:gd name="adj2" fmla="val 79654"/>
            </a:avLst>
          </a:prstGeom>
          <a:solidFill>
            <a:srgbClr val="8585FF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pSp>
        <p:nvGrpSpPr>
          <p:cNvPr id="140387" name="Group 99"/>
          <p:cNvGrpSpPr>
            <a:grpSpLocks/>
          </p:cNvGrpSpPr>
          <p:nvPr/>
        </p:nvGrpSpPr>
        <p:grpSpPr bwMode="auto">
          <a:xfrm>
            <a:off x="633413" y="1752600"/>
            <a:ext cx="1143000" cy="1066800"/>
            <a:chOff x="4704" y="288"/>
            <a:chExt cx="672" cy="720"/>
          </a:xfrm>
        </p:grpSpPr>
        <p:sp>
          <p:nvSpPr>
            <p:cNvPr id="140388" name="Oval 100"/>
            <p:cNvSpPr>
              <a:spLocks noChangeArrowheads="1"/>
            </p:cNvSpPr>
            <p:nvPr/>
          </p:nvSpPr>
          <p:spPr bwMode="auto">
            <a:xfrm>
              <a:off x="4704" y="288"/>
              <a:ext cx="672" cy="7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40389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4778" y="492"/>
              <a:ext cx="517" cy="3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385" name="Group 97"/>
          <p:cNvGrpSpPr>
            <a:grpSpLocks/>
          </p:cNvGrpSpPr>
          <p:nvPr/>
        </p:nvGrpSpPr>
        <p:grpSpPr bwMode="auto">
          <a:xfrm>
            <a:off x="1214438" y="5538788"/>
            <a:ext cx="6862762" cy="1090612"/>
            <a:chOff x="525" y="3456"/>
            <a:chExt cx="4323" cy="687"/>
          </a:xfrm>
        </p:grpSpPr>
        <p:sp>
          <p:nvSpPr>
            <p:cNvPr id="140292" name="Text Box 4"/>
            <p:cNvSpPr txBox="1">
              <a:spLocks noChangeArrowheads="1"/>
            </p:cNvSpPr>
            <p:nvPr/>
          </p:nvSpPr>
          <p:spPr bwMode="auto">
            <a:xfrm>
              <a:off x="752" y="3497"/>
              <a:ext cx="4096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Through the success of Isaac’s offering,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Abraham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and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Isaac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attained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inseparable oneness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 in their fidelity to God’s Will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216).</a:t>
              </a:r>
            </a:p>
          </p:txBody>
        </p:sp>
        <p:sp>
          <p:nvSpPr>
            <p:cNvPr id="140293" name="Text Box 5"/>
            <p:cNvSpPr txBox="1">
              <a:spLocks noChangeArrowheads="1"/>
            </p:cNvSpPr>
            <p:nvPr/>
          </p:nvSpPr>
          <p:spPr bwMode="auto">
            <a:xfrm>
              <a:off x="525" y="3456"/>
              <a:ext cx="2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0383" name="Group 95"/>
          <p:cNvGrpSpPr>
            <a:grpSpLocks/>
          </p:cNvGrpSpPr>
          <p:nvPr/>
        </p:nvGrpSpPr>
        <p:grpSpPr bwMode="auto">
          <a:xfrm>
            <a:off x="304800" y="228600"/>
            <a:ext cx="8439150" cy="1143000"/>
            <a:chOff x="213" y="192"/>
            <a:chExt cx="5316" cy="720"/>
          </a:xfrm>
        </p:grpSpPr>
        <p:sp>
          <p:nvSpPr>
            <p:cNvPr id="140296" name="Rectangle 8"/>
            <p:cNvSpPr>
              <a:spLocks noChangeArrowheads="1"/>
            </p:cNvSpPr>
            <p:nvPr/>
          </p:nvSpPr>
          <p:spPr bwMode="auto">
            <a:xfrm>
              <a:off x="213" y="192"/>
              <a:ext cx="5316" cy="720"/>
            </a:xfrm>
            <a:prstGeom prst="rect">
              <a:avLst/>
            </a:prstGeom>
            <a:solidFill>
              <a:srgbClr val="0000CC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81" name="Group 93"/>
            <p:cNvGrpSpPr>
              <a:grpSpLocks/>
            </p:cNvGrpSpPr>
            <p:nvPr/>
          </p:nvGrpSpPr>
          <p:grpSpPr bwMode="auto">
            <a:xfrm>
              <a:off x="231" y="231"/>
              <a:ext cx="5280" cy="642"/>
              <a:chOff x="240" y="192"/>
              <a:chExt cx="5280" cy="642"/>
            </a:xfrm>
          </p:grpSpPr>
          <p:sp>
            <p:nvSpPr>
              <p:cNvPr id="140297" name="Text Box 9"/>
              <p:cNvSpPr txBox="1">
                <a:spLocks noChangeArrowheads="1"/>
              </p:cNvSpPr>
              <p:nvPr/>
            </p:nvSpPr>
            <p:spPr bwMode="auto">
              <a:xfrm>
                <a:off x="960" y="192"/>
                <a:ext cx="4560" cy="64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5000"/>
                  </a:lnSpc>
                </a:pPr>
                <a:r>
                  <a:rPr lang="en-US" sz="3200" dirty="0">
                    <a:solidFill>
                      <a:schemeClr val="bg1"/>
                    </a:solidFill>
                    <a:latin typeface="Impact" pitchFamily="34" charset="0"/>
                  </a:rPr>
                  <a:t>Isaac’s Position and His Symbolic Offering in the Sight of God</a:t>
                </a:r>
                <a:endParaRPr lang="en-US" sz="3200" b="1" u="sng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298" name="Text Box 10"/>
              <p:cNvSpPr txBox="1">
                <a:spLocks noChangeArrowheads="1"/>
              </p:cNvSpPr>
              <p:nvPr/>
            </p:nvSpPr>
            <p:spPr bwMode="auto">
              <a:xfrm>
                <a:off x="240" y="192"/>
                <a:ext cx="912" cy="3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5000"/>
                  </a:lnSpc>
                </a:pPr>
                <a:r>
                  <a:rPr lang="en-US" sz="3200">
                    <a:solidFill>
                      <a:schemeClr val="bg1"/>
                    </a:solidFill>
                    <a:latin typeface="Impact" pitchFamily="34" charset="0"/>
                  </a:rPr>
                  <a:t>3.1.2.3</a:t>
                </a:r>
                <a:endParaRPr lang="en-US" sz="3200" b="1" u="sng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6272213" y="28194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r>
              <a:rPr lang="en-US" sz="3200" dirty="0">
                <a:solidFill>
                  <a:srgbClr val="000099"/>
                </a:solidFill>
                <a:latin typeface="Impact" pitchFamily="34" charset="0"/>
              </a:rPr>
              <a:t>Inseparable</a:t>
            </a:r>
          </a:p>
          <a:p>
            <a:pPr eaLnBrk="0" hangingPunct="0">
              <a:lnSpc>
                <a:spcPct val="80000"/>
              </a:lnSpc>
            </a:pPr>
            <a:r>
              <a:rPr lang="en-US" sz="3200" dirty="0">
                <a:solidFill>
                  <a:srgbClr val="000099"/>
                </a:solidFill>
                <a:latin typeface="Impact" pitchFamily="34" charset="0"/>
              </a:rPr>
              <a:t>oneness</a:t>
            </a:r>
          </a:p>
        </p:txBody>
      </p:sp>
      <p:sp>
        <p:nvSpPr>
          <p:cNvPr id="140310" name="AutoShape 22"/>
          <p:cNvSpPr>
            <a:spLocks noChangeArrowheads="1"/>
          </p:cNvSpPr>
          <p:nvPr/>
        </p:nvSpPr>
        <p:spPr bwMode="auto">
          <a:xfrm rot="-10800000">
            <a:off x="5167313" y="2771775"/>
            <a:ext cx="160337" cy="627063"/>
          </a:xfrm>
          <a:prstGeom prst="curvedLeftArrow">
            <a:avLst>
              <a:gd name="adj1" fmla="val 78218"/>
              <a:gd name="adj2" fmla="val 156436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50000">
                <a:srgbClr val="FFCC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11" name="AutoShape 23"/>
          <p:cNvSpPr>
            <a:spLocks noChangeArrowheads="1"/>
          </p:cNvSpPr>
          <p:nvPr/>
        </p:nvSpPr>
        <p:spPr bwMode="auto">
          <a:xfrm rot="-10800000">
            <a:off x="5167313" y="2771775"/>
            <a:ext cx="160337" cy="627063"/>
          </a:xfrm>
          <a:prstGeom prst="curvedLeftArrow">
            <a:avLst>
              <a:gd name="adj1" fmla="val 78218"/>
              <a:gd name="adj2" fmla="val 156436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50000">
                <a:srgbClr val="FFCC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22" name="AutoShape 34"/>
          <p:cNvSpPr>
            <a:spLocks noChangeArrowheads="1"/>
          </p:cNvSpPr>
          <p:nvPr/>
        </p:nvSpPr>
        <p:spPr bwMode="auto">
          <a:xfrm>
            <a:off x="5845175" y="2773363"/>
            <a:ext cx="160338" cy="627062"/>
          </a:xfrm>
          <a:prstGeom prst="curvedLeftArrow">
            <a:avLst>
              <a:gd name="adj1" fmla="val 78218"/>
              <a:gd name="adj2" fmla="val 156435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23" name="AutoShape 35"/>
          <p:cNvSpPr>
            <a:spLocks noChangeArrowheads="1"/>
          </p:cNvSpPr>
          <p:nvPr/>
        </p:nvSpPr>
        <p:spPr bwMode="auto">
          <a:xfrm>
            <a:off x="5845175" y="2773363"/>
            <a:ext cx="160338" cy="627062"/>
          </a:xfrm>
          <a:prstGeom prst="curvedLeftArrow">
            <a:avLst>
              <a:gd name="adj1" fmla="val 78218"/>
              <a:gd name="adj2" fmla="val 156435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379" name="Group 91"/>
          <p:cNvGrpSpPr>
            <a:grpSpLocks/>
          </p:cNvGrpSpPr>
          <p:nvPr/>
        </p:nvGrpSpPr>
        <p:grpSpPr bwMode="auto">
          <a:xfrm>
            <a:off x="4595813" y="1866900"/>
            <a:ext cx="1981200" cy="838200"/>
            <a:chOff x="2832" y="1056"/>
            <a:chExt cx="1248" cy="528"/>
          </a:xfrm>
        </p:grpSpPr>
        <p:sp>
          <p:nvSpPr>
            <p:cNvPr id="140362" name="Oval 74"/>
            <p:cNvSpPr>
              <a:spLocks noChangeArrowheads="1"/>
            </p:cNvSpPr>
            <p:nvPr/>
          </p:nvSpPr>
          <p:spPr bwMode="auto">
            <a:xfrm>
              <a:off x="2832" y="1056"/>
              <a:ext cx="1248" cy="5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162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0363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2999" y="1152"/>
              <a:ext cx="914" cy="336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Abraham</a:t>
              </a:r>
            </a:p>
          </p:txBody>
        </p:sp>
      </p:grpSp>
      <p:grpSp>
        <p:nvGrpSpPr>
          <p:cNvPr id="140364" name="Group 76"/>
          <p:cNvGrpSpPr>
            <a:grpSpLocks/>
          </p:cNvGrpSpPr>
          <p:nvPr/>
        </p:nvGrpSpPr>
        <p:grpSpPr bwMode="auto">
          <a:xfrm>
            <a:off x="4748213" y="3429000"/>
            <a:ext cx="1676400" cy="838200"/>
            <a:chOff x="1344" y="2064"/>
            <a:chExt cx="1056" cy="528"/>
          </a:xfrm>
        </p:grpSpPr>
        <p:sp>
          <p:nvSpPr>
            <p:cNvPr id="140365" name="Oval 77"/>
            <p:cNvSpPr>
              <a:spLocks noChangeArrowheads="1"/>
            </p:cNvSpPr>
            <p:nvPr/>
          </p:nvSpPr>
          <p:spPr bwMode="auto">
            <a:xfrm>
              <a:off x="1344" y="2064"/>
              <a:ext cx="1056" cy="5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54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0366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535" y="2184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Isaac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0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0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0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0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90" grpId="0" animBg="1"/>
      <p:bldP spid="140308" grpId="0"/>
      <p:bldP spid="140310" grpId="0" animBg="1"/>
      <p:bldP spid="140311" grpId="0" animBg="1"/>
      <p:bldP spid="140322" grpId="0" animBg="1"/>
      <p:bldP spid="14032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50" name="Picture 34" descr="Abraham offering up Isaac (Engraving"/>
          <p:cNvPicPr>
            <a:picLocks noChangeAspect="1" noChangeArrowheads="1"/>
          </p:cNvPicPr>
          <p:nvPr/>
        </p:nvPicPr>
        <p:blipFill>
          <a:blip r:embed="rId3"/>
          <a:srcRect t="-317" b="11111"/>
          <a:stretch>
            <a:fillRect/>
          </a:stretch>
        </p:blipFill>
        <p:spPr bwMode="auto">
          <a:xfrm>
            <a:off x="304800" y="1371600"/>
            <a:ext cx="3984625" cy="4648200"/>
          </a:xfrm>
          <a:prstGeom prst="rect">
            <a:avLst/>
          </a:prstGeom>
          <a:noFill/>
        </p:spPr>
      </p:pic>
      <p:sp>
        <p:nvSpPr>
          <p:cNvPr id="188418" name="AutoShape 2"/>
          <p:cNvSpPr>
            <a:spLocks noChangeArrowheads="1"/>
          </p:cNvSpPr>
          <p:nvPr/>
        </p:nvSpPr>
        <p:spPr bwMode="auto">
          <a:xfrm rot="5400000" flipH="1">
            <a:off x="3263107" y="627856"/>
            <a:ext cx="342900" cy="3316287"/>
          </a:xfrm>
          <a:prstGeom prst="downArrow">
            <a:avLst>
              <a:gd name="adj1" fmla="val 36370"/>
              <a:gd name="adj2" fmla="val 79654"/>
            </a:avLst>
          </a:prstGeom>
          <a:solidFill>
            <a:srgbClr val="8585FF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8449" name="Group 33"/>
          <p:cNvGrpSpPr>
            <a:grpSpLocks/>
          </p:cNvGrpSpPr>
          <p:nvPr/>
        </p:nvGrpSpPr>
        <p:grpSpPr bwMode="auto">
          <a:xfrm>
            <a:off x="960438" y="5476875"/>
            <a:ext cx="7116762" cy="1304925"/>
            <a:chOff x="285" y="3408"/>
            <a:chExt cx="4483" cy="822"/>
          </a:xfrm>
        </p:grpSpPr>
        <p:sp>
          <p:nvSpPr>
            <p:cNvPr id="188421" name="Text Box 5"/>
            <p:cNvSpPr txBox="1">
              <a:spLocks noChangeArrowheads="1"/>
            </p:cNvSpPr>
            <p:nvPr/>
          </p:nvSpPr>
          <p:spPr bwMode="auto">
            <a:xfrm>
              <a:off x="528" y="3456"/>
              <a:ext cx="4240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After the divine mission had passed from Abraham to Isaac, Abraham offered the </a:t>
              </a:r>
              <a:r>
                <a:rPr lang="en-US" sz="2200" b="1" u="sng">
                  <a:solidFill>
                    <a:schemeClr val="bg1"/>
                  </a:solidFill>
                  <a:latin typeface="Arial Narrow" pitchFamily="34" charset="0"/>
                </a:rPr>
                <a:t>ram</a:t>
              </a:r>
              <a:r>
                <a:rPr lang="en-US" sz="2200" b="1">
                  <a:solidFill>
                    <a:schemeClr val="bg1"/>
                  </a:solidFill>
                  <a:latin typeface="Arial Narrow" pitchFamily="34" charset="0"/>
                </a:rPr>
                <a:t> provided by God as the substitute for Isaac. In fact, this was the symbolic offering by which Isaac restored the foundation of faith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217).</a:t>
              </a:r>
              <a:endParaRPr lang="en-US" sz="2000" u="sng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88422" name="Text Box 6"/>
            <p:cNvSpPr txBox="1">
              <a:spLocks noChangeArrowheads="1"/>
            </p:cNvSpPr>
            <p:nvPr/>
          </p:nvSpPr>
          <p:spPr bwMode="auto">
            <a:xfrm>
              <a:off x="285" y="3408"/>
              <a:ext cx="2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8423" name="Group 7"/>
          <p:cNvGrpSpPr>
            <a:grpSpLocks/>
          </p:cNvGrpSpPr>
          <p:nvPr/>
        </p:nvGrpSpPr>
        <p:grpSpPr bwMode="auto">
          <a:xfrm>
            <a:off x="304800" y="228600"/>
            <a:ext cx="8439150" cy="1143000"/>
            <a:chOff x="213" y="192"/>
            <a:chExt cx="5316" cy="720"/>
          </a:xfrm>
        </p:grpSpPr>
        <p:sp>
          <p:nvSpPr>
            <p:cNvPr id="188424" name="Rectangle 8"/>
            <p:cNvSpPr>
              <a:spLocks noChangeArrowheads="1"/>
            </p:cNvSpPr>
            <p:nvPr/>
          </p:nvSpPr>
          <p:spPr bwMode="auto">
            <a:xfrm>
              <a:off x="213" y="192"/>
              <a:ext cx="5316" cy="720"/>
            </a:xfrm>
            <a:prstGeom prst="rect">
              <a:avLst/>
            </a:prstGeom>
            <a:solidFill>
              <a:srgbClr val="0000CC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8425" name="Group 9"/>
            <p:cNvGrpSpPr>
              <a:grpSpLocks/>
            </p:cNvGrpSpPr>
            <p:nvPr/>
          </p:nvGrpSpPr>
          <p:grpSpPr bwMode="auto">
            <a:xfrm>
              <a:off x="231" y="231"/>
              <a:ext cx="5280" cy="642"/>
              <a:chOff x="240" y="192"/>
              <a:chExt cx="5280" cy="642"/>
            </a:xfrm>
          </p:grpSpPr>
          <p:sp>
            <p:nvSpPr>
              <p:cNvPr id="188426" name="Text Box 10"/>
              <p:cNvSpPr txBox="1">
                <a:spLocks noChangeArrowheads="1"/>
              </p:cNvSpPr>
              <p:nvPr/>
            </p:nvSpPr>
            <p:spPr bwMode="auto">
              <a:xfrm>
                <a:off x="960" y="192"/>
                <a:ext cx="4560" cy="64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5000"/>
                  </a:lnSpc>
                </a:pPr>
                <a:r>
                  <a:rPr lang="en-US" sz="3200">
                    <a:solidFill>
                      <a:schemeClr val="bg1"/>
                    </a:solidFill>
                    <a:latin typeface="Impact" pitchFamily="34" charset="0"/>
                  </a:rPr>
                  <a:t>Isaac’s Position and His Symbolic Offering in the Sight of God</a:t>
                </a:r>
                <a:endParaRPr lang="en-US" sz="3200" b="1" u="sng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427" name="Text Box 11"/>
              <p:cNvSpPr txBox="1">
                <a:spLocks noChangeArrowheads="1"/>
              </p:cNvSpPr>
              <p:nvPr/>
            </p:nvSpPr>
            <p:spPr bwMode="auto">
              <a:xfrm>
                <a:off x="240" y="192"/>
                <a:ext cx="912" cy="3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5000"/>
                  </a:lnSpc>
                </a:pPr>
                <a:r>
                  <a:rPr lang="en-US" sz="3200">
                    <a:solidFill>
                      <a:schemeClr val="bg1"/>
                    </a:solidFill>
                    <a:latin typeface="Impact" pitchFamily="34" charset="0"/>
                  </a:rPr>
                  <a:t>3.1.2.3</a:t>
                </a:r>
                <a:endParaRPr lang="en-US" sz="3200" b="1" u="sng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88431" name="AutoShape 15"/>
          <p:cNvSpPr>
            <a:spLocks noChangeArrowheads="1"/>
          </p:cNvSpPr>
          <p:nvPr/>
        </p:nvSpPr>
        <p:spPr bwMode="auto">
          <a:xfrm rot="18692250" flipV="1">
            <a:off x="4291013" y="2444318"/>
            <a:ext cx="228600" cy="1447800"/>
          </a:xfrm>
          <a:prstGeom prst="downArrow">
            <a:avLst>
              <a:gd name="adj1" fmla="val 35000"/>
              <a:gd name="adj2" fmla="val 99515"/>
            </a:avLst>
          </a:prstGeom>
          <a:solidFill>
            <a:srgbClr val="8585FF"/>
          </a:solidFill>
          <a:ln w="38100" algn="ctr">
            <a:solidFill>
              <a:srgbClr val="8585FF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88433" name="AutoShape 17"/>
          <p:cNvSpPr>
            <a:spLocks noChangeArrowheads="1"/>
          </p:cNvSpPr>
          <p:nvPr/>
        </p:nvSpPr>
        <p:spPr bwMode="auto">
          <a:xfrm rot="-10800000">
            <a:off x="5167313" y="2771775"/>
            <a:ext cx="160337" cy="627063"/>
          </a:xfrm>
          <a:prstGeom prst="curvedLeftArrow">
            <a:avLst>
              <a:gd name="adj1" fmla="val 78218"/>
              <a:gd name="adj2" fmla="val 156436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50000">
                <a:srgbClr val="FFCC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34" name="AutoShape 18"/>
          <p:cNvSpPr>
            <a:spLocks noChangeArrowheads="1"/>
          </p:cNvSpPr>
          <p:nvPr/>
        </p:nvSpPr>
        <p:spPr bwMode="auto">
          <a:xfrm rot="-10800000">
            <a:off x="5167313" y="2771775"/>
            <a:ext cx="160337" cy="627063"/>
          </a:xfrm>
          <a:prstGeom prst="curvedLeftArrow">
            <a:avLst>
              <a:gd name="adj1" fmla="val 78218"/>
              <a:gd name="adj2" fmla="val 156436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50000">
                <a:srgbClr val="FFCC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35" name="AutoShape 19"/>
          <p:cNvSpPr>
            <a:spLocks noChangeArrowheads="1"/>
          </p:cNvSpPr>
          <p:nvPr/>
        </p:nvSpPr>
        <p:spPr bwMode="auto">
          <a:xfrm rot="-10800000">
            <a:off x="5167313" y="2771775"/>
            <a:ext cx="160337" cy="627063"/>
          </a:xfrm>
          <a:prstGeom prst="curvedLeftArrow">
            <a:avLst>
              <a:gd name="adj1" fmla="val 78218"/>
              <a:gd name="adj2" fmla="val 156436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50000">
                <a:srgbClr val="FFCC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36" name="AutoShape 20"/>
          <p:cNvSpPr>
            <a:spLocks noChangeArrowheads="1"/>
          </p:cNvSpPr>
          <p:nvPr/>
        </p:nvSpPr>
        <p:spPr bwMode="auto">
          <a:xfrm>
            <a:off x="5845175" y="2773363"/>
            <a:ext cx="160338" cy="627062"/>
          </a:xfrm>
          <a:prstGeom prst="curvedLeftArrow">
            <a:avLst>
              <a:gd name="adj1" fmla="val 78218"/>
              <a:gd name="adj2" fmla="val 156435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37" name="AutoShape 21"/>
          <p:cNvSpPr>
            <a:spLocks noChangeArrowheads="1"/>
          </p:cNvSpPr>
          <p:nvPr/>
        </p:nvSpPr>
        <p:spPr bwMode="auto">
          <a:xfrm>
            <a:off x="5845175" y="2773363"/>
            <a:ext cx="160338" cy="627062"/>
          </a:xfrm>
          <a:prstGeom prst="curvedLeftArrow">
            <a:avLst>
              <a:gd name="adj1" fmla="val 78218"/>
              <a:gd name="adj2" fmla="val 156435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38" name="AutoShape 22"/>
          <p:cNvSpPr>
            <a:spLocks noChangeArrowheads="1"/>
          </p:cNvSpPr>
          <p:nvPr/>
        </p:nvSpPr>
        <p:spPr bwMode="auto">
          <a:xfrm>
            <a:off x="5845175" y="2773363"/>
            <a:ext cx="160338" cy="627062"/>
          </a:xfrm>
          <a:prstGeom prst="curvedLeftArrow">
            <a:avLst>
              <a:gd name="adj1" fmla="val 78218"/>
              <a:gd name="adj2" fmla="val 156435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8439" name="Group 23"/>
          <p:cNvGrpSpPr>
            <a:grpSpLocks/>
          </p:cNvGrpSpPr>
          <p:nvPr/>
        </p:nvGrpSpPr>
        <p:grpSpPr bwMode="auto">
          <a:xfrm>
            <a:off x="633413" y="1752600"/>
            <a:ext cx="1143000" cy="1066800"/>
            <a:chOff x="4704" y="288"/>
            <a:chExt cx="672" cy="720"/>
          </a:xfrm>
        </p:grpSpPr>
        <p:sp>
          <p:nvSpPr>
            <p:cNvPr id="188440" name="Oval 24"/>
            <p:cNvSpPr>
              <a:spLocks noChangeArrowheads="1"/>
            </p:cNvSpPr>
            <p:nvPr/>
          </p:nvSpPr>
          <p:spPr bwMode="auto">
            <a:xfrm>
              <a:off x="4704" y="288"/>
              <a:ext cx="672" cy="7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88441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778" y="492"/>
              <a:ext cx="517" cy="3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188442" name="Oval 26"/>
          <p:cNvSpPr>
            <a:spLocks noChangeArrowheads="1"/>
          </p:cNvSpPr>
          <p:nvPr/>
        </p:nvSpPr>
        <p:spPr bwMode="auto">
          <a:xfrm>
            <a:off x="2538413" y="1905000"/>
            <a:ext cx="1524000" cy="762000"/>
          </a:xfrm>
          <a:prstGeom prst="ellipse">
            <a:avLst/>
          </a:prstGeom>
          <a:gradFill rotWithShape="1">
            <a:gsLst>
              <a:gs pos="0">
                <a:srgbClr val="666633"/>
              </a:gs>
              <a:gs pos="100000">
                <a:srgbClr val="6666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40161" dir="6506097" algn="ctr" rotWithShape="0">
              <a:srgbClr val="CC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  <a:latin typeface="Impact" pitchFamily="34" charset="0"/>
              </a:rPr>
              <a:t>Ram</a:t>
            </a:r>
          </a:p>
        </p:txBody>
      </p:sp>
      <p:grpSp>
        <p:nvGrpSpPr>
          <p:cNvPr id="188443" name="Group 27"/>
          <p:cNvGrpSpPr>
            <a:grpSpLocks/>
          </p:cNvGrpSpPr>
          <p:nvPr/>
        </p:nvGrpSpPr>
        <p:grpSpPr bwMode="auto">
          <a:xfrm>
            <a:off x="4595813" y="1866900"/>
            <a:ext cx="1981200" cy="838200"/>
            <a:chOff x="2832" y="1056"/>
            <a:chExt cx="1248" cy="528"/>
          </a:xfrm>
        </p:grpSpPr>
        <p:sp>
          <p:nvSpPr>
            <p:cNvPr id="188444" name="Oval 28"/>
            <p:cNvSpPr>
              <a:spLocks noChangeArrowheads="1"/>
            </p:cNvSpPr>
            <p:nvPr/>
          </p:nvSpPr>
          <p:spPr bwMode="auto">
            <a:xfrm>
              <a:off x="2832" y="1056"/>
              <a:ext cx="1248" cy="5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162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8445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999" y="1152"/>
              <a:ext cx="914" cy="336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Abraham</a:t>
              </a:r>
            </a:p>
          </p:txBody>
        </p:sp>
      </p:grpSp>
      <p:grpSp>
        <p:nvGrpSpPr>
          <p:cNvPr id="188446" name="Group 30"/>
          <p:cNvGrpSpPr>
            <a:grpSpLocks/>
          </p:cNvGrpSpPr>
          <p:nvPr/>
        </p:nvGrpSpPr>
        <p:grpSpPr bwMode="auto">
          <a:xfrm>
            <a:off x="4748213" y="3429000"/>
            <a:ext cx="1676400" cy="838200"/>
            <a:chOff x="1344" y="2064"/>
            <a:chExt cx="1056" cy="528"/>
          </a:xfrm>
        </p:grpSpPr>
        <p:sp>
          <p:nvSpPr>
            <p:cNvPr id="188447" name="Oval 31"/>
            <p:cNvSpPr>
              <a:spLocks noChangeArrowheads="1"/>
            </p:cNvSpPr>
            <p:nvPr/>
          </p:nvSpPr>
          <p:spPr bwMode="auto">
            <a:xfrm>
              <a:off x="1344" y="2064"/>
              <a:ext cx="1056" cy="5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54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8448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535" y="2184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Isaac</a:t>
              </a:r>
            </a:p>
          </p:txBody>
        </p:sp>
      </p:grp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6272213" y="28194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r>
              <a:rPr lang="en-US" sz="3200" dirty="0">
                <a:solidFill>
                  <a:srgbClr val="000099"/>
                </a:solidFill>
                <a:latin typeface="Impact" pitchFamily="34" charset="0"/>
              </a:rPr>
              <a:t>Inseparable</a:t>
            </a:r>
          </a:p>
          <a:p>
            <a:pPr eaLnBrk="0" hangingPunct="0">
              <a:lnSpc>
                <a:spcPct val="80000"/>
              </a:lnSpc>
            </a:pPr>
            <a:r>
              <a:rPr lang="en-US" sz="3200" dirty="0">
                <a:solidFill>
                  <a:srgbClr val="000099"/>
                </a:solidFill>
                <a:latin typeface="Impact" pitchFamily="34" charset="0"/>
              </a:rPr>
              <a:t>oneness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8844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89" name="Picture 81" descr="Abraham offering up Isaac (Engraving"/>
          <p:cNvPicPr>
            <a:picLocks noChangeAspect="1" noChangeArrowheads="1"/>
          </p:cNvPicPr>
          <p:nvPr/>
        </p:nvPicPr>
        <p:blipFill>
          <a:blip r:embed="rId3"/>
          <a:srcRect t="-317" b="11111"/>
          <a:stretch>
            <a:fillRect/>
          </a:stretch>
        </p:blipFill>
        <p:spPr bwMode="auto">
          <a:xfrm>
            <a:off x="304800" y="1371600"/>
            <a:ext cx="3983038" cy="4648200"/>
          </a:xfrm>
          <a:prstGeom prst="rect">
            <a:avLst/>
          </a:prstGeom>
          <a:noFill/>
        </p:spPr>
      </p:pic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488" name="Group 80"/>
          <p:cNvGrpSpPr>
            <a:grpSpLocks/>
          </p:cNvGrpSpPr>
          <p:nvPr/>
        </p:nvGrpSpPr>
        <p:grpSpPr bwMode="auto">
          <a:xfrm>
            <a:off x="985838" y="5534025"/>
            <a:ext cx="7167562" cy="1095375"/>
            <a:chOff x="525" y="3486"/>
            <a:chExt cx="4515" cy="690"/>
          </a:xfrm>
        </p:grpSpPr>
        <p:sp>
          <p:nvSpPr>
            <p:cNvPr id="145413" name="Text Box 5"/>
            <p:cNvSpPr txBox="1">
              <a:spLocks noChangeArrowheads="1"/>
            </p:cNvSpPr>
            <p:nvPr/>
          </p:nvSpPr>
          <p:spPr bwMode="auto">
            <a:xfrm>
              <a:off x="752" y="3530"/>
              <a:ext cx="4288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In this way, Isaac, having inherited Abraham’s mission, made the symbolic offering and restored through indemnity the </a:t>
              </a:r>
              <a:r>
                <a:rPr lang="en-US" sz="2400" b="1" u="sng">
                  <a:solidFill>
                    <a:schemeClr val="bg1"/>
                  </a:solidFill>
                  <a:latin typeface="Arial Narrow" pitchFamily="34" charset="0"/>
                </a:rPr>
                <a:t>foundation of faith</a:t>
              </a: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.</a:t>
              </a:r>
              <a:endParaRPr lang="en-US" sz="240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45414" name="Text Box 6"/>
            <p:cNvSpPr txBox="1">
              <a:spLocks noChangeArrowheads="1"/>
            </p:cNvSpPr>
            <p:nvPr/>
          </p:nvSpPr>
          <p:spPr bwMode="auto">
            <a:xfrm>
              <a:off x="525" y="3486"/>
              <a:ext cx="2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45461" name="AutoShape 53"/>
          <p:cNvSpPr>
            <a:spLocks noChangeArrowheads="1"/>
          </p:cNvSpPr>
          <p:nvPr/>
        </p:nvSpPr>
        <p:spPr bwMode="auto">
          <a:xfrm rot="5400000" flipH="1">
            <a:off x="3263107" y="627856"/>
            <a:ext cx="342900" cy="3316287"/>
          </a:xfrm>
          <a:prstGeom prst="downArrow">
            <a:avLst>
              <a:gd name="adj1" fmla="val 36370"/>
              <a:gd name="adj2" fmla="val 79654"/>
            </a:avLst>
          </a:prstGeom>
          <a:solidFill>
            <a:srgbClr val="8585FF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pSp>
        <p:nvGrpSpPr>
          <p:cNvPr id="145462" name="Group 54"/>
          <p:cNvGrpSpPr>
            <a:grpSpLocks/>
          </p:cNvGrpSpPr>
          <p:nvPr/>
        </p:nvGrpSpPr>
        <p:grpSpPr bwMode="auto">
          <a:xfrm>
            <a:off x="304800" y="228600"/>
            <a:ext cx="8439150" cy="1143000"/>
            <a:chOff x="213" y="192"/>
            <a:chExt cx="5316" cy="720"/>
          </a:xfrm>
        </p:grpSpPr>
        <p:sp>
          <p:nvSpPr>
            <p:cNvPr id="145463" name="Rectangle 55"/>
            <p:cNvSpPr>
              <a:spLocks noChangeArrowheads="1"/>
            </p:cNvSpPr>
            <p:nvPr/>
          </p:nvSpPr>
          <p:spPr bwMode="auto">
            <a:xfrm>
              <a:off x="213" y="192"/>
              <a:ext cx="5316" cy="720"/>
            </a:xfrm>
            <a:prstGeom prst="rect">
              <a:avLst/>
            </a:prstGeom>
            <a:solidFill>
              <a:srgbClr val="0000CC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64" name="Group 56"/>
            <p:cNvGrpSpPr>
              <a:grpSpLocks/>
            </p:cNvGrpSpPr>
            <p:nvPr/>
          </p:nvGrpSpPr>
          <p:grpSpPr bwMode="auto">
            <a:xfrm>
              <a:off x="231" y="231"/>
              <a:ext cx="5280" cy="642"/>
              <a:chOff x="240" y="192"/>
              <a:chExt cx="5280" cy="642"/>
            </a:xfrm>
          </p:grpSpPr>
          <p:sp>
            <p:nvSpPr>
              <p:cNvPr id="145465" name="Text Box 57"/>
              <p:cNvSpPr txBox="1">
                <a:spLocks noChangeArrowheads="1"/>
              </p:cNvSpPr>
              <p:nvPr/>
            </p:nvSpPr>
            <p:spPr bwMode="auto">
              <a:xfrm>
                <a:off x="960" y="192"/>
                <a:ext cx="4560" cy="64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5000"/>
                  </a:lnSpc>
                </a:pPr>
                <a:r>
                  <a:rPr lang="en-US" sz="3200">
                    <a:solidFill>
                      <a:schemeClr val="bg1"/>
                    </a:solidFill>
                    <a:latin typeface="Impact" pitchFamily="34" charset="0"/>
                  </a:rPr>
                  <a:t>Isaac’s Position and His Symbolic Offering in the Sight of God</a:t>
                </a:r>
                <a:endParaRPr lang="en-US" sz="3200" b="1" u="sng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466" name="Text Box 58"/>
              <p:cNvSpPr txBox="1">
                <a:spLocks noChangeArrowheads="1"/>
              </p:cNvSpPr>
              <p:nvPr/>
            </p:nvSpPr>
            <p:spPr bwMode="auto">
              <a:xfrm>
                <a:off x="240" y="192"/>
                <a:ext cx="912" cy="3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5000"/>
                  </a:lnSpc>
                </a:pPr>
                <a:r>
                  <a:rPr lang="en-US" sz="3200">
                    <a:solidFill>
                      <a:schemeClr val="bg1"/>
                    </a:solidFill>
                    <a:latin typeface="Impact" pitchFamily="34" charset="0"/>
                  </a:rPr>
                  <a:t>3.1.2.3</a:t>
                </a:r>
                <a:endParaRPr lang="en-US" sz="3200" b="1" u="sng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45491" name="Group 83"/>
          <p:cNvGrpSpPr>
            <a:grpSpLocks/>
          </p:cNvGrpSpPr>
          <p:nvPr/>
        </p:nvGrpSpPr>
        <p:grpSpPr bwMode="auto">
          <a:xfrm>
            <a:off x="1204913" y="4572000"/>
            <a:ext cx="6705600" cy="671513"/>
            <a:chOff x="759" y="2880"/>
            <a:chExt cx="4224" cy="423"/>
          </a:xfrm>
        </p:grpSpPr>
        <p:sp>
          <p:nvSpPr>
            <p:cNvPr id="145468" name="Rectangle 60"/>
            <p:cNvSpPr>
              <a:spLocks noChangeArrowheads="1"/>
            </p:cNvSpPr>
            <p:nvPr/>
          </p:nvSpPr>
          <p:spPr bwMode="auto">
            <a:xfrm>
              <a:off x="770" y="2896"/>
              <a:ext cx="4202" cy="371"/>
            </a:xfrm>
            <a:prstGeom prst="rect">
              <a:avLst/>
            </a:prstGeom>
            <a:solidFill>
              <a:srgbClr val="5900B2">
                <a:alpha val="70000"/>
              </a:srgbClr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Text Box 61"/>
            <p:cNvSpPr txBox="1">
              <a:spLocks noChangeArrowheads="1"/>
            </p:cNvSpPr>
            <p:nvPr/>
          </p:nvSpPr>
          <p:spPr bwMode="auto">
            <a:xfrm>
              <a:off x="759" y="2880"/>
              <a:ext cx="4224" cy="42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127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800" dirty="0">
                  <a:solidFill>
                    <a:schemeClr val="bg1"/>
                  </a:solidFill>
                  <a:latin typeface="Impact" pitchFamily="34" charset="0"/>
                </a:rPr>
                <a:t>Restoration of foundation of faith</a:t>
              </a:r>
            </a:p>
          </p:txBody>
        </p:sp>
      </p:grpSp>
      <p:sp>
        <p:nvSpPr>
          <p:cNvPr id="145470" name="AutoShape 62"/>
          <p:cNvSpPr>
            <a:spLocks noChangeArrowheads="1"/>
          </p:cNvSpPr>
          <p:nvPr/>
        </p:nvSpPr>
        <p:spPr bwMode="auto">
          <a:xfrm rot="18692250" flipV="1">
            <a:off x="4291013" y="2444318"/>
            <a:ext cx="228600" cy="1447800"/>
          </a:xfrm>
          <a:prstGeom prst="downArrow">
            <a:avLst>
              <a:gd name="adj1" fmla="val 35000"/>
              <a:gd name="adj2" fmla="val 99515"/>
            </a:avLst>
          </a:prstGeom>
          <a:solidFill>
            <a:srgbClr val="8585FF"/>
          </a:solidFill>
          <a:ln w="38100" algn="ctr">
            <a:solidFill>
              <a:srgbClr val="8585FF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endParaRPr lang="en-US" sz="24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45472" name="AutoShape 64"/>
          <p:cNvSpPr>
            <a:spLocks noChangeArrowheads="1"/>
          </p:cNvSpPr>
          <p:nvPr/>
        </p:nvSpPr>
        <p:spPr bwMode="auto">
          <a:xfrm rot="-10800000">
            <a:off x="5167313" y="2771775"/>
            <a:ext cx="160337" cy="627063"/>
          </a:xfrm>
          <a:prstGeom prst="curvedLeftArrow">
            <a:avLst>
              <a:gd name="adj1" fmla="val 78218"/>
              <a:gd name="adj2" fmla="val 156436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50000">
                <a:srgbClr val="FFCC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73" name="AutoShape 65"/>
          <p:cNvSpPr>
            <a:spLocks noChangeArrowheads="1"/>
          </p:cNvSpPr>
          <p:nvPr/>
        </p:nvSpPr>
        <p:spPr bwMode="auto">
          <a:xfrm rot="-10800000">
            <a:off x="5167313" y="2771775"/>
            <a:ext cx="160337" cy="627063"/>
          </a:xfrm>
          <a:prstGeom prst="curvedLeftArrow">
            <a:avLst>
              <a:gd name="adj1" fmla="val 78218"/>
              <a:gd name="adj2" fmla="val 156436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50000">
                <a:srgbClr val="FFCC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74" name="AutoShape 66"/>
          <p:cNvSpPr>
            <a:spLocks noChangeArrowheads="1"/>
          </p:cNvSpPr>
          <p:nvPr/>
        </p:nvSpPr>
        <p:spPr bwMode="auto">
          <a:xfrm rot="-10800000">
            <a:off x="5167313" y="2771775"/>
            <a:ext cx="160337" cy="627063"/>
          </a:xfrm>
          <a:prstGeom prst="curvedLeftArrow">
            <a:avLst>
              <a:gd name="adj1" fmla="val 78218"/>
              <a:gd name="adj2" fmla="val 156436"/>
              <a:gd name="adj3" fmla="val 33333"/>
            </a:avLst>
          </a:prstGeom>
          <a:gradFill rotWithShape="0">
            <a:gsLst>
              <a:gs pos="0">
                <a:schemeClr val="bg1"/>
              </a:gs>
              <a:gs pos="50000">
                <a:srgbClr val="FFCC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75" name="AutoShape 67"/>
          <p:cNvSpPr>
            <a:spLocks noChangeArrowheads="1"/>
          </p:cNvSpPr>
          <p:nvPr/>
        </p:nvSpPr>
        <p:spPr bwMode="auto">
          <a:xfrm>
            <a:off x="5845175" y="2773363"/>
            <a:ext cx="160338" cy="627062"/>
          </a:xfrm>
          <a:prstGeom prst="curvedLeftArrow">
            <a:avLst>
              <a:gd name="adj1" fmla="val 78218"/>
              <a:gd name="adj2" fmla="val 156435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76" name="AutoShape 68"/>
          <p:cNvSpPr>
            <a:spLocks noChangeArrowheads="1"/>
          </p:cNvSpPr>
          <p:nvPr/>
        </p:nvSpPr>
        <p:spPr bwMode="auto">
          <a:xfrm>
            <a:off x="5845175" y="2773363"/>
            <a:ext cx="160338" cy="627062"/>
          </a:xfrm>
          <a:prstGeom prst="curvedLeftArrow">
            <a:avLst>
              <a:gd name="adj1" fmla="val 78218"/>
              <a:gd name="adj2" fmla="val 156435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77" name="AutoShape 69"/>
          <p:cNvSpPr>
            <a:spLocks noChangeArrowheads="1"/>
          </p:cNvSpPr>
          <p:nvPr/>
        </p:nvSpPr>
        <p:spPr bwMode="auto">
          <a:xfrm>
            <a:off x="5845175" y="2773363"/>
            <a:ext cx="160338" cy="627062"/>
          </a:xfrm>
          <a:prstGeom prst="curvedLeftArrow">
            <a:avLst>
              <a:gd name="adj1" fmla="val 78218"/>
              <a:gd name="adj2" fmla="val 156435"/>
              <a:gd name="adj3" fmla="val 33333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0" scaled="1"/>
          </a:gradFill>
          <a:ln w="381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478" name="Group 70"/>
          <p:cNvGrpSpPr>
            <a:grpSpLocks/>
          </p:cNvGrpSpPr>
          <p:nvPr/>
        </p:nvGrpSpPr>
        <p:grpSpPr bwMode="auto">
          <a:xfrm>
            <a:off x="633413" y="1752600"/>
            <a:ext cx="1143000" cy="1066800"/>
            <a:chOff x="4704" y="288"/>
            <a:chExt cx="672" cy="720"/>
          </a:xfrm>
        </p:grpSpPr>
        <p:sp>
          <p:nvSpPr>
            <p:cNvPr id="145479" name="Oval 71"/>
            <p:cNvSpPr>
              <a:spLocks noChangeArrowheads="1"/>
            </p:cNvSpPr>
            <p:nvPr/>
          </p:nvSpPr>
          <p:spPr bwMode="auto">
            <a:xfrm>
              <a:off x="4704" y="288"/>
              <a:ext cx="672" cy="7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2700000" scaled="1"/>
            </a:gradFill>
            <a:ln w="12700">
              <a:round/>
              <a:headEnd/>
              <a:tailEnd/>
            </a:ln>
            <a:effectLst/>
            <a:scene3d>
              <a:camera prst="legacyPerspectiveTop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FF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en-US" sz="4800" b="1">
                <a:solidFill>
                  <a:srgbClr val="6600CC"/>
                </a:solidFill>
                <a:latin typeface="Impact" pitchFamily="34" charset="0"/>
              </a:endParaRPr>
            </a:p>
          </p:txBody>
        </p:sp>
        <p:sp>
          <p:nvSpPr>
            <p:cNvPr id="145480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4778" y="492"/>
              <a:ext cx="517" cy="3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God</a:t>
              </a:r>
            </a:p>
          </p:txBody>
        </p:sp>
      </p:grpSp>
      <p:sp>
        <p:nvSpPr>
          <p:cNvPr id="145481" name="Oval 73"/>
          <p:cNvSpPr>
            <a:spLocks noChangeArrowheads="1"/>
          </p:cNvSpPr>
          <p:nvPr/>
        </p:nvSpPr>
        <p:spPr bwMode="auto">
          <a:xfrm>
            <a:off x="2538413" y="1905000"/>
            <a:ext cx="1524000" cy="762000"/>
          </a:xfrm>
          <a:prstGeom prst="ellipse">
            <a:avLst/>
          </a:prstGeom>
          <a:gradFill rotWithShape="1">
            <a:gsLst>
              <a:gs pos="0">
                <a:srgbClr val="666633"/>
              </a:gs>
              <a:gs pos="100000">
                <a:srgbClr val="666633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40161" dir="6506097" algn="ctr" rotWithShape="0">
              <a:srgbClr val="CCCC0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  <a:latin typeface="Impact" pitchFamily="34" charset="0"/>
              </a:rPr>
              <a:t>Ram</a:t>
            </a:r>
          </a:p>
        </p:txBody>
      </p:sp>
      <p:grpSp>
        <p:nvGrpSpPr>
          <p:cNvPr id="145482" name="Group 74"/>
          <p:cNvGrpSpPr>
            <a:grpSpLocks/>
          </p:cNvGrpSpPr>
          <p:nvPr/>
        </p:nvGrpSpPr>
        <p:grpSpPr bwMode="auto">
          <a:xfrm>
            <a:off x="4595813" y="1866900"/>
            <a:ext cx="1981200" cy="838200"/>
            <a:chOff x="2832" y="1056"/>
            <a:chExt cx="1248" cy="528"/>
          </a:xfrm>
        </p:grpSpPr>
        <p:sp>
          <p:nvSpPr>
            <p:cNvPr id="145483" name="Oval 75"/>
            <p:cNvSpPr>
              <a:spLocks noChangeArrowheads="1"/>
            </p:cNvSpPr>
            <p:nvPr/>
          </p:nvSpPr>
          <p:spPr bwMode="auto">
            <a:xfrm>
              <a:off x="2832" y="1056"/>
              <a:ext cx="1248" cy="5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162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5484" name="WordArt 76"/>
            <p:cNvSpPr>
              <a:spLocks noChangeArrowheads="1" noChangeShapeType="1" noTextEdit="1"/>
            </p:cNvSpPr>
            <p:nvPr/>
          </p:nvSpPr>
          <p:spPr bwMode="auto">
            <a:xfrm>
              <a:off x="2999" y="1152"/>
              <a:ext cx="914" cy="336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Abraham</a:t>
              </a:r>
            </a:p>
          </p:txBody>
        </p:sp>
      </p:grpSp>
      <p:grpSp>
        <p:nvGrpSpPr>
          <p:cNvPr id="145485" name="Group 77"/>
          <p:cNvGrpSpPr>
            <a:grpSpLocks/>
          </p:cNvGrpSpPr>
          <p:nvPr/>
        </p:nvGrpSpPr>
        <p:grpSpPr bwMode="auto">
          <a:xfrm>
            <a:off x="4748213" y="3429000"/>
            <a:ext cx="1676400" cy="838200"/>
            <a:chOff x="1344" y="2064"/>
            <a:chExt cx="1056" cy="528"/>
          </a:xfrm>
        </p:grpSpPr>
        <p:sp>
          <p:nvSpPr>
            <p:cNvPr id="145486" name="Oval 78"/>
            <p:cNvSpPr>
              <a:spLocks noChangeArrowheads="1"/>
            </p:cNvSpPr>
            <p:nvPr/>
          </p:nvSpPr>
          <p:spPr bwMode="auto">
            <a:xfrm>
              <a:off x="1344" y="2064"/>
              <a:ext cx="1056" cy="5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54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5487" name="WordArt 79"/>
            <p:cNvSpPr>
              <a:spLocks noChangeArrowheads="1" noChangeShapeType="1" noTextEdit="1"/>
            </p:cNvSpPr>
            <p:nvPr/>
          </p:nvSpPr>
          <p:spPr bwMode="auto">
            <a:xfrm>
              <a:off x="1535" y="2184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Isaac</a:t>
              </a:r>
            </a:p>
          </p:txBody>
        </p:sp>
      </p:grp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6272213" y="28194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r>
              <a:rPr lang="en-US" sz="3200" dirty="0">
                <a:solidFill>
                  <a:srgbClr val="000099"/>
                </a:solidFill>
                <a:latin typeface="Impact" pitchFamily="34" charset="0"/>
              </a:rPr>
              <a:t>Inseparable</a:t>
            </a:r>
          </a:p>
          <a:p>
            <a:pPr eaLnBrk="0" hangingPunct="0">
              <a:lnSpc>
                <a:spcPct val="80000"/>
              </a:lnSpc>
            </a:pPr>
            <a:r>
              <a:rPr lang="en-US" sz="3200" dirty="0">
                <a:solidFill>
                  <a:srgbClr val="000099"/>
                </a:solidFill>
                <a:latin typeface="Impact" pitchFamily="34" charset="0"/>
              </a:rPr>
              <a:t>oneness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5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5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557" name="Group 125"/>
          <p:cNvGrpSpPr>
            <a:grpSpLocks/>
          </p:cNvGrpSpPr>
          <p:nvPr/>
        </p:nvGrpSpPr>
        <p:grpSpPr bwMode="auto">
          <a:xfrm>
            <a:off x="2800350" y="3276600"/>
            <a:ext cx="3905250" cy="914400"/>
            <a:chOff x="1764" y="2064"/>
            <a:chExt cx="2460" cy="576"/>
          </a:xfrm>
        </p:grpSpPr>
        <p:sp>
          <p:nvSpPr>
            <p:cNvPr id="146550" name="Line 118"/>
            <p:cNvSpPr>
              <a:spLocks noChangeShapeType="1"/>
            </p:cNvSpPr>
            <p:nvPr/>
          </p:nvSpPr>
          <p:spPr bwMode="auto">
            <a:xfrm rot="-4805613">
              <a:off x="2919" y="1068"/>
              <a:ext cx="166" cy="2445"/>
            </a:xfrm>
            <a:prstGeom prst="line">
              <a:avLst/>
            </a:prstGeom>
            <a:noFill/>
            <a:ln w="762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46540" name="Rectangle 108"/>
            <p:cNvSpPr>
              <a:spLocks noChangeArrowheads="1"/>
            </p:cNvSpPr>
            <p:nvPr/>
          </p:nvSpPr>
          <p:spPr bwMode="auto">
            <a:xfrm flipH="1">
              <a:off x="1764" y="2064"/>
              <a:ext cx="48" cy="576"/>
            </a:xfrm>
            <a:prstGeom prst="rect">
              <a:avLst/>
            </a:prstGeom>
            <a:solidFill>
              <a:srgbClr val="6600CC"/>
            </a:solidFill>
            <a:ln w="19050" algn="ctr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6504" name="Group 72"/>
          <p:cNvGrpSpPr>
            <a:grpSpLocks/>
          </p:cNvGrpSpPr>
          <p:nvPr/>
        </p:nvGrpSpPr>
        <p:grpSpPr bwMode="auto">
          <a:xfrm>
            <a:off x="2209800" y="2692400"/>
            <a:ext cx="1257300" cy="666750"/>
            <a:chOff x="1344" y="2064"/>
            <a:chExt cx="1056" cy="528"/>
          </a:xfrm>
        </p:grpSpPr>
        <p:sp>
          <p:nvSpPr>
            <p:cNvPr id="146485" name="Oval 53"/>
            <p:cNvSpPr>
              <a:spLocks noChangeArrowheads="1"/>
            </p:cNvSpPr>
            <p:nvPr/>
          </p:nvSpPr>
          <p:spPr bwMode="auto">
            <a:xfrm>
              <a:off x="1344" y="2064"/>
              <a:ext cx="1056" cy="5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54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6486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1535" y="2184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Isaac</a:t>
              </a:r>
            </a:p>
          </p:txBody>
        </p:sp>
      </p:grpSp>
      <p:grpSp>
        <p:nvGrpSpPr>
          <p:cNvPr id="146559" name="Group 127"/>
          <p:cNvGrpSpPr>
            <a:grpSpLocks/>
          </p:cNvGrpSpPr>
          <p:nvPr/>
        </p:nvGrpSpPr>
        <p:grpSpPr bwMode="auto">
          <a:xfrm>
            <a:off x="2095500" y="609600"/>
            <a:ext cx="1485900" cy="1981200"/>
            <a:chOff x="1320" y="384"/>
            <a:chExt cx="936" cy="1248"/>
          </a:xfrm>
        </p:grpSpPr>
        <p:sp>
          <p:nvSpPr>
            <p:cNvPr id="146533" name="AutoShape 101"/>
            <p:cNvSpPr>
              <a:spLocks noChangeArrowheads="1"/>
            </p:cNvSpPr>
            <p:nvPr/>
          </p:nvSpPr>
          <p:spPr bwMode="auto">
            <a:xfrm rot="10800000">
              <a:off x="1728" y="960"/>
              <a:ext cx="96" cy="384"/>
            </a:xfrm>
            <a:prstGeom prst="downArrow">
              <a:avLst>
                <a:gd name="adj1" fmla="val 33333"/>
                <a:gd name="adj2" fmla="val 156259"/>
              </a:avLst>
            </a:prstGeom>
            <a:solidFill>
              <a:srgbClr val="6600CC"/>
            </a:solidFill>
            <a:ln w="38100" algn="ctr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grpSp>
          <p:nvGrpSpPr>
            <p:cNvPr id="146487" name="Group 55"/>
            <p:cNvGrpSpPr>
              <a:grpSpLocks/>
            </p:cNvGrpSpPr>
            <p:nvPr/>
          </p:nvGrpSpPr>
          <p:grpSpPr bwMode="auto">
            <a:xfrm>
              <a:off x="1518" y="384"/>
              <a:ext cx="540" cy="534"/>
              <a:chOff x="4704" y="288"/>
              <a:chExt cx="672" cy="720"/>
            </a:xfrm>
          </p:grpSpPr>
          <p:sp>
            <p:nvSpPr>
              <p:cNvPr id="146488" name="Oval 56"/>
              <p:cNvSpPr>
                <a:spLocks noChangeArrowheads="1"/>
              </p:cNvSpPr>
              <p:nvPr/>
            </p:nvSpPr>
            <p:spPr bwMode="auto">
              <a:xfrm>
                <a:off x="4704" y="288"/>
                <a:ext cx="672" cy="72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27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00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/>
                <a:endParaRPr lang="en-US" sz="4800" b="1">
                  <a:solidFill>
                    <a:srgbClr val="6600CC"/>
                  </a:solidFill>
                  <a:latin typeface="Impact" pitchFamily="34" charset="0"/>
                </a:endParaRPr>
              </a:p>
            </p:txBody>
          </p:sp>
          <p:sp>
            <p:nvSpPr>
              <p:cNvPr id="146489" name="WordArt 57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78" y="492"/>
                <a:ext cx="517" cy="3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8100">
                      <a:solidFill>
                        <a:srgbClr val="6600CC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Impact"/>
                  </a:rPr>
                  <a:t>God</a:t>
                </a:r>
              </a:p>
            </p:txBody>
          </p:sp>
        </p:grpSp>
        <p:grpSp>
          <p:nvGrpSpPr>
            <p:cNvPr id="146505" name="Group 73"/>
            <p:cNvGrpSpPr>
              <a:grpSpLocks/>
            </p:cNvGrpSpPr>
            <p:nvPr/>
          </p:nvGrpSpPr>
          <p:grpSpPr bwMode="auto">
            <a:xfrm>
              <a:off x="1320" y="1212"/>
              <a:ext cx="936" cy="420"/>
              <a:chOff x="1200" y="1296"/>
              <a:chExt cx="1248" cy="528"/>
            </a:xfrm>
          </p:grpSpPr>
          <p:sp>
            <p:nvSpPr>
              <p:cNvPr id="146491" name="Oval 59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248" cy="52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E5E5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6600CC"/>
                </a:solidFill>
                <a:round/>
                <a:headEnd/>
                <a:tailEnd/>
              </a:ln>
              <a:effectLst>
                <a:outerShdw dist="63500" dir="5400000" algn="ctr" rotWithShape="0">
                  <a:srgbClr val="6600CC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6492" name="WordArt 6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67" y="1392"/>
                <a:ext cx="914" cy="336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5000A0"/>
                    </a:solidFill>
                    <a:latin typeface="Impact"/>
                  </a:rPr>
                  <a:t>Abraham</a:t>
                </a:r>
              </a:p>
            </p:txBody>
          </p:sp>
        </p:grpSp>
      </p:grpSp>
      <p:grpSp>
        <p:nvGrpSpPr>
          <p:cNvPr id="146503" name="Group 71"/>
          <p:cNvGrpSpPr>
            <a:grpSpLocks/>
          </p:cNvGrpSpPr>
          <p:nvPr/>
        </p:nvGrpSpPr>
        <p:grpSpPr bwMode="auto">
          <a:xfrm>
            <a:off x="2209800" y="3602038"/>
            <a:ext cx="1257300" cy="665162"/>
            <a:chOff x="1344" y="2736"/>
            <a:chExt cx="1056" cy="528"/>
          </a:xfrm>
        </p:grpSpPr>
        <p:sp>
          <p:nvSpPr>
            <p:cNvPr id="146494" name="Oval 62"/>
            <p:cNvSpPr>
              <a:spLocks noChangeArrowheads="1"/>
            </p:cNvSpPr>
            <p:nvPr/>
          </p:nvSpPr>
          <p:spPr bwMode="auto">
            <a:xfrm>
              <a:off x="1344" y="2736"/>
              <a:ext cx="1056" cy="528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FFCC00"/>
              </a:solidFill>
              <a:round/>
              <a:headEnd/>
              <a:tailEnd/>
            </a:ln>
            <a:effectLst>
              <a:outerShdw dist="64758" dir="4721404" algn="ctr" rotWithShape="0">
                <a:srgbClr val="DEB400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3600">
                <a:solidFill>
                  <a:srgbClr val="5A002D"/>
                </a:solidFill>
                <a:latin typeface="Impact" pitchFamily="34" charset="0"/>
              </a:endParaRPr>
            </a:p>
          </p:txBody>
        </p:sp>
        <p:sp>
          <p:nvSpPr>
            <p:cNvPr id="146495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1535" y="2856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80000"/>
                  </a:solidFill>
                  <a:latin typeface="Impact"/>
                </a:rPr>
                <a:t>Jacob</a:t>
              </a:r>
            </a:p>
          </p:txBody>
        </p:sp>
      </p:grpSp>
      <p:grpSp>
        <p:nvGrpSpPr>
          <p:cNvPr id="146506" name="Group 74"/>
          <p:cNvGrpSpPr>
            <a:grpSpLocks/>
          </p:cNvGrpSpPr>
          <p:nvPr/>
        </p:nvGrpSpPr>
        <p:grpSpPr bwMode="auto">
          <a:xfrm>
            <a:off x="6610350" y="3603625"/>
            <a:ext cx="1257300" cy="665163"/>
            <a:chOff x="3408" y="2736"/>
            <a:chExt cx="1056" cy="528"/>
          </a:xfrm>
        </p:grpSpPr>
        <p:sp>
          <p:nvSpPr>
            <p:cNvPr id="146499" name="Oval 67"/>
            <p:cNvSpPr>
              <a:spLocks noChangeArrowheads="1"/>
            </p:cNvSpPr>
            <p:nvPr/>
          </p:nvSpPr>
          <p:spPr bwMode="auto">
            <a:xfrm>
              <a:off x="3408" y="2736"/>
              <a:ext cx="1056" cy="528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CC6600"/>
              </a:solidFill>
              <a:round/>
              <a:headEnd/>
              <a:tailEnd/>
            </a:ln>
            <a:effectLst>
              <a:outerShdw dist="64758" dir="4721404" algn="ctr" rotWithShape="0">
                <a:srgbClr val="B65B00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3600">
                <a:solidFill>
                  <a:srgbClr val="5A002D"/>
                </a:solidFill>
                <a:latin typeface="Impact" pitchFamily="34" charset="0"/>
              </a:endParaRPr>
            </a:p>
          </p:txBody>
        </p:sp>
        <p:sp>
          <p:nvSpPr>
            <p:cNvPr id="146500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3599" y="2856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Esau</a:t>
              </a:r>
            </a:p>
          </p:txBody>
        </p:sp>
      </p:grpSp>
      <p:sp>
        <p:nvSpPr>
          <p:cNvPr id="146519" name="Text Box 87"/>
          <p:cNvSpPr txBox="1">
            <a:spLocks noChangeArrowheads="1"/>
          </p:cNvSpPr>
          <p:nvPr/>
        </p:nvSpPr>
        <p:spPr bwMode="auto">
          <a:xfrm>
            <a:off x="2162175" y="4267200"/>
            <a:ext cx="1352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000099"/>
                </a:solidFill>
                <a:latin typeface="Fette Engschrift" pitchFamily="2" charset="0"/>
              </a:rPr>
              <a:t>(</a:t>
            </a:r>
            <a:r>
              <a:rPr lang="en-US" sz="2800" dirty="0">
                <a:solidFill>
                  <a:srgbClr val="000099"/>
                </a:solidFill>
              </a:rPr>
              <a:t>Abel</a:t>
            </a:r>
            <a:r>
              <a:rPr lang="en-US" sz="3200" dirty="0">
                <a:solidFill>
                  <a:srgbClr val="000099"/>
                </a:solidFill>
                <a:latin typeface="Fette Engschrift" pitchFamily="2" charset="0"/>
              </a:rPr>
              <a:t>)</a:t>
            </a:r>
            <a:endParaRPr lang="en-US" sz="3200" dirty="0"/>
          </a:p>
        </p:txBody>
      </p:sp>
      <p:sp>
        <p:nvSpPr>
          <p:cNvPr id="146520" name="Text Box 88"/>
          <p:cNvSpPr txBox="1">
            <a:spLocks noChangeArrowheads="1"/>
          </p:cNvSpPr>
          <p:nvPr/>
        </p:nvSpPr>
        <p:spPr bwMode="auto">
          <a:xfrm>
            <a:off x="6553200" y="42672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000099"/>
                </a:solidFill>
                <a:latin typeface="Fette Engschrift" pitchFamily="2" charset="0"/>
              </a:rPr>
              <a:t>(</a:t>
            </a:r>
            <a:r>
              <a:rPr lang="en-US" sz="2800" dirty="0">
                <a:solidFill>
                  <a:srgbClr val="000099"/>
                </a:solidFill>
              </a:rPr>
              <a:t>Cain</a:t>
            </a:r>
            <a:r>
              <a:rPr lang="en-US" sz="3200" dirty="0">
                <a:solidFill>
                  <a:srgbClr val="000099"/>
                </a:solidFill>
                <a:latin typeface="Fette Engschrift" pitchFamily="2" charset="0"/>
              </a:rPr>
              <a:t>)</a:t>
            </a:r>
            <a:endParaRPr lang="en-US" sz="3200" dirty="0"/>
          </a:p>
        </p:txBody>
      </p:sp>
      <p:grpSp>
        <p:nvGrpSpPr>
          <p:cNvPr id="146554" name="Group 122"/>
          <p:cNvGrpSpPr>
            <a:grpSpLocks/>
          </p:cNvGrpSpPr>
          <p:nvPr/>
        </p:nvGrpSpPr>
        <p:grpSpPr bwMode="auto">
          <a:xfrm>
            <a:off x="685800" y="1219200"/>
            <a:ext cx="1752600" cy="762000"/>
            <a:chOff x="432" y="768"/>
            <a:chExt cx="1104" cy="480"/>
          </a:xfrm>
        </p:grpSpPr>
        <p:sp>
          <p:nvSpPr>
            <p:cNvPr id="146525" name="Rectangle 93"/>
            <p:cNvSpPr>
              <a:spLocks noChangeArrowheads="1"/>
            </p:cNvSpPr>
            <p:nvPr/>
          </p:nvSpPr>
          <p:spPr bwMode="auto">
            <a:xfrm>
              <a:off x="453" y="768"/>
              <a:ext cx="1062" cy="458"/>
            </a:xfrm>
            <a:prstGeom prst="rect">
              <a:avLst/>
            </a:prstGeom>
            <a:solidFill>
              <a:srgbClr val="CCFFFF"/>
            </a:soli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26" name="Text Box 94"/>
            <p:cNvSpPr txBox="1">
              <a:spLocks noChangeArrowheads="1"/>
            </p:cNvSpPr>
            <p:nvPr/>
          </p:nvSpPr>
          <p:spPr bwMode="auto">
            <a:xfrm>
              <a:off x="432" y="790"/>
              <a:ext cx="1104" cy="45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600">
                  <a:solidFill>
                    <a:srgbClr val="000099"/>
                  </a:solidFill>
                  <a:latin typeface="Impact" pitchFamily="34" charset="0"/>
                </a:rPr>
                <a:t>Foundation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2600">
                  <a:solidFill>
                    <a:srgbClr val="000099"/>
                  </a:solidFill>
                  <a:latin typeface="Impact" pitchFamily="34" charset="0"/>
                </a:rPr>
                <a:t>of Faith</a:t>
              </a:r>
            </a:p>
          </p:txBody>
        </p:sp>
      </p:grpSp>
      <p:sp>
        <p:nvSpPr>
          <p:cNvPr id="146530" name="Text Box 98"/>
          <p:cNvSpPr txBox="1">
            <a:spLocks noChangeArrowheads="1"/>
          </p:cNvSpPr>
          <p:nvPr/>
        </p:nvSpPr>
        <p:spPr bwMode="auto">
          <a:xfrm>
            <a:off x="304800" y="76200"/>
            <a:ext cx="5791200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dirty="0">
                <a:solidFill>
                  <a:srgbClr val="000099"/>
                </a:solidFill>
                <a:latin typeface="Impact" pitchFamily="34" charset="0"/>
              </a:rPr>
              <a:t>3.2 </a:t>
            </a:r>
            <a:r>
              <a:rPr lang="en-US" sz="3200" dirty="0" smtClean="0">
                <a:solidFill>
                  <a:srgbClr val="000099"/>
                </a:solidFill>
                <a:latin typeface="Impact" pitchFamily="34" charset="0"/>
              </a:rPr>
              <a:t> The </a:t>
            </a:r>
            <a:r>
              <a:rPr lang="en-US" sz="3200" dirty="0">
                <a:solidFill>
                  <a:srgbClr val="000099"/>
                </a:solidFill>
                <a:latin typeface="Impact" pitchFamily="34" charset="0"/>
              </a:rPr>
              <a:t>Foundation of Substance</a:t>
            </a:r>
          </a:p>
        </p:txBody>
      </p:sp>
      <p:grpSp>
        <p:nvGrpSpPr>
          <p:cNvPr id="146562" name="Group 130"/>
          <p:cNvGrpSpPr>
            <a:grpSpLocks/>
          </p:cNvGrpSpPr>
          <p:nvPr/>
        </p:nvGrpSpPr>
        <p:grpSpPr bwMode="auto">
          <a:xfrm>
            <a:off x="1143000" y="5562602"/>
            <a:ext cx="6553200" cy="1214438"/>
            <a:chOff x="576" y="3456"/>
            <a:chExt cx="4128" cy="765"/>
          </a:xfrm>
        </p:grpSpPr>
        <p:sp>
          <p:nvSpPr>
            <p:cNvPr id="146535" name="Text Box 103"/>
            <p:cNvSpPr txBox="1">
              <a:spLocks noChangeArrowheads="1"/>
            </p:cNvSpPr>
            <p:nvPr/>
          </p:nvSpPr>
          <p:spPr bwMode="auto">
            <a:xfrm>
              <a:off x="803" y="3504"/>
              <a:ext cx="3901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dist" eaLnBrk="0" hangingPunct="0">
                <a:lnSpc>
                  <a:spcPct val="85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To establish the foundation for the Messiah in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Isaac’s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family, the foundation of substance had to be laid next.  For this purpose, Isaac’s sons,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Esau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 and </a:t>
              </a:r>
              <a:r>
                <a:rPr lang="en-US" sz="2000" b="1" u="sng" dirty="0">
                  <a:solidFill>
                    <a:schemeClr val="bg1"/>
                  </a:solidFill>
                  <a:latin typeface="Arial Narrow" pitchFamily="34" charset="0"/>
                </a:rPr>
                <a:t>Jacob</a:t>
              </a:r>
              <a:r>
                <a:rPr lang="en-US" sz="2000" b="1" dirty="0">
                  <a:solidFill>
                    <a:schemeClr val="bg1"/>
                  </a:solidFill>
                  <a:latin typeface="Arial Narrow" pitchFamily="34" charset="0"/>
                </a:rPr>
                <a:t>, had to be placed in the divided positions of Cain and Abel respectively.</a:t>
              </a:r>
              <a:endParaRPr lang="en-US" sz="20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46536" name="Text Box 104"/>
            <p:cNvSpPr txBox="1">
              <a:spLocks noChangeArrowheads="1"/>
            </p:cNvSpPr>
            <p:nvPr/>
          </p:nvSpPr>
          <p:spPr bwMode="auto">
            <a:xfrm>
              <a:off x="576" y="3456"/>
              <a:ext cx="2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6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6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4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6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19" grpId="1"/>
      <p:bldP spid="146520" grpId="1"/>
      <p:bldP spid="146530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45" name="WordArt 65"/>
          <p:cNvSpPr>
            <a:spLocks noChangeArrowheads="1" noChangeShapeType="1"/>
          </p:cNvSpPr>
          <p:nvPr/>
        </p:nvSpPr>
        <p:spPr bwMode="auto">
          <a:xfrm rot="16199246" flipV="1">
            <a:off x="4991894" y="4877594"/>
            <a:ext cx="228600" cy="74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360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Impact"/>
              </a:rPr>
              <a:t>...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514" name="Text Box 34"/>
          <p:cNvSpPr txBox="1">
            <a:spLocks noChangeArrowheads="1"/>
          </p:cNvSpPr>
          <p:nvPr/>
        </p:nvSpPr>
        <p:spPr bwMode="auto">
          <a:xfrm>
            <a:off x="1371600" y="5684838"/>
            <a:ext cx="64770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By making the substantial offering, they were responsible to fulfill the </a:t>
            </a:r>
            <a:r>
              <a:rPr lang="en-US" sz="2200" b="1" u="sng">
                <a:solidFill>
                  <a:schemeClr val="bg1"/>
                </a:solidFill>
                <a:latin typeface="Arial Narrow" pitchFamily="34" charset="0"/>
              </a:rPr>
              <a:t>indemnity condition</a:t>
            </a: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 to remove the fallen nature and lay the </a:t>
            </a:r>
            <a:r>
              <a:rPr lang="en-US" sz="2200" b="1" u="sng">
                <a:solidFill>
                  <a:schemeClr val="bg1"/>
                </a:solidFill>
                <a:latin typeface="Arial Narrow" pitchFamily="34" charset="0"/>
              </a:rPr>
              <a:t>foundation of substance</a:t>
            </a:r>
            <a:r>
              <a:rPr lang="en-US" sz="2200" b="1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8517" name="Line 37"/>
          <p:cNvSpPr>
            <a:spLocks noChangeShapeType="1"/>
          </p:cNvSpPr>
          <p:nvPr/>
        </p:nvSpPr>
        <p:spPr bwMode="auto">
          <a:xfrm rot="-4805613">
            <a:off x="4633119" y="1696244"/>
            <a:ext cx="263525" cy="3881437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48518" name="AutoShape 38"/>
          <p:cNvSpPr>
            <a:spLocks noChangeArrowheads="1"/>
          </p:cNvSpPr>
          <p:nvPr/>
        </p:nvSpPr>
        <p:spPr bwMode="auto">
          <a:xfrm rot="5400000" flipH="1">
            <a:off x="5004593" y="2386807"/>
            <a:ext cx="201613" cy="3048000"/>
          </a:xfrm>
          <a:prstGeom prst="downArrow">
            <a:avLst>
              <a:gd name="adj1" fmla="val 41667"/>
              <a:gd name="adj2" fmla="val 150901"/>
            </a:avLst>
          </a:prstGeom>
          <a:solidFill>
            <a:srgbClr val="6600CC"/>
          </a:solidFill>
          <a:ln w="19050" algn="ctr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148519" name="Rectangle 39"/>
          <p:cNvSpPr>
            <a:spLocks noChangeArrowheads="1"/>
          </p:cNvSpPr>
          <p:nvPr/>
        </p:nvSpPr>
        <p:spPr bwMode="auto">
          <a:xfrm flipH="1">
            <a:off x="2800350" y="3276600"/>
            <a:ext cx="76200" cy="914400"/>
          </a:xfrm>
          <a:prstGeom prst="rect">
            <a:avLst/>
          </a:prstGeom>
          <a:solidFill>
            <a:srgbClr val="6600CC"/>
          </a:solidFill>
          <a:ln w="19050" algn="ctr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grpSp>
        <p:nvGrpSpPr>
          <p:cNvPr id="148521" name="Group 41"/>
          <p:cNvGrpSpPr>
            <a:grpSpLocks/>
          </p:cNvGrpSpPr>
          <p:nvPr/>
        </p:nvGrpSpPr>
        <p:grpSpPr bwMode="auto">
          <a:xfrm>
            <a:off x="2209800" y="2692400"/>
            <a:ext cx="1257300" cy="666750"/>
            <a:chOff x="1344" y="2064"/>
            <a:chExt cx="1056" cy="528"/>
          </a:xfrm>
        </p:grpSpPr>
        <p:sp>
          <p:nvSpPr>
            <p:cNvPr id="148522" name="Oval 42"/>
            <p:cNvSpPr>
              <a:spLocks noChangeArrowheads="1"/>
            </p:cNvSpPr>
            <p:nvPr/>
          </p:nvSpPr>
          <p:spPr bwMode="auto">
            <a:xfrm>
              <a:off x="1344" y="2064"/>
              <a:ext cx="1056" cy="52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E5E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6600CC"/>
              </a:solidFill>
              <a:round/>
              <a:headEnd/>
              <a:tailEnd/>
            </a:ln>
            <a:effectLst>
              <a:outerShdw dist="63500" dir="5400000" algn="ctr" rotWithShape="0">
                <a:srgbClr val="6600CC"/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8523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1535" y="2184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000A0"/>
                  </a:solidFill>
                  <a:latin typeface="Impact"/>
                </a:rPr>
                <a:t>Isaac</a:t>
              </a:r>
            </a:p>
          </p:txBody>
        </p:sp>
      </p:grpSp>
      <p:grpSp>
        <p:nvGrpSpPr>
          <p:cNvPr id="148530" name="Group 50"/>
          <p:cNvGrpSpPr>
            <a:grpSpLocks/>
          </p:cNvGrpSpPr>
          <p:nvPr/>
        </p:nvGrpSpPr>
        <p:grpSpPr bwMode="auto">
          <a:xfrm>
            <a:off x="2209800" y="3602038"/>
            <a:ext cx="1257300" cy="665162"/>
            <a:chOff x="1344" y="2736"/>
            <a:chExt cx="1056" cy="528"/>
          </a:xfrm>
        </p:grpSpPr>
        <p:sp>
          <p:nvSpPr>
            <p:cNvPr id="148531" name="Oval 51"/>
            <p:cNvSpPr>
              <a:spLocks noChangeArrowheads="1"/>
            </p:cNvSpPr>
            <p:nvPr/>
          </p:nvSpPr>
          <p:spPr bwMode="auto">
            <a:xfrm>
              <a:off x="1344" y="2736"/>
              <a:ext cx="1056" cy="528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FFCC00"/>
              </a:solidFill>
              <a:round/>
              <a:headEnd/>
              <a:tailEnd/>
            </a:ln>
            <a:effectLst>
              <a:outerShdw dist="64758" dir="4721404" algn="ctr" rotWithShape="0">
                <a:srgbClr val="DEB400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3600">
                <a:solidFill>
                  <a:srgbClr val="5A002D"/>
                </a:solidFill>
                <a:latin typeface="Impact" pitchFamily="34" charset="0"/>
              </a:endParaRPr>
            </a:p>
          </p:txBody>
        </p:sp>
        <p:sp>
          <p:nvSpPr>
            <p:cNvPr id="148532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1535" y="2856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38100">
                    <a:noFill/>
                    <a:round/>
                    <a:headEnd/>
                    <a:tailEnd/>
                  </a:ln>
                  <a:solidFill>
                    <a:srgbClr val="580000"/>
                  </a:solidFill>
                  <a:latin typeface="Impact"/>
                </a:rPr>
                <a:t>Jacob</a:t>
              </a:r>
            </a:p>
          </p:txBody>
        </p:sp>
      </p:grpSp>
      <p:grpSp>
        <p:nvGrpSpPr>
          <p:cNvPr id="148533" name="Group 53"/>
          <p:cNvGrpSpPr>
            <a:grpSpLocks/>
          </p:cNvGrpSpPr>
          <p:nvPr/>
        </p:nvGrpSpPr>
        <p:grpSpPr bwMode="auto">
          <a:xfrm>
            <a:off x="6610350" y="3603625"/>
            <a:ext cx="1257300" cy="665163"/>
            <a:chOff x="3408" y="2736"/>
            <a:chExt cx="1056" cy="528"/>
          </a:xfrm>
        </p:grpSpPr>
        <p:sp>
          <p:nvSpPr>
            <p:cNvPr id="148534" name="Oval 54"/>
            <p:cNvSpPr>
              <a:spLocks noChangeArrowheads="1"/>
            </p:cNvSpPr>
            <p:nvPr/>
          </p:nvSpPr>
          <p:spPr bwMode="auto">
            <a:xfrm>
              <a:off x="3408" y="2736"/>
              <a:ext cx="1056" cy="528"/>
            </a:xfrm>
            <a:prstGeom prst="ellipse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CC6600"/>
              </a:solidFill>
              <a:round/>
              <a:headEnd/>
              <a:tailEnd/>
            </a:ln>
            <a:effectLst>
              <a:outerShdw dist="64758" dir="4721404" algn="ctr" rotWithShape="0">
                <a:srgbClr val="B65B00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sz="3600">
                <a:solidFill>
                  <a:srgbClr val="5A002D"/>
                </a:solidFill>
                <a:latin typeface="Impact" pitchFamily="34" charset="0"/>
              </a:endParaRPr>
            </a:p>
          </p:txBody>
        </p:sp>
        <p:sp>
          <p:nvSpPr>
            <p:cNvPr id="148535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3599" y="2856"/>
              <a:ext cx="674" cy="288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en-US" sz="3600" kern="10"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Esau</a:t>
              </a:r>
            </a:p>
          </p:txBody>
        </p:sp>
      </p:grpSp>
      <p:sp>
        <p:nvSpPr>
          <p:cNvPr id="148536" name="Text Box 56"/>
          <p:cNvSpPr txBox="1">
            <a:spLocks noChangeArrowheads="1"/>
          </p:cNvSpPr>
          <p:nvPr/>
        </p:nvSpPr>
        <p:spPr bwMode="auto">
          <a:xfrm>
            <a:off x="381000" y="4937125"/>
            <a:ext cx="8305800" cy="5492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rgbClr val="660066"/>
                </a:solidFill>
                <a:latin typeface="Impact" pitchFamily="34" charset="0"/>
              </a:rPr>
              <a:t>Indemnity condition to remove the fallen nature</a:t>
            </a:r>
            <a:endParaRPr lang="en-US" sz="3000">
              <a:latin typeface="Impact" pitchFamily="34" charset="0"/>
            </a:endParaRPr>
          </a:p>
        </p:txBody>
      </p:sp>
      <p:sp>
        <p:nvSpPr>
          <p:cNvPr id="148537" name="Text Box 57"/>
          <p:cNvSpPr txBox="1">
            <a:spLocks noChangeArrowheads="1"/>
          </p:cNvSpPr>
          <p:nvPr/>
        </p:nvSpPr>
        <p:spPr bwMode="auto">
          <a:xfrm>
            <a:off x="2162175" y="4267200"/>
            <a:ext cx="1352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99"/>
                </a:solidFill>
                <a:latin typeface="Fette Engschrift" pitchFamily="2" charset="0"/>
              </a:rPr>
              <a:t>(</a:t>
            </a:r>
            <a:r>
              <a:rPr lang="en-US" sz="2800">
                <a:solidFill>
                  <a:srgbClr val="000099"/>
                </a:solidFill>
              </a:rPr>
              <a:t>Abel</a:t>
            </a:r>
            <a:r>
              <a:rPr lang="en-US" sz="3200">
                <a:solidFill>
                  <a:srgbClr val="000099"/>
                </a:solidFill>
                <a:latin typeface="Fette Engschrift" pitchFamily="2" charset="0"/>
              </a:rPr>
              <a:t>)</a:t>
            </a:r>
            <a:endParaRPr lang="en-US" sz="3200"/>
          </a:p>
        </p:txBody>
      </p:sp>
      <p:sp>
        <p:nvSpPr>
          <p:cNvPr id="148538" name="Text Box 58"/>
          <p:cNvSpPr txBox="1">
            <a:spLocks noChangeArrowheads="1"/>
          </p:cNvSpPr>
          <p:nvPr/>
        </p:nvSpPr>
        <p:spPr bwMode="auto">
          <a:xfrm>
            <a:off x="6553200" y="42672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99"/>
                </a:solidFill>
                <a:latin typeface="Fette Engschrift" pitchFamily="2" charset="0"/>
              </a:rPr>
              <a:t>(</a:t>
            </a:r>
            <a:r>
              <a:rPr lang="en-US" sz="2800">
                <a:solidFill>
                  <a:srgbClr val="000099"/>
                </a:solidFill>
              </a:rPr>
              <a:t>Cain</a:t>
            </a:r>
            <a:r>
              <a:rPr lang="en-US" sz="3200">
                <a:solidFill>
                  <a:srgbClr val="000099"/>
                </a:solidFill>
                <a:latin typeface="Fette Engschrift" pitchFamily="2" charset="0"/>
              </a:rPr>
              <a:t>)</a:t>
            </a:r>
            <a:endParaRPr lang="en-US" sz="3200"/>
          </a:p>
        </p:txBody>
      </p:sp>
      <p:grpSp>
        <p:nvGrpSpPr>
          <p:cNvPr id="148539" name="Group 59"/>
          <p:cNvGrpSpPr>
            <a:grpSpLocks/>
          </p:cNvGrpSpPr>
          <p:nvPr/>
        </p:nvGrpSpPr>
        <p:grpSpPr bwMode="auto">
          <a:xfrm>
            <a:off x="685800" y="1219200"/>
            <a:ext cx="1752600" cy="762000"/>
            <a:chOff x="432" y="768"/>
            <a:chExt cx="1104" cy="480"/>
          </a:xfrm>
        </p:grpSpPr>
        <p:sp>
          <p:nvSpPr>
            <p:cNvPr id="148540" name="Rectangle 60"/>
            <p:cNvSpPr>
              <a:spLocks noChangeArrowheads="1"/>
            </p:cNvSpPr>
            <p:nvPr/>
          </p:nvSpPr>
          <p:spPr bwMode="auto">
            <a:xfrm>
              <a:off x="453" y="768"/>
              <a:ext cx="1062" cy="458"/>
            </a:xfrm>
            <a:prstGeom prst="rect">
              <a:avLst/>
            </a:prstGeom>
            <a:solidFill>
              <a:srgbClr val="CCFFFF"/>
            </a:soli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41" name="Text Box 61"/>
            <p:cNvSpPr txBox="1">
              <a:spLocks noChangeArrowheads="1"/>
            </p:cNvSpPr>
            <p:nvPr/>
          </p:nvSpPr>
          <p:spPr bwMode="auto">
            <a:xfrm>
              <a:off x="432" y="790"/>
              <a:ext cx="1104" cy="45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600">
                  <a:solidFill>
                    <a:srgbClr val="000099"/>
                  </a:solidFill>
                  <a:latin typeface="Impact" pitchFamily="34" charset="0"/>
                </a:rPr>
                <a:t>Foundation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2600">
                  <a:solidFill>
                    <a:srgbClr val="000099"/>
                  </a:solidFill>
                  <a:latin typeface="Impact" pitchFamily="34" charset="0"/>
                </a:rPr>
                <a:t>of Faith</a:t>
              </a:r>
            </a:p>
          </p:txBody>
        </p:sp>
      </p:grpSp>
      <p:grpSp>
        <p:nvGrpSpPr>
          <p:cNvPr id="148546" name="Group 66"/>
          <p:cNvGrpSpPr>
            <a:grpSpLocks/>
          </p:cNvGrpSpPr>
          <p:nvPr/>
        </p:nvGrpSpPr>
        <p:grpSpPr bwMode="auto">
          <a:xfrm>
            <a:off x="4114800" y="4038600"/>
            <a:ext cx="1981200" cy="762000"/>
            <a:chOff x="2592" y="2544"/>
            <a:chExt cx="1248" cy="480"/>
          </a:xfrm>
        </p:grpSpPr>
        <p:sp>
          <p:nvSpPr>
            <p:cNvPr id="148543" name="Rectangle 63"/>
            <p:cNvSpPr>
              <a:spLocks noChangeArrowheads="1"/>
            </p:cNvSpPr>
            <p:nvPr/>
          </p:nvSpPr>
          <p:spPr bwMode="auto">
            <a:xfrm>
              <a:off x="2603" y="2544"/>
              <a:ext cx="1227" cy="458"/>
            </a:xfrm>
            <a:prstGeom prst="rect">
              <a:avLst/>
            </a:prstGeom>
            <a:solidFill>
              <a:srgbClr val="CCECFF"/>
            </a:solidFill>
            <a:ln w="1905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44" name="Text Box 64"/>
            <p:cNvSpPr txBox="1">
              <a:spLocks noChangeArrowheads="1"/>
            </p:cNvSpPr>
            <p:nvPr/>
          </p:nvSpPr>
          <p:spPr bwMode="auto">
            <a:xfrm>
              <a:off x="2592" y="2566"/>
              <a:ext cx="1248" cy="45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>
              <a:outerShdw dist="127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2600" dirty="0">
                  <a:solidFill>
                    <a:srgbClr val="000099"/>
                  </a:solidFill>
                  <a:latin typeface="Impact" pitchFamily="34" charset="0"/>
                </a:rPr>
                <a:t>Foundation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2600" dirty="0">
                  <a:solidFill>
                    <a:srgbClr val="000099"/>
                  </a:solidFill>
                  <a:latin typeface="Impact" pitchFamily="34" charset="0"/>
                </a:rPr>
                <a:t>of Substance</a:t>
              </a:r>
            </a:p>
          </p:txBody>
        </p:sp>
      </p:grpSp>
      <p:grpSp>
        <p:nvGrpSpPr>
          <p:cNvPr id="148547" name="Group 67"/>
          <p:cNvGrpSpPr>
            <a:grpSpLocks/>
          </p:cNvGrpSpPr>
          <p:nvPr/>
        </p:nvGrpSpPr>
        <p:grpSpPr bwMode="auto">
          <a:xfrm>
            <a:off x="2095500" y="609600"/>
            <a:ext cx="1485900" cy="1981200"/>
            <a:chOff x="1320" y="384"/>
            <a:chExt cx="936" cy="1248"/>
          </a:xfrm>
        </p:grpSpPr>
        <p:sp>
          <p:nvSpPr>
            <p:cNvPr id="148548" name="AutoShape 68"/>
            <p:cNvSpPr>
              <a:spLocks noChangeArrowheads="1"/>
            </p:cNvSpPr>
            <p:nvPr/>
          </p:nvSpPr>
          <p:spPr bwMode="auto">
            <a:xfrm rot="10800000">
              <a:off x="1728" y="960"/>
              <a:ext cx="96" cy="384"/>
            </a:xfrm>
            <a:prstGeom prst="downArrow">
              <a:avLst>
                <a:gd name="adj1" fmla="val 33333"/>
                <a:gd name="adj2" fmla="val 156259"/>
              </a:avLst>
            </a:prstGeom>
            <a:solidFill>
              <a:srgbClr val="6600CC"/>
            </a:solidFill>
            <a:ln w="38100" algn="ctr">
              <a:solidFill>
                <a:srgbClr val="6600CC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grpSp>
          <p:nvGrpSpPr>
            <p:cNvPr id="148549" name="Group 69"/>
            <p:cNvGrpSpPr>
              <a:grpSpLocks/>
            </p:cNvGrpSpPr>
            <p:nvPr/>
          </p:nvGrpSpPr>
          <p:grpSpPr bwMode="auto">
            <a:xfrm>
              <a:off x="1518" y="384"/>
              <a:ext cx="540" cy="534"/>
              <a:chOff x="4704" y="288"/>
              <a:chExt cx="672" cy="720"/>
            </a:xfrm>
          </p:grpSpPr>
          <p:sp>
            <p:nvSpPr>
              <p:cNvPr id="148550" name="Oval 70"/>
              <p:cNvSpPr>
                <a:spLocks noChangeArrowheads="1"/>
              </p:cNvSpPr>
              <p:nvPr/>
            </p:nvSpPr>
            <p:spPr bwMode="auto">
              <a:xfrm>
                <a:off x="4704" y="288"/>
                <a:ext cx="672" cy="72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2700000" scaled="1"/>
              </a:gradFill>
              <a:ln w="12700">
                <a:round/>
                <a:headEnd/>
                <a:tailEnd/>
              </a:ln>
              <a:effectLst/>
              <a:scene3d>
                <a:camera prst="legacyPerspectiveTop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00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/>
                <a:endParaRPr lang="en-US" sz="4800" b="1">
                  <a:solidFill>
                    <a:srgbClr val="6600CC"/>
                  </a:solidFill>
                  <a:latin typeface="Impact" pitchFamily="34" charset="0"/>
                </a:endParaRPr>
              </a:p>
            </p:txBody>
          </p:sp>
          <p:sp>
            <p:nvSpPr>
              <p:cNvPr id="148551" name="WordArt 71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78" y="492"/>
                <a:ext cx="517" cy="3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8100">
                      <a:solidFill>
                        <a:srgbClr val="6600CC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Impact"/>
                  </a:rPr>
                  <a:t>God</a:t>
                </a:r>
              </a:p>
            </p:txBody>
          </p:sp>
        </p:grpSp>
        <p:grpSp>
          <p:nvGrpSpPr>
            <p:cNvPr id="148552" name="Group 72"/>
            <p:cNvGrpSpPr>
              <a:grpSpLocks/>
            </p:cNvGrpSpPr>
            <p:nvPr/>
          </p:nvGrpSpPr>
          <p:grpSpPr bwMode="auto">
            <a:xfrm>
              <a:off x="1320" y="1212"/>
              <a:ext cx="936" cy="420"/>
              <a:chOff x="1200" y="1296"/>
              <a:chExt cx="1248" cy="528"/>
            </a:xfrm>
          </p:grpSpPr>
          <p:sp>
            <p:nvSpPr>
              <p:cNvPr id="148553" name="Oval 73"/>
              <p:cNvSpPr>
                <a:spLocks noChangeArrowheads="1"/>
              </p:cNvSpPr>
              <p:nvPr/>
            </p:nvSpPr>
            <p:spPr bwMode="auto">
              <a:xfrm>
                <a:off x="1200" y="1296"/>
                <a:ext cx="1248" cy="52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E5E5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6600CC"/>
                </a:solidFill>
                <a:round/>
                <a:headEnd/>
                <a:tailEnd/>
              </a:ln>
              <a:effectLst>
                <a:outerShdw dist="63500" dir="5400000" algn="ctr" rotWithShape="0">
                  <a:srgbClr val="6600CC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8554" name="WordArt 7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67" y="1392"/>
                <a:ext cx="914" cy="336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38100">
                      <a:noFill/>
                      <a:round/>
                      <a:headEnd/>
                      <a:tailEnd/>
                    </a:ln>
                    <a:solidFill>
                      <a:srgbClr val="5000A0"/>
                    </a:solidFill>
                    <a:latin typeface="Impact"/>
                  </a:rPr>
                  <a:t>Abraham</a:t>
                </a:r>
              </a:p>
            </p:txBody>
          </p:sp>
        </p:grpSp>
      </p:grpSp>
      <p:sp>
        <p:nvSpPr>
          <p:cNvPr id="35" name="Text Box 98"/>
          <p:cNvSpPr txBox="1">
            <a:spLocks noChangeArrowheads="1"/>
          </p:cNvSpPr>
          <p:nvPr/>
        </p:nvSpPr>
        <p:spPr bwMode="auto">
          <a:xfrm>
            <a:off x="304800" y="76200"/>
            <a:ext cx="57912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3200" dirty="0">
                <a:solidFill>
                  <a:srgbClr val="000099"/>
                </a:solidFill>
                <a:latin typeface="Impact" pitchFamily="34" charset="0"/>
              </a:rPr>
              <a:t>3.2 </a:t>
            </a:r>
            <a:r>
              <a:rPr lang="en-US" sz="3200" dirty="0" smtClean="0">
                <a:solidFill>
                  <a:srgbClr val="000099"/>
                </a:solidFill>
                <a:latin typeface="Impact" pitchFamily="34" charset="0"/>
              </a:rPr>
              <a:t> The </a:t>
            </a:r>
            <a:r>
              <a:rPr lang="en-US" sz="3200" dirty="0">
                <a:solidFill>
                  <a:srgbClr val="000099"/>
                </a:solidFill>
                <a:latin typeface="Impact" pitchFamily="34" charset="0"/>
              </a:rPr>
              <a:t>Foundation of Substance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8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45" grpId="0" animBg="1"/>
      <p:bldP spid="148514" grpId="0"/>
      <p:bldP spid="148518" grpId="0" animBg="1"/>
      <p:bldP spid="148536" grpId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515" name="Group 59"/>
          <p:cNvGrpSpPr>
            <a:grpSpLocks/>
          </p:cNvGrpSpPr>
          <p:nvPr/>
        </p:nvGrpSpPr>
        <p:grpSpPr bwMode="auto">
          <a:xfrm>
            <a:off x="1143000" y="5534025"/>
            <a:ext cx="6934200" cy="1095375"/>
            <a:chOff x="432" y="3486"/>
            <a:chExt cx="4368" cy="690"/>
          </a:xfrm>
        </p:grpSpPr>
        <p:sp>
          <p:nvSpPr>
            <p:cNvPr id="147504" name="Text Box 48"/>
            <p:cNvSpPr txBox="1">
              <a:spLocks noChangeArrowheads="1"/>
            </p:cNvSpPr>
            <p:nvPr/>
          </p:nvSpPr>
          <p:spPr bwMode="auto">
            <a:xfrm>
              <a:off x="659" y="3530"/>
              <a:ext cx="4141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itchFamily="34" charset="0"/>
                </a:rPr>
                <a:t>Before Esau and Jacob could make the substantial offering, Jacob first had to fulfill the indemnity condition to restore the position of Abel </a:t>
              </a:r>
              <a:r>
                <a:rPr lang="en-US" sz="2000">
                  <a:solidFill>
                    <a:schemeClr val="bg1"/>
                  </a:solidFill>
                  <a:latin typeface="Arial Narrow" pitchFamily="34" charset="0"/>
                </a:rPr>
                <a:t>(p. 218)</a:t>
              </a:r>
            </a:p>
          </p:txBody>
        </p:sp>
        <p:sp>
          <p:nvSpPr>
            <p:cNvPr id="147505" name="Text Box 49"/>
            <p:cNvSpPr txBox="1">
              <a:spLocks noChangeArrowheads="1"/>
            </p:cNvSpPr>
            <p:nvPr/>
          </p:nvSpPr>
          <p:spPr bwMode="auto">
            <a:xfrm>
              <a:off x="432" y="3486"/>
              <a:ext cx="27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5000"/>
                </a:lnSpc>
              </a:pPr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sym typeface="CommonBullets" pitchFamily="34" charset="2"/>
                </a:rPr>
                <a:t>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147516" name="Text Box 60"/>
          <p:cNvSpPr txBox="1">
            <a:spLocks noChangeArrowheads="1"/>
          </p:cNvSpPr>
          <p:nvPr/>
        </p:nvSpPr>
        <p:spPr bwMode="auto">
          <a:xfrm>
            <a:off x="228600" y="762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900" u="sng" dirty="0">
                <a:solidFill>
                  <a:srgbClr val="000099"/>
                </a:solidFill>
                <a:latin typeface="Impact" pitchFamily="34" charset="0"/>
              </a:rPr>
              <a:t>Jacob’s restoration of Abel’s position through indemnity</a:t>
            </a:r>
            <a:endParaRPr lang="en-US" sz="2900" u="sng" dirty="0">
              <a:latin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1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80" name="Rectangle 28"/>
          <p:cNvSpPr>
            <a:spLocks noChangeArrowheads="1"/>
          </p:cNvSpPr>
          <p:nvPr/>
        </p:nvSpPr>
        <p:spPr bwMode="auto">
          <a:xfrm>
            <a:off x="228600" y="762000"/>
            <a:ext cx="8686800" cy="2971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9E9FF"/>
              </a:gs>
            </a:gsLst>
            <a:path path="shape">
              <a:fillToRect l="50000" t="50000" r="50000" b="50000"/>
            </a:path>
          </a:gradFill>
          <a:ln w="6350" algn="ctr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89" name="Oval 37"/>
          <p:cNvSpPr>
            <a:spLocks noChangeArrowheads="1"/>
          </p:cNvSpPr>
          <p:nvPr/>
        </p:nvSpPr>
        <p:spPr bwMode="auto">
          <a:xfrm>
            <a:off x="381000" y="865188"/>
            <a:ext cx="457200" cy="43497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600" b="1">
                <a:solidFill>
                  <a:srgbClr val="4D009A"/>
                </a:solidFill>
              </a:rPr>
              <a:t>1</a:t>
            </a:r>
          </a:p>
        </p:txBody>
      </p:sp>
      <p:sp>
        <p:nvSpPr>
          <p:cNvPr id="151590" name="Rectangle 38"/>
          <p:cNvSpPr>
            <a:spLocks noChangeArrowheads="1"/>
          </p:cNvSpPr>
          <p:nvPr/>
        </p:nvSpPr>
        <p:spPr bwMode="auto">
          <a:xfrm>
            <a:off x="800100" y="892175"/>
            <a:ext cx="472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200" dirty="0">
                <a:solidFill>
                  <a:srgbClr val="4D009A"/>
                </a:solidFill>
                <a:latin typeface="Impact" pitchFamily="34" charset="0"/>
              </a:rPr>
              <a:t>Restoration of birthright on Individual level</a:t>
            </a:r>
          </a:p>
        </p:txBody>
      </p:sp>
      <p:sp>
        <p:nvSpPr>
          <p:cNvPr id="151595" name="Rectangle 43"/>
          <p:cNvSpPr>
            <a:spLocks noChangeArrowheads="1"/>
          </p:cNvSpPr>
          <p:nvPr/>
        </p:nvSpPr>
        <p:spPr bwMode="auto">
          <a:xfrm>
            <a:off x="5029200" y="1343025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3200" b="1" dirty="0">
                <a:solidFill>
                  <a:srgbClr val="3333CC"/>
                </a:solidFill>
                <a:latin typeface="Fette Engschrift" pitchFamily="2" charset="0"/>
              </a:rPr>
              <a:t>(</a:t>
            </a:r>
            <a:r>
              <a:rPr lang="en-US" sz="3200" dirty="0">
                <a:solidFill>
                  <a:srgbClr val="3333CC"/>
                </a:solidFill>
                <a:latin typeface="Impact" pitchFamily="34" charset="0"/>
              </a:rPr>
              <a:t>bread and pottage</a:t>
            </a:r>
            <a:r>
              <a:rPr lang="en-US" sz="3200" b="1" dirty="0">
                <a:solidFill>
                  <a:srgbClr val="3333CC"/>
                </a:solidFill>
                <a:latin typeface="Fette Engschrift" pitchFamily="2" charset="0"/>
              </a:rPr>
              <a:t>)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1598" name="Group 46"/>
          <p:cNvGrpSpPr>
            <a:grpSpLocks/>
          </p:cNvGrpSpPr>
          <p:nvPr/>
        </p:nvGrpSpPr>
        <p:grpSpPr bwMode="auto">
          <a:xfrm>
            <a:off x="838200" y="5567363"/>
            <a:ext cx="7467600" cy="1062037"/>
            <a:chOff x="480" y="3507"/>
            <a:chExt cx="4704" cy="669"/>
          </a:xfrm>
        </p:grpSpPr>
        <p:sp>
          <p:nvSpPr>
            <p:cNvPr id="151577" name="Text Box 25"/>
            <p:cNvSpPr txBox="1">
              <a:spLocks noChangeArrowheads="1"/>
            </p:cNvSpPr>
            <p:nvPr/>
          </p:nvSpPr>
          <p:spPr bwMode="auto">
            <a:xfrm>
              <a:off x="792" y="3530"/>
              <a:ext cx="4392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In the fight to restore the birthright of the eldest son on the </a:t>
              </a:r>
              <a:r>
                <a:rPr lang="en-US" sz="2400" b="1" u="sng" dirty="0">
                  <a:solidFill>
                    <a:schemeClr val="bg1"/>
                  </a:solidFill>
                  <a:latin typeface="Arial Narrow" pitchFamily="34" charset="0"/>
                </a:rPr>
                <a:t>individual level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, Jacob cleverly obtained it from Esau in exchange for some </a:t>
              </a:r>
              <a:r>
                <a:rPr lang="en-US" sz="2400" b="1" dirty="0">
                  <a:solidFill>
                    <a:srgbClr val="FFFF66"/>
                  </a:solidFill>
                  <a:latin typeface="Arial Narrow" pitchFamily="34" charset="0"/>
                </a:rPr>
                <a:t>bread</a:t>
              </a:r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 and a pottage of lentils.</a:t>
              </a:r>
              <a:endParaRPr lang="en-US" sz="24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51578" name="Oval 26"/>
            <p:cNvSpPr>
              <a:spLocks noChangeArrowheads="1"/>
            </p:cNvSpPr>
            <p:nvPr/>
          </p:nvSpPr>
          <p:spPr bwMode="auto">
            <a:xfrm>
              <a:off x="480" y="3507"/>
              <a:ext cx="288" cy="27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800">
                  <a:solidFill>
                    <a:srgbClr val="E6E6E6"/>
                  </a:solidFill>
                  <a:latin typeface="Impact" pitchFamily="34" charset="0"/>
                </a:rPr>
                <a:t>1</a:t>
              </a:r>
            </a:p>
          </p:txBody>
        </p:sp>
      </p:grpSp>
      <p:pic>
        <p:nvPicPr>
          <p:cNvPr id="151625" name="Picture 73" descr="Scenes from the life of Jacob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288" y="1905000"/>
            <a:ext cx="2246312" cy="3429000"/>
          </a:xfrm>
          <a:prstGeom prst="rect">
            <a:avLst/>
          </a:prstGeom>
          <a:noFill/>
        </p:spPr>
      </p:pic>
      <p:sp>
        <p:nvSpPr>
          <p:cNvPr id="12" name="Text Box 60"/>
          <p:cNvSpPr txBox="1">
            <a:spLocks noChangeArrowheads="1"/>
          </p:cNvSpPr>
          <p:nvPr/>
        </p:nvSpPr>
        <p:spPr bwMode="auto">
          <a:xfrm>
            <a:off x="228600" y="762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900" u="sng" dirty="0">
                <a:solidFill>
                  <a:srgbClr val="000099"/>
                </a:solidFill>
                <a:latin typeface="Impact" pitchFamily="34" charset="0"/>
              </a:rPr>
              <a:t>Jacob’s restoration of Abel’s position through indemnity</a:t>
            </a:r>
            <a:endParaRPr lang="en-US" sz="2900" u="sng" dirty="0">
              <a:latin typeface="Arial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1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80" grpId="0" animBg="1"/>
      <p:bldP spid="151589" grpId="0" animBg="1"/>
      <p:bldP spid="151590" grpId="0"/>
      <p:bldP spid="151595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13477</TotalTime>
  <Words>6156</Words>
  <Application>Microsoft PowerPoint</Application>
  <PresentationFormat>On-screen Show (4:3)</PresentationFormat>
  <Paragraphs>1567</Paragraphs>
  <Slides>120</Slides>
  <Notes>120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31" baseType="lpstr">
      <vt:lpstr>Arial</vt:lpstr>
      <vt:lpstr>Times New Roman</vt:lpstr>
      <vt:lpstr>Impact</vt:lpstr>
      <vt:lpstr>Arial Black</vt:lpstr>
      <vt:lpstr>Arial Narrow</vt:lpstr>
      <vt:lpstr>CommonBullets</vt:lpstr>
      <vt:lpstr>Fette Engschrift</vt:lpstr>
      <vt:lpstr>Arial Rounded MT Bold</vt:lpstr>
      <vt:lpstr>Latin Wide</vt:lpstr>
      <vt:lpstr>Eurostile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Exposition of the Divine Principle</dc:title>
  <dc:subject>The Providence to Lay the Foundation for Restoration</dc:subject>
  <dc:creator>Eleonore de Watteville</dc:creator>
  <dc:description>Diagramed Lecture Manual for the Red Part</dc:description>
  <cp:lastModifiedBy>Eleonore</cp:lastModifiedBy>
  <cp:revision>401</cp:revision>
  <dcterms:created xsi:type="dcterms:W3CDTF">2001-08-28T19:22:56Z</dcterms:created>
  <dcterms:modified xsi:type="dcterms:W3CDTF">2008-08-05T03:03:18Z</dcterms:modified>
</cp:coreProperties>
</file>