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10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63"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4" r:id="rId106"/>
    <p:sldId id="362" r:id="rId107"/>
  </p:sldIdLst>
  <p:sldSz cx="9144000" cy="6858000" type="screen4x3"/>
  <p:notesSz cx="6858000" cy="9144000"/>
  <p:embeddedFontLst>
    <p:embeddedFont>
      <p:font typeface="Arial Black" pitchFamily="34" charset="0"/>
      <p:bold r:id="rId109"/>
    </p:embeddedFont>
    <p:embeddedFont>
      <p:font typeface="Impact" pitchFamily="34" charset="0"/>
      <p:regular r:id="rId110"/>
    </p:embeddedFont>
    <p:embeddedFont>
      <p:font typeface="Arial Narrow" pitchFamily="34" charset="0"/>
      <p:regular r:id="rId111"/>
      <p:bold r:id="rId112"/>
      <p:italic r:id="rId113"/>
      <p:boldItalic r:id="rId114"/>
    </p:embeddedFont>
    <p:embeddedFont>
      <p:font typeface="CommonBullets"/>
      <p:regular r:id="rId115"/>
    </p:embeddedFont>
    <p:embeddedFont>
      <p:font typeface="VAG Round"/>
      <p:regular r:id="rId116"/>
    </p:embeddedFont>
    <p:embeddedFont>
      <p:font typeface="Fette Engschrift"/>
      <p:regular r:id="rId117"/>
    </p:embeddedFont>
    <p:embeddedFont>
      <p:font typeface="Arial Rounded MT Bold" pitchFamily="34" charset="0"/>
      <p:regular r:id="rId118"/>
    </p:embeddedFont>
    <p:embeddedFont>
      <p:font typeface="Lithograph"/>
      <p:bold r:id="rId119"/>
    </p:embeddedFont>
    <p:embeddedFont>
      <p:font typeface="MANDELA" pitchFamily="2" charset="0"/>
      <p:regular r:id="rId120"/>
    </p:embeddedFont>
    <p:embeddedFont>
      <p:font typeface="One Stroke Script LET"/>
      <p:regular r:id="rId121"/>
    </p:embeddedFont>
    <p:embeddedFont>
      <p:font typeface="Trebuchet MS" pitchFamily="34" charset="0"/>
      <p:regular r:id="rId122"/>
      <p:bold r:id="rId123"/>
      <p:italic r:id="rId124"/>
      <p:boldItalic r:id="rId125"/>
    </p:embeddedFont>
    <p:embeddedFont>
      <p:font typeface="BATAVIA" pitchFamily="2" charset="0"/>
      <p:regular r:id="rId126"/>
    </p:embeddedFont>
    <p:embeddedFont>
      <p:font typeface="Imprint MT Shadow" pitchFamily="82" charset="0"/>
      <p:regular r:id="rId127"/>
    </p:embeddedFont>
    <p:embeddedFont>
      <p:font typeface="Century" pitchFamily="18" charset="0"/>
      <p:regular r:id="rId128"/>
    </p:embeddedFont>
    <p:embeddedFont>
      <p:font typeface="Eurostile" pitchFamily="34" charset="0"/>
      <p:regular r:id="rId129"/>
      <p:bold r:id="rId13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9C39FF"/>
    <a:srgbClr val="FFFFFF"/>
    <a:srgbClr val="F3E6D9"/>
    <a:srgbClr val="F4E8DC"/>
    <a:srgbClr val="54381C"/>
    <a:srgbClr val="6B4723"/>
    <a:srgbClr val="EAD5C0"/>
    <a:srgbClr val="E5CBB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1" d="100"/>
          <a:sy n="101" d="100"/>
        </p:scale>
        <p:origin x="-270" y="-102"/>
      </p:cViewPr>
      <p:guideLst>
        <p:guide orient="horz" pos="3648"/>
        <p:guide pos="398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9.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4.fntdata"/><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5.fntdata"/><Relationship Id="rId128" Type="http://schemas.openxmlformats.org/officeDocument/2006/relationships/font" Target="fonts/font20.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5.fntdata"/><Relationship Id="rId118" Type="http://schemas.openxmlformats.org/officeDocument/2006/relationships/font" Target="fonts/font10.fntdata"/><Relationship Id="rId126" Type="http://schemas.openxmlformats.org/officeDocument/2006/relationships/font" Target="fonts/font18.fntdata"/><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116" Type="http://schemas.openxmlformats.org/officeDocument/2006/relationships/font" Target="fonts/font8.fntdata"/><Relationship Id="rId124" Type="http://schemas.openxmlformats.org/officeDocument/2006/relationships/font" Target="fonts/font16.fntdata"/><Relationship Id="rId129"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3.fntdata"/><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6.fntdata"/><Relationship Id="rId119" Type="http://schemas.openxmlformats.org/officeDocument/2006/relationships/font" Target="fonts/font11.fntdata"/><Relationship Id="rId12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4.fntdata"/><Relationship Id="rId130"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2.fntdata"/><Relationship Id="rId125"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2.fntdata"/><Relationship Id="rId115" Type="http://schemas.openxmlformats.org/officeDocument/2006/relationships/font" Target="fonts/font7.fntdata"/><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AEBB98-B968-4ADE-8846-EFAA872761F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BA3FA-2913-4CB5-83AD-6A8926562A17}" type="slidenum">
              <a:rPr lang="en-US"/>
              <a:pPr/>
              <a:t>1</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824FB-506D-4F2C-83C9-02B6AF5C1198}" type="slidenum">
              <a:rPr lang="en-US"/>
              <a:pPr/>
              <a:t>10</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DA82A-06A8-41EB-B845-441DA609FFFA}" type="slidenum">
              <a:rPr lang="en-US"/>
              <a:pPr/>
              <a:t>100</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2F8DBD-395B-4E68-B110-FB9F35F5B581}" type="slidenum">
              <a:rPr lang="en-US"/>
              <a:pPr/>
              <a:t>101</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D17FE-180A-4BA3-BEE8-266826A6C9EA}" type="slidenum">
              <a:rPr lang="en-US"/>
              <a:pPr/>
              <a:t>102</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181E34-CDB2-4C8F-AB90-FD73EFA1F500}" type="slidenum">
              <a:rPr lang="en-US"/>
              <a:pPr/>
              <a:t>103</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55B49-BE08-4CA4-A914-1C7513E28420}" type="slidenum">
              <a:rPr lang="en-US"/>
              <a:pPr/>
              <a:t>104</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73913-64B7-4C6B-AF1F-51C723511FBE}" type="slidenum">
              <a:rPr lang="en-US"/>
              <a:pPr/>
              <a:t>105</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5399B-716F-4628-B0D5-311ADA13E18F}" type="slidenum">
              <a:rPr lang="en-US"/>
              <a:pPr/>
              <a:t>106</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2B8B5-5597-4FF5-B508-F565721A3221}" type="slidenum">
              <a:rPr lang="en-US"/>
              <a:pPr/>
              <a:t>11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1D671-3869-4C7F-B759-5D6F81C3CBDD}" type="slidenum">
              <a:rPr lang="en-US"/>
              <a:pPr/>
              <a:t>12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40949-AEC8-43AD-B49E-6C73EBD842AB}" type="slidenum">
              <a:rPr lang="en-US"/>
              <a:pPr/>
              <a:t>13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CDE586-E683-4130-964D-7C5D6BB2FCE9}" type="slidenum">
              <a:rPr lang="en-US"/>
              <a:pPr/>
              <a:t>14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3FAF0-BB60-42AE-AE3A-F4C8916561D5}" type="slidenum">
              <a:rPr lang="en-US"/>
              <a:pPr/>
              <a:t>15</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FB4C2-1DEB-4951-8F77-27A769B9E5C2}" type="slidenum">
              <a:rPr lang="en-US"/>
              <a:pPr/>
              <a:t>16</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3532E-37D5-4199-B005-F7FDC18A8F42}" type="slidenum">
              <a:rPr lang="en-US"/>
              <a:pPr/>
              <a:t>17</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9AF41-4083-4A5A-B487-FDAA77CAD5AC}" type="slidenum">
              <a:rPr lang="en-US"/>
              <a:pPr/>
              <a:t>18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42F09-CF45-4428-A055-5CED99E5E3C2}" type="slidenum">
              <a:rPr lang="en-US"/>
              <a:pPr/>
              <a:t>19</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6E19C-EC5B-4BEB-BDB8-39DB6EA8D1F7}" type="slidenum">
              <a:rPr lang="en-US"/>
              <a:pPr/>
              <a:t>2</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DC9268-7AA4-4F67-AF5A-7583A1A14DA7}" type="slidenum">
              <a:rPr lang="en-US"/>
              <a:pPr/>
              <a:t>20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4AEF49-46E0-42AD-B04C-D3FEBB278554}" type="slidenum">
              <a:rPr lang="en-US"/>
              <a:pPr/>
              <a:t>21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9B6CC-E805-4190-9F11-1A0415B6656E}" type="slidenum">
              <a:rPr lang="en-US"/>
              <a:pPr/>
              <a:t>22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5C7271-37E8-4526-ABC1-C5D87406F4DC}" type="slidenum">
              <a:rPr lang="en-US"/>
              <a:pPr/>
              <a:t>23</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3C34A-5128-48C6-8518-05DAED9DC6C1}" type="slidenum">
              <a:rPr lang="en-US"/>
              <a:pPr/>
              <a:t>24</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DB5F8-10EB-4EDD-9C14-02792BA4952A}" type="slidenum">
              <a:rPr lang="en-US"/>
              <a:pPr/>
              <a:t>25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9FCD2F-2B77-4F0D-B3AF-52DB07CDE2C5}" type="slidenum">
              <a:rPr lang="en-US"/>
              <a:pPr/>
              <a:t>26</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63936-D849-4EE9-8244-04C3E761D3B0}" type="slidenum">
              <a:rPr lang="en-US"/>
              <a:pPr/>
              <a:t>27</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40440-E461-48D9-BD39-AEB1FA7D7E16}" type="slidenum">
              <a:rPr lang="en-US"/>
              <a:pPr/>
              <a:t>28</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A6DCBB-A1FF-45CB-A081-64282C23913F}" type="slidenum">
              <a:rPr lang="en-US"/>
              <a:pPr/>
              <a:t>29</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2D360-238B-47AF-BF67-C17C0A20EC81}" type="slidenum">
              <a:rPr lang="en-US"/>
              <a:pPr/>
              <a:t>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C4004-5215-4236-A8D2-5F801F14F6E5}" type="slidenum">
              <a:rPr lang="en-US"/>
              <a:pPr/>
              <a:t>30</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98D09-8BA8-463E-A38D-22A61E956C0C}" type="slidenum">
              <a:rPr lang="en-US"/>
              <a:pPr/>
              <a:t>31</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B2E45-D3EB-4740-89DB-27C226CDD366}" type="slidenum">
              <a:rPr lang="en-US"/>
              <a:pPr/>
              <a:t>32</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473F4-03AD-4B6D-AB1E-1E5ACB352DE7}" type="slidenum">
              <a:rPr lang="en-US"/>
              <a:pPr/>
              <a:t>33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7EF04-7557-4D84-BF4A-5EABEB8E034C}" type="slidenum">
              <a:rPr lang="en-US"/>
              <a:pPr/>
              <a:t>34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5234E-32AB-4377-9754-691B1CB617BE}" type="slidenum">
              <a:rPr lang="en-US"/>
              <a:pPr/>
              <a:t>35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87BD40-54E5-4ACD-AA74-3F077285D9BF}" type="slidenum">
              <a:rPr lang="en-US"/>
              <a:pPr/>
              <a:t>36</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C87BD9-641C-4DD1-85B6-0C79F55C5C6B}" type="slidenum">
              <a:rPr lang="en-US"/>
              <a:pPr/>
              <a:t>37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A0359-FB46-407B-8C17-84999ACB9463}" type="slidenum">
              <a:rPr lang="en-US"/>
              <a:pPr/>
              <a:t>38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BE284-E910-4CC2-BF33-201E54241ABD}" type="slidenum">
              <a:rPr lang="en-US"/>
              <a:pPr/>
              <a:t>39</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28E6B-CAE6-4F77-BFA8-8226489BC045}" type="slidenum">
              <a:rPr lang="en-US"/>
              <a:pPr/>
              <a:t>4</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CE63B-535F-4EDA-82A5-6DA7A2966594}" type="slidenum">
              <a:rPr lang="en-US"/>
              <a:pPr/>
              <a:t>40</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29FB8-741D-426D-96B9-F764617EF676}" type="slidenum">
              <a:rPr lang="en-US"/>
              <a:pPr/>
              <a:t>41</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400D7-4FEA-4306-9065-7282B3BB64DA}" type="slidenum">
              <a:rPr lang="en-US"/>
              <a:pPr/>
              <a:t>42</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BF363-D7B0-4407-9B60-9C38AD3EB989}" type="slidenum">
              <a:rPr lang="en-US"/>
              <a:pPr/>
              <a:t>43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026EE-B1DF-4497-9328-0353FECF1105}" type="slidenum">
              <a:rPr lang="en-US"/>
              <a:pPr/>
              <a:t>44</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57075-F0F8-4C48-A770-DAEB1F43B473}" type="slidenum">
              <a:rPr lang="en-US"/>
              <a:pPr/>
              <a:t>45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01F26-8757-4F3E-B392-E8C6FAEF9EF6}" type="slidenum">
              <a:rPr lang="en-US"/>
              <a:pPr/>
              <a:t>46</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A0C94-754D-4792-A5F6-C8D332CC002B}" type="slidenum">
              <a:rPr lang="en-US"/>
              <a:pPr/>
              <a:t>47</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67B62-0744-4BDC-9F2A-1FF1F9AC5CCA}" type="slidenum">
              <a:rPr lang="en-US"/>
              <a:pPr/>
              <a:t>48</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5D81C-C999-4188-BE85-5F7F004F976D}" type="slidenum">
              <a:rPr lang="en-US"/>
              <a:pPr/>
              <a:t>49</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AB2F2-6F3D-423F-B2C2-AAA282F7E658}" type="slidenum">
              <a:rPr lang="en-US"/>
              <a:pPr/>
              <a:t>5</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07168-5016-4F06-A400-830BF58F0194}" type="slidenum">
              <a:rPr lang="en-US"/>
              <a:pPr/>
              <a:t>50</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D2F53-3A5E-4B25-B507-948CE1135AF1}" type="slidenum">
              <a:rPr lang="en-US"/>
              <a:pPr/>
              <a:t>51</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945F1-3432-40B4-A256-476BF859FD83}" type="slidenum">
              <a:rPr lang="en-US"/>
              <a:pPr/>
              <a:t>52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BE142-EDB7-4513-B0E8-8083C8B4D1C7}" type="slidenum">
              <a:rPr lang="en-US"/>
              <a:pPr/>
              <a:t>53</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6602A-2396-4AFD-B5FE-546738410C44}" type="slidenum">
              <a:rPr lang="en-US"/>
              <a:pPr/>
              <a:t>54</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67520-79C4-4E12-A38D-C2288528C1F2}" type="slidenum">
              <a:rPr lang="en-US"/>
              <a:pPr/>
              <a:t>55</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E7D25-B256-4194-8BFC-7F78CFC6F2DD}" type="slidenum">
              <a:rPr lang="en-US"/>
              <a:pPr/>
              <a:t>56</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68EE2-81FB-4A45-A7B6-61835D7C6E52}" type="slidenum">
              <a:rPr lang="en-US"/>
              <a:pPr/>
              <a:t>57</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D730C-F94E-42DF-AB81-FFFE96508D0F}" type="slidenum">
              <a:rPr lang="en-US"/>
              <a:pPr/>
              <a:t>58</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2C2CC-9CE5-4CAF-8B5D-0741FD91F001}" type="slidenum">
              <a:rPr lang="en-US"/>
              <a:pPr/>
              <a:t>59</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ED121-0DBC-4E07-AFD3-83633E272C46}" type="slidenum">
              <a:rPr lang="en-US"/>
              <a:pPr/>
              <a:t>6</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72B48-7D27-42FD-9C4A-F2CFF0842B0E}" type="slidenum">
              <a:rPr lang="en-US"/>
              <a:pPr/>
              <a:t>60</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E0F0D-7F70-461F-B2D4-AAA8C705F476}" type="slidenum">
              <a:rPr lang="en-US"/>
              <a:pPr/>
              <a:t>61</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04FB3-89BA-4066-BBFC-1AF0500C2284}" type="slidenum">
              <a:rPr lang="en-US"/>
              <a:pPr/>
              <a:t>62</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608F9-0C4F-40D5-8868-388995A4F221}" type="slidenum">
              <a:rPr lang="en-US"/>
              <a:pPr/>
              <a:t>63</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1C82B-8947-4971-A3C9-BC234D80902A}" type="slidenum">
              <a:rPr lang="en-US"/>
              <a:pPr/>
              <a:t>64</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8ED51-C1AE-43E2-B0C4-DDCBFF0C5F8D}" type="slidenum">
              <a:rPr lang="en-US"/>
              <a:pPr/>
              <a:t>65</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FAEE2-CB3D-41DD-B3FB-047A5A772CAB}" type="slidenum">
              <a:rPr lang="en-US"/>
              <a:pPr/>
              <a:t>66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F84FB-5431-4AB5-A9F8-95BBD86CBB4C}" type="slidenum">
              <a:rPr lang="en-US"/>
              <a:pPr/>
              <a:t>67</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917CB-719B-4139-AA7F-2CE2F3B990D0}" type="slidenum">
              <a:rPr lang="en-US"/>
              <a:pPr/>
              <a:t>68</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184318-6B82-4BFC-8005-AD8385D98EFD}" type="slidenum">
              <a:rPr lang="en-US"/>
              <a:pPr/>
              <a:t>69</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A2DE3-2C5F-4A2B-8D2B-67094E0AC22F}" type="slidenum">
              <a:rPr lang="en-US"/>
              <a:pPr/>
              <a:t>7</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3E171-38DC-4AF3-921F-E2EE411A019D}" type="slidenum">
              <a:rPr lang="en-US"/>
              <a:pPr/>
              <a:t>70</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E1FF0-5AAB-4823-9741-06269C5107DC}" type="slidenum">
              <a:rPr lang="en-US"/>
              <a:pPr/>
              <a:t>71</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07BD3-9130-4EBE-8148-9A689E1D19B2}" type="slidenum">
              <a:rPr lang="en-US"/>
              <a:pPr/>
              <a:t>72</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C56FC-7B2F-49D8-A3F6-787586F72C40}" type="slidenum">
              <a:rPr lang="en-US"/>
              <a:pPr/>
              <a:t>73</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D8BD4-DAA1-4E42-A3F2-E57E51F3BA0B}" type="slidenum">
              <a:rPr lang="en-US"/>
              <a:pPr/>
              <a:t>74</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3F902-3F4C-4A99-B11C-6C159E78569C}" type="slidenum">
              <a:rPr lang="en-US"/>
              <a:pPr/>
              <a:t>75</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2095A-6DF4-4975-BE99-EC33DBBF5040}" type="slidenum">
              <a:rPr lang="en-US"/>
              <a:pPr/>
              <a:t>76</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1A5F7-3990-4953-AD07-B651F840B316}" type="slidenum">
              <a:rPr lang="en-US"/>
              <a:pPr/>
              <a:t>77</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B4BEC-A897-4BE9-93BD-FA8D9739FFE6}" type="slidenum">
              <a:rPr lang="en-US"/>
              <a:pPr/>
              <a:t>78</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9195B-F153-4DBD-8D34-78F109B9E5E9}" type="slidenum">
              <a:rPr lang="en-US"/>
              <a:pPr/>
              <a:t>79</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32035-F435-4200-97A1-310AFD0E214B}" type="slidenum">
              <a:rPr lang="en-US"/>
              <a:pPr/>
              <a:t>8</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9FD23-AC19-40BE-8B24-EB1A95572154}" type="slidenum">
              <a:rPr lang="en-US"/>
              <a:pPr/>
              <a:t>80</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1D2CB-15DE-4E8A-AA02-A3B8BFC19609}" type="slidenum">
              <a:rPr lang="en-US"/>
              <a:pPr/>
              <a:t>81</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37F5B-5BD7-49AC-B269-9FF5D0225718}" type="slidenum">
              <a:rPr lang="en-US"/>
              <a:pPr/>
              <a:t>82</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64B22-D213-4C1D-8D18-D529FA837BDE}" type="slidenum">
              <a:rPr lang="en-US"/>
              <a:pPr/>
              <a:t>83</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5E77B-1E38-4C35-9DDC-30D5E9E4A2CA}" type="slidenum">
              <a:rPr lang="en-US"/>
              <a:pPr/>
              <a:t>84</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B9024-0A2A-4CB8-AA4B-D10D4C6D8DED}" type="slidenum">
              <a:rPr lang="en-US"/>
              <a:pPr/>
              <a:t>85</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C01BD-FCCD-4B1F-B9A4-4006CC38D046}" type="slidenum">
              <a:rPr lang="en-US"/>
              <a:pPr/>
              <a:t>86</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4A521-6C93-4DF1-907E-3A44419E404F}" type="slidenum">
              <a:rPr lang="en-US"/>
              <a:pPr/>
              <a:t>87</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DDBFC-549B-4C0F-9176-C5CFAA80D413}" type="slidenum">
              <a:rPr lang="en-US"/>
              <a:pPr/>
              <a:t>88</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B5CF6-5BBE-463A-B72E-A134F74FD5BD}" type="slidenum">
              <a:rPr lang="en-US"/>
              <a:pPr/>
              <a:t>89</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3899A-BD64-49CA-B8F8-D7FE7B9DA246}" type="slidenum">
              <a:rPr lang="en-US"/>
              <a:pPr/>
              <a:t>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71A1C-EB86-4FF6-97BD-86E239408577}" type="slidenum">
              <a:rPr lang="en-US"/>
              <a:pPr/>
              <a:t>90</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86DE4-0B40-4B9E-8DB4-C347832A7E8F}" type="slidenum">
              <a:rPr lang="en-US"/>
              <a:pPr/>
              <a:t>91</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E645E-404D-4BEF-9DC5-53B6E6733523}" type="slidenum">
              <a:rPr lang="en-US"/>
              <a:pPr/>
              <a:t>92</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9B213-B25A-44D7-BE71-0E95A8F6EFA1}" type="slidenum">
              <a:rPr lang="en-US"/>
              <a:pPr/>
              <a:t>93</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E380C-017A-4989-996E-A14BB276DD1B}" type="slidenum">
              <a:rPr lang="en-US"/>
              <a:pPr/>
              <a:t>94</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29017-2BC4-4F1D-B57F-13FB048F3E48}" type="slidenum">
              <a:rPr lang="en-US"/>
              <a:pPr/>
              <a:t>95</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1FA0C-9753-4147-85ED-BA634D83BE73}" type="slidenum">
              <a:rPr lang="en-US"/>
              <a:pPr/>
              <a:t>96</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AEB17-6384-48AB-9CF7-2268C3EF73A0}" type="slidenum">
              <a:rPr lang="en-US"/>
              <a:pPr/>
              <a:t>97</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1E8DF-60AF-4986-BC7D-822E0B789EF0}" type="slidenum">
              <a:rPr lang="en-US"/>
              <a:pPr/>
              <a:t>98</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1F41F-DA8C-485B-9E73-9CC227DEF052}" type="slidenum">
              <a:rPr lang="en-US"/>
              <a:pPr/>
              <a:t>99</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20434B-2961-4E49-82BF-64B8A230870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DCA051-C7C2-47DF-BB8B-63261AF5DC1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08C702-C2BF-4D48-95EF-82A78FE3BCE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056DC1-6FDF-4CEA-A75D-F8EC8A7EFCA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7B84E1-D86D-410B-B950-C3854055AC0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00C71F-46A5-44F3-85D9-F3E177CC084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9CE963C-9E56-4E7E-A98F-28B8EF57BDC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57DAA66-D84F-4F74-BB46-1FF22C1E657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B9B9438-EA07-4879-8FEC-0C9CB01EAE9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C9CB1C-C39B-4204-A96F-6D774999065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B5CBA2-1CD0-470F-B6A2-723CFF70AF3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C9D"/>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19FD15A-6C59-4ED4-A385-64B43F16EBD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2.jpeg"/></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2.jpeg"/></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2.jpeg"/></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3.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2.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4.png"/></Relationships>
</file>

<file path=ppt/slides/_rels/slide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6.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6.png"/></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7.png"/></Relationships>
</file>

<file path=ppt/slides/_rels/slide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9.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5875338"/>
            <a:ext cx="9144000" cy="9826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291" name="Group 3"/>
          <p:cNvGrpSpPr>
            <a:grpSpLocks/>
          </p:cNvGrpSpPr>
          <p:nvPr/>
        </p:nvGrpSpPr>
        <p:grpSpPr bwMode="auto">
          <a:xfrm>
            <a:off x="840142" y="5953117"/>
            <a:ext cx="7313257" cy="679450"/>
            <a:chOff x="478" y="3711"/>
            <a:chExt cx="4270" cy="428"/>
          </a:xfrm>
        </p:grpSpPr>
        <p:sp>
          <p:nvSpPr>
            <p:cNvPr id="12292" name="Text Box 4"/>
            <p:cNvSpPr txBox="1">
              <a:spLocks noChangeArrowheads="1"/>
            </p:cNvSpPr>
            <p:nvPr/>
          </p:nvSpPr>
          <p:spPr bwMode="auto">
            <a:xfrm>
              <a:off x="656" y="3758"/>
              <a:ext cx="4092" cy="381"/>
            </a:xfrm>
            <a:prstGeom prst="rect">
              <a:avLst/>
            </a:prstGeom>
            <a:noFill/>
            <a:ln w="9525">
              <a:noFill/>
              <a:miter lim="800000"/>
              <a:headEnd/>
              <a:tailEnd/>
            </a:ln>
            <a:effectLst/>
          </p:spPr>
          <p:txBody>
            <a:bodyPr wrap="square">
              <a:spAutoFit/>
            </a:bodyPr>
            <a:lstStyle/>
            <a:p>
              <a:pPr eaLnBrk="0" hangingPunct="0">
                <a:lnSpc>
                  <a:spcPts val="2000"/>
                </a:lnSpc>
              </a:pPr>
              <a:r>
                <a:rPr lang="en-US" sz="2000" b="1" dirty="0">
                  <a:solidFill>
                    <a:schemeClr val="bg1"/>
                  </a:solidFill>
                  <a:latin typeface="Arial Narrow" pitchFamily="34" charset="0"/>
                </a:rPr>
                <a:t>The </a:t>
              </a:r>
              <a:r>
                <a:rPr lang="en-US" sz="2000" b="1" u="sng" dirty="0">
                  <a:solidFill>
                    <a:schemeClr val="bg1"/>
                  </a:solidFill>
                  <a:latin typeface="Arial Narrow" pitchFamily="34" charset="0"/>
                </a:rPr>
                <a:t>goal of the providence</a:t>
              </a:r>
              <a:r>
                <a:rPr lang="en-US" sz="2000" b="1" dirty="0">
                  <a:solidFill>
                    <a:schemeClr val="bg1"/>
                  </a:solidFill>
                  <a:latin typeface="Arial Narrow" pitchFamily="34" charset="0"/>
                </a:rPr>
                <a:t> of restoration is attained when human beings bring Satan to </a:t>
              </a:r>
              <a:r>
                <a:rPr lang="en-US" sz="2000" b="1" u="sng" dirty="0">
                  <a:solidFill>
                    <a:schemeClr val="bg1"/>
                  </a:solidFill>
                  <a:latin typeface="Arial Narrow" pitchFamily="34" charset="0"/>
                </a:rPr>
                <a:t>voluntary submission</a:t>
              </a:r>
              <a:r>
                <a:rPr lang="en-US" sz="2000" b="1" dirty="0">
                  <a:solidFill>
                    <a:schemeClr val="bg1"/>
                  </a:solidFill>
                  <a:latin typeface="Arial Narrow" pitchFamily="34" charset="0"/>
                </a:rPr>
                <a:t> and become his master.  </a:t>
              </a:r>
              <a:endParaRPr lang="en-US" sz="2000" dirty="0">
                <a:solidFill>
                  <a:schemeClr val="bg1"/>
                </a:solidFill>
                <a:latin typeface="Arial Narrow" pitchFamily="34" charset="0"/>
              </a:endParaRPr>
            </a:p>
          </p:txBody>
        </p:sp>
        <p:sp>
          <p:nvSpPr>
            <p:cNvPr id="12293" name="Text Box 5"/>
            <p:cNvSpPr txBox="1">
              <a:spLocks noChangeArrowheads="1"/>
            </p:cNvSpPr>
            <p:nvPr/>
          </p:nvSpPr>
          <p:spPr bwMode="auto">
            <a:xfrm>
              <a:off x="478" y="3711"/>
              <a:ext cx="221" cy="306"/>
            </a:xfrm>
            <a:prstGeom prst="rect">
              <a:avLst/>
            </a:prstGeom>
            <a:noFill/>
            <a:ln w="9525">
              <a:noFill/>
              <a:miter lim="800000"/>
              <a:headEnd/>
              <a:tailEnd/>
            </a:ln>
            <a:effectLst/>
          </p:spPr>
          <p:txBody>
            <a:bodyPr wrap="square">
              <a:spAutoFit/>
            </a:bodyPr>
            <a:lstStyle/>
            <a:p>
              <a:pPr eaLnBrk="0" hangingPunct="0">
                <a:lnSpc>
                  <a:spcPts val="3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grpSp>
        <p:nvGrpSpPr>
          <p:cNvPr id="12294" name="Group 6"/>
          <p:cNvGrpSpPr>
            <a:grpSpLocks/>
          </p:cNvGrpSpPr>
          <p:nvPr/>
        </p:nvGrpSpPr>
        <p:grpSpPr bwMode="auto">
          <a:xfrm>
            <a:off x="304800" y="204787"/>
            <a:ext cx="7620000" cy="862013"/>
            <a:chOff x="192" y="48"/>
            <a:chExt cx="4800" cy="543"/>
          </a:xfrm>
        </p:grpSpPr>
        <p:sp>
          <p:nvSpPr>
            <p:cNvPr id="12295" name="Text Box 7"/>
            <p:cNvSpPr txBox="1">
              <a:spLocks noChangeArrowheads="1"/>
            </p:cNvSpPr>
            <p:nvPr/>
          </p:nvSpPr>
          <p:spPr bwMode="auto">
            <a:xfrm>
              <a:off x="192" y="48"/>
              <a:ext cx="4296" cy="303"/>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900" dirty="0">
                  <a:solidFill>
                    <a:srgbClr val="000099"/>
                  </a:solidFill>
                  <a:latin typeface="Impact" pitchFamily="34" charset="0"/>
                </a:rPr>
                <a:t>1.1  Why Jacob’s Course and Moses’ Course</a:t>
              </a:r>
            </a:p>
          </p:txBody>
        </p:sp>
        <p:sp>
          <p:nvSpPr>
            <p:cNvPr id="12296" name="Text Box 8"/>
            <p:cNvSpPr txBox="1">
              <a:spLocks noChangeArrowheads="1"/>
            </p:cNvSpPr>
            <p:nvPr/>
          </p:nvSpPr>
          <p:spPr bwMode="auto">
            <a:xfrm>
              <a:off x="504" y="288"/>
              <a:ext cx="4488" cy="303"/>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900" dirty="0">
                  <a:solidFill>
                    <a:srgbClr val="000099"/>
                  </a:solidFill>
                  <a:latin typeface="Impact" pitchFamily="34" charset="0"/>
                </a:rPr>
                <a:t>Were Set Up as the Models for Jesus’ Course</a:t>
              </a:r>
            </a:p>
          </p:txBody>
        </p:sp>
      </p:grpSp>
      <p:grpSp>
        <p:nvGrpSpPr>
          <p:cNvPr id="14" name="Group 13"/>
          <p:cNvGrpSpPr/>
          <p:nvPr/>
        </p:nvGrpSpPr>
        <p:grpSpPr>
          <a:xfrm>
            <a:off x="381000" y="1041400"/>
            <a:ext cx="6858000" cy="635000"/>
            <a:chOff x="381000" y="1041400"/>
            <a:chExt cx="6858000" cy="635000"/>
          </a:xfrm>
        </p:grpSpPr>
        <p:sp>
          <p:nvSpPr>
            <p:cNvPr id="12298" name="Rectangle 10"/>
            <p:cNvSpPr>
              <a:spLocks noChangeArrowheads="1"/>
            </p:cNvSpPr>
            <p:nvPr/>
          </p:nvSpPr>
          <p:spPr bwMode="auto">
            <a:xfrm>
              <a:off x="474663" y="1066800"/>
              <a:ext cx="6670675" cy="508000"/>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2299" name="Text Box 11"/>
            <p:cNvSpPr txBox="1">
              <a:spLocks noChangeArrowheads="1"/>
            </p:cNvSpPr>
            <p:nvPr/>
          </p:nvSpPr>
          <p:spPr bwMode="auto">
            <a:xfrm>
              <a:off x="381000" y="1041400"/>
              <a:ext cx="6858000" cy="635000"/>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105000"/>
                </a:lnSpc>
              </a:pPr>
              <a:r>
                <a:rPr lang="en-US" sz="3400" dirty="0">
                  <a:solidFill>
                    <a:schemeClr val="bg1"/>
                  </a:solidFill>
                  <a:latin typeface="Impact" pitchFamily="34" charset="0"/>
                </a:rPr>
                <a:t>Goal of the providence of restoration</a:t>
              </a:r>
            </a:p>
          </p:txBody>
        </p:sp>
      </p:grpSp>
      <p:sp>
        <p:nvSpPr>
          <p:cNvPr id="12300" name="AutoShape 12"/>
          <p:cNvSpPr>
            <a:spLocks noChangeArrowheads="1"/>
          </p:cNvSpPr>
          <p:nvPr/>
        </p:nvSpPr>
        <p:spPr bwMode="auto">
          <a:xfrm rot="5400000" flipH="1" flipV="1">
            <a:off x="800100" y="1462088"/>
            <a:ext cx="228600" cy="762000"/>
          </a:xfrm>
          <a:prstGeom prst="downArrow">
            <a:avLst>
              <a:gd name="adj1" fmla="val 34167"/>
              <a:gd name="adj2" fmla="val 170309"/>
            </a:avLst>
          </a:prstGeom>
          <a:gradFill rotWithShape="1">
            <a:gsLst>
              <a:gs pos="0">
                <a:srgbClr val="CC6600"/>
              </a:gs>
              <a:gs pos="100000">
                <a:srgbClr val="660033"/>
              </a:gs>
            </a:gsLst>
            <a:lin ang="5400000" scaled="1"/>
          </a:gradFill>
          <a:ln w="19050" algn="ctr">
            <a:solidFill>
              <a:srgbClr val="660066"/>
            </a:solidFill>
            <a:miter lim="800000"/>
            <a:headEnd/>
            <a:tailEnd/>
          </a:ln>
          <a:effectLst/>
        </p:spPr>
        <p:txBody>
          <a:bodyPr vert="eaVert" wrap="none" anchor="ctr"/>
          <a:lstStyle/>
          <a:p>
            <a:pPr algn="ctr"/>
            <a:endParaRPr lang="en-US"/>
          </a:p>
        </p:txBody>
      </p:sp>
      <p:sp>
        <p:nvSpPr>
          <p:cNvPr id="12301" name="Text Box 13"/>
          <p:cNvSpPr txBox="1">
            <a:spLocks noChangeArrowheads="1"/>
          </p:cNvSpPr>
          <p:nvPr/>
        </p:nvSpPr>
        <p:spPr bwMode="auto">
          <a:xfrm>
            <a:off x="1295400" y="1600200"/>
            <a:ext cx="6629400" cy="503238"/>
          </a:xfrm>
          <a:prstGeom prst="rect">
            <a:avLst/>
          </a:prstGeom>
          <a:noFill/>
          <a:ln w="9525">
            <a:noFill/>
            <a:miter lim="800000"/>
            <a:headEnd/>
            <a:tailEnd/>
          </a:ln>
          <a:effectLst/>
        </p:spPr>
        <p:txBody>
          <a:bodyPr>
            <a:spAutoFit/>
          </a:bodyPr>
          <a:lstStyle/>
          <a:p>
            <a:pPr eaLnBrk="0" hangingPunct="0">
              <a:lnSpc>
                <a:spcPct val="90000"/>
              </a:lnSpc>
            </a:pPr>
            <a:r>
              <a:rPr lang="en-US" sz="3000">
                <a:solidFill>
                  <a:srgbClr val="660033"/>
                </a:solidFill>
                <a:latin typeface="Arial Black" pitchFamily="34" charset="0"/>
              </a:rPr>
              <a:t>Voluntary submission of Satan</a:t>
            </a:r>
            <a:endParaRPr lang="en-US" sz="3000" b="1">
              <a:solidFill>
                <a:srgbClr val="660033"/>
              </a:solidFill>
              <a:latin typeface="Arial Black"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20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arn(outVertical)">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0.70"/>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300"/>
                                        </p:tgtEl>
                                        <p:attrNameLst>
                                          <p:attrName>style.visibility</p:attrName>
                                        </p:attrNameLst>
                                      </p:cBhvr>
                                      <p:to>
                                        <p:strVal val="visible"/>
                                      </p:to>
                                    </p:set>
                                    <p:animEffect transition="in" filter="fade">
                                      <p:cBhvr>
                                        <p:cTn id="24" dur="2000"/>
                                        <p:tgtEl>
                                          <p:spTgt spid="12300"/>
                                        </p:tgtEl>
                                      </p:cBhvr>
                                    </p:animEffect>
                                  </p:childTnLst>
                                </p:cTn>
                              </p:par>
                              <p:par>
                                <p:cTn id="25" presetID="17" presetClass="entr" presetSubtype="2" fill="hold" grpId="0" nodeType="withEffect">
                                  <p:stCondLst>
                                    <p:cond delay="0"/>
                                  </p:stCondLst>
                                  <p:iterate type="lt">
                                    <p:tmPct val="10000"/>
                                  </p:iterate>
                                  <p:childTnLst>
                                    <p:set>
                                      <p:cBhvr>
                                        <p:cTn id="26" dur="1" fill="hold">
                                          <p:stCondLst>
                                            <p:cond delay="0"/>
                                          </p:stCondLst>
                                        </p:cTn>
                                        <p:tgtEl>
                                          <p:spTgt spid="12301"/>
                                        </p:tgtEl>
                                        <p:attrNameLst>
                                          <p:attrName>style.visibility</p:attrName>
                                        </p:attrNameLst>
                                      </p:cBhvr>
                                      <p:to>
                                        <p:strVal val="visible"/>
                                      </p:to>
                                    </p:set>
                                    <p:anim calcmode="lin" valueType="num">
                                      <p:cBhvr>
                                        <p:cTn id="27" dur="500" fill="hold"/>
                                        <p:tgtEl>
                                          <p:spTgt spid="12301"/>
                                        </p:tgtEl>
                                        <p:attrNameLst>
                                          <p:attrName>ppt_x</p:attrName>
                                        </p:attrNameLst>
                                      </p:cBhvr>
                                      <p:tavLst>
                                        <p:tav tm="0">
                                          <p:val>
                                            <p:strVal val="#ppt_x+#ppt_w/2"/>
                                          </p:val>
                                        </p:tav>
                                        <p:tav tm="100000">
                                          <p:val>
                                            <p:strVal val="#ppt_x"/>
                                          </p:val>
                                        </p:tav>
                                      </p:tavLst>
                                    </p:anim>
                                    <p:anim calcmode="lin" valueType="num">
                                      <p:cBhvr>
                                        <p:cTn id="28" dur="500" fill="hold"/>
                                        <p:tgtEl>
                                          <p:spTgt spid="12301"/>
                                        </p:tgtEl>
                                        <p:attrNameLst>
                                          <p:attrName>ppt_y</p:attrName>
                                        </p:attrNameLst>
                                      </p:cBhvr>
                                      <p:tavLst>
                                        <p:tav tm="0">
                                          <p:val>
                                            <p:strVal val="#ppt_y"/>
                                          </p:val>
                                        </p:tav>
                                        <p:tav tm="100000">
                                          <p:val>
                                            <p:strVal val="#ppt_y"/>
                                          </p:val>
                                        </p:tav>
                                      </p:tavLst>
                                    </p:anim>
                                    <p:anim calcmode="lin" valueType="num">
                                      <p:cBhvr>
                                        <p:cTn id="29" dur="500" fill="hold"/>
                                        <p:tgtEl>
                                          <p:spTgt spid="12301"/>
                                        </p:tgtEl>
                                        <p:attrNameLst>
                                          <p:attrName>ppt_w</p:attrName>
                                        </p:attrNameLst>
                                      </p:cBhvr>
                                      <p:tavLst>
                                        <p:tav tm="0">
                                          <p:val>
                                            <p:fltVal val="0"/>
                                          </p:val>
                                        </p:tav>
                                        <p:tav tm="100000">
                                          <p:val>
                                            <p:strVal val="#ppt_w"/>
                                          </p:val>
                                        </p:tav>
                                      </p:tavLst>
                                    </p:anim>
                                    <p:anim calcmode="lin" valueType="num">
                                      <p:cBhvr>
                                        <p:cTn id="30" dur="500" fill="hold"/>
                                        <p:tgtEl>
                                          <p:spTgt spid="123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animBg="1"/>
      <p:bldP spid="1230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5650"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55651" name="Group 3"/>
          <p:cNvGrpSpPr>
            <a:grpSpLocks/>
          </p:cNvGrpSpPr>
          <p:nvPr/>
        </p:nvGrpSpPr>
        <p:grpSpPr bwMode="auto">
          <a:xfrm>
            <a:off x="2590800" y="1866900"/>
            <a:ext cx="4870450" cy="736600"/>
            <a:chOff x="1632" y="1176"/>
            <a:chExt cx="3068" cy="464"/>
          </a:xfrm>
        </p:grpSpPr>
        <p:sp>
          <p:nvSpPr>
            <p:cNvPr id="155652" name="WordArt 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5653" name="WordArt 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5654" name="WordArt 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5655" name="WordArt 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5656" name="WordArt 8"/>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5657" name="WordArt 9"/>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5658" name="Freeform 10"/>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55659" name="WordArt 11"/>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55660" name="Freeform 12"/>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55661" name="WordArt 13"/>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55662" name="Group 14"/>
          <p:cNvGrpSpPr>
            <a:grpSpLocks/>
          </p:cNvGrpSpPr>
          <p:nvPr/>
        </p:nvGrpSpPr>
        <p:grpSpPr bwMode="auto">
          <a:xfrm>
            <a:off x="5638800" y="2565400"/>
            <a:ext cx="685800" cy="330200"/>
            <a:chOff x="2112" y="1236"/>
            <a:chExt cx="1920" cy="924"/>
          </a:xfrm>
        </p:grpSpPr>
        <p:sp>
          <p:nvSpPr>
            <p:cNvPr id="155663" name="Oval 15"/>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55664" name="Group 16"/>
            <p:cNvGrpSpPr>
              <a:grpSpLocks/>
            </p:cNvGrpSpPr>
            <p:nvPr/>
          </p:nvGrpSpPr>
          <p:grpSpPr bwMode="auto">
            <a:xfrm>
              <a:off x="2112" y="1236"/>
              <a:ext cx="1824" cy="924"/>
              <a:chOff x="2112" y="1236"/>
              <a:chExt cx="1824" cy="924"/>
            </a:xfrm>
          </p:grpSpPr>
          <p:sp>
            <p:nvSpPr>
              <p:cNvPr id="155665" name="WordArt 17"/>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55666" name="WordArt 18"/>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55667" name="WordArt 19"/>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55668" name="Group 20"/>
          <p:cNvGrpSpPr>
            <a:grpSpLocks/>
          </p:cNvGrpSpPr>
          <p:nvPr/>
        </p:nvGrpSpPr>
        <p:grpSpPr bwMode="auto">
          <a:xfrm>
            <a:off x="6705600" y="1905000"/>
            <a:ext cx="1447800" cy="1392238"/>
            <a:chOff x="4320" y="1296"/>
            <a:chExt cx="912" cy="877"/>
          </a:xfrm>
        </p:grpSpPr>
        <p:grpSp>
          <p:nvGrpSpPr>
            <p:cNvPr id="155669" name="Group 21"/>
            <p:cNvGrpSpPr>
              <a:grpSpLocks/>
            </p:cNvGrpSpPr>
            <p:nvPr/>
          </p:nvGrpSpPr>
          <p:grpSpPr bwMode="auto">
            <a:xfrm>
              <a:off x="4320" y="1536"/>
              <a:ext cx="574" cy="637"/>
              <a:chOff x="4320" y="1536"/>
              <a:chExt cx="574" cy="637"/>
            </a:xfrm>
          </p:grpSpPr>
          <p:sp>
            <p:nvSpPr>
              <p:cNvPr id="155670" name="WordArt 22"/>
              <p:cNvSpPr>
                <a:spLocks noChangeArrowheads="1" noChangeShapeType="1" noTextEdit="1"/>
              </p:cNvSpPr>
              <p:nvPr/>
            </p:nvSpPr>
            <p:spPr bwMode="auto">
              <a:xfrm>
                <a:off x="4800"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5671" name="Arc 23"/>
              <p:cNvSpPr>
                <a:spLocks/>
              </p:cNvSpPr>
              <p:nvPr/>
            </p:nvSpPr>
            <p:spPr bwMode="auto">
              <a:xfrm rot="6715497">
                <a:off x="4345" y="2029"/>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5672" name="WordArt 24"/>
              <p:cNvSpPr>
                <a:spLocks noChangeArrowheads="1" noChangeShapeType="1" noTextEdit="1"/>
              </p:cNvSpPr>
              <p:nvPr/>
            </p:nvSpPr>
            <p:spPr bwMode="auto">
              <a:xfrm>
                <a:off x="4510" y="2052"/>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5673" name="Arc 25"/>
              <p:cNvSpPr>
                <a:spLocks/>
              </p:cNvSpPr>
              <p:nvPr/>
            </p:nvSpPr>
            <p:spPr bwMode="auto">
              <a:xfrm rot="9622134" flipV="1">
                <a:off x="4558" y="1929"/>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5674" name="WordArt 26"/>
              <p:cNvSpPr>
                <a:spLocks noChangeArrowheads="1" noChangeShapeType="1" noTextEdit="1"/>
              </p:cNvSpPr>
              <p:nvPr/>
            </p:nvSpPr>
            <p:spPr bwMode="auto">
              <a:xfrm rot="-1150740">
                <a:off x="4654" y="1860"/>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5675" name="Arc 27"/>
              <p:cNvSpPr>
                <a:spLocks/>
              </p:cNvSpPr>
              <p:nvPr/>
            </p:nvSpPr>
            <p:spPr bwMode="auto">
              <a:xfrm rot="6715497">
                <a:off x="4681" y="169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5676" name="WordArt 28"/>
              <p:cNvSpPr>
                <a:spLocks noChangeArrowheads="1" noChangeShapeType="1" noTextEdit="1"/>
              </p:cNvSpPr>
              <p:nvPr/>
            </p:nvSpPr>
            <p:spPr bwMode="auto">
              <a:xfrm>
                <a:off x="4846" y="171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5677" name="Arc 29"/>
              <p:cNvSpPr>
                <a:spLocks/>
              </p:cNvSpPr>
              <p:nvPr/>
            </p:nvSpPr>
            <p:spPr bwMode="auto">
              <a:xfrm rot="8773144" flipV="1">
                <a:off x="4825" y="1584"/>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grpSp>
        <p:grpSp>
          <p:nvGrpSpPr>
            <p:cNvPr id="155678" name="Group 30"/>
            <p:cNvGrpSpPr>
              <a:grpSpLocks/>
            </p:cNvGrpSpPr>
            <p:nvPr/>
          </p:nvGrpSpPr>
          <p:grpSpPr bwMode="auto">
            <a:xfrm>
              <a:off x="4800" y="1488"/>
              <a:ext cx="432" cy="101"/>
              <a:chOff x="4800" y="1488"/>
              <a:chExt cx="432" cy="101"/>
            </a:xfrm>
          </p:grpSpPr>
          <p:sp>
            <p:nvSpPr>
              <p:cNvPr id="155679" name="Arc 31"/>
              <p:cNvSpPr>
                <a:spLocks/>
              </p:cNvSpPr>
              <p:nvPr/>
            </p:nvSpPr>
            <p:spPr bwMode="auto">
              <a:xfrm rot="-12756078">
                <a:off x="5048" y="1488"/>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5680" name="Arc 32"/>
              <p:cNvSpPr>
                <a:spLocks/>
              </p:cNvSpPr>
              <p:nvPr/>
            </p:nvSpPr>
            <p:spPr bwMode="auto">
              <a:xfrm rot="14637100" flipV="1">
                <a:off x="4848" y="1488"/>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5681" name="WordArt 33"/>
              <p:cNvSpPr>
                <a:spLocks noChangeArrowheads="1" noChangeShapeType="1" noTextEdit="1"/>
              </p:cNvSpPr>
              <p:nvPr/>
            </p:nvSpPr>
            <p:spPr bwMode="auto">
              <a:xfrm>
                <a:off x="4992"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5682" name="WordArt 34"/>
              <p:cNvSpPr>
                <a:spLocks noChangeArrowheads="1" noChangeShapeType="1" noTextEdit="1"/>
              </p:cNvSpPr>
              <p:nvPr/>
            </p:nvSpPr>
            <p:spPr bwMode="auto">
              <a:xfrm rot="14733363">
                <a:off x="5184"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grpSp>
        <p:grpSp>
          <p:nvGrpSpPr>
            <p:cNvPr id="155683" name="Group 35"/>
            <p:cNvGrpSpPr>
              <a:grpSpLocks/>
            </p:cNvGrpSpPr>
            <p:nvPr/>
          </p:nvGrpSpPr>
          <p:grpSpPr bwMode="auto">
            <a:xfrm>
              <a:off x="5136" y="1392"/>
              <a:ext cx="58" cy="136"/>
              <a:chOff x="5136" y="1392"/>
              <a:chExt cx="58" cy="136"/>
            </a:xfrm>
          </p:grpSpPr>
          <p:sp>
            <p:nvSpPr>
              <p:cNvPr id="155684" name="Arc 36"/>
              <p:cNvSpPr>
                <a:spLocks/>
              </p:cNvSpPr>
              <p:nvPr/>
            </p:nvSpPr>
            <p:spPr bwMode="auto">
              <a:xfrm rot="19833633" flipV="1">
                <a:off x="5136" y="1392"/>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824100"/>
                </a:solidFill>
                <a:round/>
                <a:headEnd/>
                <a:tailEnd/>
              </a:ln>
              <a:effectLst/>
            </p:spPr>
            <p:txBody>
              <a:bodyPr anchor="ctr">
                <a:spAutoFit/>
              </a:bodyPr>
              <a:lstStyle/>
              <a:p>
                <a:endParaRPr lang="en-US"/>
              </a:p>
            </p:txBody>
          </p:sp>
          <p:sp>
            <p:nvSpPr>
              <p:cNvPr id="155685" name="AutoShape 37"/>
              <p:cNvSpPr>
                <a:spLocks noChangeArrowheads="1"/>
              </p:cNvSpPr>
              <p:nvPr/>
            </p:nvSpPr>
            <p:spPr bwMode="auto">
              <a:xfrm rot="-1424285">
                <a:off x="5146" y="1392"/>
                <a:ext cx="48" cy="48"/>
              </a:xfrm>
              <a:prstGeom prst="triangle">
                <a:avLst>
                  <a:gd name="adj" fmla="val 52083"/>
                </a:avLst>
              </a:prstGeom>
              <a:solidFill>
                <a:srgbClr val="824100"/>
              </a:solidFill>
              <a:ln w="19050" algn="ctr">
                <a:solidFill>
                  <a:srgbClr val="824100"/>
                </a:solidFill>
                <a:miter lim="800000"/>
                <a:headEnd/>
                <a:tailEnd/>
              </a:ln>
              <a:effectLst/>
            </p:spPr>
            <p:txBody>
              <a:bodyPr anchor="ctr">
                <a:spAutoFit/>
              </a:bodyPr>
              <a:lstStyle/>
              <a:p>
                <a:endParaRPr lang="en-US"/>
              </a:p>
            </p:txBody>
          </p:sp>
        </p:grpSp>
        <p:sp>
          <p:nvSpPr>
            <p:cNvPr id="155686" name="AutoShape 38"/>
            <p:cNvSpPr>
              <a:spLocks noChangeArrowheads="1"/>
            </p:cNvSpPr>
            <p:nvPr/>
          </p:nvSpPr>
          <p:spPr bwMode="auto">
            <a:xfrm flipH="1">
              <a:off x="5088" y="1296"/>
              <a:ext cx="48" cy="48"/>
            </a:xfrm>
            <a:prstGeom prst="triangle">
              <a:avLst>
                <a:gd name="adj" fmla="val 50000"/>
              </a:avLst>
            </a:prstGeom>
            <a:solidFill>
              <a:srgbClr val="CC6600"/>
            </a:solidFill>
            <a:ln w="57150" algn="ctr">
              <a:solidFill>
                <a:srgbClr val="824100"/>
              </a:solidFill>
              <a:miter lim="800000"/>
              <a:headEnd/>
              <a:tailEnd/>
            </a:ln>
            <a:effectLst/>
          </p:spPr>
          <p:txBody>
            <a:bodyPr anchor="ctr">
              <a:spAutoFit/>
            </a:bodyPr>
            <a:lstStyle/>
            <a:p>
              <a:endParaRPr lang="en-US"/>
            </a:p>
          </p:txBody>
        </p:sp>
      </p:grpSp>
      <p:grpSp>
        <p:nvGrpSpPr>
          <p:cNvPr id="155687" name="Group 39"/>
          <p:cNvGrpSpPr>
            <a:grpSpLocks/>
          </p:cNvGrpSpPr>
          <p:nvPr/>
        </p:nvGrpSpPr>
        <p:grpSpPr bwMode="auto">
          <a:xfrm>
            <a:off x="2540000" y="1981200"/>
            <a:ext cx="4927600" cy="2773363"/>
            <a:chOff x="1600" y="1248"/>
            <a:chExt cx="3104" cy="1747"/>
          </a:xfrm>
        </p:grpSpPr>
        <p:sp>
          <p:nvSpPr>
            <p:cNvPr id="155688" name="Oval 40"/>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55689" name="Group 41"/>
            <p:cNvGrpSpPr>
              <a:grpSpLocks/>
            </p:cNvGrpSpPr>
            <p:nvPr/>
          </p:nvGrpSpPr>
          <p:grpSpPr bwMode="auto">
            <a:xfrm>
              <a:off x="1600" y="1248"/>
              <a:ext cx="3104" cy="1747"/>
              <a:chOff x="1600" y="1248"/>
              <a:chExt cx="3104" cy="1747"/>
            </a:xfrm>
          </p:grpSpPr>
          <p:grpSp>
            <p:nvGrpSpPr>
              <p:cNvPr id="155690" name="Group 42"/>
              <p:cNvGrpSpPr>
                <a:grpSpLocks/>
              </p:cNvGrpSpPr>
              <p:nvPr/>
            </p:nvGrpSpPr>
            <p:grpSpPr bwMode="auto">
              <a:xfrm>
                <a:off x="1600" y="1567"/>
                <a:ext cx="1057" cy="1386"/>
                <a:chOff x="1600" y="1567"/>
                <a:chExt cx="1057" cy="1386"/>
              </a:xfrm>
            </p:grpSpPr>
            <p:sp>
              <p:nvSpPr>
                <p:cNvPr id="155691" name="Freeform 43"/>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692" name="Freeform 44"/>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55693" name="Group 45"/>
                <p:cNvGrpSpPr>
                  <a:grpSpLocks/>
                </p:cNvGrpSpPr>
                <p:nvPr/>
              </p:nvGrpSpPr>
              <p:grpSpPr bwMode="auto">
                <a:xfrm>
                  <a:off x="1920" y="1595"/>
                  <a:ext cx="672" cy="1252"/>
                  <a:chOff x="1920" y="1595"/>
                  <a:chExt cx="672" cy="1252"/>
                </a:xfrm>
              </p:grpSpPr>
              <p:sp>
                <p:nvSpPr>
                  <p:cNvPr id="155694" name="Freeform 46"/>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695" name="Freeform 47"/>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696" name="Freeform 48"/>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697" name="Freeform 49"/>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698" name="Freeform 50"/>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55699" name="Oval 51"/>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5700" name="Oval 52"/>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5701" name="Oval 53"/>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55702" name="Group 54"/>
              <p:cNvGrpSpPr>
                <a:grpSpLocks/>
              </p:cNvGrpSpPr>
              <p:nvPr/>
            </p:nvGrpSpPr>
            <p:grpSpPr bwMode="auto">
              <a:xfrm>
                <a:off x="2832" y="1248"/>
                <a:ext cx="1872" cy="1747"/>
                <a:chOff x="2832" y="1248"/>
                <a:chExt cx="1872" cy="1747"/>
              </a:xfrm>
            </p:grpSpPr>
            <p:sp>
              <p:nvSpPr>
                <p:cNvPr id="155703" name="Oval 55"/>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5704" name="Oval 56"/>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5705" name="Freeform 57"/>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06" name="Freeform 58"/>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07" name="Freeform 59"/>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08" name="Freeform 60"/>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09" name="Oval 61"/>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5710" name="Freeform 62"/>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11" name="Freeform 63"/>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12" name="Freeform 64"/>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13" name="Freeform 65"/>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14" name="Freeform 66"/>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15" name="Freeform 67"/>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16" name="Freeform 68"/>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17" name="Freeform 69"/>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18" name="Freeform 70"/>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5719" name="Freeform 71"/>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55720" name="WordArt 72"/>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55721" name="Oval 73"/>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55722" name="Text Box 74"/>
          <p:cNvSpPr txBox="1">
            <a:spLocks noChangeArrowheads="1"/>
          </p:cNvSpPr>
          <p:nvPr/>
        </p:nvSpPr>
        <p:spPr bwMode="auto">
          <a:xfrm>
            <a:off x="304800" y="30163"/>
            <a:ext cx="2286000" cy="579437"/>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Entering Canaan</a:t>
            </a:r>
          </a:p>
        </p:txBody>
      </p:sp>
      <p:grpSp>
        <p:nvGrpSpPr>
          <p:cNvPr id="155723" name="Group 75"/>
          <p:cNvGrpSpPr>
            <a:grpSpLocks/>
          </p:cNvGrpSpPr>
          <p:nvPr/>
        </p:nvGrpSpPr>
        <p:grpSpPr bwMode="auto">
          <a:xfrm>
            <a:off x="3130550" y="1600200"/>
            <a:ext cx="2362200" cy="693738"/>
            <a:chOff x="2016" y="1008"/>
            <a:chExt cx="1488" cy="437"/>
          </a:xfrm>
        </p:grpSpPr>
        <p:sp>
          <p:nvSpPr>
            <p:cNvPr id="155724" name="Rectangle 76"/>
            <p:cNvSpPr>
              <a:spLocks noChangeArrowheads="1"/>
            </p:cNvSpPr>
            <p:nvPr/>
          </p:nvSpPr>
          <p:spPr bwMode="auto">
            <a:xfrm>
              <a:off x="2105" y="1008"/>
              <a:ext cx="1310" cy="432"/>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55725" name="Text Box 77"/>
            <p:cNvSpPr txBox="1">
              <a:spLocks noChangeArrowheads="1"/>
            </p:cNvSpPr>
            <p:nvPr/>
          </p:nvSpPr>
          <p:spPr bwMode="auto">
            <a:xfrm>
              <a:off x="2016" y="1019"/>
              <a:ext cx="1488" cy="426"/>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400" b="1">
                  <a:solidFill>
                    <a:srgbClr val="000099"/>
                  </a:solidFill>
                </a:rPr>
                <a:t>Foundation</a:t>
              </a:r>
            </a:p>
            <a:p>
              <a:pPr algn="ctr" eaLnBrk="0" hangingPunct="0">
                <a:lnSpc>
                  <a:spcPct val="80000"/>
                </a:lnSpc>
              </a:pPr>
              <a:r>
                <a:rPr lang="en-US" sz="2400" b="1">
                  <a:solidFill>
                    <a:srgbClr val="000099"/>
                  </a:solidFill>
                </a:rPr>
                <a:t>of substance</a:t>
              </a:r>
            </a:p>
          </p:txBody>
        </p:sp>
      </p:grpSp>
      <p:sp>
        <p:nvSpPr>
          <p:cNvPr id="155726" name="AutoShape 78"/>
          <p:cNvSpPr>
            <a:spLocks noChangeArrowheads="1"/>
          </p:cNvSpPr>
          <p:nvPr/>
        </p:nvSpPr>
        <p:spPr bwMode="auto">
          <a:xfrm rot="5400000">
            <a:off x="4273550" y="101600"/>
            <a:ext cx="228600" cy="4724400"/>
          </a:xfrm>
          <a:prstGeom prst="downArrow">
            <a:avLst>
              <a:gd name="adj1" fmla="val 41667"/>
              <a:gd name="adj2" fmla="val 206284"/>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55727" name="Group 79"/>
          <p:cNvGrpSpPr>
            <a:grpSpLocks/>
          </p:cNvGrpSpPr>
          <p:nvPr/>
        </p:nvGrpSpPr>
        <p:grpSpPr bwMode="auto">
          <a:xfrm>
            <a:off x="6445250" y="1892300"/>
            <a:ext cx="1752600" cy="990600"/>
            <a:chOff x="4176" y="1584"/>
            <a:chExt cx="1104" cy="624"/>
          </a:xfrm>
        </p:grpSpPr>
        <p:sp>
          <p:nvSpPr>
            <p:cNvPr id="155728" name="Oval 80"/>
            <p:cNvSpPr>
              <a:spLocks noChangeArrowheads="1"/>
            </p:cNvSpPr>
            <p:nvPr/>
          </p:nvSpPr>
          <p:spPr bwMode="auto">
            <a:xfrm>
              <a:off x="4176" y="1584"/>
              <a:ext cx="1104" cy="624"/>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grpSp>
          <p:nvGrpSpPr>
            <p:cNvPr id="155729" name="Group 81"/>
            <p:cNvGrpSpPr>
              <a:grpSpLocks/>
            </p:cNvGrpSpPr>
            <p:nvPr/>
          </p:nvGrpSpPr>
          <p:grpSpPr bwMode="auto">
            <a:xfrm>
              <a:off x="4333" y="1784"/>
              <a:ext cx="791" cy="288"/>
              <a:chOff x="4368" y="1808"/>
              <a:chExt cx="791" cy="288"/>
            </a:xfrm>
          </p:grpSpPr>
          <p:sp>
            <p:nvSpPr>
              <p:cNvPr id="155730" name="WordArt 82"/>
              <p:cNvSpPr>
                <a:spLocks noChangeArrowheads="1" noChangeShapeType="1" noTextEdit="1"/>
              </p:cNvSpPr>
              <p:nvPr/>
            </p:nvSpPr>
            <p:spPr bwMode="auto">
              <a:xfrm>
                <a:off x="4425" y="1808"/>
                <a:ext cx="678" cy="144"/>
              </a:xfrm>
              <a:prstGeom prst="rect">
                <a:avLst/>
              </a:prstGeom>
            </p:spPr>
            <p:txBody>
              <a:bodyPr spcFirstLastPara="1" wrap="none" fromWordArt="1">
                <a:prstTxWarp prst="textArchUp">
                  <a:avLst>
                    <a:gd name="adj" fmla="val 10800000"/>
                  </a:avLst>
                </a:prstTxWarp>
              </a:bodyPr>
              <a:lstStyle/>
              <a:p>
                <a:pPr algn="ctr"/>
                <a:r>
                  <a:rPr lang="en-US" sz="3600" kern="10">
                    <a:ln w="19050">
                      <a:solidFill>
                        <a:srgbClr val="680000"/>
                      </a:solidFill>
                      <a:round/>
                      <a:headEnd/>
                      <a:tailEnd/>
                    </a:ln>
                    <a:solidFill>
                      <a:schemeClr val="bg1"/>
                    </a:solidFill>
                    <a:latin typeface="Impact"/>
                  </a:rPr>
                  <a:t>Younger</a:t>
                </a:r>
              </a:p>
            </p:txBody>
          </p:sp>
          <p:sp>
            <p:nvSpPr>
              <p:cNvPr id="155731" name="WordArt 83"/>
              <p:cNvSpPr>
                <a:spLocks noChangeArrowheads="1" noChangeShapeType="1" noTextEdit="1"/>
              </p:cNvSpPr>
              <p:nvPr/>
            </p:nvSpPr>
            <p:spPr bwMode="auto">
              <a:xfrm>
                <a:off x="4368" y="1952"/>
                <a:ext cx="791" cy="144"/>
              </a:xfrm>
              <a:prstGeom prst="rect">
                <a:avLst/>
              </a:prstGeom>
            </p:spPr>
            <p:txBody>
              <a:bodyPr spcFirstLastPara="1" wrap="none" fromWordArt="1">
                <a:prstTxWarp prst="textArchDown">
                  <a:avLst>
                    <a:gd name="adj" fmla="val 0"/>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grpSp>
        <p:nvGrpSpPr>
          <p:cNvPr id="155732" name="Group 84"/>
          <p:cNvGrpSpPr>
            <a:grpSpLocks/>
          </p:cNvGrpSpPr>
          <p:nvPr/>
        </p:nvGrpSpPr>
        <p:grpSpPr bwMode="auto">
          <a:xfrm>
            <a:off x="2178050" y="2578100"/>
            <a:ext cx="4267200" cy="457200"/>
            <a:chOff x="1440" y="1584"/>
            <a:chExt cx="2688" cy="288"/>
          </a:xfrm>
        </p:grpSpPr>
        <p:sp>
          <p:nvSpPr>
            <p:cNvPr id="155733" name="Rectangle 85"/>
            <p:cNvSpPr>
              <a:spLocks noChangeArrowheads="1"/>
            </p:cNvSpPr>
            <p:nvPr/>
          </p:nvSpPr>
          <p:spPr bwMode="auto">
            <a:xfrm>
              <a:off x="1470" y="1608"/>
              <a:ext cx="2628" cy="239"/>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55734" name="Text Box 86"/>
            <p:cNvSpPr txBox="1">
              <a:spLocks noChangeArrowheads="1"/>
            </p:cNvSpPr>
            <p:nvPr/>
          </p:nvSpPr>
          <p:spPr bwMode="auto">
            <a:xfrm>
              <a:off x="1440" y="1584"/>
              <a:ext cx="2688" cy="28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r>
                <a:rPr lang="en-US" sz="2400">
                  <a:solidFill>
                    <a:schemeClr val="bg1"/>
                  </a:solidFill>
                  <a:latin typeface="Impact" pitchFamily="34" charset="0"/>
                </a:rPr>
                <a:t>Success of dispensation to start</a:t>
              </a:r>
            </a:p>
          </p:txBody>
        </p:sp>
      </p:grpSp>
      <p:sp>
        <p:nvSpPr>
          <p:cNvPr id="155735" name="AutoShape 87"/>
          <p:cNvSpPr>
            <a:spLocks noChangeArrowheads="1"/>
          </p:cNvSpPr>
          <p:nvPr/>
        </p:nvSpPr>
        <p:spPr bwMode="auto">
          <a:xfrm>
            <a:off x="4176713" y="3416300"/>
            <a:ext cx="266700" cy="201613"/>
          </a:xfrm>
          <a:prstGeom prst="downArrow">
            <a:avLst>
              <a:gd name="adj1" fmla="val 34722"/>
              <a:gd name="adj2" fmla="val 44269"/>
            </a:avLst>
          </a:prstGeom>
          <a:solidFill>
            <a:srgbClr val="DC9300"/>
          </a:solidFill>
          <a:ln w="38100">
            <a:noFill/>
            <a:miter lim="800000"/>
            <a:headEnd/>
            <a:tailEnd/>
          </a:ln>
          <a:effectLst/>
        </p:spPr>
        <p:txBody>
          <a:bodyPr wrap="none" anchor="ctr"/>
          <a:lstStyle/>
          <a:p>
            <a:endParaRPr lang="en-US"/>
          </a:p>
        </p:txBody>
      </p:sp>
      <p:grpSp>
        <p:nvGrpSpPr>
          <p:cNvPr id="155736" name="Group 88"/>
          <p:cNvGrpSpPr>
            <a:grpSpLocks/>
          </p:cNvGrpSpPr>
          <p:nvPr/>
        </p:nvGrpSpPr>
        <p:grpSpPr bwMode="auto">
          <a:xfrm>
            <a:off x="3298825" y="3095625"/>
            <a:ext cx="2024063" cy="354013"/>
            <a:chOff x="2019" y="1910"/>
            <a:chExt cx="1275" cy="223"/>
          </a:xfrm>
        </p:grpSpPr>
        <p:sp>
          <p:nvSpPr>
            <p:cNvPr id="155737" name="Oval 89"/>
            <p:cNvSpPr>
              <a:spLocks noChangeArrowheads="1"/>
            </p:cNvSpPr>
            <p:nvPr/>
          </p:nvSpPr>
          <p:spPr bwMode="auto">
            <a:xfrm>
              <a:off x="2019" y="1910"/>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5738" name="Text Box 90"/>
            <p:cNvSpPr txBox="1">
              <a:spLocks noChangeArrowheads="1"/>
            </p:cNvSpPr>
            <p:nvPr/>
          </p:nvSpPr>
          <p:spPr bwMode="auto">
            <a:xfrm>
              <a:off x="2080" y="1928"/>
              <a:ext cx="1152" cy="205"/>
            </a:xfrm>
            <a:prstGeom prst="rect">
              <a:avLst/>
            </a:prstGeom>
            <a:noFill/>
            <a:ln w="19050" algn="ctr">
              <a:noFill/>
              <a:miter lim="800000"/>
              <a:headEnd/>
              <a:tailEnd/>
            </a:ln>
            <a:effectLst/>
          </p:spPr>
          <p:txBody>
            <a:bodyPr>
              <a:spAutoFit/>
            </a:bodyPr>
            <a:lstStyle/>
            <a:p>
              <a:pPr algn="ctr" eaLnBrk="0" hangingPunct="0">
                <a:lnSpc>
                  <a:spcPct val="90000"/>
                </a:lnSpc>
              </a:pPr>
              <a:r>
                <a:rPr lang="en-US" sz="1700">
                  <a:solidFill>
                    <a:srgbClr val="4C2600"/>
                  </a:solidFill>
                  <a:latin typeface="Impact" pitchFamily="34" charset="0"/>
                </a:rPr>
                <a:t>Three-day course</a:t>
              </a:r>
            </a:p>
          </p:txBody>
        </p:sp>
      </p:grpSp>
      <p:sp>
        <p:nvSpPr>
          <p:cNvPr id="155739" name="Text Box 91"/>
          <p:cNvSpPr txBox="1">
            <a:spLocks noChangeArrowheads="1"/>
          </p:cNvSpPr>
          <p:nvPr/>
        </p:nvSpPr>
        <p:spPr bwMode="auto">
          <a:xfrm>
            <a:off x="5410200" y="3321050"/>
            <a:ext cx="2743200" cy="412750"/>
          </a:xfrm>
          <a:prstGeom prst="rect">
            <a:avLst/>
          </a:prstGeom>
          <a:noFill/>
          <a:ln w="9525">
            <a:noFill/>
            <a:miter lim="800000"/>
            <a:headEnd/>
            <a:tailEnd/>
          </a:ln>
          <a:effectLst/>
        </p:spPr>
        <p:txBody>
          <a:bodyPr>
            <a:spAutoFit/>
          </a:bodyPr>
          <a:lstStyle/>
          <a:p>
            <a:pPr>
              <a:spcBef>
                <a:spcPct val="50000"/>
              </a:spcBef>
            </a:pPr>
            <a:r>
              <a:rPr lang="en-US" sz="2100">
                <a:solidFill>
                  <a:srgbClr val="FFE2A9"/>
                </a:solidFill>
                <a:latin typeface="Arial Black" pitchFamily="34" charset="0"/>
              </a:rPr>
              <a:t>(Ark of Covenant)</a:t>
            </a:r>
          </a:p>
        </p:txBody>
      </p:sp>
      <p:sp>
        <p:nvSpPr>
          <p:cNvPr id="155740" name="Text Box 92"/>
          <p:cNvSpPr txBox="1">
            <a:spLocks noChangeArrowheads="1"/>
          </p:cNvSpPr>
          <p:nvPr/>
        </p:nvSpPr>
        <p:spPr bwMode="auto">
          <a:xfrm>
            <a:off x="5410200" y="4130675"/>
            <a:ext cx="1905000" cy="412750"/>
          </a:xfrm>
          <a:prstGeom prst="rect">
            <a:avLst/>
          </a:prstGeom>
          <a:noFill/>
          <a:ln w="9525">
            <a:noFill/>
            <a:miter lim="800000"/>
            <a:headEnd/>
            <a:tailEnd/>
          </a:ln>
          <a:effectLst/>
        </p:spPr>
        <p:txBody>
          <a:bodyPr>
            <a:spAutoFit/>
          </a:bodyPr>
          <a:lstStyle/>
          <a:p>
            <a:pPr>
              <a:spcBef>
                <a:spcPct val="50000"/>
              </a:spcBef>
            </a:pPr>
            <a:r>
              <a:rPr lang="en-US" sz="2100">
                <a:solidFill>
                  <a:srgbClr val="FFE2A9"/>
                </a:solidFill>
                <a:latin typeface="Arial Black" pitchFamily="34" charset="0"/>
              </a:rPr>
              <a:t>(12 Stones)</a:t>
            </a:r>
          </a:p>
        </p:txBody>
      </p:sp>
      <p:sp>
        <p:nvSpPr>
          <p:cNvPr id="155741" name="AutoShape 93"/>
          <p:cNvSpPr>
            <a:spLocks noChangeArrowheads="1"/>
          </p:cNvSpPr>
          <p:nvPr/>
        </p:nvSpPr>
        <p:spPr bwMode="auto">
          <a:xfrm>
            <a:off x="4176713" y="4483100"/>
            <a:ext cx="266700" cy="200025"/>
          </a:xfrm>
          <a:prstGeom prst="downArrow">
            <a:avLst>
              <a:gd name="adj1" fmla="val 34722"/>
              <a:gd name="adj2" fmla="val 44269"/>
            </a:avLst>
          </a:prstGeom>
          <a:solidFill>
            <a:srgbClr val="DC9300"/>
          </a:solidFill>
          <a:ln w="38100">
            <a:noFill/>
            <a:miter lim="800000"/>
            <a:headEnd/>
            <a:tailEnd/>
          </a:ln>
          <a:effectLst/>
        </p:spPr>
        <p:txBody>
          <a:bodyPr wrap="none" anchor="ctr"/>
          <a:lstStyle/>
          <a:p>
            <a:pPr algn="ctr">
              <a:lnSpc>
                <a:spcPct val="115000"/>
              </a:lnSpc>
            </a:pPr>
            <a:endParaRPr lang="en-US" sz="3200">
              <a:latin typeface="Arial Black" pitchFamily="34" charset="0"/>
            </a:endParaRPr>
          </a:p>
        </p:txBody>
      </p:sp>
      <p:sp>
        <p:nvSpPr>
          <p:cNvPr id="155742" name="AutoShape 94"/>
          <p:cNvSpPr>
            <a:spLocks noChangeArrowheads="1"/>
          </p:cNvSpPr>
          <p:nvPr/>
        </p:nvSpPr>
        <p:spPr bwMode="auto">
          <a:xfrm>
            <a:off x="4176713" y="3949700"/>
            <a:ext cx="266700" cy="200025"/>
          </a:xfrm>
          <a:prstGeom prst="downArrow">
            <a:avLst>
              <a:gd name="adj1" fmla="val 34722"/>
              <a:gd name="adj2" fmla="val 44269"/>
            </a:avLst>
          </a:prstGeom>
          <a:solidFill>
            <a:srgbClr val="DC9300"/>
          </a:solidFill>
          <a:ln w="38100">
            <a:noFill/>
            <a:miter lim="800000"/>
            <a:headEnd/>
            <a:tailEnd/>
          </a:ln>
          <a:effectLst/>
        </p:spPr>
        <p:txBody>
          <a:bodyPr wrap="none" anchor="ctr"/>
          <a:lstStyle/>
          <a:p>
            <a:endParaRPr lang="en-US"/>
          </a:p>
        </p:txBody>
      </p:sp>
      <p:grpSp>
        <p:nvGrpSpPr>
          <p:cNvPr id="155743" name="Group 95"/>
          <p:cNvGrpSpPr>
            <a:grpSpLocks/>
          </p:cNvGrpSpPr>
          <p:nvPr/>
        </p:nvGrpSpPr>
        <p:grpSpPr bwMode="auto">
          <a:xfrm>
            <a:off x="3298825" y="4102100"/>
            <a:ext cx="2024063" cy="469900"/>
            <a:chOff x="2085" y="3244"/>
            <a:chExt cx="1275" cy="296"/>
          </a:xfrm>
        </p:grpSpPr>
        <p:sp>
          <p:nvSpPr>
            <p:cNvPr id="155744" name="Oval 96"/>
            <p:cNvSpPr>
              <a:spLocks noChangeArrowheads="1"/>
            </p:cNvSpPr>
            <p:nvPr/>
          </p:nvSpPr>
          <p:spPr bwMode="auto">
            <a:xfrm>
              <a:off x="2085" y="3282"/>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5745" name="Text Box 97"/>
            <p:cNvSpPr txBox="1">
              <a:spLocks noChangeArrowheads="1"/>
            </p:cNvSpPr>
            <p:nvPr/>
          </p:nvSpPr>
          <p:spPr bwMode="auto">
            <a:xfrm>
              <a:off x="2218" y="3244"/>
              <a:ext cx="1008" cy="296"/>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5000"/>
                </a:lnSpc>
              </a:pPr>
              <a:r>
                <a:rPr lang="en-US" sz="2600" b="1">
                  <a:solidFill>
                    <a:srgbClr val="4C2600"/>
                  </a:solidFill>
                </a:rPr>
                <a:t>Gilgal</a:t>
              </a:r>
            </a:p>
          </p:txBody>
        </p:sp>
      </p:grpSp>
      <p:grpSp>
        <p:nvGrpSpPr>
          <p:cNvPr id="155746" name="Group 98"/>
          <p:cNvGrpSpPr>
            <a:grpSpLocks/>
          </p:cNvGrpSpPr>
          <p:nvPr/>
        </p:nvGrpSpPr>
        <p:grpSpPr bwMode="auto">
          <a:xfrm>
            <a:off x="3298825" y="3629025"/>
            <a:ext cx="2024063" cy="366713"/>
            <a:chOff x="2019" y="2246"/>
            <a:chExt cx="1275" cy="231"/>
          </a:xfrm>
        </p:grpSpPr>
        <p:sp>
          <p:nvSpPr>
            <p:cNvPr id="155747" name="Oval 99"/>
            <p:cNvSpPr>
              <a:spLocks noChangeArrowheads="1"/>
            </p:cNvSpPr>
            <p:nvPr/>
          </p:nvSpPr>
          <p:spPr bwMode="auto">
            <a:xfrm>
              <a:off x="2019" y="2246"/>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5748" name="Text Box 100"/>
            <p:cNvSpPr txBox="1">
              <a:spLocks noChangeArrowheads="1"/>
            </p:cNvSpPr>
            <p:nvPr/>
          </p:nvSpPr>
          <p:spPr bwMode="auto">
            <a:xfrm>
              <a:off x="2105" y="2246"/>
              <a:ext cx="1104" cy="231"/>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0000"/>
                </a:lnSpc>
              </a:pPr>
              <a:r>
                <a:rPr lang="en-US" sz="2000" b="1">
                  <a:solidFill>
                    <a:srgbClr val="4C2600"/>
                  </a:solidFill>
                </a:rPr>
                <a:t>Jordan River</a:t>
              </a:r>
            </a:p>
          </p:txBody>
        </p:sp>
      </p:grpSp>
      <p:sp>
        <p:nvSpPr>
          <p:cNvPr id="155749" name="AutoShape 101"/>
          <p:cNvSpPr>
            <a:spLocks noChangeArrowheads="1"/>
          </p:cNvSpPr>
          <p:nvPr/>
        </p:nvSpPr>
        <p:spPr bwMode="auto">
          <a:xfrm>
            <a:off x="4176713" y="5016500"/>
            <a:ext cx="266700" cy="200025"/>
          </a:xfrm>
          <a:prstGeom prst="downArrow">
            <a:avLst>
              <a:gd name="adj1" fmla="val 34722"/>
              <a:gd name="adj2" fmla="val 44269"/>
            </a:avLst>
          </a:prstGeom>
          <a:solidFill>
            <a:srgbClr val="DC9300"/>
          </a:solidFill>
          <a:ln w="38100">
            <a:noFill/>
            <a:miter lim="800000"/>
            <a:headEnd/>
            <a:tailEnd/>
          </a:ln>
          <a:effectLst/>
        </p:spPr>
        <p:txBody>
          <a:bodyPr wrap="none" anchor="ctr"/>
          <a:lstStyle/>
          <a:p>
            <a:pPr algn="ctr">
              <a:lnSpc>
                <a:spcPct val="110000"/>
              </a:lnSpc>
            </a:pPr>
            <a:endParaRPr lang="en-US" sz="3200">
              <a:latin typeface="Arial Black" pitchFamily="34" charset="0"/>
            </a:endParaRPr>
          </a:p>
        </p:txBody>
      </p:sp>
      <p:grpSp>
        <p:nvGrpSpPr>
          <p:cNvPr id="155750" name="Group 102"/>
          <p:cNvGrpSpPr>
            <a:grpSpLocks/>
          </p:cNvGrpSpPr>
          <p:nvPr/>
        </p:nvGrpSpPr>
        <p:grpSpPr bwMode="auto">
          <a:xfrm>
            <a:off x="3298825" y="5168900"/>
            <a:ext cx="2024063" cy="469900"/>
            <a:chOff x="2085" y="3244"/>
            <a:chExt cx="1275" cy="296"/>
          </a:xfrm>
        </p:grpSpPr>
        <p:sp>
          <p:nvSpPr>
            <p:cNvPr id="155751" name="Oval 103"/>
            <p:cNvSpPr>
              <a:spLocks noChangeArrowheads="1"/>
            </p:cNvSpPr>
            <p:nvPr/>
          </p:nvSpPr>
          <p:spPr bwMode="auto">
            <a:xfrm>
              <a:off x="2085" y="3282"/>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5752" name="Text Box 104"/>
            <p:cNvSpPr txBox="1">
              <a:spLocks noChangeArrowheads="1"/>
            </p:cNvSpPr>
            <p:nvPr/>
          </p:nvSpPr>
          <p:spPr bwMode="auto">
            <a:xfrm>
              <a:off x="2218" y="3244"/>
              <a:ext cx="1008" cy="296"/>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5000"/>
                </a:lnSpc>
              </a:pPr>
              <a:r>
                <a:rPr lang="en-US" sz="2600" b="1">
                  <a:solidFill>
                    <a:srgbClr val="4C2600"/>
                  </a:solidFill>
                </a:rPr>
                <a:t>Canaan</a:t>
              </a:r>
            </a:p>
          </p:txBody>
        </p:sp>
      </p:grpSp>
      <p:sp>
        <p:nvSpPr>
          <p:cNvPr id="155753" name="Text Box 105"/>
          <p:cNvSpPr txBox="1">
            <a:spLocks noChangeArrowheads="1"/>
          </p:cNvSpPr>
          <p:nvPr/>
        </p:nvSpPr>
        <p:spPr bwMode="auto">
          <a:xfrm>
            <a:off x="5410200" y="4937125"/>
            <a:ext cx="3048000" cy="412750"/>
          </a:xfrm>
          <a:prstGeom prst="rect">
            <a:avLst/>
          </a:prstGeom>
          <a:noFill/>
          <a:ln w="9525">
            <a:noFill/>
            <a:miter lim="800000"/>
            <a:headEnd/>
            <a:tailEnd/>
          </a:ln>
          <a:effectLst/>
        </p:spPr>
        <p:txBody>
          <a:bodyPr>
            <a:spAutoFit/>
          </a:bodyPr>
          <a:lstStyle/>
          <a:p>
            <a:pPr>
              <a:spcBef>
                <a:spcPct val="50000"/>
              </a:spcBef>
            </a:pPr>
            <a:r>
              <a:rPr lang="en-US" sz="2100">
                <a:solidFill>
                  <a:srgbClr val="FFE2A9"/>
                </a:solidFill>
                <a:latin typeface="Arial Black" pitchFamily="34" charset="0"/>
              </a:rPr>
              <a:t>(Defeated 31 kings)</a:t>
            </a:r>
          </a:p>
        </p:txBody>
      </p:sp>
      <p:grpSp>
        <p:nvGrpSpPr>
          <p:cNvPr id="155754" name="Group 106"/>
          <p:cNvGrpSpPr>
            <a:grpSpLocks/>
          </p:cNvGrpSpPr>
          <p:nvPr/>
        </p:nvGrpSpPr>
        <p:grpSpPr bwMode="auto">
          <a:xfrm>
            <a:off x="3298825" y="4635500"/>
            <a:ext cx="2024063" cy="469900"/>
            <a:chOff x="2085" y="3244"/>
            <a:chExt cx="1275" cy="296"/>
          </a:xfrm>
        </p:grpSpPr>
        <p:sp>
          <p:nvSpPr>
            <p:cNvPr id="155755" name="Oval 107"/>
            <p:cNvSpPr>
              <a:spLocks noChangeArrowheads="1"/>
            </p:cNvSpPr>
            <p:nvPr/>
          </p:nvSpPr>
          <p:spPr bwMode="auto">
            <a:xfrm>
              <a:off x="2085" y="3282"/>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5756" name="Text Box 108"/>
            <p:cNvSpPr txBox="1">
              <a:spLocks noChangeArrowheads="1"/>
            </p:cNvSpPr>
            <p:nvPr/>
          </p:nvSpPr>
          <p:spPr bwMode="auto">
            <a:xfrm>
              <a:off x="2218" y="3244"/>
              <a:ext cx="1008" cy="296"/>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5000"/>
                </a:lnSpc>
              </a:pPr>
              <a:r>
                <a:rPr lang="en-US" sz="2600" b="1">
                  <a:solidFill>
                    <a:srgbClr val="4C2600"/>
                  </a:solidFill>
                </a:rPr>
                <a:t>Jericho</a:t>
              </a:r>
            </a:p>
          </p:txBody>
        </p:sp>
      </p:grpSp>
      <p:sp>
        <p:nvSpPr>
          <p:cNvPr id="155757" name="AutoShape 109"/>
          <p:cNvSpPr>
            <a:spLocks noChangeArrowheads="1"/>
          </p:cNvSpPr>
          <p:nvPr/>
        </p:nvSpPr>
        <p:spPr bwMode="auto">
          <a:xfrm rot="10800000">
            <a:off x="1344613" y="1362075"/>
            <a:ext cx="207962" cy="623888"/>
          </a:xfrm>
          <a:prstGeom prst="downArrow">
            <a:avLst>
              <a:gd name="adj1" fmla="val 41380"/>
              <a:gd name="adj2" fmla="val 70250"/>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55758" name="Group 110"/>
          <p:cNvGrpSpPr>
            <a:grpSpLocks/>
          </p:cNvGrpSpPr>
          <p:nvPr/>
        </p:nvGrpSpPr>
        <p:grpSpPr bwMode="auto">
          <a:xfrm>
            <a:off x="1106488" y="673100"/>
            <a:ext cx="684212" cy="676275"/>
            <a:chOff x="4704" y="288"/>
            <a:chExt cx="672" cy="720"/>
          </a:xfrm>
        </p:grpSpPr>
        <p:sp>
          <p:nvSpPr>
            <p:cNvPr id="155759" name="Oval 111"/>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55760" name="WordArt 112"/>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55761" name="Group 113"/>
          <p:cNvGrpSpPr>
            <a:grpSpLocks/>
          </p:cNvGrpSpPr>
          <p:nvPr/>
        </p:nvGrpSpPr>
        <p:grpSpPr bwMode="auto">
          <a:xfrm>
            <a:off x="915988" y="1636713"/>
            <a:ext cx="1066800" cy="488950"/>
            <a:chOff x="1344" y="2736"/>
            <a:chExt cx="1056" cy="528"/>
          </a:xfrm>
        </p:grpSpPr>
        <p:sp>
          <p:nvSpPr>
            <p:cNvPr id="155762" name="Oval 114"/>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5763" name="WordArt 115"/>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155764" name="Group 116"/>
          <p:cNvGrpSpPr>
            <a:grpSpLocks/>
          </p:cNvGrpSpPr>
          <p:nvPr/>
        </p:nvGrpSpPr>
        <p:grpSpPr bwMode="auto">
          <a:xfrm>
            <a:off x="912813" y="2209800"/>
            <a:ext cx="1066800" cy="487363"/>
            <a:chOff x="480" y="1680"/>
            <a:chExt cx="893" cy="408"/>
          </a:xfrm>
        </p:grpSpPr>
        <p:sp>
          <p:nvSpPr>
            <p:cNvPr id="155765" name="Oval 117"/>
            <p:cNvSpPr>
              <a:spLocks noChangeArrowheads="1"/>
            </p:cNvSpPr>
            <p:nvPr/>
          </p:nvSpPr>
          <p:spPr bwMode="auto">
            <a:xfrm>
              <a:off x="480" y="1680"/>
              <a:ext cx="893" cy="40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5766" name="WordArt 118"/>
            <p:cNvSpPr>
              <a:spLocks noChangeArrowheads="1" noChangeShapeType="1" noTextEdit="1"/>
            </p:cNvSpPr>
            <p:nvPr/>
          </p:nvSpPr>
          <p:spPr bwMode="auto">
            <a:xfrm>
              <a:off x="609" y="1773"/>
              <a:ext cx="635" cy="22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pic>
        <p:nvPicPr>
          <p:cNvPr id="155771" name="Picture 123" descr="Falling down of the walls of Jericho"/>
          <p:cNvPicPr>
            <a:picLocks noChangeAspect="1" noChangeArrowheads="1"/>
          </p:cNvPicPr>
          <p:nvPr/>
        </p:nvPicPr>
        <p:blipFill>
          <a:blip r:embed="rId4">
            <a:lum contrast="-30000"/>
          </a:blip>
          <a:srcRect l="569" t="12379" r="4581" b="1172"/>
          <a:stretch>
            <a:fillRect/>
          </a:stretch>
        </p:blipFill>
        <p:spPr bwMode="auto">
          <a:xfrm>
            <a:off x="720725" y="603250"/>
            <a:ext cx="7751763" cy="5132388"/>
          </a:xfrm>
          <a:prstGeom prst="rect">
            <a:avLst/>
          </a:prstGeom>
          <a:solidFill>
            <a:srgbClr val="FFFFE3"/>
          </a:solidFill>
        </p:spPr>
      </p:pic>
      <p:sp>
        <p:nvSpPr>
          <p:cNvPr id="155767" name="Rectangle 119"/>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55768" name="Group 120"/>
          <p:cNvGrpSpPr>
            <a:grpSpLocks/>
          </p:cNvGrpSpPr>
          <p:nvPr/>
        </p:nvGrpSpPr>
        <p:grpSpPr bwMode="auto">
          <a:xfrm>
            <a:off x="828675" y="5981700"/>
            <a:ext cx="7500938" cy="495300"/>
            <a:chOff x="459" y="3600"/>
            <a:chExt cx="4725" cy="312"/>
          </a:xfrm>
        </p:grpSpPr>
        <p:sp>
          <p:nvSpPr>
            <p:cNvPr id="155769" name="Text Box 121"/>
            <p:cNvSpPr txBox="1">
              <a:spLocks noChangeArrowheads="1"/>
            </p:cNvSpPr>
            <p:nvPr/>
          </p:nvSpPr>
          <p:spPr bwMode="auto">
            <a:xfrm>
              <a:off x="699" y="3647"/>
              <a:ext cx="4485" cy="258"/>
            </a:xfrm>
            <a:prstGeom prst="rect">
              <a:avLst/>
            </a:prstGeom>
            <a:noFill/>
            <a:ln w="9525">
              <a:noFill/>
              <a:miter lim="800000"/>
              <a:headEnd/>
              <a:tailEnd/>
            </a:ln>
            <a:effectLst/>
          </p:spPr>
          <p:txBody>
            <a:bodyPr>
              <a:spAutoFit/>
            </a:bodyPr>
            <a:lstStyle/>
            <a:p>
              <a:pPr eaLnBrk="0" hangingPunct="0">
                <a:lnSpc>
                  <a:spcPct val="80000"/>
                </a:lnSpc>
              </a:pPr>
              <a:r>
                <a:rPr lang="en-US" sz="2600" b="1">
                  <a:solidFill>
                    <a:schemeClr val="bg1"/>
                  </a:solidFill>
                  <a:latin typeface="Arial Narrow" pitchFamily="34" charset="0"/>
                </a:rPr>
                <a:t>Joshua defeated thirty-one kings (</a:t>
              </a:r>
              <a:r>
                <a:rPr lang="en-US" sz="2600" b="1" u="sng">
                  <a:solidFill>
                    <a:schemeClr val="bg1"/>
                  </a:solidFill>
                  <a:latin typeface="Arial Narrow" pitchFamily="34" charset="0"/>
                </a:rPr>
                <a:t>Canaan</a:t>
              </a:r>
              <a:r>
                <a:rPr lang="en-US" sz="2600" b="1">
                  <a:solidFill>
                    <a:schemeClr val="bg1"/>
                  </a:solidFill>
                  <a:latin typeface="Arial Narrow" pitchFamily="34" charset="0"/>
                </a:rPr>
                <a:t>) altogether.</a:t>
              </a:r>
              <a:endParaRPr lang="en-US" sz="2600" u="sng">
                <a:solidFill>
                  <a:schemeClr val="bg1"/>
                </a:solidFill>
              </a:endParaRPr>
            </a:p>
          </p:txBody>
        </p:sp>
        <p:sp>
          <p:nvSpPr>
            <p:cNvPr id="155770" name="Text Box 122"/>
            <p:cNvSpPr txBox="1">
              <a:spLocks noChangeArrowheads="1"/>
            </p:cNvSpPr>
            <p:nvPr/>
          </p:nvSpPr>
          <p:spPr bwMode="auto">
            <a:xfrm>
              <a:off x="459" y="3600"/>
              <a:ext cx="202"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155771"/>
                                        </p:tgtEl>
                                      </p:cBhvr>
                                    </p:animEffect>
                                    <p:set>
                                      <p:cBhvr>
                                        <p:cTn id="7" dur="1" fill="hold">
                                          <p:stCondLst>
                                            <p:cond delay="1999"/>
                                          </p:stCondLst>
                                        </p:cTn>
                                        <p:tgtEl>
                                          <p:spTgt spid="155771"/>
                                        </p:tgtEl>
                                        <p:attrNameLst>
                                          <p:attrName>style.visibility</p:attrName>
                                        </p:attrNameLst>
                                      </p:cBhvr>
                                      <p:to>
                                        <p:strVal val="hidden"/>
                                      </p:to>
                                    </p:set>
                                  </p:childTnLst>
                                </p:cTn>
                              </p:par>
                              <p:par>
                                <p:cTn id="8" presetID="16" presetClass="entr" presetSubtype="37" fill="hold" nodeType="withEffect">
                                  <p:stCondLst>
                                    <p:cond delay="0"/>
                                  </p:stCondLst>
                                  <p:childTnLst>
                                    <p:set>
                                      <p:cBhvr>
                                        <p:cTn id="9" dur="1" fill="hold">
                                          <p:stCondLst>
                                            <p:cond delay="0"/>
                                          </p:stCondLst>
                                        </p:cTn>
                                        <p:tgtEl>
                                          <p:spTgt spid="155768"/>
                                        </p:tgtEl>
                                        <p:attrNameLst>
                                          <p:attrName>style.visibility</p:attrName>
                                        </p:attrNameLst>
                                      </p:cBhvr>
                                      <p:to>
                                        <p:strVal val="visible"/>
                                      </p:to>
                                    </p:set>
                                    <p:animEffect transition="in" filter="barn(outVertical)">
                                      <p:cBhvr>
                                        <p:cTn id="10" dur="500"/>
                                        <p:tgtEl>
                                          <p:spTgt spid="155768"/>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55750"/>
                                        </p:tgtEl>
                                        <p:attrNameLst>
                                          <p:attrName>style.visibility</p:attrName>
                                        </p:attrNameLst>
                                      </p:cBhvr>
                                      <p:to>
                                        <p:strVal val="visible"/>
                                      </p:to>
                                    </p:set>
                                    <p:anim calcmode="lin" valueType="num">
                                      <p:cBhvr>
                                        <p:cTn id="15" dur="1000" fill="hold"/>
                                        <p:tgtEl>
                                          <p:spTgt spid="155750"/>
                                        </p:tgtEl>
                                        <p:attrNameLst>
                                          <p:attrName>ppt_w</p:attrName>
                                        </p:attrNameLst>
                                      </p:cBhvr>
                                      <p:tavLst>
                                        <p:tav tm="0">
                                          <p:val>
                                            <p:fltVal val="0"/>
                                          </p:val>
                                        </p:tav>
                                        <p:tav tm="100000">
                                          <p:val>
                                            <p:strVal val="#ppt_w"/>
                                          </p:val>
                                        </p:tav>
                                      </p:tavLst>
                                    </p:anim>
                                    <p:anim calcmode="lin" valueType="num">
                                      <p:cBhvr>
                                        <p:cTn id="16" dur="1000" fill="hold"/>
                                        <p:tgtEl>
                                          <p:spTgt spid="15575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55749"/>
                                        </p:tgtEl>
                                        <p:attrNameLst>
                                          <p:attrName>style.visibility</p:attrName>
                                        </p:attrNameLst>
                                      </p:cBhvr>
                                      <p:to>
                                        <p:strVal val="visible"/>
                                      </p:to>
                                    </p:set>
                                    <p:animEffect transition="in" filter="fade">
                                      <p:cBhvr>
                                        <p:cTn id="19" dur="2000"/>
                                        <p:tgtEl>
                                          <p:spTgt spid="1557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5753"/>
                                        </p:tgtEl>
                                        <p:attrNameLst>
                                          <p:attrName>style.visibility</p:attrName>
                                        </p:attrNameLst>
                                      </p:cBhvr>
                                      <p:to>
                                        <p:strVal val="visible"/>
                                      </p:to>
                                    </p:set>
                                    <p:animEffect transition="in" filter="fade">
                                      <p:cBhvr>
                                        <p:cTn id="22" dur="2000"/>
                                        <p:tgtEl>
                                          <p:spTgt spid="155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49" grpId="0" animBg="1"/>
      <p:bldP spid="155753" grpId="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6674"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56675" name="Group 3"/>
          <p:cNvGrpSpPr>
            <a:grpSpLocks/>
          </p:cNvGrpSpPr>
          <p:nvPr/>
        </p:nvGrpSpPr>
        <p:grpSpPr bwMode="auto">
          <a:xfrm>
            <a:off x="2590800" y="1866900"/>
            <a:ext cx="4870450" cy="736600"/>
            <a:chOff x="1632" y="1176"/>
            <a:chExt cx="3068" cy="464"/>
          </a:xfrm>
        </p:grpSpPr>
        <p:sp>
          <p:nvSpPr>
            <p:cNvPr id="156676" name="WordArt 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6677" name="WordArt 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6678" name="WordArt 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6679" name="WordArt 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6680" name="WordArt 8"/>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6681" name="WordArt 9"/>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6682" name="Freeform 10"/>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56683" name="WordArt 11"/>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56684" name="Freeform 12"/>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56685" name="WordArt 13"/>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56686" name="Group 14"/>
          <p:cNvGrpSpPr>
            <a:grpSpLocks/>
          </p:cNvGrpSpPr>
          <p:nvPr/>
        </p:nvGrpSpPr>
        <p:grpSpPr bwMode="auto">
          <a:xfrm>
            <a:off x="5638800" y="2565400"/>
            <a:ext cx="685800" cy="330200"/>
            <a:chOff x="2112" y="1236"/>
            <a:chExt cx="1920" cy="924"/>
          </a:xfrm>
        </p:grpSpPr>
        <p:sp>
          <p:nvSpPr>
            <p:cNvPr id="156687" name="Oval 15"/>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56688" name="Group 16"/>
            <p:cNvGrpSpPr>
              <a:grpSpLocks/>
            </p:cNvGrpSpPr>
            <p:nvPr/>
          </p:nvGrpSpPr>
          <p:grpSpPr bwMode="auto">
            <a:xfrm>
              <a:off x="2112" y="1236"/>
              <a:ext cx="1824" cy="924"/>
              <a:chOff x="2112" y="1236"/>
              <a:chExt cx="1824" cy="924"/>
            </a:xfrm>
          </p:grpSpPr>
          <p:sp>
            <p:nvSpPr>
              <p:cNvPr id="156689" name="WordArt 17"/>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56690" name="WordArt 18"/>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56691" name="WordArt 19"/>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56692" name="Group 20"/>
          <p:cNvGrpSpPr>
            <a:grpSpLocks/>
          </p:cNvGrpSpPr>
          <p:nvPr/>
        </p:nvGrpSpPr>
        <p:grpSpPr bwMode="auto">
          <a:xfrm>
            <a:off x="6705600" y="1905000"/>
            <a:ext cx="1447800" cy="1392238"/>
            <a:chOff x="4320" y="1296"/>
            <a:chExt cx="912" cy="877"/>
          </a:xfrm>
        </p:grpSpPr>
        <p:grpSp>
          <p:nvGrpSpPr>
            <p:cNvPr id="156693" name="Group 21"/>
            <p:cNvGrpSpPr>
              <a:grpSpLocks/>
            </p:cNvGrpSpPr>
            <p:nvPr/>
          </p:nvGrpSpPr>
          <p:grpSpPr bwMode="auto">
            <a:xfrm>
              <a:off x="4320" y="1536"/>
              <a:ext cx="574" cy="637"/>
              <a:chOff x="4320" y="1536"/>
              <a:chExt cx="574" cy="637"/>
            </a:xfrm>
          </p:grpSpPr>
          <p:sp>
            <p:nvSpPr>
              <p:cNvPr id="156694" name="WordArt 22"/>
              <p:cNvSpPr>
                <a:spLocks noChangeArrowheads="1" noChangeShapeType="1" noTextEdit="1"/>
              </p:cNvSpPr>
              <p:nvPr/>
            </p:nvSpPr>
            <p:spPr bwMode="auto">
              <a:xfrm>
                <a:off x="4800"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6695" name="Arc 23"/>
              <p:cNvSpPr>
                <a:spLocks/>
              </p:cNvSpPr>
              <p:nvPr/>
            </p:nvSpPr>
            <p:spPr bwMode="auto">
              <a:xfrm rot="6715497">
                <a:off x="4345" y="2029"/>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6696" name="WordArt 24"/>
              <p:cNvSpPr>
                <a:spLocks noChangeArrowheads="1" noChangeShapeType="1" noTextEdit="1"/>
              </p:cNvSpPr>
              <p:nvPr/>
            </p:nvSpPr>
            <p:spPr bwMode="auto">
              <a:xfrm>
                <a:off x="4510" y="2052"/>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6697" name="Arc 25"/>
              <p:cNvSpPr>
                <a:spLocks/>
              </p:cNvSpPr>
              <p:nvPr/>
            </p:nvSpPr>
            <p:spPr bwMode="auto">
              <a:xfrm rot="9622134" flipV="1">
                <a:off x="4558" y="1929"/>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6698" name="WordArt 26"/>
              <p:cNvSpPr>
                <a:spLocks noChangeArrowheads="1" noChangeShapeType="1" noTextEdit="1"/>
              </p:cNvSpPr>
              <p:nvPr/>
            </p:nvSpPr>
            <p:spPr bwMode="auto">
              <a:xfrm rot="-1150740">
                <a:off x="4654" y="1860"/>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6699" name="Arc 27"/>
              <p:cNvSpPr>
                <a:spLocks/>
              </p:cNvSpPr>
              <p:nvPr/>
            </p:nvSpPr>
            <p:spPr bwMode="auto">
              <a:xfrm rot="6715497">
                <a:off x="4681" y="169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6700" name="WordArt 28"/>
              <p:cNvSpPr>
                <a:spLocks noChangeArrowheads="1" noChangeShapeType="1" noTextEdit="1"/>
              </p:cNvSpPr>
              <p:nvPr/>
            </p:nvSpPr>
            <p:spPr bwMode="auto">
              <a:xfrm>
                <a:off x="4846" y="171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6701" name="Arc 29"/>
              <p:cNvSpPr>
                <a:spLocks/>
              </p:cNvSpPr>
              <p:nvPr/>
            </p:nvSpPr>
            <p:spPr bwMode="auto">
              <a:xfrm rot="8773144" flipV="1">
                <a:off x="4825" y="1584"/>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grpSp>
        <p:grpSp>
          <p:nvGrpSpPr>
            <p:cNvPr id="156702" name="Group 30"/>
            <p:cNvGrpSpPr>
              <a:grpSpLocks/>
            </p:cNvGrpSpPr>
            <p:nvPr/>
          </p:nvGrpSpPr>
          <p:grpSpPr bwMode="auto">
            <a:xfrm>
              <a:off x="4800" y="1488"/>
              <a:ext cx="432" cy="101"/>
              <a:chOff x="4800" y="1488"/>
              <a:chExt cx="432" cy="101"/>
            </a:xfrm>
          </p:grpSpPr>
          <p:sp>
            <p:nvSpPr>
              <p:cNvPr id="156703" name="Arc 31"/>
              <p:cNvSpPr>
                <a:spLocks/>
              </p:cNvSpPr>
              <p:nvPr/>
            </p:nvSpPr>
            <p:spPr bwMode="auto">
              <a:xfrm rot="-12756078">
                <a:off x="5048" y="1488"/>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6704" name="Arc 32"/>
              <p:cNvSpPr>
                <a:spLocks/>
              </p:cNvSpPr>
              <p:nvPr/>
            </p:nvSpPr>
            <p:spPr bwMode="auto">
              <a:xfrm rot="14637100" flipV="1">
                <a:off x="4848" y="1488"/>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6705" name="WordArt 33"/>
              <p:cNvSpPr>
                <a:spLocks noChangeArrowheads="1" noChangeShapeType="1" noTextEdit="1"/>
              </p:cNvSpPr>
              <p:nvPr/>
            </p:nvSpPr>
            <p:spPr bwMode="auto">
              <a:xfrm>
                <a:off x="4992"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6706" name="WordArt 34"/>
              <p:cNvSpPr>
                <a:spLocks noChangeArrowheads="1" noChangeShapeType="1" noTextEdit="1"/>
              </p:cNvSpPr>
              <p:nvPr/>
            </p:nvSpPr>
            <p:spPr bwMode="auto">
              <a:xfrm rot="14733363">
                <a:off x="5184"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grpSp>
        <p:grpSp>
          <p:nvGrpSpPr>
            <p:cNvPr id="156707" name="Group 35"/>
            <p:cNvGrpSpPr>
              <a:grpSpLocks/>
            </p:cNvGrpSpPr>
            <p:nvPr/>
          </p:nvGrpSpPr>
          <p:grpSpPr bwMode="auto">
            <a:xfrm>
              <a:off x="5136" y="1392"/>
              <a:ext cx="58" cy="136"/>
              <a:chOff x="5136" y="1392"/>
              <a:chExt cx="58" cy="136"/>
            </a:xfrm>
          </p:grpSpPr>
          <p:sp>
            <p:nvSpPr>
              <p:cNvPr id="156708" name="Arc 36"/>
              <p:cNvSpPr>
                <a:spLocks/>
              </p:cNvSpPr>
              <p:nvPr/>
            </p:nvSpPr>
            <p:spPr bwMode="auto">
              <a:xfrm rot="19833633" flipV="1">
                <a:off x="5136" y="1392"/>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824100"/>
                </a:solidFill>
                <a:round/>
                <a:headEnd/>
                <a:tailEnd/>
              </a:ln>
              <a:effectLst/>
            </p:spPr>
            <p:txBody>
              <a:bodyPr anchor="ctr">
                <a:spAutoFit/>
              </a:bodyPr>
              <a:lstStyle/>
              <a:p>
                <a:endParaRPr lang="en-US"/>
              </a:p>
            </p:txBody>
          </p:sp>
          <p:sp>
            <p:nvSpPr>
              <p:cNvPr id="156709" name="AutoShape 37"/>
              <p:cNvSpPr>
                <a:spLocks noChangeArrowheads="1"/>
              </p:cNvSpPr>
              <p:nvPr/>
            </p:nvSpPr>
            <p:spPr bwMode="auto">
              <a:xfrm rot="-1424285">
                <a:off x="5146" y="1392"/>
                <a:ext cx="48" cy="48"/>
              </a:xfrm>
              <a:prstGeom prst="triangle">
                <a:avLst>
                  <a:gd name="adj" fmla="val 52083"/>
                </a:avLst>
              </a:prstGeom>
              <a:solidFill>
                <a:srgbClr val="824100"/>
              </a:solidFill>
              <a:ln w="19050" algn="ctr">
                <a:solidFill>
                  <a:srgbClr val="824100"/>
                </a:solidFill>
                <a:miter lim="800000"/>
                <a:headEnd/>
                <a:tailEnd/>
              </a:ln>
              <a:effectLst/>
            </p:spPr>
            <p:txBody>
              <a:bodyPr anchor="ctr">
                <a:spAutoFit/>
              </a:bodyPr>
              <a:lstStyle/>
              <a:p>
                <a:endParaRPr lang="en-US"/>
              </a:p>
            </p:txBody>
          </p:sp>
        </p:grpSp>
        <p:sp>
          <p:nvSpPr>
            <p:cNvPr id="156710" name="AutoShape 38"/>
            <p:cNvSpPr>
              <a:spLocks noChangeArrowheads="1"/>
            </p:cNvSpPr>
            <p:nvPr/>
          </p:nvSpPr>
          <p:spPr bwMode="auto">
            <a:xfrm flipH="1">
              <a:off x="5088" y="1296"/>
              <a:ext cx="48" cy="48"/>
            </a:xfrm>
            <a:prstGeom prst="triangle">
              <a:avLst>
                <a:gd name="adj" fmla="val 50000"/>
              </a:avLst>
            </a:prstGeom>
            <a:solidFill>
              <a:srgbClr val="CC6600"/>
            </a:solidFill>
            <a:ln w="57150" algn="ctr">
              <a:solidFill>
                <a:srgbClr val="824100"/>
              </a:solidFill>
              <a:miter lim="800000"/>
              <a:headEnd/>
              <a:tailEnd/>
            </a:ln>
            <a:effectLst/>
          </p:spPr>
          <p:txBody>
            <a:bodyPr anchor="ctr">
              <a:spAutoFit/>
            </a:bodyPr>
            <a:lstStyle/>
            <a:p>
              <a:endParaRPr lang="en-US"/>
            </a:p>
          </p:txBody>
        </p:sp>
      </p:grpSp>
      <p:grpSp>
        <p:nvGrpSpPr>
          <p:cNvPr id="156711" name="Group 39"/>
          <p:cNvGrpSpPr>
            <a:grpSpLocks/>
          </p:cNvGrpSpPr>
          <p:nvPr/>
        </p:nvGrpSpPr>
        <p:grpSpPr bwMode="auto">
          <a:xfrm>
            <a:off x="2540000" y="1981200"/>
            <a:ext cx="4927600" cy="2773363"/>
            <a:chOff x="1600" y="1248"/>
            <a:chExt cx="3104" cy="1747"/>
          </a:xfrm>
        </p:grpSpPr>
        <p:sp>
          <p:nvSpPr>
            <p:cNvPr id="156712" name="Oval 40"/>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56713" name="Group 41"/>
            <p:cNvGrpSpPr>
              <a:grpSpLocks/>
            </p:cNvGrpSpPr>
            <p:nvPr/>
          </p:nvGrpSpPr>
          <p:grpSpPr bwMode="auto">
            <a:xfrm>
              <a:off x="1600" y="1248"/>
              <a:ext cx="3104" cy="1747"/>
              <a:chOff x="1600" y="1248"/>
              <a:chExt cx="3104" cy="1747"/>
            </a:xfrm>
          </p:grpSpPr>
          <p:grpSp>
            <p:nvGrpSpPr>
              <p:cNvPr id="156714" name="Group 42"/>
              <p:cNvGrpSpPr>
                <a:grpSpLocks/>
              </p:cNvGrpSpPr>
              <p:nvPr/>
            </p:nvGrpSpPr>
            <p:grpSpPr bwMode="auto">
              <a:xfrm>
                <a:off x="1600" y="1567"/>
                <a:ext cx="1057" cy="1386"/>
                <a:chOff x="1600" y="1567"/>
                <a:chExt cx="1057" cy="1386"/>
              </a:xfrm>
            </p:grpSpPr>
            <p:sp>
              <p:nvSpPr>
                <p:cNvPr id="156715" name="Freeform 43"/>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16" name="Freeform 44"/>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56717" name="Group 45"/>
                <p:cNvGrpSpPr>
                  <a:grpSpLocks/>
                </p:cNvGrpSpPr>
                <p:nvPr/>
              </p:nvGrpSpPr>
              <p:grpSpPr bwMode="auto">
                <a:xfrm>
                  <a:off x="1920" y="1595"/>
                  <a:ext cx="672" cy="1252"/>
                  <a:chOff x="1920" y="1595"/>
                  <a:chExt cx="672" cy="1252"/>
                </a:xfrm>
              </p:grpSpPr>
              <p:sp>
                <p:nvSpPr>
                  <p:cNvPr id="156718" name="Freeform 46"/>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19" name="Freeform 47"/>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20" name="Freeform 48"/>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21" name="Freeform 49"/>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22" name="Freeform 50"/>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56723" name="Oval 51"/>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6724" name="Oval 52"/>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6725" name="Oval 53"/>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56726" name="Group 54"/>
              <p:cNvGrpSpPr>
                <a:grpSpLocks/>
              </p:cNvGrpSpPr>
              <p:nvPr/>
            </p:nvGrpSpPr>
            <p:grpSpPr bwMode="auto">
              <a:xfrm>
                <a:off x="2832" y="1248"/>
                <a:ext cx="1872" cy="1747"/>
                <a:chOff x="2832" y="1248"/>
                <a:chExt cx="1872" cy="1747"/>
              </a:xfrm>
            </p:grpSpPr>
            <p:sp>
              <p:nvSpPr>
                <p:cNvPr id="156727" name="Oval 55"/>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6728" name="Oval 56"/>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6729" name="Freeform 57"/>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30" name="Freeform 58"/>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31" name="Freeform 59"/>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32" name="Freeform 60"/>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33" name="Oval 61"/>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6734" name="Freeform 62"/>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35" name="Freeform 63"/>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36" name="Freeform 64"/>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37" name="Freeform 65"/>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38" name="Freeform 66"/>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39" name="Freeform 67"/>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40" name="Freeform 68"/>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41" name="Freeform 69"/>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42" name="Freeform 70"/>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6743" name="Freeform 71"/>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56744" name="WordArt 72"/>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56745" name="Oval 73"/>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56746" name="Rectangle 74"/>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4" name="Group 113"/>
          <p:cNvGrpSpPr/>
          <p:nvPr/>
        </p:nvGrpSpPr>
        <p:grpSpPr>
          <a:xfrm>
            <a:off x="2609850" y="4038600"/>
            <a:ext cx="5715000" cy="990600"/>
            <a:chOff x="2609850" y="4038600"/>
            <a:chExt cx="5715000" cy="990600"/>
          </a:xfrm>
        </p:grpSpPr>
        <p:sp>
          <p:nvSpPr>
            <p:cNvPr id="156748" name="AutoShape 76"/>
            <p:cNvSpPr>
              <a:spLocks noChangeArrowheads="1"/>
            </p:cNvSpPr>
            <p:nvPr/>
          </p:nvSpPr>
          <p:spPr bwMode="auto">
            <a:xfrm rot="5400000">
              <a:off x="4819650" y="217170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13" name="Group 112"/>
            <p:cNvGrpSpPr/>
            <p:nvPr/>
          </p:nvGrpSpPr>
          <p:grpSpPr>
            <a:xfrm>
              <a:off x="6572250" y="4038600"/>
              <a:ext cx="1752600" cy="990600"/>
              <a:chOff x="6572250" y="3962400"/>
              <a:chExt cx="1752600" cy="990600"/>
            </a:xfrm>
          </p:grpSpPr>
          <p:sp>
            <p:nvSpPr>
              <p:cNvPr id="156750" name="Oval 78"/>
              <p:cNvSpPr>
                <a:spLocks noChangeArrowheads="1"/>
              </p:cNvSpPr>
              <p:nvPr/>
            </p:nvSpPr>
            <p:spPr bwMode="auto">
              <a:xfrm>
                <a:off x="6572250" y="3962400"/>
                <a:ext cx="1752600" cy="990600"/>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grpSp>
            <p:nvGrpSpPr>
              <p:cNvPr id="156751" name="Group 79"/>
              <p:cNvGrpSpPr>
                <a:grpSpLocks/>
              </p:cNvGrpSpPr>
              <p:nvPr/>
            </p:nvGrpSpPr>
            <p:grpSpPr bwMode="auto">
              <a:xfrm>
                <a:off x="6821488" y="4267200"/>
                <a:ext cx="1255713" cy="457200"/>
                <a:chOff x="4368" y="1776"/>
                <a:chExt cx="791" cy="288"/>
              </a:xfrm>
            </p:grpSpPr>
            <p:sp>
              <p:nvSpPr>
                <p:cNvPr id="156752" name="WordArt 80"/>
                <p:cNvSpPr>
                  <a:spLocks noChangeArrowheads="1" noChangeShapeType="1" noTextEdit="1"/>
                </p:cNvSpPr>
                <p:nvPr/>
              </p:nvSpPr>
              <p:spPr bwMode="auto">
                <a:xfrm>
                  <a:off x="4425" y="1776"/>
                  <a:ext cx="678" cy="144"/>
                </a:xfrm>
                <a:prstGeom prst="rect">
                  <a:avLst/>
                </a:prstGeom>
              </p:spPr>
              <p:txBody>
                <a:bodyPr spcFirstLastPara="1" wrap="none" fromWordArt="1">
                  <a:prstTxWarp prst="textArchUp">
                    <a:avLst>
                      <a:gd name="adj" fmla="val 10800000"/>
                    </a:avLst>
                  </a:prstTxWarp>
                </a:bodyPr>
                <a:lstStyle/>
                <a:p>
                  <a:pPr algn="ctr"/>
                  <a:r>
                    <a:rPr lang="en-US" sz="3600" kern="10" dirty="0">
                      <a:ln w="19050">
                        <a:solidFill>
                          <a:srgbClr val="680000"/>
                        </a:solidFill>
                        <a:round/>
                        <a:headEnd/>
                        <a:tailEnd/>
                      </a:ln>
                      <a:solidFill>
                        <a:schemeClr val="bg1"/>
                      </a:solidFill>
                      <a:latin typeface="Impact"/>
                    </a:rPr>
                    <a:t>Younger</a:t>
                  </a:r>
                </a:p>
              </p:txBody>
            </p:sp>
            <p:sp>
              <p:nvSpPr>
                <p:cNvPr id="156753" name="WordArt 81"/>
                <p:cNvSpPr>
                  <a:spLocks noChangeArrowheads="1" noChangeShapeType="1" noTextEdit="1"/>
                </p:cNvSpPr>
                <p:nvPr/>
              </p:nvSpPr>
              <p:spPr bwMode="auto">
                <a:xfrm>
                  <a:off x="4368" y="1920"/>
                  <a:ext cx="791" cy="144"/>
                </a:xfrm>
                <a:prstGeom prst="rect">
                  <a:avLst/>
                </a:prstGeom>
              </p:spPr>
              <p:txBody>
                <a:bodyPr spcFirstLastPara="1" wrap="none" fromWordArt="1">
                  <a:prstTxWarp prst="textArchDown">
                    <a:avLst>
                      <a:gd name="adj" fmla="val 0"/>
                    </a:avLst>
                  </a:prstTxWarp>
                </a:bodyPr>
                <a:lstStyle/>
                <a:p>
                  <a:pPr algn="ctr"/>
                  <a:r>
                    <a:rPr lang="en-US" sz="3600" kern="10" dirty="0">
                      <a:ln w="19050">
                        <a:solidFill>
                          <a:srgbClr val="680000"/>
                        </a:solidFill>
                        <a:round/>
                        <a:headEnd/>
                        <a:tailEnd/>
                      </a:ln>
                      <a:solidFill>
                        <a:schemeClr val="bg1"/>
                      </a:solidFill>
                      <a:latin typeface="Impact"/>
                    </a:rPr>
                    <a:t>Israelites</a:t>
                  </a:r>
                </a:p>
              </p:txBody>
            </p:sp>
          </p:grpSp>
        </p:grpSp>
      </p:grpSp>
      <p:sp>
        <p:nvSpPr>
          <p:cNvPr id="156754" name="AutoShape 82"/>
          <p:cNvSpPr>
            <a:spLocks noChangeArrowheads="1"/>
          </p:cNvSpPr>
          <p:nvPr/>
        </p:nvSpPr>
        <p:spPr bwMode="auto">
          <a:xfrm rot="10800000">
            <a:off x="4546600" y="3238500"/>
            <a:ext cx="450850" cy="449263"/>
          </a:xfrm>
          <a:prstGeom prst="downArrow">
            <a:avLst>
              <a:gd name="adj1" fmla="val 52417"/>
              <a:gd name="adj2" fmla="val 47398"/>
            </a:avLst>
          </a:prstGeom>
          <a:solidFill>
            <a:srgbClr val="FFFFCC"/>
          </a:solidFill>
          <a:ln w="12700" algn="ctr">
            <a:solidFill>
              <a:srgbClr val="FF9900"/>
            </a:solidFill>
            <a:miter lim="800000"/>
            <a:headEnd/>
            <a:tailEnd/>
          </a:ln>
          <a:effectLst/>
        </p:spPr>
        <p:txBody>
          <a:bodyPr rot="10800000" wrap="none" anchor="ctr"/>
          <a:lstStyle/>
          <a:p>
            <a:pPr algn="ctr"/>
            <a:endParaRPr lang="en-US">
              <a:latin typeface="Arial Black" pitchFamily="34" charset="0"/>
            </a:endParaRPr>
          </a:p>
        </p:txBody>
      </p:sp>
      <p:sp>
        <p:nvSpPr>
          <p:cNvPr id="156755" name="Text Box 83"/>
          <p:cNvSpPr txBox="1">
            <a:spLocks noChangeArrowheads="1"/>
          </p:cNvSpPr>
          <p:nvPr/>
        </p:nvSpPr>
        <p:spPr bwMode="auto">
          <a:xfrm>
            <a:off x="304800" y="76200"/>
            <a:ext cx="5257800" cy="609600"/>
          </a:xfrm>
          <a:prstGeom prst="rect">
            <a:avLst/>
          </a:prstGeom>
          <a:noFill/>
          <a:ln w="9525" algn="ctr">
            <a:noFill/>
            <a:miter lim="800000"/>
            <a:headEnd/>
            <a:tailEnd/>
          </a:ln>
          <a:effectLst/>
        </p:spPr>
        <p:txBody>
          <a:bodyPr>
            <a:spAutoFit/>
          </a:bodyPr>
          <a:lstStyle/>
          <a:p>
            <a:pPr eaLnBrk="0" hangingPunct="0"/>
            <a:r>
              <a:rPr lang="en-US" sz="3400" u="sng" dirty="0">
                <a:solidFill>
                  <a:srgbClr val="00FFFF"/>
                </a:solidFill>
                <a:latin typeface="Fette Engschrift" pitchFamily="2" charset="0"/>
              </a:rPr>
              <a:t>2.2.3.3 The Foundation for the Messiah</a:t>
            </a:r>
          </a:p>
        </p:txBody>
      </p:sp>
      <p:grpSp>
        <p:nvGrpSpPr>
          <p:cNvPr id="156756" name="Group 84"/>
          <p:cNvGrpSpPr>
            <a:grpSpLocks/>
          </p:cNvGrpSpPr>
          <p:nvPr/>
        </p:nvGrpSpPr>
        <p:grpSpPr bwMode="auto">
          <a:xfrm>
            <a:off x="3343275" y="4724400"/>
            <a:ext cx="2857500" cy="609600"/>
            <a:chOff x="1896" y="3168"/>
            <a:chExt cx="1800" cy="384"/>
          </a:xfrm>
        </p:grpSpPr>
        <p:sp>
          <p:nvSpPr>
            <p:cNvPr id="156757" name="Oval 85"/>
            <p:cNvSpPr>
              <a:spLocks noChangeArrowheads="1"/>
            </p:cNvSpPr>
            <p:nvPr/>
          </p:nvSpPr>
          <p:spPr bwMode="auto">
            <a:xfrm>
              <a:off x="1896" y="3168"/>
              <a:ext cx="1800" cy="384"/>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56758" name="WordArt 86"/>
            <p:cNvSpPr>
              <a:spLocks noChangeArrowheads="1" noChangeShapeType="1" noTextEdit="1"/>
            </p:cNvSpPr>
            <p:nvPr/>
          </p:nvSpPr>
          <p:spPr bwMode="auto">
            <a:xfrm>
              <a:off x="2052" y="3249"/>
              <a:ext cx="1488" cy="249"/>
            </a:xfrm>
            <a:prstGeom prst="rect">
              <a:avLst/>
            </a:prstGeom>
          </p:spPr>
          <p:txBody>
            <a:bodyPr wrap="none" fromWordArt="1">
              <a:prstTxWarp prst="textInflate">
                <a:avLst>
                  <a:gd name="adj" fmla="val 13634"/>
                </a:avLst>
              </a:prstTxWarp>
            </a:bodyPr>
            <a:lstStyle/>
            <a:p>
              <a:pPr algn="ctr"/>
              <a:r>
                <a:rPr lang="en-US" sz="3600" kern="10" dirty="0">
                  <a:ln w="19050">
                    <a:solidFill>
                      <a:srgbClr val="680000"/>
                    </a:solidFill>
                    <a:round/>
                    <a:headEnd/>
                    <a:tailEnd/>
                  </a:ln>
                  <a:solidFill>
                    <a:schemeClr val="bg1"/>
                  </a:solidFill>
                  <a:latin typeface="Impact"/>
                </a:rPr>
                <a:t>Entering Canaan</a:t>
              </a:r>
            </a:p>
          </p:txBody>
        </p:sp>
      </p:grpSp>
      <p:sp>
        <p:nvSpPr>
          <p:cNvPr id="156759" name="Text Box 87"/>
          <p:cNvSpPr txBox="1">
            <a:spLocks noChangeArrowheads="1"/>
          </p:cNvSpPr>
          <p:nvPr/>
        </p:nvSpPr>
        <p:spPr bwMode="auto">
          <a:xfrm>
            <a:off x="6605588" y="3019425"/>
            <a:ext cx="1524000" cy="457200"/>
          </a:xfrm>
          <a:prstGeom prst="rect">
            <a:avLst/>
          </a:prstGeom>
          <a:noFill/>
          <a:ln w="9525">
            <a:noFill/>
            <a:miter lim="800000"/>
            <a:headEnd/>
            <a:tailEnd/>
          </a:ln>
          <a:effectLst>
            <a:outerShdw dist="28398" dir="1593903" algn="ctr" rotWithShape="0">
              <a:srgbClr val="CC6600"/>
            </a:outerShdw>
          </a:effectLst>
        </p:spPr>
        <p:txBody>
          <a:bodyPr>
            <a:spAutoFit/>
          </a:bodyPr>
          <a:lstStyle/>
          <a:p>
            <a:pPr algn="r">
              <a:spcBef>
                <a:spcPct val="50000"/>
              </a:spcBef>
            </a:pPr>
            <a:r>
              <a:rPr lang="en-US" sz="2400" b="1" dirty="0">
                <a:solidFill>
                  <a:srgbClr val="FFE2A9"/>
                </a:solidFill>
                <a:latin typeface="Arial Narrow" pitchFamily="34" charset="0"/>
              </a:rPr>
              <a:t>(National)</a:t>
            </a:r>
          </a:p>
        </p:txBody>
      </p:sp>
      <p:grpSp>
        <p:nvGrpSpPr>
          <p:cNvPr id="156760" name="Group 88"/>
          <p:cNvGrpSpPr>
            <a:grpSpLocks/>
          </p:cNvGrpSpPr>
          <p:nvPr/>
        </p:nvGrpSpPr>
        <p:grpSpPr bwMode="auto">
          <a:xfrm>
            <a:off x="838200" y="5867400"/>
            <a:ext cx="7467600" cy="838200"/>
            <a:chOff x="522" y="3622"/>
            <a:chExt cx="4704" cy="528"/>
          </a:xfrm>
        </p:grpSpPr>
        <p:sp>
          <p:nvSpPr>
            <p:cNvPr id="156761" name="Text Box 89"/>
            <p:cNvSpPr txBox="1">
              <a:spLocks noChangeArrowheads="1"/>
            </p:cNvSpPr>
            <p:nvPr/>
          </p:nvSpPr>
          <p:spPr bwMode="auto">
            <a:xfrm>
              <a:off x="735" y="3658"/>
              <a:ext cx="4491" cy="492"/>
            </a:xfrm>
            <a:prstGeom prst="rect">
              <a:avLst/>
            </a:prstGeom>
            <a:noFill/>
            <a:ln w="9525">
              <a:noFill/>
              <a:miter lim="800000"/>
              <a:headEnd/>
              <a:tailEnd/>
            </a:ln>
            <a:effectLst/>
          </p:spPr>
          <p:txBody>
            <a:bodyPr wrap="square">
              <a:spAutoFit/>
            </a:bodyPr>
            <a:lstStyle/>
            <a:p>
              <a:pPr eaLnBrk="0" hangingPunct="0">
                <a:lnSpc>
                  <a:spcPct val="80000"/>
                </a:lnSpc>
              </a:pPr>
              <a:r>
                <a:rPr lang="en-US" sz="1900" b="1" dirty="0">
                  <a:solidFill>
                    <a:schemeClr val="bg1"/>
                  </a:solidFill>
                  <a:latin typeface="Arial Narrow" pitchFamily="34" charset="0"/>
                </a:rPr>
                <a:t>Based on this victory, they laid </a:t>
              </a:r>
              <a:r>
                <a:rPr lang="en-US" sz="1900" b="1" dirty="0" smtClean="0">
                  <a:solidFill>
                    <a:schemeClr val="bg1"/>
                  </a:solidFill>
                  <a:latin typeface="Arial Narrow" pitchFamily="34" charset="0"/>
                </a:rPr>
                <a:t>the  </a:t>
              </a:r>
              <a:r>
                <a:rPr lang="en-US" sz="1900" b="1" u="sng" dirty="0">
                  <a:solidFill>
                    <a:schemeClr val="bg1"/>
                  </a:solidFill>
                  <a:latin typeface="Arial Narrow" pitchFamily="34" charset="0"/>
                </a:rPr>
                <a:t>foundation of substance</a:t>
              </a:r>
              <a:r>
                <a:rPr lang="en-US" sz="1900" b="1" dirty="0">
                  <a:solidFill>
                    <a:schemeClr val="bg1"/>
                  </a:solidFill>
                  <a:latin typeface="Arial Narrow" pitchFamily="34" charset="0"/>
                </a:rPr>
                <a:t> </a:t>
              </a:r>
              <a:r>
                <a:rPr lang="en-US" sz="1900" b="1" dirty="0" smtClean="0">
                  <a:solidFill>
                    <a:schemeClr val="bg1"/>
                  </a:solidFill>
                  <a:latin typeface="Arial Narrow" pitchFamily="34" charset="0"/>
                </a:rPr>
                <a:t> in </a:t>
              </a:r>
              <a:r>
                <a:rPr lang="en-US" sz="1900" b="1" dirty="0">
                  <a:solidFill>
                    <a:schemeClr val="bg1"/>
                  </a:solidFill>
                  <a:latin typeface="Arial Narrow" pitchFamily="34" charset="0"/>
                </a:rPr>
                <a:t>the third national course and established the </a:t>
              </a:r>
              <a:r>
                <a:rPr lang="en-US" sz="1900" b="1" u="sng" dirty="0">
                  <a:solidFill>
                    <a:schemeClr val="bg1"/>
                  </a:solidFill>
                  <a:latin typeface="Arial Narrow" pitchFamily="34" charset="0"/>
                </a:rPr>
                <a:t>national foundation for the Messiah</a:t>
              </a:r>
              <a:r>
                <a:rPr lang="en-US" sz="1900" b="1" dirty="0">
                  <a:solidFill>
                    <a:schemeClr val="bg1"/>
                  </a:solidFill>
                  <a:latin typeface="Arial Narrow" pitchFamily="34" charset="0"/>
                </a:rPr>
                <a:t> </a:t>
              </a:r>
              <a:r>
                <a:rPr lang="en-US" sz="1600" dirty="0">
                  <a:solidFill>
                    <a:schemeClr val="bg1"/>
                  </a:solidFill>
                  <a:latin typeface="Arial Narrow" pitchFamily="34" charset="0"/>
                </a:rPr>
                <a:t>(p. 264).</a:t>
              </a:r>
              <a:endParaRPr lang="en-US" sz="1600" dirty="0">
                <a:solidFill>
                  <a:schemeClr val="bg1"/>
                </a:solidFill>
              </a:endParaRPr>
            </a:p>
          </p:txBody>
        </p:sp>
        <p:sp>
          <p:nvSpPr>
            <p:cNvPr id="156762" name="Text Box 90"/>
            <p:cNvSpPr txBox="1">
              <a:spLocks noChangeArrowheads="1"/>
            </p:cNvSpPr>
            <p:nvPr/>
          </p:nvSpPr>
          <p:spPr bwMode="auto">
            <a:xfrm>
              <a:off x="522" y="3622"/>
              <a:ext cx="209" cy="271"/>
            </a:xfrm>
            <a:prstGeom prst="rect">
              <a:avLst/>
            </a:prstGeom>
            <a:noFill/>
            <a:ln w="9525">
              <a:noFill/>
              <a:miter lim="800000"/>
              <a:headEnd/>
              <a:tailEnd/>
            </a:ln>
            <a:effectLst/>
          </p:spPr>
          <p:txBody>
            <a:bodyPr>
              <a:spAutoFit/>
            </a:bodyPr>
            <a:lstStyle/>
            <a:p>
              <a:pPr eaLnBrk="0" hangingPunct="0">
                <a:lnSpc>
                  <a:spcPct val="50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sp>
        <p:nvSpPr>
          <p:cNvPr id="156763" name="AutoShape 91"/>
          <p:cNvSpPr>
            <a:spLocks noChangeArrowheads="1"/>
          </p:cNvSpPr>
          <p:nvPr/>
        </p:nvSpPr>
        <p:spPr bwMode="auto">
          <a:xfrm rot="10800000">
            <a:off x="1728788" y="2714625"/>
            <a:ext cx="276225" cy="827088"/>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56764" name="Group 92"/>
          <p:cNvGrpSpPr>
            <a:grpSpLocks/>
          </p:cNvGrpSpPr>
          <p:nvPr/>
        </p:nvGrpSpPr>
        <p:grpSpPr bwMode="auto">
          <a:xfrm>
            <a:off x="1412875" y="1800225"/>
            <a:ext cx="908050" cy="896938"/>
            <a:chOff x="4704" y="288"/>
            <a:chExt cx="672" cy="720"/>
          </a:xfrm>
        </p:grpSpPr>
        <p:sp>
          <p:nvSpPr>
            <p:cNvPr id="156765" name="Oval 93"/>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56766" name="WordArt 94"/>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56767" name="Group 95"/>
          <p:cNvGrpSpPr>
            <a:grpSpLocks/>
          </p:cNvGrpSpPr>
          <p:nvPr/>
        </p:nvGrpSpPr>
        <p:grpSpPr bwMode="auto">
          <a:xfrm>
            <a:off x="1157288" y="4210050"/>
            <a:ext cx="1417637" cy="647700"/>
            <a:chOff x="480" y="1680"/>
            <a:chExt cx="893" cy="408"/>
          </a:xfrm>
        </p:grpSpPr>
        <p:sp>
          <p:nvSpPr>
            <p:cNvPr id="156768" name="Oval 96"/>
            <p:cNvSpPr>
              <a:spLocks noChangeArrowheads="1"/>
            </p:cNvSpPr>
            <p:nvPr/>
          </p:nvSpPr>
          <p:spPr bwMode="auto">
            <a:xfrm>
              <a:off x="480" y="1680"/>
              <a:ext cx="893" cy="40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6769" name="WordArt 97"/>
            <p:cNvSpPr>
              <a:spLocks noChangeArrowheads="1" noChangeShapeType="1" noTextEdit="1"/>
            </p:cNvSpPr>
            <p:nvPr/>
          </p:nvSpPr>
          <p:spPr bwMode="auto">
            <a:xfrm>
              <a:off x="609" y="1773"/>
              <a:ext cx="635" cy="22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grpSp>
        <p:nvGrpSpPr>
          <p:cNvPr id="156770" name="Group 98"/>
          <p:cNvGrpSpPr>
            <a:grpSpLocks/>
          </p:cNvGrpSpPr>
          <p:nvPr/>
        </p:nvGrpSpPr>
        <p:grpSpPr bwMode="auto">
          <a:xfrm>
            <a:off x="214313" y="2714625"/>
            <a:ext cx="1524000" cy="685800"/>
            <a:chOff x="192" y="1929"/>
            <a:chExt cx="960" cy="432"/>
          </a:xfrm>
        </p:grpSpPr>
        <p:sp>
          <p:nvSpPr>
            <p:cNvPr id="156771" name="Rectangle 99"/>
            <p:cNvSpPr>
              <a:spLocks noChangeArrowheads="1"/>
            </p:cNvSpPr>
            <p:nvPr/>
          </p:nvSpPr>
          <p:spPr bwMode="auto">
            <a:xfrm>
              <a:off x="226" y="1929"/>
              <a:ext cx="893" cy="432"/>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56772" name="Text Box 100"/>
            <p:cNvSpPr txBox="1">
              <a:spLocks noChangeArrowheads="1"/>
            </p:cNvSpPr>
            <p:nvPr/>
          </p:nvSpPr>
          <p:spPr bwMode="auto">
            <a:xfrm>
              <a:off x="192" y="1930"/>
              <a:ext cx="960" cy="430"/>
            </a:xfrm>
            <a:prstGeom prst="rect">
              <a:avLst/>
            </a:prstGeom>
            <a:noFill/>
            <a:ln w="19050">
              <a:noFill/>
              <a:miter lim="800000"/>
              <a:headEnd/>
              <a:tailEnd/>
            </a:ln>
            <a:effectLst/>
          </p:spPr>
          <p:txBody>
            <a:bodyPr>
              <a:spAutoFit/>
            </a:bodyPr>
            <a:lstStyle/>
            <a:p>
              <a:pPr algn="ctr" eaLnBrk="0" hangingPunct="0">
                <a:lnSpc>
                  <a:spcPct val="75000"/>
                </a:lnSpc>
              </a:pPr>
              <a:endParaRPr lang="en-US" sz="200">
                <a:solidFill>
                  <a:srgbClr val="440022"/>
                </a:solidFill>
                <a:latin typeface="Impact" pitchFamily="34" charset="0"/>
              </a:endParaRPr>
            </a:p>
            <a:p>
              <a:pPr algn="ctr" eaLnBrk="0" hangingPunct="0">
                <a:lnSpc>
                  <a:spcPct val="85000"/>
                </a:lnSpc>
              </a:pPr>
              <a:r>
                <a:rPr lang="en-US" sz="2200" b="1">
                  <a:solidFill>
                    <a:srgbClr val="440022"/>
                  </a:solidFill>
                  <a:latin typeface="Impact" pitchFamily="34" charset="0"/>
                </a:rPr>
                <a:t>Foundation</a:t>
              </a:r>
            </a:p>
            <a:p>
              <a:pPr algn="ctr" eaLnBrk="0" hangingPunct="0">
                <a:lnSpc>
                  <a:spcPct val="85000"/>
                </a:lnSpc>
              </a:pPr>
              <a:r>
                <a:rPr lang="en-US" sz="2200" b="1">
                  <a:solidFill>
                    <a:srgbClr val="440022"/>
                  </a:solidFill>
                  <a:latin typeface="Impact" pitchFamily="34" charset="0"/>
                </a:rPr>
                <a:t>of faith</a:t>
              </a:r>
            </a:p>
          </p:txBody>
        </p:sp>
      </p:grpSp>
      <p:grpSp>
        <p:nvGrpSpPr>
          <p:cNvPr id="156773" name="Group 101"/>
          <p:cNvGrpSpPr>
            <a:grpSpLocks/>
          </p:cNvGrpSpPr>
          <p:nvPr/>
        </p:nvGrpSpPr>
        <p:grpSpPr bwMode="auto">
          <a:xfrm>
            <a:off x="1158875" y="3460750"/>
            <a:ext cx="1417638" cy="647700"/>
            <a:chOff x="1344" y="2736"/>
            <a:chExt cx="1056" cy="528"/>
          </a:xfrm>
        </p:grpSpPr>
        <p:sp>
          <p:nvSpPr>
            <p:cNvPr id="156774" name="Oval 102"/>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6775" name="WordArt 103"/>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156776" name="Group 104"/>
          <p:cNvGrpSpPr>
            <a:grpSpLocks/>
          </p:cNvGrpSpPr>
          <p:nvPr/>
        </p:nvGrpSpPr>
        <p:grpSpPr bwMode="auto">
          <a:xfrm>
            <a:off x="2343150" y="2528888"/>
            <a:ext cx="5715000" cy="534987"/>
            <a:chOff x="1004" y="1157"/>
            <a:chExt cx="3600" cy="337"/>
          </a:xfrm>
        </p:grpSpPr>
        <p:sp>
          <p:nvSpPr>
            <p:cNvPr id="156777" name="Rectangle 105"/>
            <p:cNvSpPr>
              <a:spLocks noChangeArrowheads="1"/>
            </p:cNvSpPr>
            <p:nvPr/>
          </p:nvSpPr>
          <p:spPr bwMode="auto">
            <a:xfrm>
              <a:off x="1004" y="1158"/>
              <a:ext cx="3600" cy="336"/>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grpSp>
          <p:nvGrpSpPr>
            <p:cNvPr id="156778" name="Group 106"/>
            <p:cNvGrpSpPr>
              <a:grpSpLocks/>
            </p:cNvGrpSpPr>
            <p:nvPr/>
          </p:nvGrpSpPr>
          <p:grpSpPr bwMode="auto">
            <a:xfrm>
              <a:off x="1018" y="1157"/>
              <a:ext cx="3570" cy="335"/>
              <a:chOff x="990" y="1157"/>
              <a:chExt cx="3570" cy="335"/>
            </a:xfrm>
          </p:grpSpPr>
          <p:sp>
            <p:nvSpPr>
              <p:cNvPr id="156779" name="Text Box 107"/>
              <p:cNvSpPr txBox="1">
                <a:spLocks noChangeArrowheads="1"/>
              </p:cNvSpPr>
              <p:nvPr/>
            </p:nvSpPr>
            <p:spPr bwMode="auto">
              <a:xfrm>
                <a:off x="990" y="1175"/>
                <a:ext cx="2424" cy="308"/>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2600">
                    <a:solidFill>
                      <a:schemeClr val="bg1"/>
                    </a:solidFill>
                    <a:latin typeface="Impact" pitchFamily="34" charset="0"/>
                  </a:rPr>
                  <a:t>Foundation for the Messiah</a:t>
                </a:r>
                <a:endParaRPr lang="en-US" sz="2600" b="1" u="sng">
                  <a:latin typeface="Times New Roman" pitchFamily="18" charset="0"/>
                </a:endParaRPr>
              </a:p>
            </p:txBody>
          </p:sp>
          <p:sp>
            <p:nvSpPr>
              <p:cNvPr id="156780" name="Text Box 108"/>
              <p:cNvSpPr txBox="1">
                <a:spLocks noChangeArrowheads="1"/>
              </p:cNvSpPr>
              <p:nvPr/>
            </p:nvSpPr>
            <p:spPr bwMode="auto">
              <a:xfrm>
                <a:off x="3318" y="1157"/>
                <a:ext cx="192" cy="327"/>
              </a:xfrm>
              <a:prstGeom prst="rect">
                <a:avLst/>
              </a:prstGeom>
              <a:noFill/>
              <a:ln w="9525">
                <a:noFill/>
                <a:miter lim="800000"/>
                <a:headEnd/>
                <a:tailEnd/>
              </a:ln>
              <a:effectLst/>
            </p:spPr>
            <p:txBody>
              <a:bodyPr>
                <a:spAutoFit/>
              </a:bodyPr>
              <a:lstStyle/>
              <a:p>
                <a:pPr algn="ctr"/>
                <a:r>
                  <a:rPr lang="en-US" sz="2800">
                    <a:solidFill>
                      <a:schemeClr val="bg1"/>
                    </a:solidFill>
                    <a:latin typeface="Impact" pitchFamily="34" charset="0"/>
                  </a:rPr>
                  <a:t>:</a:t>
                </a:r>
              </a:p>
            </p:txBody>
          </p:sp>
          <p:sp>
            <p:nvSpPr>
              <p:cNvPr id="156781" name="Text Box 109"/>
              <p:cNvSpPr txBox="1">
                <a:spLocks noChangeArrowheads="1"/>
              </p:cNvSpPr>
              <p:nvPr/>
            </p:nvSpPr>
            <p:spPr bwMode="auto">
              <a:xfrm>
                <a:off x="3456" y="1165"/>
                <a:ext cx="1104" cy="327"/>
              </a:xfrm>
              <a:prstGeom prst="rect">
                <a:avLst/>
              </a:prstGeom>
              <a:noFill/>
              <a:ln w="38100" algn="ctr">
                <a:noFill/>
                <a:miter lim="800000"/>
                <a:headEnd/>
                <a:tailEnd/>
              </a:ln>
              <a:effectLst/>
            </p:spPr>
            <p:txBody>
              <a:bodyPr wrap="none" anchor="ctr"/>
              <a:lstStyle/>
              <a:p>
                <a:r>
                  <a:rPr lang="en-US" sz="2600" dirty="0">
                    <a:solidFill>
                      <a:schemeClr val="bg1"/>
                    </a:solidFill>
                    <a:latin typeface="Impact" pitchFamily="34" charset="0"/>
                  </a:rPr>
                  <a:t>established</a:t>
                </a:r>
              </a:p>
            </p:txBody>
          </p:sp>
        </p:grpSp>
      </p:grpSp>
      <p:grpSp>
        <p:nvGrpSpPr>
          <p:cNvPr id="156782" name="Group 110"/>
          <p:cNvGrpSpPr>
            <a:grpSpLocks/>
          </p:cNvGrpSpPr>
          <p:nvPr/>
        </p:nvGrpSpPr>
        <p:grpSpPr bwMode="auto">
          <a:xfrm>
            <a:off x="3133725" y="3890963"/>
            <a:ext cx="3276600" cy="457200"/>
            <a:chOff x="1728" y="1440"/>
            <a:chExt cx="2064" cy="288"/>
          </a:xfrm>
        </p:grpSpPr>
        <p:sp>
          <p:nvSpPr>
            <p:cNvPr id="156783" name="Rectangle 111"/>
            <p:cNvSpPr>
              <a:spLocks noChangeArrowheads="1"/>
            </p:cNvSpPr>
            <p:nvPr/>
          </p:nvSpPr>
          <p:spPr bwMode="auto">
            <a:xfrm>
              <a:off x="1740" y="1440"/>
              <a:ext cx="2040" cy="28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56784" name="Text Box 112"/>
            <p:cNvSpPr txBox="1">
              <a:spLocks noChangeArrowheads="1"/>
            </p:cNvSpPr>
            <p:nvPr/>
          </p:nvSpPr>
          <p:spPr bwMode="auto">
            <a:xfrm>
              <a:off x="1728" y="1440"/>
              <a:ext cx="2064" cy="28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2400" dirty="0">
                  <a:solidFill>
                    <a:srgbClr val="000099"/>
                  </a:solidFill>
                  <a:latin typeface="Impact" pitchFamily="34" charset="0"/>
                </a:rPr>
                <a:t>Foundation of substance</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6755"/>
                                        </p:tgtEl>
                                        <p:attrNameLst>
                                          <p:attrName>style.visibility</p:attrName>
                                        </p:attrNameLst>
                                      </p:cBhvr>
                                      <p:to>
                                        <p:strVal val="visible"/>
                                      </p:to>
                                    </p:set>
                                    <p:anim calcmode="lin" valueType="num">
                                      <p:cBhvr>
                                        <p:cTn id="7" dur="2000" fill="hold"/>
                                        <p:tgtEl>
                                          <p:spTgt spid="156755"/>
                                        </p:tgtEl>
                                        <p:attrNameLst>
                                          <p:attrName>ppt_w</p:attrName>
                                        </p:attrNameLst>
                                      </p:cBhvr>
                                      <p:tavLst>
                                        <p:tav tm="0">
                                          <p:val>
                                            <p:strVal val="#ppt_w*0.70"/>
                                          </p:val>
                                        </p:tav>
                                        <p:tav tm="100000">
                                          <p:val>
                                            <p:strVal val="#ppt_w"/>
                                          </p:val>
                                        </p:tav>
                                      </p:tavLst>
                                    </p:anim>
                                    <p:anim calcmode="lin" valueType="num">
                                      <p:cBhvr>
                                        <p:cTn id="8" dur="2000" fill="hold"/>
                                        <p:tgtEl>
                                          <p:spTgt spid="156755"/>
                                        </p:tgtEl>
                                        <p:attrNameLst>
                                          <p:attrName>ppt_h</p:attrName>
                                        </p:attrNameLst>
                                      </p:cBhvr>
                                      <p:tavLst>
                                        <p:tav tm="0">
                                          <p:val>
                                            <p:strVal val="#ppt_h"/>
                                          </p:val>
                                        </p:tav>
                                        <p:tav tm="100000">
                                          <p:val>
                                            <p:strVal val="#ppt_h"/>
                                          </p:val>
                                        </p:tav>
                                      </p:tavLst>
                                    </p:anim>
                                    <p:animEffect transition="in" filter="fade">
                                      <p:cBhvr>
                                        <p:cTn id="9" dur="2000"/>
                                        <p:tgtEl>
                                          <p:spTgt spid="156755"/>
                                        </p:tgtEl>
                                      </p:cBhvr>
                                    </p:animEffect>
                                  </p:childTnLst>
                                </p:cTn>
                              </p:par>
                              <p:par>
                                <p:cTn id="10" presetID="10" presetClass="entr" presetSubtype="0" fill="hold" nodeType="withEffect">
                                  <p:stCondLst>
                                    <p:cond delay="0"/>
                                  </p:stCondLst>
                                  <p:childTnLst>
                                    <p:set>
                                      <p:cBhvr>
                                        <p:cTn id="11" dur="1" fill="hold">
                                          <p:stCondLst>
                                            <p:cond delay="0"/>
                                          </p:stCondLst>
                                        </p:cTn>
                                        <p:tgtEl>
                                          <p:spTgt spid="156767"/>
                                        </p:tgtEl>
                                        <p:attrNameLst>
                                          <p:attrName>style.visibility</p:attrName>
                                        </p:attrNameLst>
                                      </p:cBhvr>
                                      <p:to>
                                        <p:strVal val="visible"/>
                                      </p:to>
                                    </p:set>
                                    <p:animEffect transition="in" filter="fade">
                                      <p:cBhvr>
                                        <p:cTn id="12" dur="2000"/>
                                        <p:tgtEl>
                                          <p:spTgt spid="156767"/>
                                        </p:tgtEl>
                                      </p:cBhvr>
                                    </p:animEffect>
                                  </p:childTnLst>
                                </p:cTn>
                              </p:par>
                              <p:par>
                                <p:cTn id="13" presetID="10" presetClass="entr" presetSubtype="0" fill="hold" nodeType="withEffect">
                                  <p:stCondLst>
                                    <p:cond delay="0"/>
                                  </p:stCondLst>
                                  <p:childTnLst>
                                    <p:set>
                                      <p:cBhvr>
                                        <p:cTn id="14" dur="1" fill="hold">
                                          <p:stCondLst>
                                            <p:cond delay="0"/>
                                          </p:stCondLst>
                                        </p:cTn>
                                        <p:tgtEl>
                                          <p:spTgt spid="156773"/>
                                        </p:tgtEl>
                                        <p:attrNameLst>
                                          <p:attrName>style.visibility</p:attrName>
                                        </p:attrNameLst>
                                      </p:cBhvr>
                                      <p:to>
                                        <p:strVal val="visible"/>
                                      </p:to>
                                    </p:set>
                                    <p:animEffect transition="in" filter="fade">
                                      <p:cBhvr>
                                        <p:cTn id="15" dur="2000"/>
                                        <p:tgtEl>
                                          <p:spTgt spid="156773"/>
                                        </p:tgtEl>
                                      </p:cBhvr>
                                    </p:animEffect>
                                  </p:childTnLst>
                                </p:cTn>
                              </p:par>
                              <p:par>
                                <p:cTn id="16" presetID="10" presetClass="entr" presetSubtype="0"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2000"/>
                                        <p:tgtEl>
                                          <p:spTgt spid="1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6763"/>
                                        </p:tgtEl>
                                        <p:attrNameLst>
                                          <p:attrName>style.visibility</p:attrName>
                                        </p:attrNameLst>
                                      </p:cBhvr>
                                      <p:to>
                                        <p:strVal val="visible"/>
                                      </p:to>
                                    </p:set>
                                    <p:animEffect transition="in" filter="fade">
                                      <p:cBhvr>
                                        <p:cTn id="21" dur="2000"/>
                                        <p:tgtEl>
                                          <p:spTgt spid="156763"/>
                                        </p:tgtEl>
                                      </p:cBhvr>
                                    </p:animEffect>
                                  </p:childTnLst>
                                </p:cTn>
                              </p:par>
                              <p:par>
                                <p:cTn id="22" presetID="10" presetClass="entr" presetSubtype="0" fill="hold" nodeType="withEffect">
                                  <p:stCondLst>
                                    <p:cond delay="0"/>
                                  </p:stCondLst>
                                  <p:childTnLst>
                                    <p:set>
                                      <p:cBhvr>
                                        <p:cTn id="23" dur="1" fill="hold">
                                          <p:stCondLst>
                                            <p:cond delay="0"/>
                                          </p:stCondLst>
                                        </p:cTn>
                                        <p:tgtEl>
                                          <p:spTgt spid="156764"/>
                                        </p:tgtEl>
                                        <p:attrNameLst>
                                          <p:attrName>style.visibility</p:attrName>
                                        </p:attrNameLst>
                                      </p:cBhvr>
                                      <p:to>
                                        <p:strVal val="visible"/>
                                      </p:to>
                                    </p:set>
                                    <p:animEffect transition="in" filter="fade">
                                      <p:cBhvr>
                                        <p:cTn id="24" dur="2000"/>
                                        <p:tgtEl>
                                          <p:spTgt spid="156764"/>
                                        </p:tgtEl>
                                      </p:cBhvr>
                                    </p:animEffect>
                                  </p:childTnLst>
                                </p:cTn>
                              </p:par>
                              <p:par>
                                <p:cTn id="25" presetID="10" presetClass="entr" presetSubtype="0" fill="hold" nodeType="withEffect">
                                  <p:stCondLst>
                                    <p:cond delay="0"/>
                                  </p:stCondLst>
                                  <p:childTnLst>
                                    <p:set>
                                      <p:cBhvr>
                                        <p:cTn id="26" dur="1" fill="hold">
                                          <p:stCondLst>
                                            <p:cond delay="0"/>
                                          </p:stCondLst>
                                        </p:cTn>
                                        <p:tgtEl>
                                          <p:spTgt spid="156756"/>
                                        </p:tgtEl>
                                        <p:attrNameLst>
                                          <p:attrName>style.visibility</p:attrName>
                                        </p:attrNameLst>
                                      </p:cBhvr>
                                      <p:to>
                                        <p:strVal val="visible"/>
                                      </p:to>
                                    </p:set>
                                    <p:animEffect transition="in" filter="fade">
                                      <p:cBhvr>
                                        <p:cTn id="27" dur="2000"/>
                                        <p:tgtEl>
                                          <p:spTgt spid="156756"/>
                                        </p:tgtEl>
                                      </p:cBhvr>
                                    </p:animEffect>
                                  </p:childTnLst>
                                </p:cTn>
                              </p:par>
                              <p:par>
                                <p:cTn id="28" presetID="10" presetClass="entr" presetSubtype="0" fill="hold" nodeType="withEffect">
                                  <p:stCondLst>
                                    <p:cond delay="0"/>
                                  </p:stCondLst>
                                  <p:childTnLst>
                                    <p:set>
                                      <p:cBhvr>
                                        <p:cTn id="29" dur="1" fill="hold">
                                          <p:stCondLst>
                                            <p:cond delay="0"/>
                                          </p:stCondLst>
                                        </p:cTn>
                                        <p:tgtEl>
                                          <p:spTgt spid="156770"/>
                                        </p:tgtEl>
                                        <p:attrNameLst>
                                          <p:attrName>style.visibility</p:attrName>
                                        </p:attrNameLst>
                                      </p:cBhvr>
                                      <p:to>
                                        <p:strVal val="visible"/>
                                      </p:to>
                                    </p:set>
                                    <p:animEffect transition="in" filter="fade">
                                      <p:cBhvr>
                                        <p:cTn id="30" dur="2000"/>
                                        <p:tgtEl>
                                          <p:spTgt spid="15677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156760"/>
                                        </p:tgtEl>
                                        <p:attrNameLst>
                                          <p:attrName>style.visibility</p:attrName>
                                        </p:attrNameLst>
                                      </p:cBhvr>
                                      <p:to>
                                        <p:strVal val="visible"/>
                                      </p:to>
                                    </p:set>
                                    <p:animEffect transition="in" filter="barn(outVertical)">
                                      <p:cBhvr>
                                        <p:cTn id="35" dur="500"/>
                                        <p:tgtEl>
                                          <p:spTgt spid="156760"/>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272" fill="hold" nodeType="clickEffect">
                                  <p:stCondLst>
                                    <p:cond delay="0"/>
                                  </p:stCondLst>
                                  <p:childTnLst>
                                    <p:set>
                                      <p:cBhvr>
                                        <p:cTn id="39" dur="1" fill="hold">
                                          <p:stCondLst>
                                            <p:cond delay="0"/>
                                          </p:stCondLst>
                                        </p:cTn>
                                        <p:tgtEl>
                                          <p:spTgt spid="156782"/>
                                        </p:tgtEl>
                                        <p:attrNameLst>
                                          <p:attrName>style.visibility</p:attrName>
                                        </p:attrNameLst>
                                      </p:cBhvr>
                                      <p:to>
                                        <p:strVal val="visible"/>
                                      </p:to>
                                    </p:set>
                                    <p:anim calcmode="lin" valueType="num">
                                      <p:cBhvr>
                                        <p:cTn id="40" dur="2000" fill="hold"/>
                                        <p:tgtEl>
                                          <p:spTgt spid="156782"/>
                                        </p:tgtEl>
                                        <p:attrNameLst>
                                          <p:attrName>ppt_w</p:attrName>
                                        </p:attrNameLst>
                                      </p:cBhvr>
                                      <p:tavLst>
                                        <p:tav tm="0">
                                          <p:val>
                                            <p:strVal val="2/3*#ppt_w"/>
                                          </p:val>
                                        </p:tav>
                                        <p:tav tm="100000">
                                          <p:val>
                                            <p:strVal val="#ppt_w"/>
                                          </p:val>
                                        </p:tav>
                                      </p:tavLst>
                                    </p:anim>
                                    <p:anim calcmode="lin" valueType="num">
                                      <p:cBhvr>
                                        <p:cTn id="41" dur="2000" fill="hold"/>
                                        <p:tgtEl>
                                          <p:spTgt spid="156782"/>
                                        </p:tgtEl>
                                        <p:attrNameLst>
                                          <p:attrName>ppt_h</p:attrName>
                                        </p:attrNameLst>
                                      </p:cBhvr>
                                      <p:tavLst>
                                        <p:tav tm="0">
                                          <p:val>
                                            <p:strVal val="2/3*#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272" fill="hold" nodeType="clickEffect">
                                  <p:stCondLst>
                                    <p:cond delay="0"/>
                                  </p:stCondLst>
                                  <p:childTnLst>
                                    <p:set>
                                      <p:cBhvr>
                                        <p:cTn id="45" dur="1" fill="hold">
                                          <p:stCondLst>
                                            <p:cond delay="0"/>
                                          </p:stCondLst>
                                        </p:cTn>
                                        <p:tgtEl>
                                          <p:spTgt spid="156776"/>
                                        </p:tgtEl>
                                        <p:attrNameLst>
                                          <p:attrName>style.visibility</p:attrName>
                                        </p:attrNameLst>
                                      </p:cBhvr>
                                      <p:to>
                                        <p:strVal val="visible"/>
                                      </p:to>
                                    </p:set>
                                    <p:anim calcmode="lin" valueType="num">
                                      <p:cBhvr>
                                        <p:cTn id="46" dur="2000" fill="hold"/>
                                        <p:tgtEl>
                                          <p:spTgt spid="156776"/>
                                        </p:tgtEl>
                                        <p:attrNameLst>
                                          <p:attrName>ppt_w</p:attrName>
                                        </p:attrNameLst>
                                      </p:cBhvr>
                                      <p:tavLst>
                                        <p:tav tm="0">
                                          <p:val>
                                            <p:strVal val="2/3*#ppt_w"/>
                                          </p:val>
                                        </p:tav>
                                        <p:tav tm="100000">
                                          <p:val>
                                            <p:strVal val="#ppt_w"/>
                                          </p:val>
                                        </p:tav>
                                      </p:tavLst>
                                    </p:anim>
                                    <p:anim calcmode="lin" valueType="num">
                                      <p:cBhvr>
                                        <p:cTn id="47" dur="2000" fill="hold"/>
                                        <p:tgtEl>
                                          <p:spTgt spid="156776"/>
                                        </p:tgtEl>
                                        <p:attrNameLst>
                                          <p:attrName>ppt_h</p:attrName>
                                        </p:attrNameLst>
                                      </p:cBhvr>
                                      <p:tavLst>
                                        <p:tav tm="0">
                                          <p:val>
                                            <p:strVal val="2/3*#ppt_h"/>
                                          </p:val>
                                        </p:tav>
                                        <p:tav tm="100000">
                                          <p:val>
                                            <p:strVal val="#ppt_h"/>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6759"/>
                                        </p:tgtEl>
                                        <p:attrNameLst>
                                          <p:attrName>style.visibility</p:attrName>
                                        </p:attrNameLst>
                                      </p:cBhvr>
                                      <p:to>
                                        <p:strVal val="visible"/>
                                      </p:to>
                                    </p:set>
                                    <p:animEffect transition="in" filter="fade">
                                      <p:cBhvr>
                                        <p:cTn id="50" dur="2000"/>
                                        <p:tgtEl>
                                          <p:spTgt spid="156759"/>
                                        </p:tgtEl>
                                      </p:cBhvr>
                                    </p:animEffect>
                                    <p:anim calcmode="lin" valueType="num">
                                      <p:cBhvr>
                                        <p:cTn id="51" dur="2000" fill="hold"/>
                                        <p:tgtEl>
                                          <p:spTgt spid="156759"/>
                                        </p:tgtEl>
                                        <p:attrNameLst>
                                          <p:attrName>ppt_x</p:attrName>
                                        </p:attrNameLst>
                                      </p:cBhvr>
                                      <p:tavLst>
                                        <p:tav tm="0">
                                          <p:val>
                                            <p:strVal val="#ppt_x"/>
                                          </p:val>
                                        </p:tav>
                                        <p:tav tm="100000">
                                          <p:val>
                                            <p:strVal val="#ppt_x"/>
                                          </p:val>
                                        </p:tav>
                                      </p:tavLst>
                                    </p:anim>
                                    <p:anim calcmode="lin" valueType="num">
                                      <p:cBhvr>
                                        <p:cTn id="52" dur="2000" fill="hold"/>
                                        <p:tgtEl>
                                          <p:spTgt spid="156759"/>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156754"/>
                                        </p:tgtEl>
                                        <p:attrNameLst>
                                          <p:attrName>style.visibility</p:attrName>
                                        </p:attrNameLst>
                                      </p:cBhvr>
                                      <p:to>
                                        <p:strVal val="visible"/>
                                      </p:to>
                                    </p:set>
                                    <p:animEffect transition="in" filter="fade">
                                      <p:cBhvr>
                                        <p:cTn id="55" dur="3000"/>
                                        <p:tgtEl>
                                          <p:spTgt spid="156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54" grpId="0" animBg="1"/>
      <p:bldP spid="156755" grpId="0"/>
      <p:bldP spid="156759" grpId="0"/>
      <p:bldP spid="15676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7698"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57699" name="WordArt 3"/>
          <p:cNvSpPr>
            <a:spLocks noChangeArrowheads="1" noChangeShapeType="1" noTextEdit="1"/>
          </p:cNvSpPr>
          <p:nvPr/>
        </p:nvSpPr>
        <p:spPr bwMode="auto">
          <a:xfrm rot="-25553890">
            <a:off x="556419" y="3928269"/>
            <a:ext cx="1752600" cy="439738"/>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effectLst>
                  <a:prstShdw prst="shdw17" dist="12700" dir="5400000">
                    <a:srgbClr val="996600"/>
                  </a:prstShdw>
                </a:effectLst>
                <a:latin typeface="Lithograph"/>
              </a:rPr>
              <a:t>Egypt</a:t>
            </a:r>
          </a:p>
        </p:txBody>
      </p:sp>
      <p:grpSp>
        <p:nvGrpSpPr>
          <p:cNvPr id="157700" name="Group 4"/>
          <p:cNvGrpSpPr>
            <a:grpSpLocks/>
          </p:cNvGrpSpPr>
          <p:nvPr/>
        </p:nvGrpSpPr>
        <p:grpSpPr bwMode="auto">
          <a:xfrm>
            <a:off x="2590800" y="1866900"/>
            <a:ext cx="4870450" cy="736600"/>
            <a:chOff x="1632" y="1176"/>
            <a:chExt cx="3068" cy="464"/>
          </a:xfrm>
        </p:grpSpPr>
        <p:sp>
          <p:nvSpPr>
            <p:cNvPr id="157701" name="WordArt 5"/>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7702" name="WordArt 6"/>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7703" name="WordArt 7"/>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7704" name="WordArt 8"/>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7705" name="WordArt 9"/>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7706" name="WordArt 10"/>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7707" name="Freeform 11"/>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57708" name="WordArt 12"/>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57709" name="Freeform 1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57710" name="WordArt 14"/>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57711" name="Group 15"/>
          <p:cNvGrpSpPr>
            <a:grpSpLocks/>
          </p:cNvGrpSpPr>
          <p:nvPr/>
        </p:nvGrpSpPr>
        <p:grpSpPr bwMode="auto">
          <a:xfrm>
            <a:off x="5638800" y="2565400"/>
            <a:ext cx="685800" cy="330200"/>
            <a:chOff x="2112" y="1236"/>
            <a:chExt cx="1920" cy="924"/>
          </a:xfrm>
        </p:grpSpPr>
        <p:sp>
          <p:nvSpPr>
            <p:cNvPr id="157712" name="Oval 16"/>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57713" name="Group 17"/>
            <p:cNvGrpSpPr>
              <a:grpSpLocks/>
            </p:cNvGrpSpPr>
            <p:nvPr/>
          </p:nvGrpSpPr>
          <p:grpSpPr bwMode="auto">
            <a:xfrm>
              <a:off x="2112" y="1236"/>
              <a:ext cx="1824" cy="924"/>
              <a:chOff x="2112" y="1236"/>
              <a:chExt cx="1824" cy="924"/>
            </a:xfrm>
          </p:grpSpPr>
          <p:sp>
            <p:nvSpPr>
              <p:cNvPr id="157714" name="WordArt 18"/>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57715" name="WordArt 19"/>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57716" name="WordArt 20"/>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57717" name="Group 21"/>
          <p:cNvGrpSpPr>
            <a:grpSpLocks/>
          </p:cNvGrpSpPr>
          <p:nvPr/>
        </p:nvGrpSpPr>
        <p:grpSpPr bwMode="auto">
          <a:xfrm>
            <a:off x="6705600" y="1905000"/>
            <a:ext cx="1447800" cy="1392238"/>
            <a:chOff x="4320" y="1296"/>
            <a:chExt cx="912" cy="877"/>
          </a:xfrm>
        </p:grpSpPr>
        <p:grpSp>
          <p:nvGrpSpPr>
            <p:cNvPr id="157718" name="Group 22"/>
            <p:cNvGrpSpPr>
              <a:grpSpLocks/>
            </p:cNvGrpSpPr>
            <p:nvPr/>
          </p:nvGrpSpPr>
          <p:grpSpPr bwMode="auto">
            <a:xfrm>
              <a:off x="4320" y="1536"/>
              <a:ext cx="574" cy="637"/>
              <a:chOff x="4320" y="1536"/>
              <a:chExt cx="574" cy="637"/>
            </a:xfrm>
          </p:grpSpPr>
          <p:sp>
            <p:nvSpPr>
              <p:cNvPr id="157719" name="WordArt 23"/>
              <p:cNvSpPr>
                <a:spLocks noChangeArrowheads="1" noChangeShapeType="1" noTextEdit="1"/>
              </p:cNvSpPr>
              <p:nvPr/>
            </p:nvSpPr>
            <p:spPr bwMode="auto">
              <a:xfrm>
                <a:off x="4800"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7720" name="Arc 24"/>
              <p:cNvSpPr>
                <a:spLocks/>
              </p:cNvSpPr>
              <p:nvPr/>
            </p:nvSpPr>
            <p:spPr bwMode="auto">
              <a:xfrm rot="6715497">
                <a:off x="4345" y="2029"/>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7721" name="WordArt 25"/>
              <p:cNvSpPr>
                <a:spLocks noChangeArrowheads="1" noChangeShapeType="1" noTextEdit="1"/>
              </p:cNvSpPr>
              <p:nvPr/>
            </p:nvSpPr>
            <p:spPr bwMode="auto">
              <a:xfrm>
                <a:off x="4510" y="2052"/>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7722" name="Arc 26"/>
              <p:cNvSpPr>
                <a:spLocks/>
              </p:cNvSpPr>
              <p:nvPr/>
            </p:nvSpPr>
            <p:spPr bwMode="auto">
              <a:xfrm rot="9622134" flipV="1">
                <a:off x="4558" y="1929"/>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7723" name="WordArt 27"/>
              <p:cNvSpPr>
                <a:spLocks noChangeArrowheads="1" noChangeShapeType="1" noTextEdit="1"/>
              </p:cNvSpPr>
              <p:nvPr/>
            </p:nvSpPr>
            <p:spPr bwMode="auto">
              <a:xfrm rot="-1150740">
                <a:off x="4654" y="1860"/>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7724" name="Arc 28"/>
              <p:cNvSpPr>
                <a:spLocks/>
              </p:cNvSpPr>
              <p:nvPr/>
            </p:nvSpPr>
            <p:spPr bwMode="auto">
              <a:xfrm rot="6715497">
                <a:off x="4681" y="169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7725" name="WordArt 29"/>
              <p:cNvSpPr>
                <a:spLocks noChangeArrowheads="1" noChangeShapeType="1" noTextEdit="1"/>
              </p:cNvSpPr>
              <p:nvPr/>
            </p:nvSpPr>
            <p:spPr bwMode="auto">
              <a:xfrm>
                <a:off x="4846" y="171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7726" name="Arc 30"/>
              <p:cNvSpPr>
                <a:spLocks/>
              </p:cNvSpPr>
              <p:nvPr/>
            </p:nvSpPr>
            <p:spPr bwMode="auto">
              <a:xfrm rot="8773144" flipV="1">
                <a:off x="4825" y="1584"/>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grpSp>
        <p:grpSp>
          <p:nvGrpSpPr>
            <p:cNvPr id="157727" name="Group 31"/>
            <p:cNvGrpSpPr>
              <a:grpSpLocks/>
            </p:cNvGrpSpPr>
            <p:nvPr/>
          </p:nvGrpSpPr>
          <p:grpSpPr bwMode="auto">
            <a:xfrm>
              <a:off x="4800" y="1488"/>
              <a:ext cx="432" cy="101"/>
              <a:chOff x="4800" y="1488"/>
              <a:chExt cx="432" cy="101"/>
            </a:xfrm>
          </p:grpSpPr>
          <p:sp>
            <p:nvSpPr>
              <p:cNvPr id="157728" name="Arc 32"/>
              <p:cNvSpPr>
                <a:spLocks/>
              </p:cNvSpPr>
              <p:nvPr/>
            </p:nvSpPr>
            <p:spPr bwMode="auto">
              <a:xfrm rot="-12756078">
                <a:off x="5048" y="1488"/>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7729" name="Arc 33"/>
              <p:cNvSpPr>
                <a:spLocks/>
              </p:cNvSpPr>
              <p:nvPr/>
            </p:nvSpPr>
            <p:spPr bwMode="auto">
              <a:xfrm rot="14637100" flipV="1">
                <a:off x="4848" y="1488"/>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7730" name="WordArt 34"/>
              <p:cNvSpPr>
                <a:spLocks noChangeArrowheads="1" noChangeShapeType="1" noTextEdit="1"/>
              </p:cNvSpPr>
              <p:nvPr/>
            </p:nvSpPr>
            <p:spPr bwMode="auto">
              <a:xfrm>
                <a:off x="4992"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7731" name="WordArt 35"/>
              <p:cNvSpPr>
                <a:spLocks noChangeArrowheads="1" noChangeShapeType="1" noTextEdit="1"/>
              </p:cNvSpPr>
              <p:nvPr/>
            </p:nvSpPr>
            <p:spPr bwMode="auto">
              <a:xfrm rot="14733363">
                <a:off x="5184"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grpSp>
        <p:grpSp>
          <p:nvGrpSpPr>
            <p:cNvPr id="157732" name="Group 36"/>
            <p:cNvGrpSpPr>
              <a:grpSpLocks/>
            </p:cNvGrpSpPr>
            <p:nvPr/>
          </p:nvGrpSpPr>
          <p:grpSpPr bwMode="auto">
            <a:xfrm>
              <a:off x="5136" y="1392"/>
              <a:ext cx="58" cy="136"/>
              <a:chOff x="5136" y="1392"/>
              <a:chExt cx="58" cy="136"/>
            </a:xfrm>
          </p:grpSpPr>
          <p:sp>
            <p:nvSpPr>
              <p:cNvPr id="157733" name="Arc 37"/>
              <p:cNvSpPr>
                <a:spLocks/>
              </p:cNvSpPr>
              <p:nvPr/>
            </p:nvSpPr>
            <p:spPr bwMode="auto">
              <a:xfrm rot="19833633" flipV="1">
                <a:off x="5136" y="1392"/>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824100"/>
                </a:solidFill>
                <a:round/>
                <a:headEnd/>
                <a:tailEnd/>
              </a:ln>
              <a:effectLst/>
            </p:spPr>
            <p:txBody>
              <a:bodyPr anchor="ctr">
                <a:spAutoFit/>
              </a:bodyPr>
              <a:lstStyle/>
              <a:p>
                <a:endParaRPr lang="en-US"/>
              </a:p>
            </p:txBody>
          </p:sp>
          <p:sp>
            <p:nvSpPr>
              <p:cNvPr id="157734" name="AutoShape 38"/>
              <p:cNvSpPr>
                <a:spLocks noChangeArrowheads="1"/>
              </p:cNvSpPr>
              <p:nvPr/>
            </p:nvSpPr>
            <p:spPr bwMode="auto">
              <a:xfrm rot="-1424285">
                <a:off x="5146" y="1392"/>
                <a:ext cx="48" cy="48"/>
              </a:xfrm>
              <a:prstGeom prst="triangle">
                <a:avLst>
                  <a:gd name="adj" fmla="val 52083"/>
                </a:avLst>
              </a:prstGeom>
              <a:solidFill>
                <a:srgbClr val="824100"/>
              </a:solidFill>
              <a:ln w="19050" algn="ctr">
                <a:solidFill>
                  <a:srgbClr val="824100"/>
                </a:solidFill>
                <a:miter lim="800000"/>
                <a:headEnd/>
                <a:tailEnd/>
              </a:ln>
              <a:effectLst/>
            </p:spPr>
            <p:txBody>
              <a:bodyPr anchor="ctr">
                <a:spAutoFit/>
              </a:bodyPr>
              <a:lstStyle/>
              <a:p>
                <a:endParaRPr lang="en-US"/>
              </a:p>
            </p:txBody>
          </p:sp>
        </p:grpSp>
        <p:sp>
          <p:nvSpPr>
            <p:cNvPr id="157735" name="AutoShape 39"/>
            <p:cNvSpPr>
              <a:spLocks noChangeArrowheads="1"/>
            </p:cNvSpPr>
            <p:nvPr/>
          </p:nvSpPr>
          <p:spPr bwMode="auto">
            <a:xfrm flipH="1">
              <a:off x="5088" y="1296"/>
              <a:ext cx="48" cy="48"/>
            </a:xfrm>
            <a:prstGeom prst="triangle">
              <a:avLst>
                <a:gd name="adj" fmla="val 50000"/>
              </a:avLst>
            </a:prstGeom>
            <a:solidFill>
              <a:srgbClr val="CC6600"/>
            </a:solidFill>
            <a:ln w="57150" algn="ctr">
              <a:solidFill>
                <a:srgbClr val="824100"/>
              </a:solidFill>
              <a:miter lim="800000"/>
              <a:headEnd/>
              <a:tailEnd/>
            </a:ln>
            <a:effectLst/>
          </p:spPr>
          <p:txBody>
            <a:bodyPr anchor="ctr">
              <a:spAutoFit/>
            </a:bodyPr>
            <a:lstStyle/>
            <a:p>
              <a:endParaRPr lang="en-US"/>
            </a:p>
          </p:txBody>
        </p:sp>
      </p:grpSp>
      <p:grpSp>
        <p:nvGrpSpPr>
          <p:cNvPr id="157736" name="Group 40"/>
          <p:cNvGrpSpPr>
            <a:grpSpLocks/>
          </p:cNvGrpSpPr>
          <p:nvPr/>
        </p:nvGrpSpPr>
        <p:grpSpPr bwMode="auto">
          <a:xfrm>
            <a:off x="2540000" y="1981200"/>
            <a:ext cx="4927600" cy="2773363"/>
            <a:chOff x="1600" y="1248"/>
            <a:chExt cx="3104" cy="1747"/>
          </a:xfrm>
        </p:grpSpPr>
        <p:sp>
          <p:nvSpPr>
            <p:cNvPr id="157737" name="Oval 41"/>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57738" name="Group 42"/>
            <p:cNvGrpSpPr>
              <a:grpSpLocks/>
            </p:cNvGrpSpPr>
            <p:nvPr/>
          </p:nvGrpSpPr>
          <p:grpSpPr bwMode="auto">
            <a:xfrm>
              <a:off x="1600" y="1248"/>
              <a:ext cx="3104" cy="1747"/>
              <a:chOff x="1600" y="1248"/>
              <a:chExt cx="3104" cy="1747"/>
            </a:xfrm>
          </p:grpSpPr>
          <p:grpSp>
            <p:nvGrpSpPr>
              <p:cNvPr id="157739" name="Group 43"/>
              <p:cNvGrpSpPr>
                <a:grpSpLocks/>
              </p:cNvGrpSpPr>
              <p:nvPr/>
            </p:nvGrpSpPr>
            <p:grpSpPr bwMode="auto">
              <a:xfrm>
                <a:off x="1600" y="1567"/>
                <a:ext cx="1057" cy="1386"/>
                <a:chOff x="1600" y="1567"/>
                <a:chExt cx="1057" cy="1386"/>
              </a:xfrm>
            </p:grpSpPr>
            <p:sp>
              <p:nvSpPr>
                <p:cNvPr id="157740" name="Freeform 44"/>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41" name="Freeform 45"/>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57742" name="Group 46"/>
                <p:cNvGrpSpPr>
                  <a:grpSpLocks/>
                </p:cNvGrpSpPr>
                <p:nvPr/>
              </p:nvGrpSpPr>
              <p:grpSpPr bwMode="auto">
                <a:xfrm>
                  <a:off x="1920" y="1595"/>
                  <a:ext cx="672" cy="1252"/>
                  <a:chOff x="1920" y="1595"/>
                  <a:chExt cx="672" cy="1252"/>
                </a:xfrm>
              </p:grpSpPr>
              <p:sp>
                <p:nvSpPr>
                  <p:cNvPr id="157743" name="Freeform 47"/>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44" name="Freeform 48"/>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45" name="Freeform 49"/>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46" name="Freeform 50"/>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47" name="Freeform 51"/>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57748" name="Oval 52"/>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7749" name="Oval 53"/>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7750" name="Oval 54"/>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57751" name="Group 55"/>
              <p:cNvGrpSpPr>
                <a:grpSpLocks/>
              </p:cNvGrpSpPr>
              <p:nvPr/>
            </p:nvGrpSpPr>
            <p:grpSpPr bwMode="auto">
              <a:xfrm>
                <a:off x="2832" y="1248"/>
                <a:ext cx="1872" cy="1747"/>
                <a:chOff x="2832" y="1248"/>
                <a:chExt cx="1872" cy="1747"/>
              </a:xfrm>
            </p:grpSpPr>
            <p:sp>
              <p:nvSpPr>
                <p:cNvPr id="157752" name="Oval 56"/>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7753" name="Oval 57"/>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7754" name="Freeform 58"/>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55" name="Freeform 59"/>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56" name="Freeform 60"/>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57" name="Freeform 61"/>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58" name="Oval 62"/>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7759" name="Freeform 63"/>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60" name="Freeform 64"/>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61" name="Freeform 65"/>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62" name="Freeform 66"/>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63" name="Freeform 67"/>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64" name="Freeform 68"/>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65" name="Freeform 69"/>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66" name="Freeform 70"/>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67" name="Freeform 71"/>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7768" name="Freeform 72"/>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57769" name="WordArt 73"/>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57770" name="Oval 74"/>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57772" name="Rectangle 76"/>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7778" name="AutoShape 82"/>
          <p:cNvSpPr>
            <a:spLocks noChangeArrowheads="1"/>
          </p:cNvSpPr>
          <p:nvPr/>
        </p:nvSpPr>
        <p:spPr bwMode="auto">
          <a:xfrm rot="10800000">
            <a:off x="4546600" y="3238500"/>
            <a:ext cx="450850" cy="449263"/>
          </a:xfrm>
          <a:prstGeom prst="downArrow">
            <a:avLst>
              <a:gd name="adj1" fmla="val 52417"/>
              <a:gd name="adj2" fmla="val 47398"/>
            </a:avLst>
          </a:prstGeom>
          <a:solidFill>
            <a:srgbClr val="FFFFCC"/>
          </a:solidFill>
          <a:ln w="12700" algn="ctr">
            <a:solidFill>
              <a:srgbClr val="FF9900"/>
            </a:solidFill>
            <a:miter lim="800000"/>
            <a:headEnd/>
            <a:tailEnd/>
          </a:ln>
          <a:effectLst/>
        </p:spPr>
        <p:txBody>
          <a:bodyPr rot="10800000" wrap="none" anchor="ctr"/>
          <a:lstStyle/>
          <a:p>
            <a:pPr algn="ctr"/>
            <a:endParaRPr lang="en-US">
              <a:latin typeface="Arial Black" pitchFamily="34" charset="0"/>
            </a:endParaRPr>
          </a:p>
        </p:txBody>
      </p:sp>
      <p:sp>
        <p:nvSpPr>
          <p:cNvPr id="157779" name="Text Box 83"/>
          <p:cNvSpPr txBox="1">
            <a:spLocks noChangeArrowheads="1"/>
          </p:cNvSpPr>
          <p:nvPr/>
        </p:nvSpPr>
        <p:spPr bwMode="auto">
          <a:xfrm>
            <a:off x="304800" y="76200"/>
            <a:ext cx="5257800" cy="609600"/>
          </a:xfrm>
          <a:prstGeom prst="rect">
            <a:avLst/>
          </a:prstGeom>
          <a:noFill/>
          <a:ln w="9525" algn="ctr">
            <a:noFill/>
            <a:miter lim="800000"/>
            <a:headEnd/>
            <a:tailEnd/>
          </a:ln>
          <a:effectLst/>
        </p:spPr>
        <p:txBody>
          <a:bodyPr>
            <a:spAutoFit/>
          </a:bodyPr>
          <a:lstStyle/>
          <a:p>
            <a:pPr eaLnBrk="0" hangingPunct="0"/>
            <a:r>
              <a:rPr lang="en-US" sz="3400" u="sng">
                <a:solidFill>
                  <a:srgbClr val="00FFFF"/>
                </a:solidFill>
                <a:latin typeface="Fette Engschrift" pitchFamily="2" charset="0"/>
              </a:rPr>
              <a:t>2.2.3.3 The Foundation for the Messiah</a:t>
            </a:r>
          </a:p>
        </p:txBody>
      </p:sp>
      <p:grpSp>
        <p:nvGrpSpPr>
          <p:cNvPr id="157783" name="Group 87"/>
          <p:cNvGrpSpPr>
            <a:grpSpLocks/>
          </p:cNvGrpSpPr>
          <p:nvPr/>
        </p:nvGrpSpPr>
        <p:grpSpPr bwMode="auto">
          <a:xfrm>
            <a:off x="2343150" y="2528888"/>
            <a:ext cx="5715000" cy="534987"/>
            <a:chOff x="1004" y="1157"/>
            <a:chExt cx="3600" cy="337"/>
          </a:xfrm>
        </p:grpSpPr>
        <p:sp>
          <p:nvSpPr>
            <p:cNvPr id="157784" name="Rectangle 88"/>
            <p:cNvSpPr>
              <a:spLocks noChangeArrowheads="1"/>
            </p:cNvSpPr>
            <p:nvPr/>
          </p:nvSpPr>
          <p:spPr bwMode="auto">
            <a:xfrm>
              <a:off x="1004" y="1158"/>
              <a:ext cx="3600" cy="336"/>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grpSp>
          <p:nvGrpSpPr>
            <p:cNvPr id="157785" name="Group 89"/>
            <p:cNvGrpSpPr>
              <a:grpSpLocks/>
            </p:cNvGrpSpPr>
            <p:nvPr/>
          </p:nvGrpSpPr>
          <p:grpSpPr bwMode="auto">
            <a:xfrm>
              <a:off x="1018" y="1157"/>
              <a:ext cx="3570" cy="335"/>
              <a:chOff x="990" y="1157"/>
              <a:chExt cx="3570" cy="335"/>
            </a:xfrm>
          </p:grpSpPr>
          <p:sp>
            <p:nvSpPr>
              <p:cNvPr id="157786" name="Text Box 90"/>
              <p:cNvSpPr txBox="1">
                <a:spLocks noChangeArrowheads="1"/>
              </p:cNvSpPr>
              <p:nvPr/>
            </p:nvSpPr>
            <p:spPr bwMode="auto">
              <a:xfrm>
                <a:off x="990" y="1175"/>
                <a:ext cx="2424" cy="308"/>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2600">
                    <a:solidFill>
                      <a:schemeClr val="bg1"/>
                    </a:solidFill>
                    <a:latin typeface="Impact" pitchFamily="34" charset="0"/>
                  </a:rPr>
                  <a:t>Foundation for the Messiah</a:t>
                </a:r>
                <a:endParaRPr lang="en-US" sz="2600" b="1" u="sng">
                  <a:latin typeface="Times New Roman" pitchFamily="18" charset="0"/>
                </a:endParaRPr>
              </a:p>
            </p:txBody>
          </p:sp>
          <p:sp>
            <p:nvSpPr>
              <p:cNvPr id="157787" name="Text Box 91"/>
              <p:cNvSpPr txBox="1">
                <a:spLocks noChangeArrowheads="1"/>
              </p:cNvSpPr>
              <p:nvPr/>
            </p:nvSpPr>
            <p:spPr bwMode="auto">
              <a:xfrm>
                <a:off x="3318" y="1157"/>
                <a:ext cx="192" cy="327"/>
              </a:xfrm>
              <a:prstGeom prst="rect">
                <a:avLst/>
              </a:prstGeom>
              <a:noFill/>
              <a:ln w="9525">
                <a:noFill/>
                <a:miter lim="800000"/>
                <a:headEnd/>
                <a:tailEnd/>
              </a:ln>
              <a:effectLst/>
            </p:spPr>
            <p:txBody>
              <a:bodyPr>
                <a:spAutoFit/>
              </a:bodyPr>
              <a:lstStyle/>
              <a:p>
                <a:pPr algn="ctr"/>
                <a:r>
                  <a:rPr lang="en-US" sz="2800">
                    <a:solidFill>
                      <a:schemeClr val="bg1"/>
                    </a:solidFill>
                    <a:latin typeface="Impact" pitchFamily="34" charset="0"/>
                  </a:rPr>
                  <a:t>:</a:t>
                </a:r>
              </a:p>
            </p:txBody>
          </p:sp>
          <p:sp>
            <p:nvSpPr>
              <p:cNvPr id="157788" name="Text Box 92"/>
              <p:cNvSpPr txBox="1">
                <a:spLocks noChangeArrowheads="1"/>
              </p:cNvSpPr>
              <p:nvPr/>
            </p:nvSpPr>
            <p:spPr bwMode="auto">
              <a:xfrm>
                <a:off x="3456" y="1165"/>
                <a:ext cx="1104" cy="327"/>
              </a:xfrm>
              <a:prstGeom prst="rect">
                <a:avLst/>
              </a:prstGeom>
              <a:noFill/>
              <a:ln w="38100" algn="ctr">
                <a:noFill/>
                <a:miter lim="800000"/>
                <a:headEnd/>
                <a:tailEnd/>
              </a:ln>
              <a:effectLst/>
            </p:spPr>
            <p:txBody>
              <a:bodyPr wrap="none" anchor="ctr"/>
              <a:lstStyle/>
              <a:p>
                <a:r>
                  <a:rPr lang="en-US" sz="2600">
                    <a:solidFill>
                      <a:schemeClr val="bg1"/>
                    </a:solidFill>
                    <a:latin typeface="Impact" pitchFamily="34" charset="0"/>
                  </a:rPr>
                  <a:t>established</a:t>
                </a:r>
              </a:p>
            </p:txBody>
          </p:sp>
        </p:grpSp>
      </p:grpSp>
      <p:sp>
        <p:nvSpPr>
          <p:cNvPr id="157789" name="Text Box 93"/>
          <p:cNvSpPr txBox="1">
            <a:spLocks noChangeArrowheads="1"/>
          </p:cNvSpPr>
          <p:nvPr/>
        </p:nvSpPr>
        <p:spPr bwMode="auto">
          <a:xfrm>
            <a:off x="6605588" y="3019425"/>
            <a:ext cx="1524000" cy="457200"/>
          </a:xfrm>
          <a:prstGeom prst="rect">
            <a:avLst/>
          </a:prstGeom>
          <a:noFill/>
          <a:ln w="9525">
            <a:noFill/>
            <a:miter lim="800000"/>
            <a:headEnd/>
            <a:tailEnd/>
          </a:ln>
          <a:effectLst>
            <a:outerShdw dist="28398" dir="1593903" algn="ctr" rotWithShape="0">
              <a:srgbClr val="CC6600"/>
            </a:outerShdw>
          </a:effectLst>
        </p:spPr>
        <p:txBody>
          <a:bodyPr>
            <a:spAutoFit/>
          </a:bodyPr>
          <a:lstStyle/>
          <a:p>
            <a:pPr algn="r">
              <a:spcBef>
                <a:spcPct val="50000"/>
              </a:spcBef>
            </a:pPr>
            <a:r>
              <a:rPr lang="en-US" sz="2400" b="1">
                <a:solidFill>
                  <a:srgbClr val="FFE2A9"/>
                </a:solidFill>
                <a:latin typeface="Arial Narrow" pitchFamily="34" charset="0"/>
              </a:rPr>
              <a:t>(National)</a:t>
            </a:r>
          </a:p>
        </p:txBody>
      </p:sp>
      <p:grpSp>
        <p:nvGrpSpPr>
          <p:cNvPr id="157790" name="Group 94"/>
          <p:cNvGrpSpPr>
            <a:grpSpLocks/>
          </p:cNvGrpSpPr>
          <p:nvPr/>
        </p:nvGrpSpPr>
        <p:grpSpPr bwMode="auto">
          <a:xfrm>
            <a:off x="3133725" y="3890963"/>
            <a:ext cx="3276600" cy="457200"/>
            <a:chOff x="1728" y="1440"/>
            <a:chExt cx="2064" cy="288"/>
          </a:xfrm>
        </p:grpSpPr>
        <p:sp>
          <p:nvSpPr>
            <p:cNvPr id="157791" name="Rectangle 95"/>
            <p:cNvSpPr>
              <a:spLocks noChangeArrowheads="1"/>
            </p:cNvSpPr>
            <p:nvPr/>
          </p:nvSpPr>
          <p:spPr bwMode="auto">
            <a:xfrm>
              <a:off x="1740" y="1440"/>
              <a:ext cx="2040" cy="28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57792" name="Text Box 96"/>
            <p:cNvSpPr txBox="1">
              <a:spLocks noChangeArrowheads="1"/>
            </p:cNvSpPr>
            <p:nvPr/>
          </p:nvSpPr>
          <p:spPr bwMode="auto">
            <a:xfrm>
              <a:off x="1728" y="1440"/>
              <a:ext cx="2064" cy="28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2400">
                  <a:solidFill>
                    <a:srgbClr val="000099"/>
                  </a:solidFill>
                  <a:latin typeface="Impact" pitchFamily="34" charset="0"/>
                </a:rPr>
                <a:t>Foundation of substance</a:t>
              </a:r>
            </a:p>
          </p:txBody>
        </p:sp>
      </p:grpSp>
      <p:grpSp>
        <p:nvGrpSpPr>
          <p:cNvPr id="157793" name="Group 97"/>
          <p:cNvGrpSpPr>
            <a:grpSpLocks/>
          </p:cNvGrpSpPr>
          <p:nvPr/>
        </p:nvGrpSpPr>
        <p:grpSpPr bwMode="auto">
          <a:xfrm>
            <a:off x="1524000" y="5818186"/>
            <a:ext cx="5943527" cy="887413"/>
            <a:chOff x="484" y="3604"/>
            <a:chExt cx="4166" cy="559"/>
          </a:xfrm>
        </p:grpSpPr>
        <p:sp>
          <p:nvSpPr>
            <p:cNvPr id="157794" name="Text Box 98"/>
            <p:cNvSpPr txBox="1">
              <a:spLocks noChangeArrowheads="1"/>
            </p:cNvSpPr>
            <p:nvPr/>
          </p:nvSpPr>
          <p:spPr bwMode="auto">
            <a:xfrm>
              <a:off x="698" y="3640"/>
              <a:ext cx="3952"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However, fallen people had already founded </a:t>
              </a:r>
              <a:r>
                <a:rPr lang="en-US" sz="2000" b="1" dirty="0" smtClean="0">
                  <a:solidFill>
                    <a:schemeClr val="bg1"/>
                  </a:solidFill>
                  <a:latin typeface="Arial Narrow" pitchFamily="34" charset="0"/>
                </a:rPr>
                <a:t>powerful </a:t>
              </a:r>
              <a:r>
                <a:rPr lang="en-US" sz="2000" b="1" u="sng" dirty="0" smtClean="0">
                  <a:solidFill>
                    <a:schemeClr val="bg1"/>
                  </a:solidFill>
                  <a:latin typeface="Arial Narrow" pitchFamily="34" charset="0"/>
                </a:rPr>
                <a:t>nations</a:t>
              </a:r>
              <a:r>
                <a:rPr lang="en-US" sz="2000" b="1" dirty="0" smtClean="0">
                  <a:solidFill>
                    <a:schemeClr val="bg1"/>
                  </a:solidFill>
                  <a:latin typeface="Arial Narrow" pitchFamily="34" charset="0"/>
                </a:rPr>
                <a:t> </a:t>
              </a:r>
              <a:r>
                <a:rPr lang="en-US" sz="2000" b="1" dirty="0">
                  <a:solidFill>
                    <a:schemeClr val="bg1"/>
                  </a:solidFill>
                  <a:latin typeface="Arial Narrow" pitchFamily="34" charset="0"/>
                </a:rPr>
                <a:t>such as Egypt, led by satanic rulers opposing </a:t>
              </a:r>
            </a:p>
            <a:p>
              <a:pPr eaLnBrk="0" hangingPunct="0">
                <a:lnSpc>
                  <a:spcPct val="80000"/>
                </a:lnSpc>
              </a:pPr>
              <a:r>
                <a:rPr lang="en-US" sz="2000" b="1" dirty="0">
                  <a:solidFill>
                    <a:schemeClr val="bg1"/>
                  </a:solidFill>
                  <a:latin typeface="Arial Narrow" pitchFamily="34" charset="0"/>
                </a:rPr>
                <a:t>God’s providence of restoration.</a:t>
              </a:r>
              <a:endParaRPr lang="en-US" sz="2000" dirty="0">
                <a:solidFill>
                  <a:schemeClr val="bg1"/>
                </a:solidFill>
              </a:endParaRPr>
            </a:p>
          </p:txBody>
        </p:sp>
        <p:sp>
          <p:nvSpPr>
            <p:cNvPr id="157795" name="Text Box 99"/>
            <p:cNvSpPr txBox="1">
              <a:spLocks noChangeArrowheads="1"/>
            </p:cNvSpPr>
            <p:nvPr/>
          </p:nvSpPr>
          <p:spPr bwMode="auto">
            <a:xfrm>
              <a:off x="484" y="3604"/>
              <a:ext cx="215" cy="271"/>
            </a:xfrm>
            <a:prstGeom prst="rect">
              <a:avLst/>
            </a:prstGeom>
            <a:noFill/>
            <a:ln w="9525">
              <a:noFill/>
              <a:miter lim="800000"/>
              <a:headEnd/>
              <a:tailEnd/>
            </a:ln>
            <a:effectLst/>
          </p:spPr>
          <p:txBody>
            <a:bodyPr>
              <a:spAutoFit/>
            </a:bodyPr>
            <a:lstStyle/>
            <a:p>
              <a:pPr eaLnBrk="0" hangingPunct="0">
                <a:lnSpc>
                  <a:spcPct val="50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grpSp>
        <p:nvGrpSpPr>
          <p:cNvPr id="157796" name="Group 100"/>
          <p:cNvGrpSpPr>
            <a:grpSpLocks/>
          </p:cNvGrpSpPr>
          <p:nvPr/>
        </p:nvGrpSpPr>
        <p:grpSpPr bwMode="auto">
          <a:xfrm>
            <a:off x="214313" y="1800225"/>
            <a:ext cx="2362200" cy="2308225"/>
            <a:chOff x="135" y="1134"/>
            <a:chExt cx="1488" cy="1454"/>
          </a:xfrm>
        </p:grpSpPr>
        <p:sp>
          <p:nvSpPr>
            <p:cNvPr id="157797" name="AutoShape 101"/>
            <p:cNvSpPr>
              <a:spLocks noChangeArrowheads="1"/>
            </p:cNvSpPr>
            <p:nvPr/>
          </p:nvSpPr>
          <p:spPr bwMode="auto">
            <a:xfrm rot="10800000">
              <a:off x="1089" y="1710"/>
              <a:ext cx="174" cy="521"/>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57798" name="Group 102"/>
            <p:cNvGrpSpPr>
              <a:grpSpLocks/>
            </p:cNvGrpSpPr>
            <p:nvPr/>
          </p:nvGrpSpPr>
          <p:grpSpPr bwMode="auto">
            <a:xfrm>
              <a:off x="890" y="1134"/>
              <a:ext cx="572" cy="565"/>
              <a:chOff x="4704" y="288"/>
              <a:chExt cx="672" cy="720"/>
            </a:xfrm>
          </p:grpSpPr>
          <p:sp>
            <p:nvSpPr>
              <p:cNvPr id="157799" name="Oval 103"/>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57800" name="WordArt 104"/>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57801" name="Group 105"/>
            <p:cNvGrpSpPr>
              <a:grpSpLocks/>
            </p:cNvGrpSpPr>
            <p:nvPr/>
          </p:nvGrpSpPr>
          <p:grpSpPr bwMode="auto">
            <a:xfrm>
              <a:off x="730" y="2180"/>
              <a:ext cx="893" cy="408"/>
              <a:chOff x="1344" y="2736"/>
              <a:chExt cx="1056" cy="528"/>
            </a:xfrm>
          </p:grpSpPr>
          <p:sp>
            <p:nvSpPr>
              <p:cNvPr id="157802" name="Oval 106"/>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7803" name="WordArt 107"/>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157807" name="Group 111"/>
            <p:cNvGrpSpPr>
              <a:grpSpLocks/>
            </p:cNvGrpSpPr>
            <p:nvPr/>
          </p:nvGrpSpPr>
          <p:grpSpPr bwMode="auto">
            <a:xfrm>
              <a:off x="135" y="1710"/>
              <a:ext cx="960" cy="432"/>
              <a:chOff x="192" y="1929"/>
              <a:chExt cx="960" cy="432"/>
            </a:xfrm>
          </p:grpSpPr>
          <p:sp>
            <p:nvSpPr>
              <p:cNvPr id="157808" name="Rectangle 112"/>
              <p:cNvSpPr>
                <a:spLocks noChangeArrowheads="1"/>
              </p:cNvSpPr>
              <p:nvPr/>
            </p:nvSpPr>
            <p:spPr bwMode="auto">
              <a:xfrm>
                <a:off x="226" y="1929"/>
                <a:ext cx="893" cy="432"/>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57809" name="Text Box 113"/>
              <p:cNvSpPr txBox="1">
                <a:spLocks noChangeArrowheads="1"/>
              </p:cNvSpPr>
              <p:nvPr/>
            </p:nvSpPr>
            <p:spPr bwMode="auto">
              <a:xfrm>
                <a:off x="192" y="1930"/>
                <a:ext cx="960" cy="430"/>
              </a:xfrm>
              <a:prstGeom prst="rect">
                <a:avLst/>
              </a:prstGeom>
              <a:noFill/>
              <a:ln w="19050">
                <a:noFill/>
                <a:miter lim="800000"/>
                <a:headEnd/>
                <a:tailEnd/>
              </a:ln>
              <a:effectLst/>
            </p:spPr>
            <p:txBody>
              <a:bodyPr>
                <a:spAutoFit/>
              </a:bodyPr>
              <a:lstStyle/>
              <a:p>
                <a:pPr algn="ctr" eaLnBrk="0" hangingPunct="0">
                  <a:lnSpc>
                    <a:spcPct val="75000"/>
                  </a:lnSpc>
                </a:pPr>
                <a:endParaRPr lang="en-US" sz="200">
                  <a:solidFill>
                    <a:srgbClr val="440022"/>
                  </a:solidFill>
                  <a:latin typeface="Impact" pitchFamily="34" charset="0"/>
                </a:endParaRPr>
              </a:p>
              <a:p>
                <a:pPr algn="ctr" eaLnBrk="0" hangingPunct="0">
                  <a:lnSpc>
                    <a:spcPct val="85000"/>
                  </a:lnSpc>
                </a:pPr>
                <a:r>
                  <a:rPr lang="en-US" sz="2200" b="1">
                    <a:solidFill>
                      <a:srgbClr val="440022"/>
                    </a:solidFill>
                    <a:latin typeface="Impact" pitchFamily="34" charset="0"/>
                  </a:rPr>
                  <a:t>Foundation</a:t>
                </a:r>
              </a:p>
              <a:p>
                <a:pPr algn="ctr" eaLnBrk="0" hangingPunct="0">
                  <a:lnSpc>
                    <a:spcPct val="85000"/>
                  </a:lnSpc>
                </a:pPr>
                <a:r>
                  <a:rPr lang="en-US" sz="2200" b="1">
                    <a:solidFill>
                      <a:srgbClr val="440022"/>
                    </a:solidFill>
                    <a:latin typeface="Impact" pitchFamily="34" charset="0"/>
                  </a:rPr>
                  <a:t>of faith</a:t>
                </a:r>
              </a:p>
            </p:txBody>
          </p:sp>
        </p:grpSp>
      </p:grpSp>
      <p:sp>
        <p:nvSpPr>
          <p:cNvPr id="157810" name="Text Box 114"/>
          <p:cNvSpPr txBox="1">
            <a:spLocks noChangeArrowheads="1"/>
          </p:cNvSpPr>
          <p:nvPr/>
        </p:nvSpPr>
        <p:spPr bwMode="auto">
          <a:xfrm>
            <a:off x="6677025" y="1144588"/>
            <a:ext cx="2209800" cy="457200"/>
          </a:xfrm>
          <a:prstGeom prst="rect">
            <a:avLst/>
          </a:prstGeom>
          <a:noFill/>
          <a:ln w="9525">
            <a:noFill/>
            <a:miter lim="800000"/>
            <a:headEnd/>
            <a:tailEnd/>
          </a:ln>
          <a:effectLst>
            <a:outerShdw dist="28398" dir="1593903" algn="ctr" rotWithShape="0">
              <a:schemeClr val="tx1"/>
            </a:outerShdw>
          </a:effectLst>
        </p:spPr>
        <p:txBody>
          <a:bodyPr>
            <a:spAutoFit/>
          </a:bodyPr>
          <a:lstStyle/>
          <a:p>
            <a:pPr>
              <a:spcBef>
                <a:spcPct val="50000"/>
              </a:spcBef>
            </a:pPr>
            <a:r>
              <a:rPr lang="en-US" sz="2400" b="1" dirty="0">
                <a:solidFill>
                  <a:srgbClr val="FFE2A9"/>
                </a:solidFill>
                <a:latin typeface="Arial Narrow" pitchFamily="34" charset="0"/>
              </a:rPr>
              <a:t>(Satanic nations)</a:t>
            </a:r>
          </a:p>
        </p:txBody>
      </p:sp>
      <p:grpSp>
        <p:nvGrpSpPr>
          <p:cNvPr id="115" name="Group 95"/>
          <p:cNvGrpSpPr>
            <a:grpSpLocks/>
          </p:cNvGrpSpPr>
          <p:nvPr/>
        </p:nvGrpSpPr>
        <p:grpSpPr bwMode="auto">
          <a:xfrm>
            <a:off x="1157288" y="4210050"/>
            <a:ext cx="1417637" cy="647700"/>
            <a:chOff x="480" y="1680"/>
            <a:chExt cx="893" cy="408"/>
          </a:xfrm>
        </p:grpSpPr>
        <p:sp>
          <p:nvSpPr>
            <p:cNvPr id="116" name="Oval 96"/>
            <p:cNvSpPr>
              <a:spLocks noChangeArrowheads="1"/>
            </p:cNvSpPr>
            <p:nvPr/>
          </p:nvSpPr>
          <p:spPr bwMode="auto">
            <a:xfrm>
              <a:off x="480" y="1680"/>
              <a:ext cx="893" cy="40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17" name="WordArt 97"/>
            <p:cNvSpPr>
              <a:spLocks noChangeArrowheads="1" noChangeShapeType="1" noTextEdit="1"/>
            </p:cNvSpPr>
            <p:nvPr/>
          </p:nvSpPr>
          <p:spPr bwMode="auto">
            <a:xfrm>
              <a:off x="609" y="1773"/>
              <a:ext cx="635" cy="22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grpSp>
        <p:nvGrpSpPr>
          <p:cNvPr id="118" name="Group 117"/>
          <p:cNvGrpSpPr/>
          <p:nvPr/>
        </p:nvGrpSpPr>
        <p:grpSpPr>
          <a:xfrm>
            <a:off x="2609850" y="4038600"/>
            <a:ext cx="5715000" cy="990600"/>
            <a:chOff x="2609850" y="4038600"/>
            <a:chExt cx="5715000" cy="990600"/>
          </a:xfrm>
        </p:grpSpPr>
        <p:sp>
          <p:nvSpPr>
            <p:cNvPr id="119" name="AutoShape 76"/>
            <p:cNvSpPr>
              <a:spLocks noChangeArrowheads="1"/>
            </p:cNvSpPr>
            <p:nvPr/>
          </p:nvSpPr>
          <p:spPr bwMode="auto">
            <a:xfrm rot="5400000">
              <a:off x="4819650" y="217170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20" name="Group 112"/>
            <p:cNvGrpSpPr/>
            <p:nvPr/>
          </p:nvGrpSpPr>
          <p:grpSpPr>
            <a:xfrm>
              <a:off x="6572250" y="4038600"/>
              <a:ext cx="1752600" cy="990600"/>
              <a:chOff x="6572250" y="3962400"/>
              <a:chExt cx="1752600" cy="990600"/>
            </a:xfrm>
          </p:grpSpPr>
          <p:sp>
            <p:nvSpPr>
              <p:cNvPr id="121" name="Oval 78"/>
              <p:cNvSpPr>
                <a:spLocks noChangeArrowheads="1"/>
              </p:cNvSpPr>
              <p:nvPr/>
            </p:nvSpPr>
            <p:spPr bwMode="auto">
              <a:xfrm>
                <a:off x="6572250" y="3962400"/>
                <a:ext cx="1752600" cy="990600"/>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grpSp>
            <p:nvGrpSpPr>
              <p:cNvPr id="122" name="Group 79"/>
              <p:cNvGrpSpPr>
                <a:grpSpLocks/>
              </p:cNvGrpSpPr>
              <p:nvPr/>
            </p:nvGrpSpPr>
            <p:grpSpPr bwMode="auto">
              <a:xfrm>
                <a:off x="6821488" y="4267200"/>
                <a:ext cx="1255713" cy="457200"/>
                <a:chOff x="4368" y="1776"/>
                <a:chExt cx="791" cy="288"/>
              </a:xfrm>
            </p:grpSpPr>
            <p:sp>
              <p:nvSpPr>
                <p:cNvPr id="123" name="WordArt 80"/>
                <p:cNvSpPr>
                  <a:spLocks noChangeArrowheads="1" noChangeShapeType="1" noTextEdit="1"/>
                </p:cNvSpPr>
                <p:nvPr/>
              </p:nvSpPr>
              <p:spPr bwMode="auto">
                <a:xfrm>
                  <a:off x="4425" y="1776"/>
                  <a:ext cx="678" cy="144"/>
                </a:xfrm>
                <a:prstGeom prst="rect">
                  <a:avLst/>
                </a:prstGeom>
              </p:spPr>
              <p:txBody>
                <a:bodyPr spcFirstLastPara="1" wrap="none" fromWordArt="1">
                  <a:prstTxWarp prst="textArchUp">
                    <a:avLst>
                      <a:gd name="adj" fmla="val 10800000"/>
                    </a:avLst>
                  </a:prstTxWarp>
                </a:bodyPr>
                <a:lstStyle/>
                <a:p>
                  <a:pPr algn="ctr"/>
                  <a:r>
                    <a:rPr lang="en-US" sz="3600" kern="10" dirty="0">
                      <a:ln w="19050">
                        <a:solidFill>
                          <a:srgbClr val="680000"/>
                        </a:solidFill>
                        <a:round/>
                        <a:headEnd/>
                        <a:tailEnd/>
                      </a:ln>
                      <a:solidFill>
                        <a:schemeClr val="bg1"/>
                      </a:solidFill>
                      <a:latin typeface="Impact"/>
                    </a:rPr>
                    <a:t>Younger</a:t>
                  </a:r>
                </a:p>
              </p:txBody>
            </p:sp>
            <p:sp>
              <p:nvSpPr>
                <p:cNvPr id="124" name="WordArt 81"/>
                <p:cNvSpPr>
                  <a:spLocks noChangeArrowheads="1" noChangeShapeType="1" noTextEdit="1"/>
                </p:cNvSpPr>
                <p:nvPr/>
              </p:nvSpPr>
              <p:spPr bwMode="auto">
                <a:xfrm>
                  <a:off x="4368" y="1920"/>
                  <a:ext cx="791" cy="144"/>
                </a:xfrm>
                <a:prstGeom prst="rect">
                  <a:avLst/>
                </a:prstGeom>
              </p:spPr>
              <p:txBody>
                <a:bodyPr spcFirstLastPara="1" wrap="none" fromWordArt="1">
                  <a:prstTxWarp prst="textArchDown">
                    <a:avLst>
                      <a:gd name="adj" fmla="val 0"/>
                    </a:avLst>
                  </a:prstTxWarp>
                </a:bodyPr>
                <a:lstStyle/>
                <a:p>
                  <a:pPr algn="ctr"/>
                  <a:r>
                    <a:rPr lang="en-US" sz="3600" kern="10" dirty="0">
                      <a:ln w="19050">
                        <a:solidFill>
                          <a:srgbClr val="680000"/>
                        </a:solidFill>
                        <a:round/>
                        <a:headEnd/>
                        <a:tailEnd/>
                      </a:ln>
                      <a:solidFill>
                        <a:schemeClr val="bg1"/>
                      </a:solidFill>
                      <a:latin typeface="Impact"/>
                    </a:rPr>
                    <a:t>Israelites</a:t>
                  </a:r>
                </a:p>
              </p:txBody>
            </p:sp>
          </p:grpSp>
        </p:grpSp>
      </p:grpSp>
      <p:grpSp>
        <p:nvGrpSpPr>
          <p:cNvPr id="125" name="Group 84"/>
          <p:cNvGrpSpPr>
            <a:grpSpLocks/>
          </p:cNvGrpSpPr>
          <p:nvPr/>
        </p:nvGrpSpPr>
        <p:grpSpPr bwMode="auto">
          <a:xfrm>
            <a:off x="3343275" y="4724400"/>
            <a:ext cx="2857500" cy="609600"/>
            <a:chOff x="1896" y="3168"/>
            <a:chExt cx="1800" cy="384"/>
          </a:xfrm>
        </p:grpSpPr>
        <p:sp>
          <p:nvSpPr>
            <p:cNvPr id="126" name="Oval 85"/>
            <p:cNvSpPr>
              <a:spLocks noChangeArrowheads="1"/>
            </p:cNvSpPr>
            <p:nvPr/>
          </p:nvSpPr>
          <p:spPr bwMode="auto">
            <a:xfrm>
              <a:off x="1896" y="3168"/>
              <a:ext cx="1800" cy="384"/>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27" name="WordArt 86"/>
            <p:cNvSpPr>
              <a:spLocks noChangeArrowheads="1" noChangeShapeType="1" noTextEdit="1"/>
            </p:cNvSpPr>
            <p:nvPr/>
          </p:nvSpPr>
          <p:spPr bwMode="auto">
            <a:xfrm>
              <a:off x="2052" y="3249"/>
              <a:ext cx="1488" cy="249"/>
            </a:xfrm>
            <a:prstGeom prst="rect">
              <a:avLst/>
            </a:prstGeom>
          </p:spPr>
          <p:txBody>
            <a:bodyPr wrap="none" fromWordArt="1">
              <a:prstTxWarp prst="textInflate">
                <a:avLst>
                  <a:gd name="adj" fmla="val 13634"/>
                </a:avLst>
              </a:prstTxWarp>
            </a:bodyPr>
            <a:lstStyle/>
            <a:p>
              <a:pPr algn="ctr"/>
              <a:r>
                <a:rPr lang="en-US" sz="3600" kern="10" dirty="0">
                  <a:ln w="19050">
                    <a:solidFill>
                      <a:srgbClr val="680000"/>
                    </a:solidFill>
                    <a:round/>
                    <a:headEnd/>
                    <a:tailEnd/>
                  </a:ln>
                  <a:solidFill>
                    <a:schemeClr val="bg1"/>
                  </a:solidFill>
                  <a:latin typeface="Impact"/>
                </a:rPr>
                <a:t>Entering Canaan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57793"/>
                                        </p:tgtEl>
                                        <p:attrNameLst>
                                          <p:attrName>style.visibility</p:attrName>
                                        </p:attrNameLst>
                                      </p:cBhvr>
                                      <p:to>
                                        <p:strVal val="visible"/>
                                      </p:to>
                                    </p:set>
                                    <p:animEffect transition="in" filter="barn(outVertical)">
                                      <p:cBhvr>
                                        <p:cTn id="7" dur="500"/>
                                        <p:tgtEl>
                                          <p:spTgt spid="15779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57810"/>
                                        </p:tgtEl>
                                        <p:attrNameLst>
                                          <p:attrName>style.visibility</p:attrName>
                                        </p:attrNameLst>
                                      </p:cBhvr>
                                      <p:to>
                                        <p:strVal val="visible"/>
                                      </p:to>
                                    </p:set>
                                    <p:anim calcmode="lin" valueType="num">
                                      <p:cBhvr>
                                        <p:cTn id="12" dur="1000" fill="hold"/>
                                        <p:tgtEl>
                                          <p:spTgt spid="157810"/>
                                        </p:tgtEl>
                                        <p:attrNameLst>
                                          <p:attrName>ppt_w</p:attrName>
                                        </p:attrNameLst>
                                      </p:cBhvr>
                                      <p:tavLst>
                                        <p:tav tm="0">
                                          <p:val>
                                            <p:strVal val="#ppt_w*0.70"/>
                                          </p:val>
                                        </p:tav>
                                        <p:tav tm="100000">
                                          <p:val>
                                            <p:strVal val="#ppt_w"/>
                                          </p:val>
                                        </p:tav>
                                      </p:tavLst>
                                    </p:anim>
                                    <p:anim calcmode="lin" valueType="num">
                                      <p:cBhvr>
                                        <p:cTn id="13" dur="1000" fill="hold"/>
                                        <p:tgtEl>
                                          <p:spTgt spid="157810"/>
                                        </p:tgtEl>
                                        <p:attrNameLst>
                                          <p:attrName>ppt_h</p:attrName>
                                        </p:attrNameLst>
                                      </p:cBhvr>
                                      <p:tavLst>
                                        <p:tav tm="0">
                                          <p:val>
                                            <p:strVal val="#ppt_h"/>
                                          </p:val>
                                        </p:tav>
                                        <p:tav tm="100000">
                                          <p:val>
                                            <p:strVal val="#ppt_h"/>
                                          </p:val>
                                        </p:tav>
                                      </p:tavLst>
                                    </p:anim>
                                    <p:animEffect transition="in" filter="fade">
                                      <p:cBhvr>
                                        <p:cTn id="14" dur="1000"/>
                                        <p:tgtEl>
                                          <p:spTgt spid="157810"/>
                                        </p:tgtEl>
                                      </p:cBhvr>
                                    </p:animEffect>
                                  </p:childTnLst>
                                </p:cTn>
                              </p:par>
                              <p:par>
                                <p:cTn id="15" presetID="10" presetClass="exit" presetSubtype="0" fill="hold" nodeType="withEffect">
                                  <p:stCondLst>
                                    <p:cond delay="0"/>
                                  </p:stCondLst>
                                  <p:childTnLst>
                                    <p:animEffect transition="out" filter="fade">
                                      <p:cBhvr>
                                        <p:cTn id="16" dur="2000"/>
                                        <p:tgtEl>
                                          <p:spTgt spid="157796"/>
                                        </p:tgtEl>
                                      </p:cBhvr>
                                    </p:animEffect>
                                    <p:set>
                                      <p:cBhvr>
                                        <p:cTn id="17" dur="1" fill="hold">
                                          <p:stCondLst>
                                            <p:cond delay="1999"/>
                                          </p:stCondLst>
                                        </p:cTn>
                                        <p:tgtEl>
                                          <p:spTgt spid="15779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115"/>
                                        </p:tgtEl>
                                      </p:cBhvr>
                                    </p:animEffect>
                                    <p:set>
                                      <p:cBhvr>
                                        <p:cTn id="20" dur="1" fill="hold">
                                          <p:stCondLst>
                                            <p:cond delay="1999"/>
                                          </p:stCondLst>
                                        </p:cTn>
                                        <p:tgtEl>
                                          <p:spTgt spid="11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57699"/>
                                        </p:tgtEl>
                                        <p:attrNameLst>
                                          <p:attrName>style.visibility</p:attrName>
                                        </p:attrNameLst>
                                      </p:cBhvr>
                                      <p:to>
                                        <p:strVal val="visible"/>
                                      </p:to>
                                    </p:set>
                                    <p:animEffect transition="in" filter="fade">
                                      <p:cBhvr>
                                        <p:cTn id="23" dur="2000"/>
                                        <p:tgtEl>
                                          <p:spTgt spid="157699"/>
                                        </p:tgtEl>
                                      </p:cBhvr>
                                    </p:animEffect>
                                  </p:childTnLst>
                                </p:cTn>
                              </p:par>
                            </p:childTnLst>
                          </p:cTn>
                        </p:par>
                        <p:par>
                          <p:cTn id="24" fill="hold">
                            <p:stCondLst>
                              <p:cond delay="2000"/>
                            </p:stCondLst>
                            <p:childTnLst>
                              <p:par>
                                <p:cTn id="25" presetID="10" presetClass="exit" presetSubtype="0" fill="hold" grpId="2" nodeType="afterEffect">
                                  <p:stCondLst>
                                    <p:cond delay="2000"/>
                                  </p:stCondLst>
                                  <p:childTnLst>
                                    <p:animEffect transition="out" filter="fade">
                                      <p:cBhvr>
                                        <p:cTn id="26" dur="2000"/>
                                        <p:tgtEl>
                                          <p:spTgt spid="157699"/>
                                        </p:tgtEl>
                                      </p:cBhvr>
                                    </p:animEffect>
                                    <p:set>
                                      <p:cBhvr>
                                        <p:cTn id="27" dur="1" fill="hold">
                                          <p:stCondLst>
                                            <p:cond delay="1999"/>
                                          </p:stCondLst>
                                        </p:cTn>
                                        <p:tgtEl>
                                          <p:spTgt spid="157699"/>
                                        </p:tgtEl>
                                        <p:attrNameLst>
                                          <p:attrName>style.visibility</p:attrName>
                                        </p:attrNameLst>
                                      </p:cBhvr>
                                      <p:to>
                                        <p:strVal val="hidden"/>
                                      </p:to>
                                    </p:set>
                                  </p:childTnLst>
                                </p:cTn>
                              </p:par>
                              <p:par>
                                <p:cTn id="28" presetID="10" presetClass="entr" presetSubtype="0" fill="hold" nodeType="withEffect">
                                  <p:stCondLst>
                                    <p:cond delay="2500"/>
                                  </p:stCondLst>
                                  <p:childTnLst>
                                    <p:set>
                                      <p:cBhvr>
                                        <p:cTn id="29" dur="1" fill="hold">
                                          <p:stCondLst>
                                            <p:cond delay="0"/>
                                          </p:stCondLst>
                                        </p:cTn>
                                        <p:tgtEl>
                                          <p:spTgt spid="157796"/>
                                        </p:tgtEl>
                                        <p:attrNameLst>
                                          <p:attrName>style.visibility</p:attrName>
                                        </p:attrNameLst>
                                      </p:cBhvr>
                                      <p:to>
                                        <p:strVal val="visible"/>
                                      </p:to>
                                    </p:set>
                                    <p:animEffect transition="in" filter="fade">
                                      <p:cBhvr>
                                        <p:cTn id="30" dur="2000"/>
                                        <p:tgtEl>
                                          <p:spTgt spid="157796"/>
                                        </p:tgtEl>
                                      </p:cBhvr>
                                    </p:animEffect>
                                  </p:childTnLst>
                                </p:cTn>
                              </p:par>
                              <p:par>
                                <p:cTn id="31" presetID="10" presetClass="entr" presetSubtype="0" fill="hold" nodeType="withEffect">
                                  <p:stCondLst>
                                    <p:cond delay="2500"/>
                                  </p:stCondLst>
                                  <p:childTnLst>
                                    <p:set>
                                      <p:cBhvr>
                                        <p:cTn id="32" dur="1" fill="hold">
                                          <p:stCondLst>
                                            <p:cond delay="0"/>
                                          </p:stCondLst>
                                        </p:cTn>
                                        <p:tgtEl>
                                          <p:spTgt spid="115"/>
                                        </p:tgtEl>
                                        <p:attrNameLst>
                                          <p:attrName>style.visibility</p:attrName>
                                        </p:attrNameLst>
                                      </p:cBhvr>
                                      <p:to>
                                        <p:strVal val="visible"/>
                                      </p:to>
                                    </p:set>
                                    <p:animEffect transition="in" filter="fade">
                                      <p:cBhvr>
                                        <p:cTn id="33"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nimBg="1"/>
      <p:bldP spid="157699" grpId="2" animBg="1"/>
      <p:bldP spid="157810"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8722"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58723" name="Group 3"/>
          <p:cNvGrpSpPr>
            <a:grpSpLocks/>
          </p:cNvGrpSpPr>
          <p:nvPr/>
        </p:nvGrpSpPr>
        <p:grpSpPr bwMode="auto">
          <a:xfrm>
            <a:off x="2590800" y="1866900"/>
            <a:ext cx="4870450" cy="736600"/>
            <a:chOff x="1632" y="1176"/>
            <a:chExt cx="3068" cy="464"/>
          </a:xfrm>
        </p:grpSpPr>
        <p:sp>
          <p:nvSpPr>
            <p:cNvPr id="158724" name="WordArt 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8725" name="WordArt 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8726" name="WordArt 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8727" name="WordArt 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8728" name="WordArt 8"/>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8729" name="WordArt 9"/>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8730" name="Freeform 10"/>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58731" name="WordArt 11"/>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58732" name="Freeform 12"/>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58733" name="WordArt 13"/>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58734" name="Group 14"/>
          <p:cNvGrpSpPr>
            <a:grpSpLocks/>
          </p:cNvGrpSpPr>
          <p:nvPr/>
        </p:nvGrpSpPr>
        <p:grpSpPr bwMode="auto">
          <a:xfrm>
            <a:off x="5638800" y="2565400"/>
            <a:ext cx="685800" cy="330200"/>
            <a:chOff x="2112" y="1236"/>
            <a:chExt cx="1920" cy="924"/>
          </a:xfrm>
        </p:grpSpPr>
        <p:sp>
          <p:nvSpPr>
            <p:cNvPr id="158735" name="Oval 15"/>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58736" name="Group 16"/>
            <p:cNvGrpSpPr>
              <a:grpSpLocks/>
            </p:cNvGrpSpPr>
            <p:nvPr/>
          </p:nvGrpSpPr>
          <p:grpSpPr bwMode="auto">
            <a:xfrm>
              <a:off x="2112" y="1236"/>
              <a:ext cx="1824" cy="924"/>
              <a:chOff x="2112" y="1236"/>
              <a:chExt cx="1824" cy="924"/>
            </a:xfrm>
          </p:grpSpPr>
          <p:sp>
            <p:nvSpPr>
              <p:cNvPr id="158737" name="WordArt 17"/>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58738" name="WordArt 18"/>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58739" name="WordArt 19"/>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58740" name="Group 20"/>
          <p:cNvGrpSpPr>
            <a:grpSpLocks/>
          </p:cNvGrpSpPr>
          <p:nvPr/>
        </p:nvGrpSpPr>
        <p:grpSpPr bwMode="auto">
          <a:xfrm>
            <a:off x="6705600" y="1905000"/>
            <a:ext cx="1447800" cy="1392238"/>
            <a:chOff x="4320" y="1296"/>
            <a:chExt cx="912" cy="877"/>
          </a:xfrm>
        </p:grpSpPr>
        <p:grpSp>
          <p:nvGrpSpPr>
            <p:cNvPr id="158741" name="Group 21"/>
            <p:cNvGrpSpPr>
              <a:grpSpLocks/>
            </p:cNvGrpSpPr>
            <p:nvPr/>
          </p:nvGrpSpPr>
          <p:grpSpPr bwMode="auto">
            <a:xfrm>
              <a:off x="4320" y="1536"/>
              <a:ext cx="574" cy="637"/>
              <a:chOff x="4320" y="1536"/>
              <a:chExt cx="574" cy="637"/>
            </a:xfrm>
          </p:grpSpPr>
          <p:sp>
            <p:nvSpPr>
              <p:cNvPr id="158742" name="WordArt 22"/>
              <p:cNvSpPr>
                <a:spLocks noChangeArrowheads="1" noChangeShapeType="1" noTextEdit="1"/>
              </p:cNvSpPr>
              <p:nvPr/>
            </p:nvSpPr>
            <p:spPr bwMode="auto">
              <a:xfrm>
                <a:off x="4800"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8743" name="Arc 23"/>
              <p:cNvSpPr>
                <a:spLocks/>
              </p:cNvSpPr>
              <p:nvPr/>
            </p:nvSpPr>
            <p:spPr bwMode="auto">
              <a:xfrm rot="6715497">
                <a:off x="4345" y="2029"/>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8744" name="WordArt 24"/>
              <p:cNvSpPr>
                <a:spLocks noChangeArrowheads="1" noChangeShapeType="1" noTextEdit="1"/>
              </p:cNvSpPr>
              <p:nvPr/>
            </p:nvSpPr>
            <p:spPr bwMode="auto">
              <a:xfrm>
                <a:off x="4510" y="2052"/>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8745" name="Arc 25"/>
              <p:cNvSpPr>
                <a:spLocks/>
              </p:cNvSpPr>
              <p:nvPr/>
            </p:nvSpPr>
            <p:spPr bwMode="auto">
              <a:xfrm rot="9622134" flipV="1">
                <a:off x="4558" y="1929"/>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8746" name="WordArt 26"/>
              <p:cNvSpPr>
                <a:spLocks noChangeArrowheads="1" noChangeShapeType="1" noTextEdit="1"/>
              </p:cNvSpPr>
              <p:nvPr/>
            </p:nvSpPr>
            <p:spPr bwMode="auto">
              <a:xfrm rot="-1150740">
                <a:off x="4654" y="1860"/>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8747" name="Arc 27"/>
              <p:cNvSpPr>
                <a:spLocks/>
              </p:cNvSpPr>
              <p:nvPr/>
            </p:nvSpPr>
            <p:spPr bwMode="auto">
              <a:xfrm rot="6715497">
                <a:off x="4681" y="169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8748" name="WordArt 28"/>
              <p:cNvSpPr>
                <a:spLocks noChangeArrowheads="1" noChangeShapeType="1" noTextEdit="1"/>
              </p:cNvSpPr>
              <p:nvPr/>
            </p:nvSpPr>
            <p:spPr bwMode="auto">
              <a:xfrm>
                <a:off x="4846" y="171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8749" name="Arc 29"/>
              <p:cNvSpPr>
                <a:spLocks/>
              </p:cNvSpPr>
              <p:nvPr/>
            </p:nvSpPr>
            <p:spPr bwMode="auto">
              <a:xfrm rot="8773144" flipV="1">
                <a:off x="4825" y="1584"/>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grpSp>
        <p:grpSp>
          <p:nvGrpSpPr>
            <p:cNvPr id="158750" name="Group 30"/>
            <p:cNvGrpSpPr>
              <a:grpSpLocks/>
            </p:cNvGrpSpPr>
            <p:nvPr/>
          </p:nvGrpSpPr>
          <p:grpSpPr bwMode="auto">
            <a:xfrm>
              <a:off x="4800" y="1488"/>
              <a:ext cx="432" cy="101"/>
              <a:chOff x="4800" y="1488"/>
              <a:chExt cx="432" cy="101"/>
            </a:xfrm>
          </p:grpSpPr>
          <p:sp>
            <p:nvSpPr>
              <p:cNvPr id="158751" name="Arc 31"/>
              <p:cNvSpPr>
                <a:spLocks/>
              </p:cNvSpPr>
              <p:nvPr/>
            </p:nvSpPr>
            <p:spPr bwMode="auto">
              <a:xfrm rot="-12756078">
                <a:off x="5048" y="1488"/>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8752" name="Arc 32"/>
              <p:cNvSpPr>
                <a:spLocks/>
              </p:cNvSpPr>
              <p:nvPr/>
            </p:nvSpPr>
            <p:spPr bwMode="auto">
              <a:xfrm rot="14637100" flipV="1">
                <a:off x="4848" y="1488"/>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8753" name="WordArt 33"/>
              <p:cNvSpPr>
                <a:spLocks noChangeArrowheads="1" noChangeShapeType="1" noTextEdit="1"/>
              </p:cNvSpPr>
              <p:nvPr/>
            </p:nvSpPr>
            <p:spPr bwMode="auto">
              <a:xfrm>
                <a:off x="4992"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8754" name="WordArt 34"/>
              <p:cNvSpPr>
                <a:spLocks noChangeArrowheads="1" noChangeShapeType="1" noTextEdit="1"/>
              </p:cNvSpPr>
              <p:nvPr/>
            </p:nvSpPr>
            <p:spPr bwMode="auto">
              <a:xfrm rot="14733363">
                <a:off x="5184"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grpSp>
        <p:grpSp>
          <p:nvGrpSpPr>
            <p:cNvPr id="158755" name="Group 35"/>
            <p:cNvGrpSpPr>
              <a:grpSpLocks/>
            </p:cNvGrpSpPr>
            <p:nvPr/>
          </p:nvGrpSpPr>
          <p:grpSpPr bwMode="auto">
            <a:xfrm>
              <a:off x="5136" y="1392"/>
              <a:ext cx="58" cy="136"/>
              <a:chOff x="5136" y="1392"/>
              <a:chExt cx="58" cy="136"/>
            </a:xfrm>
          </p:grpSpPr>
          <p:sp>
            <p:nvSpPr>
              <p:cNvPr id="158756" name="Arc 36"/>
              <p:cNvSpPr>
                <a:spLocks/>
              </p:cNvSpPr>
              <p:nvPr/>
            </p:nvSpPr>
            <p:spPr bwMode="auto">
              <a:xfrm rot="19833633" flipV="1">
                <a:off x="5136" y="1392"/>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824100"/>
                </a:solidFill>
                <a:round/>
                <a:headEnd/>
                <a:tailEnd/>
              </a:ln>
              <a:effectLst/>
            </p:spPr>
            <p:txBody>
              <a:bodyPr anchor="ctr">
                <a:spAutoFit/>
              </a:bodyPr>
              <a:lstStyle/>
              <a:p>
                <a:endParaRPr lang="en-US"/>
              </a:p>
            </p:txBody>
          </p:sp>
          <p:sp>
            <p:nvSpPr>
              <p:cNvPr id="158757" name="AutoShape 37"/>
              <p:cNvSpPr>
                <a:spLocks noChangeArrowheads="1"/>
              </p:cNvSpPr>
              <p:nvPr/>
            </p:nvSpPr>
            <p:spPr bwMode="auto">
              <a:xfrm rot="-1424285">
                <a:off x="5146" y="1392"/>
                <a:ext cx="48" cy="48"/>
              </a:xfrm>
              <a:prstGeom prst="triangle">
                <a:avLst>
                  <a:gd name="adj" fmla="val 52083"/>
                </a:avLst>
              </a:prstGeom>
              <a:solidFill>
                <a:srgbClr val="824100"/>
              </a:solidFill>
              <a:ln w="19050" algn="ctr">
                <a:solidFill>
                  <a:srgbClr val="824100"/>
                </a:solidFill>
                <a:miter lim="800000"/>
                <a:headEnd/>
                <a:tailEnd/>
              </a:ln>
              <a:effectLst/>
            </p:spPr>
            <p:txBody>
              <a:bodyPr anchor="ctr">
                <a:spAutoFit/>
              </a:bodyPr>
              <a:lstStyle/>
              <a:p>
                <a:endParaRPr lang="en-US"/>
              </a:p>
            </p:txBody>
          </p:sp>
        </p:grpSp>
        <p:sp>
          <p:nvSpPr>
            <p:cNvPr id="158758" name="AutoShape 38"/>
            <p:cNvSpPr>
              <a:spLocks noChangeArrowheads="1"/>
            </p:cNvSpPr>
            <p:nvPr/>
          </p:nvSpPr>
          <p:spPr bwMode="auto">
            <a:xfrm flipH="1">
              <a:off x="5088" y="1296"/>
              <a:ext cx="48" cy="48"/>
            </a:xfrm>
            <a:prstGeom prst="triangle">
              <a:avLst>
                <a:gd name="adj" fmla="val 50000"/>
              </a:avLst>
            </a:prstGeom>
            <a:solidFill>
              <a:srgbClr val="CC6600"/>
            </a:solidFill>
            <a:ln w="57150" algn="ctr">
              <a:solidFill>
                <a:srgbClr val="824100"/>
              </a:solidFill>
              <a:miter lim="800000"/>
              <a:headEnd/>
              <a:tailEnd/>
            </a:ln>
            <a:effectLst/>
          </p:spPr>
          <p:txBody>
            <a:bodyPr anchor="ctr">
              <a:spAutoFit/>
            </a:bodyPr>
            <a:lstStyle/>
            <a:p>
              <a:endParaRPr lang="en-US"/>
            </a:p>
          </p:txBody>
        </p:sp>
      </p:grpSp>
      <p:grpSp>
        <p:nvGrpSpPr>
          <p:cNvPr id="158759" name="Group 39"/>
          <p:cNvGrpSpPr>
            <a:grpSpLocks/>
          </p:cNvGrpSpPr>
          <p:nvPr/>
        </p:nvGrpSpPr>
        <p:grpSpPr bwMode="auto">
          <a:xfrm>
            <a:off x="2540000" y="1981200"/>
            <a:ext cx="4927600" cy="2773363"/>
            <a:chOff x="1600" y="1248"/>
            <a:chExt cx="3104" cy="1747"/>
          </a:xfrm>
        </p:grpSpPr>
        <p:sp>
          <p:nvSpPr>
            <p:cNvPr id="158760" name="Oval 40"/>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58761" name="Group 41"/>
            <p:cNvGrpSpPr>
              <a:grpSpLocks/>
            </p:cNvGrpSpPr>
            <p:nvPr/>
          </p:nvGrpSpPr>
          <p:grpSpPr bwMode="auto">
            <a:xfrm>
              <a:off x="1600" y="1248"/>
              <a:ext cx="3104" cy="1747"/>
              <a:chOff x="1600" y="1248"/>
              <a:chExt cx="3104" cy="1747"/>
            </a:xfrm>
          </p:grpSpPr>
          <p:grpSp>
            <p:nvGrpSpPr>
              <p:cNvPr id="158762" name="Group 42"/>
              <p:cNvGrpSpPr>
                <a:grpSpLocks/>
              </p:cNvGrpSpPr>
              <p:nvPr/>
            </p:nvGrpSpPr>
            <p:grpSpPr bwMode="auto">
              <a:xfrm>
                <a:off x="1600" y="1567"/>
                <a:ext cx="1057" cy="1386"/>
                <a:chOff x="1600" y="1567"/>
                <a:chExt cx="1057" cy="1386"/>
              </a:xfrm>
            </p:grpSpPr>
            <p:sp>
              <p:nvSpPr>
                <p:cNvPr id="158763" name="Freeform 43"/>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64" name="Freeform 44"/>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58765" name="Group 45"/>
                <p:cNvGrpSpPr>
                  <a:grpSpLocks/>
                </p:cNvGrpSpPr>
                <p:nvPr/>
              </p:nvGrpSpPr>
              <p:grpSpPr bwMode="auto">
                <a:xfrm>
                  <a:off x="1920" y="1595"/>
                  <a:ext cx="672" cy="1252"/>
                  <a:chOff x="1920" y="1595"/>
                  <a:chExt cx="672" cy="1252"/>
                </a:xfrm>
              </p:grpSpPr>
              <p:sp>
                <p:nvSpPr>
                  <p:cNvPr id="158766" name="Freeform 46"/>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67" name="Freeform 47"/>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68" name="Freeform 48"/>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69" name="Freeform 49"/>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70" name="Freeform 50"/>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58771" name="Oval 51"/>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8772" name="Oval 52"/>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8773" name="Oval 53"/>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58774" name="Group 54"/>
              <p:cNvGrpSpPr>
                <a:grpSpLocks/>
              </p:cNvGrpSpPr>
              <p:nvPr/>
            </p:nvGrpSpPr>
            <p:grpSpPr bwMode="auto">
              <a:xfrm>
                <a:off x="2832" y="1248"/>
                <a:ext cx="1872" cy="1747"/>
                <a:chOff x="2832" y="1248"/>
                <a:chExt cx="1872" cy="1747"/>
              </a:xfrm>
            </p:grpSpPr>
            <p:sp>
              <p:nvSpPr>
                <p:cNvPr id="158775" name="Oval 55"/>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8776" name="Oval 56"/>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8777" name="Freeform 57"/>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78" name="Freeform 58"/>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79" name="Freeform 59"/>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80" name="Freeform 60"/>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81" name="Oval 61"/>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8782" name="Freeform 62"/>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83" name="Freeform 63"/>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84" name="Freeform 64"/>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85" name="Freeform 65"/>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86" name="Freeform 66"/>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87" name="Freeform 67"/>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88" name="Freeform 68"/>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89" name="Freeform 69"/>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90" name="Freeform 70"/>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8791" name="Freeform 71"/>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58792" name="WordArt 72"/>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58793" name="Oval 73"/>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58795" name="Rectangle 75"/>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8801" name="AutoShape 81"/>
          <p:cNvSpPr>
            <a:spLocks noChangeArrowheads="1"/>
          </p:cNvSpPr>
          <p:nvPr/>
        </p:nvSpPr>
        <p:spPr bwMode="auto">
          <a:xfrm rot="10800000">
            <a:off x="4546600" y="3238500"/>
            <a:ext cx="450850" cy="449263"/>
          </a:xfrm>
          <a:prstGeom prst="downArrow">
            <a:avLst>
              <a:gd name="adj1" fmla="val 52417"/>
              <a:gd name="adj2" fmla="val 47398"/>
            </a:avLst>
          </a:prstGeom>
          <a:solidFill>
            <a:srgbClr val="FFFFCC"/>
          </a:solidFill>
          <a:ln w="12700" algn="ctr">
            <a:solidFill>
              <a:srgbClr val="FF9900"/>
            </a:solidFill>
            <a:miter lim="800000"/>
            <a:headEnd/>
            <a:tailEnd/>
          </a:ln>
          <a:effectLst/>
        </p:spPr>
        <p:txBody>
          <a:bodyPr rot="10800000" wrap="none" anchor="ctr"/>
          <a:lstStyle/>
          <a:p>
            <a:pPr algn="ctr"/>
            <a:endParaRPr lang="en-US">
              <a:latin typeface="Arial Black" pitchFamily="34" charset="0"/>
            </a:endParaRPr>
          </a:p>
        </p:txBody>
      </p:sp>
      <p:sp>
        <p:nvSpPr>
          <p:cNvPr id="158802" name="Text Box 82"/>
          <p:cNvSpPr txBox="1">
            <a:spLocks noChangeArrowheads="1"/>
          </p:cNvSpPr>
          <p:nvPr/>
        </p:nvSpPr>
        <p:spPr bwMode="auto">
          <a:xfrm>
            <a:off x="304800" y="76200"/>
            <a:ext cx="5257800" cy="609600"/>
          </a:xfrm>
          <a:prstGeom prst="rect">
            <a:avLst/>
          </a:prstGeom>
          <a:noFill/>
          <a:ln w="9525" algn="ctr">
            <a:noFill/>
            <a:miter lim="800000"/>
            <a:headEnd/>
            <a:tailEnd/>
          </a:ln>
          <a:effectLst/>
        </p:spPr>
        <p:txBody>
          <a:bodyPr>
            <a:spAutoFit/>
          </a:bodyPr>
          <a:lstStyle/>
          <a:p>
            <a:pPr eaLnBrk="0" hangingPunct="0"/>
            <a:r>
              <a:rPr lang="en-US" sz="3400" u="sng">
                <a:solidFill>
                  <a:srgbClr val="00FFFF"/>
                </a:solidFill>
                <a:latin typeface="Fette Engschrift" pitchFamily="2" charset="0"/>
              </a:rPr>
              <a:t>2.2.3.3 The Foundation for the Messiah</a:t>
            </a:r>
          </a:p>
        </p:txBody>
      </p:sp>
      <p:grpSp>
        <p:nvGrpSpPr>
          <p:cNvPr id="158806" name="Group 86"/>
          <p:cNvGrpSpPr>
            <a:grpSpLocks/>
          </p:cNvGrpSpPr>
          <p:nvPr/>
        </p:nvGrpSpPr>
        <p:grpSpPr bwMode="auto">
          <a:xfrm>
            <a:off x="2343150" y="2528888"/>
            <a:ext cx="5715000" cy="534987"/>
            <a:chOff x="1004" y="1157"/>
            <a:chExt cx="3600" cy="337"/>
          </a:xfrm>
        </p:grpSpPr>
        <p:sp>
          <p:nvSpPr>
            <p:cNvPr id="158807" name="Rectangle 87"/>
            <p:cNvSpPr>
              <a:spLocks noChangeArrowheads="1"/>
            </p:cNvSpPr>
            <p:nvPr/>
          </p:nvSpPr>
          <p:spPr bwMode="auto">
            <a:xfrm>
              <a:off x="1004" y="1158"/>
              <a:ext cx="3600" cy="336"/>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grpSp>
          <p:nvGrpSpPr>
            <p:cNvPr id="158808" name="Group 88"/>
            <p:cNvGrpSpPr>
              <a:grpSpLocks/>
            </p:cNvGrpSpPr>
            <p:nvPr/>
          </p:nvGrpSpPr>
          <p:grpSpPr bwMode="auto">
            <a:xfrm>
              <a:off x="1018" y="1157"/>
              <a:ext cx="3570" cy="335"/>
              <a:chOff x="990" y="1157"/>
              <a:chExt cx="3570" cy="335"/>
            </a:xfrm>
          </p:grpSpPr>
          <p:sp>
            <p:nvSpPr>
              <p:cNvPr id="158809" name="Text Box 89"/>
              <p:cNvSpPr txBox="1">
                <a:spLocks noChangeArrowheads="1"/>
              </p:cNvSpPr>
              <p:nvPr/>
            </p:nvSpPr>
            <p:spPr bwMode="auto">
              <a:xfrm>
                <a:off x="990" y="1175"/>
                <a:ext cx="2424" cy="308"/>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2600">
                    <a:solidFill>
                      <a:schemeClr val="bg1"/>
                    </a:solidFill>
                    <a:latin typeface="Impact" pitchFamily="34" charset="0"/>
                  </a:rPr>
                  <a:t>Foundation for the Messiah</a:t>
                </a:r>
                <a:endParaRPr lang="en-US" sz="2600" b="1" u="sng">
                  <a:latin typeface="Times New Roman" pitchFamily="18" charset="0"/>
                </a:endParaRPr>
              </a:p>
            </p:txBody>
          </p:sp>
          <p:sp>
            <p:nvSpPr>
              <p:cNvPr id="158810" name="Text Box 90"/>
              <p:cNvSpPr txBox="1">
                <a:spLocks noChangeArrowheads="1"/>
              </p:cNvSpPr>
              <p:nvPr/>
            </p:nvSpPr>
            <p:spPr bwMode="auto">
              <a:xfrm>
                <a:off x="3318" y="1157"/>
                <a:ext cx="192" cy="327"/>
              </a:xfrm>
              <a:prstGeom prst="rect">
                <a:avLst/>
              </a:prstGeom>
              <a:noFill/>
              <a:ln w="9525">
                <a:noFill/>
                <a:miter lim="800000"/>
                <a:headEnd/>
                <a:tailEnd/>
              </a:ln>
              <a:effectLst/>
            </p:spPr>
            <p:txBody>
              <a:bodyPr>
                <a:spAutoFit/>
              </a:bodyPr>
              <a:lstStyle/>
              <a:p>
                <a:pPr algn="ctr"/>
                <a:r>
                  <a:rPr lang="en-US" sz="2800">
                    <a:solidFill>
                      <a:schemeClr val="bg1"/>
                    </a:solidFill>
                    <a:latin typeface="Impact" pitchFamily="34" charset="0"/>
                  </a:rPr>
                  <a:t>:</a:t>
                </a:r>
              </a:p>
            </p:txBody>
          </p:sp>
          <p:sp>
            <p:nvSpPr>
              <p:cNvPr id="158811" name="Text Box 91"/>
              <p:cNvSpPr txBox="1">
                <a:spLocks noChangeArrowheads="1"/>
              </p:cNvSpPr>
              <p:nvPr/>
            </p:nvSpPr>
            <p:spPr bwMode="auto">
              <a:xfrm>
                <a:off x="3456" y="1165"/>
                <a:ext cx="1104" cy="327"/>
              </a:xfrm>
              <a:prstGeom prst="rect">
                <a:avLst/>
              </a:prstGeom>
              <a:noFill/>
              <a:ln w="38100" algn="ctr">
                <a:noFill/>
                <a:miter lim="800000"/>
                <a:headEnd/>
                <a:tailEnd/>
              </a:ln>
              <a:effectLst/>
            </p:spPr>
            <p:txBody>
              <a:bodyPr wrap="none" anchor="ctr"/>
              <a:lstStyle/>
              <a:p>
                <a:r>
                  <a:rPr lang="en-US" sz="2600">
                    <a:solidFill>
                      <a:schemeClr val="bg1"/>
                    </a:solidFill>
                    <a:latin typeface="Impact" pitchFamily="34" charset="0"/>
                  </a:rPr>
                  <a:t>established</a:t>
                </a:r>
              </a:p>
            </p:txBody>
          </p:sp>
        </p:grpSp>
      </p:grpSp>
      <p:grpSp>
        <p:nvGrpSpPr>
          <p:cNvPr id="158812" name="Group 92"/>
          <p:cNvGrpSpPr>
            <a:grpSpLocks/>
          </p:cNvGrpSpPr>
          <p:nvPr/>
        </p:nvGrpSpPr>
        <p:grpSpPr bwMode="auto">
          <a:xfrm>
            <a:off x="2714625" y="1068388"/>
            <a:ext cx="3962400" cy="609600"/>
            <a:chOff x="1824" y="1045"/>
            <a:chExt cx="2496" cy="384"/>
          </a:xfrm>
        </p:grpSpPr>
        <p:sp>
          <p:nvSpPr>
            <p:cNvPr id="158813" name="Rectangle 93"/>
            <p:cNvSpPr>
              <a:spLocks noChangeArrowheads="1"/>
            </p:cNvSpPr>
            <p:nvPr/>
          </p:nvSpPr>
          <p:spPr bwMode="auto">
            <a:xfrm>
              <a:off x="1824" y="1045"/>
              <a:ext cx="2496" cy="384"/>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58814" name="Text Box 94"/>
            <p:cNvSpPr txBox="1">
              <a:spLocks noChangeArrowheads="1"/>
            </p:cNvSpPr>
            <p:nvPr/>
          </p:nvSpPr>
          <p:spPr bwMode="auto">
            <a:xfrm>
              <a:off x="1824" y="1054"/>
              <a:ext cx="2448" cy="365"/>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3200">
                  <a:solidFill>
                    <a:srgbClr val="660033"/>
                  </a:solidFill>
                  <a:latin typeface="Impact" pitchFamily="34" charset="0"/>
                </a:rPr>
                <a:t>Coming of       Messiah</a:t>
              </a:r>
            </a:p>
          </p:txBody>
        </p:sp>
      </p:grpSp>
      <p:sp>
        <p:nvSpPr>
          <p:cNvPr id="158815" name="Text Box 95"/>
          <p:cNvSpPr txBox="1">
            <a:spLocks noChangeArrowheads="1"/>
          </p:cNvSpPr>
          <p:nvPr/>
        </p:nvSpPr>
        <p:spPr bwMode="auto">
          <a:xfrm>
            <a:off x="6605588" y="3019425"/>
            <a:ext cx="1524000" cy="457200"/>
          </a:xfrm>
          <a:prstGeom prst="rect">
            <a:avLst/>
          </a:prstGeom>
          <a:noFill/>
          <a:ln w="9525">
            <a:noFill/>
            <a:miter lim="800000"/>
            <a:headEnd/>
            <a:tailEnd/>
          </a:ln>
          <a:effectLst>
            <a:outerShdw dist="28398" dir="1593903" algn="ctr" rotWithShape="0">
              <a:srgbClr val="CC6600"/>
            </a:outerShdw>
          </a:effectLst>
        </p:spPr>
        <p:txBody>
          <a:bodyPr>
            <a:spAutoFit/>
          </a:bodyPr>
          <a:lstStyle/>
          <a:p>
            <a:pPr algn="r">
              <a:spcBef>
                <a:spcPct val="50000"/>
              </a:spcBef>
            </a:pPr>
            <a:r>
              <a:rPr lang="en-US" sz="2400" b="1">
                <a:solidFill>
                  <a:srgbClr val="FFE2A9"/>
                </a:solidFill>
                <a:latin typeface="Arial Narrow" pitchFamily="34" charset="0"/>
              </a:rPr>
              <a:t>(National)</a:t>
            </a:r>
          </a:p>
        </p:txBody>
      </p:sp>
      <p:sp>
        <p:nvSpPr>
          <p:cNvPr id="158816" name="Text Box 96"/>
          <p:cNvSpPr txBox="1">
            <a:spLocks noChangeArrowheads="1"/>
          </p:cNvSpPr>
          <p:nvPr/>
        </p:nvSpPr>
        <p:spPr bwMode="auto">
          <a:xfrm>
            <a:off x="6677025" y="1144588"/>
            <a:ext cx="2209800" cy="457200"/>
          </a:xfrm>
          <a:prstGeom prst="rect">
            <a:avLst/>
          </a:prstGeom>
          <a:noFill/>
          <a:ln w="9525">
            <a:noFill/>
            <a:miter lim="800000"/>
            <a:headEnd/>
            <a:tailEnd/>
          </a:ln>
          <a:effectLst>
            <a:outerShdw dist="28398" dir="1593903" algn="ctr" rotWithShape="0">
              <a:schemeClr val="tx1"/>
            </a:outerShdw>
          </a:effectLst>
        </p:spPr>
        <p:txBody>
          <a:bodyPr>
            <a:spAutoFit/>
          </a:bodyPr>
          <a:lstStyle/>
          <a:p>
            <a:pPr>
              <a:spcBef>
                <a:spcPct val="50000"/>
              </a:spcBef>
            </a:pPr>
            <a:r>
              <a:rPr lang="en-US" sz="2400" b="1">
                <a:solidFill>
                  <a:srgbClr val="FFE2A9"/>
                </a:solidFill>
                <a:latin typeface="Arial Narrow" pitchFamily="34" charset="0"/>
              </a:rPr>
              <a:t>(Satanic nations)</a:t>
            </a:r>
          </a:p>
        </p:txBody>
      </p:sp>
      <p:grpSp>
        <p:nvGrpSpPr>
          <p:cNvPr id="158817" name="Group 97"/>
          <p:cNvGrpSpPr>
            <a:grpSpLocks/>
          </p:cNvGrpSpPr>
          <p:nvPr/>
        </p:nvGrpSpPr>
        <p:grpSpPr bwMode="auto">
          <a:xfrm>
            <a:off x="3133725" y="3890963"/>
            <a:ext cx="3276600" cy="457200"/>
            <a:chOff x="1728" y="1440"/>
            <a:chExt cx="2064" cy="288"/>
          </a:xfrm>
        </p:grpSpPr>
        <p:sp>
          <p:nvSpPr>
            <p:cNvPr id="158818" name="Rectangle 98"/>
            <p:cNvSpPr>
              <a:spLocks noChangeArrowheads="1"/>
            </p:cNvSpPr>
            <p:nvPr/>
          </p:nvSpPr>
          <p:spPr bwMode="auto">
            <a:xfrm>
              <a:off x="1740" y="1440"/>
              <a:ext cx="2040" cy="28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58819" name="Text Box 99"/>
            <p:cNvSpPr txBox="1">
              <a:spLocks noChangeArrowheads="1"/>
            </p:cNvSpPr>
            <p:nvPr/>
          </p:nvSpPr>
          <p:spPr bwMode="auto">
            <a:xfrm>
              <a:off x="1728" y="1440"/>
              <a:ext cx="2064" cy="28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2400">
                  <a:solidFill>
                    <a:srgbClr val="000099"/>
                  </a:solidFill>
                  <a:latin typeface="Impact" pitchFamily="34" charset="0"/>
                </a:rPr>
                <a:t>Foundation of substance</a:t>
              </a:r>
            </a:p>
          </p:txBody>
        </p:sp>
      </p:grpSp>
      <p:grpSp>
        <p:nvGrpSpPr>
          <p:cNvPr id="158820" name="Group 100"/>
          <p:cNvGrpSpPr>
            <a:grpSpLocks/>
          </p:cNvGrpSpPr>
          <p:nvPr/>
        </p:nvGrpSpPr>
        <p:grpSpPr bwMode="auto">
          <a:xfrm>
            <a:off x="214313" y="1800225"/>
            <a:ext cx="2362200" cy="2308225"/>
            <a:chOff x="135" y="1134"/>
            <a:chExt cx="1488" cy="1454"/>
          </a:xfrm>
        </p:grpSpPr>
        <p:sp>
          <p:nvSpPr>
            <p:cNvPr id="158821" name="AutoShape 101"/>
            <p:cNvSpPr>
              <a:spLocks noChangeArrowheads="1"/>
            </p:cNvSpPr>
            <p:nvPr/>
          </p:nvSpPr>
          <p:spPr bwMode="auto">
            <a:xfrm rot="10800000">
              <a:off x="1089" y="1710"/>
              <a:ext cx="174" cy="521"/>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58822" name="Group 102"/>
            <p:cNvGrpSpPr>
              <a:grpSpLocks/>
            </p:cNvGrpSpPr>
            <p:nvPr/>
          </p:nvGrpSpPr>
          <p:grpSpPr bwMode="auto">
            <a:xfrm>
              <a:off x="890" y="1134"/>
              <a:ext cx="572" cy="565"/>
              <a:chOff x="4704" y="288"/>
              <a:chExt cx="672" cy="720"/>
            </a:xfrm>
          </p:grpSpPr>
          <p:sp>
            <p:nvSpPr>
              <p:cNvPr id="158823" name="Oval 103"/>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58824" name="WordArt 104"/>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58825" name="Group 105"/>
            <p:cNvGrpSpPr>
              <a:grpSpLocks/>
            </p:cNvGrpSpPr>
            <p:nvPr/>
          </p:nvGrpSpPr>
          <p:grpSpPr bwMode="auto">
            <a:xfrm>
              <a:off x="730" y="2180"/>
              <a:ext cx="893" cy="408"/>
              <a:chOff x="1344" y="2736"/>
              <a:chExt cx="1056" cy="528"/>
            </a:xfrm>
          </p:grpSpPr>
          <p:sp>
            <p:nvSpPr>
              <p:cNvPr id="158826" name="Oval 106"/>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8827" name="WordArt 107"/>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158831" name="Group 111"/>
            <p:cNvGrpSpPr>
              <a:grpSpLocks/>
            </p:cNvGrpSpPr>
            <p:nvPr/>
          </p:nvGrpSpPr>
          <p:grpSpPr bwMode="auto">
            <a:xfrm>
              <a:off x="135" y="1710"/>
              <a:ext cx="960" cy="432"/>
              <a:chOff x="192" y="1929"/>
              <a:chExt cx="960" cy="432"/>
            </a:xfrm>
          </p:grpSpPr>
          <p:sp>
            <p:nvSpPr>
              <p:cNvPr id="158832" name="Rectangle 112"/>
              <p:cNvSpPr>
                <a:spLocks noChangeArrowheads="1"/>
              </p:cNvSpPr>
              <p:nvPr/>
            </p:nvSpPr>
            <p:spPr bwMode="auto">
              <a:xfrm>
                <a:off x="226" y="1929"/>
                <a:ext cx="893" cy="432"/>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58833" name="Text Box 113"/>
              <p:cNvSpPr txBox="1">
                <a:spLocks noChangeArrowheads="1"/>
              </p:cNvSpPr>
              <p:nvPr/>
            </p:nvSpPr>
            <p:spPr bwMode="auto">
              <a:xfrm>
                <a:off x="192" y="1930"/>
                <a:ext cx="960" cy="430"/>
              </a:xfrm>
              <a:prstGeom prst="rect">
                <a:avLst/>
              </a:prstGeom>
              <a:noFill/>
              <a:ln w="19050">
                <a:noFill/>
                <a:miter lim="800000"/>
                <a:headEnd/>
                <a:tailEnd/>
              </a:ln>
              <a:effectLst/>
            </p:spPr>
            <p:txBody>
              <a:bodyPr>
                <a:spAutoFit/>
              </a:bodyPr>
              <a:lstStyle/>
              <a:p>
                <a:pPr algn="ctr" eaLnBrk="0" hangingPunct="0">
                  <a:lnSpc>
                    <a:spcPct val="75000"/>
                  </a:lnSpc>
                </a:pPr>
                <a:endParaRPr lang="en-US" sz="200">
                  <a:solidFill>
                    <a:srgbClr val="440022"/>
                  </a:solidFill>
                  <a:latin typeface="Impact" pitchFamily="34" charset="0"/>
                </a:endParaRPr>
              </a:p>
              <a:p>
                <a:pPr algn="ctr" eaLnBrk="0" hangingPunct="0">
                  <a:lnSpc>
                    <a:spcPct val="85000"/>
                  </a:lnSpc>
                </a:pPr>
                <a:r>
                  <a:rPr lang="en-US" sz="2200" b="1">
                    <a:solidFill>
                      <a:srgbClr val="440022"/>
                    </a:solidFill>
                    <a:latin typeface="Impact" pitchFamily="34" charset="0"/>
                  </a:rPr>
                  <a:t>Foundation</a:t>
                </a:r>
              </a:p>
              <a:p>
                <a:pPr algn="ctr" eaLnBrk="0" hangingPunct="0">
                  <a:lnSpc>
                    <a:spcPct val="85000"/>
                  </a:lnSpc>
                </a:pPr>
                <a:r>
                  <a:rPr lang="en-US" sz="2200" b="1">
                    <a:solidFill>
                      <a:srgbClr val="440022"/>
                    </a:solidFill>
                    <a:latin typeface="Impact" pitchFamily="34" charset="0"/>
                  </a:rPr>
                  <a:t>of faith</a:t>
                </a:r>
              </a:p>
            </p:txBody>
          </p:sp>
        </p:grpSp>
      </p:grpSp>
      <p:sp>
        <p:nvSpPr>
          <p:cNvPr id="158834" name="Text Box 114"/>
          <p:cNvSpPr txBox="1">
            <a:spLocks noChangeArrowheads="1"/>
          </p:cNvSpPr>
          <p:nvPr/>
        </p:nvSpPr>
        <p:spPr bwMode="auto">
          <a:xfrm>
            <a:off x="1333500" y="5968425"/>
            <a:ext cx="6515100" cy="584775"/>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Therefore, it would be necessary to build a Heavenly sovereign kingdom before the </a:t>
            </a:r>
            <a:r>
              <a:rPr lang="en-US" sz="2000" b="1" u="sng" dirty="0">
                <a:solidFill>
                  <a:schemeClr val="bg1"/>
                </a:solidFill>
                <a:latin typeface="Arial Narrow" pitchFamily="34" charset="0"/>
              </a:rPr>
              <a:t>Messiah</a:t>
            </a:r>
            <a:r>
              <a:rPr lang="en-US" sz="2000" b="1" dirty="0">
                <a:solidFill>
                  <a:schemeClr val="bg1"/>
                </a:solidFill>
                <a:latin typeface="Arial Narrow" pitchFamily="34" charset="0"/>
              </a:rPr>
              <a:t> could come.</a:t>
            </a:r>
            <a:endParaRPr lang="en-US" sz="2000" dirty="0">
              <a:solidFill>
                <a:schemeClr val="bg1"/>
              </a:solidFill>
            </a:endParaRPr>
          </a:p>
        </p:txBody>
      </p:sp>
      <p:sp>
        <p:nvSpPr>
          <p:cNvPr id="158835" name="AutoShape 115"/>
          <p:cNvSpPr>
            <a:spLocks noChangeArrowheads="1"/>
          </p:cNvSpPr>
          <p:nvPr/>
        </p:nvSpPr>
        <p:spPr bwMode="auto">
          <a:xfrm rot="10800000">
            <a:off x="4543425" y="1871663"/>
            <a:ext cx="450850" cy="449262"/>
          </a:xfrm>
          <a:prstGeom prst="downArrow">
            <a:avLst>
              <a:gd name="adj1" fmla="val 52417"/>
              <a:gd name="adj2" fmla="val 47398"/>
            </a:avLst>
          </a:prstGeom>
          <a:solidFill>
            <a:srgbClr val="FFFFCC"/>
          </a:solidFill>
          <a:ln w="12700" algn="ctr">
            <a:solidFill>
              <a:srgbClr val="FF9900"/>
            </a:solidFill>
            <a:miter lim="800000"/>
            <a:headEnd/>
            <a:tailEnd/>
          </a:ln>
          <a:effectLst/>
        </p:spPr>
        <p:txBody>
          <a:bodyPr rot="10800000" wrap="none" anchor="ctr"/>
          <a:lstStyle/>
          <a:p>
            <a:pPr algn="ctr"/>
            <a:endParaRPr lang="en-US">
              <a:latin typeface="Arial Black" pitchFamily="34" charset="0"/>
            </a:endParaRPr>
          </a:p>
        </p:txBody>
      </p:sp>
      <p:sp>
        <p:nvSpPr>
          <p:cNvPr id="158836" name="WordArt 116"/>
          <p:cNvSpPr>
            <a:spLocks noChangeArrowheads="1" noChangeShapeType="1" noTextEdit="1"/>
          </p:cNvSpPr>
          <p:nvPr/>
        </p:nvSpPr>
        <p:spPr bwMode="auto">
          <a:xfrm rot="19881787" flipH="1">
            <a:off x="4729163" y="842963"/>
            <a:ext cx="71437" cy="1062037"/>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7118213" scaled="1"/>
                </a:gradFill>
                <a:latin typeface="Times New Roman"/>
                <a:cs typeface="Times New Roman"/>
              </a:rPr>
              <a:t>-</a:t>
            </a:r>
          </a:p>
        </p:txBody>
      </p:sp>
      <p:sp>
        <p:nvSpPr>
          <p:cNvPr id="158837" name="WordArt 117"/>
          <p:cNvSpPr>
            <a:spLocks noChangeArrowheads="1" noChangeShapeType="1" noTextEdit="1"/>
          </p:cNvSpPr>
          <p:nvPr/>
        </p:nvSpPr>
        <p:spPr bwMode="auto">
          <a:xfrm rot="1629997" flipH="1">
            <a:off x="4738688" y="842963"/>
            <a:ext cx="71437" cy="1062037"/>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3770003" scaled="1"/>
                </a:gradFill>
                <a:latin typeface="Times New Roman"/>
                <a:cs typeface="Times New Roman"/>
              </a:rPr>
              <a:t>-</a:t>
            </a:r>
          </a:p>
        </p:txBody>
      </p:sp>
      <p:grpSp>
        <p:nvGrpSpPr>
          <p:cNvPr id="118" name="Group 95"/>
          <p:cNvGrpSpPr>
            <a:grpSpLocks/>
          </p:cNvGrpSpPr>
          <p:nvPr/>
        </p:nvGrpSpPr>
        <p:grpSpPr bwMode="auto">
          <a:xfrm>
            <a:off x="1157288" y="4210050"/>
            <a:ext cx="1417637" cy="647700"/>
            <a:chOff x="480" y="1680"/>
            <a:chExt cx="893" cy="408"/>
          </a:xfrm>
        </p:grpSpPr>
        <p:sp>
          <p:nvSpPr>
            <p:cNvPr id="119" name="Oval 96"/>
            <p:cNvSpPr>
              <a:spLocks noChangeArrowheads="1"/>
            </p:cNvSpPr>
            <p:nvPr/>
          </p:nvSpPr>
          <p:spPr bwMode="auto">
            <a:xfrm>
              <a:off x="480" y="1680"/>
              <a:ext cx="893" cy="40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20" name="WordArt 97"/>
            <p:cNvSpPr>
              <a:spLocks noChangeArrowheads="1" noChangeShapeType="1" noTextEdit="1"/>
            </p:cNvSpPr>
            <p:nvPr/>
          </p:nvSpPr>
          <p:spPr bwMode="auto">
            <a:xfrm>
              <a:off x="609" y="1773"/>
              <a:ext cx="635" cy="22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grpSp>
        <p:nvGrpSpPr>
          <p:cNvPr id="121" name="Group 120"/>
          <p:cNvGrpSpPr/>
          <p:nvPr/>
        </p:nvGrpSpPr>
        <p:grpSpPr>
          <a:xfrm>
            <a:off x="2609850" y="4038600"/>
            <a:ext cx="5715000" cy="990600"/>
            <a:chOff x="2609850" y="4038600"/>
            <a:chExt cx="5715000" cy="990600"/>
          </a:xfrm>
        </p:grpSpPr>
        <p:sp>
          <p:nvSpPr>
            <p:cNvPr id="122" name="AutoShape 76"/>
            <p:cNvSpPr>
              <a:spLocks noChangeArrowheads="1"/>
            </p:cNvSpPr>
            <p:nvPr/>
          </p:nvSpPr>
          <p:spPr bwMode="auto">
            <a:xfrm rot="5400000">
              <a:off x="4819650" y="217170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23" name="Group 112"/>
            <p:cNvGrpSpPr/>
            <p:nvPr/>
          </p:nvGrpSpPr>
          <p:grpSpPr>
            <a:xfrm>
              <a:off x="6572250" y="4038600"/>
              <a:ext cx="1752600" cy="990600"/>
              <a:chOff x="6572250" y="3962400"/>
              <a:chExt cx="1752600" cy="990600"/>
            </a:xfrm>
          </p:grpSpPr>
          <p:sp>
            <p:nvSpPr>
              <p:cNvPr id="124" name="Oval 78"/>
              <p:cNvSpPr>
                <a:spLocks noChangeArrowheads="1"/>
              </p:cNvSpPr>
              <p:nvPr/>
            </p:nvSpPr>
            <p:spPr bwMode="auto">
              <a:xfrm>
                <a:off x="6572250" y="3962400"/>
                <a:ext cx="1752600" cy="990600"/>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grpSp>
            <p:nvGrpSpPr>
              <p:cNvPr id="125" name="Group 79"/>
              <p:cNvGrpSpPr>
                <a:grpSpLocks/>
              </p:cNvGrpSpPr>
              <p:nvPr/>
            </p:nvGrpSpPr>
            <p:grpSpPr bwMode="auto">
              <a:xfrm>
                <a:off x="6821488" y="4267200"/>
                <a:ext cx="1255713" cy="457200"/>
                <a:chOff x="4368" y="1776"/>
                <a:chExt cx="791" cy="288"/>
              </a:xfrm>
            </p:grpSpPr>
            <p:sp>
              <p:nvSpPr>
                <p:cNvPr id="126" name="WordArt 80"/>
                <p:cNvSpPr>
                  <a:spLocks noChangeArrowheads="1" noChangeShapeType="1" noTextEdit="1"/>
                </p:cNvSpPr>
                <p:nvPr/>
              </p:nvSpPr>
              <p:spPr bwMode="auto">
                <a:xfrm>
                  <a:off x="4425" y="1776"/>
                  <a:ext cx="678" cy="144"/>
                </a:xfrm>
                <a:prstGeom prst="rect">
                  <a:avLst/>
                </a:prstGeom>
              </p:spPr>
              <p:txBody>
                <a:bodyPr spcFirstLastPara="1" wrap="none" fromWordArt="1">
                  <a:prstTxWarp prst="textArchUp">
                    <a:avLst>
                      <a:gd name="adj" fmla="val 10800000"/>
                    </a:avLst>
                  </a:prstTxWarp>
                </a:bodyPr>
                <a:lstStyle/>
                <a:p>
                  <a:pPr algn="ctr"/>
                  <a:r>
                    <a:rPr lang="en-US" sz="3600" kern="10" dirty="0">
                      <a:ln w="19050">
                        <a:solidFill>
                          <a:srgbClr val="680000"/>
                        </a:solidFill>
                        <a:round/>
                        <a:headEnd/>
                        <a:tailEnd/>
                      </a:ln>
                      <a:solidFill>
                        <a:schemeClr val="bg1"/>
                      </a:solidFill>
                      <a:latin typeface="Impact"/>
                    </a:rPr>
                    <a:t>Younger</a:t>
                  </a:r>
                </a:p>
              </p:txBody>
            </p:sp>
            <p:sp>
              <p:nvSpPr>
                <p:cNvPr id="127" name="WordArt 81"/>
                <p:cNvSpPr>
                  <a:spLocks noChangeArrowheads="1" noChangeShapeType="1" noTextEdit="1"/>
                </p:cNvSpPr>
                <p:nvPr/>
              </p:nvSpPr>
              <p:spPr bwMode="auto">
                <a:xfrm>
                  <a:off x="4368" y="1920"/>
                  <a:ext cx="791" cy="144"/>
                </a:xfrm>
                <a:prstGeom prst="rect">
                  <a:avLst/>
                </a:prstGeom>
              </p:spPr>
              <p:txBody>
                <a:bodyPr spcFirstLastPara="1" wrap="none" fromWordArt="1">
                  <a:prstTxWarp prst="textArchDown">
                    <a:avLst>
                      <a:gd name="adj" fmla="val 0"/>
                    </a:avLst>
                  </a:prstTxWarp>
                </a:bodyPr>
                <a:lstStyle/>
                <a:p>
                  <a:pPr algn="ctr"/>
                  <a:r>
                    <a:rPr lang="en-US" sz="3600" kern="10" dirty="0">
                      <a:ln w="19050">
                        <a:solidFill>
                          <a:srgbClr val="680000"/>
                        </a:solidFill>
                        <a:round/>
                        <a:headEnd/>
                        <a:tailEnd/>
                      </a:ln>
                      <a:solidFill>
                        <a:schemeClr val="bg1"/>
                      </a:solidFill>
                      <a:latin typeface="Impact"/>
                    </a:rPr>
                    <a:t>Israelites</a:t>
                  </a:r>
                </a:p>
              </p:txBody>
            </p:sp>
          </p:grpSp>
        </p:grpSp>
      </p:grpSp>
      <p:grpSp>
        <p:nvGrpSpPr>
          <p:cNvPr id="128" name="Group 84"/>
          <p:cNvGrpSpPr>
            <a:grpSpLocks/>
          </p:cNvGrpSpPr>
          <p:nvPr/>
        </p:nvGrpSpPr>
        <p:grpSpPr bwMode="auto">
          <a:xfrm>
            <a:off x="3343275" y="4724400"/>
            <a:ext cx="2857500" cy="609600"/>
            <a:chOff x="1896" y="3168"/>
            <a:chExt cx="1800" cy="384"/>
          </a:xfrm>
        </p:grpSpPr>
        <p:sp>
          <p:nvSpPr>
            <p:cNvPr id="129" name="Oval 85"/>
            <p:cNvSpPr>
              <a:spLocks noChangeArrowheads="1"/>
            </p:cNvSpPr>
            <p:nvPr/>
          </p:nvSpPr>
          <p:spPr bwMode="auto">
            <a:xfrm>
              <a:off x="1896" y="3168"/>
              <a:ext cx="1800" cy="384"/>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30" name="WordArt 86"/>
            <p:cNvSpPr>
              <a:spLocks noChangeArrowheads="1" noChangeShapeType="1" noTextEdit="1"/>
            </p:cNvSpPr>
            <p:nvPr/>
          </p:nvSpPr>
          <p:spPr bwMode="auto">
            <a:xfrm>
              <a:off x="2052" y="3249"/>
              <a:ext cx="1488" cy="249"/>
            </a:xfrm>
            <a:prstGeom prst="rect">
              <a:avLst/>
            </a:prstGeom>
          </p:spPr>
          <p:txBody>
            <a:bodyPr wrap="none" fromWordArt="1">
              <a:prstTxWarp prst="textInflate">
                <a:avLst>
                  <a:gd name="adj" fmla="val 13634"/>
                </a:avLst>
              </a:prstTxWarp>
            </a:bodyPr>
            <a:lstStyle/>
            <a:p>
              <a:pPr algn="ctr"/>
              <a:r>
                <a:rPr lang="en-US" sz="3600" kern="10" dirty="0">
                  <a:ln w="19050">
                    <a:solidFill>
                      <a:srgbClr val="680000"/>
                    </a:solidFill>
                    <a:round/>
                    <a:headEnd/>
                    <a:tailEnd/>
                  </a:ln>
                  <a:solidFill>
                    <a:schemeClr val="bg1"/>
                  </a:solidFill>
                  <a:latin typeface="Impact"/>
                </a:rPr>
                <a:t>Entering Canaan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58834"/>
                                        </p:tgtEl>
                                        <p:attrNameLst>
                                          <p:attrName>style.visibility</p:attrName>
                                        </p:attrNameLst>
                                      </p:cBhvr>
                                      <p:to>
                                        <p:strVal val="visible"/>
                                      </p:to>
                                    </p:set>
                                    <p:animEffect transition="in" filter="barn(outVertical)">
                                      <p:cBhvr>
                                        <p:cTn id="7" dur="500"/>
                                        <p:tgtEl>
                                          <p:spTgt spid="15883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158812"/>
                                        </p:tgtEl>
                                        <p:attrNameLst>
                                          <p:attrName>style.visibility</p:attrName>
                                        </p:attrNameLst>
                                      </p:cBhvr>
                                      <p:to>
                                        <p:strVal val="visible"/>
                                      </p:to>
                                    </p:set>
                                    <p:anim calcmode="lin" valueType="num">
                                      <p:cBhvr>
                                        <p:cTn id="12" dur="2000" fill="hold"/>
                                        <p:tgtEl>
                                          <p:spTgt spid="158812"/>
                                        </p:tgtEl>
                                        <p:attrNameLst>
                                          <p:attrName>ppt_w</p:attrName>
                                        </p:attrNameLst>
                                      </p:cBhvr>
                                      <p:tavLst>
                                        <p:tav tm="0">
                                          <p:val>
                                            <p:strVal val="2/3*#ppt_w"/>
                                          </p:val>
                                        </p:tav>
                                        <p:tav tm="100000">
                                          <p:val>
                                            <p:strVal val="#ppt_w"/>
                                          </p:val>
                                        </p:tav>
                                      </p:tavLst>
                                    </p:anim>
                                    <p:anim calcmode="lin" valueType="num">
                                      <p:cBhvr>
                                        <p:cTn id="13" dur="2000" fill="hold"/>
                                        <p:tgtEl>
                                          <p:spTgt spid="158812"/>
                                        </p:tgtEl>
                                        <p:attrNameLst>
                                          <p:attrName>ppt_h</p:attrName>
                                        </p:attrNameLst>
                                      </p:cBhvr>
                                      <p:tavLst>
                                        <p:tav tm="0">
                                          <p:val>
                                            <p:strVal val="2/3*#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58835"/>
                                        </p:tgtEl>
                                        <p:attrNameLst>
                                          <p:attrName>style.visibility</p:attrName>
                                        </p:attrNameLst>
                                      </p:cBhvr>
                                      <p:to>
                                        <p:strVal val="visible"/>
                                      </p:to>
                                    </p:set>
                                    <p:animEffect transition="in" filter="fade">
                                      <p:cBhvr>
                                        <p:cTn id="16" dur="3000"/>
                                        <p:tgtEl>
                                          <p:spTgt spid="15883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8836"/>
                                        </p:tgtEl>
                                        <p:attrNameLst>
                                          <p:attrName>style.visibility</p:attrName>
                                        </p:attrNameLst>
                                      </p:cBhvr>
                                      <p:to>
                                        <p:strVal val="visible"/>
                                      </p:to>
                                    </p:set>
                                    <p:animEffect transition="in" filter="wipe(up)">
                                      <p:cBhvr>
                                        <p:cTn id="19" dur="1000"/>
                                        <p:tgtEl>
                                          <p:spTgt spid="158836"/>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58837"/>
                                        </p:tgtEl>
                                        <p:attrNameLst>
                                          <p:attrName>style.visibility</p:attrName>
                                        </p:attrNameLst>
                                      </p:cBhvr>
                                      <p:to>
                                        <p:strVal val="visible"/>
                                      </p:to>
                                    </p:set>
                                    <p:animEffect transition="in" filter="wipe(up)">
                                      <p:cBhvr>
                                        <p:cTn id="22" dur="500"/>
                                        <p:tgtEl>
                                          <p:spTgt spid="158837"/>
                                        </p:tgtEl>
                                      </p:cBhvr>
                                    </p:animEffect>
                                  </p:childTnLst>
                                </p:cTn>
                              </p:par>
                              <p:par>
                                <p:cTn id="23" presetID="22" presetClass="entr" presetSubtype="1" fill="hold" grpId="1" nodeType="withEffect">
                                  <p:stCondLst>
                                    <p:cond delay="1000"/>
                                  </p:stCondLst>
                                  <p:childTnLst>
                                    <p:set>
                                      <p:cBhvr>
                                        <p:cTn id="24" dur="1" fill="hold">
                                          <p:stCondLst>
                                            <p:cond delay="0"/>
                                          </p:stCondLst>
                                        </p:cTn>
                                        <p:tgtEl>
                                          <p:spTgt spid="158836"/>
                                        </p:tgtEl>
                                        <p:attrNameLst>
                                          <p:attrName>style.visibility</p:attrName>
                                        </p:attrNameLst>
                                      </p:cBhvr>
                                      <p:to>
                                        <p:strVal val="visible"/>
                                      </p:to>
                                    </p:set>
                                    <p:animEffect transition="in" filter="wipe(up)">
                                      <p:cBhvr>
                                        <p:cTn id="25" dur="1000"/>
                                        <p:tgtEl>
                                          <p:spTgt spid="158836"/>
                                        </p:tgtEl>
                                      </p:cBhvr>
                                    </p:animEffect>
                                  </p:childTnLst>
                                </p:cTn>
                              </p:par>
                              <p:par>
                                <p:cTn id="26" presetID="22" presetClass="entr" presetSubtype="1" fill="hold" grpId="1" nodeType="withEffect">
                                  <p:stCondLst>
                                    <p:cond delay="1500"/>
                                  </p:stCondLst>
                                  <p:childTnLst>
                                    <p:set>
                                      <p:cBhvr>
                                        <p:cTn id="27" dur="1" fill="hold">
                                          <p:stCondLst>
                                            <p:cond delay="0"/>
                                          </p:stCondLst>
                                        </p:cTn>
                                        <p:tgtEl>
                                          <p:spTgt spid="158837"/>
                                        </p:tgtEl>
                                        <p:attrNameLst>
                                          <p:attrName>style.visibility</p:attrName>
                                        </p:attrNameLst>
                                      </p:cBhvr>
                                      <p:to>
                                        <p:strVal val="visible"/>
                                      </p:to>
                                    </p:set>
                                    <p:animEffect transition="in" filter="wipe(up)">
                                      <p:cBhvr>
                                        <p:cTn id="28" dur="500"/>
                                        <p:tgtEl>
                                          <p:spTgt spid="158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34" grpId="0"/>
      <p:bldP spid="158835" grpId="0" animBg="1"/>
      <p:bldP spid="158836" grpId="0" animBg="1"/>
      <p:bldP spid="158836" grpId="1" animBg="1"/>
      <p:bldP spid="158837" grpId="0" animBg="1"/>
      <p:bldP spid="158837"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9746"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59747" name="Group 3"/>
          <p:cNvGrpSpPr>
            <a:grpSpLocks/>
          </p:cNvGrpSpPr>
          <p:nvPr/>
        </p:nvGrpSpPr>
        <p:grpSpPr bwMode="auto">
          <a:xfrm>
            <a:off x="2590800" y="1866900"/>
            <a:ext cx="4870450" cy="736600"/>
            <a:chOff x="1632" y="1176"/>
            <a:chExt cx="3068" cy="464"/>
          </a:xfrm>
        </p:grpSpPr>
        <p:sp>
          <p:nvSpPr>
            <p:cNvPr id="159748" name="WordArt 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9749" name="WordArt 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9750" name="WordArt 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9751" name="WordArt 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9752" name="WordArt 8"/>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9753" name="WordArt 9"/>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9754" name="Freeform 10"/>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59755" name="WordArt 11"/>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59756" name="Freeform 12"/>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59757" name="WordArt 13"/>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59758" name="Group 14"/>
          <p:cNvGrpSpPr>
            <a:grpSpLocks/>
          </p:cNvGrpSpPr>
          <p:nvPr/>
        </p:nvGrpSpPr>
        <p:grpSpPr bwMode="auto">
          <a:xfrm>
            <a:off x="5638800" y="2565400"/>
            <a:ext cx="685800" cy="330200"/>
            <a:chOff x="2112" y="1236"/>
            <a:chExt cx="1920" cy="924"/>
          </a:xfrm>
        </p:grpSpPr>
        <p:sp>
          <p:nvSpPr>
            <p:cNvPr id="159759" name="Oval 15"/>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59760" name="Group 16"/>
            <p:cNvGrpSpPr>
              <a:grpSpLocks/>
            </p:cNvGrpSpPr>
            <p:nvPr/>
          </p:nvGrpSpPr>
          <p:grpSpPr bwMode="auto">
            <a:xfrm>
              <a:off x="2112" y="1236"/>
              <a:ext cx="1824" cy="924"/>
              <a:chOff x="2112" y="1236"/>
              <a:chExt cx="1824" cy="924"/>
            </a:xfrm>
          </p:grpSpPr>
          <p:sp>
            <p:nvSpPr>
              <p:cNvPr id="159761" name="WordArt 17"/>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59762" name="WordArt 18"/>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59763" name="WordArt 19"/>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59764" name="Group 20"/>
          <p:cNvGrpSpPr>
            <a:grpSpLocks/>
          </p:cNvGrpSpPr>
          <p:nvPr/>
        </p:nvGrpSpPr>
        <p:grpSpPr bwMode="auto">
          <a:xfrm>
            <a:off x="6705600" y="1905000"/>
            <a:ext cx="1447800" cy="1392238"/>
            <a:chOff x="4320" y="1296"/>
            <a:chExt cx="912" cy="877"/>
          </a:xfrm>
        </p:grpSpPr>
        <p:grpSp>
          <p:nvGrpSpPr>
            <p:cNvPr id="159765" name="Group 21"/>
            <p:cNvGrpSpPr>
              <a:grpSpLocks/>
            </p:cNvGrpSpPr>
            <p:nvPr/>
          </p:nvGrpSpPr>
          <p:grpSpPr bwMode="auto">
            <a:xfrm>
              <a:off x="4320" y="1536"/>
              <a:ext cx="574" cy="637"/>
              <a:chOff x="4320" y="1536"/>
              <a:chExt cx="574" cy="637"/>
            </a:xfrm>
          </p:grpSpPr>
          <p:sp>
            <p:nvSpPr>
              <p:cNvPr id="159766" name="WordArt 22"/>
              <p:cNvSpPr>
                <a:spLocks noChangeArrowheads="1" noChangeShapeType="1" noTextEdit="1"/>
              </p:cNvSpPr>
              <p:nvPr/>
            </p:nvSpPr>
            <p:spPr bwMode="auto">
              <a:xfrm>
                <a:off x="4800"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9767" name="Arc 23"/>
              <p:cNvSpPr>
                <a:spLocks/>
              </p:cNvSpPr>
              <p:nvPr/>
            </p:nvSpPr>
            <p:spPr bwMode="auto">
              <a:xfrm rot="6715497">
                <a:off x="4345" y="2029"/>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9768" name="WordArt 24"/>
              <p:cNvSpPr>
                <a:spLocks noChangeArrowheads="1" noChangeShapeType="1" noTextEdit="1"/>
              </p:cNvSpPr>
              <p:nvPr/>
            </p:nvSpPr>
            <p:spPr bwMode="auto">
              <a:xfrm>
                <a:off x="4510" y="2052"/>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9769" name="Arc 25"/>
              <p:cNvSpPr>
                <a:spLocks/>
              </p:cNvSpPr>
              <p:nvPr/>
            </p:nvSpPr>
            <p:spPr bwMode="auto">
              <a:xfrm rot="9622134" flipV="1">
                <a:off x="4558" y="1929"/>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9770" name="WordArt 26"/>
              <p:cNvSpPr>
                <a:spLocks noChangeArrowheads="1" noChangeShapeType="1" noTextEdit="1"/>
              </p:cNvSpPr>
              <p:nvPr/>
            </p:nvSpPr>
            <p:spPr bwMode="auto">
              <a:xfrm rot="-1150740">
                <a:off x="4654" y="1860"/>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9771" name="Arc 27"/>
              <p:cNvSpPr>
                <a:spLocks/>
              </p:cNvSpPr>
              <p:nvPr/>
            </p:nvSpPr>
            <p:spPr bwMode="auto">
              <a:xfrm rot="6715497">
                <a:off x="4681" y="169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9772" name="WordArt 28"/>
              <p:cNvSpPr>
                <a:spLocks noChangeArrowheads="1" noChangeShapeType="1" noTextEdit="1"/>
              </p:cNvSpPr>
              <p:nvPr/>
            </p:nvSpPr>
            <p:spPr bwMode="auto">
              <a:xfrm>
                <a:off x="4846" y="171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9773" name="Arc 29"/>
              <p:cNvSpPr>
                <a:spLocks/>
              </p:cNvSpPr>
              <p:nvPr/>
            </p:nvSpPr>
            <p:spPr bwMode="auto">
              <a:xfrm rot="8773144" flipV="1">
                <a:off x="4825" y="1584"/>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grpSp>
        <p:grpSp>
          <p:nvGrpSpPr>
            <p:cNvPr id="159774" name="Group 30"/>
            <p:cNvGrpSpPr>
              <a:grpSpLocks/>
            </p:cNvGrpSpPr>
            <p:nvPr/>
          </p:nvGrpSpPr>
          <p:grpSpPr bwMode="auto">
            <a:xfrm>
              <a:off x="4800" y="1488"/>
              <a:ext cx="432" cy="101"/>
              <a:chOff x="4800" y="1488"/>
              <a:chExt cx="432" cy="101"/>
            </a:xfrm>
          </p:grpSpPr>
          <p:sp>
            <p:nvSpPr>
              <p:cNvPr id="159775" name="Arc 31"/>
              <p:cNvSpPr>
                <a:spLocks/>
              </p:cNvSpPr>
              <p:nvPr/>
            </p:nvSpPr>
            <p:spPr bwMode="auto">
              <a:xfrm rot="-12756078">
                <a:off x="5048" y="1488"/>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9776" name="Arc 32"/>
              <p:cNvSpPr>
                <a:spLocks/>
              </p:cNvSpPr>
              <p:nvPr/>
            </p:nvSpPr>
            <p:spPr bwMode="auto">
              <a:xfrm rot="14637100" flipV="1">
                <a:off x="4848" y="1488"/>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9777" name="WordArt 33"/>
              <p:cNvSpPr>
                <a:spLocks noChangeArrowheads="1" noChangeShapeType="1" noTextEdit="1"/>
              </p:cNvSpPr>
              <p:nvPr/>
            </p:nvSpPr>
            <p:spPr bwMode="auto">
              <a:xfrm>
                <a:off x="4992"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9778" name="WordArt 34"/>
              <p:cNvSpPr>
                <a:spLocks noChangeArrowheads="1" noChangeShapeType="1" noTextEdit="1"/>
              </p:cNvSpPr>
              <p:nvPr/>
            </p:nvSpPr>
            <p:spPr bwMode="auto">
              <a:xfrm rot="14733363">
                <a:off x="5184"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grpSp>
        <p:grpSp>
          <p:nvGrpSpPr>
            <p:cNvPr id="159779" name="Group 35"/>
            <p:cNvGrpSpPr>
              <a:grpSpLocks/>
            </p:cNvGrpSpPr>
            <p:nvPr/>
          </p:nvGrpSpPr>
          <p:grpSpPr bwMode="auto">
            <a:xfrm>
              <a:off x="5136" y="1392"/>
              <a:ext cx="58" cy="136"/>
              <a:chOff x="5136" y="1392"/>
              <a:chExt cx="58" cy="136"/>
            </a:xfrm>
          </p:grpSpPr>
          <p:sp>
            <p:nvSpPr>
              <p:cNvPr id="159780" name="Arc 36"/>
              <p:cNvSpPr>
                <a:spLocks/>
              </p:cNvSpPr>
              <p:nvPr/>
            </p:nvSpPr>
            <p:spPr bwMode="auto">
              <a:xfrm rot="19833633" flipV="1">
                <a:off x="5136" y="1392"/>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824100"/>
                </a:solidFill>
                <a:round/>
                <a:headEnd/>
                <a:tailEnd/>
              </a:ln>
              <a:effectLst/>
            </p:spPr>
            <p:txBody>
              <a:bodyPr anchor="ctr">
                <a:spAutoFit/>
              </a:bodyPr>
              <a:lstStyle/>
              <a:p>
                <a:endParaRPr lang="en-US"/>
              </a:p>
            </p:txBody>
          </p:sp>
          <p:sp>
            <p:nvSpPr>
              <p:cNvPr id="159781" name="AutoShape 37"/>
              <p:cNvSpPr>
                <a:spLocks noChangeArrowheads="1"/>
              </p:cNvSpPr>
              <p:nvPr/>
            </p:nvSpPr>
            <p:spPr bwMode="auto">
              <a:xfrm rot="-1424285">
                <a:off x="5146" y="1392"/>
                <a:ext cx="48" cy="48"/>
              </a:xfrm>
              <a:prstGeom prst="triangle">
                <a:avLst>
                  <a:gd name="adj" fmla="val 52083"/>
                </a:avLst>
              </a:prstGeom>
              <a:solidFill>
                <a:srgbClr val="824100"/>
              </a:solidFill>
              <a:ln w="19050" algn="ctr">
                <a:solidFill>
                  <a:srgbClr val="824100"/>
                </a:solidFill>
                <a:miter lim="800000"/>
                <a:headEnd/>
                <a:tailEnd/>
              </a:ln>
              <a:effectLst/>
            </p:spPr>
            <p:txBody>
              <a:bodyPr anchor="ctr">
                <a:spAutoFit/>
              </a:bodyPr>
              <a:lstStyle/>
              <a:p>
                <a:endParaRPr lang="en-US"/>
              </a:p>
            </p:txBody>
          </p:sp>
        </p:grpSp>
        <p:sp>
          <p:nvSpPr>
            <p:cNvPr id="159782" name="AutoShape 38"/>
            <p:cNvSpPr>
              <a:spLocks noChangeArrowheads="1"/>
            </p:cNvSpPr>
            <p:nvPr/>
          </p:nvSpPr>
          <p:spPr bwMode="auto">
            <a:xfrm flipH="1">
              <a:off x="5088" y="1296"/>
              <a:ext cx="48" cy="48"/>
            </a:xfrm>
            <a:prstGeom prst="triangle">
              <a:avLst>
                <a:gd name="adj" fmla="val 50000"/>
              </a:avLst>
            </a:prstGeom>
            <a:solidFill>
              <a:srgbClr val="CC6600"/>
            </a:solidFill>
            <a:ln w="57150" algn="ctr">
              <a:solidFill>
                <a:srgbClr val="824100"/>
              </a:solidFill>
              <a:miter lim="800000"/>
              <a:headEnd/>
              <a:tailEnd/>
            </a:ln>
            <a:effectLst/>
          </p:spPr>
          <p:txBody>
            <a:bodyPr anchor="ctr">
              <a:spAutoFit/>
            </a:bodyPr>
            <a:lstStyle/>
            <a:p>
              <a:endParaRPr lang="en-US"/>
            </a:p>
          </p:txBody>
        </p:sp>
      </p:grpSp>
      <p:grpSp>
        <p:nvGrpSpPr>
          <p:cNvPr id="159783" name="Group 39"/>
          <p:cNvGrpSpPr>
            <a:grpSpLocks/>
          </p:cNvGrpSpPr>
          <p:nvPr/>
        </p:nvGrpSpPr>
        <p:grpSpPr bwMode="auto">
          <a:xfrm>
            <a:off x="2540000" y="1981200"/>
            <a:ext cx="4927600" cy="2773363"/>
            <a:chOff x="1600" y="1248"/>
            <a:chExt cx="3104" cy="1747"/>
          </a:xfrm>
        </p:grpSpPr>
        <p:sp>
          <p:nvSpPr>
            <p:cNvPr id="159784" name="Oval 40"/>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59785" name="Group 41"/>
            <p:cNvGrpSpPr>
              <a:grpSpLocks/>
            </p:cNvGrpSpPr>
            <p:nvPr/>
          </p:nvGrpSpPr>
          <p:grpSpPr bwMode="auto">
            <a:xfrm>
              <a:off x="1600" y="1248"/>
              <a:ext cx="3104" cy="1747"/>
              <a:chOff x="1600" y="1248"/>
              <a:chExt cx="3104" cy="1747"/>
            </a:xfrm>
          </p:grpSpPr>
          <p:grpSp>
            <p:nvGrpSpPr>
              <p:cNvPr id="159786" name="Group 42"/>
              <p:cNvGrpSpPr>
                <a:grpSpLocks/>
              </p:cNvGrpSpPr>
              <p:nvPr/>
            </p:nvGrpSpPr>
            <p:grpSpPr bwMode="auto">
              <a:xfrm>
                <a:off x="1600" y="1567"/>
                <a:ext cx="1057" cy="1386"/>
                <a:chOff x="1600" y="1567"/>
                <a:chExt cx="1057" cy="1386"/>
              </a:xfrm>
            </p:grpSpPr>
            <p:sp>
              <p:nvSpPr>
                <p:cNvPr id="159787" name="Freeform 43"/>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788" name="Freeform 44"/>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59789" name="Group 45"/>
                <p:cNvGrpSpPr>
                  <a:grpSpLocks/>
                </p:cNvGrpSpPr>
                <p:nvPr/>
              </p:nvGrpSpPr>
              <p:grpSpPr bwMode="auto">
                <a:xfrm>
                  <a:off x="1920" y="1595"/>
                  <a:ext cx="672" cy="1252"/>
                  <a:chOff x="1920" y="1595"/>
                  <a:chExt cx="672" cy="1252"/>
                </a:xfrm>
              </p:grpSpPr>
              <p:sp>
                <p:nvSpPr>
                  <p:cNvPr id="159790" name="Freeform 46"/>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791" name="Freeform 47"/>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792" name="Freeform 48"/>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793" name="Freeform 49"/>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794" name="Freeform 50"/>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59795" name="Oval 51"/>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9796" name="Oval 52"/>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9797" name="Oval 53"/>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59798" name="Group 54"/>
              <p:cNvGrpSpPr>
                <a:grpSpLocks/>
              </p:cNvGrpSpPr>
              <p:nvPr/>
            </p:nvGrpSpPr>
            <p:grpSpPr bwMode="auto">
              <a:xfrm>
                <a:off x="2832" y="1248"/>
                <a:ext cx="1872" cy="1747"/>
                <a:chOff x="2832" y="1248"/>
                <a:chExt cx="1872" cy="1747"/>
              </a:xfrm>
            </p:grpSpPr>
            <p:sp>
              <p:nvSpPr>
                <p:cNvPr id="159799" name="Oval 55"/>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9800" name="Oval 56"/>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9801" name="Freeform 57"/>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02" name="Freeform 58"/>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03" name="Freeform 59"/>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04" name="Freeform 60"/>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05" name="Oval 61"/>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9806" name="Freeform 62"/>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07" name="Freeform 63"/>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08" name="Freeform 64"/>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09" name="Freeform 65"/>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10" name="Freeform 66"/>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11" name="Freeform 67"/>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12" name="Freeform 68"/>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13" name="Freeform 69"/>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14" name="Freeform 70"/>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9815" name="Freeform 71"/>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59816" name="WordArt 72"/>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59817" name="Oval 73"/>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59819" name="Rectangle 75"/>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9820" name="AutoShape 76"/>
          <p:cNvSpPr>
            <a:spLocks noChangeArrowheads="1"/>
          </p:cNvSpPr>
          <p:nvPr/>
        </p:nvSpPr>
        <p:spPr bwMode="auto">
          <a:xfrm rot="10800000">
            <a:off x="4546600" y="3238500"/>
            <a:ext cx="450850" cy="449263"/>
          </a:xfrm>
          <a:prstGeom prst="downArrow">
            <a:avLst>
              <a:gd name="adj1" fmla="val 52417"/>
              <a:gd name="adj2" fmla="val 47398"/>
            </a:avLst>
          </a:prstGeom>
          <a:solidFill>
            <a:srgbClr val="FFFFCC"/>
          </a:solidFill>
          <a:ln w="12700" algn="ctr">
            <a:solidFill>
              <a:srgbClr val="FF9900"/>
            </a:solidFill>
            <a:miter lim="800000"/>
            <a:headEnd/>
            <a:tailEnd/>
          </a:ln>
          <a:effectLst/>
        </p:spPr>
        <p:txBody>
          <a:bodyPr rot="10800000" wrap="none" anchor="ctr"/>
          <a:lstStyle/>
          <a:p>
            <a:pPr algn="ctr"/>
            <a:endParaRPr lang="en-US">
              <a:latin typeface="Arial Black" pitchFamily="34" charset="0"/>
            </a:endParaRPr>
          </a:p>
        </p:txBody>
      </p:sp>
      <p:sp>
        <p:nvSpPr>
          <p:cNvPr id="159821" name="Text Box 77"/>
          <p:cNvSpPr txBox="1">
            <a:spLocks noChangeArrowheads="1"/>
          </p:cNvSpPr>
          <p:nvPr/>
        </p:nvSpPr>
        <p:spPr bwMode="auto">
          <a:xfrm>
            <a:off x="304800" y="76200"/>
            <a:ext cx="5257800" cy="609600"/>
          </a:xfrm>
          <a:prstGeom prst="rect">
            <a:avLst/>
          </a:prstGeom>
          <a:noFill/>
          <a:ln w="9525" algn="ctr">
            <a:noFill/>
            <a:miter lim="800000"/>
            <a:headEnd/>
            <a:tailEnd/>
          </a:ln>
          <a:effectLst/>
        </p:spPr>
        <p:txBody>
          <a:bodyPr>
            <a:spAutoFit/>
          </a:bodyPr>
          <a:lstStyle/>
          <a:p>
            <a:pPr eaLnBrk="0" hangingPunct="0"/>
            <a:r>
              <a:rPr lang="en-US" sz="3400" u="sng">
                <a:solidFill>
                  <a:srgbClr val="00FFFF"/>
                </a:solidFill>
                <a:latin typeface="Fette Engschrift" pitchFamily="2" charset="0"/>
              </a:rPr>
              <a:t>2.2.3.3 The Foundation for the Messiah</a:t>
            </a:r>
          </a:p>
        </p:txBody>
      </p:sp>
      <p:grpSp>
        <p:nvGrpSpPr>
          <p:cNvPr id="159825" name="Group 81"/>
          <p:cNvGrpSpPr>
            <a:grpSpLocks/>
          </p:cNvGrpSpPr>
          <p:nvPr/>
        </p:nvGrpSpPr>
        <p:grpSpPr bwMode="auto">
          <a:xfrm>
            <a:off x="2343150" y="2528888"/>
            <a:ext cx="5715000" cy="534987"/>
            <a:chOff x="1004" y="1157"/>
            <a:chExt cx="3600" cy="337"/>
          </a:xfrm>
        </p:grpSpPr>
        <p:sp>
          <p:nvSpPr>
            <p:cNvPr id="159826" name="Rectangle 82"/>
            <p:cNvSpPr>
              <a:spLocks noChangeArrowheads="1"/>
            </p:cNvSpPr>
            <p:nvPr/>
          </p:nvSpPr>
          <p:spPr bwMode="auto">
            <a:xfrm>
              <a:off x="1004" y="1158"/>
              <a:ext cx="3600" cy="336"/>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grpSp>
          <p:nvGrpSpPr>
            <p:cNvPr id="159827" name="Group 83"/>
            <p:cNvGrpSpPr>
              <a:grpSpLocks/>
            </p:cNvGrpSpPr>
            <p:nvPr/>
          </p:nvGrpSpPr>
          <p:grpSpPr bwMode="auto">
            <a:xfrm>
              <a:off x="1018" y="1157"/>
              <a:ext cx="3570" cy="335"/>
              <a:chOff x="990" y="1157"/>
              <a:chExt cx="3570" cy="335"/>
            </a:xfrm>
          </p:grpSpPr>
          <p:sp>
            <p:nvSpPr>
              <p:cNvPr id="159828" name="Text Box 84"/>
              <p:cNvSpPr txBox="1">
                <a:spLocks noChangeArrowheads="1"/>
              </p:cNvSpPr>
              <p:nvPr/>
            </p:nvSpPr>
            <p:spPr bwMode="auto">
              <a:xfrm>
                <a:off x="990" y="1175"/>
                <a:ext cx="2424" cy="308"/>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2600">
                    <a:solidFill>
                      <a:schemeClr val="bg1"/>
                    </a:solidFill>
                    <a:latin typeface="Impact" pitchFamily="34" charset="0"/>
                  </a:rPr>
                  <a:t>Foundation for the Messiah</a:t>
                </a:r>
                <a:endParaRPr lang="en-US" sz="2600" b="1" u="sng">
                  <a:latin typeface="Times New Roman" pitchFamily="18" charset="0"/>
                </a:endParaRPr>
              </a:p>
            </p:txBody>
          </p:sp>
          <p:sp>
            <p:nvSpPr>
              <p:cNvPr id="159829" name="Text Box 85"/>
              <p:cNvSpPr txBox="1">
                <a:spLocks noChangeArrowheads="1"/>
              </p:cNvSpPr>
              <p:nvPr/>
            </p:nvSpPr>
            <p:spPr bwMode="auto">
              <a:xfrm>
                <a:off x="3318" y="1157"/>
                <a:ext cx="192" cy="327"/>
              </a:xfrm>
              <a:prstGeom prst="rect">
                <a:avLst/>
              </a:prstGeom>
              <a:noFill/>
              <a:ln w="9525">
                <a:noFill/>
                <a:miter lim="800000"/>
                <a:headEnd/>
                <a:tailEnd/>
              </a:ln>
              <a:effectLst/>
            </p:spPr>
            <p:txBody>
              <a:bodyPr>
                <a:spAutoFit/>
              </a:bodyPr>
              <a:lstStyle/>
              <a:p>
                <a:pPr algn="ctr"/>
                <a:r>
                  <a:rPr lang="en-US" sz="2800">
                    <a:solidFill>
                      <a:schemeClr val="bg1"/>
                    </a:solidFill>
                    <a:latin typeface="Impact" pitchFamily="34" charset="0"/>
                  </a:rPr>
                  <a:t>:</a:t>
                </a:r>
              </a:p>
            </p:txBody>
          </p:sp>
          <p:sp>
            <p:nvSpPr>
              <p:cNvPr id="159830" name="Text Box 86"/>
              <p:cNvSpPr txBox="1">
                <a:spLocks noChangeArrowheads="1"/>
              </p:cNvSpPr>
              <p:nvPr/>
            </p:nvSpPr>
            <p:spPr bwMode="auto">
              <a:xfrm>
                <a:off x="3456" y="1165"/>
                <a:ext cx="1104" cy="327"/>
              </a:xfrm>
              <a:prstGeom prst="rect">
                <a:avLst/>
              </a:prstGeom>
              <a:noFill/>
              <a:ln w="38100" algn="ctr">
                <a:noFill/>
                <a:miter lim="800000"/>
                <a:headEnd/>
                <a:tailEnd/>
              </a:ln>
              <a:effectLst/>
            </p:spPr>
            <p:txBody>
              <a:bodyPr wrap="none" anchor="ctr"/>
              <a:lstStyle/>
              <a:p>
                <a:r>
                  <a:rPr lang="en-US" sz="2600">
                    <a:solidFill>
                      <a:schemeClr val="bg1"/>
                    </a:solidFill>
                    <a:latin typeface="Impact" pitchFamily="34" charset="0"/>
                  </a:rPr>
                  <a:t>established</a:t>
                </a:r>
              </a:p>
            </p:txBody>
          </p:sp>
        </p:grpSp>
      </p:grpSp>
      <p:sp>
        <p:nvSpPr>
          <p:cNvPr id="159831" name="Text Box 87"/>
          <p:cNvSpPr txBox="1">
            <a:spLocks noChangeArrowheads="1"/>
          </p:cNvSpPr>
          <p:nvPr/>
        </p:nvSpPr>
        <p:spPr bwMode="auto">
          <a:xfrm>
            <a:off x="6605588" y="3019425"/>
            <a:ext cx="1524000" cy="457200"/>
          </a:xfrm>
          <a:prstGeom prst="rect">
            <a:avLst/>
          </a:prstGeom>
          <a:noFill/>
          <a:ln w="9525">
            <a:noFill/>
            <a:miter lim="800000"/>
            <a:headEnd/>
            <a:tailEnd/>
          </a:ln>
          <a:effectLst>
            <a:outerShdw dist="28398" dir="1593903" algn="ctr" rotWithShape="0">
              <a:srgbClr val="CC6600"/>
            </a:outerShdw>
          </a:effectLst>
        </p:spPr>
        <p:txBody>
          <a:bodyPr>
            <a:spAutoFit/>
          </a:bodyPr>
          <a:lstStyle/>
          <a:p>
            <a:pPr algn="r">
              <a:spcBef>
                <a:spcPct val="50000"/>
              </a:spcBef>
            </a:pPr>
            <a:r>
              <a:rPr lang="en-US" sz="2400" b="1">
                <a:solidFill>
                  <a:srgbClr val="FFE2A9"/>
                </a:solidFill>
                <a:latin typeface="Arial Narrow" pitchFamily="34" charset="0"/>
              </a:rPr>
              <a:t>(National)</a:t>
            </a:r>
          </a:p>
        </p:txBody>
      </p:sp>
      <p:grpSp>
        <p:nvGrpSpPr>
          <p:cNvPr id="159832" name="Group 88"/>
          <p:cNvGrpSpPr>
            <a:grpSpLocks/>
          </p:cNvGrpSpPr>
          <p:nvPr/>
        </p:nvGrpSpPr>
        <p:grpSpPr bwMode="auto">
          <a:xfrm>
            <a:off x="3133725" y="3890963"/>
            <a:ext cx="3276600" cy="457200"/>
            <a:chOff x="1728" y="1440"/>
            <a:chExt cx="2064" cy="288"/>
          </a:xfrm>
        </p:grpSpPr>
        <p:sp>
          <p:nvSpPr>
            <p:cNvPr id="159833" name="Rectangle 89"/>
            <p:cNvSpPr>
              <a:spLocks noChangeArrowheads="1"/>
            </p:cNvSpPr>
            <p:nvPr/>
          </p:nvSpPr>
          <p:spPr bwMode="auto">
            <a:xfrm>
              <a:off x="1740" y="1440"/>
              <a:ext cx="2040" cy="28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59834" name="Text Box 90"/>
            <p:cNvSpPr txBox="1">
              <a:spLocks noChangeArrowheads="1"/>
            </p:cNvSpPr>
            <p:nvPr/>
          </p:nvSpPr>
          <p:spPr bwMode="auto">
            <a:xfrm>
              <a:off x="1728" y="1440"/>
              <a:ext cx="2064" cy="28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2400">
                  <a:solidFill>
                    <a:srgbClr val="000099"/>
                  </a:solidFill>
                  <a:latin typeface="Impact" pitchFamily="34" charset="0"/>
                </a:rPr>
                <a:t>Foundation of substance</a:t>
              </a:r>
            </a:p>
          </p:txBody>
        </p:sp>
      </p:grpSp>
      <p:grpSp>
        <p:nvGrpSpPr>
          <p:cNvPr id="159835" name="Group 91"/>
          <p:cNvGrpSpPr>
            <a:grpSpLocks/>
          </p:cNvGrpSpPr>
          <p:nvPr/>
        </p:nvGrpSpPr>
        <p:grpSpPr bwMode="auto">
          <a:xfrm>
            <a:off x="214313" y="1800225"/>
            <a:ext cx="2362200" cy="2308225"/>
            <a:chOff x="135" y="1134"/>
            <a:chExt cx="1488" cy="1454"/>
          </a:xfrm>
        </p:grpSpPr>
        <p:sp>
          <p:nvSpPr>
            <p:cNvPr id="159836" name="AutoShape 92"/>
            <p:cNvSpPr>
              <a:spLocks noChangeArrowheads="1"/>
            </p:cNvSpPr>
            <p:nvPr/>
          </p:nvSpPr>
          <p:spPr bwMode="auto">
            <a:xfrm rot="10800000">
              <a:off x="1089" y="1710"/>
              <a:ext cx="174" cy="521"/>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59837" name="Group 93"/>
            <p:cNvGrpSpPr>
              <a:grpSpLocks/>
            </p:cNvGrpSpPr>
            <p:nvPr/>
          </p:nvGrpSpPr>
          <p:grpSpPr bwMode="auto">
            <a:xfrm>
              <a:off x="890" y="1134"/>
              <a:ext cx="572" cy="565"/>
              <a:chOff x="4704" y="288"/>
              <a:chExt cx="672" cy="720"/>
            </a:xfrm>
          </p:grpSpPr>
          <p:sp>
            <p:nvSpPr>
              <p:cNvPr id="159838" name="Oval 94"/>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59839" name="WordArt 95"/>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59840" name="Group 96"/>
            <p:cNvGrpSpPr>
              <a:grpSpLocks/>
            </p:cNvGrpSpPr>
            <p:nvPr/>
          </p:nvGrpSpPr>
          <p:grpSpPr bwMode="auto">
            <a:xfrm>
              <a:off x="730" y="2180"/>
              <a:ext cx="893" cy="408"/>
              <a:chOff x="1344" y="2736"/>
              <a:chExt cx="1056" cy="528"/>
            </a:xfrm>
          </p:grpSpPr>
          <p:sp>
            <p:nvSpPr>
              <p:cNvPr id="159841" name="Oval 97"/>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9842" name="WordArt 98"/>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159846" name="Group 102"/>
            <p:cNvGrpSpPr>
              <a:grpSpLocks/>
            </p:cNvGrpSpPr>
            <p:nvPr/>
          </p:nvGrpSpPr>
          <p:grpSpPr bwMode="auto">
            <a:xfrm>
              <a:off x="135" y="1710"/>
              <a:ext cx="960" cy="432"/>
              <a:chOff x="192" y="1929"/>
              <a:chExt cx="960" cy="432"/>
            </a:xfrm>
          </p:grpSpPr>
          <p:sp>
            <p:nvSpPr>
              <p:cNvPr id="159847" name="Rectangle 103"/>
              <p:cNvSpPr>
                <a:spLocks noChangeArrowheads="1"/>
              </p:cNvSpPr>
              <p:nvPr/>
            </p:nvSpPr>
            <p:spPr bwMode="auto">
              <a:xfrm>
                <a:off x="226" y="1929"/>
                <a:ext cx="893" cy="432"/>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59848" name="Text Box 104"/>
              <p:cNvSpPr txBox="1">
                <a:spLocks noChangeArrowheads="1"/>
              </p:cNvSpPr>
              <p:nvPr/>
            </p:nvSpPr>
            <p:spPr bwMode="auto">
              <a:xfrm>
                <a:off x="192" y="1930"/>
                <a:ext cx="960" cy="430"/>
              </a:xfrm>
              <a:prstGeom prst="rect">
                <a:avLst/>
              </a:prstGeom>
              <a:noFill/>
              <a:ln w="19050">
                <a:noFill/>
                <a:miter lim="800000"/>
                <a:headEnd/>
                <a:tailEnd/>
              </a:ln>
              <a:effectLst/>
            </p:spPr>
            <p:txBody>
              <a:bodyPr>
                <a:spAutoFit/>
              </a:bodyPr>
              <a:lstStyle/>
              <a:p>
                <a:pPr algn="ctr" eaLnBrk="0" hangingPunct="0">
                  <a:lnSpc>
                    <a:spcPct val="75000"/>
                  </a:lnSpc>
                </a:pPr>
                <a:endParaRPr lang="en-US" sz="200">
                  <a:solidFill>
                    <a:srgbClr val="440022"/>
                  </a:solidFill>
                  <a:latin typeface="Impact" pitchFamily="34" charset="0"/>
                </a:endParaRPr>
              </a:p>
              <a:p>
                <a:pPr algn="ctr" eaLnBrk="0" hangingPunct="0">
                  <a:lnSpc>
                    <a:spcPct val="85000"/>
                  </a:lnSpc>
                </a:pPr>
                <a:r>
                  <a:rPr lang="en-US" sz="2200" b="1">
                    <a:solidFill>
                      <a:srgbClr val="440022"/>
                    </a:solidFill>
                    <a:latin typeface="Impact" pitchFamily="34" charset="0"/>
                  </a:rPr>
                  <a:t>Foundation</a:t>
                </a:r>
              </a:p>
              <a:p>
                <a:pPr algn="ctr" eaLnBrk="0" hangingPunct="0">
                  <a:lnSpc>
                    <a:spcPct val="85000"/>
                  </a:lnSpc>
                </a:pPr>
                <a:r>
                  <a:rPr lang="en-US" sz="2200" b="1">
                    <a:solidFill>
                      <a:srgbClr val="440022"/>
                    </a:solidFill>
                    <a:latin typeface="Impact" pitchFamily="34" charset="0"/>
                  </a:rPr>
                  <a:t>of faith</a:t>
                </a:r>
              </a:p>
            </p:txBody>
          </p:sp>
        </p:grpSp>
      </p:grpSp>
      <p:sp>
        <p:nvSpPr>
          <p:cNvPr id="159849" name="AutoShape 105"/>
          <p:cNvSpPr>
            <a:spLocks noChangeArrowheads="1"/>
          </p:cNvSpPr>
          <p:nvPr/>
        </p:nvSpPr>
        <p:spPr bwMode="auto">
          <a:xfrm rot="10800000">
            <a:off x="4543425" y="1871663"/>
            <a:ext cx="450850" cy="449262"/>
          </a:xfrm>
          <a:prstGeom prst="downArrow">
            <a:avLst>
              <a:gd name="adj1" fmla="val 52417"/>
              <a:gd name="adj2" fmla="val 47398"/>
            </a:avLst>
          </a:prstGeom>
          <a:solidFill>
            <a:srgbClr val="FFFFCC"/>
          </a:solidFill>
          <a:ln w="12700" algn="ctr">
            <a:solidFill>
              <a:srgbClr val="FF9900"/>
            </a:solidFill>
            <a:miter lim="800000"/>
            <a:headEnd/>
            <a:tailEnd/>
          </a:ln>
          <a:effectLst/>
        </p:spPr>
        <p:txBody>
          <a:bodyPr rot="10800000" wrap="none" anchor="ctr"/>
          <a:lstStyle/>
          <a:p>
            <a:pPr algn="ctr"/>
            <a:endParaRPr lang="en-US">
              <a:latin typeface="Arial Black" pitchFamily="34" charset="0"/>
            </a:endParaRPr>
          </a:p>
        </p:txBody>
      </p:sp>
      <p:grpSp>
        <p:nvGrpSpPr>
          <p:cNvPr id="159850" name="Group 106"/>
          <p:cNvGrpSpPr>
            <a:grpSpLocks/>
          </p:cNvGrpSpPr>
          <p:nvPr/>
        </p:nvGrpSpPr>
        <p:grpSpPr bwMode="auto">
          <a:xfrm>
            <a:off x="908814" y="5830887"/>
            <a:ext cx="7320786" cy="874713"/>
            <a:chOff x="289" y="3612"/>
            <a:chExt cx="5080" cy="551"/>
          </a:xfrm>
        </p:grpSpPr>
        <p:sp>
          <p:nvSpPr>
            <p:cNvPr id="159851" name="Text Box 107"/>
            <p:cNvSpPr txBox="1">
              <a:spLocks noChangeArrowheads="1"/>
            </p:cNvSpPr>
            <p:nvPr/>
          </p:nvSpPr>
          <p:spPr bwMode="auto">
            <a:xfrm>
              <a:off x="492" y="3640"/>
              <a:ext cx="4877"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However, </a:t>
              </a:r>
              <a:r>
                <a:rPr lang="en-US" sz="2000" b="1" dirty="0" smtClean="0">
                  <a:solidFill>
                    <a:schemeClr val="bg1"/>
                  </a:solidFill>
                  <a:latin typeface="Arial Narrow" pitchFamily="34" charset="0"/>
                </a:rPr>
                <a:t>once </a:t>
              </a:r>
              <a:r>
                <a:rPr lang="en-US" sz="2000" b="1" dirty="0">
                  <a:solidFill>
                    <a:schemeClr val="bg1"/>
                  </a:solidFill>
                  <a:latin typeface="Arial Narrow" pitchFamily="34" charset="0"/>
                </a:rPr>
                <a:t>the </a:t>
              </a:r>
              <a:r>
                <a:rPr lang="en-US" sz="2000" b="1" u="sng" dirty="0">
                  <a:solidFill>
                    <a:schemeClr val="bg1"/>
                  </a:solidFill>
                  <a:latin typeface="Arial Narrow" pitchFamily="34" charset="0"/>
                </a:rPr>
                <a:t>younger generation of Israelites</a:t>
              </a:r>
              <a:r>
                <a:rPr lang="en-US" sz="2000" b="1" dirty="0">
                  <a:solidFill>
                    <a:schemeClr val="bg1"/>
                  </a:solidFill>
                  <a:latin typeface="Arial Narrow" pitchFamily="34" charset="0"/>
                </a:rPr>
                <a:t> entered Canaan, they also became faithless. Hence God’s providence was prolonged again, and would suffer repeated setbacks until the time of Jesus.</a:t>
              </a:r>
              <a:endParaRPr lang="en-US" sz="2000" dirty="0">
                <a:solidFill>
                  <a:schemeClr val="bg1"/>
                </a:solidFill>
              </a:endParaRPr>
            </a:p>
          </p:txBody>
        </p:sp>
        <p:sp>
          <p:nvSpPr>
            <p:cNvPr id="159852" name="Text Box 108"/>
            <p:cNvSpPr txBox="1">
              <a:spLocks noChangeArrowheads="1"/>
            </p:cNvSpPr>
            <p:nvPr/>
          </p:nvSpPr>
          <p:spPr bwMode="auto">
            <a:xfrm>
              <a:off x="289" y="3612"/>
              <a:ext cx="215" cy="271"/>
            </a:xfrm>
            <a:prstGeom prst="rect">
              <a:avLst/>
            </a:prstGeom>
            <a:noFill/>
            <a:ln w="9525">
              <a:noFill/>
              <a:miter lim="800000"/>
              <a:headEnd/>
              <a:tailEnd/>
            </a:ln>
            <a:effectLst/>
          </p:spPr>
          <p:txBody>
            <a:bodyPr>
              <a:spAutoFit/>
            </a:bodyPr>
            <a:lstStyle/>
            <a:p>
              <a:pPr eaLnBrk="0" hangingPunct="0">
                <a:lnSpc>
                  <a:spcPct val="50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sp>
        <p:nvSpPr>
          <p:cNvPr id="159858" name="Text Box 114"/>
          <p:cNvSpPr txBox="1">
            <a:spLocks noChangeArrowheads="1"/>
          </p:cNvSpPr>
          <p:nvPr/>
        </p:nvSpPr>
        <p:spPr bwMode="auto">
          <a:xfrm>
            <a:off x="6677025" y="1144588"/>
            <a:ext cx="2209800" cy="457200"/>
          </a:xfrm>
          <a:prstGeom prst="rect">
            <a:avLst/>
          </a:prstGeom>
          <a:noFill/>
          <a:ln w="9525">
            <a:noFill/>
            <a:miter lim="800000"/>
            <a:headEnd/>
            <a:tailEnd/>
          </a:ln>
          <a:effectLst>
            <a:outerShdw dist="28398" dir="1593903" algn="ctr" rotWithShape="0">
              <a:schemeClr val="tx1"/>
            </a:outerShdw>
          </a:effectLst>
        </p:spPr>
        <p:txBody>
          <a:bodyPr>
            <a:spAutoFit/>
          </a:bodyPr>
          <a:lstStyle/>
          <a:p>
            <a:pPr>
              <a:spcBef>
                <a:spcPct val="50000"/>
              </a:spcBef>
            </a:pPr>
            <a:r>
              <a:rPr lang="en-US" sz="2400" b="1">
                <a:solidFill>
                  <a:srgbClr val="FFE2A9"/>
                </a:solidFill>
                <a:latin typeface="Arial Narrow" pitchFamily="34" charset="0"/>
              </a:rPr>
              <a:t>(Satanic nations)</a:t>
            </a:r>
          </a:p>
        </p:txBody>
      </p:sp>
      <p:grpSp>
        <p:nvGrpSpPr>
          <p:cNvPr id="159859" name="Group 115"/>
          <p:cNvGrpSpPr>
            <a:grpSpLocks/>
          </p:cNvGrpSpPr>
          <p:nvPr/>
        </p:nvGrpSpPr>
        <p:grpSpPr bwMode="auto">
          <a:xfrm>
            <a:off x="2714625" y="1068388"/>
            <a:ext cx="3962400" cy="609600"/>
            <a:chOff x="1824" y="1045"/>
            <a:chExt cx="2496" cy="384"/>
          </a:xfrm>
        </p:grpSpPr>
        <p:sp>
          <p:nvSpPr>
            <p:cNvPr id="159860" name="Rectangle 116"/>
            <p:cNvSpPr>
              <a:spLocks noChangeArrowheads="1"/>
            </p:cNvSpPr>
            <p:nvPr/>
          </p:nvSpPr>
          <p:spPr bwMode="auto">
            <a:xfrm>
              <a:off x="1824" y="1045"/>
              <a:ext cx="2496" cy="384"/>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59861" name="Text Box 117"/>
            <p:cNvSpPr txBox="1">
              <a:spLocks noChangeArrowheads="1"/>
            </p:cNvSpPr>
            <p:nvPr/>
          </p:nvSpPr>
          <p:spPr bwMode="auto">
            <a:xfrm>
              <a:off x="1824" y="1054"/>
              <a:ext cx="2448" cy="365"/>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3200">
                  <a:solidFill>
                    <a:srgbClr val="660033"/>
                  </a:solidFill>
                  <a:latin typeface="Impact" pitchFamily="34" charset="0"/>
                </a:rPr>
                <a:t>Coming of       Messiah</a:t>
              </a:r>
            </a:p>
          </p:txBody>
        </p:sp>
      </p:grpSp>
      <p:sp>
        <p:nvSpPr>
          <p:cNvPr id="159862" name="WordArt 118"/>
          <p:cNvSpPr>
            <a:spLocks noChangeArrowheads="1" noChangeShapeType="1" noTextEdit="1"/>
          </p:cNvSpPr>
          <p:nvPr/>
        </p:nvSpPr>
        <p:spPr bwMode="auto">
          <a:xfrm rot="19881787" flipH="1">
            <a:off x="4729163" y="842963"/>
            <a:ext cx="71437" cy="1062037"/>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7118213" scaled="1"/>
                </a:gradFill>
                <a:latin typeface="Times New Roman"/>
                <a:cs typeface="Times New Roman"/>
              </a:rPr>
              <a:t>-</a:t>
            </a:r>
          </a:p>
        </p:txBody>
      </p:sp>
      <p:sp>
        <p:nvSpPr>
          <p:cNvPr id="159863" name="WordArt 119"/>
          <p:cNvSpPr>
            <a:spLocks noChangeArrowheads="1" noChangeShapeType="1" noTextEdit="1"/>
          </p:cNvSpPr>
          <p:nvPr/>
        </p:nvSpPr>
        <p:spPr bwMode="auto">
          <a:xfrm rot="1629997" flipH="1">
            <a:off x="4738688" y="842963"/>
            <a:ext cx="71437" cy="1062037"/>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3770003" scaled="1"/>
                </a:gradFill>
                <a:latin typeface="Times New Roman"/>
                <a:cs typeface="Times New Roman"/>
              </a:rPr>
              <a:t>-</a:t>
            </a:r>
          </a:p>
        </p:txBody>
      </p:sp>
      <p:grpSp>
        <p:nvGrpSpPr>
          <p:cNvPr id="120" name="Group 95"/>
          <p:cNvGrpSpPr>
            <a:grpSpLocks/>
          </p:cNvGrpSpPr>
          <p:nvPr/>
        </p:nvGrpSpPr>
        <p:grpSpPr bwMode="auto">
          <a:xfrm>
            <a:off x="1157288" y="4210050"/>
            <a:ext cx="1417637" cy="647700"/>
            <a:chOff x="480" y="1680"/>
            <a:chExt cx="893" cy="408"/>
          </a:xfrm>
        </p:grpSpPr>
        <p:sp>
          <p:nvSpPr>
            <p:cNvPr id="121" name="Oval 96"/>
            <p:cNvSpPr>
              <a:spLocks noChangeArrowheads="1"/>
            </p:cNvSpPr>
            <p:nvPr/>
          </p:nvSpPr>
          <p:spPr bwMode="auto">
            <a:xfrm>
              <a:off x="480" y="1680"/>
              <a:ext cx="893" cy="40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22" name="WordArt 97"/>
            <p:cNvSpPr>
              <a:spLocks noChangeArrowheads="1" noChangeShapeType="1" noTextEdit="1"/>
            </p:cNvSpPr>
            <p:nvPr/>
          </p:nvSpPr>
          <p:spPr bwMode="auto">
            <a:xfrm>
              <a:off x="609" y="1773"/>
              <a:ext cx="635" cy="22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sp>
        <p:nvSpPr>
          <p:cNvPr id="124" name="AutoShape 76"/>
          <p:cNvSpPr>
            <a:spLocks noChangeArrowheads="1"/>
          </p:cNvSpPr>
          <p:nvPr/>
        </p:nvSpPr>
        <p:spPr bwMode="auto">
          <a:xfrm rot="5400000">
            <a:off x="4819650" y="217170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25" name="Group 112"/>
          <p:cNvGrpSpPr/>
          <p:nvPr/>
        </p:nvGrpSpPr>
        <p:grpSpPr>
          <a:xfrm>
            <a:off x="6572250" y="4038600"/>
            <a:ext cx="1752600" cy="990600"/>
            <a:chOff x="6572250" y="3962400"/>
            <a:chExt cx="1752600" cy="990600"/>
          </a:xfrm>
        </p:grpSpPr>
        <p:sp>
          <p:nvSpPr>
            <p:cNvPr id="126" name="Oval 78"/>
            <p:cNvSpPr>
              <a:spLocks noChangeArrowheads="1"/>
            </p:cNvSpPr>
            <p:nvPr/>
          </p:nvSpPr>
          <p:spPr bwMode="auto">
            <a:xfrm>
              <a:off x="6572250" y="3962400"/>
              <a:ext cx="1752600" cy="990600"/>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grpSp>
          <p:nvGrpSpPr>
            <p:cNvPr id="127" name="Group 79"/>
            <p:cNvGrpSpPr>
              <a:grpSpLocks/>
            </p:cNvGrpSpPr>
            <p:nvPr/>
          </p:nvGrpSpPr>
          <p:grpSpPr bwMode="auto">
            <a:xfrm>
              <a:off x="6821488" y="4267200"/>
              <a:ext cx="1255713" cy="457200"/>
              <a:chOff x="4368" y="1776"/>
              <a:chExt cx="791" cy="288"/>
            </a:xfrm>
          </p:grpSpPr>
          <p:sp>
            <p:nvSpPr>
              <p:cNvPr id="128" name="WordArt 80"/>
              <p:cNvSpPr>
                <a:spLocks noChangeArrowheads="1" noChangeShapeType="1" noTextEdit="1"/>
              </p:cNvSpPr>
              <p:nvPr/>
            </p:nvSpPr>
            <p:spPr bwMode="auto">
              <a:xfrm>
                <a:off x="4425" y="1776"/>
                <a:ext cx="678" cy="144"/>
              </a:xfrm>
              <a:prstGeom prst="rect">
                <a:avLst/>
              </a:prstGeom>
            </p:spPr>
            <p:txBody>
              <a:bodyPr spcFirstLastPara="1" wrap="none" fromWordArt="1">
                <a:prstTxWarp prst="textArchUp">
                  <a:avLst>
                    <a:gd name="adj" fmla="val 10800000"/>
                  </a:avLst>
                </a:prstTxWarp>
              </a:bodyPr>
              <a:lstStyle/>
              <a:p>
                <a:pPr algn="ctr"/>
                <a:r>
                  <a:rPr lang="en-US" sz="3600" kern="10" dirty="0">
                    <a:ln w="19050">
                      <a:solidFill>
                        <a:srgbClr val="680000"/>
                      </a:solidFill>
                      <a:round/>
                      <a:headEnd/>
                      <a:tailEnd/>
                    </a:ln>
                    <a:solidFill>
                      <a:schemeClr val="bg1"/>
                    </a:solidFill>
                    <a:latin typeface="Impact"/>
                  </a:rPr>
                  <a:t>Younger</a:t>
                </a:r>
              </a:p>
            </p:txBody>
          </p:sp>
          <p:sp>
            <p:nvSpPr>
              <p:cNvPr id="129" name="WordArt 81"/>
              <p:cNvSpPr>
                <a:spLocks noChangeArrowheads="1" noChangeShapeType="1" noTextEdit="1"/>
              </p:cNvSpPr>
              <p:nvPr/>
            </p:nvSpPr>
            <p:spPr bwMode="auto">
              <a:xfrm>
                <a:off x="4368" y="1920"/>
                <a:ext cx="791" cy="144"/>
              </a:xfrm>
              <a:prstGeom prst="rect">
                <a:avLst/>
              </a:prstGeom>
            </p:spPr>
            <p:txBody>
              <a:bodyPr spcFirstLastPara="1" wrap="none" fromWordArt="1">
                <a:prstTxWarp prst="textArchDown">
                  <a:avLst>
                    <a:gd name="adj" fmla="val 0"/>
                  </a:avLst>
                </a:prstTxWarp>
              </a:bodyPr>
              <a:lstStyle/>
              <a:p>
                <a:pPr algn="ctr"/>
                <a:r>
                  <a:rPr lang="en-US" sz="3600" kern="10" dirty="0">
                    <a:ln w="19050">
                      <a:solidFill>
                        <a:srgbClr val="680000"/>
                      </a:solidFill>
                      <a:round/>
                      <a:headEnd/>
                      <a:tailEnd/>
                    </a:ln>
                    <a:solidFill>
                      <a:schemeClr val="bg1"/>
                    </a:solidFill>
                    <a:latin typeface="Impact"/>
                  </a:rPr>
                  <a:t>Israelites</a:t>
                </a:r>
              </a:p>
            </p:txBody>
          </p:sp>
        </p:grpSp>
      </p:grpSp>
      <p:grpSp>
        <p:nvGrpSpPr>
          <p:cNvPr id="130" name="Group 84"/>
          <p:cNvGrpSpPr>
            <a:grpSpLocks/>
          </p:cNvGrpSpPr>
          <p:nvPr/>
        </p:nvGrpSpPr>
        <p:grpSpPr bwMode="auto">
          <a:xfrm>
            <a:off x="3343275" y="4724400"/>
            <a:ext cx="2857500" cy="609600"/>
            <a:chOff x="1896" y="3168"/>
            <a:chExt cx="1800" cy="384"/>
          </a:xfrm>
        </p:grpSpPr>
        <p:sp>
          <p:nvSpPr>
            <p:cNvPr id="131" name="Oval 85"/>
            <p:cNvSpPr>
              <a:spLocks noChangeArrowheads="1"/>
            </p:cNvSpPr>
            <p:nvPr/>
          </p:nvSpPr>
          <p:spPr bwMode="auto">
            <a:xfrm>
              <a:off x="1896" y="3168"/>
              <a:ext cx="1800" cy="384"/>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32" name="WordArt 86"/>
            <p:cNvSpPr>
              <a:spLocks noChangeArrowheads="1" noChangeShapeType="1" noTextEdit="1"/>
            </p:cNvSpPr>
            <p:nvPr/>
          </p:nvSpPr>
          <p:spPr bwMode="auto">
            <a:xfrm>
              <a:off x="2052" y="3249"/>
              <a:ext cx="1488" cy="249"/>
            </a:xfrm>
            <a:prstGeom prst="rect">
              <a:avLst/>
            </a:prstGeom>
          </p:spPr>
          <p:txBody>
            <a:bodyPr wrap="none" fromWordArt="1">
              <a:prstTxWarp prst="textInflate">
                <a:avLst>
                  <a:gd name="adj" fmla="val 13634"/>
                </a:avLst>
              </a:prstTxWarp>
            </a:bodyPr>
            <a:lstStyle/>
            <a:p>
              <a:pPr algn="ctr"/>
              <a:r>
                <a:rPr lang="en-US" sz="3600" kern="10" dirty="0">
                  <a:ln w="19050">
                    <a:solidFill>
                      <a:srgbClr val="680000"/>
                    </a:solidFill>
                    <a:round/>
                    <a:headEnd/>
                    <a:tailEnd/>
                  </a:ln>
                  <a:solidFill>
                    <a:schemeClr val="bg1"/>
                  </a:solidFill>
                  <a:latin typeface="Impact"/>
                </a:rPr>
                <a:t>Entering Canaan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59850"/>
                                        </p:tgtEl>
                                        <p:attrNameLst>
                                          <p:attrName>style.visibility</p:attrName>
                                        </p:attrNameLst>
                                      </p:cBhvr>
                                      <p:to>
                                        <p:strVal val="visible"/>
                                      </p:to>
                                    </p:set>
                                    <p:animEffect transition="in" filter="barn(outVertical)">
                                      <p:cBhvr>
                                        <p:cTn id="7" dur="500"/>
                                        <p:tgtEl>
                                          <p:spTgt spid="1598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decel="50000" autoRev="1" fill="remove" nodeType="clickEffect">
                                  <p:stCondLst>
                                    <p:cond delay="0"/>
                                  </p:stCondLst>
                                  <p:childTnLst>
                                    <p:animScale>
                                      <p:cBhvr>
                                        <p:cTn id="11" dur="2000" fill="hold"/>
                                        <p:tgtEl>
                                          <p:spTgt spid="125"/>
                                        </p:tgtEl>
                                      </p:cBhvr>
                                      <p:by x="170000" y="1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1581150" y="1524000"/>
            <a:ext cx="5905500" cy="555625"/>
          </a:xfrm>
          <a:prstGeom prst="rect">
            <a:avLst/>
          </a:prstGeom>
          <a:noFill/>
          <a:ln w="38100" algn="ctr">
            <a:noFill/>
            <a:miter lim="800000"/>
            <a:headEnd/>
            <a:tailEnd/>
          </a:ln>
          <a:effectLst/>
        </p:spPr>
        <p:txBody>
          <a:bodyPr>
            <a:spAutoFit/>
          </a:bodyPr>
          <a:lstStyle/>
          <a:p>
            <a:pPr algn="ctr">
              <a:lnSpc>
                <a:spcPct val="95000"/>
              </a:lnSpc>
              <a:spcBef>
                <a:spcPct val="50000"/>
              </a:spcBef>
            </a:pPr>
            <a:r>
              <a:rPr lang="en-US" sz="3200" b="1">
                <a:solidFill>
                  <a:schemeClr val="bg1"/>
                </a:solidFill>
                <a:latin typeface="Eurostile" pitchFamily="34" charset="0"/>
              </a:rPr>
              <a:t>For more information visit</a:t>
            </a:r>
          </a:p>
        </p:txBody>
      </p:sp>
      <p:sp>
        <p:nvSpPr>
          <p:cNvPr id="223235" name="Text Box 3"/>
          <p:cNvSpPr txBox="1">
            <a:spLocks noChangeArrowheads="1"/>
          </p:cNvSpPr>
          <p:nvPr/>
        </p:nvSpPr>
        <p:spPr bwMode="auto">
          <a:xfrm>
            <a:off x="533400" y="2286000"/>
            <a:ext cx="8001000" cy="728663"/>
          </a:xfrm>
          <a:prstGeom prst="rect">
            <a:avLst/>
          </a:prstGeom>
          <a:noFill/>
          <a:ln w="38100" algn="ctr">
            <a:noFill/>
            <a:miter lim="800000"/>
            <a:headEnd/>
            <a:tailEnd/>
          </a:ln>
          <a:effectLst/>
        </p:spPr>
        <p:txBody>
          <a:bodyPr>
            <a:spAutoFit/>
          </a:bodyPr>
          <a:lstStyle/>
          <a:p>
            <a:pPr algn="ctr">
              <a:lnSpc>
                <a:spcPct val="95000"/>
              </a:lnSpc>
              <a:spcBef>
                <a:spcPct val="50000"/>
              </a:spcBef>
            </a:pPr>
            <a:r>
              <a:rPr lang="en-US" sz="4400" b="1">
                <a:solidFill>
                  <a:srgbClr val="FFEA91"/>
                </a:solidFill>
                <a:latin typeface="Arial Narrow" pitchFamily="34" charset="0"/>
              </a:rPr>
              <a:t>http://www.unificationstudy.com</a:t>
            </a:r>
          </a:p>
        </p:txBody>
      </p:sp>
      <p:sp>
        <p:nvSpPr>
          <p:cNvPr id="223236" name="Text Box 4"/>
          <p:cNvSpPr txBox="1">
            <a:spLocks noChangeArrowheads="1"/>
          </p:cNvSpPr>
          <p:nvPr/>
        </p:nvSpPr>
        <p:spPr bwMode="auto">
          <a:xfrm>
            <a:off x="2971800" y="3787775"/>
            <a:ext cx="3124200" cy="555625"/>
          </a:xfrm>
          <a:prstGeom prst="rect">
            <a:avLst/>
          </a:prstGeom>
          <a:noFill/>
          <a:ln w="38100" algn="ctr">
            <a:noFill/>
            <a:miter lim="800000"/>
            <a:headEnd/>
            <a:tailEnd/>
          </a:ln>
          <a:effectLst/>
        </p:spPr>
        <p:txBody>
          <a:bodyPr>
            <a:spAutoFit/>
          </a:bodyPr>
          <a:lstStyle/>
          <a:p>
            <a:pPr algn="ctr">
              <a:lnSpc>
                <a:spcPct val="95000"/>
              </a:lnSpc>
              <a:spcBef>
                <a:spcPct val="50000"/>
              </a:spcBef>
            </a:pPr>
            <a:r>
              <a:rPr lang="en-US" sz="3200" b="1">
                <a:solidFill>
                  <a:schemeClr val="bg1"/>
                </a:solidFill>
                <a:latin typeface="Eurostile" pitchFamily="34" charset="0"/>
              </a:rPr>
              <a:t>Pictures from</a:t>
            </a:r>
          </a:p>
        </p:txBody>
      </p:sp>
      <p:sp>
        <p:nvSpPr>
          <p:cNvPr id="223237" name="Text Box 5"/>
          <p:cNvSpPr txBox="1">
            <a:spLocks noChangeArrowheads="1"/>
          </p:cNvSpPr>
          <p:nvPr/>
        </p:nvSpPr>
        <p:spPr bwMode="auto">
          <a:xfrm>
            <a:off x="1219200" y="4549775"/>
            <a:ext cx="6629400" cy="555625"/>
          </a:xfrm>
          <a:prstGeom prst="rect">
            <a:avLst/>
          </a:prstGeom>
          <a:noFill/>
          <a:ln w="38100" algn="ctr">
            <a:noFill/>
            <a:miter lim="800000"/>
            <a:headEnd/>
            <a:tailEnd/>
          </a:ln>
          <a:effectLst/>
        </p:spPr>
        <p:txBody>
          <a:bodyPr>
            <a:spAutoFit/>
          </a:bodyPr>
          <a:lstStyle/>
          <a:p>
            <a:pPr algn="ctr">
              <a:lnSpc>
                <a:spcPct val="95000"/>
              </a:lnSpc>
              <a:spcBef>
                <a:spcPct val="50000"/>
              </a:spcBef>
            </a:pPr>
            <a:r>
              <a:rPr lang="en-US" sz="3200" b="1">
                <a:solidFill>
                  <a:schemeClr val="bg1"/>
                </a:solidFill>
                <a:latin typeface="Arial Rounded MT Bold" pitchFamily="34" charset="0"/>
              </a:rPr>
              <a:t>www.biblepicturegallery.com</a:t>
            </a:r>
          </a:p>
        </p:txBody>
      </p:sp>
    </p:spTree>
  </p:cSld>
  <p:clrMapOvr>
    <a:masterClrMapping/>
  </p:clrMapOvr>
  <p:transition spd="slow">
    <p:dissolv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5875338"/>
            <a:ext cx="9144000" cy="9826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363" name="Text Box 3"/>
          <p:cNvSpPr txBox="1">
            <a:spLocks noChangeArrowheads="1"/>
          </p:cNvSpPr>
          <p:nvPr/>
        </p:nvSpPr>
        <p:spPr bwMode="auto">
          <a:xfrm>
            <a:off x="1066800" y="6138446"/>
            <a:ext cx="6781800" cy="338554"/>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They must do this by fulfilling their given portion of responsibility.</a:t>
            </a:r>
            <a:endParaRPr lang="en-US" sz="2000" dirty="0">
              <a:solidFill>
                <a:schemeClr val="bg1"/>
              </a:solidFill>
              <a:latin typeface="Arial Narrow" pitchFamily="34" charset="0"/>
            </a:endParaRPr>
          </a:p>
        </p:txBody>
      </p:sp>
      <p:sp>
        <p:nvSpPr>
          <p:cNvPr id="15370" name="AutoShape 10"/>
          <p:cNvSpPr>
            <a:spLocks noChangeArrowheads="1"/>
          </p:cNvSpPr>
          <p:nvPr/>
        </p:nvSpPr>
        <p:spPr bwMode="auto">
          <a:xfrm rot="5400000" flipH="1" flipV="1">
            <a:off x="800100" y="1462088"/>
            <a:ext cx="228600" cy="762000"/>
          </a:xfrm>
          <a:prstGeom prst="downArrow">
            <a:avLst>
              <a:gd name="adj1" fmla="val 34167"/>
              <a:gd name="adj2" fmla="val 170309"/>
            </a:avLst>
          </a:prstGeom>
          <a:gradFill rotWithShape="1">
            <a:gsLst>
              <a:gs pos="0">
                <a:srgbClr val="CC6600"/>
              </a:gs>
              <a:gs pos="100000">
                <a:srgbClr val="660033"/>
              </a:gs>
            </a:gsLst>
            <a:lin ang="5400000" scaled="1"/>
          </a:gradFill>
          <a:ln w="19050" algn="ctr">
            <a:solidFill>
              <a:srgbClr val="660066"/>
            </a:solidFill>
            <a:miter lim="800000"/>
            <a:headEnd/>
            <a:tailEnd/>
          </a:ln>
          <a:effectLst/>
        </p:spPr>
        <p:txBody>
          <a:bodyPr vert="eaVert" wrap="none" anchor="ctr"/>
          <a:lstStyle/>
          <a:p>
            <a:pPr algn="ctr"/>
            <a:endParaRPr lang="en-US"/>
          </a:p>
        </p:txBody>
      </p:sp>
      <p:sp>
        <p:nvSpPr>
          <p:cNvPr id="15371" name="Text Box 11"/>
          <p:cNvSpPr txBox="1">
            <a:spLocks noChangeArrowheads="1"/>
          </p:cNvSpPr>
          <p:nvPr/>
        </p:nvSpPr>
        <p:spPr bwMode="auto">
          <a:xfrm>
            <a:off x="1295400" y="1600200"/>
            <a:ext cx="6629400" cy="503238"/>
          </a:xfrm>
          <a:prstGeom prst="rect">
            <a:avLst/>
          </a:prstGeom>
          <a:noFill/>
          <a:ln w="9525">
            <a:noFill/>
            <a:miter lim="800000"/>
            <a:headEnd/>
            <a:tailEnd/>
          </a:ln>
          <a:effectLst/>
        </p:spPr>
        <p:txBody>
          <a:bodyPr>
            <a:spAutoFit/>
          </a:bodyPr>
          <a:lstStyle/>
          <a:p>
            <a:pPr eaLnBrk="0" hangingPunct="0">
              <a:lnSpc>
                <a:spcPct val="90000"/>
              </a:lnSpc>
            </a:pPr>
            <a:r>
              <a:rPr lang="en-US" sz="3000">
                <a:solidFill>
                  <a:srgbClr val="660033"/>
                </a:solidFill>
                <a:latin typeface="Arial Black" pitchFamily="34" charset="0"/>
              </a:rPr>
              <a:t>Voluntary submission of Satan</a:t>
            </a:r>
            <a:endParaRPr lang="en-US" sz="3000" b="1">
              <a:solidFill>
                <a:srgbClr val="660033"/>
              </a:solidFill>
              <a:latin typeface="Arial Black" pitchFamily="34" charset="0"/>
            </a:endParaRPr>
          </a:p>
        </p:txBody>
      </p:sp>
      <p:grpSp>
        <p:nvGrpSpPr>
          <p:cNvPr id="15" name="Group 14"/>
          <p:cNvGrpSpPr/>
          <p:nvPr/>
        </p:nvGrpSpPr>
        <p:grpSpPr>
          <a:xfrm>
            <a:off x="381000" y="1041400"/>
            <a:ext cx="6858000" cy="635000"/>
            <a:chOff x="381000" y="1041400"/>
            <a:chExt cx="6858000" cy="635000"/>
          </a:xfrm>
        </p:grpSpPr>
        <p:sp>
          <p:nvSpPr>
            <p:cNvPr id="16" name="Rectangle 10"/>
            <p:cNvSpPr>
              <a:spLocks noChangeArrowheads="1"/>
            </p:cNvSpPr>
            <p:nvPr/>
          </p:nvSpPr>
          <p:spPr bwMode="auto">
            <a:xfrm>
              <a:off x="474663" y="1066800"/>
              <a:ext cx="6670675" cy="508000"/>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7" name="Text Box 11"/>
            <p:cNvSpPr txBox="1">
              <a:spLocks noChangeArrowheads="1"/>
            </p:cNvSpPr>
            <p:nvPr/>
          </p:nvSpPr>
          <p:spPr bwMode="auto">
            <a:xfrm>
              <a:off x="381000" y="1041400"/>
              <a:ext cx="6858000" cy="635000"/>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105000"/>
                </a:lnSpc>
              </a:pPr>
              <a:r>
                <a:rPr lang="en-US" sz="3400" dirty="0">
                  <a:solidFill>
                    <a:schemeClr val="bg1"/>
                  </a:solidFill>
                  <a:latin typeface="Impact" pitchFamily="34" charset="0"/>
                </a:rPr>
                <a:t>Goal of the providence of restoration</a:t>
              </a:r>
            </a:p>
          </p:txBody>
        </p:sp>
      </p:grpSp>
      <p:grpSp>
        <p:nvGrpSpPr>
          <p:cNvPr id="18" name="Group 6"/>
          <p:cNvGrpSpPr>
            <a:grpSpLocks/>
          </p:cNvGrpSpPr>
          <p:nvPr/>
        </p:nvGrpSpPr>
        <p:grpSpPr bwMode="auto">
          <a:xfrm>
            <a:off x="304800" y="204787"/>
            <a:ext cx="7620000" cy="862013"/>
            <a:chOff x="192" y="48"/>
            <a:chExt cx="4800" cy="543"/>
          </a:xfrm>
        </p:grpSpPr>
        <p:sp>
          <p:nvSpPr>
            <p:cNvPr id="19" name="Text Box 7"/>
            <p:cNvSpPr txBox="1">
              <a:spLocks noChangeArrowheads="1"/>
            </p:cNvSpPr>
            <p:nvPr/>
          </p:nvSpPr>
          <p:spPr bwMode="auto">
            <a:xfrm>
              <a:off x="192" y="48"/>
              <a:ext cx="4296" cy="303"/>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900" dirty="0">
                  <a:solidFill>
                    <a:srgbClr val="000099"/>
                  </a:solidFill>
                  <a:latin typeface="Impact" pitchFamily="34" charset="0"/>
                </a:rPr>
                <a:t>1.1  Why Jacob’s Course and Moses’ Course</a:t>
              </a:r>
            </a:p>
          </p:txBody>
        </p:sp>
        <p:sp>
          <p:nvSpPr>
            <p:cNvPr id="20" name="Text Box 8"/>
            <p:cNvSpPr txBox="1">
              <a:spLocks noChangeArrowheads="1"/>
            </p:cNvSpPr>
            <p:nvPr/>
          </p:nvSpPr>
          <p:spPr bwMode="auto">
            <a:xfrm>
              <a:off x="504" y="288"/>
              <a:ext cx="4488" cy="303"/>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900" dirty="0">
                  <a:solidFill>
                    <a:srgbClr val="000099"/>
                  </a:solidFill>
                  <a:latin typeface="Impact" pitchFamily="34" charset="0"/>
                </a:rPr>
                <a:t>Were Set Up as the Models for Jesus’ Course</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arn(outVertical)">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17410" name="AutoShape 2"/>
          <p:cNvSpPr>
            <a:spLocks noChangeArrowheads="1"/>
          </p:cNvSpPr>
          <p:nvPr/>
        </p:nvSpPr>
        <p:spPr bwMode="auto">
          <a:xfrm rot="5400000" flipV="1">
            <a:off x="5486400" y="3592513"/>
            <a:ext cx="152400" cy="609600"/>
          </a:xfrm>
          <a:prstGeom prst="downArrow">
            <a:avLst>
              <a:gd name="adj1" fmla="val 53130"/>
              <a:gd name="adj2" fmla="val 139593"/>
            </a:avLst>
          </a:prstGeom>
          <a:gradFill rotWithShape="0">
            <a:gsLst>
              <a:gs pos="0">
                <a:srgbClr val="FFFF99"/>
              </a:gs>
              <a:gs pos="100000">
                <a:srgbClr val="B65B00"/>
              </a:gs>
            </a:gsLst>
            <a:lin ang="0" scaled="1"/>
          </a:gradFill>
          <a:ln w="38100" algn="ctr">
            <a:solidFill>
              <a:srgbClr val="824100"/>
            </a:solidFill>
            <a:miter lim="800000"/>
            <a:headEnd/>
            <a:tailEnd/>
          </a:ln>
          <a:effectLst/>
        </p:spPr>
        <p:txBody>
          <a:bodyPr vert="eaVert" wrap="none" anchor="ctr"/>
          <a:lstStyle/>
          <a:p>
            <a:pPr algn="ctr"/>
            <a:endParaRPr lang="en-US"/>
          </a:p>
        </p:txBody>
      </p:sp>
      <p:grpSp>
        <p:nvGrpSpPr>
          <p:cNvPr id="17411" name="Group 3"/>
          <p:cNvGrpSpPr>
            <a:grpSpLocks/>
          </p:cNvGrpSpPr>
          <p:nvPr/>
        </p:nvGrpSpPr>
        <p:grpSpPr bwMode="auto">
          <a:xfrm>
            <a:off x="4300538" y="4735513"/>
            <a:ext cx="938212" cy="903287"/>
            <a:chOff x="2592" y="3079"/>
            <a:chExt cx="591" cy="569"/>
          </a:xfrm>
        </p:grpSpPr>
        <p:sp>
          <p:nvSpPr>
            <p:cNvPr id="17412" name="Oval 4"/>
            <p:cNvSpPr>
              <a:spLocks noChangeArrowheads="1"/>
            </p:cNvSpPr>
            <p:nvPr/>
          </p:nvSpPr>
          <p:spPr bwMode="auto">
            <a:xfrm>
              <a:off x="2592" y="3079"/>
              <a:ext cx="591" cy="569"/>
            </a:xfrm>
            <a:prstGeom prst="ellipse">
              <a:avLst/>
            </a:prstGeom>
            <a:gradFill rotWithShape="0">
              <a:gsLst>
                <a:gs pos="0">
                  <a:srgbClr val="763B00"/>
                </a:gs>
                <a:gs pos="50000">
                  <a:srgbClr val="000000"/>
                </a:gs>
                <a:gs pos="100000">
                  <a:srgbClr val="763B00"/>
                </a:gs>
              </a:gsLst>
              <a:lin ang="5400000" scaled="1"/>
            </a:gradFill>
            <a:ln w="12700" algn="ctr">
              <a:noFill/>
              <a:round/>
              <a:headEnd/>
              <a:tailEnd/>
            </a:ln>
            <a:effectLst/>
            <a:scene3d>
              <a:camera prst="legacyPerspectiveTop"/>
              <a:lightRig rig="legacyNormal3" dir="t"/>
            </a:scene3d>
            <a:sp3d extrusionH="430200" prstMaterial="legacyMatte">
              <a:bevelT w="13500" h="13500" prst="angle"/>
              <a:bevelB w="13500" h="13500" prst="angle"/>
              <a:extrusionClr>
                <a:srgbClr val="000000"/>
              </a:extrusionClr>
            </a:sp3d>
          </p:spPr>
          <p:txBody>
            <a:bodyPr wrap="none" anchor="ctr">
              <a:flatTx/>
            </a:bodyPr>
            <a:lstStyle/>
            <a:p>
              <a:pPr algn="ctr"/>
              <a:endParaRPr lang="en-US"/>
            </a:p>
          </p:txBody>
        </p:sp>
        <p:sp>
          <p:nvSpPr>
            <p:cNvPr id="17413" name="WordArt 5"/>
            <p:cNvSpPr>
              <a:spLocks noChangeArrowheads="1" noChangeShapeType="1" noTextEdit="1"/>
            </p:cNvSpPr>
            <p:nvPr/>
          </p:nvSpPr>
          <p:spPr bwMode="auto">
            <a:xfrm>
              <a:off x="2660" y="3192"/>
              <a:ext cx="454" cy="271"/>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chemeClr val="bg1"/>
                  </a:solidFill>
                  <a:effectLst>
                    <a:outerShdw dist="45791" dir="2021404" algn="ctr" rotWithShape="0">
                      <a:schemeClr val="tx1"/>
                    </a:outerShdw>
                  </a:effectLst>
                  <a:latin typeface="Arial Black"/>
                </a:rPr>
                <a:t>Satan</a:t>
              </a:r>
            </a:p>
          </p:txBody>
        </p:sp>
      </p:grpSp>
      <p:sp>
        <p:nvSpPr>
          <p:cNvPr id="17414" name="AutoShape 6"/>
          <p:cNvSpPr>
            <a:spLocks noChangeArrowheads="1"/>
          </p:cNvSpPr>
          <p:nvPr/>
        </p:nvSpPr>
        <p:spPr bwMode="auto">
          <a:xfrm rot="10800000" flipV="1">
            <a:off x="4654550" y="4202113"/>
            <a:ext cx="228600" cy="468312"/>
          </a:xfrm>
          <a:prstGeom prst="downArrow">
            <a:avLst>
              <a:gd name="adj1" fmla="val 34167"/>
              <a:gd name="adj2" fmla="val 104669"/>
            </a:avLst>
          </a:prstGeom>
          <a:gradFill rotWithShape="0">
            <a:gsLst>
              <a:gs pos="0">
                <a:srgbClr val="FF99FF"/>
              </a:gs>
              <a:gs pos="100000">
                <a:srgbClr val="482400"/>
              </a:gs>
            </a:gsLst>
            <a:lin ang="5400000" scaled="1"/>
          </a:gradFill>
          <a:ln w="28575" algn="ctr">
            <a:solidFill>
              <a:srgbClr val="800000"/>
            </a:solidFill>
            <a:miter lim="800000"/>
            <a:headEnd/>
            <a:tailEnd/>
          </a:ln>
          <a:effectLst/>
        </p:spPr>
        <p:txBody>
          <a:bodyPr wrap="none" anchor="ctr"/>
          <a:lstStyle/>
          <a:p>
            <a:pPr algn="ctr"/>
            <a:endParaRPr lang="en-US"/>
          </a:p>
        </p:txBody>
      </p:sp>
      <p:sp>
        <p:nvSpPr>
          <p:cNvPr id="17415" name="Oval 7"/>
          <p:cNvSpPr>
            <a:spLocks noChangeArrowheads="1"/>
          </p:cNvSpPr>
          <p:nvPr/>
        </p:nvSpPr>
        <p:spPr bwMode="auto">
          <a:xfrm>
            <a:off x="4052888" y="3571875"/>
            <a:ext cx="1433512" cy="649288"/>
          </a:xfrm>
          <a:prstGeom prst="ellipse">
            <a:avLst/>
          </a:prstGeom>
          <a:gradFill rotWithShape="0">
            <a:gsLst>
              <a:gs pos="0">
                <a:srgbClr val="FFFFCC"/>
              </a:gs>
              <a:gs pos="100000">
                <a:srgbClr val="FFFF00"/>
              </a:gs>
            </a:gsLst>
            <a:path path="shape">
              <a:fillToRect l="50000" t="50000" r="50000" b="50000"/>
            </a:path>
          </a:gradFill>
          <a:ln w="28575" algn="ctr">
            <a:solidFill>
              <a:srgbClr val="CC6600"/>
            </a:solidFill>
            <a:round/>
            <a:headEnd/>
            <a:tailEnd/>
          </a:ln>
          <a:effectLst>
            <a:outerShdw dist="64758" dir="4721404" algn="ctr" rotWithShape="0">
              <a:srgbClr val="CC6600"/>
            </a:outerShdw>
          </a:effectLst>
        </p:spPr>
        <p:txBody>
          <a:bodyPr wrap="none" anchor="ctr"/>
          <a:lstStyle/>
          <a:p>
            <a:pPr algn="ctr" eaLnBrk="0" hangingPunct="0"/>
            <a:r>
              <a:rPr lang="en-US" sz="3200">
                <a:solidFill>
                  <a:srgbClr val="0000FF"/>
                </a:solidFill>
                <a:latin typeface="Impact" pitchFamily="34" charset="0"/>
              </a:rPr>
              <a:t>Jesus</a:t>
            </a:r>
          </a:p>
        </p:txBody>
      </p:sp>
      <p:grpSp>
        <p:nvGrpSpPr>
          <p:cNvPr id="17416" name="Group 8"/>
          <p:cNvGrpSpPr>
            <a:grpSpLocks/>
          </p:cNvGrpSpPr>
          <p:nvPr/>
        </p:nvGrpSpPr>
        <p:grpSpPr bwMode="auto">
          <a:xfrm rot="-196230">
            <a:off x="5219700" y="4648200"/>
            <a:ext cx="1409700" cy="555625"/>
            <a:chOff x="3326" y="2916"/>
            <a:chExt cx="888" cy="350"/>
          </a:xfrm>
        </p:grpSpPr>
        <p:sp>
          <p:nvSpPr>
            <p:cNvPr id="17417" name="AutoShape 9"/>
            <p:cNvSpPr>
              <a:spLocks noChangeArrowheads="1"/>
            </p:cNvSpPr>
            <p:nvPr/>
          </p:nvSpPr>
          <p:spPr bwMode="auto">
            <a:xfrm rot="14280329">
              <a:off x="3326" y="3139"/>
              <a:ext cx="127" cy="127"/>
            </a:xfrm>
            <a:prstGeom prst="triangle">
              <a:avLst>
                <a:gd name="adj" fmla="val 50000"/>
              </a:avLst>
            </a:prstGeom>
            <a:solidFill>
              <a:srgbClr val="006600"/>
            </a:solidFill>
            <a:ln w="28575">
              <a:noFill/>
              <a:miter lim="800000"/>
              <a:headEnd/>
              <a:tailEnd/>
            </a:ln>
            <a:effectLst/>
          </p:spPr>
          <p:txBody>
            <a:bodyPr rot="10800000" vert="eaVert" wrap="none" anchor="ctr"/>
            <a:lstStyle/>
            <a:p>
              <a:endParaRPr lang="en-US"/>
            </a:p>
          </p:txBody>
        </p:sp>
        <p:sp>
          <p:nvSpPr>
            <p:cNvPr id="17418" name="WordArt 10"/>
            <p:cNvSpPr>
              <a:spLocks noChangeArrowheads="1" noChangeShapeType="1" noTextEdit="1"/>
            </p:cNvSpPr>
            <p:nvPr/>
          </p:nvSpPr>
          <p:spPr bwMode="auto">
            <a:xfrm rot="19680330" flipV="1">
              <a:off x="3381" y="2916"/>
              <a:ext cx="833" cy="47"/>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6600"/>
                  </a:solidFill>
                  <a:latin typeface="Arial Narrow"/>
                </a:rPr>
                <a:t>______________</a:t>
              </a:r>
            </a:p>
          </p:txBody>
        </p:sp>
      </p:grpSp>
      <p:sp>
        <p:nvSpPr>
          <p:cNvPr id="17419" name="Oval 11"/>
          <p:cNvSpPr>
            <a:spLocks noChangeArrowheads="1"/>
          </p:cNvSpPr>
          <p:nvPr/>
        </p:nvSpPr>
        <p:spPr bwMode="auto">
          <a:xfrm>
            <a:off x="5943600" y="3363913"/>
            <a:ext cx="2819400" cy="1066800"/>
          </a:xfrm>
          <a:prstGeom prst="ellipse">
            <a:avLst/>
          </a:prstGeom>
          <a:gradFill rotWithShape="0">
            <a:gsLst>
              <a:gs pos="0">
                <a:srgbClr val="FF9966"/>
              </a:gs>
              <a:gs pos="50000">
                <a:srgbClr val="2C1D00"/>
              </a:gs>
              <a:gs pos="100000">
                <a:srgbClr val="FF9966"/>
              </a:gs>
            </a:gsLst>
            <a:lin ang="5400000" scaled="1"/>
          </a:gradFill>
          <a:ln w="12700">
            <a:round/>
            <a:headEnd/>
            <a:tailEnd/>
          </a:ln>
          <a:effectLst/>
          <a:scene3d>
            <a:camera prst="legacyPerspectiveBottom"/>
            <a:lightRig rig="legacyNormal3" dir="t"/>
          </a:scene3d>
          <a:sp3d extrusionH="430200" prstMaterial="legacyMatte">
            <a:bevelT w="13500" h="13500" prst="angle"/>
            <a:bevelB w="13500" h="13500" prst="angle"/>
            <a:extrusionClr>
              <a:srgbClr val="CC9900"/>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7420" name="Text Box 12"/>
          <p:cNvSpPr txBox="1">
            <a:spLocks noChangeArrowheads="1"/>
          </p:cNvSpPr>
          <p:nvPr/>
        </p:nvSpPr>
        <p:spPr bwMode="auto">
          <a:xfrm>
            <a:off x="7010400" y="3620314"/>
            <a:ext cx="1752600" cy="55399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r>
              <a:rPr lang="en-US" sz="3000" b="1" dirty="0">
                <a:solidFill>
                  <a:schemeClr val="bg1"/>
                </a:solidFill>
                <a:latin typeface="Arial Narrow" pitchFamily="34" charset="0"/>
              </a:rPr>
              <a:t>Humanity</a:t>
            </a:r>
          </a:p>
        </p:txBody>
      </p:sp>
      <p:sp>
        <p:nvSpPr>
          <p:cNvPr id="17421" name="Oval 13"/>
          <p:cNvSpPr>
            <a:spLocks noChangeArrowheads="1"/>
          </p:cNvSpPr>
          <p:nvPr/>
        </p:nvSpPr>
        <p:spPr bwMode="auto">
          <a:xfrm>
            <a:off x="5943600" y="3554413"/>
            <a:ext cx="1143000" cy="685800"/>
          </a:xfrm>
          <a:prstGeom prst="ellipse">
            <a:avLst/>
          </a:prstGeom>
          <a:gradFill rotWithShape="0">
            <a:gsLst>
              <a:gs pos="0">
                <a:srgbClr val="FFCC66"/>
              </a:gs>
              <a:gs pos="100000">
                <a:srgbClr val="FFCC00"/>
              </a:gs>
            </a:gsLst>
            <a:path path="shape">
              <a:fillToRect l="50000" t="50000" r="50000" b="50000"/>
            </a:path>
          </a:gradFill>
          <a:ln w="12700" algn="ctr">
            <a:solidFill>
              <a:srgbClr val="FF9933"/>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7422" name="WordArt 14"/>
          <p:cNvSpPr>
            <a:spLocks noChangeArrowheads="1" noChangeShapeType="1"/>
          </p:cNvSpPr>
          <p:nvPr/>
        </p:nvSpPr>
        <p:spPr bwMode="auto">
          <a:xfrm rot="-5400754" flipH="1" flipV="1">
            <a:off x="6094412" y="3430588"/>
            <a:ext cx="841375" cy="76200"/>
          </a:xfrm>
          <a:prstGeom prst="rect">
            <a:avLst/>
          </a:prstGeom>
        </p:spPr>
        <p:txBody>
          <a:bodyPr wrap="none" fromWordArt="1">
            <a:prstTxWarp prst="textPlain">
              <a:avLst>
                <a:gd name="adj" fmla="val 50000"/>
              </a:avLst>
            </a:prstTxWarp>
          </a:bodyPr>
          <a:lstStyle/>
          <a:p>
            <a:pPr algn="ctr"/>
            <a:r>
              <a:rPr lang="en-US" sz="3600" b="1" kern="10" spc="3600">
                <a:ln w="3175">
                  <a:noFill/>
                  <a:round/>
                  <a:headEnd/>
                  <a:tailEnd/>
                </a:ln>
                <a:solidFill>
                  <a:srgbClr val="000099"/>
                </a:solidFill>
                <a:latin typeface="Impact"/>
              </a:rPr>
              <a:t>-------</a:t>
            </a:r>
          </a:p>
        </p:txBody>
      </p:sp>
      <p:sp>
        <p:nvSpPr>
          <p:cNvPr id="17423" name="Text Box 15"/>
          <p:cNvSpPr txBox="1">
            <a:spLocks noChangeArrowheads="1"/>
          </p:cNvSpPr>
          <p:nvPr/>
        </p:nvSpPr>
        <p:spPr bwMode="auto">
          <a:xfrm>
            <a:off x="5257800" y="2605088"/>
            <a:ext cx="2514600" cy="519112"/>
          </a:xfrm>
          <a:prstGeom prst="rect">
            <a:avLst/>
          </a:prstGeom>
          <a:noFill/>
          <a:ln w="19050" algn="ctr">
            <a:noFill/>
            <a:miter lim="800000"/>
            <a:headEnd/>
            <a:tailEnd/>
          </a:ln>
          <a:effectLst/>
        </p:spPr>
        <p:txBody>
          <a:bodyPr>
            <a:spAutoFit/>
          </a:bodyPr>
          <a:lstStyle/>
          <a:p>
            <a:pPr algn="ctr" eaLnBrk="0" hangingPunct="0"/>
            <a:r>
              <a:rPr lang="en-US" sz="2800" b="1" dirty="0">
                <a:solidFill>
                  <a:srgbClr val="0000CC"/>
                </a:solidFill>
                <a:latin typeface="Arial Narrow" pitchFamily="34" charset="0"/>
              </a:rPr>
              <a:t>People of faith</a:t>
            </a:r>
          </a:p>
        </p:txBody>
      </p:sp>
      <p:sp>
        <p:nvSpPr>
          <p:cNvPr id="17430" name="AutoShape 22"/>
          <p:cNvSpPr>
            <a:spLocks noChangeArrowheads="1"/>
          </p:cNvSpPr>
          <p:nvPr/>
        </p:nvSpPr>
        <p:spPr bwMode="auto">
          <a:xfrm rot="5400000" flipH="1" flipV="1">
            <a:off x="800100" y="1462088"/>
            <a:ext cx="228600" cy="762000"/>
          </a:xfrm>
          <a:prstGeom prst="downArrow">
            <a:avLst>
              <a:gd name="adj1" fmla="val 34167"/>
              <a:gd name="adj2" fmla="val 170309"/>
            </a:avLst>
          </a:prstGeom>
          <a:gradFill rotWithShape="1">
            <a:gsLst>
              <a:gs pos="0">
                <a:srgbClr val="CC6600"/>
              </a:gs>
              <a:gs pos="100000">
                <a:srgbClr val="660033"/>
              </a:gs>
            </a:gsLst>
            <a:lin ang="5400000" scaled="1"/>
          </a:gradFill>
          <a:ln w="19050" algn="ctr">
            <a:solidFill>
              <a:srgbClr val="660066"/>
            </a:solidFill>
            <a:miter lim="800000"/>
            <a:headEnd/>
            <a:tailEnd/>
          </a:ln>
          <a:effectLst/>
        </p:spPr>
        <p:txBody>
          <a:bodyPr vert="eaVert" wrap="none" anchor="ctr"/>
          <a:lstStyle/>
          <a:p>
            <a:pPr algn="ctr"/>
            <a:endParaRPr lang="en-US"/>
          </a:p>
        </p:txBody>
      </p:sp>
      <p:sp>
        <p:nvSpPr>
          <p:cNvPr id="17431" name="Text Box 23"/>
          <p:cNvSpPr txBox="1">
            <a:spLocks noChangeArrowheads="1"/>
          </p:cNvSpPr>
          <p:nvPr/>
        </p:nvSpPr>
        <p:spPr bwMode="auto">
          <a:xfrm>
            <a:off x="1295400" y="1600200"/>
            <a:ext cx="6629400" cy="503238"/>
          </a:xfrm>
          <a:prstGeom prst="rect">
            <a:avLst/>
          </a:prstGeom>
          <a:noFill/>
          <a:ln w="9525">
            <a:noFill/>
            <a:miter lim="800000"/>
            <a:headEnd/>
            <a:tailEnd/>
          </a:ln>
          <a:effectLst/>
        </p:spPr>
        <p:txBody>
          <a:bodyPr>
            <a:spAutoFit/>
          </a:bodyPr>
          <a:lstStyle/>
          <a:p>
            <a:pPr eaLnBrk="0" hangingPunct="0">
              <a:lnSpc>
                <a:spcPct val="90000"/>
              </a:lnSpc>
            </a:pPr>
            <a:r>
              <a:rPr lang="en-US" sz="3000">
                <a:solidFill>
                  <a:srgbClr val="660033"/>
                </a:solidFill>
                <a:latin typeface="Arial Black" pitchFamily="34" charset="0"/>
              </a:rPr>
              <a:t>Voluntary submission of Satan</a:t>
            </a:r>
            <a:endParaRPr lang="en-US" sz="3000" b="1">
              <a:solidFill>
                <a:srgbClr val="660033"/>
              </a:solidFill>
              <a:latin typeface="Arial Black" pitchFamily="34" charset="0"/>
            </a:endParaRPr>
          </a:p>
        </p:txBody>
      </p:sp>
      <p:sp>
        <p:nvSpPr>
          <p:cNvPr id="17432" name="Rectangle 24"/>
          <p:cNvSpPr>
            <a:spLocks noChangeArrowheads="1"/>
          </p:cNvSpPr>
          <p:nvPr/>
        </p:nvSpPr>
        <p:spPr bwMode="auto">
          <a:xfrm>
            <a:off x="0" y="5875338"/>
            <a:ext cx="9144000" cy="9826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7433" name="Group 25"/>
          <p:cNvGrpSpPr>
            <a:grpSpLocks/>
          </p:cNvGrpSpPr>
          <p:nvPr/>
        </p:nvGrpSpPr>
        <p:grpSpPr bwMode="auto">
          <a:xfrm>
            <a:off x="1066800" y="5894384"/>
            <a:ext cx="6705600" cy="855663"/>
            <a:chOff x="288" y="3713"/>
            <a:chExt cx="4224" cy="539"/>
          </a:xfrm>
        </p:grpSpPr>
        <p:sp>
          <p:nvSpPr>
            <p:cNvPr id="17434" name="Text Box 26"/>
            <p:cNvSpPr txBox="1">
              <a:spLocks noChangeArrowheads="1"/>
            </p:cNvSpPr>
            <p:nvPr/>
          </p:nvSpPr>
          <p:spPr bwMode="auto">
            <a:xfrm>
              <a:off x="464" y="3758"/>
              <a:ext cx="4048" cy="494"/>
            </a:xfrm>
            <a:prstGeom prst="rect">
              <a:avLst/>
            </a:prstGeom>
            <a:noFill/>
            <a:ln w="9525">
              <a:noFill/>
              <a:miter lim="800000"/>
              <a:headEnd/>
              <a:tailEnd/>
            </a:ln>
            <a:effectLst/>
          </p:spPr>
          <p:txBody>
            <a:bodyPr wrap="square">
              <a:spAutoFit/>
            </a:bodyPr>
            <a:lstStyle/>
            <a:p>
              <a:pPr eaLnBrk="0" hangingPunct="0">
                <a:lnSpc>
                  <a:spcPct val="75000"/>
                </a:lnSpc>
              </a:pPr>
              <a:r>
                <a:rPr lang="en-US" sz="2000" b="1" u="sng" dirty="0">
                  <a:solidFill>
                    <a:schemeClr val="bg1"/>
                  </a:solidFill>
                  <a:latin typeface="Arial Narrow" pitchFamily="34" charset="0"/>
                </a:rPr>
                <a:t>Jesus</a:t>
              </a:r>
              <a:r>
                <a:rPr lang="en-US" sz="2000" b="1" dirty="0">
                  <a:solidFill>
                    <a:schemeClr val="bg1"/>
                  </a:solidFill>
                  <a:latin typeface="Arial Narrow" pitchFamily="34" charset="0"/>
                </a:rPr>
                <a:t>, as the Messiah and the true human ancestor, pioneered the course to bring </a:t>
              </a:r>
              <a:r>
                <a:rPr lang="en-US" sz="2000" b="1" u="sng" dirty="0">
                  <a:solidFill>
                    <a:schemeClr val="bg1"/>
                  </a:solidFill>
                  <a:latin typeface="Arial Narrow" pitchFamily="34" charset="0"/>
                </a:rPr>
                <a:t>Satan</a:t>
              </a:r>
              <a:r>
                <a:rPr lang="en-US" sz="2000" b="1" dirty="0">
                  <a:solidFill>
                    <a:schemeClr val="bg1"/>
                  </a:solidFill>
                  <a:latin typeface="Arial Narrow" pitchFamily="34" charset="0"/>
                </a:rPr>
                <a:t> to complete submission and has since guided </a:t>
              </a:r>
              <a:r>
                <a:rPr lang="en-US" sz="2000" b="1" u="sng" dirty="0">
                  <a:solidFill>
                    <a:schemeClr val="bg1"/>
                  </a:solidFill>
                  <a:latin typeface="Arial Narrow" pitchFamily="34" charset="0"/>
                </a:rPr>
                <a:t>people of faith</a:t>
              </a:r>
              <a:r>
                <a:rPr lang="en-US" sz="2000" b="1" dirty="0">
                  <a:solidFill>
                    <a:schemeClr val="bg1"/>
                  </a:solidFill>
                  <a:latin typeface="Arial Narrow" pitchFamily="34" charset="0"/>
                </a:rPr>
                <a:t> to follow his example.</a:t>
              </a:r>
              <a:endParaRPr lang="en-US" sz="2000" u="sng" dirty="0">
                <a:solidFill>
                  <a:schemeClr val="bg1"/>
                </a:solidFill>
                <a:latin typeface="Arial Narrow" pitchFamily="34" charset="0"/>
              </a:endParaRPr>
            </a:p>
          </p:txBody>
        </p:sp>
        <p:sp>
          <p:nvSpPr>
            <p:cNvPr id="17435" name="Text Box 27"/>
            <p:cNvSpPr txBox="1">
              <a:spLocks noChangeArrowheads="1"/>
            </p:cNvSpPr>
            <p:nvPr/>
          </p:nvSpPr>
          <p:spPr bwMode="auto">
            <a:xfrm>
              <a:off x="288" y="3713"/>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grpSp>
        <p:nvGrpSpPr>
          <p:cNvPr id="31" name="Group 30"/>
          <p:cNvGrpSpPr/>
          <p:nvPr/>
        </p:nvGrpSpPr>
        <p:grpSpPr>
          <a:xfrm>
            <a:off x="381000" y="1041400"/>
            <a:ext cx="6858000" cy="635000"/>
            <a:chOff x="381000" y="1041400"/>
            <a:chExt cx="6858000" cy="635000"/>
          </a:xfrm>
        </p:grpSpPr>
        <p:sp>
          <p:nvSpPr>
            <p:cNvPr id="32" name="Rectangle 10"/>
            <p:cNvSpPr>
              <a:spLocks noChangeArrowheads="1"/>
            </p:cNvSpPr>
            <p:nvPr/>
          </p:nvSpPr>
          <p:spPr bwMode="auto">
            <a:xfrm>
              <a:off x="474663" y="1066800"/>
              <a:ext cx="6670675" cy="508000"/>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33" name="Text Box 11"/>
            <p:cNvSpPr txBox="1">
              <a:spLocks noChangeArrowheads="1"/>
            </p:cNvSpPr>
            <p:nvPr/>
          </p:nvSpPr>
          <p:spPr bwMode="auto">
            <a:xfrm>
              <a:off x="381000" y="1041400"/>
              <a:ext cx="6858000" cy="635000"/>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105000"/>
                </a:lnSpc>
              </a:pPr>
              <a:r>
                <a:rPr lang="en-US" sz="3400" dirty="0">
                  <a:solidFill>
                    <a:schemeClr val="bg1"/>
                  </a:solidFill>
                  <a:latin typeface="Impact" pitchFamily="34" charset="0"/>
                </a:rPr>
                <a:t>Goal of the providence of restoration</a:t>
              </a:r>
            </a:p>
          </p:txBody>
        </p:sp>
      </p:grpSp>
      <p:grpSp>
        <p:nvGrpSpPr>
          <p:cNvPr id="34" name="Group 6"/>
          <p:cNvGrpSpPr>
            <a:grpSpLocks/>
          </p:cNvGrpSpPr>
          <p:nvPr/>
        </p:nvGrpSpPr>
        <p:grpSpPr bwMode="auto">
          <a:xfrm>
            <a:off x="304800" y="204787"/>
            <a:ext cx="7620000" cy="862013"/>
            <a:chOff x="192" y="48"/>
            <a:chExt cx="4800" cy="543"/>
          </a:xfrm>
        </p:grpSpPr>
        <p:sp>
          <p:nvSpPr>
            <p:cNvPr id="35" name="Text Box 7"/>
            <p:cNvSpPr txBox="1">
              <a:spLocks noChangeArrowheads="1"/>
            </p:cNvSpPr>
            <p:nvPr/>
          </p:nvSpPr>
          <p:spPr bwMode="auto">
            <a:xfrm>
              <a:off x="192" y="48"/>
              <a:ext cx="4296" cy="303"/>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900" dirty="0">
                  <a:solidFill>
                    <a:srgbClr val="000099"/>
                  </a:solidFill>
                  <a:latin typeface="Impact" pitchFamily="34" charset="0"/>
                </a:rPr>
                <a:t>1.1  Why Jacob’s Course and Moses’ Course</a:t>
              </a:r>
            </a:p>
          </p:txBody>
        </p:sp>
        <p:sp>
          <p:nvSpPr>
            <p:cNvPr id="36" name="Text Box 8"/>
            <p:cNvSpPr txBox="1">
              <a:spLocks noChangeArrowheads="1"/>
            </p:cNvSpPr>
            <p:nvPr/>
          </p:nvSpPr>
          <p:spPr bwMode="auto">
            <a:xfrm>
              <a:off x="504" y="288"/>
              <a:ext cx="4488" cy="303"/>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900" dirty="0">
                  <a:solidFill>
                    <a:srgbClr val="000099"/>
                  </a:solidFill>
                  <a:latin typeface="Impact" pitchFamily="34" charset="0"/>
                </a:rPr>
                <a:t>Were Set Up as the Models for Jesus’ Course</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7433"/>
                                        </p:tgtEl>
                                        <p:attrNameLst>
                                          <p:attrName>style.visibility</p:attrName>
                                        </p:attrNameLst>
                                      </p:cBhvr>
                                      <p:to>
                                        <p:strVal val="visible"/>
                                      </p:to>
                                    </p:set>
                                    <p:animEffect transition="in" filter="barn(outVertical)">
                                      <p:cBhvr>
                                        <p:cTn id="7" dur="500"/>
                                        <p:tgtEl>
                                          <p:spTgt spid="1743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7415"/>
                                        </p:tgtEl>
                                        <p:attrNameLst>
                                          <p:attrName>style.visibility</p:attrName>
                                        </p:attrNameLst>
                                      </p:cBhvr>
                                      <p:to>
                                        <p:strVal val="visible"/>
                                      </p:to>
                                    </p:set>
                                    <p:anim calcmode="lin" valueType="num">
                                      <p:cBhvr>
                                        <p:cTn id="12" dur="1000" fill="hold"/>
                                        <p:tgtEl>
                                          <p:spTgt spid="17415"/>
                                        </p:tgtEl>
                                        <p:attrNameLst>
                                          <p:attrName>ppt_w</p:attrName>
                                        </p:attrNameLst>
                                      </p:cBhvr>
                                      <p:tavLst>
                                        <p:tav tm="0">
                                          <p:val>
                                            <p:strVal val="#ppt_w*0.70"/>
                                          </p:val>
                                        </p:tav>
                                        <p:tav tm="100000">
                                          <p:val>
                                            <p:strVal val="#ppt_w"/>
                                          </p:val>
                                        </p:tav>
                                      </p:tavLst>
                                    </p:anim>
                                    <p:anim calcmode="lin" valueType="num">
                                      <p:cBhvr>
                                        <p:cTn id="13" dur="1000" fill="hold"/>
                                        <p:tgtEl>
                                          <p:spTgt spid="17415"/>
                                        </p:tgtEl>
                                        <p:attrNameLst>
                                          <p:attrName>ppt_h</p:attrName>
                                        </p:attrNameLst>
                                      </p:cBhvr>
                                      <p:tavLst>
                                        <p:tav tm="0">
                                          <p:val>
                                            <p:strVal val="#ppt_h"/>
                                          </p:val>
                                        </p:tav>
                                        <p:tav tm="100000">
                                          <p:val>
                                            <p:strVal val="#ppt_h"/>
                                          </p:val>
                                        </p:tav>
                                      </p:tavLst>
                                    </p:anim>
                                    <p:animEffect transition="in" filter="fade">
                                      <p:cBhvr>
                                        <p:cTn id="14" dur="1000"/>
                                        <p:tgtEl>
                                          <p:spTgt spid="174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411"/>
                                        </p:tgtEl>
                                        <p:attrNameLst>
                                          <p:attrName>style.visibility</p:attrName>
                                        </p:attrNameLst>
                                      </p:cBhvr>
                                      <p:to>
                                        <p:strVal val="visible"/>
                                      </p:to>
                                    </p:set>
                                    <p:animEffect transition="in" filter="fade">
                                      <p:cBhvr>
                                        <p:cTn id="19" dur="1000"/>
                                        <p:tgtEl>
                                          <p:spTgt spid="17411"/>
                                        </p:tgtEl>
                                      </p:cBhvr>
                                    </p:animEffect>
                                    <p:anim calcmode="lin" valueType="num">
                                      <p:cBhvr>
                                        <p:cTn id="20" dur="1000" fill="hold"/>
                                        <p:tgtEl>
                                          <p:spTgt spid="17411"/>
                                        </p:tgtEl>
                                        <p:attrNameLst>
                                          <p:attrName>ppt_x</p:attrName>
                                        </p:attrNameLst>
                                      </p:cBhvr>
                                      <p:tavLst>
                                        <p:tav tm="0">
                                          <p:val>
                                            <p:strVal val="#ppt_x"/>
                                          </p:val>
                                        </p:tav>
                                        <p:tav tm="100000">
                                          <p:val>
                                            <p:strVal val="#ppt_x"/>
                                          </p:val>
                                        </p:tav>
                                      </p:tavLst>
                                    </p:anim>
                                    <p:anim calcmode="lin" valueType="num">
                                      <p:cBhvr>
                                        <p:cTn id="21" dur="1000" fill="hold"/>
                                        <p:tgtEl>
                                          <p:spTgt spid="17411"/>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7414"/>
                                        </p:tgtEl>
                                        <p:attrNameLst>
                                          <p:attrName>style.visibility</p:attrName>
                                        </p:attrNameLst>
                                      </p:cBhvr>
                                      <p:to>
                                        <p:strVal val="visible"/>
                                      </p:to>
                                    </p:set>
                                    <p:animEffect transition="in" filter="fade">
                                      <p:cBhvr>
                                        <p:cTn id="24" dur="2000"/>
                                        <p:tgtEl>
                                          <p:spTgt spid="1741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iterate type="wd">
                                    <p:tmPct val="10000"/>
                                  </p:iterate>
                                  <p:childTnLst>
                                    <p:set>
                                      <p:cBhvr>
                                        <p:cTn id="28" dur="1" fill="hold">
                                          <p:stCondLst>
                                            <p:cond delay="0"/>
                                          </p:stCondLst>
                                        </p:cTn>
                                        <p:tgtEl>
                                          <p:spTgt spid="17423"/>
                                        </p:tgtEl>
                                        <p:attrNameLst>
                                          <p:attrName>style.visibility</p:attrName>
                                        </p:attrNameLst>
                                      </p:cBhvr>
                                      <p:to>
                                        <p:strVal val="visible"/>
                                      </p:to>
                                    </p:set>
                                    <p:anim calcmode="lin" valueType="num">
                                      <p:cBhvr>
                                        <p:cTn id="29" dur="1000" fill="hold"/>
                                        <p:tgtEl>
                                          <p:spTgt spid="17423"/>
                                        </p:tgtEl>
                                        <p:attrNameLst>
                                          <p:attrName>ppt_w</p:attrName>
                                        </p:attrNameLst>
                                      </p:cBhvr>
                                      <p:tavLst>
                                        <p:tav tm="0">
                                          <p:val>
                                            <p:strVal val="#ppt_w*0.70"/>
                                          </p:val>
                                        </p:tav>
                                        <p:tav tm="100000">
                                          <p:val>
                                            <p:strVal val="#ppt_w"/>
                                          </p:val>
                                        </p:tav>
                                      </p:tavLst>
                                    </p:anim>
                                    <p:anim calcmode="lin" valueType="num">
                                      <p:cBhvr>
                                        <p:cTn id="30" dur="1000" fill="hold"/>
                                        <p:tgtEl>
                                          <p:spTgt spid="17423"/>
                                        </p:tgtEl>
                                        <p:attrNameLst>
                                          <p:attrName>ppt_h</p:attrName>
                                        </p:attrNameLst>
                                      </p:cBhvr>
                                      <p:tavLst>
                                        <p:tav tm="0">
                                          <p:val>
                                            <p:strVal val="#ppt_h"/>
                                          </p:val>
                                        </p:tav>
                                        <p:tav tm="100000">
                                          <p:val>
                                            <p:strVal val="#ppt_h"/>
                                          </p:val>
                                        </p:tav>
                                      </p:tavLst>
                                    </p:anim>
                                    <p:animEffect transition="in" filter="fade">
                                      <p:cBhvr>
                                        <p:cTn id="31" dur="1000"/>
                                        <p:tgtEl>
                                          <p:spTgt spid="174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410"/>
                                        </p:tgtEl>
                                        <p:attrNameLst>
                                          <p:attrName>style.visibility</p:attrName>
                                        </p:attrNameLst>
                                      </p:cBhvr>
                                      <p:to>
                                        <p:strVal val="visible"/>
                                      </p:to>
                                    </p:set>
                                    <p:animEffect transition="in" filter="fade">
                                      <p:cBhvr>
                                        <p:cTn id="34" dur="1000"/>
                                        <p:tgtEl>
                                          <p:spTgt spid="174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422"/>
                                        </p:tgtEl>
                                        <p:attrNameLst>
                                          <p:attrName>style.visibility</p:attrName>
                                        </p:attrNameLst>
                                      </p:cBhvr>
                                      <p:to>
                                        <p:strVal val="visible"/>
                                      </p:to>
                                    </p:set>
                                    <p:animEffect transition="in" filter="fade">
                                      <p:cBhvr>
                                        <p:cTn id="37" dur="1000"/>
                                        <p:tgtEl>
                                          <p:spTgt spid="174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419"/>
                                        </p:tgtEl>
                                        <p:attrNameLst>
                                          <p:attrName>style.visibility</p:attrName>
                                        </p:attrNameLst>
                                      </p:cBhvr>
                                      <p:to>
                                        <p:strVal val="visible"/>
                                      </p:to>
                                    </p:set>
                                    <p:animEffect transition="in" filter="fade">
                                      <p:cBhvr>
                                        <p:cTn id="40" dur="1000"/>
                                        <p:tgtEl>
                                          <p:spTgt spid="17419"/>
                                        </p:tgtEl>
                                      </p:cBhvr>
                                    </p:animEffect>
                                  </p:childTnLst>
                                </p:cTn>
                              </p:par>
                              <p:par>
                                <p:cTn id="41" presetID="23" presetClass="entr" presetSubtype="272" fill="hold" grpId="0" nodeType="withEffect">
                                  <p:stCondLst>
                                    <p:cond delay="0"/>
                                  </p:stCondLst>
                                  <p:childTnLst>
                                    <p:set>
                                      <p:cBhvr>
                                        <p:cTn id="42" dur="1" fill="hold">
                                          <p:stCondLst>
                                            <p:cond delay="0"/>
                                          </p:stCondLst>
                                        </p:cTn>
                                        <p:tgtEl>
                                          <p:spTgt spid="17421"/>
                                        </p:tgtEl>
                                        <p:attrNameLst>
                                          <p:attrName>style.visibility</p:attrName>
                                        </p:attrNameLst>
                                      </p:cBhvr>
                                      <p:to>
                                        <p:strVal val="visible"/>
                                      </p:to>
                                    </p:set>
                                    <p:anim calcmode="lin" valueType="num">
                                      <p:cBhvr>
                                        <p:cTn id="43" dur="1000" fill="hold"/>
                                        <p:tgtEl>
                                          <p:spTgt spid="17421"/>
                                        </p:tgtEl>
                                        <p:attrNameLst>
                                          <p:attrName>ppt_w</p:attrName>
                                        </p:attrNameLst>
                                      </p:cBhvr>
                                      <p:tavLst>
                                        <p:tav tm="0">
                                          <p:val>
                                            <p:strVal val="2/3*#ppt_w"/>
                                          </p:val>
                                        </p:tav>
                                        <p:tav tm="100000">
                                          <p:val>
                                            <p:strVal val="#ppt_w"/>
                                          </p:val>
                                        </p:tav>
                                      </p:tavLst>
                                    </p:anim>
                                    <p:anim calcmode="lin" valueType="num">
                                      <p:cBhvr>
                                        <p:cTn id="44" dur="1000" fill="hold"/>
                                        <p:tgtEl>
                                          <p:spTgt spid="17421"/>
                                        </p:tgtEl>
                                        <p:attrNameLst>
                                          <p:attrName>ppt_h</p:attrName>
                                        </p:attrNameLst>
                                      </p:cBhvr>
                                      <p:tavLst>
                                        <p:tav tm="0">
                                          <p:val>
                                            <p:strVal val="2/3*#ppt_h"/>
                                          </p:val>
                                        </p:tav>
                                        <p:tav tm="100000">
                                          <p:val>
                                            <p:strVal val="#ppt_h"/>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17420"/>
                                        </p:tgtEl>
                                        <p:attrNameLst>
                                          <p:attrName>style.visibility</p:attrName>
                                        </p:attrNameLst>
                                      </p:cBhvr>
                                      <p:to>
                                        <p:strVal val="visible"/>
                                      </p:to>
                                    </p:set>
                                    <p:animEffect transition="in" filter="fade">
                                      <p:cBhvr>
                                        <p:cTn id="47" dur="1000"/>
                                        <p:tgtEl>
                                          <p:spTgt spid="17420"/>
                                        </p:tgtEl>
                                      </p:cBhvr>
                                    </p:animEffect>
                                  </p:childTnLst>
                                </p:cTn>
                              </p:par>
                              <p:par>
                                <p:cTn id="48" presetID="10" presetClass="entr" presetSubtype="0" fill="hold" nodeType="withEffect">
                                  <p:stCondLst>
                                    <p:cond delay="500"/>
                                  </p:stCondLst>
                                  <p:childTnLst>
                                    <p:set>
                                      <p:cBhvr>
                                        <p:cTn id="49" dur="1" fill="hold">
                                          <p:stCondLst>
                                            <p:cond delay="0"/>
                                          </p:stCondLst>
                                        </p:cTn>
                                        <p:tgtEl>
                                          <p:spTgt spid="17416"/>
                                        </p:tgtEl>
                                        <p:attrNameLst>
                                          <p:attrName>style.visibility</p:attrName>
                                        </p:attrNameLst>
                                      </p:cBhvr>
                                      <p:to>
                                        <p:strVal val="visible"/>
                                      </p:to>
                                    </p:set>
                                    <p:animEffect transition="in" filter="fade">
                                      <p:cBhvr>
                                        <p:cTn id="50"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4" grpId="0" animBg="1"/>
      <p:bldP spid="17415" grpId="0" animBg="1"/>
      <p:bldP spid="17419" grpId="0" animBg="1"/>
      <p:bldP spid="17420" grpId="0"/>
      <p:bldP spid="17421" grpId="0" animBg="1"/>
      <p:bldP spid="17422" grpId="0" animBg="1"/>
      <p:bldP spid="174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5875338"/>
            <a:ext cx="9144000" cy="9826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9459" name="Group 3"/>
          <p:cNvGrpSpPr>
            <a:grpSpLocks/>
          </p:cNvGrpSpPr>
          <p:nvPr/>
        </p:nvGrpSpPr>
        <p:grpSpPr bwMode="auto">
          <a:xfrm>
            <a:off x="1295400" y="5943601"/>
            <a:ext cx="6121400" cy="658813"/>
            <a:chOff x="816" y="3767"/>
            <a:chExt cx="3856" cy="415"/>
          </a:xfrm>
        </p:grpSpPr>
        <p:sp>
          <p:nvSpPr>
            <p:cNvPr id="19460" name="Text Box 4"/>
            <p:cNvSpPr txBox="1">
              <a:spLocks noChangeArrowheads="1"/>
            </p:cNvSpPr>
            <p:nvPr/>
          </p:nvSpPr>
          <p:spPr bwMode="auto">
            <a:xfrm>
              <a:off x="1008" y="3814"/>
              <a:ext cx="3664"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Satan, who does not meekly surrender even before </a:t>
              </a:r>
              <a:r>
                <a:rPr lang="en-US" sz="2000" b="1" u="sng" dirty="0">
                  <a:solidFill>
                    <a:schemeClr val="bg1"/>
                  </a:solidFill>
                  <a:latin typeface="Arial Narrow" pitchFamily="34" charset="0"/>
                </a:rPr>
                <a:t>God</a:t>
              </a:r>
              <a:r>
                <a:rPr lang="en-US" sz="2000" b="1" dirty="0">
                  <a:solidFill>
                    <a:schemeClr val="bg1"/>
                  </a:solidFill>
                  <a:latin typeface="Arial Narrow" pitchFamily="34" charset="0"/>
                </a:rPr>
                <a:t>, would by no means readily surrender to Jesus.  </a:t>
              </a:r>
              <a:endParaRPr lang="en-US" sz="2000" dirty="0">
                <a:solidFill>
                  <a:schemeClr val="bg1"/>
                </a:solidFill>
                <a:latin typeface="Arial Narrow" pitchFamily="34" charset="0"/>
              </a:endParaRPr>
            </a:p>
          </p:txBody>
        </p:sp>
        <p:sp>
          <p:nvSpPr>
            <p:cNvPr id="19461" name="Text Box 5"/>
            <p:cNvSpPr txBox="1">
              <a:spLocks noChangeArrowheads="1"/>
            </p:cNvSpPr>
            <p:nvPr/>
          </p:nvSpPr>
          <p:spPr bwMode="auto">
            <a:xfrm>
              <a:off x="816" y="3767"/>
              <a:ext cx="240" cy="293"/>
            </a:xfrm>
            <a:prstGeom prst="rect">
              <a:avLst/>
            </a:prstGeom>
            <a:noFill/>
            <a:ln w="9525">
              <a:noFill/>
              <a:miter lim="800000"/>
              <a:headEnd/>
              <a:tailEnd/>
            </a:ln>
            <a:effectLst/>
          </p:spPr>
          <p:txBody>
            <a:bodyPr wrap="square">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19462" name="AutoShape 6"/>
          <p:cNvSpPr>
            <a:spLocks noChangeArrowheads="1"/>
          </p:cNvSpPr>
          <p:nvPr/>
        </p:nvSpPr>
        <p:spPr bwMode="auto">
          <a:xfrm rot="5400000" flipV="1">
            <a:off x="5486400" y="3592513"/>
            <a:ext cx="152400" cy="609600"/>
          </a:xfrm>
          <a:prstGeom prst="downArrow">
            <a:avLst>
              <a:gd name="adj1" fmla="val 53130"/>
              <a:gd name="adj2" fmla="val 139593"/>
            </a:avLst>
          </a:prstGeom>
          <a:gradFill rotWithShape="0">
            <a:gsLst>
              <a:gs pos="0">
                <a:srgbClr val="FFFF99"/>
              </a:gs>
              <a:gs pos="100000">
                <a:srgbClr val="B65B00"/>
              </a:gs>
            </a:gsLst>
            <a:lin ang="0" scaled="1"/>
          </a:gradFill>
          <a:ln w="38100" algn="ctr">
            <a:solidFill>
              <a:srgbClr val="824100"/>
            </a:solidFill>
            <a:miter lim="800000"/>
            <a:headEnd/>
            <a:tailEnd/>
          </a:ln>
          <a:effectLst/>
        </p:spPr>
        <p:txBody>
          <a:bodyPr vert="eaVert" wrap="none" anchor="ctr"/>
          <a:lstStyle/>
          <a:p>
            <a:pPr algn="ctr"/>
            <a:endParaRPr lang="en-US"/>
          </a:p>
        </p:txBody>
      </p:sp>
      <p:grpSp>
        <p:nvGrpSpPr>
          <p:cNvPr id="19463" name="Group 7"/>
          <p:cNvGrpSpPr>
            <a:grpSpLocks/>
          </p:cNvGrpSpPr>
          <p:nvPr/>
        </p:nvGrpSpPr>
        <p:grpSpPr bwMode="auto">
          <a:xfrm>
            <a:off x="4300538" y="4735513"/>
            <a:ext cx="938212" cy="903287"/>
            <a:chOff x="2592" y="3079"/>
            <a:chExt cx="591" cy="569"/>
          </a:xfrm>
        </p:grpSpPr>
        <p:sp>
          <p:nvSpPr>
            <p:cNvPr id="19464" name="Oval 8"/>
            <p:cNvSpPr>
              <a:spLocks noChangeArrowheads="1"/>
            </p:cNvSpPr>
            <p:nvPr/>
          </p:nvSpPr>
          <p:spPr bwMode="auto">
            <a:xfrm>
              <a:off x="2592" y="3079"/>
              <a:ext cx="591" cy="569"/>
            </a:xfrm>
            <a:prstGeom prst="ellipse">
              <a:avLst/>
            </a:prstGeom>
            <a:gradFill rotWithShape="0">
              <a:gsLst>
                <a:gs pos="0">
                  <a:srgbClr val="763B00"/>
                </a:gs>
                <a:gs pos="50000">
                  <a:srgbClr val="000000"/>
                </a:gs>
                <a:gs pos="100000">
                  <a:srgbClr val="763B00"/>
                </a:gs>
              </a:gsLst>
              <a:lin ang="5400000" scaled="1"/>
            </a:gradFill>
            <a:ln w="12700" algn="ctr">
              <a:noFill/>
              <a:round/>
              <a:headEnd/>
              <a:tailEnd/>
            </a:ln>
            <a:effectLst/>
            <a:scene3d>
              <a:camera prst="legacyPerspectiveTop"/>
              <a:lightRig rig="legacyNormal3" dir="t"/>
            </a:scene3d>
            <a:sp3d extrusionH="430200" prstMaterial="legacyMatte">
              <a:bevelT w="13500" h="13500" prst="angle"/>
              <a:bevelB w="13500" h="13500" prst="angle"/>
              <a:extrusionClr>
                <a:srgbClr val="000000"/>
              </a:extrusionClr>
            </a:sp3d>
          </p:spPr>
          <p:txBody>
            <a:bodyPr wrap="none" anchor="ctr">
              <a:flatTx/>
            </a:bodyPr>
            <a:lstStyle/>
            <a:p>
              <a:pPr algn="ctr"/>
              <a:endParaRPr lang="en-US"/>
            </a:p>
          </p:txBody>
        </p:sp>
        <p:sp>
          <p:nvSpPr>
            <p:cNvPr id="19465" name="WordArt 9"/>
            <p:cNvSpPr>
              <a:spLocks noChangeArrowheads="1" noChangeShapeType="1" noTextEdit="1"/>
            </p:cNvSpPr>
            <p:nvPr/>
          </p:nvSpPr>
          <p:spPr bwMode="auto">
            <a:xfrm>
              <a:off x="2660" y="3192"/>
              <a:ext cx="454" cy="271"/>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chemeClr val="bg1"/>
                  </a:solidFill>
                  <a:effectLst>
                    <a:outerShdw dist="45791" dir="2021404" algn="ctr" rotWithShape="0">
                      <a:schemeClr val="tx1"/>
                    </a:outerShdw>
                  </a:effectLst>
                  <a:latin typeface="Arial Black"/>
                </a:rPr>
                <a:t>Satan</a:t>
              </a:r>
            </a:p>
          </p:txBody>
        </p:sp>
      </p:grpSp>
      <p:sp>
        <p:nvSpPr>
          <p:cNvPr id="19466" name="AutoShape 10"/>
          <p:cNvSpPr>
            <a:spLocks noChangeArrowheads="1"/>
          </p:cNvSpPr>
          <p:nvPr/>
        </p:nvSpPr>
        <p:spPr bwMode="auto">
          <a:xfrm rot="10800000" flipV="1">
            <a:off x="4654550" y="4202113"/>
            <a:ext cx="228600" cy="468312"/>
          </a:xfrm>
          <a:prstGeom prst="downArrow">
            <a:avLst>
              <a:gd name="adj1" fmla="val 34167"/>
              <a:gd name="adj2" fmla="val 104669"/>
            </a:avLst>
          </a:prstGeom>
          <a:gradFill rotWithShape="0">
            <a:gsLst>
              <a:gs pos="0">
                <a:srgbClr val="FF99FF"/>
              </a:gs>
              <a:gs pos="100000">
                <a:srgbClr val="482400"/>
              </a:gs>
            </a:gsLst>
            <a:lin ang="5400000" scaled="1"/>
          </a:gradFill>
          <a:ln w="28575" algn="ctr">
            <a:solidFill>
              <a:srgbClr val="800000"/>
            </a:solidFill>
            <a:miter lim="800000"/>
            <a:headEnd/>
            <a:tailEnd/>
          </a:ln>
          <a:effectLst/>
        </p:spPr>
        <p:txBody>
          <a:bodyPr wrap="none" anchor="ctr"/>
          <a:lstStyle/>
          <a:p>
            <a:pPr algn="ctr"/>
            <a:endParaRPr lang="en-US"/>
          </a:p>
        </p:txBody>
      </p:sp>
      <p:sp>
        <p:nvSpPr>
          <p:cNvPr id="19467" name="AutoShape 11"/>
          <p:cNvSpPr>
            <a:spLocks noChangeArrowheads="1"/>
          </p:cNvSpPr>
          <p:nvPr/>
        </p:nvSpPr>
        <p:spPr bwMode="auto">
          <a:xfrm rot="10800000" flipV="1">
            <a:off x="4654550" y="3059113"/>
            <a:ext cx="228600" cy="468312"/>
          </a:xfrm>
          <a:prstGeom prst="downArrow">
            <a:avLst>
              <a:gd name="adj1" fmla="val 34167"/>
              <a:gd name="adj2" fmla="val 104669"/>
            </a:avLst>
          </a:prstGeom>
          <a:gradFill rotWithShape="0">
            <a:gsLst>
              <a:gs pos="0">
                <a:srgbClr val="CCCCFF"/>
              </a:gs>
              <a:gs pos="100000">
                <a:srgbClr val="5A0098"/>
              </a:gs>
            </a:gsLst>
            <a:lin ang="5400000" scaled="1"/>
          </a:gradFill>
          <a:ln w="28575" algn="ctr">
            <a:solidFill>
              <a:srgbClr val="6600FF"/>
            </a:solidFill>
            <a:miter lim="800000"/>
            <a:headEnd/>
            <a:tailEnd/>
          </a:ln>
          <a:effectLst/>
        </p:spPr>
        <p:txBody>
          <a:bodyPr wrap="none" anchor="ctr"/>
          <a:lstStyle/>
          <a:p>
            <a:pPr algn="ctr"/>
            <a:endParaRPr lang="en-US"/>
          </a:p>
        </p:txBody>
      </p:sp>
      <p:sp>
        <p:nvSpPr>
          <p:cNvPr id="19468" name="Oval 12"/>
          <p:cNvSpPr>
            <a:spLocks noChangeArrowheads="1"/>
          </p:cNvSpPr>
          <p:nvPr/>
        </p:nvSpPr>
        <p:spPr bwMode="auto">
          <a:xfrm>
            <a:off x="4052888" y="3571875"/>
            <a:ext cx="1433512" cy="649288"/>
          </a:xfrm>
          <a:prstGeom prst="ellipse">
            <a:avLst/>
          </a:prstGeom>
          <a:gradFill rotWithShape="0">
            <a:gsLst>
              <a:gs pos="0">
                <a:srgbClr val="FFFFCC"/>
              </a:gs>
              <a:gs pos="100000">
                <a:srgbClr val="FFFF00"/>
              </a:gs>
            </a:gsLst>
            <a:path path="shape">
              <a:fillToRect l="50000" t="50000" r="50000" b="50000"/>
            </a:path>
          </a:gradFill>
          <a:ln w="28575" algn="ctr">
            <a:solidFill>
              <a:srgbClr val="CC6600"/>
            </a:solidFill>
            <a:round/>
            <a:headEnd/>
            <a:tailEnd/>
          </a:ln>
          <a:effectLst>
            <a:outerShdw dist="64758" dir="4721404" algn="ctr" rotWithShape="0">
              <a:srgbClr val="CC6600"/>
            </a:outerShdw>
          </a:effectLst>
        </p:spPr>
        <p:txBody>
          <a:bodyPr wrap="none" anchor="ctr"/>
          <a:lstStyle/>
          <a:p>
            <a:pPr algn="ctr" eaLnBrk="0" hangingPunct="0"/>
            <a:r>
              <a:rPr lang="en-US" sz="3200">
                <a:solidFill>
                  <a:srgbClr val="0000FF"/>
                </a:solidFill>
                <a:latin typeface="Impact" pitchFamily="34" charset="0"/>
              </a:rPr>
              <a:t>Jesus</a:t>
            </a:r>
          </a:p>
        </p:txBody>
      </p:sp>
      <p:grpSp>
        <p:nvGrpSpPr>
          <p:cNvPr id="19469" name="Group 13"/>
          <p:cNvGrpSpPr>
            <a:grpSpLocks/>
          </p:cNvGrpSpPr>
          <p:nvPr/>
        </p:nvGrpSpPr>
        <p:grpSpPr bwMode="auto">
          <a:xfrm rot="-196230">
            <a:off x="5219700" y="4648200"/>
            <a:ext cx="1409700" cy="555625"/>
            <a:chOff x="3326" y="2916"/>
            <a:chExt cx="888" cy="350"/>
          </a:xfrm>
        </p:grpSpPr>
        <p:sp>
          <p:nvSpPr>
            <p:cNvPr id="19470" name="AutoShape 14"/>
            <p:cNvSpPr>
              <a:spLocks noChangeArrowheads="1"/>
            </p:cNvSpPr>
            <p:nvPr/>
          </p:nvSpPr>
          <p:spPr bwMode="auto">
            <a:xfrm rot="14280329">
              <a:off x="3326" y="3139"/>
              <a:ext cx="127" cy="127"/>
            </a:xfrm>
            <a:prstGeom prst="triangle">
              <a:avLst>
                <a:gd name="adj" fmla="val 50000"/>
              </a:avLst>
            </a:prstGeom>
            <a:solidFill>
              <a:srgbClr val="006600"/>
            </a:solidFill>
            <a:ln w="28575">
              <a:noFill/>
              <a:miter lim="800000"/>
              <a:headEnd/>
              <a:tailEnd/>
            </a:ln>
            <a:effectLst/>
          </p:spPr>
          <p:txBody>
            <a:bodyPr rot="10800000" vert="eaVert" wrap="none" anchor="ctr"/>
            <a:lstStyle/>
            <a:p>
              <a:endParaRPr lang="en-US"/>
            </a:p>
          </p:txBody>
        </p:sp>
        <p:sp>
          <p:nvSpPr>
            <p:cNvPr id="19471" name="WordArt 15"/>
            <p:cNvSpPr>
              <a:spLocks noChangeArrowheads="1" noChangeShapeType="1" noTextEdit="1"/>
            </p:cNvSpPr>
            <p:nvPr/>
          </p:nvSpPr>
          <p:spPr bwMode="auto">
            <a:xfrm rot="19680330" flipV="1">
              <a:off x="3381" y="2916"/>
              <a:ext cx="833" cy="47"/>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6600"/>
                  </a:solidFill>
                  <a:latin typeface="Arial Narrow"/>
                </a:rPr>
                <a:t>______________</a:t>
              </a:r>
            </a:p>
          </p:txBody>
        </p:sp>
      </p:grpSp>
      <p:sp>
        <p:nvSpPr>
          <p:cNvPr id="19472" name="Oval 16"/>
          <p:cNvSpPr>
            <a:spLocks noChangeArrowheads="1"/>
          </p:cNvSpPr>
          <p:nvPr/>
        </p:nvSpPr>
        <p:spPr bwMode="auto">
          <a:xfrm>
            <a:off x="5943600" y="3363913"/>
            <a:ext cx="2819400" cy="1066800"/>
          </a:xfrm>
          <a:prstGeom prst="ellipse">
            <a:avLst/>
          </a:prstGeom>
          <a:gradFill rotWithShape="0">
            <a:gsLst>
              <a:gs pos="0">
                <a:srgbClr val="FF9966"/>
              </a:gs>
              <a:gs pos="50000">
                <a:srgbClr val="2C1D00"/>
              </a:gs>
              <a:gs pos="100000">
                <a:srgbClr val="FF9966"/>
              </a:gs>
            </a:gsLst>
            <a:lin ang="5400000" scaled="1"/>
          </a:gradFill>
          <a:ln w="12700">
            <a:round/>
            <a:headEnd/>
            <a:tailEnd/>
          </a:ln>
          <a:effectLst/>
          <a:scene3d>
            <a:camera prst="legacyPerspectiveBottom"/>
            <a:lightRig rig="legacyNormal3" dir="t"/>
          </a:scene3d>
          <a:sp3d extrusionH="430200" prstMaterial="legacyMatte">
            <a:bevelT w="13500" h="13500" prst="angle"/>
            <a:bevelB w="13500" h="13500" prst="angle"/>
            <a:extrusionClr>
              <a:srgbClr val="CC9900"/>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9474" name="Oval 18"/>
          <p:cNvSpPr>
            <a:spLocks noChangeArrowheads="1"/>
          </p:cNvSpPr>
          <p:nvPr/>
        </p:nvSpPr>
        <p:spPr bwMode="auto">
          <a:xfrm>
            <a:off x="5943600" y="3554413"/>
            <a:ext cx="1143000" cy="685800"/>
          </a:xfrm>
          <a:prstGeom prst="ellipse">
            <a:avLst/>
          </a:prstGeom>
          <a:gradFill rotWithShape="0">
            <a:gsLst>
              <a:gs pos="0">
                <a:srgbClr val="FFCC66"/>
              </a:gs>
              <a:gs pos="100000">
                <a:srgbClr val="FFCC00"/>
              </a:gs>
            </a:gsLst>
            <a:path path="shape">
              <a:fillToRect l="50000" t="50000" r="50000" b="50000"/>
            </a:path>
          </a:gradFill>
          <a:ln w="12700" algn="ctr">
            <a:solidFill>
              <a:srgbClr val="FF9933"/>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9475" name="WordArt 19"/>
          <p:cNvSpPr>
            <a:spLocks noChangeArrowheads="1" noChangeShapeType="1"/>
          </p:cNvSpPr>
          <p:nvPr/>
        </p:nvSpPr>
        <p:spPr bwMode="auto">
          <a:xfrm rot="-5400754" flipH="1" flipV="1">
            <a:off x="6094412" y="3430588"/>
            <a:ext cx="841375" cy="76200"/>
          </a:xfrm>
          <a:prstGeom prst="rect">
            <a:avLst/>
          </a:prstGeom>
        </p:spPr>
        <p:txBody>
          <a:bodyPr wrap="none" fromWordArt="1">
            <a:prstTxWarp prst="textPlain">
              <a:avLst>
                <a:gd name="adj" fmla="val 50000"/>
              </a:avLst>
            </a:prstTxWarp>
          </a:bodyPr>
          <a:lstStyle/>
          <a:p>
            <a:pPr algn="ctr"/>
            <a:r>
              <a:rPr lang="en-US" sz="3600" b="1" kern="10" spc="3600">
                <a:ln w="3175">
                  <a:noFill/>
                  <a:round/>
                  <a:headEnd/>
                  <a:tailEnd/>
                </a:ln>
                <a:solidFill>
                  <a:srgbClr val="000099"/>
                </a:solidFill>
                <a:latin typeface="Impact"/>
              </a:rPr>
              <a:t>-------</a:t>
            </a:r>
          </a:p>
        </p:txBody>
      </p:sp>
      <p:sp>
        <p:nvSpPr>
          <p:cNvPr id="19476" name="Text Box 20"/>
          <p:cNvSpPr txBox="1">
            <a:spLocks noChangeArrowheads="1"/>
          </p:cNvSpPr>
          <p:nvPr/>
        </p:nvSpPr>
        <p:spPr bwMode="auto">
          <a:xfrm>
            <a:off x="5257800" y="2605088"/>
            <a:ext cx="2514600" cy="519112"/>
          </a:xfrm>
          <a:prstGeom prst="rect">
            <a:avLst/>
          </a:prstGeom>
          <a:noFill/>
          <a:ln w="19050" algn="ctr">
            <a:noFill/>
            <a:miter lim="800000"/>
            <a:headEnd/>
            <a:tailEnd/>
          </a:ln>
          <a:effectLst/>
        </p:spPr>
        <p:txBody>
          <a:bodyPr>
            <a:spAutoFit/>
          </a:bodyPr>
          <a:lstStyle/>
          <a:p>
            <a:pPr algn="ctr" eaLnBrk="0" hangingPunct="0"/>
            <a:r>
              <a:rPr lang="en-US" sz="2800" b="1">
                <a:solidFill>
                  <a:srgbClr val="0000CC"/>
                </a:solidFill>
                <a:latin typeface="Arial Narrow" pitchFamily="34" charset="0"/>
              </a:rPr>
              <a:t>People of faith</a:t>
            </a:r>
          </a:p>
        </p:txBody>
      </p:sp>
      <p:grpSp>
        <p:nvGrpSpPr>
          <p:cNvPr id="19477" name="Group 21"/>
          <p:cNvGrpSpPr>
            <a:grpSpLocks/>
          </p:cNvGrpSpPr>
          <p:nvPr/>
        </p:nvGrpSpPr>
        <p:grpSpPr bwMode="auto">
          <a:xfrm>
            <a:off x="4300538" y="2209800"/>
            <a:ext cx="938212" cy="903288"/>
            <a:chOff x="1271" y="1173"/>
            <a:chExt cx="660" cy="603"/>
          </a:xfrm>
        </p:grpSpPr>
        <p:sp>
          <p:nvSpPr>
            <p:cNvPr id="19478" name="Oval 22"/>
            <p:cNvSpPr>
              <a:spLocks noChangeArrowheads="1"/>
            </p:cNvSpPr>
            <p:nvPr/>
          </p:nvSpPr>
          <p:spPr bwMode="auto">
            <a:xfrm>
              <a:off x="1271" y="1173"/>
              <a:ext cx="660" cy="603"/>
            </a:xfrm>
            <a:prstGeom prst="ellipse">
              <a:avLst/>
            </a:prstGeom>
            <a:gradFill rotWithShape="0">
              <a:gsLst>
                <a:gs pos="0">
                  <a:schemeClr val="bg1"/>
                </a:gs>
                <a:gs pos="100000">
                  <a:srgbClr val="CCCC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9479" name="WordArt 23"/>
            <p:cNvSpPr>
              <a:spLocks noChangeArrowheads="1" noChangeShapeType="1" noTextEdit="1"/>
            </p:cNvSpPr>
            <p:nvPr/>
          </p:nvSpPr>
          <p:spPr bwMode="auto">
            <a:xfrm>
              <a:off x="1344" y="1344"/>
              <a:ext cx="507" cy="287"/>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19486" name="AutoShape 30"/>
          <p:cNvSpPr>
            <a:spLocks noChangeArrowheads="1"/>
          </p:cNvSpPr>
          <p:nvPr/>
        </p:nvSpPr>
        <p:spPr bwMode="auto">
          <a:xfrm rot="5400000" flipH="1" flipV="1">
            <a:off x="800100" y="1462088"/>
            <a:ext cx="228600" cy="762000"/>
          </a:xfrm>
          <a:prstGeom prst="downArrow">
            <a:avLst>
              <a:gd name="adj1" fmla="val 34167"/>
              <a:gd name="adj2" fmla="val 170309"/>
            </a:avLst>
          </a:prstGeom>
          <a:gradFill rotWithShape="1">
            <a:gsLst>
              <a:gs pos="0">
                <a:srgbClr val="CC6600"/>
              </a:gs>
              <a:gs pos="100000">
                <a:srgbClr val="660033"/>
              </a:gs>
            </a:gsLst>
            <a:lin ang="5400000" scaled="1"/>
          </a:gradFill>
          <a:ln w="19050" algn="ctr">
            <a:solidFill>
              <a:srgbClr val="660066"/>
            </a:solidFill>
            <a:miter lim="800000"/>
            <a:headEnd/>
            <a:tailEnd/>
          </a:ln>
          <a:effectLst/>
        </p:spPr>
        <p:txBody>
          <a:bodyPr vert="eaVert" wrap="none" anchor="ctr"/>
          <a:lstStyle/>
          <a:p>
            <a:pPr algn="ctr"/>
            <a:endParaRPr lang="en-US"/>
          </a:p>
        </p:txBody>
      </p:sp>
      <p:sp>
        <p:nvSpPr>
          <p:cNvPr id="19487" name="Text Box 31"/>
          <p:cNvSpPr txBox="1">
            <a:spLocks noChangeArrowheads="1"/>
          </p:cNvSpPr>
          <p:nvPr/>
        </p:nvSpPr>
        <p:spPr bwMode="auto">
          <a:xfrm>
            <a:off x="1295400" y="1600200"/>
            <a:ext cx="6629400" cy="503238"/>
          </a:xfrm>
          <a:prstGeom prst="rect">
            <a:avLst/>
          </a:prstGeom>
          <a:noFill/>
          <a:ln w="9525">
            <a:noFill/>
            <a:miter lim="800000"/>
            <a:headEnd/>
            <a:tailEnd/>
          </a:ln>
          <a:effectLst/>
        </p:spPr>
        <p:txBody>
          <a:bodyPr>
            <a:spAutoFit/>
          </a:bodyPr>
          <a:lstStyle/>
          <a:p>
            <a:pPr eaLnBrk="0" hangingPunct="0">
              <a:lnSpc>
                <a:spcPct val="90000"/>
              </a:lnSpc>
            </a:pPr>
            <a:r>
              <a:rPr lang="en-US" sz="3000">
                <a:solidFill>
                  <a:srgbClr val="660033"/>
                </a:solidFill>
                <a:latin typeface="Arial Black" pitchFamily="34" charset="0"/>
              </a:rPr>
              <a:t>Voluntary submission of Satan</a:t>
            </a:r>
            <a:endParaRPr lang="en-US" sz="3000" b="1">
              <a:solidFill>
                <a:srgbClr val="660033"/>
              </a:solidFill>
              <a:latin typeface="Arial Black" pitchFamily="34" charset="0"/>
            </a:endParaRPr>
          </a:p>
        </p:txBody>
      </p:sp>
      <p:grpSp>
        <p:nvGrpSpPr>
          <p:cNvPr id="35" name="Group 34"/>
          <p:cNvGrpSpPr/>
          <p:nvPr/>
        </p:nvGrpSpPr>
        <p:grpSpPr>
          <a:xfrm>
            <a:off x="381000" y="1041400"/>
            <a:ext cx="6858000" cy="635000"/>
            <a:chOff x="381000" y="1041400"/>
            <a:chExt cx="6858000" cy="635000"/>
          </a:xfrm>
        </p:grpSpPr>
        <p:sp>
          <p:nvSpPr>
            <p:cNvPr id="36" name="Rectangle 10"/>
            <p:cNvSpPr>
              <a:spLocks noChangeArrowheads="1"/>
            </p:cNvSpPr>
            <p:nvPr/>
          </p:nvSpPr>
          <p:spPr bwMode="auto">
            <a:xfrm>
              <a:off x="474663" y="1066800"/>
              <a:ext cx="6670675" cy="508000"/>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37" name="Text Box 11"/>
            <p:cNvSpPr txBox="1">
              <a:spLocks noChangeArrowheads="1"/>
            </p:cNvSpPr>
            <p:nvPr/>
          </p:nvSpPr>
          <p:spPr bwMode="auto">
            <a:xfrm>
              <a:off x="381000" y="1041400"/>
              <a:ext cx="6858000" cy="635000"/>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105000"/>
                </a:lnSpc>
              </a:pPr>
              <a:r>
                <a:rPr lang="en-US" sz="3400" dirty="0">
                  <a:solidFill>
                    <a:schemeClr val="bg1"/>
                  </a:solidFill>
                  <a:latin typeface="Impact" pitchFamily="34" charset="0"/>
                </a:rPr>
                <a:t>Goal of the providence of restoration</a:t>
              </a:r>
            </a:p>
          </p:txBody>
        </p:sp>
      </p:grpSp>
      <p:grpSp>
        <p:nvGrpSpPr>
          <p:cNvPr id="38" name="Group 6"/>
          <p:cNvGrpSpPr>
            <a:grpSpLocks/>
          </p:cNvGrpSpPr>
          <p:nvPr/>
        </p:nvGrpSpPr>
        <p:grpSpPr bwMode="auto">
          <a:xfrm>
            <a:off x="304800" y="204787"/>
            <a:ext cx="7620000" cy="862013"/>
            <a:chOff x="192" y="48"/>
            <a:chExt cx="4800" cy="543"/>
          </a:xfrm>
        </p:grpSpPr>
        <p:sp>
          <p:nvSpPr>
            <p:cNvPr id="39" name="Text Box 7"/>
            <p:cNvSpPr txBox="1">
              <a:spLocks noChangeArrowheads="1"/>
            </p:cNvSpPr>
            <p:nvPr/>
          </p:nvSpPr>
          <p:spPr bwMode="auto">
            <a:xfrm>
              <a:off x="192" y="48"/>
              <a:ext cx="4296" cy="303"/>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900" dirty="0">
                  <a:solidFill>
                    <a:srgbClr val="000099"/>
                  </a:solidFill>
                  <a:latin typeface="Impact" pitchFamily="34" charset="0"/>
                </a:rPr>
                <a:t>1.1  Why Jacob’s Course and Moses’ Course</a:t>
              </a:r>
            </a:p>
          </p:txBody>
        </p:sp>
        <p:sp>
          <p:nvSpPr>
            <p:cNvPr id="40" name="Text Box 8"/>
            <p:cNvSpPr txBox="1">
              <a:spLocks noChangeArrowheads="1"/>
            </p:cNvSpPr>
            <p:nvPr/>
          </p:nvSpPr>
          <p:spPr bwMode="auto">
            <a:xfrm>
              <a:off x="504" y="288"/>
              <a:ext cx="4488" cy="303"/>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900" dirty="0">
                  <a:solidFill>
                    <a:srgbClr val="000099"/>
                  </a:solidFill>
                  <a:latin typeface="Impact" pitchFamily="34" charset="0"/>
                </a:rPr>
                <a:t>Were Set Up as the Models for Jesus’ Course</a:t>
              </a:r>
            </a:p>
          </p:txBody>
        </p:sp>
      </p:grpSp>
      <p:sp>
        <p:nvSpPr>
          <p:cNvPr id="41" name="Text Box 12"/>
          <p:cNvSpPr txBox="1">
            <a:spLocks noChangeArrowheads="1"/>
          </p:cNvSpPr>
          <p:nvPr/>
        </p:nvSpPr>
        <p:spPr bwMode="auto">
          <a:xfrm>
            <a:off x="7010400" y="3620314"/>
            <a:ext cx="1752600" cy="55399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r>
              <a:rPr lang="en-US" sz="3000" b="1" dirty="0">
                <a:solidFill>
                  <a:schemeClr val="bg1"/>
                </a:solidFill>
                <a:latin typeface="Arial Narrow" pitchFamily="34" charset="0"/>
              </a:rPr>
              <a:t>Humanity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arn(outVertical)">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19477"/>
                                        </p:tgtEl>
                                        <p:attrNameLst>
                                          <p:attrName>style.visibility</p:attrName>
                                        </p:attrNameLst>
                                      </p:cBhvr>
                                      <p:to>
                                        <p:strVal val="visible"/>
                                      </p:to>
                                    </p:set>
                                    <p:anim calcmode="lin" valueType="num">
                                      <p:cBhvr>
                                        <p:cTn id="12" dur="1000" fill="hold"/>
                                        <p:tgtEl>
                                          <p:spTgt spid="19477"/>
                                        </p:tgtEl>
                                        <p:attrNameLst>
                                          <p:attrName>ppt_w</p:attrName>
                                        </p:attrNameLst>
                                      </p:cBhvr>
                                      <p:tavLst>
                                        <p:tav tm="0">
                                          <p:val>
                                            <p:strVal val="2/3*#ppt_w"/>
                                          </p:val>
                                        </p:tav>
                                        <p:tav tm="100000">
                                          <p:val>
                                            <p:strVal val="#ppt_w"/>
                                          </p:val>
                                        </p:tav>
                                      </p:tavLst>
                                    </p:anim>
                                    <p:anim calcmode="lin" valueType="num">
                                      <p:cBhvr>
                                        <p:cTn id="13" dur="1000" fill="hold"/>
                                        <p:tgtEl>
                                          <p:spTgt spid="19477"/>
                                        </p:tgtEl>
                                        <p:attrNameLst>
                                          <p:attrName>ppt_h</p:attrName>
                                        </p:attrNameLst>
                                      </p:cBhvr>
                                      <p:tavLst>
                                        <p:tav tm="0">
                                          <p:val>
                                            <p:strVal val="2/3*#ppt_h"/>
                                          </p:val>
                                        </p:tav>
                                        <p:tav tm="100000">
                                          <p:val>
                                            <p:strVal val="#ppt_h"/>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19467"/>
                                        </p:tgtEl>
                                        <p:attrNameLst>
                                          <p:attrName>style.visibility</p:attrName>
                                        </p:attrNameLst>
                                      </p:cBhvr>
                                      <p:to>
                                        <p:strVal val="visible"/>
                                      </p:to>
                                    </p:set>
                                    <p:animEffect transition="in" filter="fade">
                                      <p:cBhvr>
                                        <p:cTn id="16" dur="20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5875338"/>
            <a:ext cx="9144000" cy="9826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1507" name="Text Box 3"/>
          <p:cNvSpPr txBox="1">
            <a:spLocks noChangeArrowheads="1"/>
          </p:cNvSpPr>
          <p:nvPr/>
        </p:nvSpPr>
        <p:spPr bwMode="auto">
          <a:xfrm>
            <a:off x="1143000" y="6075402"/>
            <a:ext cx="6781800" cy="553998"/>
          </a:xfrm>
          <a:prstGeom prst="rect">
            <a:avLst/>
          </a:prstGeom>
          <a:noFill/>
          <a:ln w="9525">
            <a:noFill/>
            <a:miter lim="800000"/>
            <a:headEnd/>
            <a:tailEnd/>
          </a:ln>
          <a:effectLst/>
        </p:spPr>
        <p:txBody>
          <a:bodyPr wrap="square">
            <a:spAutoFit/>
          </a:bodyPr>
          <a:lstStyle/>
          <a:p>
            <a:pPr eaLnBrk="0" hangingPunct="0">
              <a:lnSpc>
                <a:spcPct val="75000"/>
              </a:lnSpc>
            </a:pPr>
            <a:r>
              <a:rPr lang="en-US" sz="2000" b="1" dirty="0">
                <a:solidFill>
                  <a:schemeClr val="bg1"/>
                </a:solidFill>
                <a:latin typeface="Arial Narrow" pitchFamily="34" charset="0"/>
              </a:rPr>
              <a:t>Therefore, God called upon </a:t>
            </a:r>
            <a:r>
              <a:rPr lang="en-US" sz="2000" b="1" u="sng" dirty="0">
                <a:solidFill>
                  <a:schemeClr val="bg1"/>
                </a:solidFill>
                <a:latin typeface="Arial Narrow" pitchFamily="34" charset="0"/>
              </a:rPr>
              <a:t>Jacob</a:t>
            </a:r>
            <a:r>
              <a:rPr lang="en-US" sz="2000" b="1" dirty="0">
                <a:solidFill>
                  <a:schemeClr val="bg1"/>
                </a:solidFill>
                <a:latin typeface="Arial Narrow" pitchFamily="34" charset="0"/>
              </a:rPr>
              <a:t> and </a:t>
            </a: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 and worked through them to show the course for bringing Satan to submission.</a:t>
            </a:r>
            <a:endParaRPr lang="en-US" sz="2000" dirty="0">
              <a:solidFill>
                <a:schemeClr val="bg1"/>
              </a:solidFill>
              <a:latin typeface="Arial Narrow" pitchFamily="34" charset="0"/>
            </a:endParaRPr>
          </a:p>
        </p:txBody>
      </p:sp>
      <p:sp>
        <p:nvSpPr>
          <p:cNvPr id="21508" name="Text Box 4"/>
          <p:cNvSpPr txBox="1">
            <a:spLocks noChangeArrowheads="1"/>
          </p:cNvSpPr>
          <p:nvPr/>
        </p:nvSpPr>
        <p:spPr bwMode="auto">
          <a:xfrm rot="-45958125">
            <a:off x="1323975" y="4151313"/>
            <a:ext cx="1619250" cy="457200"/>
          </a:xfrm>
          <a:prstGeom prst="rect">
            <a:avLst/>
          </a:prstGeom>
          <a:noFill/>
          <a:ln w="9525">
            <a:noFill/>
            <a:miter lim="800000"/>
            <a:headEnd/>
            <a:tailEnd/>
          </a:ln>
          <a:effectLst/>
        </p:spPr>
        <p:txBody>
          <a:bodyPr>
            <a:spAutoFit/>
          </a:bodyPr>
          <a:lstStyle/>
          <a:p>
            <a:r>
              <a:rPr lang="en-US" sz="2400">
                <a:latin typeface="VAG Round" pitchFamily="82" charset="0"/>
              </a:rPr>
              <a:t>……..</a:t>
            </a:r>
          </a:p>
        </p:txBody>
      </p:sp>
      <p:grpSp>
        <p:nvGrpSpPr>
          <p:cNvPr id="21509" name="Group 5"/>
          <p:cNvGrpSpPr>
            <a:grpSpLocks/>
          </p:cNvGrpSpPr>
          <p:nvPr/>
        </p:nvGrpSpPr>
        <p:grpSpPr bwMode="auto">
          <a:xfrm>
            <a:off x="3275013" y="4479925"/>
            <a:ext cx="1063625" cy="444500"/>
            <a:chOff x="2063" y="2822"/>
            <a:chExt cx="670" cy="280"/>
          </a:xfrm>
        </p:grpSpPr>
        <p:sp>
          <p:nvSpPr>
            <p:cNvPr id="21510" name="AutoShape 6"/>
            <p:cNvSpPr>
              <a:spLocks noChangeArrowheads="1"/>
            </p:cNvSpPr>
            <p:nvPr/>
          </p:nvSpPr>
          <p:spPr bwMode="auto">
            <a:xfrm rot="7301581">
              <a:off x="2606" y="2975"/>
              <a:ext cx="127" cy="127"/>
            </a:xfrm>
            <a:prstGeom prst="triangle">
              <a:avLst>
                <a:gd name="adj" fmla="val 50000"/>
              </a:avLst>
            </a:prstGeom>
            <a:gradFill rotWithShape="1">
              <a:gsLst>
                <a:gs pos="0">
                  <a:srgbClr val="000000"/>
                </a:gs>
                <a:gs pos="100000">
                  <a:srgbClr val="663300"/>
                </a:gs>
              </a:gsLst>
              <a:lin ang="2700000" scaled="1"/>
            </a:gradFill>
            <a:ln w="28575">
              <a:noFill/>
              <a:miter lim="800000"/>
              <a:headEnd/>
              <a:tailEnd/>
            </a:ln>
            <a:effectLst/>
          </p:spPr>
          <p:txBody>
            <a:bodyPr rot="10800000" vert="eaVert" wrap="none" anchor="ctr"/>
            <a:lstStyle/>
            <a:p>
              <a:endParaRPr lang="en-US"/>
            </a:p>
          </p:txBody>
        </p:sp>
        <p:sp>
          <p:nvSpPr>
            <p:cNvPr id="21511" name="WordArt 7"/>
            <p:cNvSpPr>
              <a:spLocks noChangeArrowheads="1" noChangeShapeType="1" noTextEdit="1"/>
            </p:cNvSpPr>
            <p:nvPr/>
          </p:nvSpPr>
          <p:spPr bwMode="auto">
            <a:xfrm rot="12701581" flipV="1">
              <a:off x="2063" y="2822"/>
              <a:ext cx="591" cy="49"/>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663300"/>
                      </a:gs>
                      <a:gs pos="100000">
                        <a:srgbClr val="FFCC00"/>
                      </a:gs>
                    </a:gsLst>
                    <a:lin ang="0" scaled="1"/>
                  </a:gradFill>
                  <a:latin typeface="Arial Narrow"/>
                </a:rPr>
                <a:t>.........</a:t>
              </a:r>
            </a:p>
          </p:txBody>
        </p:sp>
      </p:grpSp>
      <p:sp>
        <p:nvSpPr>
          <p:cNvPr id="21512" name="AutoShape 8"/>
          <p:cNvSpPr>
            <a:spLocks noChangeArrowheads="1"/>
          </p:cNvSpPr>
          <p:nvPr/>
        </p:nvSpPr>
        <p:spPr bwMode="auto">
          <a:xfrm rot="5400000" flipV="1">
            <a:off x="1752600" y="3592513"/>
            <a:ext cx="152400" cy="609600"/>
          </a:xfrm>
          <a:prstGeom prst="downArrow">
            <a:avLst>
              <a:gd name="adj1" fmla="val 53130"/>
              <a:gd name="adj2" fmla="val 139593"/>
            </a:avLst>
          </a:prstGeom>
          <a:gradFill rotWithShape="0">
            <a:gsLst>
              <a:gs pos="0">
                <a:srgbClr val="FFFF99"/>
              </a:gs>
              <a:gs pos="100000">
                <a:srgbClr val="B65B00"/>
              </a:gs>
            </a:gsLst>
            <a:lin ang="0" scaled="1"/>
          </a:gradFill>
          <a:ln w="38100" algn="ctr">
            <a:solidFill>
              <a:srgbClr val="824100"/>
            </a:solidFill>
            <a:miter lim="800000"/>
            <a:headEnd/>
            <a:tailEnd/>
          </a:ln>
          <a:effectLst/>
        </p:spPr>
        <p:txBody>
          <a:bodyPr vert="eaVert" wrap="none" anchor="ctr"/>
          <a:lstStyle/>
          <a:p>
            <a:pPr algn="ctr"/>
            <a:endParaRPr lang="en-US"/>
          </a:p>
        </p:txBody>
      </p:sp>
      <p:sp>
        <p:nvSpPr>
          <p:cNvPr id="21513" name="AutoShape 9"/>
          <p:cNvSpPr>
            <a:spLocks noChangeArrowheads="1"/>
          </p:cNvSpPr>
          <p:nvPr/>
        </p:nvSpPr>
        <p:spPr bwMode="auto">
          <a:xfrm rot="5400000" flipV="1">
            <a:off x="5486400" y="3592513"/>
            <a:ext cx="152400" cy="609600"/>
          </a:xfrm>
          <a:prstGeom prst="downArrow">
            <a:avLst>
              <a:gd name="adj1" fmla="val 53130"/>
              <a:gd name="adj2" fmla="val 139593"/>
            </a:avLst>
          </a:prstGeom>
          <a:gradFill rotWithShape="0">
            <a:gsLst>
              <a:gs pos="0">
                <a:srgbClr val="FFFF99"/>
              </a:gs>
              <a:gs pos="100000">
                <a:srgbClr val="B65B00"/>
              </a:gs>
            </a:gsLst>
            <a:lin ang="0" scaled="1"/>
          </a:gradFill>
          <a:ln w="38100" algn="ctr">
            <a:solidFill>
              <a:srgbClr val="824100"/>
            </a:solidFill>
            <a:miter lim="800000"/>
            <a:headEnd/>
            <a:tailEnd/>
          </a:ln>
          <a:effectLst/>
        </p:spPr>
        <p:txBody>
          <a:bodyPr vert="eaVert" wrap="none" anchor="ctr"/>
          <a:lstStyle/>
          <a:p>
            <a:pPr algn="ctr"/>
            <a:endParaRPr lang="en-US"/>
          </a:p>
        </p:txBody>
      </p:sp>
      <p:grpSp>
        <p:nvGrpSpPr>
          <p:cNvPr id="21514" name="Group 10"/>
          <p:cNvGrpSpPr>
            <a:grpSpLocks/>
          </p:cNvGrpSpPr>
          <p:nvPr/>
        </p:nvGrpSpPr>
        <p:grpSpPr bwMode="auto">
          <a:xfrm>
            <a:off x="4300538" y="4735513"/>
            <a:ext cx="938212" cy="903287"/>
            <a:chOff x="2592" y="3079"/>
            <a:chExt cx="591" cy="569"/>
          </a:xfrm>
        </p:grpSpPr>
        <p:sp>
          <p:nvSpPr>
            <p:cNvPr id="21515" name="Oval 11"/>
            <p:cNvSpPr>
              <a:spLocks noChangeArrowheads="1"/>
            </p:cNvSpPr>
            <p:nvPr/>
          </p:nvSpPr>
          <p:spPr bwMode="auto">
            <a:xfrm>
              <a:off x="2592" y="3079"/>
              <a:ext cx="591" cy="569"/>
            </a:xfrm>
            <a:prstGeom prst="ellipse">
              <a:avLst/>
            </a:prstGeom>
            <a:gradFill rotWithShape="0">
              <a:gsLst>
                <a:gs pos="0">
                  <a:srgbClr val="763B00"/>
                </a:gs>
                <a:gs pos="50000">
                  <a:srgbClr val="000000"/>
                </a:gs>
                <a:gs pos="100000">
                  <a:srgbClr val="763B00"/>
                </a:gs>
              </a:gsLst>
              <a:lin ang="5400000" scaled="1"/>
            </a:gradFill>
            <a:ln w="12700" algn="ctr">
              <a:noFill/>
              <a:round/>
              <a:headEnd/>
              <a:tailEnd/>
            </a:ln>
            <a:effectLst/>
            <a:scene3d>
              <a:camera prst="legacyPerspectiveTop"/>
              <a:lightRig rig="legacyNormal3" dir="t"/>
            </a:scene3d>
            <a:sp3d extrusionH="430200" prstMaterial="legacyMatte">
              <a:bevelT w="13500" h="13500" prst="angle"/>
              <a:bevelB w="13500" h="13500" prst="angle"/>
              <a:extrusionClr>
                <a:srgbClr val="000000"/>
              </a:extrusionClr>
            </a:sp3d>
          </p:spPr>
          <p:txBody>
            <a:bodyPr wrap="none" anchor="ctr">
              <a:flatTx/>
            </a:bodyPr>
            <a:lstStyle/>
            <a:p>
              <a:pPr algn="ctr"/>
              <a:endParaRPr lang="en-US"/>
            </a:p>
          </p:txBody>
        </p:sp>
        <p:sp>
          <p:nvSpPr>
            <p:cNvPr id="21516" name="WordArt 12"/>
            <p:cNvSpPr>
              <a:spLocks noChangeArrowheads="1" noChangeShapeType="1" noTextEdit="1"/>
            </p:cNvSpPr>
            <p:nvPr/>
          </p:nvSpPr>
          <p:spPr bwMode="auto">
            <a:xfrm>
              <a:off x="2660" y="3192"/>
              <a:ext cx="454" cy="271"/>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chemeClr val="bg1"/>
                  </a:solidFill>
                  <a:effectLst>
                    <a:outerShdw dist="45791" dir="2021404" algn="ctr" rotWithShape="0">
                      <a:schemeClr val="tx1"/>
                    </a:outerShdw>
                  </a:effectLst>
                  <a:latin typeface="Arial Black"/>
                </a:rPr>
                <a:t>Satan</a:t>
              </a:r>
            </a:p>
          </p:txBody>
        </p:sp>
      </p:grpSp>
      <p:sp>
        <p:nvSpPr>
          <p:cNvPr id="21517" name="AutoShape 13"/>
          <p:cNvSpPr>
            <a:spLocks noChangeArrowheads="1"/>
          </p:cNvSpPr>
          <p:nvPr/>
        </p:nvSpPr>
        <p:spPr bwMode="auto">
          <a:xfrm rot="10800000" flipV="1">
            <a:off x="4654550" y="4202113"/>
            <a:ext cx="228600" cy="468312"/>
          </a:xfrm>
          <a:prstGeom prst="downArrow">
            <a:avLst>
              <a:gd name="adj1" fmla="val 34167"/>
              <a:gd name="adj2" fmla="val 104669"/>
            </a:avLst>
          </a:prstGeom>
          <a:gradFill rotWithShape="0">
            <a:gsLst>
              <a:gs pos="0">
                <a:srgbClr val="FF99FF"/>
              </a:gs>
              <a:gs pos="100000">
                <a:srgbClr val="482400"/>
              </a:gs>
            </a:gsLst>
            <a:lin ang="5400000" scaled="1"/>
          </a:gradFill>
          <a:ln w="28575" algn="ctr">
            <a:solidFill>
              <a:srgbClr val="800000"/>
            </a:solidFill>
            <a:miter lim="800000"/>
            <a:headEnd/>
            <a:tailEnd/>
          </a:ln>
          <a:effectLst/>
        </p:spPr>
        <p:txBody>
          <a:bodyPr wrap="none" anchor="ctr"/>
          <a:lstStyle/>
          <a:p>
            <a:pPr algn="ctr"/>
            <a:endParaRPr lang="en-US"/>
          </a:p>
        </p:txBody>
      </p:sp>
      <p:sp>
        <p:nvSpPr>
          <p:cNvPr id="21518" name="AutoShape 14"/>
          <p:cNvSpPr>
            <a:spLocks noChangeArrowheads="1"/>
          </p:cNvSpPr>
          <p:nvPr/>
        </p:nvSpPr>
        <p:spPr bwMode="auto">
          <a:xfrm rot="10800000" flipV="1">
            <a:off x="4654550" y="3059113"/>
            <a:ext cx="228600" cy="468312"/>
          </a:xfrm>
          <a:prstGeom prst="downArrow">
            <a:avLst>
              <a:gd name="adj1" fmla="val 34167"/>
              <a:gd name="adj2" fmla="val 104669"/>
            </a:avLst>
          </a:prstGeom>
          <a:gradFill rotWithShape="0">
            <a:gsLst>
              <a:gs pos="0">
                <a:srgbClr val="CCCCFF"/>
              </a:gs>
              <a:gs pos="100000">
                <a:srgbClr val="5A0098"/>
              </a:gs>
            </a:gsLst>
            <a:lin ang="5400000" scaled="1"/>
          </a:gradFill>
          <a:ln w="28575" algn="ctr">
            <a:solidFill>
              <a:srgbClr val="6600FF"/>
            </a:solidFill>
            <a:miter lim="800000"/>
            <a:headEnd/>
            <a:tailEnd/>
          </a:ln>
          <a:effectLst/>
        </p:spPr>
        <p:txBody>
          <a:bodyPr wrap="none" anchor="ctr"/>
          <a:lstStyle/>
          <a:p>
            <a:pPr algn="ctr"/>
            <a:endParaRPr lang="en-US"/>
          </a:p>
        </p:txBody>
      </p:sp>
      <p:sp>
        <p:nvSpPr>
          <p:cNvPr id="21519" name="Oval 15"/>
          <p:cNvSpPr>
            <a:spLocks noChangeArrowheads="1"/>
          </p:cNvSpPr>
          <p:nvPr/>
        </p:nvSpPr>
        <p:spPr bwMode="auto">
          <a:xfrm>
            <a:off x="4052888" y="3571875"/>
            <a:ext cx="1433512" cy="649288"/>
          </a:xfrm>
          <a:prstGeom prst="ellipse">
            <a:avLst/>
          </a:prstGeom>
          <a:gradFill rotWithShape="0">
            <a:gsLst>
              <a:gs pos="0">
                <a:srgbClr val="FFFFCC"/>
              </a:gs>
              <a:gs pos="100000">
                <a:srgbClr val="FFFF00"/>
              </a:gs>
            </a:gsLst>
            <a:path path="shape">
              <a:fillToRect l="50000" t="50000" r="50000" b="50000"/>
            </a:path>
          </a:gradFill>
          <a:ln w="28575" algn="ctr">
            <a:solidFill>
              <a:srgbClr val="CC6600"/>
            </a:solidFill>
            <a:round/>
            <a:headEnd/>
            <a:tailEnd/>
          </a:ln>
          <a:effectLst>
            <a:outerShdw dist="64758" dir="4721404" algn="ctr" rotWithShape="0">
              <a:srgbClr val="CC6600"/>
            </a:outerShdw>
          </a:effectLst>
        </p:spPr>
        <p:txBody>
          <a:bodyPr wrap="none" anchor="ctr"/>
          <a:lstStyle/>
          <a:p>
            <a:pPr algn="ctr" eaLnBrk="0" hangingPunct="0"/>
            <a:r>
              <a:rPr lang="en-US" sz="3200" dirty="0">
                <a:solidFill>
                  <a:srgbClr val="0000FF"/>
                </a:solidFill>
                <a:latin typeface="Impact" pitchFamily="34" charset="0"/>
              </a:rPr>
              <a:t>Jesus</a:t>
            </a:r>
          </a:p>
        </p:txBody>
      </p:sp>
      <p:sp>
        <p:nvSpPr>
          <p:cNvPr id="21520" name="AutoShape 16"/>
          <p:cNvSpPr>
            <a:spLocks noChangeArrowheads="1"/>
          </p:cNvSpPr>
          <p:nvPr/>
        </p:nvSpPr>
        <p:spPr bwMode="auto">
          <a:xfrm rot="5400000" flipV="1">
            <a:off x="3581400" y="3592513"/>
            <a:ext cx="152400" cy="609600"/>
          </a:xfrm>
          <a:prstGeom prst="downArrow">
            <a:avLst>
              <a:gd name="adj1" fmla="val 53130"/>
              <a:gd name="adj2" fmla="val 139593"/>
            </a:avLst>
          </a:prstGeom>
          <a:gradFill rotWithShape="0">
            <a:gsLst>
              <a:gs pos="0">
                <a:srgbClr val="FFFF99"/>
              </a:gs>
              <a:gs pos="100000">
                <a:srgbClr val="B65B00"/>
              </a:gs>
            </a:gsLst>
            <a:lin ang="0" scaled="1"/>
          </a:gradFill>
          <a:ln w="38100" algn="ctr">
            <a:solidFill>
              <a:srgbClr val="824100"/>
            </a:solidFill>
            <a:miter lim="800000"/>
            <a:headEnd/>
            <a:tailEnd/>
          </a:ln>
          <a:effectLst/>
        </p:spPr>
        <p:txBody>
          <a:bodyPr vert="eaVert" wrap="none" anchor="ctr"/>
          <a:lstStyle/>
          <a:p>
            <a:pPr algn="ctr"/>
            <a:endParaRPr lang="en-US"/>
          </a:p>
        </p:txBody>
      </p:sp>
      <p:sp>
        <p:nvSpPr>
          <p:cNvPr id="21521" name="Oval 17"/>
          <p:cNvSpPr>
            <a:spLocks noChangeArrowheads="1"/>
          </p:cNvSpPr>
          <p:nvPr/>
        </p:nvSpPr>
        <p:spPr bwMode="auto">
          <a:xfrm>
            <a:off x="2224088" y="3571875"/>
            <a:ext cx="1433512" cy="649288"/>
          </a:xfrm>
          <a:prstGeom prst="ellipse">
            <a:avLst/>
          </a:prstGeom>
          <a:gradFill rotWithShape="0">
            <a:gsLst>
              <a:gs pos="0">
                <a:srgbClr val="FFFFCC"/>
              </a:gs>
              <a:gs pos="100000">
                <a:srgbClr val="FFFF66"/>
              </a:gs>
            </a:gsLst>
            <a:path path="shape">
              <a:fillToRect l="50000" t="50000" r="50000" b="50000"/>
            </a:path>
          </a:gradFill>
          <a:ln w="28575" algn="ctr">
            <a:solidFill>
              <a:srgbClr val="CC6600"/>
            </a:solidFill>
            <a:round/>
            <a:headEnd/>
            <a:tailEnd/>
          </a:ln>
          <a:effectLst>
            <a:outerShdw dist="64758" dir="4721404" algn="ctr" rotWithShape="0">
              <a:srgbClr val="CC6600"/>
            </a:outerShdw>
          </a:effectLst>
        </p:spPr>
        <p:txBody>
          <a:bodyPr wrap="none" anchor="ctr"/>
          <a:lstStyle/>
          <a:p>
            <a:pPr algn="ctr" eaLnBrk="0" hangingPunct="0"/>
            <a:r>
              <a:rPr lang="en-US" sz="3200" dirty="0">
                <a:solidFill>
                  <a:srgbClr val="660066"/>
                </a:solidFill>
                <a:latin typeface="Impact" pitchFamily="34" charset="0"/>
              </a:rPr>
              <a:t>Moses</a:t>
            </a:r>
          </a:p>
        </p:txBody>
      </p:sp>
      <p:grpSp>
        <p:nvGrpSpPr>
          <p:cNvPr id="21522" name="Group 18"/>
          <p:cNvGrpSpPr>
            <a:grpSpLocks/>
          </p:cNvGrpSpPr>
          <p:nvPr/>
        </p:nvGrpSpPr>
        <p:grpSpPr bwMode="auto">
          <a:xfrm>
            <a:off x="1528763" y="4611688"/>
            <a:ext cx="2724150" cy="684212"/>
            <a:chOff x="963" y="2905"/>
            <a:chExt cx="1716" cy="431"/>
          </a:xfrm>
        </p:grpSpPr>
        <p:sp>
          <p:nvSpPr>
            <p:cNvPr id="21523" name="AutoShape 19"/>
            <p:cNvSpPr>
              <a:spLocks noChangeArrowheads="1"/>
            </p:cNvSpPr>
            <p:nvPr/>
          </p:nvSpPr>
          <p:spPr bwMode="auto">
            <a:xfrm rot="6750275">
              <a:off x="2552" y="3209"/>
              <a:ext cx="127" cy="127"/>
            </a:xfrm>
            <a:prstGeom prst="triangle">
              <a:avLst>
                <a:gd name="adj" fmla="val 50000"/>
              </a:avLst>
            </a:prstGeom>
            <a:gradFill rotWithShape="1">
              <a:gsLst>
                <a:gs pos="0">
                  <a:srgbClr val="000000"/>
                </a:gs>
                <a:gs pos="100000">
                  <a:srgbClr val="663300"/>
                </a:gs>
              </a:gsLst>
              <a:lin ang="2700000" scaled="1"/>
            </a:gradFill>
            <a:ln w="28575" algn="ctr">
              <a:noFill/>
              <a:miter lim="800000"/>
              <a:headEnd/>
              <a:tailEnd/>
            </a:ln>
            <a:effectLst/>
          </p:spPr>
          <p:txBody>
            <a:bodyPr rot="10800000" vert="eaVert" wrap="none" anchor="ctr"/>
            <a:lstStyle/>
            <a:p>
              <a:endParaRPr lang="en-US"/>
            </a:p>
          </p:txBody>
        </p:sp>
        <p:sp>
          <p:nvSpPr>
            <p:cNvPr id="21524" name="WordArt 20"/>
            <p:cNvSpPr>
              <a:spLocks noChangeArrowheads="1" noChangeShapeType="1" noTextEdit="1"/>
            </p:cNvSpPr>
            <p:nvPr/>
          </p:nvSpPr>
          <p:spPr bwMode="auto">
            <a:xfrm rot="12150275" flipV="1">
              <a:off x="963" y="2905"/>
              <a:ext cx="1654" cy="51"/>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663300"/>
                      </a:gs>
                      <a:gs pos="100000">
                        <a:srgbClr val="FFCC00"/>
                      </a:gs>
                    </a:gsLst>
                    <a:lin ang="0" scaled="1"/>
                  </a:gradFill>
                  <a:latin typeface="Arial Narrow"/>
                </a:rPr>
                <a:t>......................</a:t>
              </a:r>
            </a:p>
          </p:txBody>
        </p:sp>
      </p:grpSp>
      <p:grpSp>
        <p:nvGrpSpPr>
          <p:cNvPr id="21525" name="Group 21"/>
          <p:cNvGrpSpPr>
            <a:grpSpLocks/>
          </p:cNvGrpSpPr>
          <p:nvPr/>
        </p:nvGrpSpPr>
        <p:grpSpPr bwMode="auto">
          <a:xfrm>
            <a:off x="3303588" y="2998788"/>
            <a:ext cx="1135062" cy="582612"/>
            <a:chOff x="2081" y="1889"/>
            <a:chExt cx="715" cy="367"/>
          </a:xfrm>
        </p:grpSpPr>
        <p:sp>
          <p:nvSpPr>
            <p:cNvPr id="21526" name="AutoShape 22"/>
            <p:cNvSpPr>
              <a:spLocks noChangeArrowheads="1"/>
            </p:cNvSpPr>
            <p:nvPr/>
          </p:nvSpPr>
          <p:spPr bwMode="auto">
            <a:xfrm rot="13640931">
              <a:off x="2081" y="2129"/>
              <a:ext cx="127" cy="127"/>
            </a:xfrm>
            <a:prstGeom prst="triangle">
              <a:avLst>
                <a:gd name="adj" fmla="val 50000"/>
              </a:avLst>
            </a:prstGeom>
            <a:solidFill>
              <a:srgbClr val="6600CC"/>
            </a:solidFill>
            <a:ln w="19050" algn="ctr">
              <a:solidFill>
                <a:srgbClr val="9900FF"/>
              </a:solidFill>
              <a:miter lim="800000"/>
              <a:headEnd/>
              <a:tailEnd/>
            </a:ln>
            <a:effectLst/>
          </p:spPr>
          <p:txBody>
            <a:bodyPr rot="10800000" vert="eaVert" wrap="none" anchor="ctr"/>
            <a:lstStyle/>
            <a:p>
              <a:endParaRPr lang="en-US"/>
            </a:p>
          </p:txBody>
        </p:sp>
        <p:sp>
          <p:nvSpPr>
            <p:cNvPr id="21527" name="WordArt 23"/>
            <p:cNvSpPr>
              <a:spLocks noChangeArrowheads="1" noChangeShapeType="1" noTextEdit="1"/>
            </p:cNvSpPr>
            <p:nvPr/>
          </p:nvSpPr>
          <p:spPr bwMode="auto">
            <a:xfrm rot="19040931" flipV="1">
              <a:off x="2085" y="1889"/>
              <a:ext cx="711" cy="47"/>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9900FF"/>
                      </a:gs>
                      <a:gs pos="100000">
                        <a:srgbClr val="CCCCFF"/>
                      </a:gs>
                    </a:gsLst>
                    <a:lin ang="0" scaled="1"/>
                  </a:gradFill>
                  <a:latin typeface="Arial Narrow"/>
                </a:rPr>
                <a:t>__________</a:t>
              </a:r>
            </a:p>
          </p:txBody>
        </p:sp>
      </p:grpSp>
      <p:sp>
        <p:nvSpPr>
          <p:cNvPr id="21528" name="Oval 24"/>
          <p:cNvSpPr>
            <a:spLocks noChangeArrowheads="1"/>
          </p:cNvSpPr>
          <p:nvPr/>
        </p:nvSpPr>
        <p:spPr bwMode="auto">
          <a:xfrm>
            <a:off x="381000" y="3571875"/>
            <a:ext cx="1433513" cy="649288"/>
          </a:xfrm>
          <a:prstGeom prst="ellipse">
            <a:avLst/>
          </a:prstGeom>
          <a:gradFill rotWithShape="0">
            <a:gsLst>
              <a:gs pos="0">
                <a:srgbClr val="FFFFCC"/>
              </a:gs>
              <a:gs pos="100000">
                <a:srgbClr val="FFFF99"/>
              </a:gs>
            </a:gsLst>
            <a:path path="shape">
              <a:fillToRect l="50000" t="50000" r="50000" b="50000"/>
            </a:path>
          </a:gradFill>
          <a:ln w="28575" algn="ctr">
            <a:solidFill>
              <a:srgbClr val="CC6600"/>
            </a:solidFill>
            <a:round/>
            <a:headEnd/>
            <a:tailEnd/>
          </a:ln>
          <a:effectLst>
            <a:outerShdw dist="64758" dir="4721404" algn="ctr" rotWithShape="0">
              <a:srgbClr val="CC6600"/>
            </a:outerShdw>
          </a:effectLst>
        </p:spPr>
        <p:txBody>
          <a:bodyPr wrap="none" anchor="ctr"/>
          <a:lstStyle/>
          <a:p>
            <a:pPr algn="ctr" eaLnBrk="0" hangingPunct="0"/>
            <a:r>
              <a:rPr lang="en-US" sz="3200" dirty="0">
                <a:solidFill>
                  <a:srgbClr val="660066"/>
                </a:solidFill>
                <a:latin typeface="Impact" pitchFamily="34" charset="0"/>
              </a:rPr>
              <a:t>Jacob</a:t>
            </a:r>
          </a:p>
        </p:txBody>
      </p:sp>
      <p:grpSp>
        <p:nvGrpSpPr>
          <p:cNvPr id="21529" name="Group 25"/>
          <p:cNvGrpSpPr>
            <a:grpSpLocks/>
          </p:cNvGrpSpPr>
          <p:nvPr/>
        </p:nvGrpSpPr>
        <p:grpSpPr bwMode="auto">
          <a:xfrm rot="-196230">
            <a:off x="5219700" y="4648200"/>
            <a:ext cx="1409700" cy="555625"/>
            <a:chOff x="3326" y="2916"/>
            <a:chExt cx="888" cy="350"/>
          </a:xfrm>
        </p:grpSpPr>
        <p:sp>
          <p:nvSpPr>
            <p:cNvPr id="21530" name="AutoShape 26"/>
            <p:cNvSpPr>
              <a:spLocks noChangeArrowheads="1"/>
            </p:cNvSpPr>
            <p:nvPr/>
          </p:nvSpPr>
          <p:spPr bwMode="auto">
            <a:xfrm rot="14280329">
              <a:off x="3326" y="3139"/>
              <a:ext cx="127" cy="127"/>
            </a:xfrm>
            <a:prstGeom prst="triangle">
              <a:avLst>
                <a:gd name="adj" fmla="val 50000"/>
              </a:avLst>
            </a:prstGeom>
            <a:solidFill>
              <a:srgbClr val="006600"/>
            </a:solidFill>
            <a:ln w="28575">
              <a:noFill/>
              <a:miter lim="800000"/>
              <a:headEnd/>
              <a:tailEnd/>
            </a:ln>
            <a:effectLst/>
          </p:spPr>
          <p:txBody>
            <a:bodyPr rot="10800000" vert="eaVert" wrap="none" anchor="ctr"/>
            <a:lstStyle/>
            <a:p>
              <a:endParaRPr lang="en-US"/>
            </a:p>
          </p:txBody>
        </p:sp>
        <p:sp>
          <p:nvSpPr>
            <p:cNvPr id="21531" name="WordArt 27"/>
            <p:cNvSpPr>
              <a:spLocks noChangeArrowheads="1" noChangeShapeType="1" noTextEdit="1"/>
            </p:cNvSpPr>
            <p:nvPr/>
          </p:nvSpPr>
          <p:spPr bwMode="auto">
            <a:xfrm rot="19680330" flipV="1">
              <a:off x="3381" y="2916"/>
              <a:ext cx="833" cy="47"/>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6600"/>
                  </a:solidFill>
                  <a:latin typeface="Arial Narrow"/>
                </a:rPr>
                <a:t>______________</a:t>
              </a:r>
            </a:p>
          </p:txBody>
        </p:sp>
      </p:grpSp>
      <p:sp>
        <p:nvSpPr>
          <p:cNvPr id="21532" name="Oval 28"/>
          <p:cNvSpPr>
            <a:spLocks noChangeArrowheads="1"/>
          </p:cNvSpPr>
          <p:nvPr/>
        </p:nvSpPr>
        <p:spPr bwMode="auto">
          <a:xfrm>
            <a:off x="5943600" y="3363913"/>
            <a:ext cx="2819400" cy="1066800"/>
          </a:xfrm>
          <a:prstGeom prst="ellipse">
            <a:avLst/>
          </a:prstGeom>
          <a:gradFill rotWithShape="0">
            <a:gsLst>
              <a:gs pos="0">
                <a:srgbClr val="FF9966"/>
              </a:gs>
              <a:gs pos="50000">
                <a:srgbClr val="2C1D00"/>
              </a:gs>
              <a:gs pos="100000">
                <a:srgbClr val="FF9966"/>
              </a:gs>
            </a:gsLst>
            <a:lin ang="5400000" scaled="1"/>
          </a:gradFill>
          <a:ln w="12700">
            <a:round/>
            <a:headEnd/>
            <a:tailEnd/>
          </a:ln>
          <a:effectLst/>
          <a:scene3d>
            <a:camera prst="legacyPerspectiveBottom"/>
            <a:lightRig rig="legacyNormal3" dir="t"/>
          </a:scene3d>
          <a:sp3d extrusionH="430200" prstMaterial="legacyMatte">
            <a:bevelT w="13500" h="13500" prst="angle"/>
            <a:bevelB w="13500" h="13500" prst="angle"/>
            <a:extrusionClr>
              <a:srgbClr val="CC9900"/>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21534" name="Oval 30"/>
          <p:cNvSpPr>
            <a:spLocks noChangeArrowheads="1"/>
          </p:cNvSpPr>
          <p:nvPr/>
        </p:nvSpPr>
        <p:spPr bwMode="auto">
          <a:xfrm>
            <a:off x="5943600" y="3554413"/>
            <a:ext cx="1143000" cy="685800"/>
          </a:xfrm>
          <a:prstGeom prst="ellipse">
            <a:avLst/>
          </a:prstGeom>
          <a:gradFill rotWithShape="0">
            <a:gsLst>
              <a:gs pos="0">
                <a:srgbClr val="FFCC66"/>
              </a:gs>
              <a:gs pos="100000">
                <a:srgbClr val="FFCC00"/>
              </a:gs>
            </a:gsLst>
            <a:path path="shape">
              <a:fillToRect l="50000" t="50000" r="50000" b="50000"/>
            </a:path>
          </a:gradFill>
          <a:ln w="12700" algn="ctr">
            <a:solidFill>
              <a:srgbClr val="FF9933"/>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21535" name="WordArt 31"/>
          <p:cNvSpPr>
            <a:spLocks noChangeArrowheads="1" noChangeShapeType="1"/>
          </p:cNvSpPr>
          <p:nvPr/>
        </p:nvSpPr>
        <p:spPr bwMode="auto">
          <a:xfrm rot="-5400754" flipH="1" flipV="1">
            <a:off x="6094412" y="3430588"/>
            <a:ext cx="841375" cy="76200"/>
          </a:xfrm>
          <a:prstGeom prst="rect">
            <a:avLst/>
          </a:prstGeom>
        </p:spPr>
        <p:txBody>
          <a:bodyPr wrap="none" fromWordArt="1">
            <a:prstTxWarp prst="textPlain">
              <a:avLst>
                <a:gd name="adj" fmla="val 50000"/>
              </a:avLst>
            </a:prstTxWarp>
          </a:bodyPr>
          <a:lstStyle/>
          <a:p>
            <a:pPr algn="ctr"/>
            <a:r>
              <a:rPr lang="en-US" sz="3600" b="1" kern="10" spc="3600">
                <a:ln w="3175">
                  <a:noFill/>
                  <a:round/>
                  <a:headEnd/>
                  <a:tailEnd/>
                </a:ln>
                <a:solidFill>
                  <a:srgbClr val="000099"/>
                </a:solidFill>
                <a:latin typeface="Impact"/>
              </a:rPr>
              <a:t>-------</a:t>
            </a:r>
          </a:p>
        </p:txBody>
      </p:sp>
      <p:sp>
        <p:nvSpPr>
          <p:cNvPr id="21536" name="Text Box 32"/>
          <p:cNvSpPr txBox="1">
            <a:spLocks noChangeArrowheads="1"/>
          </p:cNvSpPr>
          <p:nvPr/>
        </p:nvSpPr>
        <p:spPr bwMode="auto">
          <a:xfrm>
            <a:off x="5257800" y="2605088"/>
            <a:ext cx="2514600" cy="519112"/>
          </a:xfrm>
          <a:prstGeom prst="rect">
            <a:avLst/>
          </a:prstGeom>
          <a:noFill/>
          <a:ln w="19050" algn="ctr">
            <a:noFill/>
            <a:miter lim="800000"/>
            <a:headEnd/>
            <a:tailEnd/>
          </a:ln>
          <a:effectLst/>
        </p:spPr>
        <p:txBody>
          <a:bodyPr>
            <a:spAutoFit/>
          </a:bodyPr>
          <a:lstStyle/>
          <a:p>
            <a:pPr algn="ctr" eaLnBrk="0" hangingPunct="0"/>
            <a:r>
              <a:rPr lang="en-US" sz="2800" b="1">
                <a:solidFill>
                  <a:srgbClr val="0000CC"/>
                </a:solidFill>
                <a:latin typeface="Arial Narrow" pitchFamily="34" charset="0"/>
              </a:rPr>
              <a:t>People of faith</a:t>
            </a:r>
          </a:p>
        </p:txBody>
      </p:sp>
      <p:sp>
        <p:nvSpPr>
          <p:cNvPr id="21537" name="Text Box 33"/>
          <p:cNvSpPr txBox="1">
            <a:spLocks noChangeArrowheads="1"/>
          </p:cNvSpPr>
          <p:nvPr/>
        </p:nvSpPr>
        <p:spPr bwMode="auto">
          <a:xfrm>
            <a:off x="990600" y="4891088"/>
            <a:ext cx="1295400" cy="519112"/>
          </a:xfrm>
          <a:prstGeom prst="rect">
            <a:avLst/>
          </a:prstGeom>
          <a:noFill/>
          <a:ln w="19050" algn="ctr">
            <a:noFill/>
            <a:miter lim="800000"/>
            <a:headEnd/>
            <a:tailEnd/>
          </a:ln>
          <a:effectLst/>
        </p:spPr>
        <p:txBody>
          <a:bodyPr>
            <a:spAutoFit/>
          </a:bodyPr>
          <a:lstStyle/>
          <a:p>
            <a:pPr algn="ctr" eaLnBrk="0" hangingPunct="0"/>
            <a:r>
              <a:rPr lang="en-US" sz="2800" b="1">
                <a:solidFill>
                  <a:srgbClr val="0000CC"/>
                </a:solidFill>
                <a:latin typeface="Arial Narrow" pitchFamily="34" charset="0"/>
              </a:rPr>
              <a:t>Symbol</a:t>
            </a:r>
          </a:p>
        </p:txBody>
      </p:sp>
      <p:sp>
        <p:nvSpPr>
          <p:cNvPr id="21538" name="Text Box 34"/>
          <p:cNvSpPr txBox="1">
            <a:spLocks noChangeArrowheads="1"/>
          </p:cNvSpPr>
          <p:nvPr/>
        </p:nvSpPr>
        <p:spPr bwMode="auto">
          <a:xfrm rot="-46241675">
            <a:off x="2695575" y="4467225"/>
            <a:ext cx="1619250" cy="457200"/>
          </a:xfrm>
          <a:prstGeom prst="rect">
            <a:avLst/>
          </a:prstGeom>
          <a:noFill/>
          <a:ln w="9525">
            <a:noFill/>
            <a:miter lim="800000"/>
            <a:headEnd/>
            <a:tailEnd/>
          </a:ln>
          <a:effectLst/>
        </p:spPr>
        <p:txBody>
          <a:bodyPr>
            <a:spAutoFit/>
          </a:bodyPr>
          <a:lstStyle/>
          <a:p>
            <a:r>
              <a:rPr lang="en-US" sz="2400">
                <a:latin typeface="VAG Round" pitchFamily="82" charset="0"/>
              </a:rPr>
              <a:t>………..</a:t>
            </a:r>
          </a:p>
        </p:txBody>
      </p:sp>
      <p:sp>
        <p:nvSpPr>
          <p:cNvPr id="21539" name="Text Box 35"/>
          <p:cNvSpPr txBox="1">
            <a:spLocks noChangeArrowheads="1"/>
          </p:cNvSpPr>
          <p:nvPr/>
        </p:nvSpPr>
        <p:spPr bwMode="auto">
          <a:xfrm>
            <a:off x="2514600" y="5181600"/>
            <a:ext cx="1295400" cy="519113"/>
          </a:xfrm>
          <a:prstGeom prst="rect">
            <a:avLst/>
          </a:prstGeom>
          <a:noFill/>
          <a:ln w="19050" algn="ctr">
            <a:noFill/>
            <a:miter lim="800000"/>
            <a:headEnd/>
            <a:tailEnd/>
          </a:ln>
          <a:effectLst/>
        </p:spPr>
        <p:txBody>
          <a:bodyPr>
            <a:spAutoFit/>
          </a:bodyPr>
          <a:lstStyle/>
          <a:p>
            <a:pPr algn="ctr" eaLnBrk="0" hangingPunct="0"/>
            <a:r>
              <a:rPr lang="en-US" sz="2800" b="1">
                <a:solidFill>
                  <a:srgbClr val="0000CC"/>
                </a:solidFill>
                <a:latin typeface="Arial Narrow" pitchFamily="34" charset="0"/>
              </a:rPr>
              <a:t>Image</a:t>
            </a:r>
          </a:p>
        </p:txBody>
      </p:sp>
      <p:grpSp>
        <p:nvGrpSpPr>
          <p:cNvPr id="21540" name="Group 36"/>
          <p:cNvGrpSpPr>
            <a:grpSpLocks/>
          </p:cNvGrpSpPr>
          <p:nvPr/>
        </p:nvGrpSpPr>
        <p:grpSpPr bwMode="auto">
          <a:xfrm>
            <a:off x="1627188" y="3055938"/>
            <a:ext cx="2857500" cy="655637"/>
            <a:chOff x="1025" y="1925"/>
            <a:chExt cx="1800" cy="413"/>
          </a:xfrm>
        </p:grpSpPr>
        <p:sp>
          <p:nvSpPr>
            <p:cNvPr id="21541" name="AutoShape 37"/>
            <p:cNvSpPr>
              <a:spLocks noChangeArrowheads="1"/>
            </p:cNvSpPr>
            <p:nvPr/>
          </p:nvSpPr>
          <p:spPr bwMode="auto">
            <a:xfrm rot="14983677">
              <a:off x="1025" y="2211"/>
              <a:ext cx="127" cy="127"/>
            </a:xfrm>
            <a:prstGeom prst="triangle">
              <a:avLst>
                <a:gd name="adj" fmla="val 50000"/>
              </a:avLst>
            </a:prstGeom>
            <a:solidFill>
              <a:srgbClr val="6600CC"/>
            </a:solidFill>
            <a:ln w="19050" algn="ctr">
              <a:solidFill>
                <a:srgbClr val="9900FF"/>
              </a:solidFill>
              <a:miter lim="800000"/>
              <a:headEnd/>
              <a:tailEnd/>
            </a:ln>
            <a:effectLst/>
          </p:spPr>
          <p:txBody>
            <a:bodyPr rot="10800000" vert="eaVert" wrap="none" anchor="ctr"/>
            <a:lstStyle/>
            <a:p>
              <a:endParaRPr lang="en-US"/>
            </a:p>
          </p:txBody>
        </p:sp>
        <p:sp>
          <p:nvSpPr>
            <p:cNvPr id="21542" name="WordArt 38"/>
            <p:cNvSpPr>
              <a:spLocks noChangeArrowheads="1" noChangeShapeType="1" noTextEdit="1"/>
            </p:cNvSpPr>
            <p:nvPr/>
          </p:nvSpPr>
          <p:spPr bwMode="auto">
            <a:xfrm rot="20383678" flipV="1">
              <a:off x="1080" y="1925"/>
              <a:ext cx="1745" cy="50"/>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gradFill rotWithShape="1">
                    <a:gsLst>
                      <a:gs pos="0">
                        <a:srgbClr val="9900FF"/>
                      </a:gs>
                      <a:gs pos="100000">
                        <a:srgbClr val="CCCCFF"/>
                      </a:gs>
                    </a:gsLst>
                    <a:lin ang="0" scaled="1"/>
                  </a:gradFill>
                  <a:latin typeface="Arial Narrow"/>
                </a:rPr>
                <a:t>___________</a:t>
              </a:r>
            </a:p>
          </p:txBody>
        </p:sp>
      </p:grpSp>
      <p:grpSp>
        <p:nvGrpSpPr>
          <p:cNvPr id="21543" name="Group 39"/>
          <p:cNvGrpSpPr>
            <a:grpSpLocks/>
          </p:cNvGrpSpPr>
          <p:nvPr/>
        </p:nvGrpSpPr>
        <p:grpSpPr bwMode="auto">
          <a:xfrm>
            <a:off x="4300538" y="2209800"/>
            <a:ext cx="938212" cy="903288"/>
            <a:chOff x="1271" y="1173"/>
            <a:chExt cx="660" cy="603"/>
          </a:xfrm>
        </p:grpSpPr>
        <p:sp>
          <p:nvSpPr>
            <p:cNvPr id="21544" name="Oval 40"/>
            <p:cNvSpPr>
              <a:spLocks noChangeArrowheads="1"/>
            </p:cNvSpPr>
            <p:nvPr/>
          </p:nvSpPr>
          <p:spPr bwMode="auto">
            <a:xfrm>
              <a:off x="1271" y="1173"/>
              <a:ext cx="660" cy="603"/>
            </a:xfrm>
            <a:prstGeom prst="ellipse">
              <a:avLst/>
            </a:prstGeom>
            <a:gradFill rotWithShape="0">
              <a:gsLst>
                <a:gs pos="0">
                  <a:schemeClr val="bg1"/>
                </a:gs>
                <a:gs pos="100000">
                  <a:srgbClr val="CCCC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21545" name="WordArt 41"/>
            <p:cNvSpPr>
              <a:spLocks noChangeArrowheads="1" noChangeShapeType="1" noTextEdit="1"/>
            </p:cNvSpPr>
            <p:nvPr/>
          </p:nvSpPr>
          <p:spPr bwMode="auto">
            <a:xfrm>
              <a:off x="1344" y="1344"/>
              <a:ext cx="507" cy="287"/>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21552" name="AutoShape 48"/>
          <p:cNvSpPr>
            <a:spLocks noChangeArrowheads="1"/>
          </p:cNvSpPr>
          <p:nvPr/>
        </p:nvSpPr>
        <p:spPr bwMode="auto">
          <a:xfrm rot="5400000" flipH="1" flipV="1">
            <a:off x="800100" y="1462088"/>
            <a:ext cx="228600" cy="762000"/>
          </a:xfrm>
          <a:prstGeom prst="downArrow">
            <a:avLst>
              <a:gd name="adj1" fmla="val 34167"/>
              <a:gd name="adj2" fmla="val 170309"/>
            </a:avLst>
          </a:prstGeom>
          <a:gradFill rotWithShape="1">
            <a:gsLst>
              <a:gs pos="0">
                <a:srgbClr val="CC6600"/>
              </a:gs>
              <a:gs pos="100000">
                <a:srgbClr val="660033"/>
              </a:gs>
            </a:gsLst>
            <a:lin ang="5400000" scaled="1"/>
          </a:gradFill>
          <a:ln w="19050" algn="ctr">
            <a:solidFill>
              <a:srgbClr val="660066"/>
            </a:solidFill>
            <a:miter lim="800000"/>
            <a:headEnd/>
            <a:tailEnd/>
          </a:ln>
          <a:effectLst/>
        </p:spPr>
        <p:txBody>
          <a:bodyPr vert="eaVert" wrap="none" anchor="ctr"/>
          <a:lstStyle/>
          <a:p>
            <a:pPr algn="ctr"/>
            <a:endParaRPr lang="en-US"/>
          </a:p>
        </p:txBody>
      </p:sp>
      <p:sp>
        <p:nvSpPr>
          <p:cNvPr id="21553" name="Text Box 49"/>
          <p:cNvSpPr txBox="1">
            <a:spLocks noChangeArrowheads="1"/>
          </p:cNvSpPr>
          <p:nvPr/>
        </p:nvSpPr>
        <p:spPr bwMode="auto">
          <a:xfrm>
            <a:off x="1295400" y="1600200"/>
            <a:ext cx="6629400" cy="503238"/>
          </a:xfrm>
          <a:prstGeom prst="rect">
            <a:avLst/>
          </a:prstGeom>
          <a:noFill/>
          <a:ln w="9525">
            <a:noFill/>
            <a:miter lim="800000"/>
            <a:headEnd/>
            <a:tailEnd/>
          </a:ln>
          <a:effectLst/>
        </p:spPr>
        <p:txBody>
          <a:bodyPr>
            <a:spAutoFit/>
          </a:bodyPr>
          <a:lstStyle/>
          <a:p>
            <a:pPr eaLnBrk="0" hangingPunct="0">
              <a:lnSpc>
                <a:spcPct val="90000"/>
              </a:lnSpc>
            </a:pPr>
            <a:r>
              <a:rPr lang="en-US" sz="3000">
                <a:solidFill>
                  <a:srgbClr val="660033"/>
                </a:solidFill>
                <a:latin typeface="Arial Black" pitchFamily="34" charset="0"/>
              </a:rPr>
              <a:t>Voluntary submission of Satan</a:t>
            </a:r>
            <a:endParaRPr lang="en-US" sz="3000" b="1">
              <a:solidFill>
                <a:srgbClr val="660033"/>
              </a:solidFill>
              <a:latin typeface="Arial Black" pitchFamily="34" charset="0"/>
            </a:endParaRPr>
          </a:p>
        </p:txBody>
      </p:sp>
      <p:grpSp>
        <p:nvGrpSpPr>
          <p:cNvPr id="53" name="Group 52"/>
          <p:cNvGrpSpPr/>
          <p:nvPr/>
        </p:nvGrpSpPr>
        <p:grpSpPr>
          <a:xfrm>
            <a:off x="381000" y="1041400"/>
            <a:ext cx="6858000" cy="635000"/>
            <a:chOff x="381000" y="1041400"/>
            <a:chExt cx="6858000" cy="635000"/>
          </a:xfrm>
        </p:grpSpPr>
        <p:sp>
          <p:nvSpPr>
            <p:cNvPr id="54" name="Rectangle 10"/>
            <p:cNvSpPr>
              <a:spLocks noChangeArrowheads="1"/>
            </p:cNvSpPr>
            <p:nvPr/>
          </p:nvSpPr>
          <p:spPr bwMode="auto">
            <a:xfrm>
              <a:off x="474663" y="1066800"/>
              <a:ext cx="6670675" cy="508000"/>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55" name="Text Box 11"/>
            <p:cNvSpPr txBox="1">
              <a:spLocks noChangeArrowheads="1"/>
            </p:cNvSpPr>
            <p:nvPr/>
          </p:nvSpPr>
          <p:spPr bwMode="auto">
            <a:xfrm>
              <a:off x="381000" y="1041400"/>
              <a:ext cx="6858000" cy="635000"/>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105000"/>
                </a:lnSpc>
              </a:pPr>
              <a:r>
                <a:rPr lang="en-US" sz="3400" dirty="0">
                  <a:solidFill>
                    <a:schemeClr val="bg1"/>
                  </a:solidFill>
                  <a:latin typeface="Impact" pitchFamily="34" charset="0"/>
                </a:rPr>
                <a:t>Goal of the providence of restoration</a:t>
              </a:r>
            </a:p>
          </p:txBody>
        </p:sp>
      </p:grpSp>
      <p:grpSp>
        <p:nvGrpSpPr>
          <p:cNvPr id="56" name="Group 6"/>
          <p:cNvGrpSpPr>
            <a:grpSpLocks/>
          </p:cNvGrpSpPr>
          <p:nvPr/>
        </p:nvGrpSpPr>
        <p:grpSpPr bwMode="auto">
          <a:xfrm>
            <a:off x="304800" y="204787"/>
            <a:ext cx="7620000" cy="862013"/>
            <a:chOff x="192" y="48"/>
            <a:chExt cx="4800" cy="543"/>
          </a:xfrm>
        </p:grpSpPr>
        <p:sp>
          <p:nvSpPr>
            <p:cNvPr id="57" name="Text Box 7"/>
            <p:cNvSpPr txBox="1">
              <a:spLocks noChangeArrowheads="1"/>
            </p:cNvSpPr>
            <p:nvPr/>
          </p:nvSpPr>
          <p:spPr bwMode="auto">
            <a:xfrm>
              <a:off x="192" y="48"/>
              <a:ext cx="4296" cy="303"/>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900" dirty="0">
                  <a:solidFill>
                    <a:srgbClr val="000099"/>
                  </a:solidFill>
                  <a:latin typeface="Impact" pitchFamily="34" charset="0"/>
                </a:rPr>
                <a:t>1.1  Why Jacob’s Course and Moses’ Course</a:t>
              </a:r>
            </a:p>
          </p:txBody>
        </p:sp>
        <p:sp>
          <p:nvSpPr>
            <p:cNvPr id="58" name="Text Box 8"/>
            <p:cNvSpPr txBox="1">
              <a:spLocks noChangeArrowheads="1"/>
            </p:cNvSpPr>
            <p:nvPr/>
          </p:nvSpPr>
          <p:spPr bwMode="auto">
            <a:xfrm>
              <a:off x="504" y="288"/>
              <a:ext cx="4488" cy="303"/>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2900" dirty="0">
                  <a:solidFill>
                    <a:srgbClr val="000099"/>
                  </a:solidFill>
                  <a:latin typeface="Impact" pitchFamily="34" charset="0"/>
                </a:rPr>
                <a:t>Were Set Up as the Models for Jesus’ Course</a:t>
              </a:r>
            </a:p>
          </p:txBody>
        </p:sp>
      </p:grpSp>
      <p:sp>
        <p:nvSpPr>
          <p:cNvPr id="59" name="Text Box 12"/>
          <p:cNvSpPr txBox="1">
            <a:spLocks noChangeArrowheads="1"/>
          </p:cNvSpPr>
          <p:nvPr/>
        </p:nvSpPr>
        <p:spPr bwMode="auto">
          <a:xfrm>
            <a:off x="7010400" y="3620314"/>
            <a:ext cx="1752600" cy="55399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r>
              <a:rPr lang="en-US" sz="3000" b="1" dirty="0">
                <a:solidFill>
                  <a:schemeClr val="bg1"/>
                </a:solidFill>
                <a:latin typeface="Arial Narrow" pitchFamily="34" charset="0"/>
              </a:rPr>
              <a:t>Humanity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arn(outVertic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1528"/>
                                        </p:tgtEl>
                                        <p:attrNameLst>
                                          <p:attrName>style.visibility</p:attrName>
                                        </p:attrNameLst>
                                      </p:cBhvr>
                                      <p:to>
                                        <p:strVal val="visible"/>
                                      </p:to>
                                    </p:set>
                                    <p:anim calcmode="lin" valueType="num">
                                      <p:cBhvr>
                                        <p:cTn id="12" dur="1000" fill="hold"/>
                                        <p:tgtEl>
                                          <p:spTgt spid="21528"/>
                                        </p:tgtEl>
                                        <p:attrNameLst>
                                          <p:attrName>ppt_w</p:attrName>
                                        </p:attrNameLst>
                                      </p:cBhvr>
                                      <p:tavLst>
                                        <p:tav tm="0">
                                          <p:val>
                                            <p:strVal val="#ppt_w*0.70"/>
                                          </p:val>
                                        </p:tav>
                                        <p:tav tm="100000">
                                          <p:val>
                                            <p:strVal val="#ppt_w"/>
                                          </p:val>
                                        </p:tav>
                                      </p:tavLst>
                                    </p:anim>
                                    <p:anim calcmode="lin" valueType="num">
                                      <p:cBhvr>
                                        <p:cTn id="13" dur="1000" fill="hold"/>
                                        <p:tgtEl>
                                          <p:spTgt spid="21528"/>
                                        </p:tgtEl>
                                        <p:attrNameLst>
                                          <p:attrName>ppt_h</p:attrName>
                                        </p:attrNameLst>
                                      </p:cBhvr>
                                      <p:tavLst>
                                        <p:tav tm="0">
                                          <p:val>
                                            <p:strVal val="#ppt_h"/>
                                          </p:val>
                                        </p:tav>
                                        <p:tav tm="100000">
                                          <p:val>
                                            <p:strVal val="#ppt_h"/>
                                          </p:val>
                                        </p:tav>
                                      </p:tavLst>
                                    </p:anim>
                                    <p:animEffect transition="in" filter="fade">
                                      <p:cBhvr>
                                        <p:cTn id="14" dur="1000"/>
                                        <p:tgtEl>
                                          <p:spTgt spid="21528"/>
                                        </p:tgtEl>
                                      </p:cBhvr>
                                    </p:animEffect>
                                  </p:childTnLst>
                                </p:cTn>
                              </p:par>
                              <p:par>
                                <p:cTn id="15" presetID="10" presetClass="entr" presetSubtype="0" fill="hold" nodeType="withEffect">
                                  <p:stCondLst>
                                    <p:cond delay="0"/>
                                  </p:stCondLst>
                                  <p:childTnLst>
                                    <p:set>
                                      <p:cBhvr>
                                        <p:cTn id="16" dur="1" fill="hold">
                                          <p:stCondLst>
                                            <p:cond delay="0"/>
                                          </p:stCondLst>
                                        </p:cTn>
                                        <p:tgtEl>
                                          <p:spTgt spid="21540"/>
                                        </p:tgtEl>
                                        <p:attrNameLst>
                                          <p:attrName>style.visibility</p:attrName>
                                        </p:attrNameLst>
                                      </p:cBhvr>
                                      <p:to>
                                        <p:strVal val="visible"/>
                                      </p:to>
                                    </p:set>
                                    <p:animEffect transition="in" filter="fade">
                                      <p:cBhvr>
                                        <p:cTn id="17" dur="1000"/>
                                        <p:tgtEl>
                                          <p:spTgt spid="21540"/>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1521"/>
                                        </p:tgtEl>
                                        <p:attrNameLst>
                                          <p:attrName>style.visibility</p:attrName>
                                        </p:attrNameLst>
                                      </p:cBhvr>
                                      <p:to>
                                        <p:strVal val="visible"/>
                                      </p:to>
                                    </p:set>
                                    <p:anim calcmode="lin" valueType="num">
                                      <p:cBhvr>
                                        <p:cTn id="22" dur="1000" fill="hold"/>
                                        <p:tgtEl>
                                          <p:spTgt spid="21521"/>
                                        </p:tgtEl>
                                        <p:attrNameLst>
                                          <p:attrName>ppt_w</p:attrName>
                                        </p:attrNameLst>
                                      </p:cBhvr>
                                      <p:tavLst>
                                        <p:tav tm="0">
                                          <p:val>
                                            <p:strVal val="#ppt_w*0.70"/>
                                          </p:val>
                                        </p:tav>
                                        <p:tav tm="100000">
                                          <p:val>
                                            <p:strVal val="#ppt_w"/>
                                          </p:val>
                                        </p:tav>
                                      </p:tavLst>
                                    </p:anim>
                                    <p:anim calcmode="lin" valueType="num">
                                      <p:cBhvr>
                                        <p:cTn id="23" dur="1000" fill="hold"/>
                                        <p:tgtEl>
                                          <p:spTgt spid="21521"/>
                                        </p:tgtEl>
                                        <p:attrNameLst>
                                          <p:attrName>ppt_h</p:attrName>
                                        </p:attrNameLst>
                                      </p:cBhvr>
                                      <p:tavLst>
                                        <p:tav tm="0">
                                          <p:val>
                                            <p:strVal val="#ppt_h"/>
                                          </p:val>
                                        </p:tav>
                                        <p:tav tm="100000">
                                          <p:val>
                                            <p:strVal val="#ppt_h"/>
                                          </p:val>
                                        </p:tav>
                                      </p:tavLst>
                                    </p:anim>
                                    <p:animEffect transition="in" filter="fade">
                                      <p:cBhvr>
                                        <p:cTn id="24" dur="1000"/>
                                        <p:tgtEl>
                                          <p:spTgt spid="215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fade">
                                      <p:cBhvr>
                                        <p:cTn id="27" dur="1000"/>
                                        <p:tgtEl>
                                          <p:spTgt spid="21512"/>
                                        </p:tgtEl>
                                      </p:cBhvr>
                                    </p:animEffect>
                                  </p:childTnLst>
                                </p:cTn>
                              </p:par>
                              <p:par>
                                <p:cTn id="28" presetID="10" presetClass="entr" presetSubtype="0" fill="hold" nodeType="withEffect">
                                  <p:stCondLst>
                                    <p:cond delay="0"/>
                                  </p:stCondLst>
                                  <p:childTnLst>
                                    <p:set>
                                      <p:cBhvr>
                                        <p:cTn id="29" dur="1" fill="hold">
                                          <p:stCondLst>
                                            <p:cond delay="0"/>
                                          </p:stCondLst>
                                        </p:cTn>
                                        <p:tgtEl>
                                          <p:spTgt spid="21525"/>
                                        </p:tgtEl>
                                        <p:attrNameLst>
                                          <p:attrName>style.visibility</p:attrName>
                                        </p:attrNameLst>
                                      </p:cBhvr>
                                      <p:to>
                                        <p:strVal val="visible"/>
                                      </p:to>
                                    </p:set>
                                    <p:animEffect transition="in" filter="fade">
                                      <p:cBhvr>
                                        <p:cTn id="30" dur="1000"/>
                                        <p:tgtEl>
                                          <p:spTgt spid="21525"/>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21520"/>
                                        </p:tgtEl>
                                        <p:attrNameLst>
                                          <p:attrName>style.visibility</p:attrName>
                                        </p:attrNameLst>
                                      </p:cBhvr>
                                      <p:to>
                                        <p:strVal val="visible"/>
                                      </p:to>
                                    </p:set>
                                    <p:animEffect transition="in" filter="fade">
                                      <p:cBhvr>
                                        <p:cTn id="33" dur="1000"/>
                                        <p:tgtEl>
                                          <p:spTgt spid="21520"/>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1522"/>
                                        </p:tgtEl>
                                        <p:attrNameLst>
                                          <p:attrName>style.visibility</p:attrName>
                                        </p:attrNameLst>
                                      </p:cBhvr>
                                      <p:to>
                                        <p:strVal val="visible"/>
                                      </p:to>
                                    </p:set>
                                    <p:animEffect transition="in" filter="fade">
                                      <p:cBhvr>
                                        <p:cTn id="37" dur="1000"/>
                                        <p:tgtEl>
                                          <p:spTgt spid="215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537"/>
                                        </p:tgtEl>
                                        <p:attrNameLst>
                                          <p:attrName>style.visibility</p:attrName>
                                        </p:attrNameLst>
                                      </p:cBhvr>
                                      <p:to>
                                        <p:strVal val="visible"/>
                                      </p:to>
                                    </p:set>
                                    <p:animEffect transition="in" filter="fade">
                                      <p:cBhvr>
                                        <p:cTn id="40" dur="1000"/>
                                        <p:tgtEl>
                                          <p:spTgt spid="215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508"/>
                                        </p:tgtEl>
                                        <p:attrNameLst>
                                          <p:attrName>style.visibility</p:attrName>
                                        </p:attrNameLst>
                                      </p:cBhvr>
                                      <p:to>
                                        <p:strVal val="visible"/>
                                      </p:to>
                                    </p:set>
                                    <p:animEffect transition="in" filter="fade">
                                      <p:cBhvr>
                                        <p:cTn id="43" dur="1000"/>
                                        <p:tgtEl>
                                          <p:spTgt spid="21508"/>
                                        </p:tgtEl>
                                      </p:cBhvr>
                                    </p:animEffect>
                                  </p:childTnLst>
                                </p:cTn>
                              </p:par>
                              <p:par>
                                <p:cTn id="44" presetID="10" presetClass="entr" presetSubtype="0" fill="hold" nodeType="withEffect">
                                  <p:stCondLst>
                                    <p:cond delay="1000"/>
                                  </p:stCondLst>
                                  <p:childTnLst>
                                    <p:set>
                                      <p:cBhvr>
                                        <p:cTn id="45" dur="1" fill="hold">
                                          <p:stCondLst>
                                            <p:cond delay="0"/>
                                          </p:stCondLst>
                                        </p:cTn>
                                        <p:tgtEl>
                                          <p:spTgt spid="21509"/>
                                        </p:tgtEl>
                                        <p:attrNameLst>
                                          <p:attrName>style.visibility</p:attrName>
                                        </p:attrNameLst>
                                      </p:cBhvr>
                                      <p:to>
                                        <p:strVal val="visible"/>
                                      </p:to>
                                    </p:set>
                                    <p:animEffect transition="in" filter="fade">
                                      <p:cBhvr>
                                        <p:cTn id="46" dur="1000"/>
                                        <p:tgtEl>
                                          <p:spTgt spid="21509"/>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21539"/>
                                        </p:tgtEl>
                                        <p:attrNameLst>
                                          <p:attrName>style.visibility</p:attrName>
                                        </p:attrNameLst>
                                      </p:cBhvr>
                                      <p:to>
                                        <p:strVal val="visible"/>
                                      </p:to>
                                    </p:set>
                                    <p:animEffect transition="in" filter="fade">
                                      <p:cBhvr>
                                        <p:cTn id="49" dur="1000"/>
                                        <p:tgtEl>
                                          <p:spTgt spid="21539"/>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21538"/>
                                        </p:tgtEl>
                                        <p:attrNameLst>
                                          <p:attrName>style.visibility</p:attrName>
                                        </p:attrNameLst>
                                      </p:cBhvr>
                                      <p:to>
                                        <p:strVal val="visible"/>
                                      </p:to>
                                    </p:set>
                                    <p:animEffect transition="in" filter="fade">
                                      <p:cBhvr>
                                        <p:cTn id="52" dur="1000"/>
                                        <p:tgtEl>
                                          <p:spTgt spid="2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21512" grpId="0" animBg="1"/>
      <p:bldP spid="21520" grpId="0" animBg="1"/>
      <p:bldP spid="21521" grpId="0" animBg="1"/>
      <p:bldP spid="21528" grpId="0" animBg="1"/>
      <p:bldP spid="21537" grpId="0"/>
      <p:bldP spid="21538" grpId="0"/>
      <p:bldP spid="215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552450" y="2971800"/>
            <a:ext cx="7981950" cy="2971800"/>
          </a:xfrm>
          <a:prstGeom prst="rect">
            <a:avLst/>
          </a:prstGeom>
        </p:spPr>
        <p:txBody>
          <a:bodyPr wrap="none" fromWordArt="1">
            <a:prstTxWarp prst="textPlain">
              <a:avLst>
                <a:gd name="adj" fmla="val 50000"/>
              </a:avLst>
            </a:prstTxWarp>
          </a:bodyPr>
          <a:lstStyle/>
          <a:p>
            <a:pPr algn="ctr"/>
            <a:r>
              <a:rPr lang="en-US" sz="3600" kern="10" dirty="0">
                <a:ln w="38100">
                  <a:solidFill>
                    <a:schemeClr val="bg1"/>
                  </a:solidFill>
                  <a:round/>
                  <a:headEnd/>
                  <a:tailEnd/>
                </a:ln>
                <a:solidFill>
                  <a:srgbClr val="800000"/>
                </a:solidFill>
                <a:effectLst>
                  <a:prstShdw prst="shdw13" dist="53882" dir="13500000">
                    <a:srgbClr val="CC6600"/>
                  </a:prstShdw>
                </a:effectLst>
                <a:latin typeface="Impact"/>
              </a:rPr>
              <a:t>The Providence </a:t>
            </a:r>
          </a:p>
          <a:p>
            <a:pPr algn="ctr"/>
            <a:r>
              <a:rPr lang="en-US" sz="3600" kern="10" dirty="0">
                <a:ln w="38100">
                  <a:solidFill>
                    <a:schemeClr val="bg1"/>
                  </a:solidFill>
                  <a:round/>
                  <a:headEnd/>
                  <a:tailEnd/>
                </a:ln>
                <a:solidFill>
                  <a:srgbClr val="800000"/>
                </a:solidFill>
                <a:effectLst>
                  <a:prstShdw prst="shdw13" dist="53882" dir="13500000">
                    <a:srgbClr val="CC6600"/>
                  </a:prstShdw>
                </a:effectLst>
                <a:latin typeface="Impact"/>
              </a:rPr>
              <a:t>of Restoration</a:t>
            </a:r>
          </a:p>
          <a:p>
            <a:pPr algn="ctr"/>
            <a:r>
              <a:rPr lang="en-US" sz="3600" kern="10" dirty="0">
                <a:ln w="38100">
                  <a:solidFill>
                    <a:schemeClr val="bg1"/>
                  </a:solidFill>
                  <a:round/>
                  <a:headEnd/>
                  <a:tailEnd/>
                </a:ln>
                <a:solidFill>
                  <a:srgbClr val="800000"/>
                </a:solidFill>
                <a:effectLst>
                  <a:prstShdw prst="shdw13" dist="53882" dir="13500000">
                    <a:srgbClr val="CC6600"/>
                  </a:prstShdw>
                </a:effectLst>
                <a:latin typeface="Impact"/>
              </a:rPr>
              <a:t>under the Leadership </a:t>
            </a:r>
          </a:p>
          <a:p>
            <a:pPr algn="ctr"/>
            <a:r>
              <a:rPr lang="en-US" sz="3600" kern="10" dirty="0">
                <a:ln w="38100">
                  <a:solidFill>
                    <a:schemeClr val="bg1"/>
                  </a:solidFill>
                  <a:round/>
                  <a:headEnd/>
                  <a:tailEnd/>
                </a:ln>
                <a:solidFill>
                  <a:srgbClr val="800000"/>
                </a:solidFill>
                <a:effectLst>
                  <a:prstShdw prst="shdw13" dist="53882" dir="13500000">
                    <a:srgbClr val="CC6600"/>
                  </a:prstShdw>
                </a:effectLst>
                <a:latin typeface="Impact"/>
              </a:rPr>
              <a:t>of Moses</a:t>
            </a:r>
          </a:p>
        </p:txBody>
      </p:sp>
      <p:grpSp>
        <p:nvGrpSpPr>
          <p:cNvPr id="23555" name="Group 3"/>
          <p:cNvGrpSpPr>
            <a:grpSpLocks/>
          </p:cNvGrpSpPr>
          <p:nvPr/>
        </p:nvGrpSpPr>
        <p:grpSpPr bwMode="auto">
          <a:xfrm>
            <a:off x="800100" y="762000"/>
            <a:ext cx="7543800" cy="1600200"/>
            <a:chOff x="384" y="480"/>
            <a:chExt cx="4752" cy="1008"/>
          </a:xfrm>
        </p:grpSpPr>
        <p:sp>
          <p:nvSpPr>
            <p:cNvPr id="23556" name="AutoShape 4"/>
            <p:cNvSpPr>
              <a:spLocks noChangeArrowheads="1"/>
            </p:cNvSpPr>
            <p:nvPr/>
          </p:nvSpPr>
          <p:spPr bwMode="auto">
            <a:xfrm>
              <a:off x="384" y="480"/>
              <a:ext cx="4752" cy="1008"/>
            </a:xfrm>
            <a:prstGeom prst="roundRect">
              <a:avLst>
                <a:gd name="adj" fmla="val 16667"/>
              </a:avLst>
            </a:prstGeom>
            <a:gradFill rotWithShape="0">
              <a:gsLst>
                <a:gs pos="0">
                  <a:srgbClr val="FFE98B"/>
                </a:gs>
                <a:gs pos="100000">
                  <a:srgbClr val="A87C00"/>
                </a:gs>
              </a:gsLst>
              <a:lin ang="5400000" scaled="1"/>
            </a:gradFill>
            <a:ln w="38100">
              <a:no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23557" name="WordArt 5"/>
            <p:cNvSpPr>
              <a:spLocks noChangeArrowheads="1" noChangeShapeType="1" noTextEdit="1"/>
            </p:cNvSpPr>
            <p:nvPr/>
          </p:nvSpPr>
          <p:spPr bwMode="auto">
            <a:xfrm>
              <a:off x="648" y="649"/>
              <a:ext cx="4272" cy="695"/>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FFCC00"/>
                </a:extrusionClr>
              </a:sp3d>
            </a:bodyPr>
            <a:lstStyle/>
            <a:p>
              <a:pPr algn="ctr"/>
              <a:r>
                <a:rPr lang="en-US" sz="3600" kern="10">
                  <a:ln w="28575">
                    <a:round/>
                    <a:headEnd/>
                    <a:tailEnd/>
                  </a:ln>
                  <a:gradFill rotWithShape="0">
                    <a:gsLst>
                      <a:gs pos="0">
                        <a:srgbClr val="FFCC00"/>
                      </a:gs>
                      <a:gs pos="50000">
                        <a:srgbClr val="FFFFCC"/>
                      </a:gs>
                      <a:gs pos="100000">
                        <a:srgbClr val="FFCC00"/>
                      </a:gs>
                    </a:gsLst>
                    <a:lin ang="2700000" scaled="1"/>
                  </a:gradFill>
                  <a:latin typeface="Impact"/>
                </a:rPr>
                <a:t>Section 2</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1000"/>
                                        <p:tgtEl>
                                          <p:spTgt spid="2355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barn(outVertical)">
                                      <p:cBhvr>
                                        <p:cTn id="10"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2700000" scaled="1"/>
        </a:gra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5799138"/>
            <a:ext cx="9144000" cy="1058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4579" name="Text Box 3"/>
          <p:cNvSpPr txBox="1">
            <a:spLocks noChangeArrowheads="1"/>
          </p:cNvSpPr>
          <p:nvPr/>
        </p:nvSpPr>
        <p:spPr bwMode="auto">
          <a:xfrm>
            <a:off x="304800" y="152400"/>
            <a:ext cx="7086600" cy="481012"/>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3000" dirty="0">
                <a:solidFill>
                  <a:srgbClr val="000099"/>
                </a:solidFill>
                <a:latin typeface="Impact" pitchFamily="34" charset="0"/>
              </a:rPr>
              <a:t>2.1  Overview of the Providence Led by Moses</a:t>
            </a:r>
          </a:p>
        </p:txBody>
      </p:sp>
      <p:sp>
        <p:nvSpPr>
          <p:cNvPr id="24580" name="Oval 4"/>
          <p:cNvSpPr>
            <a:spLocks noChangeArrowheads="1"/>
          </p:cNvSpPr>
          <p:nvPr/>
        </p:nvSpPr>
        <p:spPr bwMode="auto">
          <a:xfrm>
            <a:off x="1600200" y="3395663"/>
            <a:ext cx="1671638" cy="725487"/>
          </a:xfrm>
          <a:prstGeom prst="ellipse">
            <a:avLst/>
          </a:prstGeom>
          <a:gradFill rotWithShape="0">
            <a:gsLst>
              <a:gs pos="0">
                <a:srgbClr val="FFFFCC"/>
              </a:gs>
              <a:gs pos="100000">
                <a:srgbClr val="FFFF00"/>
              </a:gs>
            </a:gsLst>
            <a:path path="shape">
              <a:fillToRect l="50000" t="50000" r="50000" b="50000"/>
            </a:path>
          </a:gradFill>
          <a:ln w="12700">
            <a:solidFill>
              <a:srgbClr val="FFCC00"/>
            </a:solidFill>
            <a:round/>
            <a:headEnd/>
            <a:tailEnd/>
          </a:ln>
          <a:effectLst>
            <a:outerShdw dist="64758" dir="4721404" algn="ctr" rotWithShape="0">
              <a:srgbClr val="FFCC00"/>
            </a:outerShdw>
          </a:effectLst>
        </p:spPr>
        <p:txBody>
          <a:bodyPr wrap="none" anchor="ctr"/>
          <a:lstStyle/>
          <a:p>
            <a:pPr algn="ctr" eaLnBrk="0" hangingPunct="0"/>
            <a:r>
              <a:rPr lang="en-US" sz="3600">
                <a:solidFill>
                  <a:srgbClr val="6600CC"/>
                </a:solidFill>
                <a:latin typeface="Impact" pitchFamily="34" charset="0"/>
              </a:rPr>
              <a:t>Moses</a:t>
            </a:r>
          </a:p>
        </p:txBody>
      </p:sp>
      <p:sp>
        <p:nvSpPr>
          <p:cNvPr id="24581" name="Text Box 5"/>
          <p:cNvSpPr txBox="1">
            <a:spLocks noChangeArrowheads="1"/>
          </p:cNvSpPr>
          <p:nvPr/>
        </p:nvSpPr>
        <p:spPr bwMode="auto">
          <a:xfrm>
            <a:off x="5791200" y="1825625"/>
            <a:ext cx="129540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Moses</a:t>
            </a:r>
          </a:p>
        </p:txBody>
      </p:sp>
      <p:grpSp>
        <p:nvGrpSpPr>
          <p:cNvPr id="24582" name="Group 6"/>
          <p:cNvGrpSpPr>
            <a:grpSpLocks/>
          </p:cNvGrpSpPr>
          <p:nvPr/>
        </p:nvGrpSpPr>
        <p:grpSpPr bwMode="auto">
          <a:xfrm>
            <a:off x="3200400" y="1825625"/>
            <a:ext cx="2667000" cy="579438"/>
            <a:chOff x="2016" y="1150"/>
            <a:chExt cx="1680" cy="365"/>
          </a:xfrm>
        </p:grpSpPr>
        <p:sp>
          <p:nvSpPr>
            <p:cNvPr id="24583" name="Text Box 7"/>
            <p:cNvSpPr txBox="1">
              <a:spLocks noChangeArrowheads="1"/>
            </p:cNvSpPr>
            <p:nvPr/>
          </p:nvSpPr>
          <p:spPr bwMode="auto">
            <a:xfrm>
              <a:off x="2016" y="1150"/>
              <a:ext cx="1584" cy="365"/>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Central figure</a:t>
              </a:r>
            </a:p>
          </p:txBody>
        </p:sp>
        <p:sp>
          <p:nvSpPr>
            <p:cNvPr id="24584" name="Text Box 8"/>
            <p:cNvSpPr txBox="1">
              <a:spLocks noChangeArrowheads="1"/>
            </p:cNvSpPr>
            <p:nvPr/>
          </p:nvSpPr>
          <p:spPr bwMode="auto">
            <a:xfrm>
              <a:off x="3504" y="1150"/>
              <a:ext cx="192" cy="365"/>
            </a:xfrm>
            <a:prstGeom prst="rect">
              <a:avLst/>
            </a:prstGeom>
            <a:noFill/>
            <a:ln w="9525">
              <a:noFill/>
              <a:miter lim="800000"/>
              <a:headEnd/>
              <a:tailEnd/>
            </a:ln>
            <a:effectLst>
              <a:outerShdw dist="35921" dir="2700000" algn="ctr" rotWithShape="0">
                <a:schemeClr val="bg1"/>
              </a:outerShdw>
            </a:effectLst>
          </p:spPr>
          <p:txBody>
            <a:bodyPr>
              <a:spAutoFit/>
            </a:bodyPr>
            <a:lstStyle/>
            <a:p>
              <a:pPr algn="r"/>
              <a:r>
                <a:rPr lang="en-US" sz="3200">
                  <a:solidFill>
                    <a:srgbClr val="000099"/>
                  </a:solidFill>
                  <a:latin typeface="Impact" pitchFamily="34" charset="0"/>
                </a:rPr>
                <a:t>:</a:t>
              </a:r>
            </a:p>
          </p:txBody>
        </p:sp>
      </p:grpSp>
      <p:sp>
        <p:nvSpPr>
          <p:cNvPr id="24585" name="Text Box 9"/>
          <p:cNvSpPr txBox="1">
            <a:spLocks noChangeArrowheads="1"/>
          </p:cNvSpPr>
          <p:nvPr/>
        </p:nvSpPr>
        <p:spPr bwMode="auto">
          <a:xfrm>
            <a:off x="2895600" y="1871663"/>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24586" name="Text Box 10"/>
          <p:cNvSpPr txBox="1">
            <a:spLocks noChangeArrowheads="1"/>
          </p:cNvSpPr>
          <p:nvPr/>
        </p:nvSpPr>
        <p:spPr bwMode="auto">
          <a:xfrm>
            <a:off x="304800" y="547688"/>
            <a:ext cx="65532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2800" u="sng" dirty="0">
                <a:solidFill>
                  <a:srgbClr val="000099"/>
                </a:solidFill>
                <a:latin typeface="Arial Black" pitchFamily="34" charset="0"/>
              </a:rPr>
              <a:t>2.1.1  The Foundation of Faith</a:t>
            </a:r>
          </a:p>
        </p:txBody>
      </p:sp>
      <p:grpSp>
        <p:nvGrpSpPr>
          <p:cNvPr id="24587" name="Group 11"/>
          <p:cNvGrpSpPr>
            <a:grpSpLocks/>
          </p:cNvGrpSpPr>
          <p:nvPr/>
        </p:nvGrpSpPr>
        <p:grpSpPr bwMode="auto">
          <a:xfrm>
            <a:off x="1143000" y="6073781"/>
            <a:ext cx="7010400" cy="447676"/>
            <a:chOff x="480" y="3705"/>
            <a:chExt cx="4512" cy="282"/>
          </a:xfrm>
        </p:grpSpPr>
        <p:sp>
          <p:nvSpPr>
            <p:cNvPr id="24588" name="Text Box 12"/>
            <p:cNvSpPr txBox="1">
              <a:spLocks noChangeArrowheads="1"/>
            </p:cNvSpPr>
            <p:nvPr/>
          </p:nvSpPr>
          <p:spPr bwMode="auto">
            <a:xfrm>
              <a:off x="704" y="3718"/>
              <a:ext cx="4288" cy="233"/>
            </a:xfrm>
            <a:prstGeom prst="rect">
              <a:avLst/>
            </a:prstGeom>
            <a:noFill/>
            <a:ln w="9525">
              <a:noFill/>
              <a:miter lim="800000"/>
              <a:headEnd/>
              <a:tailEnd/>
            </a:ln>
            <a:effectLst/>
          </p:spPr>
          <p:txBody>
            <a:bodyPr wrap="square">
              <a:spAutoFit/>
            </a:bodyPr>
            <a:lstStyle/>
            <a:p>
              <a:pPr eaLnBrk="0" hangingPunct="0">
                <a:lnSpc>
                  <a:spcPct val="90000"/>
                </a:lnSpc>
              </a:pP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 was the </a:t>
              </a:r>
              <a:r>
                <a:rPr lang="en-US" sz="2000" b="1" u="sng" dirty="0">
                  <a:solidFill>
                    <a:schemeClr val="bg1"/>
                  </a:solidFill>
                  <a:latin typeface="Arial Narrow" pitchFamily="34" charset="0"/>
                </a:rPr>
                <a:t>central figure</a:t>
              </a:r>
              <a:r>
                <a:rPr lang="en-US" sz="2000" b="1" dirty="0">
                  <a:solidFill>
                    <a:schemeClr val="bg1"/>
                  </a:solidFill>
                  <a:latin typeface="Arial Narrow" pitchFamily="34" charset="0"/>
                </a:rPr>
                <a:t> to restore the foundation of faith.</a:t>
              </a:r>
              <a:endParaRPr lang="en-US" sz="2000" u="sng" dirty="0">
                <a:solidFill>
                  <a:schemeClr val="bg1"/>
                </a:solidFill>
                <a:latin typeface="Arial Narrow" pitchFamily="34" charset="0"/>
              </a:endParaRPr>
            </a:p>
          </p:txBody>
        </p:sp>
        <p:sp>
          <p:nvSpPr>
            <p:cNvPr id="24589" name="Text Box 13"/>
            <p:cNvSpPr txBox="1">
              <a:spLocks noChangeArrowheads="1"/>
            </p:cNvSpPr>
            <p:nvPr/>
          </p:nvSpPr>
          <p:spPr bwMode="auto">
            <a:xfrm>
              <a:off x="480" y="3705"/>
              <a:ext cx="240" cy="282"/>
            </a:xfrm>
            <a:prstGeom prst="rect">
              <a:avLst/>
            </a:prstGeom>
            <a:noFill/>
            <a:ln w="9525">
              <a:noFill/>
              <a:miter lim="800000"/>
              <a:headEnd/>
              <a:tailEnd/>
            </a:ln>
            <a:effectLst/>
          </p:spPr>
          <p:txBody>
            <a:bodyPr wrap="square">
              <a:spAutoFit/>
            </a:bodyPr>
            <a:lstStyle/>
            <a:p>
              <a:pPr eaLnBrk="0" hangingPunct="0">
                <a:lnSpc>
                  <a:spcPts val="26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2000" fill="hold"/>
                                        <p:tgtEl>
                                          <p:spTgt spid="24579"/>
                                        </p:tgtEl>
                                        <p:attrNameLst>
                                          <p:attrName>ppt_w</p:attrName>
                                        </p:attrNameLst>
                                      </p:cBhvr>
                                      <p:tavLst>
                                        <p:tav tm="0">
                                          <p:val>
                                            <p:strVal val="#ppt_w*0.70"/>
                                          </p:val>
                                        </p:tav>
                                        <p:tav tm="100000">
                                          <p:val>
                                            <p:strVal val="#ppt_w"/>
                                          </p:val>
                                        </p:tav>
                                      </p:tavLst>
                                    </p:anim>
                                    <p:anim calcmode="lin" valueType="num">
                                      <p:cBhvr>
                                        <p:cTn id="8" dur="2000" fill="hold"/>
                                        <p:tgtEl>
                                          <p:spTgt spid="24579"/>
                                        </p:tgtEl>
                                        <p:attrNameLst>
                                          <p:attrName>ppt_h</p:attrName>
                                        </p:attrNameLst>
                                      </p:cBhvr>
                                      <p:tavLst>
                                        <p:tav tm="0">
                                          <p:val>
                                            <p:strVal val="#ppt_h"/>
                                          </p:val>
                                        </p:tav>
                                        <p:tav tm="100000">
                                          <p:val>
                                            <p:strVal val="#ppt_h"/>
                                          </p:val>
                                        </p:tav>
                                      </p:tavLst>
                                    </p:anim>
                                    <p:animEffect transition="in" filter="fade">
                                      <p:cBhvr>
                                        <p:cTn id="9" dur="2000"/>
                                        <p:tgtEl>
                                          <p:spTgt spid="2457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586"/>
                                        </p:tgtEl>
                                        <p:attrNameLst>
                                          <p:attrName>style.visibility</p:attrName>
                                        </p:attrNameLst>
                                      </p:cBhvr>
                                      <p:to>
                                        <p:strVal val="visible"/>
                                      </p:to>
                                    </p:set>
                                    <p:animEffect transition="in" filter="fade">
                                      <p:cBhvr>
                                        <p:cTn id="14" dur="2000"/>
                                        <p:tgtEl>
                                          <p:spTgt spid="2458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4587"/>
                                        </p:tgtEl>
                                        <p:attrNameLst>
                                          <p:attrName>style.visibility</p:attrName>
                                        </p:attrNameLst>
                                      </p:cBhvr>
                                      <p:to>
                                        <p:strVal val="visible"/>
                                      </p:to>
                                    </p:set>
                                    <p:animEffect transition="in" filter="barn(outVertical)">
                                      <p:cBhvr>
                                        <p:cTn id="19" dur="500"/>
                                        <p:tgtEl>
                                          <p:spTgt spid="2458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4580"/>
                                        </p:tgtEl>
                                        <p:attrNameLst>
                                          <p:attrName>style.visibility</p:attrName>
                                        </p:attrNameLst>
                                      </p:cBhvr>
                                      <p:to>
                                        <p:strVal val="visible"/>
                                      </p:to>
                                    </p:set>
                                    <p:anim calcmode="lin" valueType="num">
                                      <p:cBhvr>
                                        <p:cTn id="24" dur="1000" fill="hold"/>
                                        <p:tgtEl>
                                          <p:spTgt spid="24580"/>
                                        </p:tgtEl>
                                        <p:attrNameLst>
                                          <p:attrName>ppt_w</p:attrName>
                                        </p:attrNameLst>
                                      </p:cBhvr>
                                      <p:tavLst>
                                        <p:tav tm="0">
                                          <p:val>
                                            <p:strVal val="#ppt_w*0.70"/>
                                          </p:val>
                                        </p:tav>
                                        <p:tav tm="100000">
                                          <p:val>
                                            <p:strVal val="#ppt_w"/>
                                          </p:val>
                                        </p:tav>
                                      </p:tavLst>
                                    </p:anim>
                                    <p:anim calcmode="lin" valueType="num">
                                      <p:cBhvr>
                                        <p:cTn id="25" dur="1000" fill="hold"/>
                                        <p:tgtEl>
                                          <p:spTgt spid="24580"/>
                                        </p:tgtEl>
                                        <p:attrNameLst>
                                          <p:attrName>ppt_h</p:attrName>
                                        </p:attrNameLst>
                                      </p:cBhvr>
                                      <p:tavLst>
                                        <p:tav tm="0">
                                          <p:val>
                                            <p:strVal val="#ppt_h"/>
                                          </p:val>
                                        </p:tav>
                                        <p:tav tm="100000">
                                          <p:val>
                                            <p:strVal val="#ppt_h"/>
                                          </p:val>
                                        </p:tav>
                                      </p:tavLst>
                                    </p:anim>
                                    <p:animEffect transition="in" filter="fade">
                                      <p:cBhvr>
                                        <p:cTn id="26" dur="1000"/>
                                        <p:tgtEl>
                                          <p:spTgt spid="245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585"/>
                                        </p:tgtEl>
                                        <p:attrNameLst>
                                          <p:attrName>style.visibility</p:attrName>
                                        </p:attrNameLst>
                                      </p:cBhvr>
                                      <p:to>
                                        <p:strVal val="visible"/>
                                      </p:to>
                                    </p:set>
                                    <p:animEffect transition="in" filter="fade">
                                      <p:cBhvr>
                                        <p:cTn id="31" dur="2000"/>
                                        <p:tgtEl>
                                          <p:spTgt spid="24585"/>
                                        </p:tgtEl>
                                      </p:cBhvr>
                                    </p:animEffect>
                                  </p:childTnLst>
                                </p:cTn>
                              </p:par>
                              <p:par>
                                <p:cTn id="32" presetID="10" presetClass="entr" presetSubtype="0" fill="hold" nodeType="withEffect">
                                  <p:stCondLst>
                                    <p:cond delay="0"/>
                                  </p:stCondLst>
                                  <p:childTnLst>
                                    <p:set>
                                      <p:cBhvr>
                                        <p:cTn id="33" dur="1" fill="hold">
                                          <p:stCondLst>
                                            <p:cond delay="0"/>
                                          </p:stCondLst>
                                        </p:cTn>
                                        <p:tgtEl>
                                          <p:spTgt spid="24582"/>
                                        </p:tgtEl>
                                        <p:attrNameLst>
                                          <p:attrName>style.visibility</p:attrName>
                                        </p:attrNameLst>
                                      </p:cBhvr>
                                      <p:to>
                                        <p:strVal val="visible"/>
                                      </p:to>
                                    </p:set>
                                    <p:animEffect transition="in" filter="fade">
                                      <p:cBhvr>
                                        <p:cTn id="34" dur="2000"/>
                                        <p:tgtEl>
                                          <p:spTgt spid="245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581"/>
                                        </p:tgtEl>
                                        <p:attrNameLst>
                                          <p:attrName>style.visibility</p:attrName>
                                        </p:attrNameLst>
                                      </p:cBhvr>
                                      <p:to>
                                        <p:strVal val="visible"/>
                                      </p:to>
                                    </p:set>
                                    <p:animEffect transition="in" filter="fade">
                                      <p:cBhvr>
                                        <p:cTn id="37"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animBg="1"/>
      <p:bldP spid="24581" grpId="0"/>
      <p:bldP spid="24585" grpId="0"/>
      <p:bldP spid="245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2700000" scaled="1"/>
        </a:gradFill>
        <a:effectLst/>
      </p:bgPr>
    </p:bg>
    <p:spTree>
      <p:nvGrpSpPr>
        <p:cNvPr id="1" name=""/>
        <p:cNvGrpSpPr/>
        <p:nvPr/>
      </p:nvGrpSpPr>
      <p:grpSpPr>
        <a:xfrm>
          <a:off x="0" y="0"/>
          <a:ext cx="0" cy="0"/>
          <a:chOff x="0" y="0"/>
          <a:chExt cx="0" cy="0"/>
        </a:xfrm>
      </p:grpSpPr>
      <p:pic>
        <p:nvPicPr>
          <p:cNvPr id="26626" name="Picture 2" descr="Egyptian taskmasters"/>
          <p:cNvPicPr>
            <a:picLocks noChangeAspect="1" noChangeArrowheads="1"/>
          </p:cNvPicPr>
          <p:nvPr/>
        </p:nvPicPr>
        <p:blipFill>
          <a:blip r:embed="rId3">
            <a:lum contrast="-18000"/>
          </a:blip>
          <a:srcRect l="833" t="1112" r="-146"/>
          <a:stretch>
            <a:fillRect/>
          </a:stretch>
        </p:blipFill>
        <p:spPr bwMode="auto">
          <a:xfrm>
            <a:off x="3335338" y="2235200"/>
            <a:ext cx="5808662" cy="3851275"/>
          </a:xfrm>
          <a:prstGeom prst="rect">
            <a:avLst/>
          </a:prstGeom>
          <a:noFill/>
        </p:spPr>
      </p:pic>
      <p:sp>
        <p:nvSpPr>
          <p:cNvPr id="26627" name="Rectangle 3"/>
          <p:cNvSpPr>
            <a:spLocks noChangeArrowheads="1"/>
          </p:cNvSpPr>
          <p:nvPr/>
        </p:nvSpPr>
        <p:spPr bwMode="auto">
          <a:xfrm>
            <a:off x="0" y="5799138"/>
            <a:ext cx="9144000" cy="1058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6628" name="Text Box 4"/>
          <p:cNvSpPr txBox="1">
            <a:spLocks noChangeArrowheads="1"/>
          </p:cNvSpPr>
          <p:nvPr/>
        </p:nvSpPr>
        <p:spPr bwMode="auto">
          <a:xfrm>
            <a:off x="1270000" y="5927720"/>
            <a:ext cx="6350000" cy="784830"/>
          </a:xfrm>
          <a:prstGeom prst="rect">
            <a:avLst/>
          </a:prstGeom>
          <a:noFill/>
          <a:ln w="9525">
            <a:noFill/>
            <a:miter lim="800000"/>
            <a:headEnd/>
            <a:tailEnd/>
          </a:ln>
          <a:effectLst/>
        </p:spPr>
        <p:txBody>
          <a:bodyPr wrap="square">
            <a:spAutoFit/>
          </a:bodyPr>
          <a:lstStyle/>
          <a:p>
            <a:pPr eaLnBrk="0" hangingPunct="0">
              <a:lnSpc>
                <a:spcPct val="75000"/>
              </a:lnSpc>
            </a:pPr>
            <a:r>
              <a:rPr lang="en-US" sz="2000" b="1" dirty="0">
                <a:solidFill>
                  <a:schemeClr val="bg1"/>
                </a:solidFill>
                <a:latin typeface="Arial Narrow" pitchFamily="34" charset="0"/>
              </a:rPr>
              <a:t>A foundation of faith had to be laid anew to begin the course to return to the promised land of Canaan upon the </a:t>
            </a:r>
            <a:r>
              <a:rPr lang="en-US" sz="2000" b="1" dirty="0">
                <a:solidFill>
                  <a:srgbClr val="FFFF66"/>
                </a:solidFill>
                <a:latin typeface="Arial Narrow" pitchFamily="34" charset="0"/>
              </a:rPr>
              <a:t>conclusion</a:t>
            </a:r>
            <a:r>
              <a:rPr lang="en-US" sz="2000" b="1" dirty="0">
                <a:solidFill>
                  <a:schemeClr val="bg1"/>
                </a:solidFill>
                <a:latin typeface="Arial Narrow" pitchFamily="34" charset="0"/>
              </a:rPr>
              <a:t> of the four hundred years of slavery </a:t>
            </a:r>
            <a:r>
              <a:rPr lang="en-US" sz="1600" dirty="0">
                <a:solidFill>
                  <a:schemeClr val="bg1"/>
                </a:solidFill>
                <a:latin typeface="Arial Narrow" pitchFamily="34" charset="0"/>
              </a:rPr>
              <a:t>(p. 230)</a:t>
            </a:r>
          </a:p>
        </p:txBody>
      </p:sp>
      <p:sp>
        <p:nvSpPr>
          <p:cNvPr id="26630" name="Oval 6"/>
          <p:cNvSpPr>
            <a:spLocks noChangeArrowheads="1"/>
          </p:cNvSpPr>
          <p:nvPr/>
        </p:nvSpPr>
        <p:spPr bwMode="auto">
          <a:xfrm>
            <a:off x="1600200" y="3395663"/>
            <a:ext cx="1671638" cy="725487"/>
          </a:xfrm>
          <a:prstGeom prst="ellipse">
            <a:avLst/>
          </a:prstGeom>
          <a:gradFill rotWithShape="0">
            <a:gsLst>
              <a:gs pos="0">
                <a:srgbClr val="FFFFCC"/>
              </a:gs>
              <a:gs pos="100000">
                <a:srgbClr val="FFFF00"/>
              </a:gs>
            </a:gsLst>
            <a:path path="shape">
              <a:fillToRect l="50000" t="50000" r="50000" b="50000"/>
            </a:path>
          </a:gradFill>
          <a:ln w="12700">
            <a:solidFill>
              <a:srgbClr val="FFCC00"/>
            </a:solidFill>
            <a:round/>
            <a:headEnd/>
            <a:tailEnd/>
          </a:ln>
          <a:effectLst>
            <a:outerShdw dist="64758" dir="4721404" algn="ctr" rotWithShape="0">
              <a:srgbClr val="FFCC00"/>
            </a:outerShdw>
          </a:effectLst>
        </p:spPr>
        <p:txBody>
          <a:bodyPr wrap="none" anchor="ctr"/>
          <a:lstStyle/>
          <a:p>
            <a:pPr algn="ctr" eaLnBrk="0" hangingPunct="0"/>
            <a:r>
              <a:rPr lang="en-US" sz="3600">
                <a:solidFill>
                  <a:srgbClr val="6600CC"/>
                </a:solidFill>
                <a:latin typeface="Impact" pitchFamily="34" charset="0"/>
              </a:rPr>
              <a:t>Moses</a:t>
            </a:r>
          </a:p>
        </p:txBody>
      </p:sp>
      <p:sp>
        <p:nvSpPr>
          <p:cNvPr id="26631" name="Text Box 7"/>
          <p:cNvSpPr txBox="1">
            <a:spLocks noChangeArrowheads="1"/>
          </p:cNvSpPr>
          <p:nvPr/>
        </p:nvSpPr>
        <p:spPr bwMode="auto">
          <a:xfrm>
            <a:off x="5791200" y="1825625"/>
            <a:ext cx="129540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Moses</a:t>
            </a:r>
          </a:p>
        </p:txBody>
      </p:sp>
      <p:grpSp>
        <p:nvGrpSpPr>
          <p:cNvPr id="26632" name="Group 8"/>
          <p:cNvGrpSpPr>
            <a:grpSpLocks/>
          </p:cNvGrpSpPr>
          <p:nvPr/>
        </p:nvGrpSpPr>
        <p:grpSpPr bwMode="auto">
          <a:xfrm>
            <a:off x="3200400" y="1825625"/>
            <a:ext cx="2667000" cy="579438"/>
            <a:chOff x="2016" y="1150"/>
            <a:chExt cx="1680" cy="365"/>
          </a:xfrm>
        </p:grpSpPr>
        <p:sp>
          <p:nvSpPr>
            <p:cNvPr id="26633" name="Text Box 9"/>
            <p:cNvSpPr txBox="1">
              <a:spLocks noChangeArrowheads="1"/>
            </p:cNvSpPr>
            <p:nvPr/>
          </p:nvSpPr>
          <p:spPr bwMode="auto">
            <a:xfrm>
              <a:off x="2016" y="1150"/>
              <a:ext cx="1584" cy="365"/>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Central figure</a:t>
              </a:r>
            </a:p>
          </p:txBody>
        </p:sp>
        <p:sp>
          <p:nvSpPr>
            <p:cNvPr id="26634" name="Text Box 10"/>
            <p:cNvSpPr txBox="1">
              <a:spLocks noChangeArrowheads="1"/>
            </p:cNvSpPr>
            <p:nvPr/>
          </p:nvSpPr>
          <p:spPr bwMode="auto">
            <a:xfrm>
              <a:off x="3504" y="1150"/>
              <a:ext cx="192" cy="365"/>
            </a:xfrm>
            <a:prstGeom prst="rect">
              <a:avLst/>
            </a:prstGeom>
            <a:noFill/>
            <a:ln w="9525">
              <a:noFill/>
              <a:miter lim="800000"/>
              <a:headEnd/>
              <a:tailEnd/>
            </a:ln>
            <a:effectLst>
              <a:outerShdw dist="35921" dir="2700000" algn="ctr" rotWithShape="0">
                <a:schemeClr val="bg1"/>
              </a:outerShdw>
            </a:effectLst>
          </p:spPr>
          <p:txBody>
            <a:bodyPr>
              <a:spAutoFit/>
            </a:bodyPr>
            <a:lstStyle/>
            <a:p>
              <a:pPr algn="r"/>
              <a:r>
                <a:rPr lang="en-US" sz="3200">
                  <a:solidFill>
                    <a:srgbClr val="000099"/>
                  </a:solidFill>
                  <a:latin typeface="Impact" pitchFamily="34" charset="0"/>
                </a:rPr>
                <a:t>:</a:t>
              </a:r>
            </a:p>
          </p:txBody>
        </p:sp>
      </p:grpSp>
      <p:sp>
        <p:nvSpPr>
          <p:cNvPr id="26635" name="Text Box 11"/>
          <p:cNvSpPr txBox="1">
            <a:spLocks noChangeArrowheads="1"/>
          </p:cNvSpPr>
          <p:nvPr/>
        </p:nvSpPr>
        <p:spPr bwMode="auto">
          <a:xfrm>
            <a:off x="2895600" y="1871663"/>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14" name="Text Box 10"/>
          <p:cNvSpPr txBox="1">
            <a:spLocks noChangeArrowheads="1"/>
          </p:cNvSpPr>
          <p:nvPr/>
        </p:nvSpPr>
        <p:spPr bwMode="auto">
          <a:xfrm>
            <a:off x="304800" y="547688"/>
            <a:ext cx="65532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2800" u="sng" dirty="0">
                <a:solidFill>
                  <a:srgbClr val="000099"/>
                </a:solidFill>
                <a:latin typeface="Arial Black" pitchFamily="34" charset="0"/>
              </a:rPr>
              <a:t>2.1.1  The Foundation of Faith</a:t>
            </a:r>
          </a:p>
        </p:txBody>
      </p:sp>
      <p:sp>
        <p:nvSpPr>
          <p:cNvPr id="15" name="Text Box 3"/>
          <p:cNvSpPr txBox="1">
            <a:spLocks noChangeArrowheads="1"/>
          </p:cNvSpPr>
          <p:nvPr/>
        </p:nvSpPr>
        <p:spPr bwMode="auto">
          <a:xfrm>
            <a:off x="304800" y="152400"/>
            <a:ext cx="7086600" cy="481012"/>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3000" dirty="0">
                <a:solidFill>
                  <a:srgbClr val="000099"/>
                </a:solidFill>
                <a:latin typeface="Impact" pitchFamily="34" charset="0"/>
              </a:rPr>
              <a:t>2.1  Overview of the Providence Led by Moses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arn(outVertical)">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2700000" scaled="1"/>
        </a:gradFill>
        <a:effectLst/>
      </p:bgPr>
    </p:bg>
    <p:spTree>
      <p:nvGrpSpPr>
        <p:cNvPr id="1" name=""/>
        <p:cNvGrpSpPr/>
        <p:nvPr/>
      </p:nvGrpSpPr>
      <p:grpSpPr>
        <a:xfrm>
          <a:off x="0" y="0"/>
          <a:ext cx="0" cy="0"/>
          <a:chOff x="0" y="0"/>
          <a:chExt cx="0" cy="0"/>
        </a:xfrm>
      </p:grpSpPr>
      <p:pic>
        <p:nvPicPr>
          <p:cNvPr id="28674" name="Picture 2" descr="Egyptian taskmasters"/>
          <p:cNvPicPr>
            <a:picLocks noChangeAspect="1" noChangeArrowheads="1"/>
          </p:cNvPicPr>
          <p:nvPr/>
        </p:nvPicPr>
        <p:blipFill>
          <a:blip r:embed="rId3">
            <a:lum contrast="-18000"/>
          </a:blip>
          <a:srcRect l="833" t="1112" r="-146"/>
          <a:stretch>
            <a:fillRect/>
          </a:stretch>
        </p:blipFill>
        <p:spPr bwMode="auto">
          <a:xfrm>
            <a:off x="3335338" y="2235200"/>
            <a:ext cx="5808662" cy="3851275"/>
          </a:xfrm>
          <a:prstGeom prst="rect">
            <a:avLst/>
          </a:prstGeom>
          <a:noFill/>
        </p:spPr>
      </p:pic>
      <p:pic>
        <p:nvPicPr>
          <p:cNvPr id="28675" name="Picture 3" descr="Moses and the seventy elders"/>
          <p:cNvPicPr>
            <a:picLocks noChangeAspect="1" noChangeArrowheads="1"/>
          </p:cNvPicPr>
          <p:nvPr/>
        </p:nvPicPr>
        <p:blipFill>
          <a:blip r:embed="rId4">
            <a:lum bright="12000" contrast="-6000"/>
          </a:blip>
          <a:srcRect/>
          <a:stretch>
            <a:fillRect/>
          </a:stretch>
        </p:blipFill>
        <p:spPr bwMode="auto">
          <a:xfrm>
            <a:off x="4648200" y="2270125"/>
            <a:ext cx="4495800" cy="3582988"/>
          </a:xfrm>
          <a:prstGeom prst="rect">
            <a:avLst/>
          </a:prstGeom>
          <a:noFill/>
        </p:spPr>
      </p:pic>
      <p:sp>
        <p:nvSpPr>
          <p:cNvPr id="28676" name="Rectangle 4"/>
          <p:cNvSpPr>
            <a:spLocks noChangeArrowheads="1"/>
          </p:cNvSpPr>
          <p:nvPr/>
        </p:nvSpPr>
        <p:spPr bwMode="auto">
          <a:xfrm>
            <a:off x="0" y="5799138"/>
            <a:ext cx="9144000" cy="1058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8677" name="Group 5"/>
          <p:cNvGrpSpPr>
            <a:grpSpLocks/>
          </p:cNvGrpSpPr>
          <p:nvPr/>
        </p:nvGrpSpPr>
        <p:grpSpPr bwMode="auto">
          <a:xfrm>
            <a:off x="1066800" y="5867400"/>
            <a:ext cx="6781800" cy="874713"/>
            <a:chOff x="144" y="3643"/>
            <a:chExt cx="4272" cy="551"/>
          </a:xfrm>
        </p:grpSpPr>
        <p:sp>
          <p:nvSpPr>
            <p:cNvPr id="28678" name="Text Box 6"/>
            <p:cNvSpPr txBox="1">
              <a:spLocks noChangeArrowheads="1"/>
            </p:cNvSpPr>
            <p:nvPr/>
          </p:nvSpPr>
          <p:spPr bwMode="auto">
            <a:xfrm>
              <a:off x="368" y="3671"/>
              <a:ext cx="4048"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Moses was different from all the previous central figures who were called to lay the foundation of faith in that first, Moses was put in the position </a:t>
              </a:r>
              <a:r>
                <a:rPr lang="en-US" sz="2000" b="1" u="sng" dirty="0">
                  <a:solidFill>
                    <a:schemeClr val="bg1"/>
                  </a:solidFill>
                  <a:latin typeface="Arial Narrow" pitchFamily="34" charset="0"/>
                </a:rPr>
                <a:t>representing God</a:t>
              </a:r>
              <a:r>
                <a:rPr lang="en-US" sz="2000" b="1" dirty="0">
                  <a:solidFill>
                    <a:schemeClr val="bg1"/>
                  </a:solidFill>
                  <a:latin typeface="Arial Narrow" pitchFamily="34" charset="0"/>
                </a:rPr>
                <a:t>, acting in His stead,</a:t>
              </a:r>
            </a:p>
          </p:txBody>
        </p:sp>
        <p:sp>
          <p:nvSpPr>
            <p:cNvPr id="28679" name="Text Box 7"/>
            <p:cNvSpPr txBox="1">
              <a:spLocks noChangeArrowheads="1"/>
            </p:cNvSpPr>
            <p:nvPr/>
          </p:nvSpPr>
          <p:spPr bwMode="auto">
            <a:xfrm>
              <a:off x="144" y="3643"/>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28681" name="Oval 9"/>
          <p:cNvSpPr>
            <a:spLocks noChangeArrowheads="1"/>
          </p:cNvSpPr>
          <p:nvPr/>
        </p:nvSpPr>
        <p:spPr bwMode="auto">
          <a:xfrm>
            <a:off x="1600200" y="3395663"/>
            <a:ext cx="1671638" cy="725487"/>
          </a:xfrm>
          <a:prstGeom prst="ellipse">
            <a:avLst/>
          </a:prstGeom>
          <a:gradFill rotWithShape="0">
            <a:gsLst>
              <a:gs pos="0">
                <a:srgbClr val="FFFFCC"/>
              </a:gs>
              <a:gs pos="100000">
                <a:srgbClr val="FFFF00"/>
              </a:gs>
            </a:gsLst>
            <a:path path="shape">
              <a:fillToRect l="50000" t="50000" r="50000" b="50000"/>
            </a:path>
          </a:gradFill>
          <a:ln w="12700">
            <a:solidFill>
              <a:srgbClr val="FFCC00"/>
            </a:solidFill>
            <a:round/>
            <a:headEnd/>
            <a:tailEnd/>
          </a:ln>
          <a:effectLst>
            <a:outerShdw dist="64758" dir="4721404" algn="ctr" rotWithShape="0">
              <a:srgbClr val="FFCC00"/>
            </a:outerShdw>
          </a:effectLst>
        </p:spPr>
        <p:txBody>
          <a:bodyPr wrap="none" anchor="ctr"/>
          <a:lstStyle/>
          <a:p>
            <a:pPr algn="ctr" eaLnBrk="0" hangingPunct="0"/>
            <a:r>
              <a:rPr lang="en-US" sz="3600">
                <a:solidFill>
                  <a:srgbClr val="6600CC"/>
                </a:solidFill>
                <a:latin typeface="Impact" pitchFamily="34" charset="0"/>
              </a:rPr>
              <a:t>Moses</a:t>
            </a:r>
          </a:p>
        </p:txBody>
      </p:sp>
      <p:sp>
        <p:nvSpPr>
          <p:cNvPr id="28682" name="Text Box 10"/>
          <p:cNvSpPr txBox="1">
            <a:spLocks noChangeArrowheads="1"/>
          </p:cNvSpPr>
          <p:nvPr/>
        </p:nvSpPr>
        <p:spPr bwMode="auto">
          <a:xfrm>
            <a:off x="5791200" y="1825625"/>
            <a:ext cx="129540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Moses</a:t>
            </a:r>
          </a:p>
        </p:txBody>
      </p:sp>
      <p:grpSp>
        <p:nvGrpSpPr>
          <p:cNvPr id="28683" name="Group 11"/>
          <p:cNvGrpSpPr>
            <a:grpSpLocks/>
          </p:cNvGrpSpPr>
          <p:nvPr/>
        </p:nvGrpSpPr>
        <p:grpSpPr bwMode="auto">
          <a:xfrm>
            <a:off x="3200400" y="1825625"/>
            <a:ext cx="2667000" cy="579438"/>
            <a:chOff x="2016" y="1150"/>
            <a:chExt cx="1680" cy="365"/>
          </a:xfrm>
        </p:grpSpPr>
        <p:sp>
          <p:nvSpPr>
            <p:cNvPr id="28684" name="Text Box 12"/>
            <p:cNvSpPr txBox="1">
              <a:spLocks noChangeArrowheads="1"/>
            </p:cNvSpPr>
            <p:nvPr/>
          </p:nvSpPr>
          <p:spPr bwMode="auto">
            <a:xfrm>
              <a:off x="2016" y="1150"/>
              <a:ext cx="1584" cy="365"/>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Central figure</a:t>
              </a:r>
            </a:p>
          </p:txBody>
        </p:sp>
        <p:sp>
          <p:nvSpPr>
            <p:cNvPr id="28685" name="Text Box 13"/>
            <p:cNvSpPr txBox="1">
              <a:spLocks noChangeArrowheads="1"/>
            </p:cNvSpPr>
            <p:nvPr/>
          </p:nvSpPr>
          <p:spPr bwMode="auto">
            <a:xfrm>
              <a:off x="3504" y="1150"/>
              <a:ext cx="192" cy="365"/>
            </a:xfrm>
            <a:prstGeom prst="rect">
              <a:avLst/>
            </a:prstGeom>
            <a:noFill/>
            <a:ln w="9525">
              <a:noFill/>
              <a:miter lim="800000"/>
              <a:headEnd/>
              <a:tailEnd/>
            </a:ln>
            <a:effectLst>
              <a:outerShdw dist="35921" dir="2700000" algn="ctr" rotWithShape="0">
                <a:schemeClr val="bg1"/>
              </a:outerShdw>
            </a:effectLst>
          </p:spPr>
          <p:txBody>
            <a:bodyPr>
              <a:spAutoFit/>
            </a:bodyPr>
            <a:lstStyle/>
            <a:p>
              <a:pPr algn="r"/>
              <a:r>
                <a:rPr lang="en-US" sz="3200">
                  <a:solidFill>
                    <a:srgbClr val="000099"/>
                  </a:solidFill>
                  <a:latin typeface="Impact" pitchFamily="34" charset="0"/>
                </a:rPr>
                <a:t>:</a:t>
              </a:r>
            </a:p>
          </p:txBody>
        </p:sp>
      </p:grpSp>
      <p:sp>
        <p:nvSpPr>
          <p:cNvPr id="28686" name="Text Box 14"/>
          <p:cNvSpPr txBox="1">
            <a:spLocks noChangeArrowheads="1"/>
          </p:cNvSpPr>
          <p:nvPr/>
        </p:nvSpPr>
        <p:spPr bwMode="auto">
          <a:xfrm>
            <a:off x="2895600" y="1871663"/>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28689" name="AutoShape 17"/>
          <p:cNvSpPr>
            <a:spLocks noChangeArrowheads="1"/>
          </p:cNvSpPr>
          <p:nvPr/>
        </p:nvSpPr>
        <p:spPr bwMode="auto">
          <a:xfrm rot="10800000">
            <a:off x="2327275" y="2232025"/>
            <a:ext cx="187325" cy="1087438"/>
          </a:xfrm>
          <a:prstGeom prst="downArrow">
            <a:avLst>
              <a:gd name="adj1" fmla="val 50000"/>
              <a:gd name="adj2" fmla="val 145127"/>
            </a:avLst>
          </a:prstGeom>
          <a:gradFill rotWithShape="1">
            <a:gsLst>
              <a:gs pos="0">
                <a:srgbClr val="FFFFFF"/>
              </a:gs>
              <a:gs pos="100000">
                <a:srgbClr val="DAB590"/>
              </a:gs>
            </a:gsLst>
            <a:path path="rect">
              <a:fillToRect l="50000" t="50000" r="50000" b="50000"/>
            </a:path>
          </a:gradFill>
          <a:ln w="28575" algn="ctr">
            <a:solidFill>
              <a:srgbClr val="660033">
                <a:alpha val="69804"/>
              </a:srgbClr>
            </a:solidFill>
            <a:miter lim="800000"/>
            <a:headEnd/>
            <a:tailEnd/>
          </a:ln>
          <a:effectLst/>
        </p:spPr>
        <p:txBody>
          <a:bodyPr rot="10800000" wrap="none" anchor="ctr"/>
          <a:lstStyle/>
          <a:p>
            <a:pPr algn="ctr"/>
            <a:endParaRPr lang="en-US"/>
          </a:p>
        </p:txBody>
      </p:sp>
      <p:sp>
        <p:nvSpPr>
          <p:cNvPr id="28690" name="Text Box 18"/>
          <p:cNvSpPr txBox="1">
            <a:spLocks noChangeArrowheads="1"/>
          </p:cNvSpPr>
          <p:nvPr/>
        </p:nvSpPr>
        <p:spPr bwMode="auto">
          <a:xfrm>
            <a:off x="2260600" y="4343400"/>
            <a:ext cx="4216400" cy="641350"/>
          </a:xfrm>
          <a:prstGeom prst="rect">
            <a:avLst/>
          </a:prstGeom>
          <a:noFill/>
          <a:ln w="9525">
            <a:noFill/>
            <a:miter lim="800000"/>
            <a:headEnd/>
            <a:tailEnd/>
          </a:ln>
          <a:effectLst>
            <a:outerShdw dist="28398" dir="1593903" algn="ctr" rotWithShape="0">
              <a:schemeClr val="bg1"/>
            </a:outerShdw>
          </a:effectLst>
        </p:spPr>
        <p:txBody>
          <a:bodyPr>
            <a:spAutoFit/>
          </a:bodyPr>
          <a:lstStyle/>
          <a:p>
            <a:pPr eaLnBrk="0" hangingPunct="0"/>
            <a:r>
              <a:rPr lang="en-US" sz="3600" b="1" dirty="0">
                <a:solidFill>
                  <a:srgbClr val="0000FF"/>
                </a:solidFill>
                <a:latin typeface="Arial Narrow" pitchFamily="34" charset="0"/>
              </a:rPr>
              <a:t>Represent God</a:t>
            </a:r>
            <a:endParaRPr lang="en-US" sz="3600" u="sng" dirty="0">
              <a:solidFill>
                <a:srgbClr val="0000FF"/>
              </a:solidFill>
              <a:latin typeface="Arial Narrow" pitchFamily="34" charset="0"/>
            </a:endParaRPr>
          </a:p>
        </p:txBody>
      </p:sp>
      <p:grpSp>
        <p:nvGrpSpPr>
          <p:cNvPr id="28691" name="Group 19"/>
          <p:cNvGrpSpPr>
            <a:grpSpLocks/>
          </p:cNvGrpSpPr>
          <p:nvPr/>
        </p:nvGrpSpPr>
        <p:grpSpPr bwMode="auto">
          <a:xfrm>
            <a:off x="1820863" y="1219200"/>
            <a:ext cx="1227137" cy="957263"/>
            <a:chOff x="1271" y="1173"/>
            <a:chExt cx="660" cy="603"/>
          </a:xfrm>
        </p:grpSpPr>
        <p:sp>
          <p:nvSpPr>
            <p:cNvPr id="28692" name="Oval 20"/>
            <p:cNvSpPr>
              <a:spLocks noChangeArrowheads="1"/>
            </p:cNvSpPr>
            <p:nvPr/>
          </p:nvSpPr>
          <p:spPr bwMode="auto">
            <a:xfrm>
              <a:off x="1271" y="1173"/>
              <a:ext cx="660" cy="603"/>
            </a:xfrm>
            <a:prstGeom prst="ellipse">
              <a:avLst/>
            </a:prstGeom>
            <a:gradFill rotWithShape="0">
              <a:gsLst>
                <a:gs pos="0">
                  <a:schemeClr val="bg1"/>
                </a:gs>
                <a:gs pos="100000">
                  <a:srgbClr val="CCCC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28693" name="WordArt 21"/>
            <p:cNvSpPr>
              <a:spLocks noChangeArrowheads="1" noChangeShapeType="1" noTextEdit="1"/>
            </p:cNvSpPr>
            <p:nvPr/>
          </p:nvSpPr>
          <p:spPr bwMode="auto">
            <a:xfrm>
              <a:off x="1344" y="1344"/>
              <a:ext cx="507" cy="287"/>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23" name="Text Box 10"/>
          <p:cNvSpPr txBox="1">
            <a:spLocks noChangeArrowheads="1"/>
          </p:cNvSpPr>
          <p:nvPr/>
        </p:nvSpPr>
        <p:spPr bwMode="auto">
          <a:xfrm>
            <a:off x="304800" y="547688"/>
            <a:ext cx="65532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2800" u="sng" dirty="0">
                <a:solidFill>
                  <a:srgbClr val="000099"/>
                </a:solidFill>
                <a:latin typeface="Arial Black" pitchFamily="34" charset="0"/>
              </a:rPr>
              <a:t>2.1.1  The Foundation of Faith</a:t>
            </a:r>
          </a:p>
        </p:txBody>
      </p:sp>
      <p:sp>
        <p:nvSpPr>
          <p:cNvPr id="24" name="Text Box 3"/>
          <p:cNvSpPr txBox="1">
            <a:spLocks noChangeArrowheads="1"/>
          </p:cNvSpPr>
          <p:nvPr/>
        </p:nvSpPr>
        <p:spPr bwMode="auto">
          <a:xfrm>
            <a:off x="304800" y="152400"/>
            <a:ext cx="7086600" cy="481012"/>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3000" dirty="0">
                <a:solidFill>
                  <a:srgbClr val="000099"/>
                </a:solidFill>
                <a:latin typeface="Impact" pitchFamily="34" charset="0"/>
              </a:rPr>
              <a:t>2.1  Overview of the Providence Led by Moses</a:t>
            </a:r>
          </a:p>
        </p:txBody>
      </p:sp>
      <p:grpSp>
        <p:nvGrpSpPr>
          <p:cNvPr id="25" name="Group 24"/>
          <p:cNvGrpSpPr/>
          <p:nvPr/>
        </p:nvGrpSpPr>
        <p:grpSpPr>
          <a:xfrm>
            <a:off x="1752600" y="4406900"/>
            <a:ext cx="519906" cy="546100"/>
            <a:chOff x="1752600" y="4406900"/>
            <a:chExt cx="519906" cy="546100"/>
          </a:xfrm>
        </p:grpSpPr>
        <p:sp>
          <p:nvSpPr>
            <p:cNvPr id="26" name="Oval 14"/>
            <p:cNvSpPr>
              <a:spLocks noChangeArrowheads="1"/>
            </p:cNvSpPr>
            <p:nvPr/>
          </p:nvSpPr>
          <p:spPr bwMode="auto">
            <a:xfrm>
              <a:off x="1752600" y="4406900"/>
              <a:ext cx="519906" cy="514350"/>
            </a:xfrm>
            <a:prstGeom prst="ellipse">
              <a:avLst/>
            </a:prstGeom>
            <a:noFill/>
            <a:ln w="19050">
              <a:solidFill>
                <a:srgbClr val="0000FF"/>
              </a:solidFill>
              <a:round/>
              <a:headEnd/>
              <a:tailEnd/>
            </a:ln>
            <a:effectLst/>
          </p:spPr>
          <p:txBody>
            <a:bodyPr wrap="none" anchor="ctr"/>
            <a:lstStyle/>
            <a:p>
              <a:pPr algn="ctr" eaLnBrk="0" hangingPunct="0">
                <a:lnSpc>
                  <a:spcPct val="110000"/>
                </a:lnSpc>
              </a:pPr>
              <a:endParaRPr lang="en-US" sz="3200" dirty="0">
                <a:solidFill>
                  <a:srgbClr val="0000FF"/>
                </a:solidFill>
                <a:latin typeface="Arial Black" pitchFamily="34" charset="0"/>
              </a:endParaRPr>
            </a:p>
          </p:txBody>
        </p:sp>
        <p:sp>
          <p:nvSpPr>
            <p:cNvPr id="27" name="Oval 14"/>
            <p:cNvSpPr>
              <a:spLocks noChangeArrowheads="1"/>
            </p:cNvSpPr>
            <p:nvPr/>
          </p:nvSpPr>
          <p:spPr bwMode="auto">
            <a:xfrm>
              <a:off x="1770459" y="4438650"/>
              <a:ext cx="484188" cy="514350"/>
            </a:xfrm>
            <a:prstGeom prst="ellipse">
              <a:avLst/>
            </a:prstGeom>
            <a:noFill/>
            <a:ln w="19050">
              <a:noFill/>
              <a:round/>
              <a:headEnd/>
              <a:tailEnd/>
            </a:ln>
            <a:effectLst/>
          </p:spPr>
          <p:txBody>
            <a:bodyPr wrap="none" anchor="ctr"/>
            <a:lstStyle/>
            <a:p>
              <a:pPr algn="ctr" eaLnBrk="0" hangingPunct="0">
                <a:lnSpc>
                  <a:spcPts val="3840"/>
                </a:lnSpc>
              </a:pPr>
              <a:r>
                <a:rPr lang="en-US" sz="3400" dirty="0">
                  <a:solidFill>
                    <a:srgbClr val="0000FF"/>
                  </a:solidFill>
                  <a:latin typeface="Arial Black" pitchFamily="34" charset="0"/>
                </a:rPr>
                <a:t>1</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arn(outVertical)">
                                      <p:cBhvr>
                                        <p:cTn id="7" dur="500"/>
                                        <p:tgtEl>
                                          <p:spTgt spid="28677"/>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2000"/>
                                        <p:tgtEl>
                                          <p:spTgt spid="28674"/>
                                        </p:tgtEl>
                                      </p:cBhvr>
                                    </p:animEffect>
                                    <p:set>
                                      <p:cBhvr>
                                        <p:cTn id="11" dur="1" fill="hold">
                                          <p:stCondLst>
                                            <p:cond delay="1999"/>
                                          </p:stCondLst>
                                        </p:cTn>
                                        <p:tgtEl>
                                          <p:spTgt spid="2867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28675"/>
                                        </p:tgtEl>
                                        <p:attrNameLst>
                                          <p:attrName>style.visibility</p:attrName>
                                        </p:attrNameLst>
                                      </p:cBhvr>
                                      <p:to>
                                        <p:strVal val="visible"/>
                                      </p:to>
                                    </p:set>
                                    <p:animEffect transition="in" filter="fade">
                                      <p:cBhvr>
                                        <p:cTn id="14" dur="2000"/>
                                        <p:tgtEl>
                                          <p:spTgt spid="2867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8690"/>
                                        </p:tgtEl>
                                        <p:attrNameLst>
                                          <p:attrName>style.visibility</p:attrName>
                                        </p:attrNameLst>
                                      </p:cBhvr>
                                      <p:to>
                                        <p:strVal val="visible"/>
                                      </p:to>
                                    </p:set>
                                    <p:anim calcmode="lin" valueType="num">
                                      <p:cBhvr>
                                        <p:cTn id="22" dur="1000" fill="hold"/>
                                        <p:tgtEl>
                                          <p:spTgt spid="28690"/>
                                        </p:tgtEl>
                                        <p:attrNameLst>
                                          <p:attrName>ppt_w</p:attrName>
                                        </p:attrNameLst>
                                      </p:cBhvr>
                                      <p:tavLst>
                                        <p:tav tm="0">
                                          <p:val>
                                            <p:strVal val="#ppt_w*0.70"/>
                                          </p:val>
                                        </p:tav>
                                        <p:tav tm="100000">
                                          <p:val>
                                            <p:strVal val="#ppt_w"/>
                                          </p:val>
                                        </p:tav>
                                      </p:tavLst>
                                    </p:anim>
                                    <p:anim calcmode="lin" valueType="num">
                                      <p:cBhvr>
                                        <p:cTn id="23" dur="1000" fill="hold"/>
                                        <p:tgtEl>
                                          <p:spTgt spid="28690"/>
                                        </p:tgtEl>
                                        <p:attrNameLst>
                                          <p:attrName>ppt_h</p:attrName>
                                        </p:attrNameLst>
                                      </p:cBhvr>
                                      <p:tavLst>
                                        <p:tav tm="0">
                                          <p:val>
                                            <p:strVal val="#ppt_h"/>
                                          </p:val>
                                        </p:tav>
                                        <p:tav tm="100000">
                                          <p:val>
                                            <p:strVal val="#ppt_h"/>
                                          </p:val>
                                        </p:tav>
                                      </p:tavLst>
                                    </p:anim>
                                    <p:animEffect transition="in" filter="fade">
                                      <p:cBhvr>
                                        <p:cTn id="24" dur="1000"/>
                                        <p:tgtEl>
                                          <p:spTgt spid="28690"/>
                                        </p:tgtEl>
                                      </p:cBhvr>
                                    </p:animEffect>
                                  </p:childTnLst>
                                </p:cTn>
                              </p:par>
                              <p:par>
                                <p:cTn id="25" presetID="10" presetClass="entr" presetSubtype="0" fill="hold" nodeType="withEffect">
                                  <p:stCondLst>
                                    <p:cond delay="0"/>
                                  </p:stCondLst>
                                  <p:childTnLst>
                                    <p:set>
                                      <p:cBhvr>
                                        <p:cTn id="26" dur="1" fill="hold">
                                          <p:stCondLst>
                                            <p:cond delay="0"/>
                                          </p:stCondLst>
                                        </p:cTn>
                                        <p:tgtEl>
                                          <p:spTgt spid="28691"/>
                                        </p:tgtEl>
                                        <p:attrNameLst>
                                          <p:attrName>style.visibility</p:attrName>
                                        </p:attrNameLst>
                                      </p:cBhvr>
                                      <p:to>
                                        <p:strVal val="visible"/>
                                      </p:to>
                                    </p:set>
                                    <p:animEffect transition="in" filter="fade">
                                      <p:cBhvr>
                                        <p:cTn id="27" dur="2000"/>
                                        <p:tgtEl>
                                          <p:spTgt spid="28691"/>
                                        </p:tgtEl>
                                      </p:cBhvr>
                                    </p:animEffect>
                                  </p:childTnLst>
                                </p:cTn>
                              </p:par>
                              <p:par>
                                <p:cTn id="28" presetID="10" presetClass="entr" presetSubtype="0" fill="hold" nodeType="withEffect">
                                  <p:stCondLst>
                                    <p:cond delay="0"/>
                                  </p:stCondLst>
                                  <p:childTnLst>
                                    <p:set>
                                      <p:cBhvr>
                                        <p:cTn id="29" dur="1" fill="hold">
                                          <p:stCondLst>
                                            <p:cond delay="0"/>
                                          </p:stCondLst>
                                        </p:cTn>
                                        <p:tgtEl>
                                          <p:spTgt spid="28689"/>
                                        </p:tgtEl>
                                        <p:attrNameLst>
                                          <p:attrName>style.visibility</p:attrName>
                                        </p:attrNameLst>
                                      </p:cBhvr>
                                      <p:to>
                                        <p:strVal val="visible"/>
                                      </p:to>
                                    </p:set>
                                    <p:animEffect transition="in" filter="fade">
                                      <p:cBhvr>
                                        <p:cTn id="30" dur="20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2700000" scaled="1"/>
        </a:gradFill>
        <a:effectLst/>
      </p:bgPr>
    </p:bg>
    <p:spTree>
      <p:nvGrpSpPr>
        <p:cNvPr id="1" name=""/>
        <p:cNvGrpSpPr/>
        <p:nvPr/>
      </p:nvGrpSpPr>
      <p:grpSpPr>
        <a:xfrm>
          <a:off x="0" y="0"/>
          <a:ext cx="0" cy="0"/>
          <a:chOff x="0" y="0"/>
          <a:chExt cx="0" cy="0"/>
        </a:xfrm>
      </p:grpSpPr>
      <p:grpSp>
        <p:nvGrpSpPr>
          <p:cNvPr id="27" name="Group 26"/>
          <p:cNvGrpSpPr/>
          <p:nvPr/>
        </p:nvGrpSpPr>
        <p:grpSpPr>
          <a:xfrm>
            <a:off x="1752600" y="5016500"/>
            <a:ext cx="519906" cy="546100"/>
            <a:chOff x="1752600" y="4406900"/>
            <a:chExt cx="519906" cy="546100"/>
          </a:xfrm>
        </p:grpSpPr>
        <p:sp>
          <p:nvSpPr>
            <p:cNvPr id="28" name="Oval 14"/>
            <p:cNvSpPr>
              <a:spLocks noChangeArrowheads="1"/>
            </p:cNvSpPr>
            <p:nvPr/>
          </p:nvSpPr>
          <p:spPr bwMode="auto">
            <a:xfrm>
              <a:off x="1752600" y="4406900"/>
              <a:ext cx="519906" cy="514350"/>
            </a:xfrm>
            <a:prstGeom prst="ellipse">
              <a:avLst/>
            </a:prstGeom>
            <a:noFill/>
            <a:ln w="19050">
              <a:solidFill>
                <a:srgbClr val="0000FF"/>
              </a:solidFill>
              <a:round/>
              <a:headEnd/>
              <a:tailEnd/>
            </a:ln>
            <a:effectLst/>
          </p:spPr>
          <p:txBody>
            <a:bodyPr wrap="none" anchor="ctr"/>
            <a:lstStyle/>
            <a:p>
              <a:pPr algn="ctr" eaLnBrk="0" hangingPunct="0">
                <a:lnSpc>
                  <a:spcPct val="110000"/>
                </a:lnSpc>
              </a:pPr>
              <a:endParaRPr lang="en-US" sz="3200" dirty="0">
                <a:solidFill>
                  <a:srgbClr val="0000FF"/>
                </a:solidFill>
                <a:latin typeface="Arial Black" pitchFamily="34" charset="0"/>
              </a:endParaRPr>
            </a:p>
          </p:txBody>
        </p:sp>
        <p:sp>
          <p:nvSpPr>
            <p:cNvPr id="29" name="Oval 14"/>
            <p:cNvSpPr>
              <a:spLocks noChangeArrowheads="1"/>
            </p:cNvSpPr>
            <p:nvPr/>
          </p:nvSpPr>
          <p:spPr bwMode="auto">
            <a:xfrm>
              <a:off x="1770459" y="4438650"/>
              <a:ext cx="484188" cy="514350"/>
            </a:xfrm>
            <a:prstGeom prst="ellipse">
              <a:avLst/>
            </a:prstGeom>
            <a:noFill/>
            <a:ln w="19050">
              <a:noFill/>
              <a:round/>
              <a:headEnd/>
              <a:tailEnd/>
            </a:ln>
            <a:effectLst/>
          </p:spPr>
          <p:txBody>
            <a:bodyPr wrap="none" anchor="ctr"/>
            <a:lstStyle/>
            <a:p>
              <a:pPr algn="ctr" eaLnBrk="0" hangingPunct="0">
                <a:lnSpc>
                  <a:spcPts val="3840"/>
                </a:lnSpc>
              </a:pPr>
              <a:r>
                <a:rPr lang="en-US" sz="3400" dirty="0" smtClean="0">
                  <a:solidFill>
                    <a:srgbClr val="0000FF"/>
                  </a:solidFill>
                  <a:latin typeface="Arial Black" pitchFamily="34" charset="0"/>
                </a:rPr>
                <a:t>2</a:t>
              </a:r>
              <a:endParaRPr lang="en-US" sz="3400" dirty="0">
                <a:solidFill>
                  <a:srgbClr val="0000FF"/>
                </a:solidFill>
                <a:latin typeface="Arial Black" pitchFamily="34" charset="0"/>
              </a:endParaRPr>
            </a:p>
          </p:txBody>
        </p:sp>
      </p:grpSp>
      <p:pic>
        <p:nvPicPr>
          <p:cNvPr id="30741" name="Picture 21" descr="Moses and the seventy elders"/>
          <p:cNvPicPr>
            <a:picLocks noChangeAspect="1" noChangeArrowheads="1"/>
          </p:cNvPicPr>
          <p:nvPr/>
        </p:nvPicPr>
        <p:blipFill>
          <a:blip r:embed="rId3">
            <a:lum bright="12000" contrast="-6000"/>
          </a:blip>
          <a:srcRect/>
          <a:stretch>
            <a:fillRect/>
          </a:stretch>
        </p:blipFill>
        <p:spPr bwMode="auto">
          <a:xfrm>
            <a:off x="4648200" y="2270125"/>
            <a:ext cx="4495800" cy="3582988"/>
          </a:xfrm>
          <a:prstGeom prst="rect">
            <a:avLst/>
          </a:prstGeom>
          <a:noFill/>
        </p:spPr>
      </p:pic>
      <p:sp>
        <p:nvSpPr>
          <p:cNvPr id="30726" name="AutoShape 6"/>
          <p:cNvSpPr>
            <a:spLocks noChangeArrowheads="1"/>
          </p:cNvSpPr>
          <p:nvPr/>
        </p:nvSpPr>
        <p:spPr bwMode="auto">
          <a:xfrm rot="10800000">
            <a:off x="2327275" y="2232025"/>
            <a:ext cx="187325" cy="1087438"/>
          </a:xfrm>
          <a:prstGeom prst="downArrow">
            <a:avLst>
              <a:gd name="adj1" fmla="val 50000"/>
              <a:gd name="adj2" fmla="val 145127"/>
            </a:avLst>
          </a:prstGeom>
          <a:gradFill rotWithShape="1">
            <a:gsLst>
              <a:gs pos="0">
                <a:srgbClr val="FFFFFF"/>
              </a:gs>
              <a:gs pos="100000">
                <a:srgbClr val="DAB590"/>
              </a:gs>
            </a:gsLst>
            <a:path path="rect">
              <a:fillToRect l="50000" t="50000" r="50000" b="50000"/>
            </a:path>
          </a:gradFill>
          <a:ln w="28575" algn="ctr">
            <a:solidFill>
              <a:srgbClr val="660033">
                <a:alpha val="69804"/>
              </a:srgbClr>
            </a:solidFill>
            <a:miter lim="800000"/>
            <a:headEnd/>
            <a:tailEnd/>
          </a:ln>
          <a:effectLst/>
        </p:spPr>
        <p:txBody>
          <a:bodyPr rot="10800000" wrap="none" anchor="ctr"/>
          <a:lstStyle/>
          <a:p>
            <a:pPr algn="ctr"/>
            <a:endParaRPr lang="en-US"/>
          </a:p>
        </p:txBody>
      </p:sp>
      <p:grpSp>
        <p:nvGrpSpPr>
          <p:cNvPr id="30727" name="Group 7"/>
          <p:cNvGrpSpPr>
            <a:grpSpLocks/>
          </p:cNvGrpSpPr>
          <p:nvPr/>
        </p:nvGrpSpPr>
        <p:grpSpPr bwMode="auto">
          <a:xfrm>
            <a:off x="1820863" y="1219200"/>
            <a:ext cx="1227137" cy="957263"/>
            <a:chOff x="1271" y="1173"/>
            <a:chExt cx="660" cy="603"/>
          </a:xfrm>
        </p:grpSpPr>
        <p:sp>
          <p:nvSpPr>
            <p:cNvPr id="30728" name="Oval 8"/>
            <p:cNvSpPr>
              <a:spLocks noChangeArrowheads="1"/>
            </p:cNvSpPr>
            <p:nvPr/>
          </p:nvSpPr>
          <p:spPr bwMode="auto">
            <a:xfrm>
              <a:off x="1271" y="1173"/>
              <a:ext cx="660" cy="603"/>
            </a:xfrm>
            <a:prstGeom prst="ellipse">
              <a:avLst/>
            </a:prstGeom>
            <a:gradFill rotWithShape="0">
              <a:gsLst>
                <a:gs pos="0">
                  <a:schemeClr val="bg1"/>
                </a:gs>
                <a:gs pos="100000">
                  <a:srgbClr val="CCCC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30729" name="WordArt 9"/>
            <p:cNvSpPr>
              <a:spLocks noChangeArrowheads="1" noChangeShapeType="1" noTextEdit="1"/>
            </p:cNvSpPr>
            <p:nvPr/>
          </p:nvSpPr>
          <p:spPr bwMode="auto">
            <a:xfrm>
              <a:off x="1344" y="1344"/>
              <a:ext cx="507" cy="287"/>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30730" name="Oval 10"/>
          <p:cNvSpPr>
            <a:spLocks noChangeArrowheads="1"/>
          </p:cNvSpPr>
          <p:nvPr/>
        </p:nvSpPr>
        <p:spPr bwMode="auto">
          <a:xfrm>
            <a:off x="1600200" y="3395663"/>
            <a:ext cx="1671638" cy="725487"/>
          </a:xfrm>
          <a:prstGeom prst="ellipse">
            <a:avLst/>
          </a:prstGeom>
          <a:gradFill rotWithShape="0">
            <a:gsLst>
              <a:gs pos="0">
                <a:srgbClr val="FFFFCC"/>
              </a:gs>
              <a:gs pos="100000">
                <a:srgbClr val="FFFF00"/>
              </a:gs>
            </a:gsLst>
            <a:path path="shape">
              <a:fillToRect l="50000" t="50000" r="50000" b="50000"/>
            </a:path>
          </a:gradFill>
          <a:ln w="12700">
            <a:solidFill>
              <a:srgbClr val="FFCC00"/>
            </a:solidFill>
            <a:round/>
            <a:headEnd/>
            <a:tailEnd/>
          </a:ln>
          <a:effectLst>
            <a:outerShdw dist="64758" dir="4721404" algn="ctr" rotWithShape="0">
              <a:srgbClr val="FFCC00"/>
            </a:outerShdw>
          </a:effectLst>
        </p:spPr>
        <p:txBody>
          <a:bodyPr wrap="none" anchor="ctr"/>
          <a:lstStyle/>
          <a:p>
            <a:pPr algn="ctr" eaLnBrk="0" hangingPunct="0"/>
            <a:r>
              <a:rPr lang="en-US" sz="3600">
                <a:solidFill>
                  <a:srgbClr val="6600CC"/>
                </a:solidFill>
                <a:latin typeface="Impact" pitchFamily="34" charset="0"/>
              </a:rPr>
              <a:t>Moses</a:t>
            </a:r>
          </a:p>
        </p:txBody>
      </p:sp>
      <p:sp>
        <p:nvSpPr>
          <p:cNvPr id="30731" name="Text Box 11"/>
          <p:cNvSpPr txBox="1">
            <a:spLocks noChangeArrowheads="1"/>
          </p:cNvSpPr>
          <p:nvPr/>
        </p:nvSpPr>
        <p:spPr bwMode="auto">
          <a:xfrm>
            <a:off x="2260600" y="4343400"/>
            <a:ext cx="4216400" cy="641350"/>
          </a:xfrm>
          <a:prstGeom prst="rect">
            <a:avLst/>
          </a:prstGeom>
          <a:noFill/>
          <a:ln w="9525" algn="ctr">
            <a:noFill/>
            <a:miter lim="800000"/>
            <a:headEnd/>
            <a:tailEnd/>
          </a:ln>
          <a:effectLst>
            <a:outerShdw dist="28398" dir="1593903" algn="ctr" rotWithShape="0">
              <a:schemeClr val="bg1"/>
            </a:outerShdw>
          </a:effectLst>
        </p:spPr>
        <p:txBody>
          <a:bodyPr>
            <a:spAutoFit/>
          </a:bodyPr>
          <a:lstStyle/>
          <a:p>
            <a:pPr eaLnBrk="0" hangingPunct="0"/>
            <a:r>
              <a:rPr lang="en-US" sz="3600" b="1">
                <a:solidFill>
                  <a:srgbClr val="0000FF"/>
                </a:solidFill>
                <a:latin typeface="Arial Narrow" pitchFamily="34" charset="0"/>
              </a:rPr>
              <a:t>Represent God</a:t>
            </a:r>
          </a:p>
        </p:txBody>
      </p:sp>
      <p:sp>
        <p:nvSpPr>
          <p:cNvPr id="30733" name="Text Box 13"/>
          <p:cNvSpPr txBox="1">
            <a:spLocks noChangeArrowheads="1"/>
          </p:cNvSpPr>
          <p:nvPr/>
        </p:nvSpPr>
        <p:spPr bwMode="auto">
          <a:xfrm>
            <a:off x="5791200" y="1825625"/>
            <a:ext cx="129540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Moses</a:t>
            </a:r>
          </a:p>
        </p:txBody>
      </p:sp>
      <p:grpSp>
        <p:nvGrpSpPr>
          <p:cNvPr id="30734" name="Group 14"/>
          <p:cNvGrpSpPr>
            <a:grpSpLocks/>
          </p:cNvGrpSpPr>
          <p:nvPr/>
        </p:nvGrpSpPr>
        <p:grpSpPr bwMode="auto">
          <a:xfrm>
            <a:off x="3200400" y="1825625"/>
            <a:ext cx="2667000" cy="579438"/>
            <a:chOff x="2016" y="1150"/>
            <a:chExt cx="1680" cy="365"/>
          </a:xfrm>
        </p:grpSpPr>
        <p:sp>
          <p:nvSpPr>
            <p:cNvPr id="30735" name="Text Box 15"/>
            <p:cNvSpPr txBox="1">
              <a:spLocks noChangeArrowheads="1"/>
            </p:cNvSpPr>
            <p:nvPr/>
          </p:nvSpPr>
          <p:spPr bwMode="auto">
            <a:xfrm>
              <a:off x="2016" y="1150"/>
              <a:ext cx="1584" cy="365"/>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Central figure</a:t>
              </a:r>
            </a:p>
          </p:txBody>
        </p:sp>
        <p:sp>
          <p:nvSpPr>
            <p:cNvPr id="30736" name="Text Box 16"/>
            <p:cNvSpPr txBox="1">
              <a:spLocks noChangeArrowheads="1"/>
            </p:cNvSpPr>
            <p:nvPr/>
          </p:nvSpPr>
          <p:spPr bwMode="auto">
            <a:xfrm>
              <a:off x="3504" y="1150"/>
              <a:ext cx="192" cy="365"/>
            </a:xfrm>
            <a:prstGeom prst="rect">
              <a:avLst/>
            </a:prstGeom>
            <a:noFill/>
            <a:ln w="9525">
              <a:noFill/>
              <a:miter lim="800000"/>
              <a:headEnd/>
              <a:tailEnd/>
            </a:ln>
            <a:effectLst>
              <a:outerShdw dist="35921" dir="2700000" algn="ctr" rotWithShape="0">
                <a:schemeClr val="bg1"/>
              </a:outerShdw>
            </a:effectLst>
          </p:spPr>
          <p:txBody>
            <a:bodyPr>
              <a:spAutoFit/>
            </a:bodyPr>
            <a:lstStyle/>
            <a:p>
              <a:pPr algn="r"/>
              <a:r>
                <a:rPr lang="en-US" sz="3200">
                  <a:solidFill>
                    <a:srgbClr val="000099"/>
                  </a:solidFill>
                  <a:latin typeface="Impact" pitchFamily="34" charset="0"/>
                </a:rPr>
                <a:t>:</a:t>
              </a:r>
            </a:p>
          </p:txBody>
        </p:sp>
      </p:grpSp>
      <p:sp>
        <p:nvSpPr>
          <p:cNvPr id="30737" name="Text Box 17"/>
          <p:cNvSpPr txBox="1">
            <a:spLocks noChangeArrowheads="1"/>
          </p:cNvSpPr>
          <p:nvPr/>
        </p:nvSpPr>
        <p:spPr bwMode="auto">
          <a:xfrm>
            <a:off x="2895600" y="1871663"/>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30739" name="Text Box 19"/>
          <p:cNvSpPr txBox="1">
            <a:spLocks noChangeArrowheads="1"/>
          </p:cNvSpPr>
          <p:nvPr/>
        </p:nvSpPr>
        <p:spPr bwMode="auto">
          <a:xfrm>
            <a:off x="2238375" y="4953000"/>
            <a:ext cx="4216400" cy="641350"/>
          </a:xfrm>
          <a:prstGeom prst="rect">
            <a:avLst/>
          </a:prstGeom>
          <a:noFill/>
          <a:ln w="9525" algn="ctr">
            <a:noFill/>
            <a:miter lim="800000"/>
            <a:headEnd/>
            <a:tailEnd/>
          </a:ln>
          <a:effectLst>
            <a:outerShdw dist="28398" dir="1593903" algn="ctr" rotWithShape="0">
              <a:schemeClr val="bg1"/>
            </a:outerShdw>
          </a:effectLst>
        </p:spPr>
        <p:txBody>
          <a:bodyPr>
            <a:spAutoFit/>
          </a:bodyPr>
          <a:lstStyle/>
          <a:p>
            <a:pPr eaLnBrk="0" hangingPunct="0"/>
            <a:r>
              <a:rPr lang="en-US" sz="3600" b="1" dirty="0">
                <a:solidFill>
                  <a:srgbClr val="0000FF"/>
                </a:solidFill>
                <a:latin typeface="Arial Narrow" pitchFamily="34" charset="0"/>
              </a:rPr>
              <a:t>Prefigure Jesus</a:t>
            </a:r>
          </a:p>
        </p:txBody>
      </p:sp>
      <p:sp>
        <p:nvSpPr>
          <p:cNvPr id="30723" name="Rectangle 3"/>
          <p:cNvSpPr>
            <a:spLocks noChangeArrowheads="1"/>
          </p:cNvSpPr>
          <p:nvPr/>
        </p:nvSpPr>
        <p:spPr bwMode="auto">
          <a:xfrm>
            <a:off x="0" y="5799138"/>
            <a:ext cx="9144000" cy="1058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0724" name="Text Box 4"/>
          <p:cNvSpPr txBox="1">
            <a:spLocks noChangeArrowheads="1"/>
          </p:cNvSpPr>
          <p:nvPr/>
        </p:nvSpPr>
        <p:spPr bwMode="auto">
          <a:xfrm>
            <a:off x="1955800" y="6138446"/>
            <a:ext cx="5207000" cy="338554"/>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and second, God set up Moses to </a:t>
            </a:r>
            <a:r>
              <a:rPr lang="en-US" sz="2000" b="1" u="sng" dirty="0">
                <a:solidFill>
                  <a:schemeClr val="bg1"/>
                </a:solidFill>
                <a:latin typeface="Arial Narrow" pitchFamily="34" charset="0"/>
              </a:rPr>
              <a:t>prefigure Jesus</a:t>
            </a:r>
            <a:r>
              <a:rPr lang="en-US" sz="2000" b="1" dirty="0">
                <a:solidFill>
                  <a:schemeClr val="bg1"/>
                </a:solidFill>
                <a:latin typeface="Arial Narrow" pitchFamily="34" charset="0"/>
              </a:rPr>
              <a:t>.</a:t>
            </a:r>
            <a:endParaRPr lang="en-US" sz="2000" dirty="0">
              <a:solidFill>
                <a:schemeClr val="bg1"/>
              </a:solidFill>
              <a:latin typeface="Arial Narrow" pitchFamily="34" charset="0"/>
            </a:endParaRPr>
          </a:p>
        </p:txBody>
      </p:sp>
      <p:sp>
        <p:nvSpPr>
          <p:cNvPr id="22" name="Text Box 10"/>
          <p:cNvSpPr txBox="1">
            <a:spLocks noChangeArrowheads="1"/>
          </p:cNvSpPr>
          <p:nvPr/>
        </p:nvSpPr>
        <p:spPr bwMode="auto">
          <a:xfrm>
            <a:off x="304800" y="547688"/>
            <a:ext cx="65532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2800" u="sng" dirty="0">
                <a:solidFill>
                  <a:srgbClr val="000099"/>
                </a:solidFill>
                <a:latin typeface="Arial Black" pitchFamily="34" charset="0"/>
              </a:rPr>
              <a:t>2.1.1  The Foundation of Faith</a:t>
            </a:r>
          </a:p>
        </p:txBody>
      </p:sp>
      <p:sp>
        <p:nvSpPr>
          <p:cNvPr id="23" name="Text Box 3"/>
          <p:cNvSpPr txBox="1">
            <a:spLocks noChangeArrowheads="1"/>
          </p:cNvSpPr>
          <p:nvPr/>
        </p:nvSpPr>
        <p:spPr bwMode="auto">
          <a:xfrm>
            <a:off x="304800" y="152400"/>
            <a:ext cx="7086600" cy="481012"/>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3000" dirty="0">
                <a:solidFill>
                  <a:srgbClr val="000099"/>
                </a:solidFill>
                <a:latin typeface="Impact" pitchFamily="34" charset="0"/>
              </a:rPr>
              <a:t>2.1  Overview of the Providence Led by Moses</a:t>
            </a:r>
          </a:p>
        </p:txBody>
      </p:sp>
      <p:grpSp>
        <p:nvGrpSpPr>
          <p:cNvPr id="24" name="Group 23"/>
          <p:cNvGrpSpPr/>
          <p:nvPr/>
        </p:nvGrpSpPr>
        <p:grpSpPr>
          <a:xfrm>
            <a:off x="1752600" y="4406900"/>
            <a:ext cx="519906" cy="546100"/>
            <a:chOff x="1752600" y="4406900"/>
            <a:chExt cx="519906" cy="546100"/>
          </a:xfrm>
        </p:grpSpPr>
        <p:sp>
          <p:nvSpPr>
            <p:cNvPr id="25" name="Oval 14"/>
            <p:cNvSpPr>
              <a:spLocks noChangeArrowheads="1"/>
            </p:cNvSpPr>
            <p:nvPr/>
          </p:nvSpPr>
          <p:spPr bwMode="auto">
            <a:xfrm>
              <a:off x="1752600" y="4406900"/>
              <a:ext cx="519906" cy="514350"/>
            </a:xfrm>
            <a:prstGeom prst="ellipse">
              <a:avLst/>
            </a:prstGeom>
            <a:noFill/>
            <a:ln w="19050">
              <a:solidFill>
                <a:srgbClr val="0000FF"/>
              </a:solidFill>
              <a:round/>
              <a:headEnd/>
              <a:tailEnd/>
            </a:ln>
            <a:effectLst/>
          </p:spPr>
          <p:txBody>
            <a:bodyPr wrap="none" anchor="ctr"/>
            <a:lstStyle/>
            <a:p>
              <a:pPr algn="ctr" eaLnBrk="0" hangingPunct="0">
                <a:lnSpc>
                  <a:spcPct val="110000"/>
                </a:lnSpc>
              </a:pPr>
              <a:endParaRPr lang="en-US" sz="3200" dirty="0">
                <a:solidFill>
                  <a:srgbClr val="0000FF"/>
                </a:solidFill>
                <a:latin typeface="Arial Black" pitchFamily="34" charset="0"/>
              </a:endParaRPr>
            </a:p>
          </p:txBody>
        </p:sp>
        <p:sp>
          <p:nvSpPr>
            <p:cNvPr id="26" name="Oval 14"/>
            <p:cNvSpPr>
              <a:spLocks noChangeArrowheads="1"/>
            </p:cNvSpPr>
            <p:nvPr/>
          </p:nvSpPr>
          <p:spPr bwMode="auto">
            <a:xfrm>
              <a:off x="1770459" y="4438650"/>
              <a:ext cx="484188" cy="514350"/>
            </a:xfrm>
            <a:prstGeom prst="ellipse">
              <a:avLst/>
            </a:prstGeom>
            <a:noFill/>
            <a:ln w="19050">
              <a:noFill/>
              <a:round/>
              <a:headEnd/>
              <a:tailEnd/>
            </a:ln>
            <a:effectLst/>
          </p:spPr>
          <p:txBody>
            <a:bodyPr wrap="none" anchor="ctr"/>
            <a:lstStyle/>
            <a:p>
              <a:pPr algn="ctr" eaLnBrk="0" hangingPunct="0">
                <a:lnSpc>
                  <a:spcPts val="3840"/>
                </a:lnSpc>
              </a:pPr>
              <a:r>
                <a:rPr lang="en-US" sz="3400" dirty="0">
                  <a:solidFill>
                    <a:srgbClr val="0000FF"/>
                  </a:solidFill>
                  <a:latin typeface="Arial Black" pitchFamily="34" charset="0"/>
                </a:rPr>
                <a:t>1</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arn(outVertical)">
                                      <p:cBhvr>
                                        <p:cTn id="7" dur="500"/>
                                        <p:tgtEl>
                                          <p:spTgt spid="30724"/>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2000"/>
                                        <p:tgtEl>
                                          <p:spTgt spid="30741"/>
                                        </p:tgtEl>
                                      </p:cBhvr>
                                    </p:animEffect>
                                    <p:set>
                                      <p:cBhvr>
                                        <p:cTn id="11" dur="1" fill="hold">
                                          <p:stCondLst>
                                            <p:cond delay="1999"/>
                                          </p:stCondLst>
                                        </p:cTn>
                                        <p:tgtEl>
                                          <p:spTgt spid="3074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0739"/>
                                        </p:tgtEl>
                                        <p:attrNameLst>
                                          <p:attrName>style.visibility</p:attrName>
                                        </p:attrNameLst>
                                      </p:cBhvr>
                                      <p:to>
                                        <p:strVal val="visible"/>
                                      </p:to>
                                    </p:set>
                                    <p:anim calcmode="lin" valueType="num">
                                      <p:cBhvr>
                                        <p:cTn id="19" dur="1000" fill="hold"/>
                                        <p:tgtEl>
                                          <p:spTgt spid="30739"/>
                                        </p:tgtEl>
                                        <p:attrNameLst>
                                          <p:attrName>ppt_w</p:attrName>
                                        </p:attrNameLst>
                                      </p:cBhvr>
                                      <p:tavLst>
                                        <p:tav tm="0">
                                          <p:val>
                                            <p:strVal val="#ppt_w*0.70"/>
                                          </p:val>
                                        </p:tav>
                                        <p:tav tm="100000">
                                          <p:val>
                                            <p:strVal val="#ppt_w"/>
                                          </p:val>
                                        </p:tav>
                                      </p:tavLst>
                                    </p:anim>
                                    <p:anim calcmode="lin" valueType="num">
                                      <p:cBhvr>
                                        <p:cTn id="20" dur="1000" fill="hold"/>
                                        <p:tgtEl>
                                          <p:spTgt spid="30739"/>
                                        </p:tgtEl>
                                        <p:attrNameLst>
                                          <p:attrName>ppt_h</p:attrName>
                                        </p:attrNameLst>
                                      </p:cBhvr>
                                      <p:tavLst>
                                        <p:tav tm="0">
                                          <p:val>
                                            <p:strVal val="#ppt_h"/>
                                          </p:val>
                                        </p:tav>
                                        <p:tav tm="100000">
                                          <p:val>
                                            <p:strVal val="#ppt_h"/>
                                          </p:val>
                                        </p:tav>
                                      </p:tavLst>
                                    </p:anim>
                                    <p:animEffect transition="in" filter="fade">
                                      <p:cBhvr>
                                        <p:cTn id="21" dur="1000"/>
                                        <p:tgtEl>
                                          <p:spTgt spid="30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9" grpId="0"/>
      <p:bldP spid="307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3400" y="609600"/>
            <a:ext cx="8077200" cy="1600200"/>
            <a:chOff x="533400" y="609600"/>
            <a:chExt cx="8077200" cy="1600200"/>
          </a:xfrm>
        </p:grpSpPr>
        <p:sp>
          <p:nvSpPr>
            <p:cNvPr id="4098" name="AutoShape 2"/>
            <p:cNvSpPr>
              <a:spLocks noChangeArrowheads="1"/>
            </p:cNvSpPr>
            <p:nvPr/>
          </p:nvSpPr>
          <p:spPr bwMode="auto">
            <a:xfrm>
              <a:off x="533400" y="609600"/>
              <a:ext cx="8077200" cy="1600200"/>
            </a:xfrm>
            <a:prstGeom prst="roundRect">
              <a:avLst>
                <a:gd name="adj" fmla="val 16667"/>
              </a:avLst>
            </a:prstGeom>
            <a:gradFill rotWithShape="0">
              <a:gsLst>
                <a:gs pos="0">
                  <a:srgbClr val="800000"/>
                </a:gs>
                <a:gs pos="100000">
                  <a:srgbClr val="FFCC00"/>
                </a:gs>
              </a:gsLst>
              <a:path path="shape">
                <a:fillToRect l="50000" t="50000" r="50000" b="50000"/>
              </a:path>
            </a:gradFill>
            <a:ln w="57150" algn="ctr">
              <a:solidFill>
                <a:srgbClr val="800000"/>
              </a:solid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4099" name="WordArt 3"/>
            <p:cNvSpPr>
              <a:spLocks noChangeArrowheads="1" noChangeShapeType="1" noTextEdit="1"/>
            </p:cNvSpPr>
            <p:nvPr/>
          </p:nvSpPr>
          <p:spPr bwMode="auto">
            <a:xfrm>
              <a:off x="1181100" y="914400"/>
              <a:ext cx="6781800" cy="1103313"/>
            </a:xfrm>
            <a:prstGeom prst="rect">
              <a:avLst/>
            </a:prstGeom>
          </p:spPr>
          <p:txBody>
            <a:bodyPr wrap="none" fromWordArt="1">
              <a:prstTxWarp prst="textPlain">
                <a:avLst>
                  <a:gd name="adj" fmla="val 50000"/>
                </a:avLst>
              </a:prstTxWarp>
            </a:bodyPr>
            <a:lstStyle/>
            <a:p>
              <a:pPr algn="ctr"/>
              <a:r>
                <a:rPr lang="en-US" sz="3600" kern="10" dirty="0">
                  <a:ln w="38100">
                    <a:solidFill>
                      <a:srgbClr val="800000"/>
                    </a:solidFill>
                    <a:round/>
                    <a:headEnd/>
                    <a:tailEnd/>
                  </a:ln>
                  <a:gradFill rotWithShape="0">
                    <a:gsLst>
                      <a:gs pos="0">
                        <a:srgbClr val="FFFFFF"/>
                      </a:gs>
                      <a:gs pos="100000">
                        <a:srgbClr val="FFFFCC"/>
                      </a:gs>
                    </a:gsLst>
                    <a:lin ang="5400000" scaled="1"/>
                  </a:gradFill>
                  <a:effectLst>
                    <a:outerShdw dist="35921" dir="2700000" algn="ctr" rotWithShape="0">
                      <a:srgbClr val="990000"/>
                    </a:outerShdw>
                  </a:effectLst>
                  <a:latin typeface="Impact"/>
                </a:rPr>
                <a:t>Chapter 2</a:t>
              </a:r>
            </a:p>
          </p:txBody>
        </p:sp>
      </p:grpSp>
      <p:grpSp>
        <p:nvGrpSpPr>
          <p:cNvPr id="8" name="Group 7"/>
          <p:cNvGrpSpPr/>
          <p:nvPr/>
        </p:nvGrpSpPr>
        <p:grpSpPr>
          <a:xfrm>
            <a:off x="381000" y="2819400"/>
            <a:ext cx="8382000" cy="3352800"/>
            <a:chOff x="381000" y="2819400"/>
            <a:chExt cx="8382000" cy="3352800"/>
          </a:xfrm>
        </p:grpSpPr>
        <p:sp>
          <p:nvSpPr>
            <p:cNvPr id="4101" name="Oval 5"/>
            <p:cNvSpPr>
              <a:spLocks noChangeArrowheads="1"/>
            </p:cNvSpPr>
            <p:nvPr/>
          </p:nvSpPr>
          <p:spPr bwMode="auto">
            <a:xfrm>
              <a:off x="381000" y="2819400"/>
              <a:ext cx="8382000" cy="3352800"/>
            </a:xfrm>
            <a:prstGeom prst="ellipse">
              <a:avLst/>
            </a:prstGeom>
            <a:gradFill rotWithShape="0">
              <a:gsLst>
                <a:gs pos="0">
                  <a:srgbClr val="FFFF66"/>
                </a:gs>
                <a:gs pos="100000">
                  <a:srgbClr val="FFDD4F"/>
                </a:gs>
              </a:gsLst>
              <a:path path="shape">
                <a:fillToRect l="50000" t="50000" r="50000" b="50000"/>
              </a:path>
            </a:gradFill>
            <a:ln w="57150">
              <a:solidFill>
                <a:srgbClr val="800000"/>
              </a:solidFill>
              <a:round/>
              <a:headEnd/>
              <a:tailEnd/>
            </a:ln>
            <a:effectLst/>
          </p:spPr>
          <p:txBody>
            <a:bodyPr wrap="none" anchor="ctr"/>
            <a:lstStyle/>
            <a:p>
              <a:pPr algn="ctr" eaLnBrk="0" hangingPunct="0"/>
              <a:endParaRPr lang="en-US" sz="2400">
                <a:solidFill>
                  <a:schemeClr val="bg1"/>
                </a:solidFill>
                <a:latin typeface="Times New Roman" pitchFamily="18" charset="0"/>
              </a:endParaRPr>
            </a:p>
          </p:txBody>
        </p:sp>
        <p:sp>
          <p:nvSpPr>
            <p:cNvPr id="4102" name="WordArt 6"/>
            <p:cNvSpPr>
              <a:spLocks noChangeArrowheads="1" noChangeShapeType="1" noTextEdit="1"/>
            </p:cNvSpPr>
            <p:nvPr/>
          </p:nvSpPr>
          <p:spPr bwMode="auto">
            <a:xfrm>
              <a:off x="1447800" y="3200400"/>
              <a:ext cx="6248400" cy="2667000"/>
            </a:xfrm>
            <a:prstGeom prst="rect">
              <a:avLst/>
            </a:prstGeom>
          </p:spPr>
          <p:txBody>
            <a:bodyPr wrap="none" fromWordArt="1">
              <a:prstTxWarp prst="textInflate">
                <a:avLst>
                  <a:gd name="adj" fmla="val 13634"/>
                </a:avLst>
              </a:prstTxWarp>
            </a:bodyPr>
            <a:lstStyle/>
            <a:p>
              <a:pPr algn="ctr"/>
              <a:r>
                <a:rPr lang="en-US" sz="3600" kern="10" dirty="0">
                  <a:ln w="9525">
                    <a:noFill/>
                    <a:round/>
                    <a:headEnd/>
                    <a:tailEnd/>
                  </a:ln>
                  <a:solidFill>
                    <a:srgbClr val="800000"/>
                  </a:solidFill>
                  <a:effectLst>
                    <a:outerShdw dist="71842" dir="2700000" algn="ctr" rotWithShape="0">
                      <a:schemeClr val="bg1">
                        <a:alpha val="80000"/>
                      </a:schemeClr>
                    </a:outerShdw>
                  </a:effectLst>
                  <a:latin typeface="Impact"/>
                </a:rPr>
                <a:t>Moses and Jesus</a:t>
              </a:r>
            </a:p>
            <a:p>
              <a:pPr algn="ctr"/>
              <a:r>
                <a:rPr lang="en-US" sz="3600" kern="10" dirty="0">
                  <a:ln w="9525">
                    <a:noFill/>
                    <a:round/>
                    <a:headEnd/>
                    <a:tailEnd/>
                  </a:ln>
                  <a:solidFill>
                    <a:srgbClr val="800000"/>
                  </a:solidFill>
                  <a:effectLst>
                    <a:outerShdw dist="71842" dir="2700000" algn="ctr" rotWithShape="0">
                      <a:schemeClr val="bg1">
                        <a:alpha val="80000"/>
                      </a:schemeClr>
                    </a:outerShdw>
                  </a:effectLst>
                  <a:latin typeface="Impact"/>
                </a:rPr>
                <a:t>in the Providence</a:t>
              </a:r>
            </a:p>
            <a:p>
              <a:pPr algn="ctr"/>
              <a:r>
                <a:rPr lang="en-US" sz="3600" kern="10" dirty="0">
                  <a:ln w="9525">
                    <a:noFill/>
                    <a:round/>
                    <a:headEnd/>
                    <a:tailEnd/>
                  </a:ln>
                  <a:solidFill>
                    <a:srgbClr val="800000"/>
                  </a:solidFill>
                  <a:effectLst>
                    <a:outerShdw dist="71842" dir="2700000" algn="ctr" rotWithShape="0">
                      <a:schemeClr val="bg1">
                        <a:alpha val="80000"/>
                      </a:schemeClr>
                    </a:outerShdw>
                  </a:effectLst>
                  <a:latin typeface="Impact"/>
                </a:rPr>
                <a:t>of Restoration</a:t>
              </a: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2700000" scaled="1"/>
        </a:grad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5799138"/>
            <a:ext cx="9144000" cy="1058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2771" name="Group 3"/>
          <p:cNvGrpSpPr>
            <a:grpSpLocks/>
          </p:cNvGrpSpPr>
          <p:nvPr/>
        </p:nvGrpSpPr>
        <p:grpSpPr bwMode="auto">
          <a:xfrm>
            <a:off x="1752600" y="5943600"/>
            <a:ext cx="5257800" cy="658812"/>
            <a:chOff x="192" y="3719"/>
            <a:chExt cx="3648" cy="415"/>
          </a:xfrm>
        </p:grpSpPr>
        <p:sp>
          <p:nvSpPr>
            <p:cNvPr id="32772" name="Text Box 4"/>
            <p:cNvSpPr txBox="1">
              <a:spLocks noChangeArrowheads="1"/>
            </p:cNvSpPr>
            <p:nvPr/>
          </p:nvSpPr>
          <p:spPr bwMode="auto">
            <a:xfrm>
              <a:off x="416" y="3766"/>
              <a:ext cx="3424"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Unlike Abel, Noah and Abraham, Moses did not need to make a symbolic offering. </a:t>
              </a:r>
            </a:p>
          </p:txBody>
        </p:sp>
        <p:sp>
          <p:nvSpPr>
            <p:cNvPr id="32773" name="Text Box 5"/>
            <p:cNvSpPr txBox="1">
              <a:spLocks noChangeArrowheads="1"/>
            </p:cNvSpPr>
            <p:nvPr/>
          </p:nvSpPr>
          <p:spPr bwMode="auto">
            <a:xfrm>
              <a:off x="192" y="3719"/>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32775" name="AutoShape 7"/>
          <p:cNvSpPr>
            <a:spLocks noChangeArrowheads="1"/>
          </p:cNvSpPr>
          <p:nvPr/>
        </p:nvSpPr>
        <p:spPr bwMode="auto">
          <a:xfrm rot="10800000">
            <a:off x="2327275" y="2232025"/>
            <a:ext cx="187325" cy="1087438"/>
          </a:xfrm>
          <a:prstGeom prst="downArrow">
            <a:avLst>
              <a:gd name="adj1" fmla="val 50000"/>
              <a:gd name="adj2" fmla="val 145127"/>
            </a:avLst>
          </a:prstGeom>
          <a:gradFill rotWithShape="1">
            <a:gsLst>
              <a:gs pos="0">
                <a:srgbClr val="FFFFFF"/>
              </a:gs>
              <a:gs pos="100000">
                <a:srgbClr val="DAB590"/>
              </a:gs>
            </a:gsLst>
            <a:path path="rect">
              <a:fillToRect l="50000" t="50000" r="50000" b="50000"/>
            </a:path>
          </a:gradFill>
          <a:ln w="28575" algn="ctr">
            <a:solidFill>
              <a:srgbClr val="660033">
                <a:alpha val="69804"/>
              </a:srgbClr>
            </a:solidFill>
            <a:miter lim="800000"/>
            <a:headEnd/>
            <a:tailEnd/>
          </a:ln>
          <a:effectLst/>
        </p:spPr>
        <p:txBody>
          <a:bodyPr rot="10800000" wrap="none" anchor="ctr"/>
          <a:lstStyle/>
          <a:p>
            <a:pPr algn="ctr"/>
            <a:endParaRPr lang="en-US"/>
          </a:p>
        </p:txBody>
      </p:sp>
      <p:grpSp>
        <p:nvGrpSpPr>
          <p:cNvPr id="32776" name="Group 8"/>
          <p:cNvGrpSpPr>
            <a:grpSpLocks/>
          </p:cNvGrpSpPr>
          <p:nvPr/>
        </p:nvGrpSpPr>
        <p:grpSpPr bwMode="auto">
          <a:xfrm>
            <a:off x="1820863" y="1219200"/>
            <a:ext cx="1227137" cy="957263"/>
            <a:chOff x="1271" y="1173"/>
            <a:chExt cx="660" cy="603"/>
          </a:xfrm>
        </p:grpSpPr>
        <p:sp>
          <p:nvSpPr>
            <p:cNvPr id="32777" name="Oval 9"/>
            <p:cNvSpPr>
              <a:spLocks noChangeArrowheads="1"/>
            </p:cNvSpPr>
            <p:nvPr/>
          </p:nvSpPr>
          <p:spPr bwMode="auto">
            <a:xfrm>
              <a:off x="1271" y="1173"/>
              <a:ext cx="660" cy="603"/>
            </a:xfrm>
            <a:prstGeom prst="ellipse">
              <a:avLst/>
            </a:prstGeom>
            <a:gradFill rotWithShape="0">
              <a:gsLst>
                <a:gs pos="0">
                  <a:schemeClr val="bg1"/>
                </a:gs>
                <a:gs pos="100000">
                  <a:srgbClr val="CCCC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32778" name="WordArt 10"/>
            <p:cNvSpPr>
              <a:spLocks noChangeArrowheads="1" noChangeShapeType="1" noTextEdit="1"/>
            </p:cNvSpPr>
            <p:nvPr/>
          </p:nvSpPr>
          <p:spPr bwMode="auto">
            <a:xfrm>
              <a:off x="1344" y="1344"/>
              <a:ext cx="507" cy="287"/>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32779" name="Oval 11"/>
          <p:cNvSpPr>
            <a:spLocks noChangeArrowheads="1"/>
          </p:cNvSpPr>
          <p:nvPr/>
        </p:nvSpPr>
        <p:spPr bwMode="auto">
          <a:xfrm>
            <a:off x="1600200" y="3395663"/>
            <a:ext cx="1671638" cy="725487"/>
          </a:xfrm>
          <a:prstGeom prst="ellipse">
            <a:avLst/>
          </a:prstGeom>
          <a:gradFill rotWithShape="0">
            <a:gsLst>
              <a:gs pos="0">
                <a:srgbClr val="FFFFCC"/>
              </a:gs>
              <a:gs pos="100000">
                <a:srgbClr val="FFFF00"/>
              </a:gs>
            </a:gsLst>
            <a:path path="shape">
              <a:fillToRect l="50000" t="50000" r="50000" b="50000"/>
            </a:path>
          </a:gradFill>
          <a:ln w="12700">
            <a:solidFill>
              <a:srgbClr val="FFCC00"/>
            </a:solidFill>
            <a:round/>
            <a:headEnd/>
            <a:tailEnd/>
          </a:ln>
          <a:effectLst>
            <a:outerShdw dist="64758" dir="4721404" algn="ctr" rotWithShape="0">
              <a:srgbClr val="FFCC00"/>
            </a:outerShdw>
          </a:effectLst>
        </p:spPr>
        <p:txBody>
          <a:bodyPr wrap="none" anchor="ctr"/>
          <a:lstStyle/>
          <a:p>
            <a:pPr algn="ctr" eaLnBrk="0" hangingPunct="0"/>
            <a:r>
              <a:rPr lang="en-US" sz="3600">
                <a:solidFill>
                  <a:srgbClr val="6600CC"/>
                </a:solidFill>
                <a:latin typeface="Impact" pitchFamily="34" charset="0"/>
              </a:rPr>
              <a:t>Moses</a:t>
            </a:r>
          </a:p>
        </p:txBody>
      </p:sp>
      <p:sp>
        <p:nvSpPr>
          <p:cNvPr id="32780" name="Text Box 12"/>
          <p:cNvSpPr txBox="1">
            <a:spLocks noChangeArrowheads="1"/>
          </p:cNvSpPr>
          <p:nvPr/>
        </p:nvSpPr>
        <p:spPr bwMode="auto">
          <a:xfrm>
            <a:off x="304800" y="2265363"/>
            <a:ext cx="1828800" cy="434975"/>
          </a:xfrm>
          <a:prstGeom prst="rect">
            <a:avLst/>
          </a:prstGeom>
          <a:noFill/>
          <a:ln w="19050">
            <a:noFill/>
            <a:miter lim="800000"/>
            <a:headEnd/>
            <a:tailEnd/>
          </a:ln>
          <a:effectLst/>
        </p:spPr>
        <p:txBody>
          <a:bodyPr>
            <a:spAutoFit/>
          </a:bodyPr>
          <a:lstStyle/>
          <a:p>
            <a:pPr algn="ctr" eaLnBrk="0" hangingPunct="0">
              <a:lnSpc>
                <a:spcPct val="75000"/>
              </a:lnSpc>
            </a:pPr>
            <a:endParaRPr lang="en-US" sz="200">
              <a:solidFill>
                <a:srgbClr val="440022"/>
              </a:solidFill>
              <a:latin typeface="Impact" pitchFamily="34" charset="0"/>
            </a:endParaRPr>
          </a:p>
          <a:p>
            <a:pPr algn="ctr" eaLnBrk="0" hangingPunct="0">
              <a:lnSpc>
                <a:spcPct val="75000"/>
              </a:lnSpc>
            </a:pPr>
            <a:endParaRPr lang="en-US" sz="2800">
              <a:solidFill>
                <a:srgbClr val="440022"/>
              </a:solidFill>
              <a:latin typeface="Impact" pitchFamily="34" charset="0"/>
            </a:endParaRPr>
          </a:p>
        </p:txBody>
      </p:sp>
      <p:sp>
        <p:nvSpPr>
          <p:cNvPr id="32781" name="Text Box 13"/>
          <p:cNvSpPr txBox="1">
            <a:spLocks noChangeArrowheads="1"/>
          </p:cNvSpPr>
          <p:nvPr/>
        </p:nvSpPr>
        <p:spPr bwMode="auto">
          <a:xfrm>
            <a:off x="2260600" y="4343400"/>
            <a:ext cx="4216400" cy="641350"/>
          </a:xfrm>
          <a:prstGeom prst="rect">
            <a:avLst/>
          </a:prstGeom>
          <a:noFill/>
          <a:ln w="9525" algn="ctr">
            <a:noFill/>
            <a:miter lim="800000"/>
            <a:headEnd/>
            <a:tailEnd/>
          </a:ln>
          <a:effectLst>
            <a:outerShdw dist="28398" dir="1593903" algn="ctr" rotWithShape="0">
              <a:schemeClr val="bg1"/>
            </a:outerShdw>
          </a:effectLst>
        </p:spPr>
        <p:txBody>
          <a:bodyPr>
            <a:spAutoFit/>
          </a:bodyPr>
          <a:lstStyle/>
          <a:p>
            <a:pPr eaLnBrk="0" hangingPunct="0"/>
            <a:r>
              <a:rPr lang="en-US" sz="3600" b="1">
                <a:solidFill>
                  <a:srgbClr val="0000FF"/>
                </a:solidFill>
                <a:latin typeface="Arial Narrow" pitchFamily="34" charset="0"/>
              </a:rPr>
              <a:t>Represent God</a:t>
            </a:r>
          </a:p>
        </p:txBody>
      </p:sp>
      <p:sp>
        <p:nvSpPr>
          <p:cNvPr id="32783" name="Text Box 15"/>
          <p:cNvSpPr txBox="1">
            <a:spLocks noChangeArrowheads="1"/>
          </p:cNvSpPr>
          <p:nvPr/>
        </p:nvSpPr>
        <p:spPr bwMode="auto">
          <a:xfrm>
            <a:off x="5791200" y="1825625"/>
            <a:ext cx="129540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Moses</a:t>
            </a:r>
          </a:p>
        </p:txBody>
      </p:sp>
      <p:grpSp>
        <p:nvGrpSpPr>
          <p:cNvPr id="32784" name="Group 16"/>
          <p:cNvGrpSpPr>
            <a:grpSpLocks/>
          </p:cNvGrpSpPr>
          <p:nvPr/>
        </p:nvGrpSpPr>
        <p:grpSpPr bwMode="auto">
          <a:xfrm>
            <a:off x="3200400" y="1825625"/>
            <a:ext cx="2667000" cy="579438"/>
            <a:chOff x="2016" y="1150"/>
            <a:chExt cx="1680" cy="365"/>
          </a:xfrm>
        </p:grpSpPr>
        <p:sp>
          <p:nvSpPr>
            <p:cNvPr id="32785" name="Text Box 17"/>
            <p:cNvSpPr txBox="1">
              <a:spLocks noChangeArrowheads="1"/>
            </p:cNvSpPr>
            <p:nvPr/>
          </p:nvSpPr>
          <p:spPr bwMode="auto">
            <a:xfrm>
              <a:off x="2016" y="1150"/>
              <a:ext cx="1584" cy="365"/>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Central figure</a:t>
              </a:r>
            </a:p>
          </p:txBody>
        </p:sp>
        <p:sp>
          <p:nvSpPr>
            <p:cNvPr id="32786" name="Text Box 18"/>
            <p:cNvSpPr txBox="1">
              <a:spLocks noChangeArrowheads="1"/>
            </p:cNvSpPr>
            <p:nvPr/>
          </p:nvSpPr>
          <p:spPr bwMode="auto">
            <a:xfrm>
              <a:off x="3504" y="1150"/>
              <a:ext cx="192" cy="365"/>
            </a:xfrm>
            <a:prstGeom prst="rect">
              <a:avLst/>
            </a:prstGeom>
            <a:noFill/>
            <a:ln w="9525">
              <a:noFill/>
              <a:miter lim="800000"/>
              <a:headEnd/>
              <a:tailEnd/>
            </a:ln>
            <a:effectLst>
              <a:outerShdw dist="35921" dir="2700000" algn="ctr" rotWithShape="0">
                <a:schemeClr val="bg1"/>
              </a:outerShdw>
            </a:effectLst>
          </p:spPr>
          <p:txBody>
            <a:bodyPr>
              <a:spAutoFit/>
            </a:bodyPr>
            <a:lstStyle/>
            <a:p>
              <a:pPr algn="r"/>
              <a:r>
                <a:rPr lang="en-US" sz="3200">
                  <a:solidFill>
                    <a:srgbClr val="000099"/>
                  </a:solidFill>
                  <a:latin typeface="Impact" pitchFamily="34" charset="0"/>
                </a:rPr>
                <a:t>:</a:t>
              </a:r>
            </a:p>
          </p:txBody>
        </p:sp>
      </p:grpSp>
      <p:sp>
        <p:nvSpPr>
          <p:cNvPr id="32787" name="Text Box 19"/>
          <p:cNvSpPr txBox="1">
            <a:spLocks noChangeArrowheads="1"/>
          </p:cNvSpPr>
          <p:nvPr/>
        </p:nvSpPr>
        <p:spPr bwMode="auto">
          <a:xfrm>
            <a:off x="2895600" y="1871663"/>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24" name="Text Box 10"/>
          <p:cNvSpPr txBox="1">
            <a:spLocks noChangeArrowheads="1"/>
          </p:cNvSpPr>
          <p:nvPr/>
        </p:nvSpPr>
        <p:spPr bwMode="auto">
          <a:xfrm>
            <a:off x="304800" y="547688"/>
            <a:ext cx="65532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2800" u="sng" dirty="0">
                <a:solidFill>
                  <a:srgbClr val="000099"/>
                </a:solidFill>
                <a:latin typeface="Arial Black" pitchFamily="34" charset="0"/>
              </a:rPr>
              <a:t>2.1.1  The Foundation of Faith</a:t>
            </a:r>
          </a:p>
        </p:txBody>
      </p:sp>
      <p:sp>
        <p:nvSpPr>
          <p:cNvPr id="25" name="Text Box 3"/>
          <p:cNvSpPr txBox="1">
            <a:spLocks noChangeArrowheads="1"/>
          </p:cNvSpPr>
          <p:nvPr/>
        </p:nvSpPr>
        <p:spPr bwMode="auto">
          <a:xfrm>
            <a:off x="304800" y="152400"/>
            <a:ext cx="7086600" cy="481012"/>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3000" dirty="0">
                <a:solidFill>
                  <a:srgbClr val="000099"/>
                </a:solidFill>
                <a:latin typeface="Impact" pitchFamily="34" charset="0"/>
              </a:rPr>
              <a:t>2.1  Overview of the Providence Led by Moses</a:t>
            </a:r>
          </a:p>
        </p:txBody>
      </p:sp>
      <p:grpSp>
        <p:nvGrpSpPr>
          <p:cNvPr id="26" name="Group 25"/>
          <p:cNvGrpSpPr/>
          <p:nvPr/>
        </p:nvGrpSpPr>
        <p:grpSpPr>
          <a:xfrm>
            <a:off x="1752600" y="5016500"/>
            <a:ext cx="519906" cy="546100"/>
            <a:chOff x="1752600" y="4406900"/>
            <a:chExt cx="519906" cy="546100"/>
          </a:xfrm>
        </p:grpSpPr>
        <p:sp>
          <p:nvSpPr>
            <p:cNvPr id="27" name="Oval 14"/>
            <p:cNvSpPr>
              <a:spLocks noChangeArrowheads="1"/>
            </p:cNvSpPr>
            <p:nvPr/>
          </p:nvSpPr>
          <p:spPr bwMode="auto">
            <a:xfrm>
              <a:off x="1752600" y="4406900"/>
              <a:ext cx="519906" cy="514350"/>
            </a:xfrm>
            <a:prstGeom prst="ellipse">
              <a:avLst/>
            </a:prstGeom>
            <a:noFill/>
            <a:ln w="19050">
              <a:solidFill>
                <a:srgbClr val="0000FF"/>
              </a:solidFill>
              <a:round/>
              <a:headEnd/>
              <a:tailEnd/>
            </a:ln>
            <a:effectLst/>
          </p:spPr>
          <p:txBody>
            <a:bodyPr wrap="none" anchor="ctr"/>
            <a:lstStyle/>
            <a:p>
              <a:pPr algn="ctr" eaLnBrk="0" hangingPunct="0">
                <a:lnSpc>
                  <a:spcPct val="110000"/>
                </a:lnSpc>
              </a:pPr>
              <a:endParaRPr lang="en-US" sz="3200" dirty="0">
                <a:solidFill>
                  <a:srgbClr val="0000FF"/>
                </a:solidFill>
                <a:latin typeface="Arial Black" pitchFamily="34" charset="0"/>
              </a:endParaRPr>
            </a:p>
          </p:txBody>
        </p:sp>
        <p:sp>
          <p:nvSpPr>
            <p:cNvPr id="28" name="Oval 14"/>
            <p:cNvSpPr>
              <a:spLocks noChangeArrowheads="1"/>
            </p:cNvSpPr>
            <p:nvPr/>
          </p:nvSpPr>
          <p:spPr bwMode="auto">
            <a:xfrm>
              <a:off x="1770459" y="4438650"/>
              <a:ext cx="484188" cy="514350"/>
            </a:xfrm>
            <a:prstGeom prst="ellipse">
              <a:avLst/>
            </a:prstGeom>
            <a:noFill/>
            <a:ln w="19050">
              <a:noFill/>
              <a:round/>
              <a:headEnd/>
              <a:tailEnd/>
            </a:ln>
            <a:effectLst/>
          </p:spPr>
          <p:txBody>
            <a:bodyPr wrap="none" anchor="ctr"/>
            <a:lstStyle/>
            <a:p>
              <a:pPr algn="ctr" eaLnBrk="0" hangingPunct="0">
                <a:lnSpc>
                  <a:spcPts val="3840"/>
                </a:lnSpc>
              </a:pPr>
              <a:r>
                <a:rPr lang="en-US" sz="3400" dirty="0" smtClean="0">
                  <a:solidFill>
                    <a:srgbClr val="0000FF"/>
                  </a:solidFill>
                  <a:latin typeface="Arial Black" pitchFamily="34" charset="0"/>
                </a:rPr>
                <a:t>2</a:t>
              </a:r>
              <a:endParaRPr lang="en-US" sz="3400" dirty="0">
                <a:solidFill>
                  <a:srgbClr val="0000FF"/>
                </a:solidFill>
                <a:latin typeface="Arial Black" pitchFamily="34" charset="0"/>
              </a:endParaRPr>
            </a:p>
          </p:txBody>
        </p:sp>
      </p:grpSp>
      <p:sp>
        <p:nvSpPr>
          <p:cNvPr id="29" name="Text Box 19"/>
          <p:cNvSpPr txBox="1">
            <a:spLocks noChangeArrowheads="1"/>
          </p:cNvSpPr>
          <p:nvPr/>
        </p:nvSpPr>
        <p:spPr bwMode="auto">
          <a:xfrm>
            <a:off x="2238375" y="4953000"/>
            <a:ext cx="4216400" cy="641350"/>
          </a:xfrm>
          <a:prstGeom prst="rect">
            <a:avLst/>
          </a:prstGeom>
          <a:noFill/>
          <a:ln w="9525" algn="ctr">
            <a:noFill/>
            <a:miter lim="800000"/>
            <a:headEnd/>
            <a:tailEnd/>
          </a:ln>
          <a:effectLst>
            <a:outerShdw dist="28398" dir="1593903" algn="ctr" rotWithShape="0">
              <a:schemeClr val="bg1"/>
            </a:outerShdw>
          </a:effectLst>
        </p:spPr>
        <p:txBody>
          <a:bodyPr>
            <a:spAutoFit/>
          </a:bodyPr>
          <a:lstStyle/>
          <a:p>
            <a:pPr eaLnBrk="0" hangingPunct="0"/>
            <a:r>
              <a:rPr lang="en-US" sz="3600" b="1" dirty="0">
                <a:solidFill>
                  <a:srgbClr val="0000FF"/>
                </a:solidFill>
                <a:latin typeface="Arial Narrow" pitchFamily="34" charset="0"/>
              </a:rPr>
              <a:t>Prefigure Jesus</a:t>
            </a:r>
          </a:p>
        </p:txBody>
      </p:sp>
      <p:grpSp>
        <p:nvGrpSpPr>
          <p:cNvPr id="30" name="Group 29"/>
          <p:cNvGrpSpPr/>
          <p:nvPr/>
        </p:nvGrpSpPr>
        <p:grpSpPr>
          <a:xfrm>
            <a:off x="1752600" y="4406900"/>
            <a:ext cx="519906" cy="546100"/>
            <a:chOff x="1752600" y="4406900"/>
            <a:chExt cx="519906" cy="546100"/>
          </a:xfrm>
        </p:grpSpPr>
        <p:sp>
          <p:nvSpPr>
            <p:cNvPr id="31" name="Oval 14"/>
            <p:cNvSpPr>
              <a:spLocks noChangeArrowheads="1"/>
            </p:cNvSpPr>
            <p:nvPr/>
          </p:nvSpPr>
          <p:spPr bwMode="auto">
            <a:xfrm>
              <a:off x="1752600" y="4406900"/>
              <a:ext cx="519906" cy="514350"/>
            </a:xfrm>
            <a:prstGeom prst="ellipse">
              <a:avLst/>
            </a:prstGeom>
            <a:noFill/>
            <a:ln w="19050">
              <a:solidFill>
                <a:srgbClr val="0000FF"/>
              </a:solidFill>
              <a:round/>
              <a:headEnd/>
              <a:tailEnd/>
            </a:ln>
            <a:effectLst/>
          </p:spPr>
          <p:txBody>
            <a:bodyPr wrap="none" anchor="ctr"/>
            <a:lstStyle/>
            <a:p>
              <a:pPr algn="ctr" eaLnBrk="0" hangingPunct="0">
                <a:lnSpc>
                  <a:spcPct val="110000"/>
                </a:lnSpc>
              </a:pPr>
              <a:endParaRPr lang="en-US" sz="3200" dirty="0">
                <a:solidFill>
                  <a:srgbClr val="0000FF"/>
                </a:solidFill>
                <a:latin typeface="Arial Black" pitchFamily="34" charset="0"/>
              </a:endParaRPr>
            </a:p>
          </p:txBody>
        </p:sp>
        <p:sp>
          <p:nvSpPr>
            <p:cNvPr id="32" name="Oval 14"/>
            <p:cNvSpPr>
              <a:spLocks noChangeArrowheads="1"/>
            </p:cNvSpPr>
            <p:nvPr/>
          </p:nvSpPr>
          <p:spPr bwMode="auto">
            <a:xfrm>
              <a:off x="1770459" y="4438650"/>
              <a:ext cx="484188" cy="514350"/>
            </a:xfrm>
            <a:prstGeom prst="ellipse">
              <a:avLst/>
            </a:prstGeom>
            <a:noFill/>
            <a:ln w="19050">
              <a:noFill/>
              <a:round/>
              <a:headEnd/>
              <a:tailEnd/>
            </a:ln>
            <a:effectLst/>
          </p:spPr>
          <p:txBody>
            <a:bodyPr wrap="none" anchor="ctr"/>
            <a:lstStyle/>
            <a:p>
              <a:pPr algn="ctr" eaLnBrk="0" hangingPunct="0">
                <a:lnSpc>
                  <a:spcPts val="3840"/>
                </a:lnSpc>
              </a:pPr>
              <a:r>
                <a:rPr lang="en-US" sz="3400" dirty="0">
                  <a:solidFill>
                    <a:srgbClr val="0000FF"/>
                  </a:solidFill>
                  <a:latin typeface="Arial Black" pitchFamily="34" charset="0"/>
                </a:rPr>
                <a:t>1</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arn(outVertical)">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2700000" scaled="1"/>
        </a:gra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5799138"/>
            <a:ext cx="9144000" cy="1058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4819" name="Text Box 3"/>
          <p:cNvSpPr txBox="1">
            <a:spLocks noChangeArrowheads="1"/>
          </p:cNvSpPr>
          <p:nvPr/>
        </p:nvSpPr>
        <p:spPr bwMode="auto">
          <a:xfrm>
            <a:off x="1193800" y="5874603"/>
            <a:ext cx="6426200" cy="861774"/>
          </a:xfrm>
          <a:prstGeom prst="rect">
            <a:avLst/>
          </a:prstGeom>
          <a:noFill/>
          <a:ln w="9525">
            <a:noFill/>
            <a:miter lim="800000"/>
            <a:headEnd/>
            <a:tailEnd/>
          </a:ln>
          <a:effectLst/>
        </p:spPr>
        <p:txBody>
          <a:bodyPr wrap="square">
            <a:spAutoFit/>
          </a:bodyPr>
          <a:lstStyle/>
          <a:p>
            <a:pPr eaLnBrk="0" hangingPunct="0">
              <a:lnSpc>
                <a:spcPts val="2000"/>
              </a:lnSpc>
            </a:pPr>
            <a:r>
              <a:rPr lang="en-US" sz="2000" b="1" dirty="0">
                <a:solidFill>
                  <a:schemeClr val="bg1"/>
                </a:solidFill>
                <a:latin typeface="Arial Narrow" pitchFamily="34" charset="0"/>
              </a:rPr>
              <a:t>Rather, he could restore the </a:t>
            </a:r>
            <a:r>
              <a:rPr lang="en-US" sz="2000" b="1" u="sng" dirty="0">
                <a:solidFill>
                  <a:schemeClr val="bg1"/>
                </a:solidFill>
                <a:latin typeface="Arial Narrow" pitchFamily="34" charset="0"/>
              </a:rPr>
              <a:t>foundation of faith</a:t>
            </a:r>
            <a:r>
              <a:rPr lang="en-US" sz="2000" b="1" dirty="0">
                <a:solidFill>
                  <a:schemeClr val="bg1"/>
                </a:solidFill>
                <a:latin typeface="Arial Narrow" pitchFamily="34" charset="0"/>
              </a:rPr>
              <a:t> merely by obedience to </a:t>
            </a:r>
            <a:r>
              <a:rPr lang="en-US" sz="2000" b="1" u="sng" dirty="0">
                <a:solidFill>
                  <a:schemeClr val="bg1"/>
                </a:solidFill>
                <a:latin typeface="Arial Narrow" pitchFamily="34" charset="0"/>
              </a:rPr>
              <a:t>God’s Word</a:t>
            </a:r>
            <a:r>
              <a:rPr lang="en-US" sz="2000" b="1" dirty="0">
                <a:solidFill>
                  <a:schemeClr val="bg1"/>
                </a:solidFill>
                <a:latin typeface="Arial Narrow" pitchFamily="34" charset="0"/>
              </a:rPr>
              <a:t> while fulfilling a </a:t>
            </a:r>
            <a:r>
              <a:rPr lang="en-US" sz="2000" b="1" u="sng" dirty="0">
                <a:solidFill>
                  <a:schemeClr val="bg1"/>
                </a:solidFill>
                <a:latin typeface="Arial Narrow" pitchFamily="34" charset="0"/>
              </a:rPr>
              <a:t>dispensation of forty</a:t>
            </a:r>
            <a:r>
              <a:rPr lang="en-US" sz="2000" b="1" dirty="0">
                <a:solidFill>
                  <a:schemeClr val="bg1"/>
                </a:solidFill>
                <a:latin typeface="Arial Narrow" pitchFamily="34" charset="0"/>
              </a:rPr>
              <a:t> for the separation of Satan </a:t>
            </a:r>
            <a:r>
              <a:rPr lang="en-US" sz="1600" dirty="0">
                <a:solidFill>
                  <a:schemeClr val="bg1"/>
                </a:solidFill>
                <a:latin typeface="Arial Narrow" pitchFamily="34" charset="0"/>
              </a:rPr>
              <a:t>(p. 232).</a:t>
            </a:r>
            <a:r>
              <a:rPr lang="en-US" sz="1600" b="1" u="sng" dirty="0">
                <a:solidFill>
                  <a:schemeClr val="bg1"/>
                </a:solidFill>
                <a:latin typeface="Arial Narrow" pitchFamily="34" charset="0"/>
              </a:rPr>
              <a:t> </a:t>
            </a:r>
            <a:endParaRPr lang="en-US" sz="1600" b="1" dirty="0">
              <a:solidFill>
                <a:schemeClr val="bg1"/>
              </a:solidFill>
              <a:latin typeface="Arial Narrow" pitchFamily="34" charset="0"/>
            </a:endParaRPr>
          </a:p>
        </p:txBody>
      </p:sp>
      <p:sp>
        <p:nvSpPr>
          <p:cNvPr id="34821" name="AutoShape 5"/>
          <p:cNvSpPr>
            <a:spLocks noChangeArrowheads="1"/>
          </p:cNvSpPr>
          <p:nvPr/>
        </p:nvSpPr>
        <p:spPr bwMode="auto">
          <a:xfrm rot="10800000">
            <a:off x="2327275" y="2232025"/>
            <a:ext cx="187325" cy="1087438"/>
          </a:xfrm>
          <a:prstGeom prst="downArrow">
            <a:avLst>
              <a:gd name="adj1" fmla="val 50000"/>
              <a:gd name="adj2" fmla="val 145127"/>
            </a:avLst>
          </a:prstGeom>
          <a:gradFill rotWithShape="1">
            <a:gsLst>
              <a:gs pos="0">
                <a:srgbClr val="FFFFFF"/>
              </a:gs>
              <a:gs pos="100000">
                <a:srgbClr val="DAB590"/>
              </a:gs>
            </a:gsLst>
            <a:path path="rect">
              <a:fillToRect l="50000" t="50000" r="50000" b="50000"/>
            </a:path>
          </a:gradFill>
          <a:ln w="28575" algn="ctr">
            <a:solidFill>
              <a:srgbClr val="660033">
                <a:alpha val="69804"/>
              </a:srgbClr>
            </a:solidFill>
            <a:miter lim="800000"/>
            <a:headEnd/>
            <a:tailEnd/>
          </a:ln>
          <a:effectLst/>
        </p:spPr>
        <p:txBody>
          <a:bodyPr rot="10800000" wrap="none" anchor="ctr"/>
          <a:lstStyle/>
          <a:p>
            <a:pPr algn="ctr"/>
            <a:endParaRPr lang="en-US"/>
          </a:p>
        </p:txBody>
      </p:sp>
      <p:grpSp>
        <p:nvGrpSpPr>
          <p:cNvPr id="34822" name="Group 6"/>
          <p:cNvGrpSpPr>
            <a:grpSpLocks/>
          </p:cNvGrpSpPr>
          <p:nvPr/>
        </p:nvGrpSpPr>
        <p:grpSpPr bwMode="auto">
          <a:xfrm>
            <a:off x="1820863" y="1219200"/>
            <a:ext cx="1227137" cy="957263"/>
            <a:chOff x="1271" y="1173"/>
            <a:chExt cx="660" cy="603"/>
          </a:xfrm>
        </p:grpSpPr>
        <p:sp>
          <p:nvSpPr>
            <p:cNvPr id="34823" name="Oval 7"/>
            <p:cNvSpPr>
              <a:spLocks noChangeArrowheads="1"/>
            </p:cNvSpPr>
            <p:nvPr/>
          </p:nvSpPr>
          <p:spPr bwMode="auto">
            <a:xfrm>
              <a:off x="1271" y="1173"/>
              <a:ext cx="660" cy="603"/>
            </a:xfrm>
            <a:prstGeom prst="ellipse">
              <a:avLst/>
            </a:prstGeom>
            <a:gradFill rotWithShape="0">
              <a:gsLst>
                <a:gs pos="0">
                  <a:schemeClr val="bg1"/>
                </a:gs>
                <a:gs pos="100000">
                  <a:srgbClr val="CCCC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34824" name="WordArt 8"/>
            <p:cNvSpPr>
              <a:spLocks noChangeArrowheads="1" noChangeShapeType="1" noTextEdit="1"/>
            </p:cNvSpPr>
            <p:nvPr/>
          </p:nvSpPr>
          <p:spPr bwMode="auto">
            <a:xfrm>
              <a:off x="1344" y="1344"/>
              <a:ext cx="507" cy="287"/>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34825" name="Oval 9"/>
          <p:cNvSpPr>
            <a:spLocks noChangeArrowheads="1"/>
          </p:cNvSpPr>
          <p:nvPr/>
        </p:nvSpPr>
        <p:spPr bwMode="auto">
          <a:xfrm>
            <a:off x="1600200" y="3395663"/>
            <a:ext cx="1671638" cy="725487"/>
          </a:xfrm>
          <a:prstGeom prst="ellipse">
            <a:avLst/>
          </a:prstGeom>
          <a:gradFill rotWithShape="0">
            <a:gsLst>
              <a:gs pos="0">
                <a:srgbClr val="FFFFCC"/>
              </a:gs>
              <a:gs pos="100000">
                <a:srgbClr val="FFFF00"/>
              </a:gs>
            </a:gsLst>
            <a:path path="shape">
              <a:fillToRect l="50000" t="50000" r="50000" b="50000"/>
            </a:path>
          </a:gradFill>
          <a:ln w="12700">
            <a:solidFill>
              <a:srgbClr val="FFCC00"/>
            </a:solidFill>
            <a:round/>
            <a:headEnd/>
            <a:tailEnd/>
          </a:ln>
          <a:effectLst>
            <a:outerShdw dist="64758" dir="4721404" algn="ctr" rotWithShape="0">
              <a:srgbClr val="FFCC00"/>
            </a:outerShdw>
          </a:effectLst>
        </p:spPr>
        <p:txBody>
          <a:bodyPr wrap="none" anchor="ctr"/>
          <a:lstStyle/>
          <a:p>
            <a:pPr algn="ctr" eaLnBrk="0" hangingPunct="0"/>
            <a:r>
              <a:rPr lang="en-US" sz="3600">
                <a:solidFill>
                  <a:srgbClr val="6600CC"/>
                </a:solidFill>
                <a:latin typeface="Impact" pitchFamily="34" charset="0"/>
              </a:rPr>
              <a:t>Moses</a:t>
            </a:r>
          </a:p>
        </p:txBody>
      </p:sp>
      <p:grpSp>
        <p:nvGrpSpPr>
          <p:cNvPr id="34826" name="Group 10"/>
          <p:cNvGrpSpPr>
            <a:grpSpLocks/>
          </p:cNvGrpSpPr>
          <p:nvPr/>
        </p:nvGrpSpPr>
        <p:grpSpPr bwMode="auto">
          <a:xfrm>
            <a:off x="304800" y="2243138"/>
            <a:ext cx="1828800" cy="1098550"/>
            <a:chOff x="192" y="1413"/>
            <a:chExt cx="1152" cy="692"/>
          </a:xfrm>
        </p:grpSpPr>
        <p:sp>
          <p:nvSpPr>
            <p:cNvPr id="34827" name="Rectangle 11"/>
            <p:cNvSpPr>
              <a:spLocks noChangeArrowheads="1"/>
            </p:cNvSpPr>
            <p:nvPr/>
          </p:nvSpPr>
          <p:spPr bwMode="auto">
            <a:xfrm>
              <a:off x="214" y="1413"/>
              <a:ext cx="1108" cy="672"/>
            </a:xfrm>
            <a:prstGeom prst="rect">
              <a:avLst/>
            </a:prstGeom>
            <a:gradFill rotWithShape="1">
              <a:gsLst>
                <a:gs pos="0">
                  <a:srgbClr val="FFFFFF"/>
                </a:gs>
                <a:gs pos="100000">
                  <a:srgbClr val="E4C8A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34828" name="Text Box 12"/>
            <p:cNvSpPr txBox="1">
              <a:spLocks noChangeArrowheads="1"/>
            </p:cNvSpPr>
            <p:nvPr/>
          </p:nvSpPr>
          <p:spPr bwMode="auto">
            <a:xfrm>
              <a:off x="192" y="1427"/>
              <a:ext cx="1152" cy="678"/>
            </a:xfrm>
            <a:prstGeom prst="rect">
              <a:avLst/>
            </a:prstGeom>
            <a:noFill/>
            <a:ln w="19050">
              <a:noFill/>
              <a:miter lim="800000"/>
              <a:headEnd/>
              <a:tailEnd/>
            </a:ln>
            <a:effectLst/>
          </p:spPr>
          <p:txBody>
            <a:bodyPr>
              <a:spAutoFit/>
            </a:bodyPr>
            <a:lstStyle/>
            <a:p>
              <a:pPr algn="ctr" eaLnBrk="0" hangingPunct="0">
                <a:lnSpc>
                  <a:spcPct val="75000"/>
                </a:lnSpc>
              </a:pPr>
              <a:endParaRPr lang="en-US" sz="200" dirty="0">
                <a:solidFill>
                  <a:srgbClr val="440022"/>
                </a:solidFill>
                <a:latin typeface="Impact" pitchFamily="34" charset="0"/>
              </a:endParaRPr>
            </a:p>
            <a:p>
              <a:pPr algn="ctr" eaLnBrk="0" hangingPunct="0">
                <a:lnSpc>
                  <a:spcPct val="75000"/>
                </a:lnSpc>
              </a:pPr>
              <a:r>
                <a:rPr lang="en-US" sz="2800" dirty="0" err="1">
                  <a:solidFill>
                    <a:srgbClr val="440022"/>
                  </a:solidFill>
                  <a:latin typeface="Impact" pitchFamily="34" charset="0"/>
                </a:rPr>
                <a:t>Foundationof</a:t>
              </a:r>
              <a:endParaRPr lang="en-US" sz="2800" dirty="0">
                <a:solidFill>
                  <a:srgbClr val="440022"/>
                </a:solidFill>
                <a:latin typeface="Impact" pitchFamily="34" charset="0"/>
              </a:endParaRPr>
            </a:p>
            <a:p>
              <a:pPr algn="ctr" eaLnBrk="0" hangingPunct="0">
                <a:lnSpc>
                  <a:spcPct val="75000"/>
                </a:lnSpc>
              </a:pPr>
              <a:r>
                <a:rPr lang="en-US" sz="2800" dirty="0">
                  <a:solidFill>
                    <a:srgbClr val="440022"/>
                  </a:solidFill>
                  <a:latin typeface="Impact" pitchFamily="34" charset="0"/>
                </a:rPr>
                <a:t>Faith</a:t>
              </a:r>
            </a:p>
          </p:txBody>
        </p:sp>
      </p:grpSp>
      <p:sp>
        <p:nvSpPr>
          <p:cNvPr id="34829" name="Text Box 13"/>
          <p:cNvSpPr txBox="1">
            <a:spLocks noChangeArrowheads="1"/>
          </p:cNvSpPr>
          <p:nvPr/>
        </p:nvSpPr>
        <p:spPr bwMode="auto">
          <a:xfrm>
            <a:off x="2260600" y="4343400"/>
            <a:ext cx="4216400" cy="641350"/>
          </a:xfrm>
          <a:prstGeom prst="rect">
            <a:avLst/>
          </a:prstGeom>
          <a:noFill/>
          <a:ln w="9525" algn="ctr">
            <a:noFill/>
            <a:miter lim="800000"/>
            <a:headEnd/>
            <a:tailEnd/>
          </a:ln>
          <a:effectLst>
            <a:outerShdw dist="28398" dir="1593903" algn="ctr" rotWithShape="0">
              <a:schemeClr val="bg1"/>
            </a:outerShdw>
          </a:effectLst>
        </p:spPr>
        <p:txBody>
          <a:bodyPr>
            <a:spAutoFit/>
          </a:bodyPr>
          <a:lstStyle/>
          <a:p>
            <a:pPr eaLnBrk="0" hangingPunct="0"/>
            <a:r>
              <a:rPr lang="en-US" sz="3600" b="1">
                <a:solidFill>
                  <a:srgbClr val="0000FF"/>
                </a:solidFill>
                <a:latin typeface="Arial Narrow" pitchFamily="34" charset="0"/>
              </a:rPr>
              <a:t>Represent God</a:t>
            </a:r>
          </a:p>
        </p:txBody>
      </p:sp>
      <p:sp>
        <p:nvSpPr>
          <p:cNvPr id="34831" name="Text Box 15"/>
          <p:cNvSpPr txBox="1">
            <a:spLocks noChangeArrowheads="1"/>
          </p:cNvSpPr>
          <p:nvPr/>
        </p:nvSpPr>
        <p:spPr bwMode="auto">
          <a:xfrm>
            <a:off x="5791200" y="1825625"/>
            <a:ext cx="129540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Moses</a:t>
            </a:r>
          </a:p>
        </p:txBody>
      </p:sp>
      <p:grpSp>
        <p:nvGrpSpPr>
          <p:cNvPr id="34832" name="Group 16"/>
          <p:cNvGrpSpPr>
            <a:grpSpLocks/>
          </p:cNvGrpSpPr>
          <p:nvPr/>
        </p:nvGrpSpPr>
        <p:grpSpPr bwMode="auto">
          <a:xfrm>
            <a:off x="3200400" y="1825625"/>
            <a:ext cx="2667000" cy="579438"/>
            <a:chOff x="2016" y="1150"/>
            <a:chExt cx="1680" cy="365"/>
          </a:xfrm>
        </p:grpSpPr>
        <p:sp>
          <p:nvSpPr>
            <p:cNvPr id="34833" name="Text Box 17"/>
            <p:cNvSpPr txBox="1">
              <a:spLocks noChangeArrowheads="1"/>
            </p:cNvSpPr>
            <p:nvPr/>
          </p:nvSpPr>
          <p:spPr bwMode="auto">
            <a:xfrm>
              <a:off x="2016" y="1150"/>
              <a:ext cx="1584" cy="365"/>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Central figure</a:t>
              </a:r>
            </a:p>
          </p:txBody>
        </p:sp>
        <p:sp>
          <p:nvSpPr>
            <p:cNvPr id="34834" name="Text Box 18"/>
            <p:cNvSpPr txBox="1">
              <a:spLocks noChangeArrowheads="1"/>
            </p:cNvSpPr>
            <p:nvPr/>
          </p:nvSpPr>
          <p:spPr bwMode="auto">
            <a:xfrm>
              <a:off x="3504" y="1150"/>
              <a:ext cx="192" cy="365"/>
            </a:xfrm>
            <a:prstGeom prst="rect">
              <a:avLst/>
            </a:prstGeom>
            <a:noFill/>
            <a:ln w="9525">
              <a:noFill/>
              <a:miter lim="800000"/>
              <a:headEnd/>
              <a:tailEnd/>
            </a:ln>
            <a:effectLst>
              <a:outerShdw dist="35921" dir="2700000" algn="ctr" rotWithShape="0">
                <a:schemeClr val="bg1"/>
              </a:outerShdw>
            </a:effectLst>
          </p:spPr>
          <p:txBody>
            <a:bodyPr>
              <a:spAutoFit/>
            </a:bodyPr>
            <a:lstStyle/>
            <a:p>
              <a:pPr algn="r"/>
              <a:r>
                <a:rPr lang="en-US" sz="3200">
                  <a:solidFill>
                    <a:srgbClr val="000099"/>
                  </a:solidFill>
                  <a:latin typeface="Impact" pitchFamily="34" charset="0"/>
                </a:rPr>
                <a:t>:</a:t>
              </a:r>
            </a:p>
          </p:txBody>
        </p:sp>
      </p:grpSp>
      <p:sp>
        <p:nvSpPr>
          <p:cNvPr id="34835" name="Text Box 19"/>
          <p:cNvSpPr txBox="1">
            <a:spLocks noChangeArrowheads="1"/>
          </p:cNvSpPr>
          <p:nvPr/>
        </p:nvSpPr>
        <p:spPr bwMode="auto">
          <a:xfrm>
            <a:off x="6705600" y="2359025"/>
            <a:ext cx="205740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lgn="r">
              <a:spcBef>
                <a:spcPct val="50000"/>
              </a:spcBef>
            </a:pPr>
            <a:r>
              <a:rPr lang="en-US" sz="3200" dirty="0">
                <a:solidFill>
                  <a:srgbClr val="000099"/>
                </a:solidFill>
                <a:latin typeface="Impact" pitchFamily="34" charset="0"/>
              </a:rPr>
              <a:t>God’s Word</a:t>
            </a:r>
          </a:p>
        </p:txBody>
      </p:sp>
      <p:grpSp>
        <p:nvGrpSpPr>
          <p:cNvPr id="34836" name="Group 20"/>
          <p:cNvGrpSpPr>
            <a:grpSpLocks/>
          </p:cNvGrpSpPr>
          <p:nvPr/>
        </p:nvGrpSpPr>
        <p:grpSpPr bwMode="auto">
          <a:xfrm>
            <a:off x="3200400" y="2328863"/>
            <a:ext cx="3657600" cy="609600"/>
            <a:chOff x="2016" y="1467"/>
            <a:chExt cx="2304" cy="384"/>
          </a:xfrm>
        </p:grpSpPr>
        <p:sp>
          <p:nvSpPr>
            <p:cNvPr id="34837" name="Text Box 21"/>
            <p:cNvSpPr txBox="1">
              <a:spLocks noChangeArrowheads="1"/>
            </p:cNvSpPr>
            <p:nvPr/>
          </p:nvSpPr>
          <p:spPr bwMode="auto">
            <a:xfrm>
              <a:off x="2016" y="1486"/>
              <a:ext cx="2256" cy="365"/>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Impact" pitchFamily="34" charset="0"/>
                </a:rPr>
                <a:t>Object for condition</a:t>
              </a:r>
            </a:p>
          </p:txBody>
        </p:sp>
        <p:sp>
          <p:nvSpPr>
            <p:cNvPr id="34838" name="Text Box 22"/>
            <p:cNvSpPr txBox="1">
              <a:spLocks noChangeArrowheads="1"/>
            </p:cNvSpPr>
            <p:nvPr/>
          </p:nvSpPr>
          <p:spPr bwMode="auto">
            <a:xfrm>
              <a:off x="4128" y="1467"/>
              <a:ext cx="192" cy="380"/>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5000"/>
                </a:lnSpc>
              </a:pPr>
              <a:r>
                <a:rPr lang="en-US" sz="3200">
                  <a:solidFill>
                    <a:srgbClr val="000099"/>
                  </a:solidFill>
                  <a:latin typeface="Impact" pitchFamily="34" charset="0"/>
                </a:rPr>
                <a:t>:</a:t>
              </a:r>
            </a:p>
          </p:txBody>
        </p:sp>
      </p:grpSp>
      <p:grpSp>
        <p:nvGrpSpPr>
          <p:cNvPr id="34839" name="Group 23"/>
          <p:cNvGrpSpPr>
            <a:grpSpLocks/>
          </p:cNvGrpSpPr>
          <p:nvPr/>
        </p:nvGrpSpPr>
        <p:grpSpPr bwMode="auto">
          <a:xfrm>
            <a:off x="3200400" y="2922588"/>
            <a:ext cx="3200400" cy="579437"/>
            <a:chOff x="2016" y="1841"/>
            <a:chExt cx="2016" cy="365"/>
          </a:xfrm>
        </p:grpSpPr>
        <p:sp>
          <p:nvSpPr>
            <p:cNvPr id="34840" name="Text Box 24"/>
            <p:cNvSpPr txBox="1">
              <a:spLocks noChangeArrowheads="1"/>
            </p:cNvSpPr>
            <p:nvPr/>
          </p:nvSpPr>
          <p:spPr bwMode="auto">
            <a:xfrm>
              <a:off x="2016" y="1841"/>
              <a:ext cx="2016" cy="365"/>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a:spcBef>
                  <a:spcPct val="50000"/>
                </a:spcBef>
              </a:pPr>
              <a:r>
                <a:rPr lang="en-US" sz="3200" dirty="0">
                  <a:solidFill>
                    <a:srgbClr val="000099"/>
                  </a:solidFill>
                  <a:latin typeface="Impact" pitchFamily="34" charset="0"/>
                </a:rPr>
                <a:t>Indemnity period</a:t>
              </a:r>
            </a:p>
          </p:txBody>
        </p:sp>
        <p:sp>
          <p:nvSpPr>
            <p:cNvPr id="34841" name="Text Box 25"/>
            <p:cNvSpPr txBox="1">
              <a:spLocks noChangeArrowheads="1"/>
            </p:cNvSpPr>
            <p:nvPr/>
          </p:nvSpPr>
          <p:spPr bwMode="auto">
            <a:xfrm>
              <a:off x="3840" y="1841"/>
              <a:ext cx="192" cy="365"/>
            </a:xfrm>
            <a:prstGeom prst="rect">
              <a:avLst/>
            </a:prstGeom>
            <a:noFill/>
            <a:ln w="9525">
              <a:noFill/>
              <a:miter lim="800000"/>
              <a:headEnd/>
              <a:tailEnd/>
            </a:ln>
            <a:effectLst>
              <a:outerShdw dist="35921" dir="2700000" algn="ctr" rotWithShape="0">
                <a:schemeClr val="bg1"/>
              </a:outerShdw>
            </a:effectLst>
          </p:spPr>
          <p:txBody>
            <a:bodyPr>
              <a:spAutoFit/>
            </a:bodyPr>
            <a:lstStyle/>
            <a:p>
              <a:pPr algn="r"/>
              <a:r>
                <a:rPr lang="en-US" sz="3200">
                  <a:solidFill>
                    <a:srgbClr val="000099"/>
                  </a:solidFill>
                  <a:latin typeface="Impact" pitchFamily="34" charset="0"/>
                </a:rPr>
                <a:t>:</a:t>
              </a:r>
            </a:p>
          </p:txBody>
        </p:sp>
      </p:grpSp>
      <p:grpSp>
        <p:nvGrpSpPr>
          <p:cNvPr id="34842" name="Group 26"/>
          <p:cNvGrpSpPr>
            <a:grpSpLocks/>
          </p:cNvGrpSpPr>
          <p:nvPr/>
        </p:nvGrpSpPr>
        <p:grpSpPr bwMode="auto">
          <a:xfrm>
            <a:off x="6324600" y="2922588"/>
            <a:ext cx="2514600" cy="1006475"/>
            <a:chOff x="3984" y="1841"/>
            <a:chExt cx="1584" cy="634"/>
          </a:xfrm>
        </p:grpSpPr>
        <p:sp>
          <p:nvSpPr>
            <p:cNvPr id="34843" name="Text Box 27"/>
            <p:cNvSpPr txBox="1">
              <a:spLocks noChangeArrowheads="1"/>
            </p:cNvSpPr>
            <p:nvPr/>
          </p:nvSpPr>
          <p:spPr bwMode="auto">
            <a:xfrm>
              <a:off x="3984" y="1841"/>
              <a:ext cx="1584" cy="365"/>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dirty="0">
                  <a:solidFill>
                    <a:srgbClr val="000099"/>
                  </a:solidFill>
                  <a:latin typeface="Impact" pitchFamily="34" charset="0"/>
                </a:rPr>
                <a:t>dispensation</a:t>
              </a:r>
            </a:p>
          </p:txBody>
        </p:sp>
        <p:sp>
          <p:nvSpPr>
            <p:cNvPr id="34844" name="Text Box 28"/>
            <p:cNvSpPr txBox="1">
              <a:spLocks noChangeArrowheads="1"/>
            </p:cNvSpPr>
            <p:nvPr/>
          </p:nvSpPr>
          <p:spPr bwMode="auto">
            <a:xfrm>
              <a:off x="4512" y="2110"/>
              <a:ext cx="1008" cy="365"/>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a:spcBef>
                  <a:spcPct val="50000"/>
                </a:spcBef>
              </a:pPr>
              <a:r>
                <a:rPr lang="en-US" sz="3200" dirty="0">
                  <a:solidFill>
                    <a:srgbClr val="000099"/>
                  </a:solidFill>
                  <a:latin typeface="Impact" pitchFamily="34" charset="0"/>
                </a:rPr>
                <a:t>of forty</a:t>
              </a:r>
            </a:p>
          </p:txBody>
        </p:sp>
      </p:grpSp>
      <p:sp>
        <p:nvSpPr>
          <p:cNvPr id="34845" name="Text Box 29"/>
          <p:cNvSpPr txBox="1">
            <a:spLocks noChangeArrowheads="1"/>
          </p:cNvSpPr>
          <p:nvPr/>
        </p:nvSpPr>
        <p:spPr bwMode="auto">
          <a:xfrm>
            <a:off x="2895600" y="1871663"/>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34846" name="Text Box 30"/>
          <p:cNvSpPr txBox="1">
            <a:spLocks noChangeArrowheads="1"/>
          </p:cNvSpPr>
          <p:nvPr/>
        </p:nvSpPr>
        <p:spPr bwMode="auto">
          <a:xfrm>
            <a:off x="2895600" y="2405063"/>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34847" name="Text Box 31"/>
          <p:cNvSpPr txBox="1">
            <a:spLocks noChangeArrowheads="1"/>
          </p:cNvSpPr>
          <p:nvPr/>
        </p:nvSpPr>
        <p:spPr bwMode="auto">
          <a:xfrm>
            <a:off x="2895600" y="2976563"/>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36" name="Text Box 10"/>
          <p:cNvSpPr txBox="1">
            <a:spLocks noChangeArrowheads="1"/>
          </p:cNvSpPr>
          <p:nvPr/>
        </p:nvSpPr>
        <p:spPr bwMode="auto">
          <a:xfrm>
            <a:off x="304800" y="547688"/>
            <a:ext cx="65532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2800" u="sng" dirty="0">
                <a:solidFill>
                  <a:srgbClr val="000099"/>
                </a:solidFill>
                <a:latin typeface="Arial Black" pitchFamily="34" charset="0"/>
              </a:rPr>
              <a:t>2.1.1  The Foundation of Faith</a:t>
            </a:r>
          </a:p>
        </p:txBody>
      </p:sp>
      <p:sp>
        <p:nvSpPr>
          <p:cNvPr id="37" name="Text Box 3"/>
          <p:cNvSpPr txBox="1">
            <a:spLocks noChangeArrowheads="1"/>
          </p:cNvSpPr>
          <p:nvPr/>
        </p:nvSpPr>
        <p:spPr bwMode="auto">
          <a:xfrm>
            <a:off x="304800" y="152400"/>
            <a:ext cx="7086600" cy="481012"/>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lnSpc>
                <a:spcPct val="85000"/>
              </a:lnSpc>
            </a:pPr>
            <a:r>
              <a:rPr lang="en-US" sz="3000" dirty="0">
                <a:solidFill>
                  <a:srgbClr val="000099"/>
                </a:solidFill>
                <a:latin typeface="Impact" pitchFamily="34" charset="0"/>
              </a:rPr>
              <a:t>2.1  Overview of the Providence Led by Moses</a:t>
            </a:r>
          </a:p>
        </p:txBody>
      </p:sp>
      <p:grpSp>
        <p:nvGrpSpPr>
          <p:cNvPr id="40" name="Group 39"/>
          <p:cNvGrpSpPr/>
          <p:nvPr/>
        </p:nvGrpSpPr>
        <p:grpSpPr>
          <a:xfrm>
            <a:off x="1752600" y="5016500"/>
            <a:ext cx="519906" cy="546100"/>
            <a:chOff x="1752600" y="4406900"/>
            <a:chExt cx="519906" cy="546100"/>
          </a:xfrm>
        </p:grpSpPr>
        <p:sp>
          <p:nvSpPr>
            <p:cNvPr id="41" name="Oval 14"/>
            <p:cNvSpPr>
              <a:spLocks noChangeArrowheads="1"/>
            </p:cNvSpPr>
            <p:nvPr/>
          </p:nvSpPr>
          <p:spPr bwMode="auto">
            <a:xfrm>
              <a:off x="1752600" y="4406900"/>
              <a:ext cx="519906" cy="514350"/>
            </a:xfrm>
            <a:prstGeom prst="ellipse">
              <a:avLst/>
            </a:prstGeom>
            <a:noFill/>
            <a:ln w="19050">
              <a:solidFill>
                <a:srgbClr val="0000FF"/>
              </a:solidFill>
              <a:round/>
              <a:headEnd/>
              <a:tailEnd/>
            </a:ln>
            <a:effectLst/>
          </p:spPr>
          <p:txBody>
            <a:bodyPr wrap="none" anchor="ctr"/>
            <a:lstStyle/>
            <a:p>
              <a:pPr algn="ctr" eaLnBrk="0" hangingPunct="0">
                <a:lnSpc>
                  <a:spcPct val="110000"/>
                </a:lnSpc>
              </a:pPr>
              <a:endParaRPr lang="en-US" sz="3200" dirty="0">
                <a:solidFill>
                  <a:srgbClr val="0000FF"/>
                </a:solidFill>
                <a:latin typeface="Arial Black" pitchFamily="34" charset="0"/>
              </a:endParaRPr>
            </a:p>
          </p:txBody>
        </p:sp>
        <p:sp>
          <p:nvSpPr>
            <p:cNvPr id="42" name="Oval 14"/>
            <p:cNvSpPr>
              <a:spLocks noChangeArrowheads="1"/>
            </p:cNvSpPr>
            <p:nvPr/>
          </p:nvSpPr>
          <p:spPr bwMode="auto">
            <a:xfrm>
              <a:off x="1770459" y="4438650"/>
              <a:ext cx="484188" cy="514350"/>
            </a:xfrm>
            <a:prstGeom prst="ellipse">
              <a:avLst/>
            </a:prstGeom>
            <a:noFill/>
            <a:ln w="19050">
              <a:noFill/>
              <a:round/>
              <a:headEnd/>
              <a:tailEnd/>
            </a:ln>
            <a:effectLst/>
          </p:spPr>
          <p:txBody>
            <a:bodyPr wrap="none" anchor="ctr"/>
            <a:lstStyle/>
            <a:p>
              <a:pPr algn="ctr" eaLnBrk="0" hangingPunct="0">
                <a:lnSpc>
                  <a:spcPts val="3840"/>
                </a:lnSpc>
              </a:pPr>
              <a:r>
                <a:rPr lang="en-US" sz="3400" dirty="0" smtClean="0">
                  <a:solidFill>
                    <a:srgbClr val="0000FF"/>
                  </a:solidFill>
                  <a:latin typeface="Arial Black" pitchFamily="34" charset="0"/>
                </a:rPr>
                <a:t>2</a:t>
              </a:r>
              <a:endParaRPr lang="en-US" sz="3400" dirty="0">
                <a:solidFill>
                  <a:srgbClr val="0000FF"/>
                </a:solidFill>
                <a:latin typeface="Arial Black" pitchFamily="34" charset="0"/>
              </a:endParaRPr>
            </a:p>
          </p:txBody>
        </p:sp>
      </p:grpSp>
      <p:sp>
        <p:nvSpPr>
          <p:cNvPr id="43" name="Text Box 19"/>
          <p:cNvSpPr txBox="1">
            <a:spLocks noChangeArrowheads="1"/>
          </p:cNvSpPr>
          <p:nvPr/>
        </p:nvSpPr>
        <p:spPr bwMode="auto">
          <a:xfrm>
            <a:off x="2238375" y="4953000"/>
            <a:ext cx="4216400" cy="641350"/>
          </a:xfrm>
          <a:prstGeom prst="rect">
            <a:avLst/>
          </a:prstGeom>
          <a:noFill/>
          <a:ln w="9525" algn="ctr">
            <a:noFill/>
            <a:miter lim="800000"/>
            <a:headEnd/>
            <a:tailEnd/>
          </a:ln>
          <a:effectLst>
            <a:outerShdw dist="28398" dir="1593903" algn="ctr" rotWithShape="0">
              <a:schemeClr val="bg1"/>
            </a:outerShdw>
          </a:effectLst>
        </p:spPr>
        <p:txBody>
          <a:bodyPr>
            <a:spAutoFit/>
          </a:bodyPr>
          <a:lstStyle/>
          <a:p>
            <a:pPr eaLnBrk="0" hangingPunct="0"/>
            <a:r>
              <a:rPr lang="en-US" sz="3600" b="1" dirty="0">
                <a:solidFill>
                  <a:srgbClr val="0000FF"/>
                </a:solidFill>
                <a:latin typeface="Arial Narrow" pitchFamily="34" charset="0"/>
              </a:rPr>
              <a:t>Prefigure Jesus</a:t>
            </a:r>
          </a:p>
        </p:txBody>
      </p:sp>
      <p:grpSp>
        <p:nvGrpSpPr>
          <p:cNvPr id="44" name="Group 43"/>
          <p:cNvGrpSpPr/>
          <p:nvPr/>
        </p:nvGrpSpPr>
        <p:grpSpPr>
          <a:xfrm>
            <a:off x="1752600" y="4406900"/>
            <a:ext cx="519906" cy="546100"/>
            <a:chOff x="1752600" y="4406900"/>
            <a:chExt cx="519906" cy="546100"/>
          </a:xfrm>
        </p:grpSpPr>
        <p:sp>
          <p:nvSpPr>
            <p:cNvPr id="45" name="Oval 14"/>
            <p:cNvSpPr>
              <a:spLocks noChangeArrowheads="1"/>
            </p:cNvSpPr>
            <p:nvPr/>
          </p:nvSpPr>
          <p:spPr bwMode="auto">
            <a:xfrm>
              <a:off x="1752600" y="4406900"/>
              <a:ext cx="519906" cy="514350"/>
            </a:xfrm>
            <a:prstGeom prst="ellipse">
              <a:avLst/>
            </a:prstGeom>
            <a:noFill/>
            <a:ln w="19050">
              <a:solidFill>
                <a:srgbClr val="0000FF"/>
              </a:solidFill>
              <a:round/>
              <a:headEnd/>
              <a:tailEnd/>
            </a:ln>
            <a:effectLst/>
          </p:spPr>
          <p:txBody>
            <a:bodyPr wrap="none" anchor="ctr"/>
            <a:lstStyle/>
            <a:p>
              <a:pPr algn="ctr" eaLnBrk="0" hangingPunct="0">
                <a:lnSpc>
                  <a:spcPct val="110000"/>
                </a:lnSpc>
              </a:pPr>
              <a:endParaRPr lang="en-US" sz="3200" dirty="0">
                <a:solidFill>
                  <a:srgbClr val="0000FF"/>
                </a:solidFill>
                <a:latin typeface="Arial Black" pitchFamily="34" charset="0"/>
              </a:endParaRPr>
            </a:p>
          </p:txBody>
        </p:sp>
        <p:sp>
          <p:nvSpPr>
            <p:cNvPr id="46" name="Oval 14"/>
            <p:cNvSpPr>
              <a:spLocks noChangeArrowheads="1"/>
            </p:cNvSpPr>
            <p:nvPr/>
          </p:nvSpPr>
          <p:spPr bwMode="auto">
            <a:xfrm>
              <a:off x="1770459" y="4438650"/>
              <a:ext cx="484188" cy="514350"/>
            </a:xfrm>
            <a:prstGeom prst="ellipse">
              <a:avLst/>
            </a:prstGeom>
            <a:noFill/>
            <a:ln w="19050">
              <a:noFill/>
              <a:round/>
              <a:headEnd/>
              <a:tailEnd/>
            </a:ln>
            <a:effectLst/>
          </p:spPr>
          <p:txBody>
            <a:bodyPr wrap="none" anchor="ctr"/>
            <a:lstStyle/>
            <a:p>
              <a:pPr algn="ctr" eaLnBrk="0" hangingPunct="0">
                <a:lnSpc>
                  <a:spcPts val="3840"/>
                </a:lnSpc>
              </a:pPr>
              <a:r>
                <a:rPr lang="en-US" sz="3400" dirty="0">
                  <a:solidFill>
                    <a:srgbClr val="0000FF"/>
                  </a:solidFill>
                  <a:latin typeface="Arial Black" pitchFamily="34" charset="0"/>
                </a:rPr>
                <a:t>1</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arn(outVertical)">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34826"/>
                                        </p:tgtEl>
                                        <p:attrNameLst>
                                          <p:attrName>style.visibility</p:attrName>
                                        </p:attrNameLst>
                                      </p:cBhvr>
                                      <p:to>
                                        <p:strVal val="visible"/>
                                      </p:to>
                                    </p:set>
                                    <p:anim calcmode="lin" valueType="num">
                                      <p:cBhvr>
                                        <p:cTn id="12" dur="1000" fill="hold"/>
                                        <p:tgtEl>
                                          <p:spTgt spid="34826"/>
                                        </p:tgtEl>
                                        <p:attrNameLst>
                                          <p:attrName>ppt_w</p:attrName>
                                        </p:attrNameLst>
                                      </p:cBhvr>
                                      <p:tavLst>
                                        <p:tav tm="0">
                                          <p:val>
                                            <p:strVal val="2/3*#ppt_w"/>
                                          </p:val>
                                        </p:tav>
                                        <p:tav tm="100000">
                                          <p:val>
                                            <p:strVal val="#ppt_w"/>
                                          </p:val>
                                        </p:tav>
                                      </p:tavLst>
                                    </p:anim>
                                    <p:anim calcmode="lin" valueType="num">
                                      <p:cBhvr>
                                        <p:cTn id="13" dur="1000" fill="hold"/>
                                        <p:tgtEl>
                                          <p:spTgt spid="34826"/>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846"/>
                                        </p:tgtEl>
                                        <p:attrNameLst>
                                          <p:attrName>style.visibility</p:attrName>
                                        </p:attrNameLst>
                                      </p:cBhvr>
                                      <p:to>
                                        <p:strVal val="visible"/>
                                      </p:to>
                                    </p:set>
                                    <p:animEffect transition="in" filter="fade">
                                      <p:cBhvr>
                                        <p:cTn id="18" dur="1000"/>
                                        <p:tgtEl>
                                          <p:spTgt spid="34846"/>
                                        </p:tgtEl>
                                      </p:cBhvr>
                                    </p:animEffect>
                                  </p:childTnLst>
                                </p:cTn>
                              </p:par>
                              <p:par>
                                <p:cTn id="19" presetID="10" presetClass="entr" presetSubtype="0" fill="hold" nodeType="withEffect">
                                  <p:stCondLst>
                                    <p:cond delay="0"/>
                                  </p:stCondLst>
                                  <p:childTnLst>
                                    <p:set>
                                      <p:cBhvr>
                                        <p:cTn id="20" dur="1" fill="hold">
                                          <p:stCondLst>
                                            <p:cond delay="0"/>
                                          </p:stCondLst>
                                        </p:cTn>
                                        <p:tgtEl>
                                          <p:spTgt spid="34836"/>
                                        </p:tgtEl>
                                        <p:attrNameLst>
                                          <p:attrName>style.visibility</p:attrName>
                                        </p:attrNameLst>
                                      </p:cBhvr>
                                      <p:to>
                                        <p:strVal val="visible"/>
                                      </p:to>
                                    </p:set>
                                    <p:animEffect transition="in" filter="fade">
                                      <p:cBhvr>
                                        <p:cTn id="21" dur="1000"/>
                                        <p:tgtEl>
                                          <p:spTgt spid="3483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4835"/>
                                        </p:tgtEl>
                                        <p:attrNameLst>
                                          <p:attrName>style.visibility</p:attrName>
                                        </p:attrNameLst>
                                      </p:cBhvr>
                                      <p:to>
                                        <p:strVal val="visible"/>
                                      </p:to>
                                    </p:set>
                                    <p:anim calcmode="lin" valueType="num">
                                      <p:cBhvr>
                                        <p:cTn id="24" dur="1000" fill="hold"/>
                                        <p:tgtEl>
                                          <p:spTgt spid="34835"/>
                                        </p:tgtEl>
                                        <p:attrNameLst>
                                          <p:attrName>ppt_w</p:attrName>
                                        </p:attrNameLst>
                                      </p:cBhvr>
                                      <p:tavLst>
                                        <p:tav tm="0">
                                          <p:val>
                                            <p:strVal val="#ppt_w*0.70"/>
                                          </p:val>
                                        </p:tav>
                                        <p:tav tm="100000">
                                          <p:val>
                                            <p:strVal val="#ppt_w"/>
                                          </p:val>
                                        </p:tav>
                                      </p:tavLst>
                                    </p:anim>
                                    <p:anim calcmode="lin" valueType="num">
                                      <p:cBhvr>
                                        <p:cTn id="25" dur="1000" fill="hold"/>
                                        <p:tgtEl>
                                          <p:spTgt spid="34835"/>
                                        </p:tgtEl>
                                        <p:attrNameLst>
                                          <p:attrName>ppt_h</p:attrName>
                                        </p:attrNameLst>
                                      </p:cBhvr>
                                      <p:tavLst>
                                        <p:tav tm="0">
                                          <p:val>
                                            <p:strVal val="#ppt_h"/>
                                          </p:val>
                                        </p:tav>
                                        <p:tav tm="100000">
                                          <p:val>
                                            <p:strVal val="#ppt_h"/>
                                          </p:val>
                                        </p:tav>
                                      </p:tavLst>
                                    </p:anim>
                                    <p:animEffect transition="in" filter="fade">
                                      <p:cBhvr>
                                        <p:cTn id="26" dur="1000"/>
                                        <p:tgtEl>
                                          <p:spTgt spid="348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839"/>
                                        </p:tgtEl>
                                        <p:attrNameLst>
                                          <p:attrName>style.visibility</p:attrName>
                                        </p:attrNameLst>
                                      </p:cBhvr>
                                      <p:to>
                                        <p:strVal val="visible"/>
                                      </p:to>
                                    </p:set>
                                    <p:animEffect transition="in" filter="fade">
                                      <p:cBhvr>
                                        <p:cTn id="31" dur="1000"/>
                                        <p:tgtEl>
                                          <p:spTgt spid="348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847"/>
                                        </p:tgtEl>
                                        <p:attrNameLst>
                                          <p:attrName>style.visibility</p:attrName>
                                        </p:attrNameLst>
                                      </p:cBhvr>
                                      <p:to>
                                        <p:strVal val="visible"/>
                                      </p:to>
                                    </p:set>
                                    <p:animEffect transition="in" filter="fade">
                                      <p:cBhvr>
                                        <p:cTn id="34" dur="1000"/>
                                        <p:tgtEl>
                                          <p:spTgt spid="34847"/>
                                        </p:tgtEl>
                                      </p:cBhvr>
                                    </p:animEffect>
                                  </p:childTnLst>
                                </p:cTn>
                              </p:par>
                              <p:par>
                                <p:cTn id="35" presetID="55" presetClass="entr" presetSubtype="0" fill="hold" nodeType="withEffect">
                                  <p:stCondLst>
                                    <p:cond delay="0"/>
                                  </p:stCondLst>
                                  <p:childTnLst>
                                    <p:set>
                                      <p:cBhvr>
                                        <p:cTn id="36" dur="1" fill="hold">
                                          <p:stCondLst>
                                            <p:cond delay="0"/>
                                          </p:stCondLst>
                                        </p:cTn>
                                        <p:tgtEl>
                                          <p:spTgt spid="34842"/>
                                        </p:tgtEl>
                                        <p:attrNameLst>
                                          <p:attrName>style.visibility</p:attrName>
                                        </p:attrNameLst>
                                      </p:cBhvr>
                                      <p:to>
                                        <p:strVal val="visible"/>
                                      </p:to>
                                    </p:set>
                                    <p:anim calcmode="lin" valueType="num">
                                      <p:cBhvr>
                                        <p:cTn id="37" dur="1000" fill="hold"/>
                                        <p:tgtEl>
                                          <p:spTgt spid="34842"/>
                                        </p:tgtEl>
                                        <p:attrNameLst>
                                          <p:attrName>ppt_w</p:attrName>
                                        </p:attrNameLst>
                                      </p:cBhvr>
                                      <p:tavLst>
                                        <p:tav tm="0">
                                          <p:val>
                                            <p:strVal val="#ppt_w*0.70"/>
                                          </p:val>
                                        </p:tav>
                                        <p:tav tm="100000">
                                          <p:val>
                                            <p:strVal val="#ppt_w"/>
                                          </p:val>
                                        </p:tav>
                                      </p:tavLst>
                                    </p:anim>
                                    <p:anim calcmode="lin" valueType="num">
                                      <p:cBhvr>
                                        <p:cTn id="38" dur="1000" fill="hold"/>
                                        <p:tgtEl>
                                          <p:spTgt spid="34842"/>
                                        </p:tgtEl>
                                        <p:attrNameLst>
                                          <p:attrName>ppt_h</p:attrName>
                                        </p:attrNameLst>
                                      </p:cBhvr>
                                      <p:tavLst>
                                        <p:tav tm="0">
                                          <p:val>
                                            <p:strVal val="#ppt_h"/>
                                          </p:val>
                                        </p:tav>
                                        <p:tav tm="100000">
                                          <p:val>
                                            <p:strVal val="#ppt_h"/>
                                          </p:val>
                                        </p:tav>
                                      </p:tavLst>
                                    </p:anim>
                                    <p:animEffect transition="in" filter="fade">
                                      <p:cBhvr>
                                        <p:cTn id="39" dur="1000"/>
                                        <p:tgtEl>
                                          <p:spTgt spid="34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35" grpId="0"/>
      <p:bldP spid="34846" grpId="0"/>
      <p:bldP spid="348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762000" y="4724400"/>
            <a:ext cx="3276600" cy="762000"/>
            <a:chOff x="960" y="3168"/>
            <a:chExt cx="1680" cy="480"/>
          </a:xfrm>
        </p:grpSpPr>
        <p:sp>
          <p:nvSpPr>
            <p:cNvPr id="36867" name="Rectangle 3"/>
            <p:cNvSpPr>
              <a:spLocks noChangeArrowheads="1"/>
            </p:cNvSpPr>
            <p:nvPr/>
          </p:nvSpPr>
          <p:spPr bwMode="auto">
            <a:xfrm>
              <a:off x="960" y="3168"/>
              <a:ext cx="1680"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36868" name="Text Box 4"/>
            <p:cNvSpPr txBox="1">
              <a:spLocks noChangeArrowheads="1"/>
            </p:cNvSpPr>
            <p:nvPr/>
          </p:nvSpPr>
          <p:spPr bwMode="auto">
            <a:xfrm>
              <a:off x="960" y="3190"/>
              <a:ext cx="168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Family foundation</a:t>
              </a:r>
            </a:p>
            <a:p>
              <a:pPr algn="ctr" eaLnBrk="0" hangingPunct="0">
                <a:lnSpc>
                  <a:spcPct val="80000"/>
                </a:lnSpc>
              </a:pPr>
              <a:r>
                <a:rPr lang="en-US" sz="2600" b="1">
                  <a:solidFill>
                    <a:srgbClr val="000099"/>
                  </a:solidFill>
                </a:rPr>
                <a:t>of substance</a:t>
              </a:r>
            </a:p>
          </p:txBody>
        </p:sp>
      </p:grpSp>
      <p:sp>
        <p:nvSpPr>
          <p:cNvPr id="36869" name="Rectangle 5"/>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6870" name="Group 6"/>
          <p:cNvGrpSpPr>
            <a:grpSpLocks/>
          </p:cNvGrpSpPr>
          <p:nvPr/>
        </p:nvGrpSpPr>
        <p:grpSpPr bwMode="auto">
          <a:xfrm>
            <a:off x="914400" y="5832479"/>
            <a:ext cx="7162528" cy="690563"/>
            <a:chOff x="216" y="3624"/>
            <a:chExt cx="5094" cy="435"/>
          </a:xfrm>
        </p:grpSpPr>
        <p:sp>
          <p:nvSpPr>
            <p:cNvPr id="36871" name="Text Box 7"/>
            <p:cNvSpPr txBox="1">
              <a:spLocks noChangeArrowheads="1"/>
            </p:cNvSpPr>
            <p:nvPr/>
          </p:nvSpPr>
          <p:spPr bwMode="auto">
            <a:xfrm>
              <a:off x="438" y="3662"/>
              <a:ext cx="4872" cy="397"/>
            </a:xfrm>
            <a:prstGeom prst="rect">
              <a:avLst/>
            </a:prstGeom>
            <a:noFill/>
            <a:ln w="9525">
              <a:noFill/>
              <a:miter lim="800000"/>
              <a:headEnd/>
              <a:tailEnd/>
            </a:ln>
            <a:effectLst/>
          </p:spPr>
          <p:txBody>
            <a:bodyPr wrap="square">
              <a:spAutoFit/>
            </a:bodyPr>
            <a:lstStyle/>
            <a:p>
              <a:pPr eaLnBrk="0" hangingPunct="0">
                <a:lnSpc>
                  <a:spcPts val="2100"/>
                </a:lnSpc>
              </a:pPr>
              <a:r>
                <a:rPr lang="en-US" sz="2000" b="1" dirty="0">
                  <a:solidFill>
                    <a:schemeClr val="bg1"/>
                  </a:solidFill>
                  <a:latin typeface="Arial Narrow" pitchFamily="34" charset="0"/>
                </a:rPr>
                <a:t>In the </a:t>
              </a:r>
              <a:r>
                <a:rPr lang="en-US" sz="2000" b="1" u="sng" dirty="0">
                  <a:solidFill>
                    <a:schemeClr val="bg1"/>
                  </a:solidFill>
                  <a:latin typeface="Arial Narrow" pitchFamily="34" charset="0"/>
                </a:rPr>
                <a:t>Age of the Providence to Lay the Foundation for Restoration</a:t>
              </a:r>
              <a:r>
                <a:rPr lang="en-US" sz="2000" b="1" dirty="0">
                  <a:solidFill>
                    <a:schemeClr val="bg1"/>
                  </a:solidFill>
                  <a:latin typeface="Arial Narrow" pitchFamily="34" charset="0"/>
                </a:rPr>
                <a:t>, God worked to lay the </a:t>
              </a:r>
              <a:r>
                <a:rPr lang="en-US" sz="2000" b="1" u="sng" dirty="0">
                  <a:solidFill>
                    <a:schemeClr val="bg1"/>
                  </a:solidFill>
                  <a:latin typeface="Arial Narrow" pitchFamily="34" charset="0"/>
                </a:rPr>
                <a:t>family foundation</a:t>
              </a:r>
              <a:r>
                <a:rPr lang="en-US" sz="2000" b="1" dirty="0">
                  <a:solidFill>
                    <a:schemeClr val="bg1"/>
                  </a:solidFill>
                  <a:latin typeface="Arial Narrow" pitchFamily="34" charset="0"/>
                </a:rPr>
                <a:t> of substance.</a:t>
              </a:r>
            </a:p>
          </p:txBody>
        </p:sp>
        <p:sp>
          <p:nvSpPr>
            <p:cNvPr id="36872" name="Text Box 8"/>
            <p:cNvSpPr txBox="1">
              <a:spLocks noChangeArrowheads="1"/>
            </p:cNvSpPr>
            <p:nvPr/>
          </p:nvSpPr>
          <p:spPr bwMode="auto">
            <a:xfrm>
              <a:off x="216" y="3624"/>
              <a:ext cx="325" cy="293"/>
            </a:xfrm>
            <a:prstGeom prst="rect">
              <a:avLst/>
            </a:prstGeom>
            <a:noFill/>
            <a:ln w="9525">
              <a:noFill/>
              <a:miter lim="800000"/>
              <a:headEnd/>
              <a:tailEnd/>
            </a:ln>
            <a:effectLst/>
          </p:spPr>
          <p:txBody>
            <a:bodyPr wrap="square" anchor="ct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36873" name="Text Box 9"/>
          <p:cNvSpPr txBox="1">
            <a:spLocks noChangeArrowheads="1"/>
          </p:cNvSpPr>
          <p:nvPr/>
        </p:nvSpPr>
        <p:spPr bwMode="auto">
          <a:xfrm>
            <a:off x="304800" y="76200"/>
            <a:ext cx="7162800" cy="519113"/>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2800" u="sng" dirty="0">
                <a:solidFill>
                  <a:srgbClr val="000099"/>
                </a:solidFill>
                <a:latin typeface="Arial Black" pitchFamily="34" charset="0"/>
              </a:rPr>
              <a:t>2.1.2  The Foundation of Substance</a:t>
            </a:r>
          </a:p>
        </p:txBody>
      </p:sp>
      <p:sp>
        <p:nvSpPr>
          <p:cNvPr id="36874" name="Rectangle 10"/>
          <p:cNvSpPr>
            <a:spLocks noChangeArrowheads="1"/>
          </p:cNvSpPr>
          <p:nvPr/>
        </p:nvSpPr>
        <p:spPr bwMode="auto">
          <a:xfrm>
            <a:off x="304800" y="1295400"/>
            <a:ext cx="4191000" cy="4267200"/>
          </a:xfrm>
          <a:prstGeom prst="rect">
            <a:avLst/>
          </a:prstGeom>
          <a:noFill/>
          <a:ln w="9525">
            <a:solidFill>
              <a:srgbClr val="333399"/>
            </a:solidFill>
            <a:miter lim="800000"/>
            <a:headEnd/>
            <a:tailEnd/>
          </a:ln>
          <a:effectLst/>
        </p:spPr>
        <p:txBody>
          <a:bodyPr wrap="none" anchor="ctr"/>
          <a:lstStyle/>
          <a:p>
            <a:endParaRPr lang="en-US"/>
          </a:p>
        </p:txBody>
      </p:sp>
      <p:grpSp>
        <p:nvGrpSpPr>
          <p:cNvPr id="36875" name="Group 11"/>
          <p:cNvGrpSpPr>
            <a:grpSpLocks/>
          </p:cNvGrpSpPr>
          <p:nvPr/>
        </p:nvGrpSpPr>
        <p:grpSpPr bwMode="auto">
          <a:xfrm>
            <a:off x="457200" y="838200"/>
            <a:ext cx="3886200" cy="762000"/>
            <a:chOff x="288" y="528"/>
            <a:chExt cx="2448" cy="480"/>
          </a:xfrm>
        </p:grpSpPr>
        <p:sp>
          <p:nvSpPr>
            <p:cNvPr id="36876" name="Rectangle 12"/>
            <p:cNvSpPr>
              <a:spLocks noChangeArrowheads="1"/>
            </p:cNvSpPr>
            <p:nvPr/>
          </p:nvSpPr>
          <p:spPr bwMode="auto">
            <a:xfrm>
              <a:off x="335" y="528"/>
              <a:ext cx="2354" cy="458"/>
            </a:xfrm>
            <a:prstGeom prst="rect">
              <a:avLst/>
            </a:prstGeom>
            <a:gradFill rotWithShape="1">
              <a:gsLst>
                <a:gs pos="0">
                  <a:srgbClr val="FFFFFF"/>
                </a:gs>
                <a:gs pos="100000">
                  <a:srgbClr val="CCCCFF"/>
                </a:gs>
              </a:gsLst>
              <a:path path="shape">
                <a:fillToRect l="50000" t="50000" r="50000" b="50000"/>
              </a:path>
            </a:gradFill>
            <a:ln w="19050" algn="ctr">
              <a:solidFill>
                <a:srgbClr val="000099"/>
              </a:solidFill>
              <a:miter lim="800000"/>
              <a:headEnd/>
              <a:tailEnd/>
            </a:ln>
            <a:effectLst/>
          </p:spPr>
          <p:txBody>
            <a:bodyPr wrap="none" anchor="ctr"/>
            <a:lstStyle/>
            <a:p>
              <a:endParaRPr lang="en-US"/>
            </a:p>
          </p:txBody>
        </p:sp>
        <p:sp>
          <p:nvSpPr>
            <p:cNvPr id="36877" name="Text Box 13"/>
            <p:cNvSpPr txBox="1">
              <a:spLocks noChangeArrowheads="1"/>
            </p:cNvSpPr>
            <p:nvPr/>
          </p:nvSpPr>
          <p:spPr bwMode="auto">
            <a:xfrm>
              <a:off x="288" y="550"/>
              <a:ext cx="244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dirty="0">
                  <a:solidFill>
                    <a:srgbClr val="000099"/>
                  </a:solidFill>
                </a:rPr>
                <a:t>Age of the Foundation</a:t>
              </a:r>
            </a:p>
            <a:p>
              <a:pPr algn="ctr" eaLnBrk="0" hangingPunct="0">
                <a:lnSpc>
                  <a:spcPct val="80000"/>
                </a:lnSpc>
              </a:pPr>
              <a:r>
                <a:rPr lang="en-US" sz="2600" b="1" dirty="0">
                  <a:solidFill>
                    <a:srgbClr val="000099"/>
                  </a:solidFill>
                </a:rPr>
                <a:t>for Restoration</a:t>
              </a:r>
            </a:p>
          </p:txBody>
        </p:sp>
      </p:grpSp>
      <p:grpSp>
        <p:nvGrpSpPr>
          <p:cNvPr id="36878" name="Group 14"/>
          <p:cNvGrpSpPr>
            <a:grpSpLocks/>
          </p:cNvGrpSpPr>
          <p:nvPr/>
        </p:nvGrpSpPr>
        <p:grpSpPr bwMode="auto">
          <a:xfrm>
            <a:off x="742950" y="1782763"/>
            <a:ext cx="3314700" cy="2789237"/>
            <a:chOff x="468" y="1123"/>
            <a:chExt cx="2088" cy="1757"/>
          </a:xfrm>
        </p:grpSpPr>
        <p:sp>
          <p:nvSpPr>
            <p:cNvPr id="36879" name="AutoShape 15"/>
            <p:cNvSpPr>
              <a:spLocks noChangeArrowheads="1"/>
            </p:cNvSpPr>
            <p:nvPr/>
          </p:nvSpPr>
          <p:spPr bwMode="auto">
            <a:xfrm rot="10800000">
              <a:off x="816" y="1699"/>
              <a:ext cx="96" cy="384"/>
            </a:xfrm>
            <a:prstGeom prst="downArrow">
              <a:avLst>
                <a:gd name="adj1" fmla="val 33333"/>
                <a:gd name="adj2" fmla="val 156259"/>
              </a:avLst>
            </a:prstGeom>
            <a:solidFill>
              <a:srgbClr val="6600CC"/>
            </a:solidFill>
            <a:ln w="38100"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36880" name="Group 16"/>
            <p:cNvGrpSpPr>
              <a:grpSpLocks/>
            </p:cNvGrpSpPr>
            <p:nvPr/>
          </p:nvGrpSpPr>
          <p:grpSpPr bwMode="auto">
            <a:xfrm>
              <a:off x="594" y="1123"/>
              <a:ext cx="540" cy="534"/>
              <a:chOff x="4704" y="288"/>
              <a:chExt cx="672" cy="720"/>
            </a:xfrm>
          </p:grpSpPr>
          <p:sp>
            <p:nvSpPr>
              <p:cNvPr id="36881" name="Oval 1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36882" name="WordArt 1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36883" name="Group 19"/>
            <p:cNvGrpSpPr>
              <a:grpSpLocks/>
            </p:cNvGrpSpPr>
            <p:nvPr/>
          </p:nvGrpSpPr>
          <p:grpSpPr bwMode="auto">
            <a:xfrm>
              <a:off x="468" y="2413"/>
              <a:ext cx="792" cy="419"/>
              <a:chOff x="1344" y="2752"/>
              <a:chExt cx="1056" cy="528"/>
            </a:xfrm>
          </p:grpSpPr>
          <p:sp>
            <p:nvSpPr>
              <p:cNvPr id="36884" name="Oval 20"/>
              <p:cNvSpPr>
                <a:spLocks noChangeArrowheads="1"/>
              </p:cNvSpPr>
              <p:nvPr/>
            </p:nvSpPr>
            <p:spPr bwMode="auto">
              <a:xfrm>
                <a:off x="1344" y="2752"/>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36885" name="WordArt 21"/>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Jacob</a:t>
                </a:r>
              </a:p>
            </p:txBody>
          </p:sp>
        </p:grpSp>
        <p:sp>
          <p:nvSpPr>
            <p:cNvPr id="36886" name="AutoShape 22"/>
            <p:cNvSpPr>
              <a:spLocks noChangeArrowheads="1"/>
            </p:cNvSpPr>
            <p:nvPr/>
          </p:nvSpPr>
          <p:spPr bwMode="auto">
            <a:xfrm rot="5400000">
              <a:off x="1476" y="2435"/>
              <a:ext cx="96" cy="384"/>
            </a:xfrm>
            <a:prstGeom prst="downArrow">
              <a:avLst>
                <a:gd name="adj1" fmla="val 33333"/>
                <a:gd name="adj2" fmla="val 156259"/>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sp>
          <p:nvSpPr>
            <p:cNvPr id="36887" name="Oval 23"/>
            <p:cNvSpPr>
              <a:spLocks noChangeArrowheads="1"/>
            </p:cNvSpPr>
            <p:nvPr/>
          </p:nvSpPr>
          <p:spPr bwMode="auto">
            <a:xfrm>
              <a:off x="1716" y="2364"/>
              <a:ext cx="840" cy="516"/>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36888" name="WordArt 24"/>
            <p:cNvSpPr>
              <a:spLocks noChangeArrowheads="1" noChangeShapeType="1" noTextEdit="1"/>
            </p:cNvSpPr>
            <p:nvPr/>
          </p:nvSpPr>
          <p:spPr bwMode="auto">
            <a:xfrm>
              <a:off x="1868" y="2481"/>
              <a:ext cx="536" cy="282"/>
            </a:xfrm>
            <a:prstGeom prst="rect">
              <a:avLst/>
            </a:prstGeom>
          </p:spPr>
          <p:txBody>
            <a:bodyPr wrap="none" fromWordArt="1">
              <a:prstTxWarp prst="textInflate">
                <a:avLst>
                  <a:gd name="adj" fmla="val 13634"/>
                </a:avLst>
              </a:prstTxWarp>
            </a:bodyPr>
            <a:lstStyle/>
            <a:p>
              <a:pPr algn="ctr"/>
              <a:r>
                <a:rPr lang="en-US" sz="3600" kern="10">
                  <a:ln w="28575">
                    <a:solidFill>
                      <a:srgbClr val="800000"/>
                    </a:solidFill>
                    <a:round/>
                    <a:headEnd/>
                    <a:tailEnd/>
                  </a:ln>
                  <a:solidFill>
                    <a:schemeClr val="bg1"/>
                  </a:solidFill>
                  <a:latin typeface="Impact"/>
                </a:rPr>
                <a:t>Esau</a:t>
              </a:r>
            </a:p>
          </p:txBody>
        </p:sp>
        <p:grpSp>
          <p:nvGrpSpPr>
            <p:cNvPr id="36889" name="Group 25"/>
            <p:cNvGrpSpPr>
              <a:grpSpLocks/>
            </p:cNvGrpSpPr>
            <p:nvPr/>
          </p:nvGrpSpPr>
          <p:grpSpPr bwMode="auto">
            <a:xfrm>
              <a:off x="468" y="1955"/>
              <a:ext cx="792" cy="420"/>
              <a:chOff x="1344" y="2064"/>
              <a:chExt cx="1056" cy="528"/>
            </a:xfrm>
          </p:grpSpPr>
          <p:sp>
            <p:nvSpPr>
              <p:cNvPr id="36890" name="Oval 26"/>
              <p:cNvSpPr>
                <a:spLocks noChangeArrowheads="1"/>
              </p:cNvSpPr>
              <p:nvPr/>
            </p:nvSpPr>
            <p:spPr bwMode="auto">
              <a:xfrm>
                <a:off x="1344" y="2064"/>
                <a:ext cx="1056" cy="528"/>
              </a:xfrm>
              <a:prstGeom prst="ellipse">
                <a:avLst/>
              </a:prstGeom>
              <a:gradFill rotWithShape="0">
                <a:gsLst>
                  <a:gs pos="0">
                    <a:schemeClr val="bg1"/>
                  </a:gs>
                  <a:gs pos="100000">
                    <a:srgbClr val="FFE5E5"/>
                  </a:gs>
                </a:gsLst>
                <a:path path="shape">
                  <a:fillToRect l="50000" t="50000" r="50000" b="50000"/>
                </a:path>
              </a:gradFill>
              <a:ln w="3175" algn="ctr">
                <a:solidFill>
                  <a:srgbClr val="6600CC"/>
                </a:solidFill>
                <a:round/>
                <a:headEnd/>
                <a:tailEnd/>
              </a:ln>
              <a:effectLst>
                <a:outerShdw dist="63500" dir="5400000" algn="ctr" rotWithShape="0">
                  <a:srgbClr val="6600CC"/>
                </a:outerShdw>
              </a:effectLst>
            </p:spPr>
            <p:txBody>
              <a:bodyPr wrap="none" anchor="ctr"/>
              <a:lstStyle/>
              <a:p>
                <a:pPr algn="ctr"/>
                <a:endParaRPr lang="en-US">
                  <a:latin typeface="Arial Black" pitchFamily="34" charset="0"/>
                </a:endParaRPr>
              </a:p>
            </p:txBody>
          </p:sp>
          <p:sp>
            <p:nvSpPr>
              <p:cNvPr id="36891" name="WordArt 27"/>
              <p:cNvSpPr>
                <a:spLocks noChangeArrowheads="1" noChangeShapeType="1" noTextEdit="1"/>
              </p:cNvSpPr>
              <p:nvPr/>
            </p:nvSpPr>
            <p:spPr bwMode="auto">
              <a:xfrm>
                <a:off x="1535" y="2184"/>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000A0"/>
                    </a:solidFill>
                    <a:latin typeface="Impact"/>
                  </a:rPr>
                  <a:t>Isaac</a:t>
                </a:r>
              </a:p>
            </p:txBody>
          </p:sp>
        </p:gr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2000" fill="hold"/>
                                        <p:tgtEl>
                                          <p:spTgt spid="36873"/>
                                        </p:tgtEl>
                                        <p:attrNameLst>
                                          <p:attrName>ppt_w</p:attrName>
                                        </p:attrNameLst>
                                      </p:cBhvr>
                                      <p:tavLst>
                                        <p:tav tm="0">
                                          <p:val>
                                            <p:strVal val="#ppt_w*0.70"/>
                                          </p:val>
                                        </p:tav>
                                        <p:tav tm="100000">
                                          <p:val>
                                            <p:strVal val="#ppt_w"/>
                                          </p:val>
                                        </p:tav>
                                      </p:tavLst>
                                    </p:anim>
                                    <p:anim calcmode="lin" valueType="num">
                                      <p:cBhvr>
                                        <p:cTn id="8" dur="2000" fill="hold"/>
                                        <p:tgtEl>
                                          <p:spTgt spid="36873"/>
                                        </p:tgtEl>
                                        <p:attrNameLst>
                                          <p:attrName>ppt_h</p:attrName>
                                        </p:attrNameLst>
                                      </p:cBhvr>
                                      <p:tavLst>
                                        <p:tav tm="0">
                                          <p:val>
                                            <p:strVal val="#ppt_h"/>
                                          </p:val>
                                        </p:tav>
                                        <p:tav tm="100000">
                                          <p:val>
                                            <p:strVal val="#ppt_h"/>
                                          </p:val>
                                        </p:tav>
                                      </p:tavLst>
                                    </p:anim>
                                    <p:animEffect transition="in" filter="fade">
                                      <p:cBhvr>
                                        <p:cTn id="9" dur="2000"/>
                                        <p:tgtEl>
                                          <p:spTgt spid="3687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6870"/>
                                        </p:tgtEl>
                                        <p:attrNameLst>
                                          <p:attrName>style.visibility</p:attrName>
                                        </p:attrNameLst>
                                      </p:cBhvr>
                                      <p:to>
                                        <p:strVal val="visible"/>
                                      </p:to>
                                    </p:set>
                                    <p:animEffect transition="in" filter="barn(outVertical)">
                                      <p:cBhvr>
                                        <p:cTn id="14" dur="500"/>
                                        <p:tgtEl>
                                          <p:spTgt spid="368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6875"/>
                                        </p:tgtEl>
                                        <p:attrNameLst>
                                          <p:attrName>style.visibility</p:attrName>
                                        </p:attrNameLst>
                                      </p:cBhvr>
                                      <p:to>
                                        <p:strVal val="visible"/>
                                      </p:to>
                                    </p:set>
                                    <p:animEffect transition="in" filter="fade">
                                      <p:cBhvr>
                                        <p:cTn id="19" dur="2000"/>
                                        <p:tgtEl>
                                          <p:spTgt spid="36875"/>
                                        </p:tgtEl>
                                      </p:cBhvr>
                                    </p:animEffect>
                                    <p:anim calcmode="lin" valueType="num">
                                      <p:cBhvr>
                                        <p:cTn id="20" dur="2000" fill="hold"/>
                                        <p:tgtEl>
                                          <p:spTgt spid="36875"/>
                                        </p:tgtEl>
                                        <p:attrNameLst>
                                          <p:attrName>ppt_x</p:attrName>
                                        </p:attrNameLst>
                                      </p:cBhvr>
                                      <p:tavLst>
                                        <p:tav tm="0">
                                          <p:val>
                                            <p:strVal val="#ppt_x"/>
                                          </p:val>
                                        </p:tav>
                                        <p:tav tm="100000">
                                          <p:val>
                                            <p:strVal val="#ppt_x"/>
                                          </p:val>
                                        </p:tav>
                                      </p:tavLst>
                                    </p:anim>
                                    <p:anim calcmode="lin" valueType="num">
                                      <p:cBhvr>
                                        <p:cTn id="21" dur="2000" fill="hold"/>
                                        <p:tgtEl>
                                          <p:spTgt spid="3687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6866"/>
                                        </p:tgtEl>
                                        <p:attrNameLst>
                                          <p:attrName>style.visibility</p:attrName>
                                        </p:attrNameLst>
                                      </p:cBhvr>
                                      <p:to>
                                        <p:strVal val="visible"/>
                                      </p:to>
                                    </p:set>
                                    <p:animEffect transition="in" filter="fade">
                                      <p:cBhvr>
                                        <p:cTn id="26" dur="2000"/>
                                        <p:tgtEl>
                                          <p:spTgt spid="36866"/>
                                        </p:tgtEl>
                                      </p:cBhvr>
                                    </p:animEffect>
                                    <p:anim calcmode="lin" valueType="num">
                                      <p:cBhvr>
                                        <p:cTn id="27" dur="2000" fill="hold"/>
                                        <p:tgtEl>
                                          <p:spTgt spid="36866"/>
                                        </p:tgtEl>
                                        <p:attrNameLst>
                                          <p:attrName>ppt_x</p:attrName>
                                        </p:attrNameLst>
                                      </p:cBhvr>
                                      <p:tavLst>
                                        <p:tav tm="0">
                                          <p:val>
                                            <p:strVal val="#ppt_x"/>
                                          </p:val>
                                        </p:tav>
                                        <p:tav tm="100000">
                                          <p:val>
                                            <p:strVal val="#ppt_x"/>
                                          </p:val>
                                        </p:tav>
                                      </p:tavLst>
                                    </p:anim>
                                    <p:anim calcmode="lin" valueType="num">
                                      <p:cBhvr>
                                        <p:cTn id="28" dur="2000" fill="hold"/>
                                        <p:tgtEl>
                                          <p:spTgt spid="36866"/>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36878"/>
                                        </p:tgtEl>
                                        <p:attrNameLst>
                                          <p:attrName>style.visibility</p:attrName>
                                        </p:attrNameLst>
                                      </p:cBhvr>
                                      <p:to>
                                        <p:strVal val="visible"/>
                                      </p:to>
                                    </p:set>
                                    <p:animEffect transition="in" filter="fade">
                                      <p:cBhvr>
                                        <p:cTn id="31" dur="3000"/>
                                        <p:tgtEl>
                                          <p:spTgt spid="36878"/>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36874"/>
                                        </p:tgtEl>
                                        <p:attrNameLst>
                                          <p:attrName>style.visibility</p:attrName>
                                        </p:attrNameLst>
                                      </p:cBhvr>
                                      <p:to>
                                        <p:strVal val="visible"/>
                                      </p:to>
                                    </p:set>
                                    <p:animEffect transition="in" filter="fade">
                                      <p:cBhvr>
                                        <p:cTn id="34" dur="10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P spid="368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8915" name="Text Box 3"/>
          <p:cNvSpPr txBox="1">
            <a:spLocks noChangeArrowheads="1"/>
          </p:cNvSpPr>
          <p:nvPr/>
        </p:nvSpPr>
        <p:spPr bwMode="auto">
          <a:xfrm>
            <a:off x="1384300" y="5968425"/>
            <a:ext cx="6388100" cy="584775"/>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Upon entering the </a:t>
            </a:r>
            <a:r>
              <a:rPr lang="en-US" sz="2000" b="1" u="sng" dirty="0">
                <a:solidFill>
                  <a:schemeClr val="bg1"/>
                </a:solidFill>
                <a:latin typeface="Arial Narrow" pitchFamily="34" charset="0"/>
              </a:rPr>
              <a:t>Age of the Providence of Restoration</a:t>
            </a:r>
            <a:r>
              <a:rPr lang="en-US" sz="2000" b="1" dirty="0">
                <a:solidFill>
                  <a:schemeClr val="bg1"/>
                </a:solidFill>
                <a:latin typeface="Arial Narrow" pitchFamily="34" charset="0"/>
              </a:rPr>
              <a:t>, </a:t>
            </a:r>
          </a:p>
          <a:p>
            <a:pPr eaLnBrk="0" hangingPunct="0">
              <a:lnSpc>
                <a:spcPct val="80000"/>
              </a:lnSpc>
            </a:pPr>
            <a:r>
              <a:rPr lang="en-US" sz="2000" b="1" dirty="0">
                <a:solidFill>
                  <a:schemeClr val="bg1"/>
                </a:solidFill>
                <a:latin typeface="Arial Narrow" pitchFamily="34" charset="0"/>
              </a:rPr>
              <a:t>God worked to lay the </a:t>
            </a:r>
            <a:r>
              <a:rPr lang="en-US" sz="2000" b="1" u="sng" dirty="0">
                <a:solidFill>
                  <a:schemeClr val="bg1"/>
                </a:solidFill>
                <a:latin typeface="Arial Narrow" pitchFamily="34" charset="0"/>
              </a:rPr>
              <a:t>national foundation</a:t>
            </a:r>
            <a:r>
              <a:rPr lang="en-US" sz="2000" b="1" dirty="0">
                <a:solidFill>
                  <a:schemeClr val="bg1"/>
                </a:solidFill>
                <a:latin typeface="Arial Narrow" pitchFamily="34" charset="0"/>
              </a:rPr>
              <a:t> of substance </a:t>
            </a:r>
            <a:r>
              <a:rPr lang="en-US" sz="1600" dirty="0">
                <a:solidFill>
                  <a:schemeClr val="bg1"/>
                </a:solidFill>
                <a:latin typeface="Arial Narrow" pitchFamily="34" charset="0"/>
              </a:rPr>
              <a:t>(p. 233).</a:t>
            </a:r>
          </a:p>
        </p:txBody>
      </p:sp>
      <p:sp>
        <p:nvSpPr>
          <p:cNvPr id="38917" name="Rectangle 5"/>
          <p:cNvSpPr>
            <a:spLocks noChangeArrowheads="1"/>
          </p:cNvSpPr>
          <p:nvPr/>
        </p:nvSpPr>
        <p:spPr bwMode="auto">
          <a:xfrm>
            <a:off x="304800" y="1295400"/>
            <a:ext cx="4191000" cy="4267200"/>
          </a:xfrm>
          <a:prstGeom prst="rect">
            <a:avLst/>
          </a:prstGeom>
          <a:noFill/>
          <a:ln w="9525">
            <a:solidFill>
              <a:srgbClr val="333399"/>
            </a:solidFill>
            <a:miter lim="800000"/>
            <a:headEnd/>
            <a:tailEnd/>
          </a:ln>
          <a:effectLst/>
        </p:spPr>
        <p:txBody>
          <a:bodyPr wrap="none" anchor="ctr"/>
          <a:lstStyle/>
          <a:p>
            <a:endParaRPr lang="en-US"/>
          </a:p>
        </p:txBody>
      </p:sp>
      <p:sp>
        <p:nvSpPr>
          <p:cNvPr id="38918" name="Rectangle 6"/>
          <p:cNvSpPr>
            <a:spLocks noChangeArrowheads="1"/>
          </p:cNvSpPr>
          <p:nvPr/>
        </p:nvSpPr>
        <p:spPr bwMode="auto">
          <a:xfrm>
            <a:off x="531813" y="838200"/>
            <a:ext cx="3736975" cy="727075"/>
          </a:xfrm>
          <a:prstGeom prst="rect">
            <a:avLst/>
          </a:prstGeom>
          <a:gradFill rotWithShape="1">
            <a:gsLst>
              <a:gs pos="0">
                <a:srgbClr val="FFFFFF"/>
              </a:gs>
              <a:gs pos="100000">
                <a:srgbClr val="CCCCFF"/>
              </a:gs>
            </a:gsLst>
            <a:path path="shape">
              <a:fillToRect l="50000" t="50000" r="50000" b="50000"/>
            </a:path>
          </a:gradFill>
          <a:ln w="19050" algn="ctr">
            <a:solidFill>
              <a:srgbClr val="000099"/>
            </a:solidFill>
            <a:miter lim="800000"/>
            <a:headEnd/>
            <a:tailEnd/>
          </a:ln>
          <a:effectLst/>
        </p:spPr>
        <p:txBody>
          <a:bodyPr wrap="none" anchor="ctr"/>
          <a:lstStyle/>
          <a:p>
            <a:endParaRPr lang="en-US"/>
          </a:p>
        </p:txBody>
      </p:sp>
      <p:sp>
        <p:nvSpPr>
          <p:cNvPr id="38919" name="Text Box 7"/>
          <p:cNvSpPr txBox="1">
            <a:spLocks noChangeArrowheads="1"/>
          </p:cNvSpPr>
          <p:nvPr/>
        </p:nvSpPr>
        <p:spPr bwMode="auto">
          <a:xfrm>
            <a:off x="457200" y="873125"/>
            <a:ext cx="3886200" cy="727075"/>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Age of the Foundation</a:t>
            </a:r>
          </a:p>
          <a:p>
            <a:pPr algn="ctr" eaLnBrk="0" hangingPunct="0">
              <a:lnSpc>
                <a:spcPct val="80000"/>
              </a:lnSpc>
            </a:pPr>
            <a:r>
              <a:rPr lang="en-US" sz="2600" b="1">
                <a:solidFill>
                  <a:srgbClr val="000099"/>
                </a:solidFill>
              </a:rPr>
              <a:t>for Restoration</a:t>
            </a:r>
          </a:p>
        </p:txBody>
      </p:sp>
      <p:grpSp>
        <p:nvGrpSpPr>
          <p:cNvPr id="38920" name="Group 8"/>
          <p:cNvGrpSpPr>
            <a:grpSpLocks/>
          </p:cNvGrpSpPr>
          <p:nvPr/>
        </p:nvGrpSpPr>
        <p:grpSpPr bwMode="auto">
          <a:xfrm>
            <a:off x="762000" y="4724400"/>
            <a:ext cx="3276600" cy="762000"/>
            <a:chOff x="960" y="3168"/>
            <a:chExt cx="1680" cy="480"/>
          </a:xfrm>
        </p:grpSpPr>
        <p:sp>
          <p:nvSpPr>
            <p:cNvPr id="38921" name="Rectangle 9"/>
            <p:cNvSpPr>
              <a:spLocks noChangeArrowheads="1"/>
            </p:cNvSpPr>
            <p:nvPr/>
          </p:nvSpPr>
          <p:spPr bwMode="auto">
            <a:xfrm>
              <a:off x="960" y="3168"/>
              <a:ext cx="1680"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38922" name="Text Box 10"/>
            <p:cNvSpPr txBox="1">
              <a:spLocks noChangeArrowheads="1"/>
            </p:cNvSpPr>
            <p:nvPr/>
          </p:nvSpPr>
          <p:spPr bwMode="auto">
            <a:xfrm>
              <a:off x="960" y="3190"/>
              <a:ext cx="168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Family foundation</a:t>
              </a:r>
            </a:p>
            <a:p>
              <a:pPr algn="ctr" eaLnBrk="0" hangingPunct="0">
                <a:lnSpc>
                  <a:spcPct val="80000"/>
                </a:lnSpc>
              </a:pPr>
              <a:r>
                <a:rPr lang="en-US" sz="2600" b="1">
                  <a:solidFill>
                    <a:srgbClr val="000099"/>
                  </a:solidFill>
                </a:rPr>
                <a:t>of substance</a:t>
              </a:r>
            </a:p>
          </p:txBody>
        </p:sp>
      </p:grpSp>
      <p:sp>
        <p:nvSpPr>
          <p:cNvPr id="38923" name="Rectangle 11"/>
          <p:cNvSpPr>
            <a:spLocks noChangeArrowheads="1"/>
          </p:cNvSpPr>
          <p:nvPr/>
        </p:nvSpPr>
        <p:spPr bwMode="auto">
          <a:xfrm>
            <a:off x="4572000" y="1295400"/>
            <a:ext cx="4191000" cy="4267200"/>
          </a:xfrm>
          <a:prstGeom prst="rect">
            <a:avLst/>
          </a:prstGeom>
          <a:noFill/>
          <a:ln w="9525">
            <a:solidFill>
              <a:srgbClr val="333399"/>
            </a:solidFill>
            <a:miter lim="800000"/>
            <a:headEnd/>
            <a:tailEnd/>
          </a:ln>
          <a:effectLst/>
        </p:spPr>
        <p:txBody>
          <a:bodyPr wrap="none" anchor="ctr"/>
          <a:lstStyle/>
          <a:p>
            <a:endParaRPr lang="en-US"/>
          </a:p>
        </p:txBody>
      </p:sp>
      <p:grpSp>
        <p:nvGrpSpPr>
          <p:cNvPr id="38924" name="Group 12"/>
          <p:cNvGrpSpPr>
            <a:grpSpLocks/>
          </p:cNvGrpSpPr>
          <p:nvPr/>
        </p:nvGrpSpPr>
        <p:grpSpPr bwMode="auto">
          <a:xfrm>
            <a:off x="4724400" y="838200"/>
            <a:ext cx="3886200" cy="762000"/>
            <a:chOff x="2976" y="528"/>
            <a:chExt cx="2448" cy="480"/>
          </a:xfrm>
        </p:grpSpPr>
        <p:sp>
          <p:nvSpPr>
            <p:cNvPr id="38925" name="Rectangle 13"/>
            <p:cNvSpPr>
              <a:spLocks noChangeArrowheads="1"/>
            </p:cNvSpPr>
            <p:nvPr/>
          </p:nvSpPr>
          <p:spPr bwMode="auto">
            <a:xfrm>
              <a:off x="3023" y="528"/>
              <a:ext cx="2354" cy="458"/>
            </a:xfrm>
            <a:prstGeom prst="rect">
              <a:avLst/>
            </a:prstGeom>
            <a:gradFill rotWithShape="1">
              <a:gsLst>
                <a:gs pos="0">
                  <a:srgbClr val="FFFFFF"/>
                </a:gs>
                <a:gs pos="100000">
                  <a:srgbClr val="CCCCFF"/>
                </a:gs>
              </a:gsLst>
              <a:path path="shape">
                <a:fillToRect l="50000" t="50000" r="50000" b="50000"/>
              </a:path>
            </a:gradFill>
            <a:ln w="19050" algn="ctr">
              <a:solidFill>
                <a:srgbClr val="000099"/>
              </a:solidFill>
              <a:miter lim="800000"/>
              <a:headEnd/>
              <a:tailEnd/>
            </a:ln>
            <a:effectLst/>
          </p:spPr>
          <p:txBody>
            <a:bodyPr wrap="none" anchor="ctr"/>
            <a:lstStyle/>
            <a:p>
              <a:endParaRPr lang="en-US"/>
            </a:p>
          </p:txBody>
        </p:sp>
        <p:sp>
          <p:nvSpPr>
            <p:cNvPr id="38926" name="Text Box 14"/>
            <p:cNvSpPr txBox="1">
              <a:spLocks noChangeArrowheads="1"/>
            </p:cNvSpPr>
            <p:nvPr/>
          </p:nvSpPr>
          <p:spPr bwMode="auto">
            <a:xfrm>
              <a:off x="2976" y="550"/>
              <a:ext cx="244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dirty="0">
                  <a:solidFill>
                    <a:srgbClr val="000099"/>
                  </a:solidFill>
                </a:rPr>
                <a:t>Age of the Providence</a:t>
              </a:r>
            </a:p>
            <a:p>
              <a:pPr algn="ctr" eaLnBrk="0" hangingPunct="0">
                <a:lnSpc>
                  <a:spcPct val="80000"/>
                </a:lnSpc>
              </a:pPr>
              <a:r>
                <a:rPr lang="en-US" sz="2600" b="1" dirty="0">
                  <a:solidFill>
                    <a:srgbClr val="000099"/>
                  </a:solidFill>
                </a:rPr>
                <a:t>for Restoration</a:t>
              </a:r>
            </a:p>
          </p:txBody>
        </p:sp>
      </p:grpSp>
      <p:grpSp>
        <p:nvGrpSpPr>
          <p:cNvPr id="38927" name="Group 15"/>
          <p:cNvGrpSpPr>
            <a:grpSpLocks/>
          </p:cNvGrpSpPr>
          <p:nvPr/>
        </p:nvGrpSpPr>
        <p:grpSpPr bwMode="auto">
          <a:xfrm>
            <a:off x="4953000" y="4724400"/>
            <a:ext cx="3429000" cy="762000"/>
            <a:chOff x="3120" y="2880"/>
            <a:chExt cx="2160" cy="480"/>
          </a:xfrm>
        </p:grpSpPr>
        <p:sp>
          <p:nvSpPr>
            <p:cNvPr id="38928" name="Rectangle 16"/>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38929" name="Text Box 17"/>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dirty="0">
                  <a:solidFill>
                    <a:srgbClr val="000099"/>
                  </a:solidFill>
                </a:rPr>
                <a:t>National foundation</a:t>
              </a:r>
            </a:p>
            <a:p>
              <a:pPr algn="ctr" eaLnBrk="0" hangingPunct="0">
                <a:lnSpc>
                  <a:spcPct val="80000"/>
                </a:lnSpc>
              </a:pPr>
              <a:r>
                <a:rPr lang="en-US" sz="2600" b="1" dirty="0">
                  <a:solidFill>
                    <a:srgbClr val="000099"/>
                  </a:solidFill>
                </a:rPr>
                <a:t>of substance</a:t>
              </a:r>
            </a:p>
          </p:txBody>
        </p:sp>
      </p:grpSp>
      <p:grpSp>
        <p:nvGrpSpPr>
          <p:cNvPr id="38930" name="Group 18"/>
          <p:cNvGrpSpPr>
            <a:grpSpLocks/>
          </p:cNvGrpSpPr>
          <p:nvPr/>
        </p:nvGrpSpPr>
        <p:grpSpPr bwMode="auto">
          <a:xfrm>
            <a:off x="742950" y="1782763"/>
            <a:ext cx="3314700" cy="2789237"/>
            <a:chOff x="468" y="1123"/>
            <a:chExt cx="2088" cy="1757"/>
          </a:xfrm>
        </p:grpSpPr>
        <p:sp>
          <p:nvSpPr>
            <p:cNvPr id="38931" name="AutoShape 19"/>
            <p:cNvSpPr>
              <a:spLocks noChangeArrowheads="1"/>
            </p:cNvSpPr>
            <p:nvPr/>
          </p:nvSpPr>
          <p:spPr bwMode="auto">
            <a:xfrm rot="10800000">
              <a:off x="816" y="1699"/>
              <a:ext cx="96" cy="384"/>
            </a:xfrm>
            <a:prstGeom prst="downArrow">
              <a:avLst>
                <a:gd name="adj1" fmla="val 33333"/>
                <a:gd name="adj2" fmla="val 156259"/>
              </a:avLst>
            </a:prstGeom>
            <a:solidFill>
              <a:srgbClr val="6600CC"/>
            </a:solidFill>
            <a:ln w="38100"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38932" name="Group 20"/>
            <p:cNvGrpSpPr>
              <a:grpSpLocks/>
            </p:cNvGrpSpPr>
            <p:nvPr/>
          </p:nvGrpSpPr>
          <p:grpSpPr bwMode="auto">
            <a:xfrm>
              <a:off x="594" y="1123"/>
              <a:ext cx="540" cy="534"/>
              <a:chOff x="4704" y="288"/>
              <a:chExt cx="672" cy="720"/>
            </a:xfrm>
          </p:grpSpPr>
          <p:sp>
            <p:nvSpPr>
              <p:cNvPr id="38933" name="Oval 21"/>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38934" name="WordArt 22"/>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38935" name="Group 23"/>
            <p:cNvGrpSpPr>
              <a:grpSpLocks/>
            </p:cNvGrpSpPr>
            <p:nvPr/>
          </p:nvGrpSpPr>
          <p:grpSpPr bwMode="auto">
            <a:xfrm>
              <a:off x="468" y="2413"/>
              <a:ext cx="792" cy="419"/>
              <a:chOff x="1344" y="2752"/>
              <a:chExt cx="1056" cy="528"/>
            </a:xfrm>
          </p:grpSpPr>
          <p:sp>
            <p:nvSpPr>
              <p:cNvPr id="38936" name="Oval 24"/>
              <p:cNvSpPr>
                <a:spLocks noChangeArrowheads="1"/>
              </p:cNvSpPr>
              <p:nvPr/>
            </p:nvSpPr>
            <p:spPr bwMode="auto">
              <a:xfrm>
                <a:off x="1344" y="2752"/>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38937" name="WordArt 25"/>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Jacob</a:t>
                </a:r>
              </a:p>
            </p:txBody>
          </p:sp>
        </p:grpSp>
        <p:sp>
          <p:nvSpPr>
            <p:cNvPr id="38938" name="AutoShape 26"/>
            <p:cNvSpPr>
              <a:spLocks noChangeArrowheads="1"/>
            </p:cNvSpPr>
            <p:nvPr/>
          </p:nvSpPr>
          <p:spPr bwMode="auto">
            <a:xfrm rot="5400000">
              <a:off x="1476" y="2435"/>
              <a:ext cx="96" cy="384"/>
            </a:xfrm>
            <a:prstGeom prst="downArrow">
              <a:avLst>
                <a:gd name="adj1" fmla="val 33333"/>
                <a:gd name="adj2" fmla="val 156259"/>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sp>
          <p:nvSpPr>
            <p:cNvPr id="38939" name="Oval 27"/>
            <p:cNvSpPr>
              <a:spLocks noChangeArrowheads="1"/>
            </p:cNvSpPr>
            <p:nvPr/>
          </p:nvSpPr>
          <p:spPr bwMode="auto">
            <a:xfrm>
              <a:off x="1716" y="2364"/>
              <a:ext cx="840" cy="516"/>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38940" name="WordArt 28"/>
            <p:cNvSpPr>
              <a:spLocks noChangeArrowheads="1" noChangeShapeType="1" noTextEdit="1"/>
            </p:cNvSpPr>
            <p:nvPr/>
          </p:nvSpPr>
          <p:spPr bwMode="auto">
            <a:xfrm>
              <a:off x="1868" y="2481"/>
              <a:ext cx="536" cy="282"/>
            </a:xfrm>
            <a:prstGeom prst="rect">
              <a:avLst/>
            </a:prstGeom>
          </p:spPr>
          <p:txBody>
            <a:bodyPr wrap="none" fromWordArt="1">
              <a:prstTxWarp prst="textInflate">
                <a:avLst>
                  <a:gd name="adj" fmla="val 13634"/>
                </a:avLst>
              </a:prstTxWarp>
            </a:bodyPr>
            <a:lstStyle/>
            <a:p>
              <a:pPr algn="ctr"/>
              <a:r>
                <a:rPr lang="en-US" sz="3600" kern="10">
                  <a:ln w="28575">
                    <a:solidFill>
                      <a:srgbClr val="800000"/>
                    </a:solidFill>
                    <a:round/>
                    <a:headEnd/>
                    <a:tailEnd/>
                  </a:ln>
                  <a:solidFill>
                    <a:schemeClr val="bg1"/>
                  </a:solidFill>
                  <a:latin typeface="Impact"/>
                </a:rPr>
                <a:t>Esau</a:t>
              </a:r>
            </a:p>
          </p:txBody>
        </p:sp>
        <p:grpSp>
          <p:nvGrpSpPr>
            <p:cNvPr id="38941" name="Group 29"/>
            <p:cNvGrpSpPr>
              <a:grpSpLocks/>
            </p:cNvGrpSpPr>
            <p:nvPr/>
          </p:nvGrpSpPr>
          <p:grpSpPr bwMode="auto">
            <a:xfrm>
              <a:off x="468" y="1955"/>
              <a:ext cx="792" cy="420"/>
              <a:chOff x="1344" y="2064"/>
              <a:chExt cx="1056" cy="528"/>
            </a:xfrm>
          </p:grpSpPr>
          <p:sp>
            <p:nvSpPr>
              <p:cNvPr id="38942" name="Oval 30"/>
              <p:cNvSpPr>
                <a:spLocks noChangeArrowheads="1"/>
              </p:cNvSpPr>
              <p:nvPr/>
            </p:nvSpPr>
            <p:spPr bwMode="auto">
              <a:xfrm>
                <a:off x="1344" y="2064"/>
                <a:ext cx="1056" cy="528"/>
              </a:xfrm>
              <a:prstGeom prst="ellipse">
                <a:avLst/>
              </a:prstGeom>
              <a:gradFill rotWithShape="0">
                <a:gsLst>
                  <a:gs pos="0">
                    <a:schemeClr val="bg1"/>
                  </a:gs>
                  <a:gs pos="100000">
                    <a:srgbClr val="FFE5E5"/>
                  </a:gs>
                </a:gsLst>
                <a:path path="shape">
                  <a:fillToRect l="50000" t="50000" r="50000" b="50000"/>
                </a:path>
              </a:gradFill>
              <a:ln w="3175" algn="ctr">
                <a:solidFill>
                  <a:srgbClr val="6600CC"/>
                </a:solidFill>
                <a:round/>
                <a:headEnd/>
                <a:tailEnd/>
              </a:ln>
              <a:effectLst>
                <a:outerShdw dist="63500" dir="5400000" algn="ctr" rotWithShape="0">
                  <a:srgbClr val="6600CC"/>
                </a:outerShdw>
              </a:effectLst>
            </p:spPr>
            <p:txBody>
              <a:bodyPr wrap="none" anchor="ctr"/>
              <a:lstStyle/>
              <a:p>
                <a:pPr algn="ctr"/>
                <a:endParaRPr lang="en-US">
                  <a:latin typeface="Arial Black" pitchFamily="34" charset="0"/>
                </a:endParaRPr>
              </a:p>
            </p:txBody>
          </p:sp>
          <p:sp>
            <p:nvSpPr>
              <p:cNvPr id="38943" name="WordArt 31"/>
              <p:cNvSpPr>
                <a:spLocks noChangeArrowheads="1" noChangeShapeType="1" noTextEdit="1"/>
              </p:cNvSpPr>
              <p:nvPr/>
            </p:nvSpPr>
            <p:spPr bwMode="auto">
              <a:xfrm>
                <a:off x="1535" y="2184"/>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000A0"/>
                    </a:solidFill>
                    <a:latin typeface="Impact"/>
                  </a:rPr>
                  <a:t>Isaac</a:t>
                </a:r>
              </a:p>
            </p:txBody>
          </p:sp>
        </p:grpSp>
      </p:grpSp>
      <p:sp>
        <p:nvSpPr>
          <p:cNvPr id="32" name="Text Box 9"/>
          <p:cNvSpPr txBox="1">
            <a:spLocks noChangeArrowheads="1"/>
          </p:cNvSpPr>
          <p:nvPr/>
        </p:nvSpPr>
        <p:spPr bwMode="auto">
          <a:xfrm>
            <a:off x="304800" y="76200"/>
            <a:ext cx="7162800" cy="519113"/>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2800" u="sng" dirty="0">
                <a:solidFill>
                  <a:srgbClr val="000099"/>
                </a:solidFill>
                <a:latin typeface="Arial Black" pitchFamily="34" charset="0"/>
              </a:rPr>
              <a:t>2.1.2  The Foundation of Substance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arn(outVertical)">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924"/>
                                        </p:tgtEl>
                                        <p:attrNameLst>
                                          <p:attrName>style.visibility</p:attrName>
                                        </p:attrNameLst>
                                      </p:cBhvr>
                                      <p:to>
                                        <p:strVal val="visible"/>
                                      </p:to>
                                    </p:set>
                                    <p:animEffect transition="in" filter="fade">
                                      <p:cBhvr>
                                        <p:cTn id="12" dur="2000"/>
                                        <p:tgtEl>
                                          <p:spTgt spid="38924"/>
                                        </p:tgtEl>
                                      </p:cBhvr>
                                    </p:animEffect>
                                    <p:anim calcmode="lin" valueType="num">
                                      <p:cBhvr>
                                        <p:cTn id="13" dur="2000" fill="hold"/>
                                        <p:tgtEl>
                                          <p:spTgt spid="38924"/>
                                        </p:tgtEl>
                                        <p:attrNameLst>
                                          <p:attrName>ppt_x</p:attrName>
                                        </p:attrNameLst>
                                      </p:cBhvr>
                                      <p:tavLst>
                                        <p:tav tm="0">
                                          <p:val>
                                            <p:strVal val="#ppt_x"/>
                                          </p:val>
                                        </p:tav>
                                        <p:tav tm="100000">
                                          <p:val>
                                            <p:strVal val="#ppt_x"/>
                                          </p:val>
                                        </p:tav>
                                      </p:tavLst>
                                    </p:anim>
                                    <p:anim calcmode="lin" valueType="num">
                                      <p:cBhvr>
                                        <p:cTn id="14" dur="2000" fill="hold"/>
                                        <p:tgtEl>
                                          <p:spTgt spid="389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8927"/>
                                        </p:tgtEl>
                                        <p:attrNameLst>
                                          <p:attrName>style.visibility</p:attrName>
                                        </p:attrNameLst>
                                      </p:cBhvr>
                                      <p:to>
                                        <p:strVal val="visible"/>
                                      </p:to>
                                    </p:set>
                                    <p:animEffect transition="in" filter="fade">
                                      <p:cBhvr>
                                        <p:cTn id="19" dur="2000"/>
                                        <p:tgtEl>
                                          <p:spTgt spid="38927"/>
                                        </p:tgtEl>
                                      </p:cBhvr>
                                    </p:animEffect>
                                    <p:anim calcmode="lin" valueType="num">
                                      <p:cBhvr>
                                        <p:cTn id="20" dur="2000" fill="hold"/>
                                        <p:tgtEl>
                                          <p:spTgt spid="38927"/>
                                        </p:tgtEl>
                                        <p:attrNameLst>
                                          <p:attrName>ppt_x</p:attrName>
                                        </p:attrNameLst>
                                      </p:cBhvr>
                                      <p:tavLst>
                                        <p:tav tm="0">
                                          <p:val>
                                            <p:strVal val="#ppt_x"/>
                                          </p:val>
                                        </p:tav>
                                        <p:tav tm="100000">
                                          <p:val>
                                            <p:strVal val="#ppt_x"/>
                                          </p:val>
                                        </p:tav>
                                      </p:tavLst>
                                    </p:anim>
                                    <p:anim calcmode="lin" valueType="num">
                                      <p:cBhvr>
                                        <p:cTn id="21" dur="2000" fill="hold"/>
                                        <p:tgtEl>
                                          <p:spTgt spid="38927"/>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500"/>
                                  </p:stCondLst>
                                  <p:childTnLst>
                                    <p:set>
                                      <p:cBhvr>
                                        <p:cTn id="23" dur="1" fill="hold">
                                          <p:stCondLst>
                                            <p:cond delay="0"/>
                                          </p:stCondLst>
                                        </p:cTn>
                                        <p:tgtEl>
                                          <p:spTgt spid="38923"/>
                                        </p:tgtEl>
                                        <p:attrNameLst>
                                          <p:attrName>style.visibility</p:attrName>
                                        </p:attrNameLst>
                                      </p:cBhvr>
                                      <p:to>
                                        <p:strVal val="visible"/>
                                      </p:to>
                                    </p:set>
                                    <p:animEffect transition="in" filter="fade">
                                      <p:cBhvr>
                                        <p:cTn id="24" dur="10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41004" name="Group 44"/>
          <p:cNvGrpSpPr>
            <a:grpSpLocks/>
          </p:cNvGrpSpPr>
          <p:nvPr/>
        </p:nvGrpSpPr>
        <p:grpSpPr bwMode="auto">
          <a:xfrm>
            <a:off x="723900" y="5788025"/>
            <a:ext cx="7658100" cy="904875"/>
            <a:chOff x="120" y="3646"/>
            <a:chExt cx="4824" cy="570"/>
          </a:xfrm>
        </p:grpSpPr>
        <p:sp>
          <p:nvSpPr>
            <p:cNvPr id="40964" name="Text Box 4"/>
            <p:cNvSpPr txBox="1">
              <a:spLocks noChangeArrowheads="1"/>
            </p:cNvSpPr>
            <p:nvPr/>
          </p:nvSpPr>
          <p:spPr bwMode="auto">
            <a:xfrm>
              <a:off x="320" y="3696"/>
              <a:ext cx="4624" cy="520"/>
            </a:xfrm>
            <a:prstGeom prst="rect">
              <a:avLst/>
            </a:prstGeom>
            <a:noFill/>
            <a:ln w="9525">
              <a:noFill/>
              <a:miter lim="800000"/>
              <a:headEnd/>
              <a:tailEnd/>
            </a:ln>
            <a:effectLst/>
          </p:spPr>
          <p:txBody>
            <a:bodyPr>
              <a:spAutoFit/>
            </a:bodyPr>
            <a:lstStyle/>
            <a:p>
              <a:pPr eaLnBrk="0" hangingPunct="0">
                <a:lnSpc>
                  <a:spcPct val="80000"/>
                </a:lnSpc>
              </a:pPr>
              <a:r>
                <a:rPr lang="en-US" sz="2000" b="1" dirty="0">
                  <a:solidFill>
                    <a:schemeClr val="bg1"/>
                  </a:solidFill>
                  <a:latin typeface="Arial Narrow" pitchFamily="34" charset="0"/>
                </a:rPr>
                <a:t>Once Moses had secured the position of Abel, the </a:t>
              </a:r>
              <a:r>
                <a:rPr lang="en-US" sz="2000" b="1" u="sng" dirty="0">
                  <a:solidFill>
                    <a:schemeClr val="bg1"/>
                  </a:solidFill>
                  <a:latin typeface="Arial Narrow" pitchFamily="34" charset="0"/>
                </a:rPr>
                <a:t>Israelites</a:t>
              </a:r>
              <a:r>
                <a:rPr lang="en-US" sz="2000" b="1" dirty="0">
                  <a:solidFill>
                    <a:schemeClr val="bg1"/>
                  </a:solidFill>
                  <a:latin typeface="Arial Narrow" pitchFamily="34" charset="0"/>
                </a:rPr>
                <a:t>, </a:t>
              </a:r>
              <a:r>
                <a:rPr lang="en-US" sz="2000" b="1" dirty="0" smtClean="0">
                  <a:solidFill>
                    <a:schemeClr val="bg1"/>
                  </a:solidFill>
                  <a:latin typeface="Arial Narrow" pitchFamily="34" charset="0"/>
                </a:rPr>
                <a:t>standing</a:t>
              </a:r>
            </a:p>
            <a:p>
              <a:pPr eaLnBrk="0" hangingPunct="0">
                <a:lnSpc>
                  <a:spcPct val="80000"/>
                </a:lnSpc>
              </a:pPr>
              <a:r>
                <a:rPr lang="en-US" sz="2000" b="1" dirty="0" smtClean="0">
                  <a:solidFill>
                    <a:schemeClr val="bg1"/>
                  </a:solidFill>
                  <a:latin typeface="Arial Narrow" pitchFamily="34" charset="0"/>
                </a:rPr>
                <a:t>in </a:t>
              </a:r>
              <a:r>
                <a:rPr lang="en-US" sz="2000" b="1" dirty="0">
                  <a:solidFill>
                    <a:schemeClr val="bg1"/>
                  </a:solidFill>
                  <a:latin typeface="Arial Narrow" pitchFamily="34" charset="0"/>
                </a:rPr>
                <a:t>the position of Cain, were supposed to fulfill the national indemnity condition to remove the fallen nature through their obedience to </a:t>
              </a: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a:t>
              </a:r>
            </a:p>
          </p:txBody>
        </p:sp>
        <p:sp>
          <p:nvSpPr>
            <p:cNvPr id="40965" name="Text Box 5"/>
            <p:cNvSpPr txBox="1">
              <a:spLocks noChangeArrowheads="1"/>
            </p:cNvSpPr>
            <p:nvPr/>
          </p:nvSpPr>
          <p:spPr bwMode="auto">
            <a:xfrm>
              <a:off x="120" y="3646"/>
              <a:ext cx="216" cy="290"/>
            </a:xfrm>
            <a:prstGeom prst="rect">
              <a:avLst/>
            </a:prstGeom>
            <a:noFill/>
            <a:ln w="9525">
              <a:noFill/>
              <a:miter lim="800000"/>
              <a:headEnd/>
              <a:tailEnd/>
            </a:ln>
            <a:effectLst/>
          </p:spPr>
          <p:txBody>
            <a:bodyPr>
              <a:spAutoFit/>
            </a:bodyPr>
            <a:lstStyle/>
            <a:p>
              <a:pPr eaLnBrk="0" hangingPunct="0">
                <a:lnSpc>
                  <a:spcPct val="55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sp>
        <p:nvSpPr>
          <p:cNvPr id="40967" name="Rectangle 7"/>
          <p:cNvSpPr>
            <a:spLocks noChangeArrowheads="1"/>
          </p:cNvSpPr>
          <p:nvPr/>
        </p:nvSpPr>
        <p:spPr bwMode="auto">
          <a:xfrm>
            <a:off x="304800" y="1295400"/>
            <a:ext cx="4191000" cy="4267200"/>
          </a:xfrm>
          <a:prstGeom prst="rect">
            <a:avLst/>
          </a:prstGeom>
          <a:noFill/>
          <a:ln w="9525">
            <a:solidFill>
              <a:srgbClr val="333399"/>
            </a:solidFill>
            <a:miter lim="800000"/>
            <a:headEnd/>
            <a:tailEnd/>
          </a:ln>
          <a:effectLst/>
        </p:spPr>
        <p:txBody>
          <a:bodyPr wrap="none" anchor="ctr"/>
          <a:lstStyle/>
          <a:p>
            <a:endParaRPr lang="en-US"/>
          </a:p>
        </p:txBody>
      </p:sp>
      <p:sp>
        <p:nvSpPr>
          <p:cNvPr id="40968" name="Rectangle 8"/>
          <p:cNvSpPr>
            <a:spLocks noChangeArrowheads="1"/>
          </p:cNvSpPr>
          <p:nvPr/>
        </p:nvSpPr>
        <p:spPr bwMode="auto">
          <a:xfrm>
            <a:off x="531813" y="838200"/>
            <a:ext cx="3736975" cy="727075"/>
          </a:xfrm>
          <a:prstGeom prst="rect">
            <a:avLst/>
          </a:prstGeom>
          <a:gradFill rotWithShape="1">
            <a:gsLst>
              <a:gs pos="0">
                <a:srgbClr val="FFFFFF"/>
              </a:gs>
              <a:gs pos="100000">
                <a:srgbClr val="CCCCFF"/>
              </a:gs>
            </a:gsLst>
            <a:path path="shape">
              <a:fillToRect l="50000" t="50000" r="50000" b="50000"/>
            </a:path>
          </a:gradFill>
          <a:ln w="19050" algn="ctr">
            <a:solidFill>
              <a:srgbClr val="000099"/>
            </a:solidFill>
            <a:miter lim="800000"/>
            <a:headEnd/>
            <a:tailEnd/>
          </a:ln>
          <a:effectLst/>
        </p:spPr>
        <p:txBody>
          <a:bodyPr wrap="none" anchor="ctr"/>
          <a:lstStyle/>
          <a:p>
            <a:endParaRPr lang="en-US"/>
          </a:p>
        </p:txBody>
      </p:sp>
      <p:sp>
        <p:nvSpPr>
          <p:cNvPr id="40969" name="Text Box 9"/>
          <p:cNvSpPr txBox="1">
            <a:spLocks noChangeArrowheads="1"/>
          </p:cNvSpPr>
          <p:nvPr/>
        </p:nvSpPr>
        <p:spPr bwMode="auto">
          <a:xfrm>
            <a:off x="457200" y="873125"/>
            <a:ext cx="3886200" cy="727075"/>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Age of the Foundation</a:t>
            </a:r>
          </a:p>
          <a:p>
            <a:pPr algn="ctr" eaLnBrk="0" hangingPunct="0">
              <a:lnSpc>
                <a:spcPct val="80000"/>
              </a:lnSpc>
            </a:pPr>
            <a:r>
              <a:rPr lang="en-US" sz="2600" b="1">
                <a:solidFill>
                  <a:srgbClr val="000099"/>
                </a:solidFill>
              </a:rPr>
              <a:t>for Restoration</a:t>
            </a:r>
          </a:p>
        </p:txBody>
      </p:sp>
      <p:grpSp>
        <p:nvGrpSpPr>
          <p:cNvPr id="40970" name="Group 10"/>
          <p:cNvGrpSpPr>
            <a:grpSpLocks/>
          </p:cNvGrpSpPr>
          <p:nvPr/>
        </p:nvGrpSpPr>
        <p:grpSpPr bwMode="auto">
          <a:xfrm>
            <a:off x="762000" y="4724400"/>
            <a:ext cx="3276600" cy="762000"/>
            <a:chOff x="960" y="3168"/>
            <a:chExt cx="1680" cy="480"/>
          </a:xfrm>
        </p:grpSpPr>
        <p:sp>
          <p:nvSpPr>
            <p:cNvPr id="40971" name="Rectangle 11"/>
            <p:cNvSpPr>
              <a:spLocks noChangeArrowheads="1"/>
            </p:cNvSpPr>
            <p:nvPr/>
          </p:nvSpPr>
          <p:spPr bwMode="auto">
            <a:xfrm>
              <a:off x="960" y="3168"/>
              <a:ext cx="1680"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40972" name="Text Box 12"/>
            <p:cNvSpPr txBox="1">
              <a:spLocks noChangeArrowheads="1"/>
            </p:cNvSpPr>
            <p:nvPr/>
          </p:nvSpPr>
          <p:spPr bwMode="auto">
            <a:xfrm>
              <a:off x="960" y="3190"/>
              <a:ext cx="168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Family foundation</a:t>
              </a:r>
            </a:p>
            <a:p>
              <a:pPr algn="ctr" eaLnBrk="0" hangingPunct="0">
                <a:lnSpc>
                  <a:spcPct val="80000"/>
                </a:lnSpc>
              </a:pPr>
              <a:r>
                <a:rPr lang="en-US" sz="2600" b="1">
                  <a:solidFill>
                    <a:srgbClr val="000099"/>
                  </a:solidFill>
                </a:rPr>
                <a:t>of substance</a:t>
              </a:r>
            </a:p>
          </p:txBody>
        </p:sp>
      </p:grpSp>
      <p:sp>
        <p:nvSpPr>
          <p:cNvPr id="40973" name="Rectangle 13"/>
          <p:cNvSpPr>
            <a:spLocks noChangeArrowheads="1"/>
          </p:cNvSpPr>
          <p:nvPr/>
        </p:nvSpPr>
        <p:spPr bwMode="auto">
          <a:xfrm>
            <a:off x="4572000" y="1295400"/>
            <a:ext cx="4191000" cy="4267200"/>
          </a:xfrm>
          <a:prstGeom prst="rect">
            <a:avLst/>
          </a:prstGeom>
          <a:noFill/>
          <a:ln w="9525">
            <a:solidFill>
              <a:srgbClr val="333399"/>
            </a:solidFill>
            <a:miter lim="800000"/>
            <a:headEnd/>
            <a:tailEnd/>
          </a:ln>
          <a:effectLst/>
        </p:spPr>
        <p:txBody>
          <a:bodyPr wrap="none" anchor="ctr"/>
          <a:lstStyle/>
          <a:p>
            <a:endParaRPr lang="en-US"/>
          </a:p>
        </p:txBody>
      </p:sp>
      <p:sp>
        <p:nvSpPr>
          <p:cNvPr id="40974" name="Rectangle 14"/>
          <p:cNvSpPr>
            <a:spLocks noChangeArrowheads="1"/>
          </p:cNvSpPr>
          <p:nvPr/>
        </p:nvSpPr>
        <p:spPr bwMode="auto">
          <a:xfrm>
            <a:off x="4799013" y="838200"/>
            <a:ext cx="3736975" cy="727075"/>
          </a:xfrm>
          <a:prstGeom prst="rect">
            <a:avLst/>
          </a:prstGeom>
          <a:gradFill rotWithShape="1">
            <a:gsLst>
              <a:gs pos="0">
                <a:srgbClr val="FFFFFF"/>
              </a:gs>
              <a:gs pos="100000">
                <a:srgbClr val="CCCCFF"/>
              </a:gs>
            </a:gsLst>
            <a:path path="shape">
              <a:fillToRect l="50000" t="50000" r="50000" b="50000"/>
            </a:path>
          </a:gradFill>
          <a:ln w="19050" algn="ctr">
            <a:solidFill>
              <a:srgbClr val="000099"/>
            </a:solidFill>
            <a:miter lim="800000"/>
            <a:headEnd/>
            <a:tailEnd/>
          </a:ln>
          <a:effectLst/>
        </p:spPr>
        <p:txBody>
          <a:bodyPr wrap="none" anchor="ctr"/>
          <a:lstStyle/>
          <a:p>
            <a:endParaRPr lang="en-US"/>
          </a:p>
        </p:txBody>
      </p:sp>
      <p:sp>
        <p:nvSpPr>
          <p:cNvPr id="40975" name="Text Box 15"/>
          <p:cNvSpPr txBox="1">
            <a:spLocks noChangeArrowheads="1"/>
          </p:cNvSpPr>
          <p:nvPr/>
        </p:nvSpPr>
        <p:spPr bwMode="auto">
          <a:xfrm>
            <a:off x="4724400" y="873125"/>
            <a:ext cx="3886200" cy="727075"/>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Age of the Providence</a:t>
            </a:r>
          </a:p>
          <a:p>
            <a:pPr algn="ctr" eaLnBrk="0" hangingPunct="0">
              <a:lnSpc>
                <a:spcPct val="80000"/>
              </a:lnSpc>
            </a:pPr>
            <a:r>
              <a:rPr lang="en-US" sz="2600" b="1">
                <a:solidFill>
                  <a:srgbClr val="000099"/>
                </a:solidFill>
              </a:rPr>
              <a:t>for Restoration</a:t>
            </a:r>
          </a:p>
        </p:txBody>
      </p:sp>
      <p:grpSp>
        <p:nvGrpSpPr>
          <p:cNvPr id="40976" name="Group 16"/>
          <p:cNvGrpSpPr>
            <a:grpSpLocks/>
          </p:cNvGrpSpPr>
          <p:nvPr/>
        </p:nvGrpSpPr>
        <p:grpSpPr bwMode="auto">
          <a:xfrm>
            <a:off x="4953000" y="4724400"/>
            <a:ext cx="3429000" cy="762000"/>
            <a:chOff x="3120" y="2880"/>
            <a:chExt cx="2160" cy="480"/>
          </a:xfrm>
        </p:grpSpPr>
        <p:sp>
          <p:nvSpPr>
            <p:cNvPr id="40977" name="Rectangle 17"/>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40978" name="Text Box 18"/>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National foundation</a:t>
              </a:r>
            </a:p>
            <a:p>
              <a:pPr algn="ctr" eaLnBrk="0" hangingPunct="0">
                <a:lnSpc>
                  <a:spcPct val="80000"/>
                </a:lnSpc>
              </a:pPr>
              <a:r>
                <a:rPr lang="en-US" sz="2600" b="1">
                  <a:solidFill>
                    <a:srgbClr val="000099"/>
                  </a:solidFill>
                </a:rPr>
                <a:t>of substance</a:t>
              </a:r>
            </a:p>
          </p:txBody>
        </p:sp>
      </p:grpSp>
      <p:sp>
        <p:nvSpPr>
          <p:cNvPr id="40979" name="AutoShape 19"/>
          <p:cNvSpPr>
            <a:spLocks noChangeArrowheads="1"/>
          </p:cNvSpPr>
          <p:nvPr/>
        </p:nvSpPr>
        <p:spPr bwMode="auto">
          <a:xfrm rot="10800000">
            <a:off x="5572125" y="2667000"/>
            <a:ext cx="131763" cy="1169988"/>
          </a:xfrm>
          <a:prstGeom prst="downArrow">
            <a:avLst>
              <a:gd name="adj1" fmla="val 50000"/>
              <a:gd name="adj2" fmla="val 221987"/>
            </a:avLst>
          </a:prstGeom>
          <a:solidFill>
            <a:srgbClr val="6600CC"/>
          </a:solidFill>
          <a:ln w="19050"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40980" name="Group 20"/>
          <p:cNvGrpSpPr>
            <a:grpSpLocks/>
          </p:cNvGrpSpPr>
          <p:nvPr/>
        </p:nvGrpSpPr>
        <p:grpSpPr bwMode="auto">
          <a:xfrm>
            <a:off x="5210175" y="1782763"/>
            <a:ext cx="857250" cy="847725"/>
            <a:chOff x="4704" y="288"/>
            <a:chExt cx="672" cy="720"/>
          </a:xfrm>
        </p:grpSpPr>
        <p:sp>
          <p:nvSpPr>
            <p:cNvPr id="40981" name="Oval 21"/>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0982" name="WordArt 22"/>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40983" name="AutoShape 23"/>
          <p:cNvSpPr>
            <a:spLocks noChangeArrowheads="1"/>
          </p:cNvSpPr>
          <p:nvPr/>
        </p:nvSpPr>
        <p:spPr bwMode="auto">
          <a:xfrm rot="5400000">
            <a:off x="6610350" y="3865563"/>
            <a:ext cx="152400" cy="609600"/>
          </a:xfrm>
          <a:prstGeom prst="downArrow">
            <a:avLst>
              <a:gd name="adj1" fmla="val 33333"/>
              <a:gd name="adj2" fmla="val 156259"/>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grpSp>
        <p:nvGrpSpPr>
          <p:cNvPr id="40984" name="Group 24"/>
          <p:cNvGrpSpPr>
            <a:grpSpLocks/>
          </p:cNvGrpSpPr>
          <p:nvPr/>
        </p:nvGrpSpPr>
        <p:grpSpPr bwMode="auto">
          <a:xfrm>
            <a:off x="6991350" y="3752850"/>
            <a:ext cx="1333500" cy="819150"/>
            <a:chOff x="4464" y="2316"/>
            <a:chExt cx="840" cy="516"/>
          </a:xfrm>
        </p:grpSpPr>
        <p:sp>
          <p:nvSpPr>
            <p:cNvPr id="40985" name="Oval 25"/>
            <p:cNvSpPr>
              <a:spLocks noChangeArrowheads="1"/>
            </p:cNvSpPr>
            <p:nvPr/>
          </p:nvSpPr>
          <p:spPr bwMode="auto">
            <a:xfrm>
              <a:off x="4464" y="2316"/>
              <a:ext cx="840" cy="516"/>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0986" name="WordArt 26"/>
            <p:cNvSpPr>
              <a:spLocks noChangeArrowheads="1" noChangeShapeType="1" noTextEdit="1"/>
            </p:cNvSpPr>
            <p:nvPr/>
          </p:nvSpPr>
          <p:spPr bwMode="auto">
            <a:xfrm>
              <a:off x="4521" y="2426"/>
              <a:ext cx="726" cy="296"/>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nvGrpSpPr>
          <p:cNvPr id="40987" name="Group 27"/>
          <p:cNvGrpSpPr>
            <a:grpSpLocks/>
          </p:cNvGrpSpPr>
          <p:nvPr/>
        </p:nvGrpSpPr>
        <p:grpSpPr bwMode="auto">
          <a:xfrm>
            <a:off x="5010150" y="3830637"/>
            <a:ext cx="1257300" cy="665163"/>
            <a:chOff x="1344" y="2736"/>
            <a:chExt cx="1056" cy="528"/>
          </a:xfrm>
        </p:grpSpPr>
        <p:sp>
          <p:nvSpPr>
            <p:cNvPr id="40988" name="Oval 2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0989" name="WordArt 2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dirty="0">
                  <a:ln w="38100">
                    <a:noFill/>
                    <a:round/>
                    <a:headEnd/>
                    <a:tailEnd/>
                  </a:ln>
                  <a:solidFill>
                    <a:srgbClr val="580000"/>
                  </a:solidFill>
                  <a:latin typeface="Impact"/>
                </a:rPr>
                <a:t>Moses</a:t>
              </a:r>
            </a:p>
          </p:txBody>
        </p:sp>
      </p:grpSp>
      <p:grpSp>
        <p:nvGrpSpPr>
          <p:cNvPr id="40990" name="Group 30"/>
          <p:cNvGrpSpPr>
            <a:grpSpLocks/>
          </p:cNvGrpSpPr>
          <p:nvPr/>
        </p:nvGrpSpPr>
        <p:grpSpPr bwMode="auto">
          <a:xfrm>
            <a:off x="742950" y="1782763"/>
            <a:ext cx="3314700" cy="2789237"/>
            <a:chOff x="468" y="1123"/>
            <a:chExt cx="2088" cy="1757"/>
          </a:xfrm>
        </p:grpSpPr>
        <p:sp>
          <p:nvSpPr>
            <p:cNvPr id="40991" name="AutoShape 31"/>
            <p:cNvSpPr>
              <a:spLocks noChangeArrowheads="1"/>
            </p:cNvSpPr>
            <p:nvPr/>
          </p:nvSpPr>
          <p:spPr bwMode="auto">
            <a:xfrm rot="10800000">
              <a:off x="816" y="1699"/>
              <a:ext cx="96" cy="384"/>
            </a:xfrm>
            <a:prstGeom prst="downArrow">
              <a:avLst>
                <a:gd name="adj1" fmla="val 33333"/>
                <a:gd name="adj2" fmla="val 156259"/>
              </a:avLst>
            </a:prstGeom>
            <a:solidFill>
              <a:srgbClr val="6600CC"/>
            </a:solidFill>
            <a:ln w="38100"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40992" name="Group 32"/>
            <p:cNvGrpSpPr>
              <a:grpSpLocks/>
            </p:cNvGrpSpPr>
            <p:nvPr/>
          </p:nvGrpSpPr>
          <p:grpSpPr bwMode="auto">
            <a:xfrm>
              <a:off x="594" y="1123"/>
              <a:ext cx="540" cy="534"/>
              <a:chOff x="4704" y="288"/>
              <a:chExt cx="672" cy="720"/>
            </a:xfrm>
          </p:grpSpPr>
          <p:sp>
            <p:nvSpPr>
              <p:cNvPr id="40993" name="Oval 33"/>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0994" name="WordArt 34"/>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40995" name="Group 35"/>
            <p:cNvGrpSpPr>
              <a:grpSpLocks/>
            </p:cNvGrpSpPr>
            <p:nvPr/>
          </p:nvGrpSpPr>
          <p:grpSpPr bwMode="auto">
            <a:xfrm>
              <a:off x="468" y="2413"/>
              <a:ext cx="792" cy="419"/>
              <a:chOff x="1344" y="2752"/>
              <a:chExt cx="1056" cy="528"/>
            </a:xfrm>
          </p:grpSpPr>
          <p:sp>
            <p:nvSpPr>
              <p:cNvPr id="40996" name="Oval 36"/>
              <p:cNvSpPr>
                <a:spLocks noChangeArrowheads="1"/>
              </p:cNvSpPr>
              <p:nvPr/>
            </p:nvSpPr>
            <p:spPr bwMode="auto">
              <a:xfrm>
                <a:off x="1344" y="2752"/>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0997" name="WordArt 37"/>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Jacob</a:t>
                </a:r>
              </a:p>
            </p:txBody>
          </p:sp>
        </p:grpSp>
        <p:sp>
          <p:nvSpPr>
            <p:cNvPr id="40998" name="AutoShape 38"/>
            <p:cNvSpPr>
              <a:spLocks noChangeArrowheads="1"/>
            </p:cNvSpPr>
            <p:nvPr/>
          </p:nvSpPr>
          <p:spPr bwMode="auto">
            <a:xfrm rot="5400000">
              <a:off x="1476" y="2435"/>
              <a:ext cx="96" cy="384"/>
            </a:xfrm>
            <a:prstGeom prst="downArrow">
              <a:avLst>
                <a:gd name="adj1" fmla="val 33333"/>
                <a:gd name="adj2" fmla="val 156259"/>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sp>
          <p:nvSpPr>
            <p:cNvPr id="40999" name="Oval 39"/>
            <p:cNvSpPr>
              <a:spLocks noChangeArrowheads="1"/>
            </p:cNvSpPr>
            <p:nvPr/>
          </p:nvSpPr>
          <p:spPr bwMode="auto">
            <a:xfrm>
              <a:off x="1716" y="2364"/>
              <a:ext cx="840" cy="516"/>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1000" name="WordArt 40"/>
            <p:cNvSpPr>
              <a:spLocks noChangeArrowheads="1" noChangeShapeType="1" noTextEdit="1"/>
            </p:cNvSpPr>
            <p:nvPr/>
          </p:nvSpPr>
          <p:spPr bwMode="auto">
            <a:xfrm>
              <a:off x="1868" y="2481"/>
              <a:ext cx="536" cy="282"/>
            </a:xfrm>
            <a:prstGeom prst="rect">
              <a:avLst/>
            </a:prstGeom>
          </p:spPr>
          <p:txBody>
            <a:bodyPr wrap="none" fromWordArt="1">
              <a:prstTxWarp prst="textInflate">
                <a:avLst>
                  <a:gd name="adj" fmla="val 13634"/>
                </a:avLst>
              </a:prstTxWarp>
            </a:bodyPr>
            <a:lstStyle/>
            <a:p>
              <a:pPr algn="ctr"/>
              <a:r>
                <a:rPr lang="en-US" sz="3600" kern="10">
                  <a:ln w="28575">
                    <a:solidFill>
                      <a:srgbClr val="800000"/>
                    </a:solidFill>
                    <a:round/>
                    <a:headEnd/>
                    <a:tailEnd/>
                  </a:ln>
                  <a:solidFill>
                    <a:schemeClr val="bg1"/>
                  </a:solidFill>
                  <a:latin typeface="Impact"/>
                </a:rPr>
                <a:t>Esau</a:t>
              </a:r>
            </a:p>
          </p:txBody>
        </p:sp>
        <p:grpSp>
          <p:nvGrpSpPr>
            <p:cNvPr id="41001" name="Group 41"/>
            <p:cNvGrpSpPr>
              <a:grpSpLocks/>
            </p:cNvGrpSpPr>
            <p:nvPr/>
          </p:nvGrpSpPr>
          <p:grpSpPr bwMode="auto">
            <a:xfrm>
              <a:off x="468" y="1955"/>
              <a:ext cx="792" cy="420"/>
              <a:chOff x="1344" y="2064"/>
              <a:chExt cx="1056" cy="528"/>
            </a:xfrm>
          </p:grpSpPr>
          <p:sp>
            <p:nvSpPr>
              <p:cNvPr id="41002" name="Oval 42"/>
              <p:cNvSpPr>
                <a:spLocks noChangeArrowheads="1"/>
              </p:cNvSpPr>
              <p:nvPr/>
            </p:nvSpPr>
            <p:spPr bwMode="auto">
              <a:xfrm>
                <a:off x="1344" y="2064"/>
                <a:ext cx="1056" cy="528"/>
              </a:xfrm>
              <a:prstGeom prst="ellipse">
                <a:avLst/>
              </a:prstGeom>
              <a:gradFill rotWithShape="0">
                <a:gsLst>
                  <a:gs pos="0">
                    <a:schemeClr val="bg1"/>
                  </a:gs>
                  <a:gs pos="100000">
                    <a:srgbClr val="FFE5E5"/>
                  </a:gs>
                </a:gsLst>
                <a:path path="shape">
                  <a:fillToRect l="50000" t="50000" r="50000" b="50000"/>
                </a:path>
              </a:gradFill>
              <a:ln w="3175" algn="ctr">
                <a:solidFill>
                  <a:srgbClr val="6600CC"/>
                </a:solidFill>
                <a:round/>
                <a:headEnd/>
                <a:tailEnd/>
              </a:ln>
              <a:effectLst>
                <a:outerShdw dist="63500" dir="5400000" algn="ctr" rotWithShape="0">
                  <a:srgbClr val="6600CC"/>
                </a:outerShdw>
              </a:effectLst>
            </p:spPr>
            <p:txBody>
              <a:bodyPr wrap="none" anchor="ctr"/>
              <a:lstStyle/>
              <a:p>
                <a:pPr algn="ctr"/>
                <a:endParaRPr lang="en-US">
                  <a:latin typeface="Arial Black" pitchFamily="34" charset="0"/>
                </a:endParaRPr>
              </a:p>
            </p:txBody>
          </p:sp>
          <p:sp>
            <p:nvSpPr>
              <p:cNvPr id="41003" name="WordArt 43"/>
              <p:cNvSpPr>
                <a:spLocks noChangeArrowheads="1" noChangeShapeType="1" noTextEdit="1"/>
              </p:cNvSpPr>
              <p:nvPr/>
            </p:nvSpPr>
            <p:spPr bwMode="auto">
              <a:xfrm>
                <a:off x="1535" y="2184"/>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000A0"/>
                    </a:solidFill>
                    <a:latin typeface="Impact"/>
                  </a:rPr>
                  <a:t>Isaac</a:t>
                </a:r>
              </a:p>
            </p:txBody>
          </p:sp>
        </p:grpSp>
      </p:grpSp>
      <p:sp>
        <p:nvSpPr>
          <p:cNvPr id="44" name="Text Box 9"/>
          <p:cNvSpPr txBox="1">
            <a:spLocks noChangeArrowheads="1"/>
          </p:cNvSpPr>
          <p:nvPr/>
        </p:nvSpPr>
        <p:spPr bwMode="auto">
          <a:xfrm>
            <a:off x="304800" y="76200"/>
            <a:ext cx="7162800" cy="519113"/>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2800" u="sng" dirty="0">
                <a:solidFill>
                  <a:srgbClr val="000099"/>
                </a:solidFill>
                <a:latin typeface="Arial Black" pitchFamily="34" charset="0"/>
              </a:rPr>
              <a:t>2.1.2  The Foundation of Substance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004"/>
                                        </p:tgtEl>
                                        <p:attrNameLst>
                                          <p:attrName>style.visibility</p:attrName>
                                        </p:attrNameLst>
                                      </p:cBhvr>
                                      <p:to>
                                        <p:strVal val="visible"/>
                                      </p:to>
                                    </p:set>
                                    <p:animEffect transition="in" filter="barn(outVertical)">
                                      <p:cBhvr>
                                        <p:cTn id="7" dur="500"/>
                                        <p:tgtEl>
                                          <p:spTgt spid="410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0"/>
                                        </p:tgtEl>
                                        <p:attrNameLst>
                                          <p:attrName>style.visibility</p:attrName>
                                        </p:attrNameLst>
                                      </p:cBhvr>
                                      <p:to>
                                        <p:strVal val="visible"/>
                                      </p:to>
                                    </p:set>
                                    <p:animEffect transition="in" filter="fade">
                                      <p:cBhvr>
                                        <p:cTn id="11" dur="2000"/>
                                        <p:tgtEl>
                                          <p:spTgt spid="40980"/>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0979"/>
                                        </p:tgtEl>
                                        <p:attrNameLst>
                                          <p:attrName>style.visibility</p:attrName>
                                        </p:attrNameLst>
                                      </p:cBhvr>
                                      <p:to>
                                        <p:strVal val="visible"/>
                                      </p:to>
                                    </p:set>
                                    <p:animEffect transition="in" filter="fade">
                                      <p:cBhvr>
                                        <p:cTn id="14" dur="2000"/>
                                        <p:tgtEl>
                                          <p:spTgt spid="40979"/>
                                        </p:tgtEl>
                                      </p:cBhvr>
                                    </p:animEffect>
                                  </p:childTnLst>
                                </p:cTn>
                              </p:par>
                              <p:par>
                                <p:cTn id="15" presetID="10" presetClass="entr" presetSubtype="0" fill="hold" nodeType="withEffect">
                                  <p:stCondLst>
                                    <p:cond delay="0"/>
                                  </p:stCondLst>
                                  <p:childTnLst>
                                    <p:set>
                                      <p:cBhvr>
                                        <p:cTn id="16" dur="1" fill="hold">
                                          <p:stCondLst>
                                            <p:cond delay="0"/>
                                          </p:stCondLst>
                                        </p:cTn>
                                        <p:tgtEl>
                                          <p:spTgt spid="40987"/>
                                        </p:tgtEl>
                                        <p:attrNameLst>
                                          <p:attrName>style.visibility</p:attrName>
                                        </p:attrNameLst>
                                      </p:cBhvr>
                                      <p:to>
                                        <p:strVal val="visible"/>
                                      </p:to>
                                    </p:set>
                                    <p:animEffect transition="in" filter="fade">
                                      <p:cBhvr>
                                        <p:cTn id="17" dur="2000"/>
                                        <p:tgtEl>
                                          <p:spTgt spid="40987"/>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40984"/>
                                        </p:tgtEl>
                                        <p:attrNameLst>
                                          <p:attrName>style.visibility</p:attrName>
                                        </p:attrNameLst>
                                      </p:cBhvr>
                                      <p:to>
                                        <p:strVal val="visible"/>
                                      </p:to>
                                    </p:set>
                                    <p:anim calcmode="lin" valueType="num">
                                      <p:cBhvr>
                                        <p:cTn id="22" dur="1000" fill="hold"/>
                                        <p:tgtEl>
                                          <p:spTgt spid="40984"/>
                                        </p:tgtEl>
                                        <p:attrNameLst>
                                          <p:attrName>ppt_w</p:attrName>
                                        </p:attrNameLst>
                                      </p:cBhvr>
                                      <p:tavLst>
                                        <p:tav tm="0">
                                          <p:val>
                                            <p:fltVal val="0"/>
                                          </p:val>
                                        </p:tav>
                                        <p:tav tm="100000">
                                          <p:val>
                                            <p:strVal val="#ppt_w"/>
                                          </p:val>
                                        </p:tav>
                                      </p:tavLst>
                                    </p:anim>
                                    <p:anim calcmode="lin" valueType="num">
                                      <p:cBhvr>
                                        <p:cTn id="23" dur="1000" fill="hold"/>
                                        <p:tgtEl>
                                          <p:spTgt spid="4098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decel="50000" autoRev="1" fill="remove" nodeType="clickEffect">
                                  <p:stCondLst>
                                    <p:cond delay="0"/>
                                  </p:stCondLst>
                                  <p:childTnLst>
                                    <p:animScale>
                                      <p:cBhvr>
                                        <p:cTn id="27" dur="1000" fill="hold"/>
                                        <p:tgtEl>
                                          <p:spTgt spid="40987"/>
                                        </p:tgtEl>
                                      </p:cBhvr>
                                      <p:by x="150000" y="150000"/>
                                    </p:animScale>
                                  </p:childTnLst>
                                </p:cTn>
                              </p:par>
                              <p:par>
                                <p:cTn id="28" presetID="22" presetClass="entr" presetSubtype="2" fill="hold" grpId="0" nodeType="withEffect">
                                  <p:stCondLst>
                                    <p:cond delay="1500"/>
                                  </p:stCondLst>
                                  <p:childTnLst>
                                    <p:set>
                                      <p:cBhvr>
                                        <p:cTn id="29" dur="1" fill="hold">
                                          <p:stCondLst>
                                            <p:cond delay="0"/>
                                          </p:stCondLst>
                                        </p:cTn>
                                        <p:tgtEl>
                                          <p:spTgt spid="40983"/>
                                        </p:tgtEl>
                                        <p:attrNameLst>
                                          <p:attrName>style.visibility</p:attrName>
                                        </p:attrNameLst>
                                      </p:cBhvr>
                                      <p:to>
                                        <p:strVal val="visible"/>
                                      </p:to>
                                    </p:set>
                                    <p:animEffect transition="in" filter="wipe(right)">
                                      <p:cBhvr>
                                        <p:cTn id="30" dur="500"/>
                                        <p:tgtEl>
                                          <p:spTgt spid="40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9" grpId="0" animBg="1"/>
      <p:bldP spid="409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742950" y="1782763"/>
            <a:ext cx="3314700" cy="2789237"/>
            <a:chOff x="468" y="1123"/>
            <a:chExt cx="2088" cy="1757"/>
          </a:xfrm>
        </p:grpSpPr>
        <p:grpSp>
          <p:nvGrpSpPr>
            <p:cNvPr id="43011" name="Group 3"/>
            <p:cNvGrpSpPr>
              <a:grpSpLocks/>
            </p:cNvGrpSpPr>
            <p:nvPr/>
          </p:nvGrpSpPr>
          <p:grpSpPr bwMode="auto">
            <a:xfrm>
              <a:off x="468" y="2413"/>
              <a:ext cx="792" cy="419"/>
              <a:chOff x="1344" y="2752"/>
              <a:chExt cx="1056" cy="528"/>
            </a:xfrm>
          </p:grpSpPr>
          <p:sp>
            <p:nvSpPr>
              <p:cNvPr id="43012" name="Oval 4"/>
              <p:cNvSpPr>
                <a:spLocks noChangeArrowheads="1"/>
              </p:cNvSpPr>
              <p:nvPr/>
            </p:nvSpPr>
            <p:spPr bwMode="auto">
              <a:xfrm>
                <a:off x="1344" y="2752"/>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3013" name="WordArt 5"/>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Jacob</a:t>
                </a:r>
              </a:p>
            </p:txBody>
          </p:sp>
        </p:grpSp>
        <p:sp>
          <p:nvSpPr>
            <p:cNvPr id="43014" name="AutoShape 6"/>
            <p:cNvSpPr>
              <a:spLocks noChangeArrowheads="1"/>
            </p:cNvSpPr>
            <p:nvPr/>
          </p:nvSpPr>
          <p:spPr bwMode="auto">
            <a:xfrm rot="10800000">
              <a:off x="816" y="1699"/>
              <a:ext cx="96" cy="384"/>
            </a:xfrm>
            <a:prstGeom prst="downArrow">
              <a:avLst>
                <a:gd name="adj1" fmla="val 33333"/>
                <a:gd name="adj2" fmla="val 156259"/>
              </a:avLst>
            </a:prstGeom>
            <a:solidFill>
              <a:srgbClr val="6600CC"/>
            </a:solidFill>
            <a:ln w="38100"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43015" name="Group 7"/>
            <p:cNvGrpSpPr>
              <a:grpSpLocks/>
            </p:cNvGrpSpPr>
            <p:nvPr/>
          </p:nvGrpSpPr>
          <p:grpSpPr bwMode="auto">
            <a:xfrm>
              <a:off x="468" y="1955"/>
              <a:ext cx="792" cy="420"/>
              <a:chOff x="1344" y="2064"/>
              <a:chExt cx="1056" cy="528"/>
            </a:xfrm>
          </p:grpSpPr>
          <p:sp>
            <p:nvSpPr>
              <p:cNvPr id="43016" name="Oval 8"/>
              <p:cNvSpPr>
                <a:spLocks noChangeArrowheads="1"/>
              </p:cNvSpPr>
              <p:nvPr/>
            </p:nvSpPr>
            <p:spPr bwMode="auto">
              <a:xfrm>
                <a:off x="1344" y="2064"/>
                <a:ext cx="1056" cy="528"/>
              </a:xfrm>
              <a:prstGeom prst="ellipse">
                <a:avLst/>
              </a:prstGeom>
              <a:gradFill rotWithShape="0">
                <a:gsLst>
                  <a:gs pos="0">
                    <a:schemeClr val="bg1"/>
                  </a:gs>
                  <a:gs pos="100000">
                    <a:srgbClr val="FFE5E5"/>
                  </a:gs>
                </a:gsLst>
                <a:path path="shape">
                  <a:fillToRect l="50000" t="50000" r="50000" b="50000"/>
                </a:path>
              </a:gradFill>
              <a:ln w="3175" algn="ctr">
                <a:solidFill>
                  <a:srgbClr val="6600CC"/>
                </a:solidFill>
                <a:round/>
                <a:headEnd/>
                <a:tailEnd/>
              </a:ln>
              <a:effectLst>
                <a:outerShdw dist="63500" dir="5400000" algn="ctr" rotWithShape="0">
                  <a:srgbClr val="6600CC"/>
                </a:outerShdw>
              </a:effectLst>
            </p:spPr>
            <p:txBody>
              <a:bodyPr wrap="none" anchor="ctr"/>
              <a:lstStyle/>
              <a:p>
                <a:pPr algn="ctr"/>
                <a:endParaRPr lang="en-US">
                  <a:latin typeface="Arial Black" pitchFamily="34" charset="0"/>
                </a:endParaRPr>
              </a:p>
            </p:txBody>
          </p:sp>
          <p:sp>
            <p:nvSpPr>
              <p:cNvPr id="43017" name="WordArt 9"/>
              <p:cNvSpPr>
                <a:spLocks noChangeArrowheads="1" noChangeShapeType="1" noTextEdit="1"/>
              </p:cNvSpPr>
              <p:nvPr/>
            </p:nvSpPr>
            <p:spPr bwMode="auto">
              <a:xfrm>
                <a:off x="1535" y="2184"/>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000A0"/>
                    </a:solidFill>
                    <a:latin typeface="Impact"/>
                  </a:rPr>
                  <a:t>Isaac</a:t>
                </a:r>
              </a:p>
            </p:txBody>
          </p:sp>
        </p:grpSp>
        <p:grpSp>
          <p:nvGrpSpPr>
            <p:cNvPr id="43018" name="Group 10"/>
            <p:cNvGrpSpPr>
              <a:grpSpLocks/>
            </p:cNvGrpSpPr>
            <p:nvPr/>
          </p:nvGrpSpPr>
          <p:grpSpPr bwMode="auto">
            <a:xfrm>
              <a:off x="594" y="1123"/>
              <a:ext cx="540" cy="534"/>
              <a:chOff x="4704" y="288"/>
              <a:chExt cx="672" cy="720"/>
            </a:xfrm>
          </p:grpSpPr>
          <p:sp>
            <p:nvSpPr>
              <p:cNvPr id="43019" name="Oval 11"/>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3020" name="WordArt 12"/>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43021" name="AutoShape 13"/>
            <p:cNvSpPr>
              <a:spLocks noChangeArrowheads="1"/>
            </p:cNvSpPr>
            <p:nvPr/>
          </p:nvSpPr>
          <p:spPr bwMode="auto">
            <a:xfrm rot="5400000">
              <a:off x="1476" y="2435"/>
              <a:ext cx="96" cy="384"/>
            </a:xfrm>
            <a:prstGeom prst="downArrow">
              <a:avLst>
                <a:gd name="adj1" fmla="val 33333"/>
                <a:gd name="adj2" fmla="val 156259"/>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sp>
          <p:nvSpPr>
            <p:cNvPr id="43022" name="Oval 14"/>
            <p:cNvSpPr>
              <a:spLocks noChangeArrowheads="1"/>
            </p:cNvSpPr>
            <p:nvPr/>
          </p:nvSpPr>
          <p:spPr bwMode="auto">
            <a:xfrm>
              <a:off x="1716" y="2364"/>
              <a:ext cx="840" cy="516"/>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3023" name="WordArt 15"/>
            <p:cNvSpPr>
              <a:spLocks noChangeArrowheads="1" noChangeShapeType="1" noTextEdit="1"/>
            </p:cNvSpPr>
            <p:nvPr/>
          </p:nvSpPr>
          <p:spPr bwMode="auto">
            <a:xfrm>
              <a:off x="1868" y="2481"/>
              <a:ext cx="536" cy="282"/>
            </a:xfrm>
            <a:prstGeom prst="rect">
              <a:avLst/>
            </a:prstGeom>
          </p:spPr>
          <p:txBody>
            <a:bodyPr wrap="none" fromWordArt="1">
              <a:prstTxWarp prst="textInflate">
                <a:avLst>
                  <a:gd name="adj" fmla="val 13634"/>
                </a:avLst>
              </a:prstTxWarp>
            </a:bodyPr>
            <a:lstStyle/>
            <a:p>
              <a:pPr algn="ctr"/>
              <a:r>
                <a:rPr lang="en-US" sz="3600" kern="10">
                  <a:ln w="28575">
                    <a:solidFill>
                      <a:srgbClr val="800000"/>
                    </a:solidFill>
                    <a:round/>
                    <a:headEnd/>
                    <a:tailEnd/>
                  </a:ln>
                  <a:solidFill>
                    <a:schemeClr val="bg1"/>
                  </a:solidFill>
                  <a:latin typeface="Impact"/>
                </a:rPr>
                <a:t>Esau</a:t>
              </a:r>
            </a:p>
          </p:txBody>
        </p:sp>
      </p:grpSp>
      <p:sp>
        <p:nvSpPr>
          <p:cNvPr id="43024" name="Rectangle 16"/>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3025" name="Text Box 17"/>
          <p:cNvSpPr txBox="1">
            <a:spLocks noChangeArrowheads="1"/>
          </p:cNvSpPr>
          <p:nvPr/>
        </p:nvSpPr>
        <p:spPr bwMode="auto">
          <a:xfrm>
            <a:off x="1466850" y="5968425"/>
            <a:ext cx="6153150" cy="584775"/>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By doing so, they would establish the national foundation of substance.</a:t>
            </a:r>
            <a:endParaRPr lang="en-US" sz="2000" dirty="0">
              <a:solidFill>
                <a:schemeClr val="bg1"/>
              </a:solidFill>
              <a:latin typeface="Arial Narrow" pitchFamily="34" charset="0"/>
            </a:endParaRPr>
          </a:p>
        </p:txBody>
      </p:sp>
      <p:sp>
        <p:nvSpPr>
          <p:cNvPr id="43027" name="Rectangle 19"/>
          <p:cNvSpPr>
            <a:spLocks noChangeArrowheads="1"/>
          </p:cNvSpPr>
          <p:nvPr/>
        </p:nvSpPr>
        <p:spPr bwMode="auto">
          <a:xfrm>
            <a:off x="304800" y="1295400"/>
            <a:ext cx="4191000" cy="4267200"/>
          </a:xfrm>
          <a:prstGeom prst="rect">
            <a:avLst/>
          </a:prstGeom>
          <a:noFill/>
          <a:ln w="9525">
            <a:solidFill>
              <a:srgbClr val="333399"/>
            </a:solidFill>
            <a:miter lim="800000"/>
            <a:headEnd/>
            <a:tailEnd/>
          </a:ln>
          <a:effectLst/>
        </p:spPr>
        <p:txBody>
          <a:bodyPr wrap="none" anchor="ctr"/>
          <a:lstStyle/>
          <a:p>
            <a:endParaRPr lang="en-US"/>
          </a:p>
        </p:txBody>
      </p:sp>
      <p:sp>
        <p:nvSpPr>
          <p:cNvPr id="43028" name="Rectangle 20"/>
          <p:cNvSpPr>
            <a:spLocks noChangeArrowheads="1"/>
          </p:cNvSpPr>
          <p:nvPr/>
        </p:nvSpPr>
        <p:spPr bwMode="auto">
          <a:xfrm>
            <a:off x="531813" y="838200"/>
            <a:ext cx="3736975" cy="727075"/>
          </a:xfrm>
          <a:prstGeom prst="rect">
            <a:avLst/>
          </a:prstGeom>
          <a:gradFill rotWithShape="1">
            <a:gsLst>
              <a:gs pos="0">
                <a:srgbClr val="FFFFFF"/>
              </a:gs>
              <a:gs pos="100000">
                <a:srgbClr val="CCCCFF"/>
              </a:gs>
            </a:gsLst>
            <a:path path="shape">
              <a:fillToRect l="50000" t="50000" r="50000" b="50000"/>
            </a:path>
          </a:gradFill>
          <a:ln w="19050" algn="ctr">
            <a:solidFill>
              <a:srgbClr val="000099"/>
            </a:solidFill>
            <a:miter lim="800000"/>
            <a:headEnd/>
            <a:tailEnd/>
          </a:ln>
          <a:effectLst/>
        </p:spPr>
        <p:txBody>
          <a:bodyPr wrap="none" anchor="ctr"/>
          <a:lstStyle/>
          <a:p>
            <a:endParaRPr lang="en-US"/>
          </a:p>
        </p:txBody>
      </p:sp>
      <p:sp>
        <p:nvSpPr>
          <p:cNvPr id="43029" name="Text Box 21"/>
          <p:cNvSpPr txBox="1">
            <a:spLocks noChangeArrowheads="1"/>
          </p:cNvSpPr>
          <p:nvPr/>
        </p:nvSpPr>
        <p:spPr bwMode="auto">
          <a:xfrm>
            <a:off x="457200" y="873125"/>
            <a:ext cx="3886200" cy="727075"/>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Age of the Foundation</a:t>
            </a:r>
          </a:p>
          <a:p>
            <a:pPr algn="ctr" eaLnBrk="0" hangingPunct="0">
              <a:lnSpc>
                <a:spcPct val="80000"/>
              </a:lnSpc>
            </a:pPr>
            <a:r>
              <a:rPr lang="en-US" sz="2600" b="1">
                <a:solidFill>
                  <a:srgbClr val="000099"/>
                </a:solidFill>
              </a:rPr>
              <a:t>for Restoration</a:t>
            </a:r>
          </a:p>
        </p:txBody>
      </p:sp>
      <p:grpSp>
        <p:nvGrpSpPr>
          <p:cNvPr id="43030" name="Group 22"/>
          <p:cNvGrpSpPr>
            <a:grpSpLocks/>
          </p:cNvGrpSpPr>
          <p:nvPr/>
        </p:nvGrpSpPr>
        <p:grpSpPr bwMode="auto">
          <a:xfrm>
            <a:off x="762000" y="4724400"/>
            <a:ext cx="3276600" cy="762000"/>
            <a:chOff x="960" y="3168"/>
            <a:chExt cx="1680" cy="480"/>
          </a:xfrm>
        </p:grpSpPr>
        <p:sp>
          <p:nvSpPr>
            <p:cNvPr id="43031" name="Rectangle 23"/>
            <p:cNvSpPr>
              <a:spLocks noChangeArrowheads="1"/>
            </p:cNvSpPr>
            <p:nvPr/>
          </p:nvSpPr>
          <p:spPr bwMode="auto">
            <a:xfrm>
              <a:off x="960" y="3168"/>
              <a:ext cx="1680"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43032" name="Text Box 24"/>
            <p:cNvSpPr txBox="1">
              <a:spLocks noChangeArrowheads="1"/>
            </p:cNvSpPr>
            <p:nvPr/>
          </p:nvSpPr>
          <p:spPr bwMode="auto">
            <a:xfrm>
              <a:off x="960" y="3190"/>
              <a:ext cx="168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Family foundation</a:t>
              </a:r>
            </a:p>
            <a:p>
              <a:pPr algn="ctr" eaLnBrk="0" hangingPunct="0">
                <a:lnSpc>
                  <a:spcPct val="80000"/>
                </a:lnSpc>
              </a:pPr>
              <a:r>
                <a:rPr lang="en-US" sz="2600" b="1">
                  <a:solidFill>
                    <a:srgbClr val="000099"/>
                  </a:solidFill>
                </a:rPr>
                <a:t>of substance</a:t>
              </a:r>
            </a:p>
          </p:txBody>
        </p:sp>
      </p:grpSp>
      <p:sp>
        <p:nvSpPr>
          <p:cNvPr id="43033" name="Rectangle 25"/>
          <p:cNvSpPr>
            <a:spLocks noChangeArrowheads="1"/>
          </p:cNvSpPr>
          <p:nvPr/>
        </p:nvSpPr>
        <p:spPr bwMode="auto">
          <a:xfrm>
            <a:off x="4572000" y="1295400"/>
            <a:ext cx="4191000" cy="4267200"/>
          </a:xfrm>
          <a:prstGeom prst="rect">
            <a:avLst/>
          </a:prstGeom>
          <a:noFill/>
          <a:ln w="9525">
            <a:solidFill>
              <a:srgbClr val="333399"/>
            </a:solidFill>
            <a:miter lim="800000"/>
            <a:headEnd/>
            <a:tailEnd/>
          </a:ln>
          <a:effectLst/>
        </p:spPr>
        <p:txBody>
          <a:bodyPr wrap="none" anchor="ctr"/>
          <a:lstStyle/>
          <a:p>
            <a:endParaRPr lang="en-US"/>
          </a:p>
        </p:txBody>
      </p:sp>
      <p:sp>
        <p:nvSpPr>
          <p:cNvPr id="43034" name="Rectangle 26"/>
          <p:cNvSpPr>
            <a:spLocks noChangeArrowheads="1"/>
          </p:cNvSpPr>
          <p:nvPr/>
        </p:nvSpPr>
        <p:spPr bwMode="auto">
          <a:xfrm>
            <a:off x="4799013" y="838200"/>
            <a:ext cx="3736975" cy="727075"/>
          </a:xfrm>
          <a:prstGeom prst="rect">
            <a:avLst/>
          </a:prstGeom>
          <a:gradFill rotWithShape="1">
            <a:gsLst>
              <a:gs pos="0">
                <a:srgbClr val="FFFFFF"/>
              </a:gs>
              <a:gs pos="100000">
                <a:srgbClr val="CCCCFF"/>
              </a:gs>
            </a:gsLst>
            <a:path path="shape">
              <a:fillToRect l="50000" t="50000" r="50000" b="50000"/>
            </a:path>
          </a:gradFill>
          <a:ln w="19050" algn="ctr">
            <a:solidFill>
              <a:srgbClr val="000099"/>
            </a:solidFill>
            <a:miter lim="800000"/>
            <a:headEnd/>
            <a:tailEnd/>
          </a:ln>
          <a:effectLst/>
        </p:spPr>
        <p:txBody>
          <a:bodyPr wrap="none" anchor="ctr"/>
          <a:lstStyle/>
          <a:p>
            <a:endParaRPr lang="en-US"/>
          </a:p>
        </p:txBody>
      </p:sp>
      <p:sp>
        <p:nvSpPr>
          <p:cNvPr id="43035" name="Text Box 27"/>
          <p:cNvSpPr txBox="1">
            <a:spLocks noChangeArrowheads="1"/>
          </p:cNvSpPr>
          <p:nvPr/>
        </p:nvSpPr>
        <p:spPr bwMode="auto">
          <a:xfrm>
            <a:off x="4724400" y="873125"/>
            <a:ext cx="3886200" cy="727075"/>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Age of the Providence</a:t>
            </a:r>
          </a:p>
          <a:p>
            <a:pPr algn="ctr" eaLnBrk="0" hangingPunct="0">
              <a:lnSpc>
                <a:spcPct val="80000"/>
              </a:lnSpc>
            </a:pPr>
            <a:r>
              <a:rPr lang="en-US" sz="2600" b="1">
                <a:solidFill>
                  <a:srgbClr val="000099"/>
                </a:solidFill>
              </a:rPr>
              <a:t>for Restoration</a:t>
            </a:r>
          </a:p>
        </p:txBody>
      </p:sp>
      <p:grpSp>
        <p:nvGrpSpPr>
          <p:cNvPr id="43036" name="Group 28"/>
          <p:cNvGrpSpPr>
            <a:grpSpLocks/>
          </p:cNvGrpSpPr>
          <p:nvPr/>
        </p:nvGrpSpPr>
        <p:grpSpPr bwMode="auto">
          <a:xfrm>
            <a:off x="4953000" y="4724400"/>
            <a:ext cx="3429000" cy="762000"/>
            <a:chOff x="3120" y="2880"/>
            <a:chExt cx="2160" cy="480"/>
          </a:xfrm>
        </p:grpSpPr>
        <p:sp>
          <p:nvSpPr>
            <p:cNvPr id="43037" name="Rectangle 29"/>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43038" name="Text Box 30"/>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National foundation</a:t>
              </a:r>
            </a:p>
            <a:p>
              <a:pPr algn="ctr" eaLnBrk="0" hangingPunct="0">
                <a:lnSpc>
                  <a:spcPct val="80000"/>
                </a:lnSpc>
              </a:pPr>
              <a:r>
                <a:rPr lang="en-US" sz="2600" b="1">
                  <a:solidFill>
                    <a:srgbClr val="000099"/>
                  </a:solidFill>
                </a:rPr>
                <a:t>of substance</a:t>
              </a:r>
            </a:p>
          </p:txBody>
        </p:sp>
      </p:grpSp>
      <p:grpSp>
        <p:nvGrpSpPr>
          <p:cNvPr id="43039" name="Group 31"/>
          <p:cNvGrpSpPr>
            <a:grpSpLocks/>
          </p:cNvGrpSpPr>
          <p:nvPr/>
        </p:nvGrpSpPr>
        <p:grpSpPr bwMode="auto">
          <a:xfrm>
            <a:off x="5010150" y="1782763"/>
            <a:ext cx="3314700" cy="2789237"/>
            <a:chOff x="3216" y="1075"/>
            <a:chExt cx="2088" cy="1757"/>
          </a:xfrm>
        </p:grpSpPr>
        <p:sp>
          <p:nvSpPr>
            <p:cNvPr id="43040" name="AutoShape 32"/>
            <p:cNvSpPr>
              <a:spLocks noChangeArrowheads="1"/>
            </p:cNvSpPr>
            <p:nvPr/>
          </p:nvSpPr>
          <p:spPr bwMode="auto">
            <a:xfrm rot="10800000">
              <a:off x="3570" y="1632"/>
              <a:ext cx="83" cy="737"/>
            </a:xfrm>
            <a:prstGeom prst="downArrow">
              <a:avLst>
                <a:gd name="adj1" fmla="val 50000"/>
                <a:gd name="adj2" fmla="val 221988"/>
              </a:avLst>
            </a:prstGeom>
            <a:solidFill>
              <a:srgbClr val="6600CC"/>
            </a:solidFill>
            <a:ln w="19050"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43041" name="Group 33"/>
            <p:cNvGrpSpPr>
              <a:grpSpLocks/>
            </p:cNvGrpSpPr>
            <p:nvPr/>
          </p:nvGrpSpPr>
          <p:grpSpPr bwMode="auto">
            <a:xfrm>
              <a:off x="3342" y="1075"/>
              <a:ext cx="540" cy="534"/>
              <a:chOff x="4704" y="288"/>
              <a:chExt cx="672" cy="720"/>
            </a:xfrm>
          </p:grpSpPr>
          <p:sp>
            <p:nvSpPr>
              <p:cNvPr id="43042" name="Oval 34"/>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3043" name="WordArt 35"/>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43044" name="AutoShape 36"/>
            <p:cNvSpPr>
              <a:spLocks noChangeArrowheads="1"/>
            </p:cNvSpPr>
            <p:nvPr/>
          </p:nvSpPr>
          <p:spPr bwMode="auto">
            <a:xfrm rot="5400000">
              <a:off x="4224" y="2387"/>
              <a:ext cx="96" cy="384"/>
            </a:xfrm>
            <a:prstGeom prst="downArrow">
              <a:avLst>
                <a:gd name="adj1" fmla="val 33333"/>
                <a:gd name="adj2" fmla="val 156259"/>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grpSp>
          <p:nvGrpSpPr>
            <p:cNvPr id="43045" name="Group 37"/>
            <p:cNvGrpSpPr>
              <a:grpSpLocks/>
            </p:cNvGrpSpPr>
            <p:nvPr/>
          </p:nvGrpSpPr>
          <p:grpSpPr bwMode="auto">
            <a:xfrm>
              <a:off x="4464" y="2316"/>
              <a:ext cx="840" cy="516"/>
              <a:chOff x="4464" y="2316"/>
              <a:chExt cx="840" cy="516"/>
            </a:xfrm>
          </p:grpSpPr>
          <p:sp>
            <p:nvSpPr>
              <p:cNvPr id="43046" name="Oval 38"/>
              <p:cNvSpPr>
                <a:spLocks noChangeArrowheads="1"/>
              </p:cNvSpPr>
              <p:nvPr/>
            </p:nvSpPr>
            <p:spPr bwMode="auto">
              <a:xfrm>
                <a:off x="4464" y="2316"/>
                <a:ext cx="840" cy="516"/>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3047" name="WordArt 39"/>
              <p:cNvSpPr>
                <a:spLocks noChangeArrowheads="1" noChangeShapeType="1" noTextEdit="1"/>
              </p:cNvSpPr>
              <p:nvPr/>
            </p:nvSpPr>
            <p:spPr bwMode="auto">
              <a:xfrm>
                <a:off x="4521" y="2426"/>
                <a:ext cx="726" cy="296"/>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nvGrpSpPr>
            <p:cNvPr id="43048" name="Group 40"/>
            <p:cNvGrpSpPr>
              <a:grpSpLocks/>
            </p:cNvGrpSpPr>
            <p:nvPr/>
          </p:nvGrpSpPr>
          <p:grpSpPr bwMode="auto">
            <a:xfrm>
              <a:off x="3216" y="2365"/>
              <a:ext cx="792" cy="419"/>
              <a:chOff x="1344" y="2752"/>
              <a:chExt cx="1056" cy="528"/>
            </a:xfrm>
          </p:grpSpPr>
          <p:sp>
            <p:nvSpPr>
              <p:cNvPr id="43049" name="Oval 41"/>
              <p:cNvSpPr>
                <a:spLocks noChangeArrowheads="1"/>
              </p:cNvSpPr>
              <p:nvPr/>
            </p:nvSpPr>
            <p:spPr bwMode="auto">
              <a:xfrm>
                <a:off x="1344" y="2752"/>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3050" name="WordArt 42"/>
              <p:cNvSpPr>
                <a:spLocks noChangeArrowheads="1" noChangeShapeType="1" noTextEdit="1"/>
              </p:cNvSpPr>
              <p:nvPr/>
            </p:nvSpPr>
            <p:spPr bwMode="auto">
              <a:xfrm>
                <a:off x="1535" y="2871"/>
                <a:ext cx="674" cy="288"/>
              </a:xfrm>
              <a:prstGeom prst="rect">
                <a:avLst/>
              </a:prstGeom>
            </p:spPr>
            <p:txBody>
              <a:bodyPr wrap="none" fromWordArt="1">
                <a:prstTxWarp prst="textInflate">
                  <a:avLst>
                    <a:gd name="adj" fmla="val 13634"/>
                  </a:avLst>
                </a:prstTxWarp>
              </a:bodyPr>
              <a:lstStyle/>
              <a:p>
                <a:pPr algn="ctr"/>
                <a:r>
                  <a:rPr lang="en-US" sz="3600" kern="10" dirty="0">
                    <a:ln w="38100">
                      <a:noFill/>
                      <a:round/>
                      <a:headEnd/>
                      <a:tailEnd/>
                    </a:ln>
                    <a:solidFill>
                      <a:srgbClr val="580000"/>
                    </a:solidFill>
                    <a:latin typeface="Impact"/>
                  </a:rPr>
                  <a:t>Moses</a:t>
                </a:r>
              </a:p>
            </p:txBody>
          </p:sp>
        </p:grpSp>
      </p:grpSp>
      <p:sp>
        <p:nvSpPr>
          <p:cNvPr id="43" name="Text Box 9"/>
          <p:cNvSpPr txBox="1">
            <a:spLocks noChangeArrowheads="1"/>
          </p:cNvSpPr>
          <p:nvPr/>
        </p:nvSpPr>
        <p:spPr bwMode="auto">
          <a:xfrm>
            <a:off x="304800" y="76200"/>
            <a:ext cx="7162800" cy="519113"/>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2800" u="sng" dirty="0">
                <a:solidFill>
                  <a:srgbClr val="000099"/>
                </a:solidFill>
                <a:latin typeface="Arial Black" pitchFamily="34" charset="0"/>
              </a:rPr>
              <a:t>2.1.2  The Foundation of Substance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3025"/>
                                        </p:tgtEl>
                                        <p:attrNameLst>
                                          <p:attrName>style.visibility</p:attrName>
                                        </p:attrNameLst>
                                      </p:cBhvr>
                                      <p:to>
                                        <p:strVal val="visible"/>
                                      </p:to>
                                    </p:set>
                                    <p:animEffect transition="in" filter="barn(outVertical)">
                                      <p:cBhvr>
                                        <p:cTn id="7" dur="500"/>
                                        <p:tgtEl>
                                          <p:spTgt spid="43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5059" name="Text Box 3"/>
          <p:cNvSpPr txBox="1">
            <a:spLocks noChangeArrowheads="1"/>
          </p:cNvSpPr>
          <p:nvPr/>
        </p:nvSpPr>
        <p:spPr bwMode="auto">
          <a:xfrm>
            <a:off x="304800" y="76200"/>
            <a:ext cx="76200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2800" u="sng" dirty="0">
                <a:solidFill>
                  <a:srgbClr val="000099"/>
                </a:solidFill>
                <a:latin typeface="Arial Black" pitchFamily="34" charset="0"/>
              </a:rPr>
              <a:t>2.1.3  The Foundation for the Messiah</a:t>
            </a:r>
          </a:p>
        </p:txBody>
      </p:sp>
      <p:grpSp>
        <p:nvGrpSpPr>
          <p:cNvPr id="45060" name="Group 4"/>
          <p:cNvGrpSpPr>
            <a:grpSpLocks/>
          </p:cNvGrpSpPr>
          <p:nvPr/>
        </p:nvGrpSpPr>
        <p:grpSpPr bwMode="auto">
          <a:xfrm>
            <a:off x="1552575" y="990600"/>
            <a:ext cx="1103313" cy="1090613"/>
            <a:chOff x="4704" y="288"/>
            <a:chExt cx="672" cy="720"/>
          </a:xfrm>
        </p:grpSpPr>
        <p:sp>
          <p:nvSpPr>
            <p:cNvPr id="45061" name="Oval 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5062" name="WordArt 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45063" name="AutoShape 7"/>
          <p:cNvSpPr>
            <a:spLocks noChangeArrowheads="1"/>
          </p:cNvSpPr>
          <p:nvPr/>
        </p:nvSpPr>
        <p:spPr bwMode="auto">
          <a:xfrm rot="10800000">
            <a:off x="2019300" y="2133600"/>
            <a:ext cx="190500" cy="1828800"/>
          </a:xfrm>
          <a:prstGeom prst="downArrow">
            <a:avLst>
              <a:gd name="adj1" fmla="val 41676"/>
              <a:gd name="adj2" fmla="val 217467"/>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45064" name="Group 8"/>
          <p:cNvGrpSpPr>
            <a:grpSpLocks/>
          </p:cNvGrpSpPr>
          <p:nvPr/>
        </p:nvGrpSpPr>
        <p:grpSpPr bwMode="auto">
          <a:xfrm>
            <a:off x="1295400" y="3941763"/>
            <a:ext cx="1619250" cy="855662"/>
            <a:chOff x="1344" y="2736"/>
            <a:chExt cx="1056" cy="528"/>
          </a:xfrm>
        </p:grpSpPr>
        <p:sp>
          <p:nvSpPr>
            <p:cNvPr id="45065" name="Oval 9"/>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5066" name="WordArt 10"/>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dirty="0">
                  <a:ln w="38100">
                    <a:noFill/>
                    <a:round/>
                    <a:headEnd/>
                    <a:tailEnd/>
                  </a:ln>
                  <a:solidFill>
                    <a:srgbClr val="580000"/>
                  </a:solidFill>
                  <a:latin typeface="Impact"/>
                </a:rPr>
                <a:t>Moses</a:t>
              </a:r>
            </a:p>
          </p:txBody>
        </p:sp>
      </p:grpSp>
      <p:grpSp>
        <p:nvGrpSpPr>
          <p:cNvPr id="45067" name="Group 11"/>
          <p:cNvGrpSpPr>
            <a:grpSpLocks/>
          </p:cNvGrpSpPr>
          <p:nvPr/>
        </p:nvGrpSpPr>
        <p:grpSpPr bwMode="auto">
          <a:xfrm>
            <a:off x="737449" y="5943600"/>
            <a:ext cx="8025551" cy="657226"/>
            <a:chOff x="943" y="3672"/>
            <a:chExt cx="4817" cy="414"/>
          </a:xfrm>
        </p:grpSpPr>
        <p:sp>
          <p:nvSpPr>
            <p:cNvPr id="45068" name="Text Box 12"/>
            <p:cNvSpPr txBox="1">
              <a:spLocks noChangeArrowheads="1"/>
            </p:cNvSpPr>
            <p:nvPr/>
          </p:nvSpPr>
          <p:spPr bwMode="auto">
            <a:xfrm>
              <a:off x="1136" y="3718"/>
              <a:ext cx="4624"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u="sng" dirty="0" smtClean="0">
                  <a:solidFill>
                    <a:schemeClr val="bg1"/>
                  </a:solidFill>
                  <a:latin typeface="Arial Narrow" pitchFamily="34" charset="0"/>
                </a:rPr>
                <a:t>Moses</a:t>
              </a:r>
              <a:r>
                <a:rPr lang="en-US" sz="2000" b="1" dirty="0" smtClean="0">
                  <a:solidFill>
                    <a:schemeClr val="bg1"/>
                  </a:solidFill>
                  <a:latin typeface="Arial Narrow" pitchFamily="34" charset="0"/>
                </a:rPr>
                <a:t> was to restore through indemnity the </a:t>
              </a:r>
              <a:r>
                <a:rPr lang="en-US" sz="2000" b="1" u="sng" dirty="0" smtClean="0">
                  <a:solidFill>
                    <a:schemeClr val="bg1"/>
                  </a:solidFill>
                  <a:latin typeface="Arial Narrow" pitchFamily="34" charset="0"/>
                </a:rPr>
                <a:t>national foundation of faith</a:t>
              </a:r>
              <a:r>
                <a:rPr lang="en-US" sz="2000" b="1" dirty="0" smtClean="0">
                  <a:solidFill>
                    <a:schemeClr val="bg1"/>
                  </a:solidFill>
                  <a:latin typeface="Arial Narrow" pitchFamily="34" charset="0"/>
                </a:rPr>
                <a:t>, </a:t>
              </a:r>
              <a:endParaRPr lang="en-US" sz="2000" b="1" u="sng" dirty="0">
                <a:solidFill>
                  <a:schemeClr val="bg1"/>
                </a:solidFill>
                <a:latin typeface="Arial Narrow" pitchFamily="34" charset="0"/>
              </a:endParaRPr>
            </a:p>
          </p:txBody>
        </p:sp>
        <p:sp>
          <p:nvSpPr>
            <p:cNvPr id="45069" name="Text Box 13"/>
            <p:cNvSpPr txBox="1">
              <a:spLocks noChangeArrowheads="1"/>
            </p:cNvSpPr>
            <p:nvPr/>
          </p:nvSpPr>
          <p:spPr bwMode="auto">
            <a:xfrm>
              <a:off x="943" y="3672"/>
              <a:ext cx="198"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grpSp>
        <p:nvGrpSpPr>
          <p:cNvPr id="24" name="Group 23"/>
          <p:cNvGrpSpPr/>
          <p:nvPr/>
        </p:nvGrpSpPr>
        <p:grpSpPr>
          <a:xfrm>
            <a:off x="304800" y="2609850"/>
            <a:ext cx="1676400" cy="1243013"/>
            <a:chOff x="304800" y="2609850"/>
            <a:chExt cx="1676400" cy="1243013"/>
          </a:xfrm>
        </p:grpSpPr>
        <p:sp>
          <p:nvSpPr>
            <p:cNvPr id="45071" name="Rectangle 15"/>
            <p:cNvSpPr>
              <a:spLocks noChangeArrowheads="1"/>
            </p:cNvSpPr>
            <p:nvPr/>
          </p:nvSpPr>
          <p:spPr bwMode="auto">
            <a:xfrm>
              <a:off x="323850" y="2609850"/>
              <a:ext cx="1638300" cy="1177925"/>
            </a:xfrm>
            <a:prstGeom prst="rect">
              <a:avLst/>
            </a:prstGeom>
            <a:gradFill rotWithShape="0">
              <a:gsLst>
                <a:gs pos="0">
                  <a:srgbClr val="FFFFCC"/>
                </a:gs>
                <a:gs pos="100000">
                  <a:srgbClr val="FFCC00"/>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45072" name="Text Box 16"/>
            <p:cNvSpPr txBox="1">
              <a:spLocks noChangeArrowheads="1"/>
            </p:cNvSpPr>
            <p:nvPr/>
          </p:nvSpPr>
          <p:spPr bwMode="auto">
            <a:xfrm>
              <a:off x="304800" y="2667000"/>
              <a:ext cx="1676400" cy="1185863"/>
            </a:xfrm>
            <a:prstGeom prst="rect">
              <a:avLst/>
            </a:prstGeom>
            <a:noFill/>
            <a:ln w="19050">
              <a:noFill/>
              <a:miter lim="800000"/>
              <a:headEnd/>
              <a:tailEnd/>
            </a:ln>
            <a:effectLst/>
          </p:spPr>
          <p:txBody>
            <a:bodyPr>
              <a:spAutoFit/>
            </a:bodyPr>
            <a:lstStyle/>
            <a:p>
              <a:pPr algn="ctr" eaLnBrk="0" hangingPunct="0">
                <a:lnSpc>
                  <a:spcPct val="75000"/>
                </a:lnSpc>
              </a:pPr>
              <a:endParaRPr lang="en-US" sz="200" dirty="0">
                <a:solidFill>
                  <a:srgbClr val="440022"/>
                </a:solidFill>
                <a:latin typeface="Impact" pitchFamily="34" charset="0"/>
              </a:endParaRPr>
            </a:p>
            <a:p>
              <a:pPr algn="ctr" eaLnBrk="0" hangingPunct="0">
                <a:lnSpc>
                  <a:spcPct val="65000"/>
                </a:lnSpc>
              </a:pPr>
              <a:r>
                <a:rPr lang="en-US" sz="3600" dirty="0">
                  <a:solidFill>
                    <a:srgbClr val="000099"/>
                  </a:solidFill>
                  <a:latin typeface="Fette Engschrift" pitchFamily="2" charset="0"/>
                </a:rPr>
                <a:t>National</a:t>
              </a:r>
            </a:p>
            <a:p>
              <a:pPr algn="ctr" eaLnBrk="0" hangingPunct="0">
                <a:lnSpc>
                  <a:spcPct val="65000"/>
                </a:lnSpc>
              </a:pPr>
              <a:r>
                <a:rPr lang="en-US" sz="3600" dirty="0">
                  <a:solidFill>
                    <a:srgbClr val="000099"/>
                  </a:solidFill>
                  <a:latin typeface="Fette Engschrift" pitchFamily="2" charset="0"/>
                </a:rPr>
                <a:t>foundation</a:t>
              </a:r>
            </a:p>
            <a:p>
              <a:pPr algn="ctr" eaLnBrk="0" hangingPunct="0">
                <a:lnSpc>
                  <a:spcPct val="65000"/>
                </a:lnSpc>
              </a:pPr>
              <a:r>
                <a:rPr lang="en-US" sz="3600" dirty="0">
                  <a:solidFill>
                    <a:srgbClr val="000099"/>
                  </a:solidFill>
                  <a:latin typeface="Fette Engschrift" pitchFamily="2" charset="0"/>
                </a:rPr>
                <a:t>of faith</a:t>
              </a:r>
            </a:p>
          </p:txBody>
        </p:sp>
      </p:grpSp>
      <p:grpSp>
        <p:nvGrpSpPr>
          <p:cNvPr id="45073" name="Group 17"/>
          <p:cNvGrpSpPr>
            <a:grpSpLocks/>
          </p:cNvGrpSpPr>
          <p:nvPr/>
        </p:nvGrpSpPr>
        <p:grpSpPr bwMode="auto">
          <a:xfrm>
            <a:off x="3667125" y="3054350"/>
            <a:ext cx="4171950" cy="671513"/>
            <a:chOff x="2265" y="1732"/>
            <a:chExt cx="2628" cy="423"/>
          </a:xfrm>
        </p:grpSpPr>
        <p:sp>
          <p:nvSpPr>
            <p:cNvPr id="45074" name="Rectangle 18"/>
            <p:cNvSpPr>
              <a:spLocks noChangeArrowheads="1"/>
            </p:cNvSpPr>
            <p:nvPr/>
          </p:nvSpPr>
          <p:spPr bwMode="auto">
            <a:xfrm>
              <a:off x="2288" y="1770"/>
              <a:ext cx="2582" cy="355"/>
            </a:xfrm>
            <a:prstGeom prst="rect">
              <a:avLst/>
            </a:prstGeom>
            <a:gradFill rotWithShape="0">
              <a:gsLst>
                <a:gs pos="0">
                  <a:srgbClr val="FFFFCC"/>
                </a:gs>
                <a:gs pos="100000">
                  <a:srgbClr val="FFCC00"/>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45075" name="Text Box 19"/>
            <p:cNvSpPr txBox="1">
              <a:spLocks noChangeArrowheads="1"/>
            </p:cNvSpPr>
            <p:nvPr/>
          </p:nvSpPr>
          <p:spPr bwMode="auto">
            <a:xfrm>
              <a:off x="2265" y="1732"/>
              <a:ext cx="2628" cy="423"/>
            </a:xfrm>
            <a:prstGeom prst="rect">
              <a:avLst/>
            </a:prstGeom>
            <a:noFill/>
            <a:ln w="19050">
              <a:noFill/>
              <a:miter lim="800000"/>
              <a:headEnd/>
              <a:tailEnd/>
            </a:ln>
            <a:effectLst>
              <a:outerShdw dist="12700" algn="ctr" rotWithShape="0">
                <a:schemeClr val="bg1"/>
              </a:outerShdw>
            </a:effectLst>
          </p:spPr>
          <p:txBody>
            <a:bodyPr>
              <a:spAutoFit/>
            </a:bodyPr>
            <a:lstStyle/>
            <a:p>
              <a:pPr algn="ctr" eaLnBrk="0" hangingPunct="0"/>
              <a:r>
                <a:rPr lang="en-US" sz="3800" dirty="0">
                  <a:solidFill>
                    <a:srgbClr val="000099"/>
                  </a:solidFill>
                  <a:latin typeface="Fette Engschrift" pitchFamily="2" charset="0"/>
                </a:rPr>
                <a:t>National foundation of faith</a:t>
              </a:r>
            </a:p>
          </p:txBody>
        </p:sp>
      </p:grpSp>
      <p:sp>
        <p:nvSpPr>
          <p:cNvPr id="45076" name="AutoShape 20"/>
          <p:cNvSpPr>
            <a:spLocks noChangeArrowheads="1"/>
          </p:cNvSpPr>
          <p:nvPr/>
        </p:nvSpPr>
        <p:spPr bwMode="auto">
          <a:xfrm>
            <a:off x="2895600" y="990600"/>
            <a:ext cx="5715000" cy="2819400"/>
          </a:xfrm>
          <a:prstGeom prst="roundRect">
            <a:avLst>
              <a:gd name="adj" fmla="val 16667"/>
            </a:avLst>
          </a:prstGeom>
          <a:noFill/>
          <a:ln w="28575">
            <a:solidFill>
              <a:srgbClr val="000066"/>
            </a:solidFill>
            <a:round/>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2000" fill="hold"/>
                                        <p:tgtEl>
                                          <p:spTgt spid="45059"/>
                                        </p:tgtEl>
                                        <p:attrNameLst>
                                          <p:attrName>ppt_w</p:attrName>
                                        </p:attrNameLst>
                                      </p:cBhvr>
                                      <p:tavLst>
                                        <p:tav tm="0">
                                          <p:val>
                                            <p:strVal val="#ppt_w*0.70"/>
                                          </p:val>
                                        </p:tav>
                                        <p:tav tm="100000">
                                          <p:val>
                                            <p:strVal val="#ppt_w"/>
                                          </p:val>
                                        </p:tav>
                                      </p:tavLst>
                                    </p:anim>
                                    <p:anim calcmode="lin" valueType="num">
                                      <p:cBhvr>
                                        <p:cTn id="8" dur="2000" fill="hold"/>
                                        <p:tgtEl>
                                          <p:spTgt spid="45059"/>
                                        </p:tgtEl>
                                        <p:attrNameLst>
                                          <p:attrName>ppt_h</p:attrName>
                                        </p:attrNameLst>
                                      </p:cBhvr>
                                      <p:tavLst>
                                        <p:tav tm="0">
                                          <p:val>
                                            <p:strVal val="#ppt_h"/>
                                          </p:val>
                                        </p:tav>
                                        <p:tav tm="100000">
                                          <p:val>
                                            <p:strVal val="#ppt_h"/>
                                          </p:val>
                                        </p:tav>
                                      </p:tavLst>
                                    </p:anim>
                                    <p:animEffect transition="in" filter="fade">
                                      <p:cBhvr>
                                        <p:cTn id="9" dur="2000"/>
                                        <p:tgtEl>
                                          <p:spTgt spid="4505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5067"/>
                                        </p:tgtEl>
                                        <p:attrNameLst>
                                          <p:attrName>style.visibility</p:attrName>
                                        </p:attrNameLst>
                                      </p:cBhvr>
                                      <p:to>
                                        <p:strVal val="visible"/>
                                      </p:to>
                                    </p:set>
                                    <p:animEffect transition="in" filter="barn(outVertical)">
                                      <p:cBhvr>
                                        <p:cTn id="14" dur="500"/>
                                        <p:tgtEl>
                                          <p:spTgt spid="4506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5064"/>
                                        </p:tgtEl>
                                        <p:attrNameLst>
                                          <p:attrName>style.visibility</p:attrName>
                                        </p:attrNameLst>
                                      </p:cBhvr>
                                      <p:to>
                                        <p:strVal val="visible"/>
                                      </p:to>
                                    </p:set>
                                    <p:anim calcmode="lin" valueType="num">
                                      <p:cBhvr>
                                        <p:cTn id="19" dur="2000" fill="hold"/>
                                        <p:tgtEl>
                                          <p:spTgt spid="45064"/>
                                        </p:tgtEl>
                                        <p:attrNameLst>
                                          <p:attrName>ppt_w</p:attrName>
                                        </p:attrNameLst>
                                      </p:cBhvr>
                                      <p:tavLst>
                                        <p:tav tm="0">
                                          <p:val>
                                            <p:strVal val="#ppt_w*0.70"/>
                                          </p:val>
                                        </p:tav>
                                        <p:tav tm="100000">
                                          <p:val>
                                            <p:strVal val="#ppt_w"/>
                                          </p:val>
                                        </p:tav>
                                      </p:tavLst>
                                    </p:anim>
                                    <p:anim calcmode="lin" valueType="num">
                                      <p:cBhvr>
                                        <p:cTn id="20" dur="2000" fill="hold"/>
                                        <p:tgtEl>
                                          <p:spTgt spid="45064"/>
                                        </p:tgtEl>
                                        <p:attrNameLst>
                                          <p:attrName>ppt_h</p:attrName>
                                        </p:attrNameLst>
                                      </p:cBhvr>
                                      <p:tavLst>
                                        <p:tav tm="0">
                                          <p:val>
                                            <p:strVal val="#ppt_h"/>
                                          </p:val>
                                        </p:tav>
                                        <p:tav tm="100000">
                                          <p:val>
                                            <p:strVal val="#ppt_h"/>
                                          </p:val>
                                        </p:tav>
                                      </p:tavLst>
                                    </p:anim>
                                    <p:animEffect transition="in" filter="fade">
                                      <p:cBhvr>
                                        <p:cTn id="21" dur="2000"/>
                                        <p:tgtEl>
                                          <p:spTgt spid="450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5060"/>
                                        </p:tgtEl>
                                        <p:attrNameLst>
                                          <p:attrName>style.visibility</p:attrName>
                                        </p:attrNameLst>
                                      </p:cBhvr>
                                      <p:to>
                                        <p:strVal val="visible"/>
                                      </p:to>
                                    </p:set>
                                    <p:animEffect transition="in" filter="fade">
                                      <p:cBhvr>
                                        <p:cTn id="26" dur="1000"/>
                                        <p:tgtEl>
                                          <p:spTgt spid="45060"/>
                                        </p:tgtEl>
                                      </p:cBhvr>
                                    </p:animEffect>
                                  </p:childTnLst>
                                </p:cTn>
                              </p:par>
                              <p:par>
                                <p:cTn id="27" presetID="55"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2000" fill="hold"/>
                                        <p:tgtEl>
                                          <p:spTgt spid="24"/>
                                        </p:tgtEl>
                                        <p:attrNameLst>
                                          <p:attrName>ppt_w</p:attrName>
                                        </p:attrNameLst>
                                      </p:cBhvr>
                                      <p:tavLst>
                                        <p:tav tm="0">
                                          <p:val>
                                            <p:strVal val="#ppt_w*0.70"/>
                                          </p:val>
                                        </p:tav>
                                        <p:tav tm="100000">
                                          <p:val>
                                            <p:strVal val="#ppt_w"/>
                                          </p:val>
                                        </p:tav>
                                      </p:tavLst>
                                    </p:anim>
                                    <p:anim calcmode="lin" valueType="num">
                                      <p:cBhvr>
                                        <p:cTn id="30" dur="2000" fill="hold"/>
                                        <p:tgtEl>
                                          <p:spTgt spid="24"/>
                                        </p:tgtEl>
                                        <p:attrNameLst>
                                          <p:attrName>ppt_h</p:attrName>
                                        </p:attrNameLst>
                                      </p:cBhvr>
                                      <p:tavLst>
                                        <p:tav tm="0">
                                          <p:val>
                                            <p:strVal val="#ppt_h"/>
                                          </p:val>
                                        </p:tav>
                                        <p:tav tm="100000">
                                          <p:val>
                                            <p:strVal val="#ppt_h"/>
                                          </p:val>
                                        </p:tav>
                                      </p:tavLst>
                                    </p:anim>
                                    <p:animEffect transition="in" filter="fade">
                                      <p:cBhvr>
                                        <p:cTn id="31" dur="20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063"/>
                                        </p:tgtEl>
                                        <p:attrNameLst>
                                          <p:attrName>style.visibility</p:attrName>
                                        </p:attrNameLst>
                                      </p:cBhvr>
                                      <p:to>
                                        <p:strVal val="visible"/>
                                      </p:to>
                                    </p:set>
                                    <p:animEffect transition="in" filter="fade">
                                      <p:cBhvr>
                                        <p:cTn id="34" dur="2000"/>
                                        <p:tgtEl>
                                          <p:spTgt spid="4506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076"/>
                                        </p:tgtEl>
                                        <p:attrNameLst>
                                          <p:attrName>style.visibility</p:attrName>
                                        </p:attrNameLst>
                                      </p:cBhvr>
                                      <p:to>
                                        <p:strVal val="visible"/>
                                      </p:to>
                                    </p:set>
                                    <p:animEffect transition="in" filter="fade">
                                      <p:cBhvr>
                                        <p:cTn id="37" dur="2000"/>
                                        <p:tgtEl>
                                          <p:spTgt spid="45076"/>
                                        </p:tgtEl>
                                      </p:cBhvr>
                                    </p:animEffect>
                                  </p:childTnLst>
                                </p:cTn>
                              </p:par>
                              <p:par>
                                <p:cTn id="38" presetID="10" presetClass="entr" presetSubtype="0" fill="hold" nodeType="withEffect">
                                  <p:stCondLst>
                                    <p:cond delay="0"/>
                                  </p:stCondLst>
                                  <p:childTnLst>
                                    <p:set>
                                      <p:cBhvr>
                                        <p:cTn id="39" dur="1" fill="hold">
                                          <p:stCondLst>
                                            <p:cond delay="0"/>
                                          </p:stCondLst>
                                        </p:cTn>
                                        <p:tgtEl>
                                          <p:spTgt spid="45073"/>
                                        </p:tgtEl>
                                        <p:attrNameLst>
                                          <p:attrName>style.visibility</p:attrName>
                                        </p:attrNameLst>
                                      </p:cBhvr>
                                      <p:to>
                                        <p:strVal val="visible"/>
                                      </p:to>
                                    </p:set>
                                    <p:animEffect transition="in" filter="fade">
                                      <p:cBhvr>
                                        <p:cTn id="40" dur="2000"/>
                                        <p:tgtEl>
                                          <p:spTgt spid="45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3" grpId="0" animBg="1"/>
      <p:bldP spid="450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6083" name="Text Box 3"/>
          <p:cNvSpPr txBox="1">
            <a:spLocks noChangeArrowheads="1"/>
          </p:cNvSpPr>
          <p:nvPr/>
        </p:nvSpPr>
        <p:spPr bwMode="auto">
          <a:xfrm>
            <a:off x="1104900" y="5843826"/>
            <a:ext cx="6819900" cy="861774"/>
          </a:xfrm>
          <a:prstGeom prst="rect">
            <a:avLst/>
          </a:prstGeom>
          <a:noFill/>
          <a:ln w="9525">
            <a:noFill/>
            <a:miter lim="800000"/>
            <a:headEnd/>
            <a:tailEnd/>
          </a:ln>
          <a:effectLst/>
        </p:spPr>
        <p:txBody>
          <a:bodyPr wrap="square">
            <a:spAutoFit/>
          </a:bodyPr>
          <a:lstStyle/>
          <a:p>
            <a:pPr eaLnBrk="0" hangingPunct="0">
              <a:lnSpc>
                <a:spcPts val="2000"/>
              </a:lnSpc>
            </a:pPr>
            <a:r>
              <a:rPr lang="en-US" sz="2000" b="1" dirty="0">
                <a:solidFill>
                  <a:schemeClr val="bg1"/>
                </a:solidFill>
                <a:latin typeface="Arial Narrow" pitchFamily="34" charset="0"/>
              </a:rPr>
              <a:t>and the </a:t>
            </a:r>
            <a:r>
              <a:rPr lang="en-US" sz="2000" b="1" u="sng" dirty="0">
                <a:solidFill>
                  <a:schemeClr val="bg1"/>
                </a:solidFill>
                <a:latin typeface="Arial Narrow" pitchFamily="34" charset="0"/>
              </a:rPr>
              <a:t>Israelites</a:t>
            </a:r>
            <a:r>
              <a:rPr lang="en-US" sz="2000" b="1" dirty="0">
                <a:solidFill>
                  <a:schemeClr val="bg1"/>
                </a:solidFill>
                <a:latin typeface="Arial Narrow" pitchFamily="34" charset="0"/>
              </a:rPr>
              <a:t> under Moses’ leadership were to restore through indemnity the </a:t>
            </a:r>
            <a:r>
              <a:rPr lang="en-US" sz="2000" b="1" u="sng" dirty="0">
                <a:solidFill>
                  <a:schemeClr val="bg1"/>
                </a:solidFill>
                <a:latin typeface="Arial Narrow" pitchFamily="34" charset="0"/>
              </a:rPr>
              <a:t>national foundation of substance</a:t>
            </a:r>
            <a:r>
              <a:rPr lang="en-US" sz="2000" b="1" dirty="0">
                <a:solidFill>
                  <a:schemeClr val="bg1"/>
                </a:solidFill>
                <a:latin typeface="Arial Narrow" pitchFamily="34" charset="0"/>
              </a:rPr>
              <a:t>. This would have constituted the </a:t>
            </a:r>
            <a:r>
              <a:rPr lang="en-US" sz="2000" b="1" u="sng" dirty="0">
                <a:solidFill>
                  <a:schemeClr val="bg1"/>
                </a:solidFill>
                <a:latin typeface="Arial Narrow" pitchFamily="34" charset="0"/>
              </a:rPr>
              <a:t>national foundation for the Messiah</a:t>
            </a:r>
            <a:r>
              <a:rPr lang="en-US" sz="2000" b="1" dirty="0">
                <a:solidFill>
                  <a:schemeClr val="bg1"/>
                </a:solidFill>
                <a:latin typeface="Arial Narrow" pitchFamily="34" charset="0"/>
              </a:rPr>
              <a:t>.</a:t>
            </a:r>
            <a:endParaRPr lang="en-US" sz="2000" b="1" u="sng" dirty="0">
              <a:solidFill>
                <a:schemeClr val="bg1"/>
              </a:solidFill>
              <a:latin typeface="Arial Narrow" pitchFamily="34" charset="0"/>
            </a:endParaRPr>
          </a:p>
        </p:txBody>
      </p:sp>
      <p:grpSp>
        <p:nvGrpSpPr>
          <p:cNvPr id="46085" name="Group 5"/>
          <p:cNvGrpSpPr>
            <a:grpSpLocks/>
          </p:cNvGrpSpPr>
          <p:nvPr/>
        </p:nvGrpSpPr>
        <p:grpSpPr bwMode="auto">
          <a:xfrm>
            <a:off x="1552575" y="990600"/>
            <a:ext cx="1103313" cy="1090613"/>
            <a:chOff x="4704" y="288"/>
            <a:chExt cx="672" cy="720"/>
          </a:xfrm>
        </p:grpSpPr>
        <p:sp>
          <p:nvSpPr>
            <p:cNvPr id="46086" name="Oval 6"/>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6087" name="WordArt 7"/>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46088" name="AutoShape 8"/>
          <p:cNvSpPr>
            <a:spLocks noChangeArrowheads="1"/>
          </p:cNvSpPr>
          <p:nvPr/>
        </p:nvSpPr>
        <p:spPr bwMode="auto">
          <a:xfrm rot="10800000">
            <a:off x="2019300" y="2133600"/>
            <a:ext cx="190500" cy="1828800"/>
          </a:xfrm>
          <a:prstGeom prst="downArrow">
            <a:avLst>
              <a:gd name="adj1" fmla="val 41676"/>
              <a:gd name="adj2" fmla="val 217467"/>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46089" name="Group 9"/>
          <p:cNvGrpSpPr>
            <a:grpSpLocks/>
          </p:cNvGrpSpPr>
          <p:nvPr/>
        </p:nvGrpSpPr>
        <p:grpSpPr bwMode="auto">
          <a:xfrm>
            <a:off x="1295400" y="3941763"/>
            <a:ext cx="1619250" cy="855662"/>
            <a:chOff x="1344" y="2736"/>
            <a:chExt cx="1056" cy="528"/>
          </a:xfrm>
        </p:grpSpPr>
        <p:sp>
          <p:nvSpPr>
            <p:cNvPr id="46090" name="Oval 10"/>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6091" name="WordArt 11"/>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46092" name="AutoShape 12"/>
          <p:cNvSpPr>
            <a:spLocks noChangeArrowheads="1"/>
          </p:cNvSpPr>
          <p:nvPr/>
        </p:nvSpPr>
        <p:spPr bwMode="auto">
          <a:xfrm rot="5400000">
            <a:off x="4917281" y="2312194"/>
            <a:ext cx="223838" cy="4114800"/>
          </a:xfrm>
          <a:prstGeom prst="downArrow">
            <a:avLst>
              <a:gd name="adj1" fmla="val 41861"/>
              <a:gd name="adj2" fmla="val 163829"/>
            </a:avLst>
          </a:prstGeom>
          <a:solidFill>
            <a:srgbClr val="6600CC"/>
          </a:solidFill>
          <a:ln w="9525"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grpSp>
        <p:nvGrpSpPr>
          <p:cNvPr id="46093" name="Group 13"/>
          <p:cNvGrpSpPr>
            <a:grpSpLocks/>
          </p:cNvGrpSpPr>
          <p:nvPr/>
        </p:nvGrpSpPr>
        <p:grpSpPr bwMode="auto">
          <a:xfrm>
            <a:off x="7010400" y="3956050"/>
            <a:ext cx="1828800" cy="825500"/>
            <a:chOff x="4464" y="2316"/>
            <a:chExt cx="840" cy="516"/>
          </a:xfrm>
        </p:grpSpPr>
        <p:sp>
          <p:nvSpPr>
            <p:cNvPr id="46094" name="Oval 14"/>
            <p:cNvSpPr>
              <a:spLocks noChangeArrowheads="1"/>
            </p:cNvSpPr>
            <p:nvPr/>
          </p:nvSpPr>
          <p:spPr bwMode="auto">
            <a:xfrm>
              <a:off x="4464" y="2316"/>
              <a:ext cx="840" cy="516"/>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6095" name="WordArt 15"/>
            <p:cNvSpPr>
              <a:spLocks noChangeArrowheads="1" noChangeShapeType="1" noTextEdit="1"/>
            </p:cNvSpPr>
            <p:nvPr/>
          </p:nvSpPr>
          <p:spPr bwMode="auto">
            <a:xfrm>
              <a:off x="4521" y="2426"/>
              <a:ext cx="726" cy="296"/>
            </a:xfrm>
            <a:prstGeom prst="rect">
              <a:avLst/>
            </a:prstGeom>
          </p:spPr>
          <p:txBody>
            <a:bodyPr wrap="none" fromWordArt="1">
              <a:prstTxWarp prst="textInflate">
                <a:avLst>
                  <a:gd name="adj" fmla="val 13634"/>
                </a:avLst>
              </a:prstTxWarp>
            </a:bodyPr>
            <a:lstStyle/>
            <a:p>
              <a:pPr algn="ctr"/>
              <a:r>
                <a:rPr lang="en-US" sz="3600" kern="10" dirty="0">
                  <a:ln w="19050">
                    <a:solidFill>
                      <a:srgbClr val="680000"/>
                    </a:solidFill>
                    <a:round/>
                    <a:headEnd/>
                    <a:tailEnd/>
                  </a:ln>
                  <a:solidFill>
                    <a:schemeClr val="bg1"/>
                  </a:solidFill>
                  <a:latin typeface="Impact"/>
                </a:rPr>
                <a:t>Israelites</a:t>
              </a:r>
            </a:p>
          </p:txBody>
        </p:sp>
      </p:grpSp>
      <p:grpSp>
        <p:nvGrpSpPr>
          <p:cNvPr id="46096" name="Group 16"/>
          <p:cNvGrpSpPr>
            <a:grpSpLocks/>
          </p:cNvGrpSpPr>
          <p:nvPr/>
        </p:nvGrpSpPr>
        <p:grpSpPr bwMode="auto">
          <a:xfrm>
            <a:off x="3505200" y="4578350"/>
            <a:ext cx="3505200" cy="908050"/>
            <a:chOff x="2112" y="2736"/>
            <a:chExt cx="2208" cy="572"/>
          </a:xfrm>
        </p:grpSpPr>
        <p:sp>
          <p:nvSpPr>
            <p:cNvPr id="46097" name="Rectangle 17"/>
            <p:cNvSpPr>
              <a:spLocks noChangeArrowheads="1"/>
            </p:cNvSpPr>
            <p:nvPr/>
          </p:nvSpPr>
          <p:spPr bwMode="auto">
            <a:xfrm>
              <a:off x="2169" y="2736"/>
              <a:ext cx="2095" cy="528"/>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46098" name="Text Box 18"/>
            <p:cNvSpPr txBox="1">
              <a:spLocks noChangeArrowheads="1"/>
            </p:cNvSpPr>
            <p:nvPr/>
          </p:nvSpPr>
          <p:spPr bwMode="auto">
            <a:xfrm>
              <a:off x="2112" y="2776"/>
              <a:ext cx="2208" cy="532"/>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65000"/>
                </a:lnSpc>
              </a:pPr>
              <a:r>
                <a:rPr lang="en-US" sz="3800" dirty="0">
                  <a:solidFill>
                    <a:srgbClr val="660033"/>
                  </a:solidFill>
                  <a:latin typeface="Fette Engschrift" pitchFamily="2" charset="0"/>
                </a:rPr>
                <a:t>National foundation</a:t>
              </a:r>
            </a:p>
            <a:p>
              <a:pPr algn="ctr" eaLnBrk="0" hangingPunct="0">
                <a:lnSpc>
                  <a:spcPct val="65000"/>
                </a:lnSpc>
              </a:pPr>
              <a:r>
                <a:rPr lang="en-US" sz="3800" dirty="0">
                  <a:solidFill>
                    <a:srgbClr val="660033"/>
                  </a:solidFill>
                  <a:latin typeface="Fette Engschrift" pitchFamily="2" charset="0"/>
                </a:rPr>
                <a:t>of substance</a:t>
              </a:r>
            </a:p>
          </p:txBody>
        </p:sp>
      </p:grpSp>
      <p:grpSp>
        <p:nvGrpSpPr>
          <p:cNvPr id="46099" name="Group 19"/>
          <p:cNvGrpSpPr>
            <a:grpSpLocks/>
          </p:cNvGrpSpPr>
          <p:nvPr/>
        </p:nvGrpSpPr>
        <p:grpSpPr bwMode="auto">
          <a:xfrm>
            <a:off x="304800" y="2609851"/>
            <a:ext cx="1676400" cy="1243013"/>
            <a:chOff x="192" y="1392"/>
            <a:chExt cx="1056" cy="783"/>
          </a:xfrm>
        </p:grpSpPr>
        <p:sp>
          <p:nvSpPr>
            <p:cNvPr id="46100" name="Rectangle 20"/>
            <p:cNvSpPr>
              <a:spLocks noChangeArrowheads="1"/>
            </p:cNvSpPr>
            <p:nvPr/>
          </p:nvSpPr>
          <p:spPr bwMode="auto">
            <a:xfrm>
              <a:off x="204" y="1392"/>
              <a:ext cx="1032" cy="742"/>
            </a:xfrm>
            <a:prstGeom prst="rect">
              <a:avLst/>
            </a:prstGeom>
            <a:gradFill rotWithShape="0">
              <a:gsLst>
                <a:gs pos="0">
                  <a:srgbClr val="FFFFCC"/>
                </a:gs>
                <a:gs pos="100000">
                  <a:srgbClr val="FFCC00"/>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46101" name="Text Box 21"/>
            <p:cNvSpPr txBox="1">
              <a:spLocks noChangeArrowheads="1"/>
            </p:cNvSpPr>
            <p:nvPr/>
          </p:nvSpPr>
          <p:spPr bwMode="auto">
            <a:xfrm>
              <a:off x="192" y="1428"/>
              <a:ext cx="1056" cy="747"/>
            </a:xfrm>
            <a:prstGeom prst="rect">
              <a:avLst/>
            </a:prstGeom>
            <a:noFill/>
            <a:ln w="19050">
              <a:noFill/>
              <a:miter lim="800000"/>
              <a:headEnd/>
              <a:tailEnd/>
            </a:ln>
            <a:effectLst/>
          </p:spPr>
          <p:txBody>
            <a:bodyPr>
              <a:spAutoFit/>
            </a:bodyPr>
            <a:lstStyle/>
            <a:p>
              <a:pPr algn="ctr" eaLnBrk="0" hangingPunct="0">
                <a:lnSpc>
                  <a:spcPct val="75000"/>
                </a:lnSpc>
              </a:pPr>
              <a:endParaRPr lang="en-US" sz="200" dirty="0">
                <a:solidFill>
                  <a:srgbClr val="440022"/>
                </a:solidFill>
                <a:latin typeface="Impact" pitchFamily="34" charset="0"/>
              </a:endParaRPr>
            </a:p>
            <a:p>
              <a:pPr algn="ctr" eaLnBrk="0" hangingPunct="0">
                <a:lnSpc>
                  <a:spcPct val="65000"/>
                </a:lnSpc>
              </a:pPr>
              <a:r>
                <a:rPr lang="en-US" sz="3600" dirty="0">
                  <a:solidFill>
                    <a:srgbClr val="000099"/>
                  </a:solidFill>
                  <a:latin typeface="Fette Engschrift" pitchFamily="2" charset="0"/>
                </a:rPr>
                <a:t>National</a:t>
              </a:r>
            </a:p>
            <a:p>
              <a:pPr algn="ctr" eaLnBrk="0" hangingPunct="0">
                <a:lnSpc>
                  <a:spcPct val="65000"/>
                </a:lnSpc>
              </a:pPr>
              <a:r>
                <a:rPr lang="en-US" sz="3600" dirty="0">
                  <a:solidFill>
                    <a:srgbClr val="000099"/>
                  </a:solidFill>
                  <a:latin typeface="Fette Engschrift" pitchFamily="2" charset="0"/>
                </a:rPr>
                <a:t>foundation</a:t>
              </a:r>
            </a:p>
            <a:p>
              <a:pPr algn="ctr" eaLnBrk="0" hangingPunct="0">
                <a:lnSpc>
                  <a:spcPct val="65000"/>
                </a:lnSpc>
              </a:pPr>
              <a:r>
                <a:rPr lang="en-US" sz="3600" dirty="0">
                  <a:solidFill>
                    <a:srgbClr val="000099"/>
                  </a:solidFill>
                  <a:latin typeface="Fette Engschrift" pitchFamily="2" charset="0"/>
                </a:rPr>
                <a:t>of faith</a:t>
              </a:r>
            </a:p>
          </p:txBody>
        </p:sp>
      </p:grpSp>
      <p:grpSp>
        <p:nvGrpSpPr>
          <p:cNvPr id="46102" name="Group 22"/>
          <p:cNvGrpSpPr>
            <a:grpSpLocks/>
          </p:cNvGrpSpPr>
          <p:nvPr/>
        </p:nvGrpSpPr>
        <p:grpSpPr bwMode="auto">
          <a:xfrm>
            <a:off x="5703888" y="1828800"/>
            <a:ext cx="107950" cy="265112"/>
            <a:chOff x="3868" y="1008"/>
            <a:chExt cx="68" cy="167"/>
          </a:xfrm>
        </p:grpSpPr>
        <p:sp>
          <p:nvSpPr>
            <p:cNvPr id="46103" name="Line 23"/>
            <p:cNvSpPr>
              <a:spLocks noChangeShapeType="1"/>
            </p:cNvSpPr>
            <p:nvPr/>
          </p:nvSpPr>
          <p:spPr bwMode="auto">
            <a:xfrm>
              <a:off x="3868" y="1008"/>
              <a:ext cx="0" cy="167"/>
            </a:xfrm>
            <a:prstGeom prst="line">
              <a:avLst/>
            </a:prstGeom>
            <a:noFill/>
            <a:ln w="88900">
              <a:solidFill>
                <a:srgbClr val="6600CC"/>
              </a:solidFill>
              <a:round/>
              <a:headEnd/>
              <a:tailEnd/>
            </a:ln>
            <a:effectLst/>
          </p:spPr>
          <p:txBody>
            <a:bodyPr/>
            <a:lstStyle/>
            <a:p>
              <a:endParaRPr lang="en-US"/>
            </a:p>
          </p:txBody>
        </p:sp>
        <p:sp>
          <p:nvSpPr>
            <p:cNvPr id="46104" name="Line 24"/>
            <p:cNvSpPr>
              <a:spLocks noChangeShapeType="1"/>
            </p:cNvSpPr>
            <p:nvPr/>
          </p:nvSpPr>
          <p:spPr bwMode="auto">
            <a:xfrm>
              <a:off x="3936" y="1008"/>
              <a:ext cx="0" cy="167"/>
            </a:xfrm>
            <a:prstGeom prst="line">
              <a:avLst/>
            </a:prstGeom>
            <a:noFill/>
            <a:ln w="88900">
              <a:solidFill>
                <a:srgbClr val="6600CC"/>
              </a:solidFill>
              <a:round/>
              <a:headEnd/>
              <a:tailEnd/>
            </a:ln>
            <a:effectLst/>
          </p:spPr>
          <p:txBody>
            <a:bodyPr/>
            <a:lstStyle/>
            <a:p>
              <a:endParaRPr lang="en-US"/>
            </a:p>
          </p:txBody>
        </p:sp>
      </p:grpSp>
      <p:grpSp>
        <p:nvGrpSpPr>
          <p:cNvPr id="46105" name="Group 25"/>
          <p:cNvGrpSpPr>
            <a:grpSpLocks/>
          </p:cNvGrpSpPr>
          <p:nvPr/>
        </p:nvGrpSpPr>
        <p:grpSpPr bwMode="auto">
          <a:xfrm>
            <a:off x="5621338" y="2767013"/>
            <a:ext cx="274637" cy="292100"/>
            <a:chOff x="768" y="2064"/>
            <a:chExt cx="288" cy="288"/>
          </a:xfrm>
        </p:grpSpPr>
        <p:sp>
          <p:nvSpPr>
            <p:cNvPr id="46106" name="Line 26"/>
            <p:cNvSpPr>
              <a:spLocks noChangeShapeType="1"/>
            </p:cNvSpPr>
            <p:nvPr/>
          </p:nvSpPr>
          <p:spPr bwMode="auto">
            <a:xfrm>
              <a:off x="912" y="2064"/>
              <a:ext cx="0" cy="288"/>
            </a:xfrm>
            <a:prstGeom prst="line">
              <a:avLst/>
            </a:prstGeom>
            <a:noFill/>
            <a:ln w="88900">
              <a:solidFill>
                <a:srgbClr val="6600CC"/>
              </a:solidFill>
              <a:round/>
              <a:headEnd/>
              <a:tailEnd/>
            </a:ln>
            <a:effectLst/>
          </p:spPr>
          <p:txBody>
            <a:bodyPr/>
            <a:lstStyle/>
            <a:p>
              <a:endParaRPr lang="en-US"/>
            </a:p>
          </p:txBody>
        </p:sp>
        <p:sp>
          <p:nvSpPr>
            <p:cNvPr id="46107" name="Line 27"/>
            <p:cNvSpPr>
              <a:spLocks noChangeShapeType="1"/>
            </p:cNvSpPr>
            <p:nvPr/>
          </p:nvSpPr>
          <p:spPr bwMode="auto">
            <a:xfrm rot="5400000">
              <a:off x="912" y="2064"/>
              <a:ext cx="0" cy="288"/>
            </a:xfrm>
            <a:prstGeom prst="line">
              <a:avLst/>
            </a:prstGeom>
            <a:noFill/>
            <a:ln w="88900">
              <a:solidFill>
                <a:srgbClr val="6600CC"/>
              </a:solidFill>
              <a:round/>
              <a:headEnd/>
              <a:tailEnd/>
            </a:ln>
            <a:effectLst/>
          </p:spPr>
          <p:txBody>
            <a:bodyPr/>
            <a:lstStyle/>
            <a:p>
              <a:endParaRPr lang="en-US"/>
            </a:p>
          </p:txBody>
        </p:sp>
      </p:grpSp>
      <p:grpSp>
        <p:nvGrpSpPr>
          <p:cNvPr id="46108" name="Group 28"/>
          <p:cNvGrpSpPr>
            <a:grpSpLocks/>
          </p:cNvGrpSpPr>
          <p:nvPr/>
        </p:nvGrpSpPr>
        <p:grpSpPr bwMode="auto">
          <a:xfrm>
            <a:off x="3230563" y="2068513"/>
            <a:ext cx="5056187" cy="671512"/>
            <a:chOff x="1991" y="1108"/>
            <a:chExt cx="3185" cy="423"/>
          </a:xfrm>
        </p:grpSpPr>
        <p:sp>
          <p:nvSpPr>
            <p:cNvPr id="46109" name="Rectangle 29"/>
            <p:cNvSpPr>
              <a:spLocks noChangeArrowheads="1"/>
            </p:cNvSpPr>
            <p:nvPr/>
          </p:nvSpPr>
          <p:spPr bwMode="auto">
            <a:xfrm>
              <a:off x="2000" y="1156"/>
              <a:ext cx="3168" cy="351"/>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46110" name="Text Box 30"/>
            <p:cNvSpPr txBox="1">
              <a:spLocks noChangeArrowheads="1"/>
            </p:cNvSpPr>
            <p:nvPr/>
          </p:nvSpPr>
          <p:spPr bwMode="auto">
            <a:xfrm>
              <a:off x="1991" y="1108"/>
              <a:ext cx="3185" cy="423"/>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3800" dirty="0">
                  <a:solidFill>
                    <a:srgbClr val="660033"/>
                  </a:solidFill>
                  <a:latin typeface="Fette Engschrift" pitchFamily="2" charset="0"/>
                </a:rPr>
                <a:t>National foundation of substance</a:t>
              </a:r>
            </a:p>
          </p:txBody>
        </p:sp>
      </p:grpSp>
      <p:sp>
        <p:nvSpPr>
          <p:cNvPr id="46111" name="AutoShape 31"/>
          <p:cNvSpPr>
            <a:spLocks noChangeArrowheads="1"/>
          </p:cNvSpPr>
          <p:nvPr/>
        </p:nvSpPr>
        <p:spPr bwMode="auto">
          <a:xfrm>
            <a:off x="2895600" y="990600"/>
            <a:ext cx="5715000" cy="2819400"/>
          </a:xfrm>
          <a:prstGeom prst="roundRect">
            <a:avLst>
              <a:gd name="adj" fmla="val 16667"/>
            </a:avLst>
          </a:prstGeom>
          <a:noFill/>
          <a:ln w="28575">
            <a:solidFill>
              <a:srgbClr val="000066"/>
            </a:solidFill>
            <a:round/>
            <a:headEnd/>
            <a:tailEnd/>
          </a:ln>
          <a:effectLst/>
        </p:spPr>
        <p:txBody>
          <a:bodyPr wrap="none" anchor="ctr"/>
          <a:lstStyle/>
          <a:p>
            <a:endParaRPr lang="en-US"/>
          </a:p>
        </p:txBody>
      </p:sp>
      <p:grpSp>
        <p:nvGrpSpPr>
          <p:cNvPr id="46112" name="Group 32"/>
          <p:cNvGrpSpPr>
            <a:grpSpLocks/>
          </p:cNvGrpSpPr>
          <p:nvPr/>
        </p:nvGrpSpPr>
        <p:grpSpPr bwMode="auto">
          <a:xfrm>
            <a:off x="3667125" y="3054350"/>
            <a:ext cx="4171950" cy="671513"/>
            <a:chOff x="2265" y="1732"/>
            <a:chExt cx="2628" cy="423"/>
          </a:xfrm>
        </p:grpSpPr>
        <p:sp>
          <p:nvSpPr>
            <p:cNvPr id="46113" name="Rectangle 33"/>
            <p:cNvSpPr>
              <a:spLocks noChangeArrowheads="1"/>
            </p:cNvSpPr>
            <p:nvPr/>
          </p:nvSpPr>
          <p:spPr bwMode="auto">
            <a:xfrm>
              <a:off x="2288" y="1770"/>
              <a:ext cx="2582" cy="355"/>
            </a:xfrm>
            <a:prstGeom prst="rect">
              <a:avLst/>
            </a:prstGeom>
            <a:gradFill rotWithShape="0">
              <a:gsLst>
                <a:gs pos="0">
                  <a:srgbClr val="FFFFCC"/>
                </a:gs>
                <a:gs pos="100000">
                  <a:srgbClr val="FFCC00"/>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46114" name="Text Box 34"/>
            <p:cNvSpPr txBox="1">
              <a:spLocks noChangeArrowheads="1"/>
            </p:cNvSpPr>
            <p:nvPr/>
          </p:nvSpPr>
          <p:spPr bwMode="auto">
            <a:xfrm>
              <a:off x="2265" y="1732"/>
              <a:ext cx="2628" cy="423"/>
            </a:xfrm>
            <a:prstGeom prst="rect">
              <a:avLst/>
            </a:prstGeom>
            <a:noFill/>
            <a:ln w="19050">
              <a:noFill/>
              <a:miter lim="800000"/>
              <a:headEnd/>
              <a:tailEnd/>
            </a:ln>
            <a:effectLst>
              <a:outerShdw dist="12700" algn="ctr" rotWithShape="0">
                <a:schemeClr val="bg1"/>
              </a:outerShdw>
            </a:effectLst>
          </p:spPr>
          <p:txBody>
            <a:bodyPr>
              <a:spAutoFit/>
            </a:bodyPr>
            <a:lstStyle/>
            <a:p>
              <a:pPr algn="ctr" eaLnBrk="0" hangingPunct="0"/>
              <a:r>
                <a:rPr lang="en-US" sz="3800">
                  <a:solidFill>
                    <a:srgbClr val="000099"/>
                  </a:solidFill>
                  <a:latin typeface="Fette Engschrift" pitchFamily="2" charset="0"/>
                </a:rPr>
                <a:t>National foundation of faith</a:t>
              </a:r>
            </a:p>
          </p:txBody>
        </p:sp>
      </p:grpSp>
      <p:grpSp>
        <p:nvGrpSpPr>
          <p:cNvPr id="39" name="Group 38"/>
          <p:cNvGrpSpPr/>
          <p:nvPr/>
        </p:nvGrpSpPr>
        <p:grpSpPr>
          <a:xfrm>
            <a:off x="3047999" y="1157288"/>
            <a:ext cx="5410201" cy="671512"/>
            <a:chOff x="3052763" y="1157288"/>
            <a:chExt cx="5410201" cy="671512"/>
          </a:xfrm>
        </p:grpSpPr>
        <p:sp>
          <p:nvSpPr>
            <p:cNvPr id="46116" name="Rectangle 36"/>
            <p:cNvSpPr>
              <a:spLocks noChangeArrowheads="1"/>
            </p:cNvSpPr>
            <p:nvPr/>
          </p:nvSpPr>
          <p:spPr bwMode="auto">
            <a:xfrm>
              <a:off x="3063876" y="1204913"/>
              <a:ext cx="5399088" cy="576262"/>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sp>
          <p:nvSpPr>
            <p:cNvPr id="46117" name="Text Box 37"/>
            <p:cNvSpPr txBox="1">
              <a:spLocks noChangeArrowheads="1"/>
            </p:cNvSpPr>
            <p:nvPr/>
          </p:nvSpPr>
          <p:spPr bwMode="auto">
            <a:xfrm>
              <a:off x="3052763" y="1157288"/>
              <a:ext cx="5410200" cy="671512"/>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ts val="4500"/>
                </a:lnSpc>
              </a:pPr>
              <a:r>
                <a:rPr lang="en-US" sz="3800" dirty="0">
                  <a:solidFill>
                    <a:schemeClr val="bg1"/>
                  </a:solidFill>
                  <a:latin typeface="Fette Engschrift" pitchFamily="2" charset="0"/>
                </a:rPr>
                <a:t>National foundation for the Messiah</a:t>
              </a:r>
              <a:endParaRPr lang="en-US" sz="3800" b="1" u="sng" dirty="0">
                <a:latin typeface="Fette Engschrift" pitchFamily="2" charset="0"/>
              </a:endParaRPr>
            </a:p>
          </p:txBody>
        </p:sp>
      </p:grpSp>
      <p:sp>
        <p:nvSpPr>
          <p:cNvPr id="38" name="Text Box 3"/>
          <p:cNvSpPr txBox="1">
            <a:spLocks noChangeArrowheads="1"/>
          </p:cNvSpPr>
          <p:nvPr/>
        </p:nvSpPr>
        <p:spPr bwMode="auto">
          <a:xfrm>
            <a:off x="304800" y="76200"/>
            <a:ext cx="76200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2800" u="sng" dirty="0">
                <a:solidFill>
                  <a:srgbClr val="000099"/>
                </a:solidFill>
                <a:latin typeface="Arial Black" pitchFamily="34" charset="0"/>
              </a:rPr>
              <a:t>2.1.3  The Foundation for the Messiah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barn(outVertical)">
                                      <p:cBhvr>
                                        <p:cTn id="7" dur="5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6093"/>
                                        </p:tgtEl>
                                        <p:attrNameLst>
                                          <p:attrName>style.visibility</p:attrName>
                                        </p:attrNameLst>
                                      </p:cBhvr>
                                      <p:to>
                                        <p:strVal val="visible"/>
                                      </p:to>
                                    </p:set>
                                    <p:anim calcmode="lin" valueType="num">
                                      <p:cBhvr>
                                        <p:cTn id="12" dur="2000" fill="hold"/>
                                        <p:tgtEl>
                                          <p:spTgt spid="46093"/>
                                        </p:tgtEl>
                                        <p:attrNameLst>
                                          <p:attrName>ppt_w</p:attrName>
                                        </p:attrNameLst>
                                      </p:cBhvr>
                                      <p:tavLst>
                                        <p:tav tm="0">
                                          <p:val>
                                            <p:strVal val="#ppt_w*0.70"/>
                                          </p:val>
                                        </p:tav>
                                        <p:tav tm="100000">
                                          <p:val>
                                            <p:strVal val="#ppt_w"/>
                                          </p:val>
                                        </p:tav>
                                      </p:tavLst>
                                    </p:anim>
                                    <p:anim calcmode="lin" valueType="num">
                                      <p:cBhvr>
                                        <p:cTn id="13" dur="2000" fill="hold"/>
                                        <p:tgtEl>
                                          <p:spTgt spid="46093"/>
                                        </p:tgtEl>
                                        <p:attrNameLst>
                                          <p:attrName>ppt_h</p:attrName>
                                        </p:attrNameLst>
                                      </p:cBhvr>
                                      <p:tavLst>
                                        <p:tav tm="0">
                                          <p:val>
                                            <p:strVal val="#ppt_h"/>
                                          </p:val>
                                        </p:tav>
                                        <p:tav tm="100000">
                                          <p:val>
                                            <p:strVal val="#ppt_h"/>
                                          </p:val>
                                        </p:tav>
                                      </p:tavLst>
                                    </p:anim>
                                    <p:animEffect transition="in" filter="fade">
                                      <p:cBhvr>
                                        <p:cTn id="14" dur="2000"/>
                                        <p:tgtEl>
                                          <p:spTgt spid="4609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6096"/>
                                        </p:tgtEl>
                                        <p:attrNameLst>
                                          <p:attrName>style.visibility</p:attrName>
                                        </p:attrNameLst>
                                      </p:cBhvr>
                                      <p:to>
                                        <p:strVal val="visible"/>
                                      </p:to>
                                    </p:set>
                                    <p:animEffect transition="in" filter="fade">
                                      <p:cBhvr>
                                        <p:cTn id="19" dur="2000"/>
                                        <p:tgtEl>
                                          <p:spTgt spid="46096"/>
                                        </p:tgtEl>
                                      </p:cBhvr>
                                    </p:animEffect>
                                    <p:anim calcmode="lin" valueType="num">
                                      <p:cBhvr>
                                        <p:cTn id="20" dur="2000" fill="hold"/>
                                        <p:tgtEl>
                                          <p:spTgt spid="46096"/>
                                        </p:tgtEl>
                                        <p:attrNameLst>
                                          <p:attrName>ppt_x</p:attrName>
                                        </p:attrNameLst>
                                      </p:cBhvr>
                                      <p:tavLst>
                                        <p:tav tm="0">
                                          <p:val>
                                            <p:strVal val="#ppt_x"/>
                                          </p:val>
                                        </p:tav>
                                        <p:tav tm="100000">
                                          <p:val>
                                            <p:strVal val="#ppt_x"/>
                                          </p:val>
                                        </p:tav>
                                      </p:tavLst>
                                    </p:anim>
                                    <p:anim calcmode="lin" valueType="num">
                                      <p:cBhvr>
                                        <p:cTn id="21" dur="2000" fill="hold"/>
                                        <p:tgtEl>
                                          <p:spTgt spid="46096"/>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46092"/>
                                        </p:tgtEl>
                                        <p:attrNameLst>
                                          <p:attrName>style.visibility</p:attrName>
                                        </p:attrNameLst>
                                      </p:cBhvr>
                                      <p:to>
                                        <p:strVal val="visible"/>
                                      </p:to>
                                    </p:set>
                                    <p:animEffect transition="in" filter="fade">
                                      <p:cBhvr>
                                        <p:cTn id="24" dur="2000"/>
                                        <p:tgtEl>
                                          <p:spTgt spid="46092"/>
                                        </p:tgtEl>
                                      </p:cBhvr>
                                    </p:animEffect>
                                  </p:childTnLst>
                                </p:cTn>
                              </p:par>
                              <p:par>
                                <p:cTn id="25" presetID="10" presetClass="entr" presetSubtype="0" fill="hold" nodeType="withEffect">
                                  <p:stCondLst>
                                    <p:cond delay="0"/>
                                  </p:stCondLst>
                                  <p:childTnLst>
                                    <p:set>
                                      <p:cBhvr>
                                        <p:cTn id="26" dur="1" fill="hold">
                                          <p:stCondLst>
                                            <p:cond delay="0"/>
                                          </p:stCondLst>
                                        </p:cTn>
                                        <p:tgtEl>
                                          <p:spTgt spid="46108"/>
                                        </p:tgtEl>
                                        <p:attrNameLst>
                                          <p:attrName>style.visibility</p:attrName>
                                        </p:attrNameLst>
                                      </p:cBhvr>
                                      <p:to>
                                        <p:strVal val="visible"/>
                                      </p:to>
                                    </p:set>
                                    <p:animEffect transition="in" filter="fade">
                                      <p:cBhvr>
                                        <p:cTn id="27" dur="2000"/>
                                        <p:tgtEl>
                                          <p:spTgt spid="46108"/>
                                        </p:tgtEl>
                                      </p:cBhvr>
                                    </p:animEffect>
                                  </p:childTnLst>
                                </p:cTn>
                              </p:par>
                              <p:par>
                                <p:cTn id="28" presetID="10" presetClass="entr" presetSubtype="0" fill="hold" nodeType="withEffect">
                                  <p:stCondLst>
                                    <p:cond delay="0"/>
                                  </p:stCondLst>
                                  <p:childTnLst>
                                    <p:set>
                                      <p:cBhvr>
                                        <p:cTn id="29" dur="1" fill="hold">
                                          <p:stCondLst>
                                            <p:cond delay="0"/>
                                          </p:stCondLst>
                                        </p:cTn>
                                        <p:tgtEl>
                                          <p:spTgt spid="46105"/>
                                        </p:tgtEl>
                                        <p:attrNameLst>
                                          <p:attrName>style.visibility</p:attrName>
                                        </p:attrNameLst>
                                      </p:cBhvr>
                                      <p:to>
                                        <p:strVal val="visible"/>
                                      </p:to>
                                    </p:set>
                                    <p:animEffect transition="in" filter="fade">
                                      <p:cBhvr>
                                        <p:cTn id="30" dur="2000"/>
                                        <p:tgtEl>
                                          <p:spTgt spid="46105"/>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272"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2000" fill="hold"/>
                                        <p:tgtEl>
                                          <p:spTgt spid="39"/>
                                        </p:tgtEl>
                                        <p:attrNameLst>
                                          <p:attrName>ppt_w</p:attrName>
                                        </p:attrNameLst>
                                      </p:cBhvr>
                                      <p:tavLst>
                                        <p:tav tm="0">
                                          <p:val>
                                            <p:strVal val="2/3*#ppt_w"/>
                                          </p:val>
                                        </p:tav>
                                        <p:tav tm="100000">
                                          <p:val>
                                            <p:strVal val="#ppt_w"/>
                                          </p:val>
                                        </p:tav>
                                      </p:tavLst>
                                    </p:anim>
                                    <p:anim calcmode="lin" valueType="num">
                                      <p:cBhvr>
                                        <p:cTn id="36" dur="2000" fill="hold"/>
                                        <p:tgtEl>
                                          <p:spTgt spid="39"/>
                                        </p:tgtEl>
                                        <p:attrNameLst>
                                          <p:attrName>ppt_h</p:attrName>
                                        </p:attrNameLst>
                                      </p:cBhvr>
                                      <p:tavLst>
                                        <p:tav tm="0">
                                          <p:val>
                                            <p:strVal val="2/3*#ppt_h"/>
                                          </p:val>
                                        </p:tav>
                                        <p:tav tm="100000">
                                          <p:val>
                                            <p:strVal val="#ppt_h"/>
                                          </p:val>
                                        </p:tav>
                                      </p:tavLst>
                                    </p:anim>
                                  </p:childTnLst>
                                </p:cTn>
                              </p:par>
                              <p:par>
                                <p:cTn id="37" presetID="10" presetClass="entr" presetSubtype="0" fill="hold" nodeType="withEffect">
                                  <p:stCondLst>
                                    <p:cond delay="0"/>
                                  </p:stCondLst>
                                  <p:childTnLst>
                                    <p:set>
                                      <p:cBhvr>
                                        <p:cTn id="38" dur="1" fill="hold">
                                          <p:stCondLst>
                                            <p:cond delay="0"/>
                                          </p:stCondLst>
                                        </p:cTn>
                                        <p:tgtEl>
                                          <p:spTgt spid="46102"/>
                                        </p:tgtEl>
                                        <p:attrNameLst>
                                          <p:attrName>style.visibility</p:attrName>
                                        </p:attrNameLst>
                                      </p:cBhvr>
                                      <p:to>
                                        <p:strVal val="visible"/>
                                      </p:to>
                                    </p:set>
                                    <p:animEffect transition="in" filter="fade">
                                      <p:cBhvr>
                                        <p:cTn id="39" dur="2000"/>
                                        <p:tgtEl>
                                          <p:spTgt spid="46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grpSp>
        <p:nvGrpSpPr>
          <p:cNvPr id="47106" name="Group 2"/>
          <p:cNvGrpSpPr>
            <a:grpSpLocks/>
          </p:cNvGrpSpPr>
          <p:nvPr/>
        </p:nvGrpSpPr>
        <p:grpSpPr bwMode="auto">
          <a:xfrm>
            <a:off x="1052513" y="4572000"/>
            <a:ext cx="2543175" cy="519113"/>
            <a:chOff x="663" y="3036"/>
            <a:chExt cx="1602" cy="327"/>
          </a:xfrm>
        </p:grpSpPr>
        <p:sp>
          <p:nvSpPr>
            <p:cNvPr id="47107" name="Oval 3"/>
            <p:cNvSpPr>
              <a:spLocks noChangeArrowheads="1"/>
            </p:cNvSpPr>
            <p:nvPr/>
          </p:nvSpPr>
          <p:spPr bwMode="auto">
            <a:xfrm>
              <a:off x="663" y="3063"/>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47108" name="Text Box 4"/>
            <p:cNvSpPr txBox="1">
              <a:spLocks noChangeArrowheads="1"/>
            </p:cNvSpPr>
            <p:nvPr/>
          </p:nvSpPr>
          <p:spPr bwMode="auto">
            <a:xfrm>
              <a:off x="663" y="3036"/>
              <a:ext cx="1602" cy="327"/>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r>
                <a:rPr lang="en-US" sz="2800" b="1" dirty="0">
                  <a:solidFill>
                    <a:srgbClr val="4C2600"/>
                  </a:solidFill>
                </a:rPr>
                <a:t>Canaan</a:t>
              </a:r>
            </a:p>
          </p:txBody>
        </p:sp>
      </p:grpSp>
      <p:sp>
        <p:nvSpPr>
          <p:cNvPr id="47109" name="AutoShape 5"/>
          <p:cNvSpPr>
            <a:spLocks noChangeArrowheads="1"/>
          </p:cNvSpPr>
          <p:nvPr/>
        </p:nvSpPr>
        <p:spPr bwMode="auto">
          <a:xfrm>
            <a:off x="2171700" y="43434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0000"/>
              </a:lnSpc>
            </a:pPr>
            <a:endParaRPr lang="en-US" sz="3200">
              <a:latin typeface="Arial Black" pitchFamily="34" charset="0"/>
            </a:endParaRPr>
          </a:p>
        </p:txBody>
      </p:sp>
      <p:grpSp>
        <p:nvGrpSpPr>
          <p:cNvPr id="47110" name="Group 6"/>
          <p:cNvGrpSpPr>
            <a:grpSpLocks/>
          </p:cNvGrpSpPr>
          <p:nvPr/>
        </p:nvGrpSpPr>
        <p:grpSpPr bwMode="auto">
          <a:xfrm>
            <a:off x="1028700" y="3981450"/>
            <a:ext cx="2590800" cy="476250"/>
            <a:chOff x="144" y="2842"/>
            <a:chExt cx="2160" cy="300"/>
          </a:xfrm>
        </p:grpSpPr>
        <p:sp>
          <p:nvSpPr>
            <p:cNvPr id="47111" name="AutoShape 7"/>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47112" name="Text Box 8"/>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dirty="0">
                  <a:solidFill>
                    <a:srgbClr val="000066"/>
                  </a:solidFill>
                </a:rPr>
                <a:t>Wilderness</a:t>
              </a:r>
            </a:p>
          </p:txBody>
        </p:sp>
      </p:grpSp>
      <p:sp>
        <p:nvSpPr>
          <p:cNvPr id="47113" name="AutoShape 9"/>
          <p:cNvSpPr>
            <a:spLocks noChangeArrowheads="1"/>
          </p:cNvSpPr>
          <p:nvPr/>
        </p:nvSpPr>
        <p:spPr bwMode="auto">
          <a:xfrm>
            <a:off x="2171700" y="375285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5000"/>
              </a:lnSpc>
            </a:pPr>
            <a:endParaRPr lang="en-US" sz="3200">
              <a:latin typeface="Arial Black" pitchFamily="34" charset="0"/>
            </a:endParaRPr>
          </a:p>
        </p:txBody>
      </p:sp>
      <p:sp>
        <p:nvSpPr>
          <p:cNvPr id="47114" name="AutoShape 10"/>
          <p:cNvSpPr>
            <a:spLocks noChangeArrowheads="1"/>
          </p:cNvSpPr>
          <p:nvPr/>
        </p:nvSpPr>
        <p:spPr bwMode="auto">
          <a:xfrm>
            <a:off x="2171700" y="31242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47115" name="AutoShape 11"/>
          <p:cNvSpPr>
            <a:spLocks noChangeArrowheads="1"/>
          </p:cNvSpPr>
          <p:nvPr/>
        </p:nvSpPr>
        <p:spPr bwMode="auto">
          <a:xfrm>
            <a:off x="2171700" y="25146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47116" name="AutoShape 12"/>
          <p:cNvSpPr>
            <a:spLocks noChangeArrowheads="1"/>
          </p:cNvSpPr>
          <p:nvPr/>
        </p:nvSpPr>
        <p:spPr bwMode="auto">
          <a:xfrm>
            <a:off x="2171700" y="19050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47117" name="Rectangle 13"/>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7118" name="Text Box 14"/>
          <p:cNvSpPr txBox="1">
            <a:spLocks noChangeArrowheads="1"/>
          </p:cNvSpPr>
          <p:nvPr/>
        </p:nvSpPr>
        <p:spPr bwMode="auto">
          <a:xfrm>
            <a:off x="304800" y="90488"/>
            <a:ext cx="8229600" cy="869950"/>
          </a:xfrm>
          <a:prstGeom prst="rect">
            <a:avLst/>
          </a:prstGeom>
          <a:noFill/>
          <a:ln w="9525">
            <a:noFill/>
            <a:miter lim="800000"/>
            <a:headEnd/>
            <a:tailEnd/>
          </a:ln>
          <a:effectLst>
            <a:outerShdw dist="12700" dir="2700000" algn="ctr" rotWithShape="0">
              <a:schemeClr val="bg1"/>
            </a:outerShdw>
          </a:effectLst>
        </p:spPr>
        <p:txBody>
          <a:bodyPr wrap="square">
            <a:spAutoFit/>
          </a:bodyPr>
          <a:lstStyle/>
          <a:p>
            <a:pPr eaLnBrk="0" hangingPunct="0">
              <a:lnSpc>
                <a:spcPct val="85000"/>
              </a:lnSpc>
            </a:pPr>
            <a:r>
              <a:rPr lang="en-US" sz="3000" dirty="0">
                <a:solidFill>
                  <a:srgbClr val="000099"/>
                </a:solidFill>
                <a:latin typeface="Impact" pitchFamily="34" charset="0"/>
              </a:rPr>
              <a:t>2.2  The National Courses to Restore Canaan under</a:t>
            </a:r>
          </a:p>
          <a:p>
            <a:pPr eaLnBrk="0" hangingPunct="0">
              <a:lnSpc>
                <a:spcPct val="85000"/>
              </a:lnSpc>
            </a:pPr>
            <a:r>
              <a:rPr lang="en-US" sz="3000" dirty="0">
                <a:solidFill>
                  <a:srgbClr val="000099"/>
                </a:solidFill>
                <a:latin typeface="Impact" pitchFamily="34" charset="0"/>
              </a:rPr>
              <a:t>         the Leadership of Moses</a:t>
            </a:r>
          </a:p>
        </p:txBody>
      </p:sp>
      <p:grpSp>
        <p:nvGrpSpPr>
          <p:cNvPr id="47119" name="Group 15"/>
          <p:cNvGrpSpPr>
            <a:grpSpLocks/>
          </p:cNvGrpSpPr>
          <p:nvPr/>
        </p:nvGrpSpPr>
        <p:grpSpPr bwMode="auto">
          <a:xfrm>
            <a:off x="609600" y="990600"/>
            <a:ext cx="3429000" cy="476250"/>
            <a:chOff x="144" y="2842"/>
            <a:chExt cx="2160" cy="300"/>
          </a:xfrm>
        </p:grpSpPr>
        <p:sp>
          <p:nvSpPr>
            <p:cNvPr id="47120" name="AutoShape 16"/>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47121" name="Text Box 17"/>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dirty="0">
                  <a:solidFill>
                    <a:srgbClr val="000066"/>
                  </a:solidFill>
                </a:rPr>
                <a:t>Moses’ course</a:t>
              </a:r>
            </a:p>
          </p:txBody>
        </p:sp>
      </p:grpSp>
      <p:grpSp>
        <p:nvGrpSpPr>
          <p:cNvPr id="47122" name="Group 18"/>
          <p:cNvGrpSpPr>
            <a:grpSpLocks/>
          </p:cNvGrpSpPr>
          <p:nvPr/>
        </p:nvGrpSpPr>
        <p:grpSpPr bwMode="auto">
          <a:xfrm>
            <a:off x="1052513" y="2133600"/>
            <a:ext cx="2543175" cy="469900"/>
            <a:chOff x="663" y="1344"/>
            <a:chExt cx="1602" cy="296"/>
          </a:xfrm>
        </p:grpSpPr>
        <p:sp>
          <p:nvSpPr>
            <p:cNvPr id="47123" name="Oval 19"/>
            <p:cNvSpPr>
              <a:spLocks noChangeArrowheads="1"/>
            </p:cNvSpPr>
            <p:nvPr/>
          </p:nvSpPr>
          <p:spPr bwMode="auto">
            <a:xfrm>
              <a:off x="696" y="1344"/>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47124" name="Text Box 20"/>
            <p:cNvSpPr txBox="1">
              <a:spLocks noChangeArrowheads="1"/>
            </p:cNvSpPr>
            <p:nvPr/>
          </p:nvSpPr>
          <p:spPr bwMode="auto">
            <a:xfrm>
              <a:off x="663" y="1353"/>
              <a:ext cx="1602" cy="287"/>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85000"/>
                </a:lnSpc>
              </a:pPr>
              <a:r>
                <a:rPr lang="en-US" sz="2800" b="1" dirty="0">
                  <a:solidFill>
                    <a:srgbClr val="4C2600"/>
                  </a:solidFill>
                </a:rPr>
                <a:t>Israelites</a:t>
              </a:r>
            </a:p>
          </p:txBody>
        </p:sp>
      </p:grpSp>
      <p:grpSp>
        <p:nvGrpSpPr>
          <p:cNvPr id="47125" name="Group 21"/>
          <p:cNvGrpSpPr>
            <a:grpSpLocks/>
          </p:cNvGrpSpPr>
          <p:nvPr/>
        </p:nvGrpSpPr>
        <p:grpSpPr bwMode="auto">
          <a:xfrm>
            <a:off x="609600" y="2743200"/>
            <a:ext cx="3429000" cy="476250"/>
            <a:chOff x="144" y="2842"/>
            <a:chExt cx="2160" cy="300"/>
          </a:xfrm>
        </p:grpSpPr>
        <p:sp>
          <p:nvSpPr>
            <p:cNvPr id="47126" name="AutoShape 22"/>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47127" name="Text Box 23"/>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Miracles and signs</a:t>
              </a:r>
            </a:p>
          </p:txBody>
        </p:sp>
      </p:grpSp>
      <p:grpSp>
        <p:nvGrpSpPr>
          <p:cNvPr id="47128" name="Group 24"/>
          <p:cNvGrpSpPr>
            <a:grpSpLocks/>
          </p:cNvGrpSpPr>
          <p:nvPr/>
        </p:nvGrpSpPr>
        <p:grpSpPr bwMode="auto">
          <a:xfrm>
            <a:off x="1028700" y="3352800"/>
            <a:ext cx="2590800" cy="476250"/>
            <a:chOff x="144" y="2842"/>
            <a:chExt cx="2160" cy="300"/>
          </a:xfrm>
        </p:grpSpPr>
        <p:sp>
          <p:nvSpPr>
            <p:cNvPr id="47129" name="AutoShape 25"/>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47130" name="Text Box 26"/>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Red Sea</a:t>
              </a:r>
            </a:p>
          </p:txBody>
        </p:sp>
      </p:grpSp>
      <p:grpSp>
        <p:nvGrpSpPr>
          <p:cNvPr id="47131" name="Group 27"/>
          <p:cNvGrpSpPr>
            <a:grpSpLocks/>
          </p:cNvGrpSpPr>
          <p:nvPr/>
        </p:nvGrpSpPr>
        <p:grpSpPr bwMode="auto">
          <a:xfrm>
            <a:off x="1104900" y="1524000"/>
            <a:ext cx="2438400" cy="417513"/>
            <a:chOff x="696" y="960"/>
            <a:chExt cx="1536" cy="263"/>
          </a:xfrm>
        </p:grpSpPr>
        <p:sp>
          <p:nvSpPr>
            <p:cNvPr id="47132" name="Oval 28"/>
            <p:cNvSpPr>
              <a:spLocks noChangeArrowheads="1"/>
            </p:cNvSpPr>
            <p:nvPr/>
          </p:nvSpPr>
          <p:spPr bwMode="auto">
            <a:xfrm>
              <a:off x="696" y="960"/>
              <a:ext cx="1536" cy="26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47133" name="WordArt 29"/>
            <p:cNvSpPr>
              <a:spLocks noChangeArrowheads="1" noChangeShapeType="1" noTextEdit="1"/>
            </p:cNvSpPr>
            <p:nvPr/>
          </p:nvSpPr>
          <p:spPr bwMode="auto">
            <a:xfrm>
              <a:off x="1080" y="1008"/>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FF"/>
                  </a:solidFill>
                  <a:latin typeface="Impact"/>
                </a:rPr>
                <a:t>Egypt</a:t>
              </a:r>
            </a:p>
          </p:txBody>
        </p:sp>
      </p:grpSp>
      <p:grpSp>
        <p:nvGrpSpPr>
          <p:cNvPr id="47134" name="Group 30"/>
          <p:cNvGrpSpPr>
            <a:grpSpLocks/>
          </p:cNvGrpSpPr>
          <p:nvPr/>
        </p:nvGrpSpPr>
        <p:grpSpPr bwMode="auto">
          <a:xfrm>
            <a:off x="609600" y="5759450"/>
            <a:ext cx="8001000" cy="946150"/>
            <a:chOff x="288" y="3552"/>
            <a:chExt cx="5040" cy="596"/>
          </a:xfrm>
        </p:grpSpPr>
        <p:sp>
          <p:nvSpPr>
            <p:cNvPr id="47135" name="Text Box 31"/>
            <p:cNvSpPr txBox="1">
              <a:spLocks noChangeArrowheads="1"/>
            </p:cNvSpPr>
            <p:nvPr/>
          </p:nvSpPr>
          <p:spPr bwMode="auto">
            <a:xfrm>
              <a:off x="288" y="3552"/>
              <a:ext cx="240" cy="332"/>
            </a:xfrm>
            <a:prstGeom prst="rect">
              <a:avLst/>
            </a:prstGeom>
            <a:noFill/>
            <a:ln w="9525">
              <a:noFill/>
              <a:miter lim="800000"/>
              <a:headEnd/>
              <a:tailEnd/>
            </a:ln>
            <a:effectLst/>
          </p:spPr>
          <p:txBody>
            <a:bodyPr>
              <a:spAutoFit/>
            </a:bodyPr>
            <a:lstStyle/>
            <a:p>
              <a:pPr eaLnBrk="0" hangingPunct="0">
                <a:lnSpc>
                  <a:spcPct val="6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sp>
          <p:nvSpPr>
            <p:cNvPr id="47136" name="Text Box 32"/>
            <p:cNvSpPr txBox="1">
              <a:spLocks noChangeArrowheads="1"/>
            </p:cNvSpPr>
            <p:nvPr/>
          </p:nvSpPr>
          <p:spPr bwMode="auto">
            <a:xfrm>
              <a:off x="480" y="3625"/>
              <a:ext cx="4848" cy="523"/>
            </a:xfrm>
            <a:prstGeom prst="rect">
              <a:avLst/>
            </a:prstGeom>
            <a:noFill/>
            <a:ln w="9525">
              <a:noFill/>
              <a:miter lim="800000"/>
              <a:headEnd/>
              <a:tailEnd/>
            </a:ln>
            <a:effectLst/>
          </p:spPr>
          <p:txBody>
            <a:bodyPr wrap="square">
              <a:spAutoFit/>
            </a:bodyPr>
            <a:lstStyle/>
            <a:p>
              <a:pPr>
                <a:lnSpc>
                  <a:spcPct val="80000"/>
                </a:lnSpc>
              </a:pP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 brought the </a:t>
              </a:r>
              <a:r>
                <a:rPr lang="en-US" sz="2000" b="1" u="sng" dirty="0">
                  <a:solidFill>
                    <a:schemeClr val="bg1"/>
                  </a:solidFill>
                  <a:latin typeface="Arial Narrow" pitchFamily="34" charset="0"/>
                </a:rPr>
                <a:t>Israelites</a:t>
              </a:r>
              <a:r>
                <a:rPr lang="en-US" sz="2000" b="1" dirty="0">
                  <a:solidFill>
                    <a:schemeClr val="bg1"/>
                  </a:solidFill>
                  <a:latin typeface="Arial Narrow" pitchFamily="34" charset="0"/>
                </a:rPr>
                <a:t> out of </a:t>
              </a:r>
              <a:r>
                <a:rPr lang="en-US" sz="2000" b="1" u="sng" dirty="0">
                  <a:solidFill>
                    <a:schemeClr val="bg1"/>
                  </a:solidFill>
                  <a:latin typeface="Arial Narrow" pitchFamily="34" charset="0"/>
                </a:rPr>
                <a:t>Egypt</a:t>
              </a:r>
              <a:r>
                <a:rPr lang="en-US" sz="2000" b="1" dirty="0">
                  <a:solidFill>
                    <a:schemeClr val="bg1"/>
                  </a:solidFill>
                  <a:latin typeface="Arial Narrow" pitchFamily="34" charset="0"/>
                </a:rPr>
                <a:t>, the satanic world, with</a:t>
              </a:r>
            </a:p>
            <a:p>
              <a:pPr>
                <a:lnSpc>
                  <a:spcPct val="80000"/>
                </a:lnSpc>
              </a:pPr>
              <a:r>
                <a:rPr lang="en-US" sz="2000" b="1" dirty="0">
                  <a:solidFill>
                    <a:schemeClr val="bg1"/>
                  </a:solidFill>
                  <a:latin typeface="Arial Narrow" pitchFamily="34" charset="0"/>
                </a:rPr>
                <a:t>miracles and signs, led them across the Red Sea, and had them wander through the wilderness before entering the promised land of </a:t>
              </a:r>
              <a:r>
                <a:rPr lang="en-US" sz="2000" b="1" u="sng" dirty="0">
                  <a:solidFill>
                    <a:schemeClr val="bg1"/>
                  </a:solidFill>
                  <a:latin typeface="Arial Narrow" pitchFamily="34" charset="0"/>
                </a:rPr>
                <a:t>Canaan</a:t>
              </a:r>
              <a:r>
                <a:rPr lang="en-US" sz="2000" b="1" dirty="0">
                  <a:solidFill>
                    <a:schemeClr val="bg1"/>
                  </a:solidFill>
                  <a:latin typeface="Arial Narrow" pitchFamily="34" charset="0"/>
                </a:rPr>
                <a:t> </a:t>
              </a:r>
              <a:r>
                <a:rPr lang="en-US" sz="1600" dirty="0" smtClean="0">
                  <a:solidFill>
                    <a:schemeClr val="bg1"/>
                  </a:solidFill>
                  <a:latin typeface="Arial Narrow" pitchFamily="34" charset="0"/>
                </a:rPr>
                <a:t>(</a:t>
              </a:r>
              <a:r>
                <a:rPr lang="en-US" sz="1600" dirty="0">
                  <a:solidFill>
                    <a:schemeClr val="bg1"/>
                  </a:solidFill>
                  <a:latin typeface="Arial Narrow" pitchFamily="34" charset="0"/>
                </a:rPr>
                <a:t>p. 234).</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7118"/>
                                        </p:tgtEl>
                                        <p:attrNameLst>
                                          <p:attrName>style.visibility</p:attrName>
                                        </p:attrNameLst>
                                      </p:cBhvr>
                                      <p:to>
                                        <p:strVal val="visible"/>
                                      </p:to>
                                    </p:set>
                                    <p:anim calcmode="lin" valueType="num">
                                      <p:cBhvr>
                                        <p:cTn id="7" dur="2000" fill="hold"/>
                                        <p:tgtEl>
                                          <p:spTgt spid="47118"/>
                                        </p:tgtEl>
                                        <p:attrNameLst>
                                          <p:attrName>ppt_w</p:attrName>
                                        </p:attrNameLst>
                                      </p:cBhvr>
                                      <p:tavLst>
                                        <p:tav tm="0">
                                          <p:val>
                                            <p:strVal val="#ppt_w*0.70"/>
                                          </p:val>
                                        </p:tav>
                                        <p:tav tm="100000">
                                          <p:val>
                                            <p:strVal val="#ppt_w"/>
                                          </p:val>
                                        </p:tav>
                                      </p:tavLst>
                                    </p:anim>
                                    <p:anim calcmode="lin" valueType="num">
                                      <p:cBhvr>
                                        <p:cTn id="8" dur="2000" fill="hold"/>
                                        <p:tgtEl>
                                          <p:spTgt spid="47118"/>
                                        </p:tgtEl>
                                        <p:attrNameLst>
                                          <p:attrName>ppt_h</p:attrName>
                                        </p:attrNameLst>
                                      </p:cBhvr>
                                      <p:tavLst>
                                        <p:tav tm="0">
                                          <p:val>
                                            <p:strVal val="#ppt_h"/>
                                          </p:val>
                                        </p:tav>
                                        <p:tav tm="100000">
                                          <p:val>
                                            <p:strVal val="#ppt_h"/>
                                          </p:val>
                                        </p:tav>
                                      </p:tavLst>
                                    </p:anim>
                                    <p:animEffect transition="in" filter="fade">
                                      <p:cBhvr>
                                        <p:cTn id="9" dur="2000"/>
                                        <p:tgtEl>
                                          <p:spTgt spid="471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7134"/>
                                        </p:tgtEl>
                                        <p:attrNameLst>
                                          <p:attrName>style.visibility</p:attrName>
                                        </p:attrNameLst>
                                      </p:cBhvr>
                                      <p:to>
                                        <p:strVal val="visible"/>
                                      </p:to>
                                    </p:set>
                                    <p:animEffect transition="in" filter="barn(outVertical)">
                                      <p:cBhvr>
                                        <p:cTn id="14" dur="500"/>
                                        <p:tgtEl>
                                          <p:spTgt spid="4713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47119"/>
                                        </p:tgtEl>
                                        <p:attrNameLst>
                                          <p:attrName>style.visibility</p:attrName>
                                        </p:attrNameLst>
                                      </p:cBhvr>
                                      <p:to>
                                        <p:strVal val="visible"/>
                                      </p:to>
                                    </p:set>
                                    <p:anim calcmode="lin" valueType="num">
                                      <p:cBhvr>
                                        <p:cTn id="19" dur="1000" fill="hold"/>
                                        <p:tgtEl>
                                          <p:spTgt spid="47119"/>
                                        </p:tgtEl>
                                        <p:attrNameLst>
                                          <p:attrName>ppt_x</p:attrName>
                                        </p:attrNameLst>
                                      </p:cBhvr>
                                      <p:tavLst>
                                        <p:tav tm="0">
                                          <p:val>
                                            <p:strVal val="#ppt_x"/>
                                          </p:val>
                                        </p:tav>
                                        <p:tav tm="100000">
                                          <p:val>
                                            <p:strVal val="#ppt_x"/>
                                          </p:val>
                                        </p:tav>
                                      </p:tavLst>
                                    </p:anim>
                                    <p:anim calcmode="lin" valueType="num">
                                      <p:cBhvr>
                                        <p:cTn id="20" dur="1000" fill="hold"/>
                                        <p:tgtEl>
                                          <p:spTgt spid="47119"/>
                                        </p:tgtEl>
                                        <p:attrNameLst>
                                          <p:attrName>ppt_y</p:attrName>
                                        </p:attrNameLst>
                                      </p:cBhvr>
                                      <p:tavLst>
                                        <p:tav tm="0">
                                          <p:val>
                                            <p:strVal val="#ppt_y+#ppt_h/2"/>
                                          </p:val>
                                        </p:tav>
                                        <p:tav tm="100000">
                                          <p:val>
                                            <p:strVal val="#ppt_y"/>
                                          </p:val>
                                        </p:tav>
                                      </p:tavLst>
                                    </p:anim>
                                    <p:anim calcmode="lin" valueType="num">
                                      <p:cBhvr>
                                        <p:cTn id="21" dur="1000" fill="hold"/>
                                        <p:tgtEl>
                                          <p:spTgt spid="47119"/>
                                        </p:tgtEl>
                                        <p:attrNameLst>
                                          <p:attrName>ppt_w</p:attrName>
                                        </p:attrNameLst>
                                      </p:cBhvr>
                                      <p:tavLst>
                                        <p:tav tm="0">
                                          <p:val>
                                            <p:strVal val="#ppt_w"/>
                                          </p:val>
                                        </p:tav>
                                        <p:tav tm="100000">
                                          <p:val>
                                            <p:strVal val="#ppt_w"/>
                                          </p:val>
                                        </p:tav>
                                      </p:tavLst>
                                    </p:anim>
                                    <p:anim calcmode="lin" valueType="num">
                                      <p:cBhvr>
                                        <p:cTn id="22" dur="1000" fill="hold"/>
                                        <p:tgtEl>
                                          <p:spTgt spid="4711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47122"/>
                                        </p:tgtEl>
                                        <p:attrNameLst>
                                          <p:attrName>style.visibility</p:attrName>
                                        </p:attrNameLst>
                                      </p:cBhvr>
                                      <p:to>
                                        <p:strVal val="visible"/>
                                      </p:to>
                                    </p:set>
                                    <p:anim calcmode="lin" valueType="num">
                                      <p:cBhvr>
                                        <p:cTn id="27" dur="1000" fill="hold"/>
                                        <p:tgtEl>
                                          <p:spTgt spid="47122"/>
                                        </p:tgtEl>
                                        <p:attrNameLst>
                                          <p:attrName>ppt_w</p:attrName>
                                        </p:attrNameLst>
                                      </p:cBhvr>
                                      <p:tavLst>
                                        <p:tav tm="0">
                                          <p:val>
                                            <p:strVal val="#ppt_w*0.70"/>
                                          </p:val>
                                        </p:tav>
                                        <p:tav tm="100000">
                                          <p:val>
                                            <p:strVal val="#ppt_w"/>
                                          </p:val>
                                        </p:tav>
                                      </p:tavLst>
                                    </p:anim>
                                    <p:anim calcmode="lin" valueType="num">
                                      <p:cBhvr>
                                        <p:cTn id="28" dur="1000" fill="hold"/>
                                        <p:tgtEl>
                                          <p:spTgt spid="47122"/>
                                        </p:tgtEl>
                                        <p:attrNameLst>
                                          <p:attrName>ppt_h</p:attrName>
                                        </p:attrNameLst>
                                      </p:cBhvr>
                                      <p:tavLst>
                                        <p:tav tm="0">
                                          <p:val>
                                            <p:strVal val="#ppt_h"/>
                                          </p:val>
                                        </p:tav>
                                        <p:tav tm="100000">
                                          <p:val>
                                            <p:strVal val="#ppt_h"/>
                                          </p:val>
                                        </p:tav>
                                      </p:tavLst>
                                    </p:anim>
                                    <p:animEffect transition="in" filter="fade">
                                      <p:cBhvr>
                                        <p:cTn id="29" dur="1000"/>
                                        <p:tgtEl>
                                          <p:spTgt spid="47122"/>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47131"/>
                                        </p:tgtEl>
                                        <p:attrNameLst>
                                          <p:attrName>style.visibility</p:attrName>
                                        </p:attrNameLst>
                                      </p:cBhvr>
                                      <p:to>
                                        <p:strVal val="visible"/>
                                      </p:to>
                                    </p:set>
                                    <p:anim calcmode="lin" valueType="num">
                                      <p:cBhvr>
                                        <p:cTn id="34" dur="2000" fill="hold"/>
                                        <p:tgtEl>
                                          <p:spTgt spid="47131"/>
                                        </p:tgtEl>
                                        <p:attrNameLst>
                                          <p:attrName>ppt_w</p:attrName>
                                        </p:attrNameLst>
                                      </p:cBhvr>
                                      <p:tavLst>
                                        <p:tav tm="0">
                                          <p:val>
                                            <p:strVal val="#ppt_w*0.70"/>
                                          </p:val>
                                        </p:tav>
                                        <p:tav tm="100000">
                                          <p:val>
                                            <p:strVal val="#ppt_w"/>
                                          </p:val>
                                        </p:tav>
                                      </p:tavLst>
                                    </p:anim>
                                    <p:anim calcmode="lin" valueType="num">
                                      <p:cBhvr>
                                        <p:cTn id="35" dur="2000" fill="hold"/>
                                        <p:tgtEl>
                                          <p:spTgt spid="47131"/>
                                        </p:tgtEl>
                                        <p:attrNameLst>
                                          <p:attrName>ppt_h</p:attrName>
                                        </p:attrNameLst>
                                      </p:cBhvr>
                                      <p:tavLst>
                                        <p:tav tm="0">
                                          <p:val>
                                            <p:strVal val="#ppt_h"/>
                                          </p:val>
                                        </p:tav>
                                        <p:tav tm="100000">
                                          <p:val>
                                            <p:strVal val="#ppt_h"/>
                                          </p:val>
                                        </p:tav>
                                      </p:tavLst>
                                    </p:anim>
                                    <p:animEffect transition="in" filter="fade">
                                      <p:cBhvr>
                                        <p:cTn id="36" dur="2000"/>
                                        <p:tgtEl>
                                          <p:spTgt spid="47131"/>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47116"/>
                                        </p:tgtEl>
                                        <p:attrNameLst>
                                          <p:attrName>style.visibility</p:attrName>
                                        </p:attrNameLst>
                                      </p:cBhvr>
                                      <p:to>
                                        <p:strVal val="visible"/>
                                      </p:to>
                                    </p:set>
                                    <p:animEffect transition="in" filter="fade">
                                      <p:cBhvr>
                                        <p:cTn id="40" dur="1000"/>
                                        <p:tgtEl>
                                          <p:spTgt spid="47116"/>
                                        </p:tgtEl>
                                      </p:cBhvr>
                                    </p:animEffect>
                                  </p:childTnLst>
                                </p:cTn>
                              </p:par>
                              <p:par>
                                <p:cTn id="41" presetID="10" presetClass="entr" presetSubtype="0" fill="hold" nodeType="withEffect">
                                  <p:stCondLst>
                                    <p:cond delay="0"/>
                                  </p:stCondLst>
                                  <p:childTnLst>
                                    <p:set>
                                      <p:cBhvr>
                                        <p:cTn id="42" dur="1" fill="hold">
                                          <p:stCondLst>
                                            <p:cond delay="0"/>
                                          </p:stCondLst>
                                        </p:cTn>
                                        <p:tgtEl>
                                          <p:spTgt spid="47125"/>
                                        </p:tgtEl>
                                        <p:attrNameLst>
                                          <p:attrName>style.visibility</p:attrName>
                                        </p:attrNameLst>
                                      </p:cBhvr>
                                      <p:to>
                                        <p:strVal val="visible"/>
                                      </p:to>
                                    </p:set>
                                    <p:animEffect transition="in" filter="fade">
                                      <p:cBhvr>
                                        <p:cTn id="43" dur="2000"/>
                                        <p:tgtEl>
                                          <p:spTgt spid="471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115"/>
                                        </p:tgtEl>
                                        <p:attrNameLst>
                                          <p:attrName>style.visibility</p:attrName>
                                        </p:attrNameLst>
                                      </p:cBhvr>
                                      <p:to>
                                        <p:strVal val="visible"/>
                                      </p:to>
                                    </p:set>
                                    <p:animEffect transition="in" filter="fade">
                                      <p:cBhvr>
                                        <p:cTn id="46" dur="2000"/>
                                        <p:tgtEl>
                                          <p:spTgt spid="47115"/>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47128"/>
                                        </p:tgtEl>
                                        <p:attrNameLst>
                                          <p:attrName>style.visibility</p:attrName>
                                        </p:attrNameLst>
                                      </p:cBhvr>
                                      <p:to>
                                        <p:strVal val="visible"/>
                                      </p:to>
                                    </p:set>
                                    <p:animEffect transition="in" filter="fade">
                                      <p:cBhvr>
                                        <p:cTn id="50" dur="2000"/>
                                        <p:tgtEl>
                                          <p:spTgt spid="471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7114"/>
                                        </p:tgtEl>
                                        <p:attrNameLst>
                                          <p:attrName>style.visibility</p:attrName>
                                        </p:attrNameLst>
                                      </p:cBhvr>
                                      <p:to>
                                        <p:strVal val="visible"/>
                                      </p:to>
                                    </p:set>
                                    <p:animEffect transition="in" filter="fade">
                                      <p:cBhvr>
                                        <p:cTn id="53" dur="2000"/>
                                        <p:tgtEl>
                                          <p:spTgt spid="47114"/>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47110"/>
                                        </p:tgtEl>
                                        <p:attrNameLst>
                                          <p:attrName>style.visibility</p:attrName>
                                        </p:attrNameLst>
                                      </p:cBhvr>
                                      <p:to>
                                        <p:strVal val="visible"/>
                                      </p:to>
                                    </p:set>
                                    <p:animEffect transition="in" filter="fade">
                                      <p:cBhvr>
                                        <p:cTn id="57" dur="2000"/>
                                        <p:tgtEl>
                                          <p:spTgt spid="471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7113"/>
                                        </p:tgtEl>
                                        <p:attrNameLst>
                                          <p:attrName>style.visibility</p:attrName>
                                        </p:attrNameLst>
                                      </p:cBhvr>
                                      <p:to>
                                        <p:strVal val="visible"/>
                                      </p:to>
                                    </p:set>
                                    <p:animEffect transition="in" filter="fade">
                                      <p:cBhvr>
                                        <p:cTn id="60" dur="2000"/>
                                        <p:tgtEl>
                                          <p:spTgt spid="4711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7106"/>
                                        </p:tgtEl>
                                        <p:attrNameLst>
                                          <p:attrName>style.visibility</p:attrName>
                                        </p:attrNameLst>
                                      </p:cBhvr>
                                      <p:to>
                                        <p:strVal val="visible"/>
                                      </p:to>
                                    </p:set>
                                    <p:animEffect transition="in" filter="fade">
                                      <p:cBhvr>
                                        <p:cTn id="65" dur="2000"/>
                                        <p:tgtEl>
                                          <p:spTgt spid="47106"/>
                                        </p:tgtEl>
                                      </p:cBhvr>
                                    </p:animEffect>
                                    <p:anim calcmode="lin" valueType="num">
                                      <p:cBhvr>
                                        <p:cTn id="66" dur="2000" fill="hold"/>
                                        <p:tgtEl>
                                          <p:spTgt spid="47106"/>
                                        </p:tgtEl>
                                        <p:attrNameLst>
                                          <p:attrName>ppt_x</p:attrName>
                                        </p:attrNameLst>
                                      </p:cBhvr>
                                      <p:tavLst>
                                        <p:tav tm="0">
                                          <p:val>
                                            <p:strVal val="#ppt_x"/>
                                          </p:val>
                                        </p:tav>
                                        <p:tav tm="100000">
                                          <p:val>
                                            <p:strVal val="#ppt_x"/>
                                          </p:val>
                                        </p:tav>
                                      </p:tavLst>
                                    </p:anim>
                                    <p:anim calcmode="lin" valueType="num">
                                      <p:cBhvr>
                                        <p:cTn id="67" dur="2000" fill="hold"/>
                                        <p:tgtEl>
                                          <p:spTgt spid="47106"/>
                                        </p:tgtEl>
                                        <p:attrNameLst>
                                          <p:attrName>ppt_y</p:attrName>
                                        </p:attrNameLst>
                                      </p:cBhvr>
                                      <p:tavLst>
                                        <p:tav tm="0">
                                          <p:val>
                                            <p:strVal val="#ppt_y+.1"/>
                                          </p:val>
                                        </p:tav>
                                        <p:tav tm="100000">
                                          <p:val>
                                            <p:strVal val="#ppt_y"/>
                                          </p:val>
                                        </p:tav>
                                      </p:tavLst>
                                    </p:anim>
                                  </p:childTnLst>
                                </p:cTn>
                              </p:par>
                              <p:par>
                                <p:cTn id="68" presetID="10" presetClass="entr" presetSubtype="0" fill="hold" grpId="0" nodeType="withEffect">
                                  <p:stCondLst>
                                    <p:cond delay="0"/>
                                  </p:stCondLst>
                                  <p:childTnLst>
                                    <p:set>
                                      <p:cBhvr>
                                        <p:cTn id="69" dur="1" fill="hold">
                                          <p:stCondLst>
                                            <p:cond delay="0"/>
                                          </p:stCondLst>
                                        </p:cTn>
                                        <p:tgtEl>
                                          <p:spTgt spid="47109"/>
                                        </p:tgtEl>
                                        <p:attrNameLst>
                                          <p:attrName>style.visibility</p:attrName>
                                        </p:attrNameLst>
                                      </p:cBhvr>
                                      <p:to>
                                        <p:strVal val="visible"/>
                                      </p:to>
                                    </p:set>
                                    <p:animEffect transition="in" filter="fade">
                                      <p:cBhvr>
                                        <p:cTn id="70" dur="20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3" grpId="0" animBg="1"/>
      <p:bldP spid="47114" grpId="0" animBg="1"/>
      <p:bldP spid="47115" grpId="0" animBg="1"/>
      <p:bldP spid="4711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9155" name="Text Box 3"/>
          <p:cNvSpPr txBox="1">
            <a:spLocks noChangeArrowheads="1"/>
          </p:cNvSpPr>
          <p:nvPr/>
        </p:nvSpPr>
        <p:spPr bwMode="auto">
          <a:xfrm>
            <a:off x="584200" y="5827713"/>
            <a:ext cx="8255000" cy="409575"/>
          </a:xfrm>
          <a:prstGeom prst="rect">
            <a:avLst/>
          </a:prstGeom>
          <a:noFill/>
          <a:ln w="9525">
            <a:noFill/>
            <a:miter lim="800000"/>
            <a:headEnd/>
            <a:tailEnd/>
          </a:ln>
          <a:effectLst/>
        </p:spPr>
        <p:txBody>
          <a:bodyPr>
            <a:spAutoFit/>
          </a:bodyPr>
          <a:lstStyle/>
          <a:p>
            <a:pPr eaLnBrk="0" hangingPunct="0">
              <a:lnSpc>
                <a:spcPct val="80000"/>
              </a:lnSpc>
            </a:pPr>
            <a:endParaRPr lang="en-US" sz="2600" b="1">
              <a:solidFill>
                <a:schemeClr val="bg1"/>
              </a:solidFill>
              <a:latin typeface="Arial Narrow" pitchFamily="34" charset="0"/>
            </a:endParaRPr>
          </a:p>
        </p:txBody>
      </p:sp>
      <p:grpSp>
        <p:nvGrpSpPr>
          <p:cNvPr id="49156" name="Group 4"/>
          <p:cNvGrpSpPr>
            <a:grpSpLocks/>
          </p:cNvGrpSpPr>
          <p:nvPr/>
        </p:nvGrpSpPr>
        <p:grpSpPr bwMode="auto">
          <a:xfrm>
            <a:off x="1193800" y="5867400"/>
            <a:ext cx="6578600" cy="658812"/>
            <a:chOff x="528" y="3671"/>
            <a:chExt cx="4144" cy="415"/>
          </a:xfrm>
        </p:grpSpPr>
        <p:sp>
          <p:nvSpPr>
            <p:cNvPr id="49157" name="Text Box 5"/>
            <p:cNvSpPr txBox="1">
              <a:spLocks noChangeArrowheads="1"/>
            </p:cNvSpPr>
            <p:nvPr/>
          </p:nvSpPr>
          <p:spPr bwMode="auto">
            <a:xfrm>
              <a:off x="720" y="3718"/>
              <a:ext cx="3952"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This foreshadowed the course of which </a:t>
              </a:r>
              <a:r>
                <a:rPr lang="en-US" sz="2000" b="1" u="sng" dirty="0">
                  <a:solidFill>
                    <a:schemeClr val="bg1"/>
                  </a:solidFill>
                  <a:latin typeface="Arial Narrow" pitchFamily="34" charset="0"/>
                </a:rPr>
                <a:t>Jesus</a:t>
              </a:r>
              <a:r>
                <a:rPr lang="en-US" sz="2000" b="1" dirty="0">
                  <a:solidFill>
                    <a:schemeClr val="bg1"/>
                  </a:solidFill>
                  <a:latin typeface="Arial Narrow" pitchFamily="34" charset="0"/>
                </a:rPr>
                <a:t> would one day lead </a:t>
              </a:r>
              <a:r>
                <a:rPr lang="en-US" sz="2000" b="1" u="sng" dirty="0">
                  <a:solidFill>
                    <a:schemeClr val="bg1"/>
                  </a:solidFill>
                  <a:latin typeface="Arial Narrow" pitchFamily="34" charset="0"/>
                </a:rPr>
                <a:t>Christians</a:t>
              </a:r>
              <a:r>
                <a:rPr lang="en-US" sz="2000" b="1" dirty="0">
                  <a:solidFill>
                    <a:schemeClr val="bg1"/>
                  </a:solidFill>
                  <a:latin typeface="Arial Narrow" pitchFamily="34" charset="0"/>
                </a:rPr>
                <a:t>, the Second Israel.</a:t>
              </a:r>
            </a:p>
          </p:txBody>
        </p:sp>
        <p:sp>
          <p:nvSpPr>
            <p:cNvPr id="49158" name="Text Box 6"/>
            <p:cNvSpPr txBox="1">
              <a:spLocks noChangeArrowheads="1"/>
            </p:cNvSpPr>
            <p:nvPr/>
          </p:nvSpPr>
          <p:spPr bwMode="auto">
            <a:xfrm>
              <a:off x="528" y="3671"/>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grpSp>
        <p:nvGrpSpPr>
          <p:cNvPr id="49160" name="Group 8"/>
          <p:cNvGrpSpPr>
            <a:grpSpLocks/>
          </p:cNvGrpSpPr>
          <p:nvPr/>
        </p:nvGrpSpPr>
        <p:grpSpPr bwMode="auto">
          <a:xfrm>
            <a:off x="5105400" y="990600"/>
            <a:ext cx="3429000" cy="476250"/>
            <a:chOff x="144" y="2842"/>
            <a:chExt cx="2160" cy="300"/>
          </a:xfrm>
        </p:grpSpPr>
        <p:sp>
          <p:nvSpPr>
            <p:cNvPr id="49161" name="AutoShape 9"/>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49162" name="Text Box 10"/>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dirty="0">
                  <a:solidFill>
                    <a:srgbClr val="000066"/>
                  </a:solidFill>
                </a:rPr>
                <a:t>Jesus’ course</a:t>
              </a:r>
            </a:p>
          </p:txBody>
        </p:sp>
      </p:grpSp>
      <p:grpSp>
        <p:nvGrpSpPr>
          <p:cNvPr id="49163" name="Group 11"/>
          <p:cNvGrpSpPr>
            <a:grpSpLocks/>
          </p:cNvGrpSpPr>
          <p:nvPr/>
        </p:nvGrpSpPr>
        <p:grpSpPr bwMode="auto">
          <a:xfrm>
            <a:off x="5548313" y="2114550"/>
            <a:ext cx="2543175" cy="476250"/>
            <a:chOff x="3495" y="1332"/>
            <a:chExt cx="1602" cy="300"/>
          </a:xfrm>
        </p:grpSpPr>
        <p:sp>
          <p:nvSpPr>
            <p:cNvPr id="49164" name="Oval 12"/>
            <p:cNvSpPr>
              <a:spLocks noChangeArrowheads="1"/>
            </p:cNvSpPr>
            <p:nvPr/>
          </p:nvSpPr>
          <p:spPr bwMode="auto">
            <a:xfrm>
              <a:off x="3528" y="1344"/>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49165" name="Text Box 13"/>
            <p:cNvSpPr txBox="1">
              <a:spLocks noChangeArrowheads="1"/>
            </p:cNvSpPr>
            <p:nvPr/>
          </p:nvSpPr>
          <p:spPr bwMode="auto">
            <a:xfrm>
              <a:off x="3495" y="1332"/>
              <a:ext cx="1602" cy="300"/>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0000"/>
                </a:lnSpc>
              </a:pPr>
              <a:r>
                <a:rPr lang="en-US" sz="2800" b="1">
                  <a:solidFill>
                    <a:srgbClr val="4C2600"/>
                  </a:solidFill>
                </a:rPr>
                <a:t>Christians</a:t>
              </a:r>
            </a:p>
          </p:txBody>
        </p:sp>
      </p:grpSp>
      <p:sp>
        <p:nvSpPr>
          <p:cNvPr id="49166" name="WordArt 14"/>
          <p:cNvSpPr>
            <a:spLocks noChangeArrowheads="1" noChangeShapeType="1" noTextEdit="1"/>
          </p:cNvSpPr>
          <p:nvPr/>
        </p:nvSpPr>
        <p:spPr bwMode="auto">
          <a:xfrm rot="16200000">
            <a:off x="2400300" y="3238500"/>
            <a:ext cx="4419600" cy="76200"/>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rgbClr val="000099"/>
                </a:solidFill>
                <a:latin typeface="Arial Rounded MT Bold"/>
              </a:rPr>
              <a:t>…….................................</a:t>
            </a:r>
          </a:p>
        </p:txBody>
      </p:sp>
      <p:grpSp>
        <p:nvGrpSpPr>
          <p:cNvPr id="49167" name="Group 15"/>
          <p:cNvGrpSpPr>
            <a:grpSpLocks/>
          </p:cNvGrpSpPr>
          <p:nvPr/>
        </p:nvGrpSpPr>
        <p:grpSpPr bwMode="auto">
          <a:xfrm>
            <a:off x="1052513" y="4572000"/>
            <a:ext cx="2543175" cy="519113"/>
            <a:chOff x="663" y="3036"/>
            <a:chExt cx="1602" cy="327"/>
          </a:xfrm>
        </p:grpSpPr>
        <p:sp>
          <p:nvSpPr>
            <p:cNvPr id="49168" name="Oval 16"/>
            <p:cNvSpPr>
              <a:spLocks noChangeArrowheads="1"/>
            </p:cNvSpPr>
            <p:nvPr/>
          </p:nvSpPr>
          <p:spPr bwMode="auto">
            <a:xfrm>
              <a:off x="663" y="3063"/>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49169" name="Text Box 17"/>
            <p:cNvSpPr txBox="1">
              <a:spLocks noChangeArrowheads="1"/>
            </p:cNvSpPr>
            <p:nvPr/>
          </p:nvSpPr>
          <p:spPr bwMode="auto">
            <a:xfrm>
              <a:off x="663" y="3036"/>
              <a:ext cx="1602" cy="327"/>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r>
                <a:rPr lang="en-US" sz="2800" b="1">
                  <a:solidFill>
                    <a:srgbClr val="4C2600"/>
                  </a:solidFill>
                </a:rPr>
                <a:t>Canaan</a:t>
              </a:r>
            </a:p>
          </p:txBody>
        </p:sp>
      </p:grpSp>
      <p:sp>
        <p:nvSpPr>
          <p:cNvPr id="49170" name="AutoShape 18"/>
          <p:cNvSpPr>
            <a:spLocks noChangeArrowheads="1"/>
          </p:cNvSpPr>
          <p:nvPr/>
        </p:nvSpPr>
        <p:spPr bwMode="auto">
          <a:xfrm>
            <a:off x="2171700" y="43434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0000"/>
              </a:lnSpc>
            </a:pPr>
            <a:endParaRPr lang="en-US" sz="3200">
              <a:latin typeface="Arial Black" pitchFamily="34" charset="0"/>
            </a:endParaRPr>
          </a:p>
        </p:txBody>
      </p:sp>
      <p:grpSp>
        <p:nvGrpSpPr>
          <p:cNvPr id="49171" name="Group 19"/>
          <p:cNvGrpSpPr>
            <a:grpSpLocks/>
          </p:cNvGrpSpPr>
          <p:nvPr/>
        </p:nvGrpSpPr>
        <p:grpSpPr bwMode="auto">
          <a:xfrm>
            <a:off x="1028700" y="3981450"/>
            <a:ext cx="2590800" cy="476250"/>
            <a:chOff x="144" y="2842"/>
            <a:chExt cx="2160" cy="300"/>
          </a:xfrm>
        </p:grpSpPr>
        <p:sp>
          <p:nvSpPr>
            <p:cNvPr id="49172" name="AutoShape 20"/>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49173" name="Text Box 21"/>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Wilderness</a:t>
              </a:r>
            </a:p>
          </p:txBody>
        </p:sp>
      </p:grpSp>
      <p:sp>
        <p:nvSpPr>
          <p:cNvPr id="49174" name="AutoShape 22"/>
          <p:cNvSpPr>
            <a:spLocks noChangeArrowheads="1"/>
          </p:cNvSpPr>
          <p:nvPr/>
        </p:nvSpPr>
        <p:spPr bwMode="auto">
          <a:xfrm>
            <a:off x="2171700" y="375285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5000"/>
              </a:lnSpc>
            </a:pPr>
            <a:endParaRPr lang="en-US" sz="3200">
              <a:latin typeface="Arial Black" pitchFamily="34" charset="0"/>
            </a:endParaRPr>
          </a:p>
        </p:txBody>
      </p:sp>
      <p:sp>
        <p:nvSpPr>
          <p:cNvPr id="49175" name="AutoShape 23"/>
          <p:cNvSpPr>
            <a:spLocks noChangeArrowheads="1"/>
          </p:cNvSpPr>
          <p:nvPr/>
        </p:nvSpPr>
        <p:spPr bwMode="auto">
          <a:xfrm>
            <a:off x="2171700" y="31242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49176" name="AutoShape 24"/>
          <p:cNvSpPr>
            <a:spLocks noChangeArrowheads="1"/>
          </p:cNvSpPr>
          <p:nvPr/>
        </p:nvSpPr>
        <p:spPr bwMode="auto">
          <a:xfrm>
            <a:off x="2171700" y="25146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49177" name="AutoShape 25"/>
          <p:cNvSpPr>
            <a:spLocks noChangeArrowheads="1"/>
          </p:cNvSpPr>
          <p:nvPr/>
        </p:nvSpPr>
        <p:spPr bwMode="auto">
          <a:xfrm>
            <a:off x="2171700" y="19050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grpSp>
        <p:nvGrpSpPr>
          <p:cNvPr id="49178" name="Group 26"/>
          <p:cNvGrpSpPr>
            <a:grpSpLocks/>
          </p:cNvGrpSpPr>
          <p:nvPr/>
        </p:nvGrpSpPr>
        <p:grpSpPr bwMode="auto">
          <a:xfrm>
            <a:off x="609600" y="990600"/>
            <a:ext cx="3429000" cy="476250"/>
            <a:chOff x="144" y="2842"/>
            <a:chExt cx="2160" cy="300"/>
          </a:xfrm>
        </p:grpSpPr>
        <p:sp>
          <p:nvSpPr>
            <p:cNvPr id="49179" name="AutoShape 27"/>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49180" name="Text Box 28"/>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Moses’ course</a:t>
              </a:r>
            </a:p>
          </p:txBody>
        </p:sp>
      </p:grpSp>
      <p:grpSp>
        <p:nvGrpSpPr>
          <p:cNvPr id="49181" name="Group 29"/>
          <p:cNvGrpSpPr>
            <a:grpSpLocks/>
          </p:cNvGrpSpPr>
          <p:nvPr/>
        </p:nvGrpSpPr>
        <p:grpSpPr bwMode="auto">
          <a:xfrm>
            <a:off x="1052513" y="2133600"/>
            <a:ext cx="2543175" cy="469900"/>
            <a:chOff x="663" y="1344"/>
            <a:chExt cx="1602" cy="296"/>
          </a:xfrm>
        </p:grpSpPr>
        <p:sp>
          <p:nvSpPr>
            <p:cNvPr id="49182" name="Oval 30"/>
            <p:cNvSpPr>
              <a:spLocks noChangeArrowheads="1"/>
            </p:cNvSpPr>
            <p:nvPr/>
          </p:nvSpPr>
          <p:spPr bwMode="auto">
            <a:xfrm>
              <a:off x="696" y="1344"/>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49183" name="Text Box 31"/>
            <p:cNvSpPr txBox="1">
              <a:spLocks noChangeArrowheads="1"/>
            </p:cNvSpPr>
            <p:nvPr/>
          </p:nvSpPr>
          <p:spPr bwMode="auto">
            <a:xfrm>
              <a:off x="663" y="1353"/>
              <a:ext cx="1602" cy="287"/>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85000"/>
                </a:lnSpc>
              </a:pPr>
              <a:r>
                <a:rPr lang="en-US" sz="2800" b="1">
                  <a:solidFill>
                    <a:srgbClr val="4C2600"/>
                  </a:solidFill>
                </a:rPr>
                <a:t>Israelites</a:t>
              </a:r>
            </a:p>
          </p:txBody>
        </p:sp>
      </p:grpSp>
      <p:grpSp>
        <p:nvGrpSpPr>
          <p:cNvPr id="49184" name="Group 32"/>
          <p:cNvGrpSpPr>
            <a:grpSpLocks/>
          </p:cNvGrpSpPr>
          <p:nvPr/>
        </p:nvGrpSpPr>
        <p:grpSpPr bwMode="auto">
          <a:xfrm>
            <a:off x="609600" y="2743200"/>
            <a:ext cx="3429000" cy="476250"/>
            <a:chOff x="144" y="2842"/>
            <a:chExt cx="2160" cy="300"/>
          </a:xfrm>
        </p:grpSpPr>
        <p:sp>
          <p:nvSpPr>
            <p:cNvPr id="49185" name="AutoShape 33"/>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49186" name="Text Box 34"/>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Miracles and signs</a:t>
              </a:r>
            </a:p>
          </p:txBody>
        </p:sp>
      </p:grpSp>
      <p:grpSp>
        <p:nvGrpSpPr>
          <p:cNvPr id="49187" name="Group 35"/>
          <p:cNvGrpSpPr>
            <a:grpSpLocks/>
          </p:cNvGrpSpPr>
          <p:nvPr/>
        </p:nvGrpSpPr>
        <p:grpSpPr bwMode="auto">
          <a:xfrm>
            <a:off x="1028700" y="3352800"/>
            <a:ext cx="2590800" cy="476250"/>
            <a:chOff x="144" y="2842"/>
            <a:chExt cx="2160" cy="300"/>
          </a:xfrm>
        </p:grpSpPr>
        <p:sp>
          <p:nvSpPr>
            <p:cNvPr id="49188" name="AutoShape 36"/>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49189" name="Text Box 37"/>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Red Sea</a:t>
              </a:r>
            </a:p>
          </p:txBody>
        </p:sp>
      </p:grpSp>
      <p:grpSp>
        <p:nvGrpSpPr>
          <p:cNvPr id="49190" name="Group 38"/>
          <p:cNvGrpSpPr>
            <a:grpSpLocks/>
          </p:cNvGrpSpPr>
          <p:nvPr/>
        </p:nvGrpSpPr>
        <p:grpSpPr bwMode="auto">
          <a:xfrm>
            <a:off x="1104900" y="1524000"/>
            <a:ext cx="2438400" cy="417513"/>
            <a:chOff x="696" y="960"/>
            <a:chExt cx="1536" cy="263"/>
          </a:xfrm>
        </p:grpSpPr>
        <p:sp>
          <p:nvSpPr>
            <p:cNvPr id="49191" name="Oval 39"/>
            <p:cNvSpPr>
              <a:spLocks noChangeArrowheads="1"/>
            </p:cNvSpPr>
            <p:nvPr/>
          </p:nvSpPr>
          <p:spPr bwMode="auto">
            <a:xfrm>
              <a:off x="696" y="960"/>
              <a:ext cx="1536" cy="26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49192" name="WordArt 40"/>
            <p:cNvSpPr>
              <a:spLocks noChangeArrowheads="1" noChangeShapeType="1" noTextEdit="1"/>
            </p:cNvSpPr>
            <p:nvPr/>
          </p:nvSpPr>
          <p:spPr bwMode="auto">
            <a:xfrm>
              <a:off x="1080" y="1008"/>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FF"/>
                  </a:solidFill>
                  <a:latin typeface="Impact"/>
                </a:rPr>
                <a:t>Egypt</a:t>
              </a:r>
            </a:p>
          </p:txBody>
        </p:sp>
      </p:grpSp>
      <p:sp>
        <p:nvSpPr>
          <p:cNvPr id="41" name="Text Box 14"/>
          <p:cNvSpPr txBox="1">
            <a:spLocks noChangeArrowheads="1"/>
          </p:cNvSpPr>
          <p:nvPr/>
        </p:nvSpPr>
        <p:spPr bwMode="auto">
          <a:xfrm>
            <a:off x="304800" y="90488"/>
            <a:ext cx="8229600" cy="869950"/>
          </a:xfrm>
          <a:prstGeom prst="rect">
            <a:avLst/>
          </a:prstGeom>
          <a:noFill/>
          <a:ln w="9525">
            <a:noFill/>
            <a:miter lim="800000"/>
            <a:headEnd/>
            <a:tailEnd/>
          </a:ln>
          <a:effectLst>
            <a:outerShdw dist="12700" dir="2700000" algn="ctr" rotWithShape="0">
              <a:schemeClr val="bg1"/>
            </a:outerShdw>
          </a:effectLst>
        </p:spPr>
        <p:txBody>
          <a:bodyPr wrap="square">
            <a:spAutoFit/>
          </a:bodyPr>
          <a:lstStyle/>
          <a:p>
            <a:pPr eaLnBrk="0" hangingPunct="0">
              <a:lnSpc>
                <a:spcPct val="85000"/>
              </a:lnSpc>
            </a:pPr>
            <a:r>
              <a:rPr lang="en-US" sz="3000" dirty="0">
                <a:solidFill>
                  <a:srgbClr val="000099"/>
                </a:solidFill>
                <a:latin typeface="Impact" pitchFamily="34" charset="0"/>
              </a:rPr>
              <a:t>2.2  The National Courses to Restore Canaan under</a:t>
            </a:r>
          </a:p>
          <a:p>
            <a:pPr eaLnBrk="0" hangingPunct="0">
              <a:lnSpc>
                <a:spcPct val="85000"/>
              </a:lnSpc>
            </a:pPr>
            <a:r>
              <a:rPr lang="en-US" sz="3000" dirty="0">
                <a:solidFill>
                  <a:srgbClr val="000099"/>
                </a:solidFill>
                <a:latin typeface="Impact" pitchFamily="34" charset="0"/>
              </a:rPr>
              <a:t>         the Leadership of Moses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166"/>
                                        </p:tgtEl>
                                        <p:attrNameLst>
                                          <p:attrName>style.visibility</p:attrName>
                                        </p:attrNameLst>
                                      </p:cBhvr>
                                      <p:to>
                                        <p:strVal val="visible"/>
                                      </p:to>
                                    </p:set>
                                    <p:animEffect transition="in" filter="fade">
                                      <p:cBhvr>
                                        <p:cTn id="11" dur="2000"/>
                                        <p:tgtEl>
                                          <p:spTgt spid="4916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9160"/>
                                        </p:tgtEl>
                                        <p:attrNameLst>
                                          <p:attrName>style.visibility</p:attrName>
                                        </p:attrNameLst>
                                      </p:cBhvr>
                                      <p:to>
                                        <p:strVal val="visible"/>
                                      </p:to>
                                    </p:set>
                                    <p:animEffect transition="in" filter="fade">
                                      <p:cBhvr>
                                        <p:cTn id="16" dur="2000"/>
                                        <p:tgtEl>
                                          <p:spTgt spid="49160"/>
                                        </p:tgtEl>
                                      </p:cBhvr>
                                    </p:animEffect>
                                    <p:anim calcmode="lin" valueType="num">
                                      <p:cBhvr>
                                        <p:cTn id="17" dur="2000" fill="hold"/>
                                        <p:tgtEl>
                                          <p:spTgt spid="49160"/>
                                        </p:tgtEl>
                                        <p:attrNameLst>
                                          <p:attrName>ppt_x</p:attrName>
                                        </p:attrNameLst>
                                      </p:cBhvr>
                                      <p:tavLst>
                                        <p:tav tm="0">
                                          <p:val>
                                            <p:strVal val="#ppt_x"/>
                                          </p:val>
                                        </p:tav>
                                        <p:tav tm="100000">
                                          <p:val>
                                            <p:strVal val="#ppt_x"/>
                                          </p:val>
                                        </p:tav>
                                      </p:tavLst>
                                    </p:anim>
                                    <p:anim calcmode="lin" valueType="num">
                                      <p:cBhvr>
                                        <p:cTn id="18" dur="2000" fill="hold"/>
                                        <p:tgtEl>
                                          <p:spTgt spid="4916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49163"/>
                                        </p:tgtEl>
                                        <p:attrNameLst>
                                          <p:attrName>style.visibility</p:attrName>
                                        </p:attrNameLst>
                                      </p:cBhvr>
                                      <p:to>
                                        <p:strVal val="visible"/>
                                      </p:to>
                                    </p:set>
                                    <p:anim calcmode="lin" valueType="num">
                                      <p:cBhvr>
                                        <p:cTn id="23" dur="2000" fill="hold"/>
                                        <p:tgtEl>
                                          <p:spTgt spid="49163"/>
                                        </p:tgtEl>
                                        <p:attrNameLst>
                                          <p:attrName>ppt_w</p:attrName>
                                        </p:attrNameLst>
                                      </p:cBhvr>
                                      <p:tavLst>
                                        <p:tav tm="0">
                                          <p:val>
                                            <p:strVal val="#ppt_w*0.70"/>
                                          </p:val>
                                        </p:tav>
                                        <p:tav tm="100000">
                                          <p:val>
                                            <p:strVal val="#ppt_w"/>
                                          </p:val>
                                        </p:tav>
                                      </p:tavLst>
                                    </p:anim>
                                    <p:anim calcmode="lin" valueType="num">
                                      <p:cBhvr>
                                        <p:cTn id="24" dur="2000" fill="hold"/>
                                        <p:tgtEl>
                                          <p:spTgt spid="49163"/>
                                        </p:tgtEl>
                                        <p:attrNameLst>
                                          <p:attrName>ppt_h</p:attrName>
                                        </p:attrNameLst>
                                      </p:cBhvr>
                                      <p:tavLst>
                                        <p:tav tm="0">
                                          <p:val>
                                            <p:strVal val="#ppt_h"/>
                                          </p:val>
                                        </p:tav>
                                        <p:tav tm="100000">
                                          <p:val>
                                            <p:strVal val="#ppt_h"/>
                                          </p:val>
                                        </p:tav>
                                      </p:tavLst>
                                    </p:anim>
                                    <p:animEffect transition="in" filter="fade">
                                      <p:cBhvr>
                                        <p:cTn id="25" dur="2000"/>
                                        <p:tgtEl>
                                          <p:spTgt spid="49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ith002"/>
          <p:cNvPicPr>
            <a:picLocks noChangeAspect="1" noChangeArrowheads="1"/>
          </p:cNvPicPr>
          <p:nvPr/>
        </p:nvPicPr>
        <p:blipFill>
          <a:blip r:embed="rId3"/>
          <a:srcRect/>
          <a:stretch>
            <a:fillRect/>
          </a:stretch>
        </p:blipFill>
        <p:spPr bwMode="auto">
          <a:xfrm>
            <a:off x="228600" y="381000"/>
            <a:ext cx="1981200" cy="1627188"/>
          </a:xfrm>
          <a:prstGeom prst="rect">
            <a:avLst/>
          </a:prstGeom>
          <a:noFill/>
        </p:spPr>
      </p:pic>
      <p:sp>
        <p:nvSpPr>
          <p:cNvPr id="5123" name="Text Box 3"/>
          <p:cNvSpPr txBox="1">
            <a:spLocks noChangeArrowheads="1"/>
          </p:cNvSpPr>
          <p:nvPr/>
        </p:nvSpPr>
        <p:spPr bwMode="auto">
          <a:xfrm>
            <a:off x="2133600" y="685800"/>
            <a:ext cx="6934200" cy="585788"/>
          </a:xfrm>
          <a:prstGeom prst="rect">
            <a:avLst/>
          </a:prstGeom>
          <a:noFill/>
          <a:ln w="9525">
            <a:noFill/>
            <a:miter lim="800000"/>
            <a:headEnd/>
            <a:tailEnd/>
          </a:ln>
          <a:effectLst/>
        </p:spPr>
        <p:txBody>
          <a:bodyPr>
            <a:spAutoFit/>
          </a:bodyPr>
          <a:lstStyle/>
          <a:p>
            <a:pPr algn="ctr" eaLnBrk="0" hangingPunct="0">
              <a:lnSpc>
                <a:spcPct val="90000"/>
              </a:lnSpc>
            </a:pPr>
            <a:r>
              <a:rPr lang="en-US" sz="3600" dirty="0">
                <a:solidFill>
                  <a:srgbClr val="660033"/>
                </a:solidFill>
                <a:latin typeface="Impact" pitchFamily="34" charset="0"/>
              </a:rPr>
              <a:t>….Secrets of God’s work of salvation</a:t>
            </a:r>
            <a:endParaRPr lang="en-US" sz="3600" b="1" dirty="0">
              <a:solidFill>
                <a:srgbClr val="660033"/>
              </a:solidFill>
              <a:latin typeface="Impact" pitchFamily="34" charset="0"/>
            </a:endParaRPr>
          </a:p>
        </p:txBody>
      </p:sp>
      <p:sp>
        <p:nvSpPr>
          <p:cNvPr id="5124" name="Text Box 4"/>
          <p:cNvSpPr txBox="1">
            <a:spLocks noChangeArrowheads="1"/>
          </p:cNvSpPr>
          <p:nvPr/>
        </p:nvSpPr>
        <p:spPr bwMode="auto">
          <a:xfrm>
            <a:off x="2362200" y="1111250"/>
            <a:ext cx="2838450" cy="641350"/>
          </a:xfrm>
          <a:prstGeom prst="rect">
            <a:avLst/>
          </a:prstGeom>
          <a:noFill/>
          <a:ln w="9525">
            <a:noFill/>
            <a:miter lim="800000"/>
            <a:headEnd/>
            <a:tailEnd/>
          </a:ln>
          <a:effectLst/>
        </p:spPr>
        <p:txBody>
          <a:bodyPr>
            <a:spAutoFit/>
          </a:bodyPr>
          <a:lstStyle/>
          <a:p>
            <a:pPr algn="ctr" eaLnBrk="0" hangingPunct="0"/>
            <a:r>
              <a:rPr lang="en-US" sz="3600" b="1" dirty="0">
                <a:solidFill>
                  <a:srgbClr val="800000"/>
                </a:solidFill>
                <a:effectLst>
                  <a:outerShdw algn="tl">
                    <a:srgbClr val="000000"/>
                  </a:outerShdw>
                </a:effectLst>
                <a:latin typeface="Times New Roman" pitchFamily="18" charset="0"/>
              </a:rPr>
              <a:t>(Amos 3:7)</a:t>
            </a:r>
          </a:p>
        </p:txBody>
      </p:sp>
      <p:sp>
        <p:nvSpPr>
          <p:cNvPr id="5125" name="Rectangle 5"/>
          <p:cNvSpPr>
            <a:spLocks noChangeArrowheads="1"/>
          </p:cNvSpPr>
          <p:nvPr/>
        </p:nvSpPr>
        <p:spPr bwMode="auto">
          <a:xfrm>
            <a:off x="0" y="5418138"/>
            <a:ext cx="9144000" cy="1439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5126" name="Group 6"/>
          <p:cNvGrpSpPr>
            <a:grpSpLocks/>
          </p:cNvGrpSpPr>
          <p:nvPr/>
        </p:nvGrpSpPr>
        <p:grpSpPr bwMode="auto">
          <a:xfrm>
            <a:off x="762000" y="5562613"/>
            <a:ext cx="7391400" cy="904877"/>
            <a:chOff x="192" y="3409"/>
            <a:chExt cx="4656" cy="570"/>
          </a:xfrm>
        </p:grpSpPr>
        <p:sp>
          <p:nvSpPr>
            <p:cNvPr id="5127" name="Text Box 7"/>
            <p:cNvSpPr txBox="1">
              <a:spLocks noChangeArrowheads="1"/>
            </p:cNvSpPr>
            <p:nvPr/>
          </p:nvSpPr>
          <p:spPr bwMode="auto">
            <a:xfrm>
              <a:off x="416" y="3456"/>
              <a:ext cx="4432"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The </a:t>
              </a:r>
              <a:r>
                <a:rPr lang="en-US" sz="2000" b="1" u="sng" dirty="0">
                  <a:solidFill>
                    <a:schemeClr val="bg1"/>
                  </a:solidFill>
                  <a:latin typeface="Arial Narrow" pitchFamily="34" charset="0"/>
                </a:rPr>
                <a:t>Bible</a:t>
              </a:r>
              <a:r>
                <a:rPr lang="en-US" sz="2000" b="1" dirty="0">
                  <a:solidFill>
                    <a:schemeClr val="bg1"/>
                  </a:solidFill>
                  <a:latin typeface="Arial Narrow" pitchFamily="34" charset="0"/>
                </a:rPr>
                <a:t> contains many </a:t>
              </a:r>
              <a:r>
                <a:rPr lang="en-US" sz="2000" b="1" u="sng" dirty="0">
                  <a:solidFill>
                    <a:schemeClr val="bg1"/>
                  </a:solidFill>
                  <a:latin typeface="Arial Narrow" pitchFamily="34" charset="0"/>
                </a:rPr>
                <a:t>secrets</a:t>
              </a:r>
              <a:r>
                <a:rPr lang="en-US" sz="2000" b="1" dirty="0">
                  <a:solidFill>
                    <a:schemeClr val="bg1"/>
                  </a:solidFill>
                  <a:latin typeface="Arial Narrow" pitchFamily="34" charset="0"/>
                </a:rPr>
                <a:t> concerning God’s work of salvation. It is </a:t>
              </a:r>
              <a:r>
                <a:rPr lang="en-US" sz="2000" b="1" dirty="0">
                  <a:solidFill>
                    <a:srgbClr val="FFFF66"/>
                  </a:solidFill>
                  <a:latin typeface="Arial Narrow" pitchFamily="34" charset="0"/>
                </a:rPr>
                <a:t>written</a:t>
              </a:r>
              <a:r>
                <a:rPr lang="en-US" sz="2000" b="1" dirty="0">
                  <a:solidFill>
                    <a:schemeClr val="bg1"/>
                  </a:solidFill>
                  <a:latin typeface="Arial Narrow" pitchFamily="34" charset="0"/>
                </a:rPr>
                <a:t>, “Surely the Lord God does nothing, without revealing his secret to his servants the prophets.” (Amos 3:7)  </a:t>
              </a:r>
              <a:r>
                <a:rPr lang="en-US" sz="1600" dirty="0">
                  <a:solidFill>
                    <a:schemeClr val="bg1"/>
                  </a:solidFill>
                  <a:latin typeface="Arial Narrow" pitchFamily="34" charset="0"/>
                </a:rPr>
                <a:t>(p. 225).</a:t>
              </a:r>
            </a:p>
          </p:txBody>
        </p:sp>
        <p:sp>
          <p:nvSpPr>
            <p:cNvPr id="5128" name="Text Box 8"/>
            <p:cNvSpPr txBox="1">
              <a:spLocks noChangeArrowheads="1"/>
            </p:cNvSpPr>
            <p:nvPr/>
          </p:nvSpPr>
          <p:spPr bwMode="auto">
            <a:xfrm>
              <a:off x="192" y="3409"/>
              <a:ext cx="288" cy="308"/>
            </a:xfrm>
            <a:prstGeom prst="rect">
              <a:avLst/>
            </a:prstGeom>
            <a:noFill/>
            <a:ln w="9525">
              <a:noFill/>
              <a:miter lim="800000"/>
              <a:headEnd/>
              <a:tailEnd/>
            </a:ln>
            <a:effectLst/>
          </p:spPr>
          <p:txBody>
            <a:bodyPr>
              <a:spAutoFit/>
            </a:bodyPr>
            <a:lstStyle/>
            <a:p>
              <a:pPr algn="dist" eaLnBrk="0" hangingPunct="0">
                <a:lnSpc>
                  <a:spcPct val="60000"/>
                </a:lnSpc>
                <a:spcBef>
                  <a:spcPts val="600"/>
                </a:spcBef>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grpSp>
        <p:nvGrpSpPr>
          <p:cNvPr id="5129" name="Group 9"/>
          <p:cNvGrpSpPr>
            <a:grpSpLocks/>
          </p:cNvGrpSpPr>
          <p:nvPr/>
        </p:nvGrpSpPr>
        <p:grpSpPr bwMode="auto">
          <a:xfrm>
            <a:off x="933450" y="1905000"/>
            <a:ext cx="7600950" cy="3276600"/>
            <a:chOff x="492" y="1200"/>
            <a:chExt cx="4788" cy="2064"/>
          </a:xfrm>
        </p:grpSpPr>
        <p:sp>
          <p:nvSpPr>
            <p:cNvPr id="5130" name="AutoShape 10"/>
            <p:cNvSpPr>
              <a:spLocks noChangeArrowheads="1"/>
            </p:cNvSpPr>
            <p:nvPr/>
          </p:nvSpPr>
          <p:spPr bwMode="auto">
            <a:xfrm>
              <a:off x="492" y="1200"/>
              <a:ext cx="4596" cy="2064"/>
            </a:xfrm>
            <a:prstGeom prst="horizontalScroll">
              <a:avLst>
                <a:gd name="adj" fmla="val 12500"/>
              </a:avLst>
            </a:prstGeom>
            <a:gradFill rotWithShape="0">
              <a:gsLst>
                <a:gs pos="0">
                  <a:srgbClr val="FFFFFF"/>
                </a:gs>
                <a:gs pos="100000">
                  <a:srgbClr val="FFCC00"/>
                </a:gs>
              </a:gsLst>
              <a:path path="rect">
                <a:fillToRect l="50000" t="50000" r="50000" b="50000"/>
              </a:path>
            </a:gradFill>
            <a:ln w="76200">
              <a:solidFill>
                <a:srgbClr val="CC6600"/>
              </a:solidFill>
              <a:round/>
              <a:headEnd/>
              <a:tailEnd/>
            </a:ln>
            <a:effectLst/>
          </p:spPr>
          <p:txBody>
            <a:bodyPr wrap="none" anchor="ctr"/>
            <a:lstStyle/>
            <a:p>
              <a:endParaRPr lang="en-US"/>
            </a:p>
          </p:txBody>
        </p:sp>
        <p:sp>
          <p:nvSpPr>
            <p:cNvPr id="5131" name="Text Box 11"/>
            <p:cNvSpPr txBox="1">
              <a:spLocks noChangeArrowheads="1"/>
            </p:cNvSpPr>
            <p:nvPr/>
          </p:nvSpPr>
          <p:spPr bwMode="auto">
            <a:xfrm>
              <a:off x="912" y="1624"/>
              <a:ext cx="4368" cy="1166"/>
            </a:xfrm>
            <a:prstGeom prst="rect">
              <a:avLst/>
            </a:prstGeom>
            <a:noFill/>
            <a:ln w="9525">
              <a:noFill/>
              <a:miter lim="800000"/>
              <a:headEnd/>
              <a:tailEnd/>
            </a:ln>
            <a:effectLst/>
          </p:spPr>
          <p:txBody>
            <a:bodyPr>
              <a:spAutoFit/>
            </a:bodyPr>
            <a:lstStyle/>
            <a:p>
              <a:pPr eaLnBrk="0" hangingPunct="0">
                <a:lnSpc>
                  <a:spcPct val="85000"/>
                </a:lnSpc>
              </a:pPr>
              <a:r>
                <a:rPr lang="en-US" sz="3400">
                  <a:solidFill>
                    <a:srgbClr val="660033"/>
                  </a:solidFill>
                  <a:latin typeface="Arial Black" pitchFamily="34" charset="0"/>
                </a:rPr>
                <a:t>“Surely the Lord God does nothing, without revealing his secret to his servants the prophets.”</a:t>
              </a:r>
              <a:endParaRPr lang="en-US" sz="3400" b="1">
                <a:solidFill>
                  <a:srgbClr val="660033"/>
                </a:solidFill>
                <a:latin typeface="Times New Roman" pitchFamily="18" charset="0"/>
              </a:endParaRPr>
            </a:p>
          </p:txBody>
        </p:sp>
        <p:sp>
          <p:nvSpPr>
            <p:cNvPr id="5132" name="Text Box 12"/>
            <p:cNvSpPr txBox="1">
              <a:spLocks noChangeArrowheads="1"/>
            </p:cNvSpPr>
            <p:nvPr/>
          </p:nvSpPr>
          <p:spPr bwMode="auto">
            <a:xfrm>
              <a:off x="3588" y="2544"/>
              <a:ext cx="1404" cy="404"/>
            </a:xfrm>
            <a:prstGeom prst="rect">
              <a:avLst/>
            </a:prstGeom>
            <a:noFill/>
            <a:ln w="9525">
              <a:noFill/>
              <a:miter lim="800000"/>
              <a:headEnd/>
              <a:tailEnd/>
            </a:ln>
            <a:effectLst/>
          </p:spPr>
          <p:txBody>
            <a:bodyPr>
              <a:spAutoFit/>
            </a:bodyPr>
            <a:lstStyle/>
            <a:p>
              <a:pPr algn="ctr" eaLnBrk="0" hangingPunct="0"/>
              <a:r>
                <a:rPr lang="en-US" sz="3600" b="1" dirty="0">
                  <a:solidFill>
                    <a:srgbClr val="800000"/>
                  </a:solidFill>
                  <a:effectLst>
                    <a:outerShdw algn="tl">
                      <a:srgbClr val="000000"/>
                    </a:outerShdw>
                  </a:effectLst>
                  <a:latin typeface="Times New Roman" pitchFamily="18" charset="0"/>
                </a:rPr>
                <a:t>Amos 3:7</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arn(outVertical)">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strVal val="#ppt_w*0.70"/>
                                          </p:val>
                                        </p:tav>
                                        <p:tav tm="100000">
                                          <p:val>
                                            <p:strVal val="#ppt_w"/>
                                          </p:val>
                                        </p:tav>
                                      </p:tavLst>
                                    </p:anim>
                                    <p:anim calcmode="lin" valueType="num">
                                      <p:cBhvr>
                                        <p:cTn id="13" dur="1000" fill="hold"/>
                                        <p:tgtEl>
                                          <p:spTgt spid="5122"/>
                                        </p:tgtEl>
                                        <p:attrNameLst>
                                          <p:attrName>ppt_h</p:attrName>
                                        </p:attrNameLst>
                                      </p:cBhvr>
                                      <p:tavLst>
                                        <p:tav tm="0">
                                          <p:val>
                                            <p:strVal val="#ppt_h"/>
                                          </p:val>
                                        </p:tav>
                                        <p:tav tm="100000">
                                          <p:val>
                                            <p:strVal val="#ppt_h"/>
                                          </p:val>
                                        </p:tav>
                                      </p:tavLst>
                                    </p:anim>
                                    <p:animEffect transition="in" filter="fade">
                                      <p:cBhvr>
                                        <p:cTn id="14" dur="1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123">
                                            <p:txEl>
                                              <p:pRg st="0" end="0"/>
                                            </p:txEl>
                                          </p:spTgt>
                                        </p:tgtEl>
                                        <p:attrNameLst>
                                          <p:attrName>style.visibility</p:attrName>
                                        </p:attrNameLst>
                                      </p:cBhvr>
                                      <p:to>
                                        <p:strVal val="visible"/>
                                      </p:to>
                                    </p:set>
                                    <p:anim calcmode="lin" valueType="num">
                                      <p:cBhvr>
                                        <p:cTn id="19"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123">
                                            <p:txEl>
                                              <p:pRg st="0" end="0"/>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fade">
                                      <p:cBhvr>
                                        <p:cTn id="25" dur="2000"/>
                                        <p:tgtEl>
                                          <p:spTgt spid="51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5129"/>
                                        </p:tgtEl>
                                        <p:attrNameLst>
                                          <p:attrName>style.visibility</p:attrName>
                                        </p:attrNameLst>
                                      </p:cBhvr>
                                      <p:to>
                                        <p:strVal val="visible"/>
                                      </p:to>
                                    </p:set>
                                    <p:animEffect transition="in" filter="barn(outVertical)">
                                      <p:cBhvr>
                                        <p:cTn id="30"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1203" name="Text Box 3"/>
          <p:cNvSpPr txBox="1">
            <a:spLocks noChangeArrowheads="1"/>
          </p:cNvSpPr>
          <p:nvPr/>
        </p:nvSpPr>
        <p:spPr bwMode="auto">
          <a:xfrm>
            <a:off x="584200" y="5827713"/>
            <a:ext cx="8255000" cy="409575"/>
          </a:xfrm>
          <a:prstGeom prst="rect">
            <a:avLst/>
          </a:prstGeom>
          <a:noFill/>
          <a:ln w="9525">
            <a:noFill/>
            <a:miter lim="800000"/>
            <a:headEnd/>
            <a:tailEnd/>
          </a:ln>
          <a:effectLst/>
        </p:spPr>
        <p:txBody>
          <a:bodyPr>
            <a:spAutoFit/>
          </a:bodyPr>
          <a:lstStyle/>
          <a:p>
            <a:pPr eaLnBrk="0" hangingPunct="0">
              <a:lnSpc>
                <a:spcPct val="80000"/>
              </a:lnSpc>
            </a:pPr>
            <a:endParaRPr lang="en-US" sz="2600" b="1">
              <a:solidFill>
                <a:schemeClr val="bg1"/>
              </a:solidFill>
              <a:latin typeface="Arial Narrow" pitchFamily="34" charset="0"/>
            </a:endParaRPr>
          </a:p>
        </p:txBody>
      </p:sp>
      <p:sp>
        <p:nvSpPr>
          <p:cNvPr id="51204" name="Text Box 4"/>
          <p:cNvSpPr txBox="1">
            <a:spLocks noChangeArrowheads="1"/>
          </p:cNvSpPr>
          <p:nvPr/>
        </p:nvSpPr>
        <p:spPr bwMode="auto">
          <a:xfrm>
            <a:off x="1270000" y="5943600"/>
            <a:ext cx="6502400" cy="584775"/>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With miracles and signs, Jesus would bring Christians out of </a:t>
            </a:r>
            <a:r>
              <a:rPr lang="en-US" sz="2000" b="1" u="sng" dirty="0">
                <a:solidFill>
                  <a:schemeClr val="bg1"/>
                </a:solidFill>
                <a:latin typeface="Arial Narrow" pitchFamily="34" charset="0"/>
              </a:rPr>
              <a:t>lives of sin</a:t>
            </a:r>
            <a:r>
              <a:rPr lang="en-US" sz="2000" b="1" dirty="0">
                <a:solidFill>
                  <a:schemeClr val="bg1"/>
                </a:solidFill>
                <a:latin typeface="Arial Narrow" pitchFamily="34" charset="0"/>
              </a:rPr>
              <a:t> and lead them safely across the troubled sea of evil.</a:t>
            </a:r>
          </a:p>
        </p:txBody>
      </p:sp>
      <p:sp>
        <p:nvSpPr>
          <p:cNvPr id="51206" name="AutoShape 6"/>
          <p:cNvSpPr>
            <a:spLocks noChangeArrowheads="1"/>
          </p:cNvSpPr>
          <p:nvPr/>
        </p:nvSpPr>
        <p:spPr bwMode="auto">
          <a:xfrm>
            <a:off x="2171700" y="31242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51207" name="AutoShape 7"/>
          <p:cNvSpPr>
            <a:spLocks noChangeArrowheads="1"/>
          </p:cNvSpPr>
          <p:nvPr/>
        </p:nvSpPr>
        <p:spPr bwMode="auto">
          <a:xfrm>
            <a:off x="2171700" y="25146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51208" name="AutoShape 8"/>
          <p:cNvSpPr>
            <a:spLocks noChangeArrowheads="1"/>
          </p:cNvSpPr>
          <p:nvPr/>
        </p:nvSpPr>
        <p:spPr bwMode="auto">
          <a:xfrm>
            <a:off x="2171700" y="19050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grpSp>
        <p:nvGrpSpPr>
          <p:cNvPr id="51209" name="Group 9"/>
          <p:cNvGrpSpPr>
            <a:grpSpLocks/>
          </p:cNvGrpSpPr>
          <p:nvPr/>
        </p:nvGrpSpPr>
        <p:grpSpPr bwMode="auto">
          <a:xfrm>
            <a:off x="609600" y="990600"/>
            <a:ext cx="3429000" cy="476250"/>
            <a:chOff x="144" y="2842"/>
            <a:chExt cx="2160" cy="300"/>
          </a:xfrm>
        </p:grpSpPr>
        <p:sp>
          <p:nvSpPr>
            <p:cNvPr id="51210" name="AutoShape 10"/>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1211" name="Text Box 11"/>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Moses’ course</a:t>
              </a:r>
            </a:p>
          </p:txBody>
        </p:sp>
      </p:grpSp>
      <p:sp>
        <p:nvSpPr>
          <p:cNvPr id="51212" name="Oval 12"/>
          <p:cNvSpPr>
            <a:spLocks noChangeArrowheads="1"/>
          </p:cNvSpPr>
          <p:nvPr/>
        </p:nvSpPr>
        <p:spPr bwMode="auto">
          <a:xfrm>
            <a:off x="1104900" y="2133600"/>
            <a:ext cx="2438400" cy="41751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51213" name="Text Box 13"/>
          <p:cNvSpPr txBox="1">
            <a:spLocks noChangeArrowheads="1"/>
          </p:cNvSpPr>
          <p:nvPr/>
        </p:nvSpPr>
        <p:spPr bwMode="auto">
          <a:xfrm>
            <a:off x="1052513" y="2147888"/>
            <a:ext cx="2543175" cy="455612"/>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85000"/>
              </a:lnSpc>
            </a:pPr>
            <a:r>
              <a:rPr lang="en-US" sz="2800" b="1">
                <a:solidFill>
                  <a:srgbClr val="4C2600"/>
                </a:solidFill>
              </a:rPr>
              <a:t>Israelites</a:t>
            </a:r>
          </a:p>
        </p:txBody>
      </p:sp>
      <p:grpSp>
        <p:nvGrpSpPr>
          <p:cNvPr id="51214" name="Group 14"/>
          <p:cNvGrpSpPr>
            <a:grpSpLocks/>
          </p:cNvGrpSpPr>
          <p:nvPr/>
        </p:nvGrpSpPr>
        <p:grpSpPr bwMode="auto">
          <a:xfrm>
            <a:off x="609600" y="2743200"/>
            <a:ext cx="3429000" cy="476250"/>
            <a:chOff x="144" y="2842"/>
            <a:chExt cx="2160" cy="300"/>
          </a:xfrm>
        </p:grpSpPr>
        <p:sp>
          <p:nvSpPr>
            <p:cNvPr id="51215" name="AutoShape 15"/>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1216" name="Text Box 16"/>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Miracles and signs</a:t>
              </a:r>
            </a:p>
          </p:txBody>
        </p:sp>
      </p:grpSp>
      <p:sp>
        <p:nvSpPr>
          <p:cNvPr id="51217" name="Oval 17"/>
          <p:cNvSpPr>
            <a:spLocks noChangeArrowheads="1"/>
          </p:cNvSpPr>
          <p:nvPr/>
        </p:nvSpPr>
        <p:spPr bwMode="auto">
          <a:xfrm>
            <a:off x="1104900" y="1524000"/>
            <a:ext cx="2438400" cy="41751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51218" name="WordArt 18"/>
          <p:cNvSpPr>
            <a:spLocks noChangeArrowheads="1" noChangeShapeType="1" noTextEdit="1"/>
          </p:cNvSpPr>
          <p:nvPr/>
        </p:nvSpPr>
        <p:spPr bwMode="auto">
          <a:xfrm>
            <a:off x="1714500" y="1600200"/>
            <a:ext cx="1219200" cy="304800"/>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FF"/>
                </a:solidFill>
                <a:latin typeface="Impact"/>
              </a:rPr>
              <a:t>Egypt</a:t>
            </a:r>
          </a:p>
        </p:txBody>
      </p:sp>
      <p:sp>
        <p:nvSpPr>
          <p:cNvPr id="51219" name="AutoShape 19"/>
          <p:cNvSpPr>
            <a:spLocks noChangeArrowheads="1"/>
          </p:cNvSpPr>
          <p:nvPr/>
        </p:nvSpPr>
        <p:spPr bwMode="auto">
          <a:xfrm>
            <a:off x="6667500" y="31242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51220" name="AutoShape 20"/>
          <p:cNvSpPr>
            <a:spLocks noChangeArrowheads="1"/>
          </p:cNvSpPr>
          <p:nvPr/>
        </p:nvSpPr>
        <p:spPr bwMode="auto">
          <a:xfrm>
            <a:off x="6667500" y="25146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51221" name="AutoShape 21"/>
          <p:cNvSpPr>
            <a:spLocks noChangeArrowheads="1"/>
          </p:cNvSpPr>
          <p:nvPr/>
        </p:nvSpPr>
        <p:spPr bwMode="auto">
          <a:xfrm>
            <a:off x="6667500" y="19050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grpSp>
        <p:nvGrpSpPr>
          <p:cNvPr id="51222" name="Group 22"/>
          <p:cNvGrpSpPr>
            <a:grpSpLocks/>
          </p:cNvGrpSpPr>
          <p:nvPr/>
        </p:nvGrpSpPr>
        <p:grpSpPr bwMode="auto">
          <a:xfrm>
            <a:off x="5105400" y="990600"/>
            <a:ext cx="3429000" cy="476250"/>
            <a:chOff x="144" y="2842"/>
            <a:chExt cx="2160" cy="300"/>
          </a:xfrm>
        </p:grpSpPr>
        <p:sp>
          <p:nvSpPr>
            <p:cNvPr id="51223" name="AutoShape 23"/>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1224" name="Text Box 24"/>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Jesus’ course</a:t>
              </a:r>
            </a:p>
          </p:txBody>
        </p:sp>
      </p:grpSp>
      <p:grpSp>
        <p:nvGrpSpPr>
          <p:cNvPr id="51225" name="Group 25"/>
          <p:cNvGrpSpPr>
            <a:grpSpLocks/>
          </p:cNvGrpSpPr>
          <p:nvPr/>
        </p:nvGrpSpPr>
        <p:grpSpPr bwMode="auto">
          <a:xfrm>
            <a:off x="5105400" y="2743200"/>
            <a:ext cx="3429000" cy="476250"/>
            <a:chOff x="144" y="2842"/>
            <a:chExt cx="2160" cy="300"/>
          </a:xfrm>
        </p:grpSpPr>
        <p:sp>
          <p:nvSpPr>
            <p:cNvPr id="51226" name="AutoShape 26"/>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1227" name="Text Box 27"/>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Miracles and signs</a:t>
              </a:r>
            </a:p>
          </p:txBody>
        </p:sp>
      </p:grpSp>
      <p:grpSp>
        <p:nvGrpSpPr>
          <p:cNvPr id="51228" name="Group 28"/>
          <p:cNvGrpSpPr>
            <a:grpSpLocks/>
          </p:cNvGrpSpPr>
          <p:nvPr/>
        </p:nvGrpSpPr>
        <p:grpSpPr bwMode="auto">
          <a:xfrm>
            <a:off x="5600700" y="1524000"/>
            <a:ext cx="2438400" cy="417513"/>
            <a:chOff x="3528" y="960"/>
            <a:chExt cx="1536" cy="263"/>
          </a:xfrm>
        </p:grpSpPr>
        <p:sp>
          <p:nvSpPr>
            <p:cNvPr id="51229" name="Oval 29"/>
            <p:cNvSpPr>
              <a:spLocks noChangeArrowheads="1"/>
            </p:cNvSpPr>
            <p:nvPr/>
          </p:nvSpPr>
          <p:spPr bwMode="auto">
            <a:xfrm>
              <a:off x="3528" y="960"/>
              <a:ext cx="1536" cy="26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51230" name="WordArt 30"/>
            <p:cNvSpPr>
              <a:spLocks noChangeArrowheads="1" noChangeShapeType="1" noTextEdit="1"/>
            </p:cNvSpPr>
            <p:nvPr/>
          </p:nvSpPr>
          <p:spPr bwMode="auto">
            <a:xfrm>
              <a:off x="3912" y="1008"/>
              <a:ext cx="768" cy="192"/>
            </a:xfrm>
            <a:prstGeom prst="rect">
              <a:avLst/>
            </a:prstGeom>
          </p:spPr>
          <p:txBody>
            <a:bodyPr wrap="none" fromWordArt="1">
              <a:prstTxWarp prst="textPlain">
                <a:avLst>
                  <a:gd name="adj" fmla="val 50000"/>
                </a:avLst>
              </a:prstTxWarp>
            </a:bodyPr>
            <a:lstStyle/>
            <a:p>
              <a:pPr algn="ctr"/>
              <a:r>
                <a:rPr lang="en-US" sz="3600" kern="10" dirty="0">
                  <a:ln w="19050">
                    <a:noFill/>
                    <a:round/>
                    <a:headEnd/>
                    <a:tailEnd/>
                  </a:ln>
                  <a:solidFill>
                    <a:srgbClr val="FFFFFF"/>
                  </a:solidFill>
                  <a:latin typeface="Impact"/>
                </a:rPr>
                <a:t>Lives of sin</a:t>
              </a:r>
            </a:p>
          </p:txBody>
        </p:sp>
      </p:grpSp>
      <p:sp>
        <p:nvSpPr>
          <p:cNvPr id="51231" name="AutoShape 31"/>
          <p:cNvSpPr>
            <a:spLocks noChangeArrowheads="1"/>
          </p:cNvSpPr>
          <p:nvPr/>
        </p:nvSpPr>
        <p:spPr bwMode="auto">
          <a:xfrm>
            <a:off x="2171700" y="43434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0000"/>
              </a:lnSpc>
            </a:pPr>
            <a:endParaRPr lang="en-US" sz="3200">
              <a:latin typeface="Arial Black" pitchFamily="34" charset="0"/>
            </a:endParaRPr>
          </a:p>
        </p:txBody>
      </p:sp>
      <p:grpSp>
        <p:nvGrpSpPr>
          <p:cNvPr id="51232" name="Group 32"/>
          <p:cNvGrpSpPr>
            <a:grpSpLocks/>
          </p:cNvGrpSpPr>
          <p:nvPr/>
        </p:nvGrpSpPr>
        <p:grpSpPr bwMode="auto">
          <a:xfrm>
            <a:off x="1028700" y="3981450"/>
            <a:ext cx="2590800" cy="476250"/>
            <a:chOff x="144" y="2842"/>
            <a:chExt cx="2160" cy="300"/>
          </a:xfrm>
        </p:grpSpPr>
        <p:sp>
          <p:nvSpPr>
            <p:cNvPr id="51233" name="AutoShape 33"/>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1234" name="Text Box 34"/>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Wilderness</a:t>
              </a:r>
            </a:p>
          </p:txBody>
        </p:sp>
      </p:grpSp>
      <p:sp>
        <p:nvSpPr>
          <p:cNvPr id="51235" name="AutoShape 35"/>
          <p:cNvSpPr>
            <a:spLocks noChangeArrowheads="1"/>
          </p:cNvSpPr>
          <p:nvPr/>
        </p:nvSpPr>
        <p:spPr bwMode="auto">
          <a:xfrm>
            <a:off x="2171700" y="375285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5000"/>
              </a:lnSpc>
            </a:pPr>
            <a:endParaRPr lang="en-US" sz="3200">
              <a:latin typeface="Arial Black" pitchFamily="34" charset="0"/>
            </a:endParaRPr>
          </a:p>
        </p:txBody>
      </p:sp>
      <p:grpSp>
        <p:nvGrpSpPr>
          <p:cNvPr id="51236" name="Group 36"/>
          <p:cNvGrpSpPr>
            <a:grpSpLocks/>
          </p:cNvGrpSpPr>
          <p:nvPr/>
        </p:nvGrpSpPr>
        <p:grpSpPr bwMode="auto">
          <a:xfrm>
            <a:off x="1028700" y="3352800"/>
            <a:ext cx="2590800" cy="476250"/>
            <a:chOff x="144" y="2842"/>
            <a:chExt cx="2160" cy="300"/>
          </a:xfrm>
        </p:grpSpPr>
        <p:sp>
          <p:nvSpPr>
            <p:cNvPr id="51237" name="AutoShape 37"/>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1238" name="Text Box 38"/>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Red Sea</a:t>
              </a:r>
            </a:p>
          </p:txBody>
        </p:sp>
      </p:grpSp>
      <p:grpSp>
        <p:nvGrpSpPr>
          <p:cNvPr id="51239" name="Group 39"/>
          <p:cNvGrpSpPr>
            <a:grpSpLocks/>
          </p:cNvGrpSpPr>
          <p:nvPr/>
        </p:nvGrpSpPr>
        <p:grpSpPr bwMode="auto">
          <a:xfrm>
            <a:off x="5524500" y="3352800"/>
            <a:ext cx="2590800" cy="476250"/>
            <a:chOff x="144" y="2842"/>
            <a:chExt cx="2160" cy="300"/>
          </a:xfrm>
        </p:grpSpPr>
        <p:sp>
          <p:nvSpPr>
            <p:cNvPr id="51240" name="AutoShape 40"/>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1241" name="Text Box 41"/>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Sea of evil</a:t>
              </a:r>
            </a:p>
          </p:txBody>
        </p:sp>
      </p:grpSp>
      <p:grpSp>
        <p:nvGrpSpPr>
          <p:cNvPr id="51242" name="Group 42"/>
          <p:cNvGrpSpPr>
            <a:grpSpLocks/>
          </p:cNvGrpSpPr>
          <p:nvPr/>
        </p:nvGrpSpPr>
        <p:grpSpPr bwMode="auto">
          <a:xfrm>
            <a:off x="1052513" y="4572000"/>
            <a:ext cx="2543175" cy="519113"/>
            <a:chOff x="663" y="3036"/>
            <a:chExt cx="1602" cy="327"/>
          </a:xfrm>
        </p:grpSpPr>
        <p:sp>
          <p:nvSpPr>
            <p:cNvPr id="51243" name="Oval 43"/>
            <p:cNvSpPr>
              <a:spLocks noChangeArrowheads="1"/>
            </p:cNvSpPr>
            <p:nvPr/>
          </p:nvSpPr>
          <p:spPr bwMode="auto">
            <a:xfrm>
              <a:off x="663" y="3063"/>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51244" name="Text Box 44"/>
            <p:cNvSpPr txBox="1">
              <a:spLocks noChangeArrowheads="1"/>
            </p:cNvSpPr>
            <p:nvPr/>
          </p:nvSpPr>
          <p:spPr bwMode="auto">
            <a:xfrm>
              <a:off x="663" y="3036"/>
              <a:ext cx="1602" cy="327"/>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r>
                <a:rPr lang="en-US" sz="2800" b="1">
                  <a:solidFill>
                    <a:srgbClr val="4C2600"/>
                  </a:solidFill>
                </a:rPr>
                <a:t>Canaan</a:t>
              </a:r>
            </a:p>
          </p:txBody>
        </p:sp>
      </p:grpSp>
      <p:sp>
        <p:nvSpPr>
          <p:cNvPr id="51245" name="WordArt 45"/>
          <p:cNvSpPr>
            <a:spLocks noChangeArrowheads="1" noChangeShapeType="1" noTextEdit="1"/>
          </p:cNvSpPr>
          <p:nvPr/>
        </p:nvSpPr>
        <p:spPr bwMode="auto">
          <a:xfrm rot="16200000">
            <a:off x="2400300" y="3238500"/>
            <a:ext cx="4419600" cy="76200"/>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rgbClr val="000099"/>
                </a:solidFill>
                <a:latin typeface="Arial Rounded MT Bold"/>
              </a:rPr>
              <a:t>…….................................</a:t>
            </a:r>
          </a:p>
        </p:txBody>
      </p:sp>
      <p:grpSp>
        <p:nvGrpSpPr>
          <p:cNvPr id="51246" name="Group 46"/>
          <p:cNvGrpSpPr>
            <a:grpSpLocks/>
          </p:cNvGrpSpPr>
          <p:nvPr/>
        </p:nvGrpSpPr>
        <p:grpSpPr bwMode="auto">
          <a:xfrm>
            <a:off x="5548313" y="2114550"/>
            <a:ext cx="2543175" cy="476250"/>
            <a:chOff x="3495" y="1332"/>
            <a:chExt cx="1602" cy="300"/>
          </a:xfrm>
        </p:grpSpPr>
        <p:sp>
          <p:nvSpPr>
            <p:cNvPr id="51247" name="Oval 47"/>
            <p:cNvSpPr>
              <a:spLocks noChangeArrowheads="1"/>
            </p:cNvSpPr>
            <p:nvPr/>
          </p:nvSpPr>
          <p:spPr bwMode="auto">
            <a:xfrm>
              <a:off x="3528" y="1344"/>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51248" name="Text Box 48"/>
            <p:cNvSpPr txBox="1">
              <a:spLocks noChangeArrowheads="1"/>
            </p:cNvSpPr>
            <p:nvPr/>
          </p:nvSpPr>
          <p:spPr bwMode="auto">
            <a:xfrm>
              <a:off x="3495" y="1332"/>
              <a:ext cx="1602" cy="300"/>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0000"/>
                </a:lnSpc>
              </a:pPr>
              <a:r>
                <a:rPr lang="en-US" sz="2800" b="1">
                  <a:solidFill>
                    <a:srgbClr val="4C2600"/>
                  </a:solidFill>
                </a:rPr>
                <a:t>Christians</a:t>
              </a:r>
            </a:p>
          </p:txBody>
        </p:sp>
      </p:grpSp>
      <p:sp>
        <p:nvSpPr>
          <p:cNvPr id="49" name="Text Box 14"/>
          <p:cNvSpPr txBox="1">
            <a:spLocks noChangeArrowheads="1"/>
          </p:cNvSpPr>
          <p:nvPr/>
        </p:nvSpPr>
        <p:spPr bwMode="auto">
          <a:xfrm>
            <a:off x="304800" y="90488"/>
            <a:ext cx="8229600" cy="869950"/>
          </a:xfrm>
          <a:prstGeom prst="rect">
            <a:avLst/>
          </a:prstGeom>
          <a:noFill/>
          <a:ln w="9525">
            <a:noFill/>
            <a:miter lim="800000"/>
            <a:headEnd/>
            <a:tailEnd/>
          </a:ln>
          <a:effectLst>
            <a:outerShdw dist="12700" dir="2700000" algn="ctr" rotWithShape="0">
              <a:schemeClr val="bg1"/>
            </a:outerShdw>
          </a:effectLst>
        </p:spPr>
        <p:txBody>
          <a:bodyPr wrap="square">
            <a:spAutoFit/>
          </a:bodyPr>
          <a:lstStyle/>
          <a:p>
            <a:pPr eaLnBrk="0" hangingPunct="0">
              <a:lnSpc>
                <a:spcPct val="85000"/>
              </a:lnSpc>
            </a:pPr>
            <a:r>
              <a:rPr lang="en-US" sz="3000" dirty="0">
                <a:solidFill>
                  <a:srgbClr val="000099"/>
                </a:solidFill>
                <a:latin typeface="Impact" pitchFamily="34" charset="0"/>
              </a:rPr>
              <a:t>2.2  The National Courses to Restore Canaan under</a:t>
            </a:r>
          </a:p>
          <a:p>
            <a:pPr eaLnBrk="0" hangingPunct="0">
              <a:lnSpc>
                <a:spcPct val="85000"/>
              </a:lnSpc>
            </a:pPr>
            <a:r>
              <a:rPr lang="en-US" sz="3000" dirty="0">
                <a:solidFill>
                  <a:srgbClr val="000099"/>
                </a:solidFill>
                <a:latin typeface="Impact" pitchFamily="34" charset="0"/>
              </a:rPr>
              <a:t>         the Leadership of Moses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arn(outVertical)">
                                      <p:cBhvr>
                                        <p:cTn id="7" dur="500"/>
                                        <p:tgtEl>
                                          <p:spTgt spid="512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5"/>
                                        </p:tgtEl>
                                        <p:attrNameLst>
                                          <p:attrName>style.visibility</p:attrName>
                                        </p:attrNameLst>
                                      </p:cBhvr>
                                      <p:to>
                                        <p:strVal val="visible"/>
                                      </p:to>
                                    </p:set>
                                    <p:animEffect transition="in" filter="fade">
                                      <p:cBhvr>
                                        <p:cTn id="11" dur="2000"/>
                                        <p:tgtEl>
                                          <p:spTgt spid="512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1220"/>
                                        </p:tgtEl>
                                        <p:attrNameLst>
                                          <p:attrName>style.visibility</p:attrName>
                                        </p:attrNameLst>
                                      </p:cBhvr>
                                      <p:to>
                                        <p:strVal val="visible"/>
                                      </p:to>
                                    </p:set>
                                    <p:animEffect transition="in" filter="fade">
                                      <p:cBhvr>
                                        <p:cTn id="14" dur="1000"/>
                                        <p:tgtEl>
                                          <p:spTgt spid="5122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1228"/>
                                        </p:tgtEl>
                                        <p:attrNameLst>
                                          <p:attrName>style.visibility</p:attrName>
                                        </p:attrNameLst>
                                      </p:cBhvr>
                                      <p:to>
                                        <p:strVal val="visible"/>
                                      </p:to>
                                    </p:set>
                                    <p:anim calcmode="lin" valueType="num">
                                      <p:cBhvr>
                                        <p:cTn id="19" dur="2000" fill="hold"/>
                                        <p:tgtEl>
                                          <p:spTgt spid="51228"/>
                                        </p:tgtEl>
                                        <p:attrNameLst>
                                          <p:attrName>ppt_w</p:attrName>
                                        </p:attrNameLst>
                                      </p:cBhvr>
                                      <p:tavLst>
                                        <p:tav tm="0">
                                          <p:val>
                                            <p:strVal val="#ppt_w*0.70"/>
                                          </p:val>
                                        </p:tav>
                                        <p:tav tm="100000">
                                          <p:val>
                                            <p:strVal val="#ppt_w"/>
                                          </p:val>
                                        </p:tav>
                                      </p:tavLst>
                                    </p:anim>
                                    <p:anim calcmode="lin" valueType="num">
                                      <p:cBhvr>
                                        <p:cTn id="20" dur="2000" fill="hold"/>
                                        <p:tgtEl>
                                          <p:spTgt spid="51228"/>
                                        </p:tgtEl>
                                        <p:attrNameLst>
                                          <p:attrName>ppt_h</p:attrName>
                                        </p:attrNameLst>
                                      </p:cBhvr>
                                      <p:tavLst>
                                        <p:tav tm="0">
                                          <p:val>
                                            <p:strVal val="#ppt_h"/>
                                          </p:val>
                                        </p:tav>
                                        <p:tav tm="100000">
                                          <p:val>
                                            <p:strVal val="#ppt_h"/>
                                          </p:val>
                                        </p:tav>
                                      </p:tavLst>
                                    </p:anim>
                                    <p:animEffect transition="in" filter="fade">
                                      <p:cBhvr>
                                        <p:cTn id="21" dur="2000"/>
                                        <p:tgtEl>
                                          <p:spTgt spid="5122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51221"/>
                                        </p:tgtEl>
                                        <p:attrNameLst>
                                          <p:attrName>style.visibility</p:attrName>
                                        </p:attrNameLst>
                                      </p:cBhvr>
                                      <p:to>
                                        <p:strVal val="visible"/>
                                      </p:to>
                                    </p:set>
                                    <p:animEffect transition="in" filter="fade">
                                      <p:cBhvr>
                                        <p:cTn id="25" dur="2000"/>
                                        <p:tgtEl>
                                          <p:spTgt spid="51221"/>
                                        </p:tgtEl>
                                      </p:cBhvr>
                                    </p:animEffect>
                                  </p:childTnLst>
                                </p:cTn>
                              </p:par>
                              <p:par>
                                <p:cTn id="26" presetID="10" presetClass="entr" presetSubtype="0" fill="hold" nodeType="withEffect">
                                  <p:stCondLst>
                                    <p:cond delay="500"/>
                                  </p:stCondLst>
                                  <p:childTnLst>
                                    <p:set>
                                      <p:cBhvr>
                                        <p:cTn id="27" dur="1" fill="hold">
                                          <p:stCondLst>
                                            <p:cond delay="0"/>
                                          </p:stCondLst>
                                        </p:cTn>
                                        <p:tgtEl>
                                          <p:spTgt spid="51239"/>
                                        </p:tgtEl>
                                        <p:attrNameLst>
                                          <p:attrName>style.visibility</p:attrName>
                                        </p:attrNameLst>
                                      </p:cBhvr>
                                      <p:to>
                                        <p:strVal val="visible"/>
                                      </p:to>
                                    </p:set>
                                    <p:animEffect transition="in" filter="fade">
                                      <p:cBhvr>
                                        <p:cTn id="28" dur="2000"/>
                                        <p:tgtEl>
                                          <p:spTgt spid="51239"/>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51219"/>
                                        </p:tgtEl>
                                        <p:attrNameLst>
                                          <p:attrName>style.visibility</p:attrName>
                                        </p:attrNameLst>
                                      </p:cBhvr>
                                      <p:to>
                                        <p:strVal val="visible"/>
                                      </p:to>
                                    </p:set>
                                    <p:animEffect transition="in" filter="fade">
                                      <p:cBhvr>
                                        <p:cTn id="31" dur="2000"/>
                                        <p:tgtEl>
                                          <p:spTgt spid="51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19" grpId="0" animBg="1"/>
      <p:bldP spid="51220" grpId="0" animBg="1"/>
      <p:bldP spid="512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3251" name="Text Box 3"/>
          <p:cNvSpPr txBox="1">
            <a:spLocks noChangeArrowheads="1"/>
          </p:cNvSpPr>
          <p:nvPr/>
        </p:nvSpPr>
        <p:spPr bwMode="auto">
          <a:xfrm>
            <a:off x="584200" y="5827713"/>
            <a:ext cx="8255000" cy="409575"/>
          </a:xfrm>
          <a:prstGeom prst="rect">
            <a:avLst/>
          </a:prstGeom>
          <a:noFill/>
          <a:ln w="9525">
            <a:noFill/>
            <a:miter lim="800000"/>
            <a:headEnd/>
            <a:tailEnd/>
          </a:ln>
          <a:effectLst/>
        </p:spPr>
        <p:txBody>
          <a:bodyPr>
            <a:spAutoFit/>
          </a:bodyPr>
          <a:lstStyle/>
          <a:p>
            <a:pPr eaLnBrk="0" hangingPunct="0">
              <a:lnSpc>
                <a:spcPct val="80000"/>
              </a:lnSpc>
            </a:pPr>
            <a:endParaRPr lang="en-US" sz="2600" b="1">
              <a:solidFill>
                <a:schemeClr val="bg1"/>
              </a:solidFill>
              <a:latin typeface="Arial Narrow" pitchFamily="34" charset="0"/>
            </a:endParaRPr>
          </a:p>
        </p:txBody>
      </p:sp>
      <p:sp>
        <p:nvSpPr>
          <p:cNvPr id="53252" name="Text Box 4"/>
          <p:cNvSpPr txBox="1">
            <a:spLocks noChangeArrowheads="1"/>
          </p:cNvSpPr>
          <p:nvPr/>
        </p:nvSpPr>
        <p:spPr bwMode="auto">
          <a:xfrm>
            <a:off x="1117600" y="5943600"/>
            <a:ext cx="6654800" cy="584775"/>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He would take them through a desert devoid of life-giving water before guiding them into the Garden of </a:t>
            </a:r>
            <a:r>
              <a:rPr lang="en-US" sz="2000" b="1" u="sng" dirty="0">
                <a:solidFill>
                  <a:schemeClr val="bg1"/>
                </a:solidFill>
                <a:latin typeface="Arial Narrow" pitchFamily="34" charset="0"/>
              </a:rPr>
              <a:t>Eden</a:t>
            </a:r>
            <a:r>
              <a:rPr lang="en-US" sz="2000" b="1" dirty="0">
                <a:solidFill>
                  <a:schemeClr val="bg1"/>
                </a:solidFill>
                <a:latin typeface="Arial Narrow" pitchFamily="34" charset="0"/>
              </a:rPr>
              <a:t> of God’s promise.</a:t>
            </a:r>
          </a:p>
        </p:txBody>
      </p:sp>
      <p:sp>
        <p:nvSpPr>
          <p:cNvPr id="53254" name="AutoShape 6"/>
          <p:cNvSpPr>
            <a:spLocks noChangeArrowheads="1"/>
          </p:cNvSpPr>
          <p:nvPr/>
        </p:nvSpPr>
        <p:spPr bwMode="auto">
          <a:xfrm>
            <a:off x="2171700" y="31242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53255" name="AutoShape 7"/>
          <p:cNvSpPr>
            <a:spLocks noChangeArrowheads="1"/>
          </p:cNvSpPr>
          <p:nvPr/>
        </p:nvSpPr>
        <p:spPr bwMode="auto">
          <a:xfrm>
            <a:off x="2171700" y="25146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53256" name="AutoShape 8"/>
          <p:cNvSpPr>
            <a:spLocks noChangeArrowheads="1"/>
          </p:cNvSpPr>
          <p:nvPr/>
        </p:nvSpPr>
        <p:spPr bwMode="auto">
          <a:xfrm>
            <a:off x="2171700" y="19050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grpSp>
        <p:nvGrpSpPr>
          <p:cNvPr id="53257" name="Group 9"/>
          <p:cNvGrpSpPr>
            <a:grpSpLocks/>
          </p:cNvGrpSpPr>
          <p:nvPr/>
        </p:nvGrpSpPr>
        <p:grpSpPr bwMode="auto">
          <a:xfrm>
            <a:off x="609600" y="990600"/>
            <a:ext cx="3429000" cy="476250"/>
            <a:chOff x="144" y="2842"/>
            <a:chExt cx="2160" cy="300"/>
          </a:xfrm>
        </p:grpSpPr>
        <p:sp>
          <p:nvSpPr>
            <p:cNvPr id="53258" name="AutoShape 10"/>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3259" name="Text Box 11"/>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Moses’ course</a:t>
              </a:r>
            </a:p>
          </p:txBody>
        </p:sp>
      </p:grpSp>
      <p:sp>
        <p:nvSpPr>
          <p:cNvPr id="53260" name="Oval 12"/>
          <p:cNvSpPr>
            <a:spLocks noChangeArrowheads="1"/>
          </p:cNvSpPr>
          <p:nvPr/>
        </p:nvSpPr>
        <p:spPr bwMode="auto">
          <a:xfrm>
            <a:off x="1104900" y="2133600"/>
            <a:ext cx="2438400" cy="41751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53261" name="Text Box 13"/>
          <p:cNvSpPr txBox="1">
            <a:spLocks noChangeArrowheads="1"/>
          </p:cNvSpPr>
          <p:nvPr/>
        </p:nvSpPr>
        <p:spPr bwMode="auto">
          <a:xfrm>
            <a:off x="1052513" y="2147888"/>
            <a:ext cx="2543175" cy="455612"/>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85000"/>
              </a:lnSpc>
            </a:pPr>
            <a:r>
              <a:rPr lang="en-US" sz="2800" b="1">
                <a:solidFill>
                  <a:srgbClr val="4C2600"/>
                </a:solidFill>
              </a:rPr>
              <a:t>Israelites</a:t>
            </a:r>
          </a:p>
        </p:txBody>
      </p:sp>
      <p:grpSp>
        <p:nvGrpSpPr>
          <p:cNvPr id="53262" name="Group 14"/>
          <p:cNvGrpSpPr>
            <a:grpSpLocks/>
          </p:cNvGrpSpPr>
          <p:nvPr/>
        </p:nvGrpSpPr>
        <p:grpSpPr bwMode="auto">
          <a:xfrm>
            <a:off x="609600" y="2743200"/>
            <a:ext cx="3429000" cy="476250"/>
            <a:chOff x="144" y="2842"/>
            <a:chExt cx="2160" cy="300"/>
          </a:xfrm>
        </p:grpSpPr>
        <p:sp>
          <p:nvSpPr>
            <p:cNvPr id="53263" name="AutoShape 15"/>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3264" name="Text Box 16"/>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Miracles and signs</a:t>
              </a:r>
            </a:p>
          </p:txBody>
        </p:sp>
      </p:grpSp>
      <p:sp>
        <p:nvSpPr>
          <p:cNvPr id="53265" name="Oval 17"/>
          <p:cNvSpPr>
            <a:spLocks noChangeArrowheads="1"/>
          </p:cNvSpPr>
          <p:nvPr/>
        </p:nvSpPr>
        <p:spPr bwMode="auto">
          <a:xfrm>
            <a:off x="1104900" y="1524000"/>
            <a:ext cx="2438400" cy="41751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53266" name="WordArt 18"/>
          <p:cNvSpPr>
            <a:spLocks noChangeArrowheads="1" noChangeShapeType="1" noTextEdit="1"/>
          </p:cNvSpPr>
          <p:nvPr/>
        </p:nvSpPr>
        <p:spPr bwMode="auto">
          <a:xfrm>
            <a:off x="1714500" y="1600200"/>
            <a:ext cx="1219200" cy="304800"/>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FF"/>
                </a:solidFill>
                <a:latin typeface="Impact"/>
              </a:rPr>
              <a:t>Egypt</a:t>
            </a:r>
          </a:p>
        </p:txBody>
      </p:sp>
      <p:sp>
        <p:nvSpPr>
          <p:cNvPr id="53267" name="AutoShape 19"/>
          <p:cNvSpPr>
            <a:spLocks noChangeArrowheads="1"/>
          </p:cNvSpPr>
          <p:nvPr/>
        </p:nvSpPr>
        <p:spPr bwMode="auto">
          <a:xfrm>
            <a:off x="6667500" y="31242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53268" name="AutoShape 20"/>
          <p:cNvSpPr>
            <a:spLocks noChangeArrowheads="1"/>
          </p:cNvSpPr>
          <p:nvPr/>
        </p:nvSpPr>
        <p:spPr bwMode="auto">
          <a:xfrm>
            <a:off x="6667500" y="25146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53269" name="AutoShape 21"/>
          <p:cNvSpPr>
            <a:spLocks noChangeArrowheads="1"/>
          </p:cNvSpPr>
          <p:nvPr/>
        </p:nvSpPr>
        <p:spPr bwMode="auto">
          <a:xfrm>
            <a:off x="6667500" y="19050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grpSp>
        <p:nvGrpSpPr>
          <p:cNvPr id="53270" name="Group 22"/>
          <p:cNvGrpSpPr>
            <a:grpSpLocks/>
          </p:cNvGrpSpPr>
          <p:nvPr/>
        </p:nvGrpSpPr>
        <p:grpSpPr bwMode="auto">
          <a:xfrm>
            <a:off x="5105400" y="990600"/>
            <a:ext cx="3429000" cy="476250"/>
            <a:chOff x="144" y="2842"/>
            <a:chExt cx="2160" cy="300"/>
          </a:xfrm>
        </p:grpSpPr>
        <p:sp>
          <p:nvSpPr>
            <p:cNvPr id="53271" name="AutoShape 23"/>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3272" name="Text Box 24"/>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Jesus’ course</a:t>
              </a:r>
            </a:p>
          </p:txBody>
        </p:sp>
      </p:grpSp>
      <p:grpSp>
        <p:nvGrpSpPr>
          <p:cNvPr id="53273" name="Group 25"/>
          <p:cNvGrpSpPr>
            <a:grpSpLocks/>
          </p:cNvGrpSpPr>
          <p:nvPr/>
        </p:nvGrpSpPr>
        <p:grpSpPr bwMode="auto">
          <a:xfrm>
            <a:off x="5105400" y="2743200"/>
            <a:ext cx="3429000" cy="476250"/>
            <a:chOff x="144" y="2842"/>
            <a:chExt cx="2160" cy="300"/>
          </a:xfrm>
        </p:grpSpPr>
        <p:sp>
          <p:nvSpPr>
            <p:cNvPr id="53274" name="AutoShape 26"/>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3275" name="Text Box 27"/>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Miracles and signs</a:t>
              </a:r>
            </a:p>
          </p:txBody>
        </p:sp>
      </p:grpSp>
      <p:sp>
        <p:nvSpPr>
          <p:cNvPr id="53276" name="Oval 28"/>
          <p:cNvSpPr>
            <a:spLocks noChangeArrowheads="1"/>
          </p:cNvSpPr>
          <p:nvPr/>
        </p:nvSpPr>
        <p:spPr bwMode="auto">
          <a:xfrm>
            <a:off x="5600700" y="1524000"/>
            <a:ext cx="2438400" cy="41751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53277" name="WordArt 29"/>
          <p:cNvSpPr>
            <a:spLocks noChangeArrowheads="1" noChangeShapeType="1" noTextEdit="1"/>
          </p:cNvSpPr>
          <p:nvPr/>
        </p:nvSpPr>
        <p:spPr bwMode="auto">
          <a:xfrm>
            <a:off x="6210300" y="1600200"/>
            <a:ext cx="1219200" cy="304800"/>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FF"/>
                </a:solidFill>
                <a:latin typeface="Impact"/>
              </a:rPr>
              <a:t>Lives of sin</a:t>
            </a:r>
          </a:p>
        </p:txBody>
      </p:sp>
      <p:sp>
        <p:nvSpPr>
          <p:cNvPr id="53278" name="AutoShape 30"/>
          <p:cNvSpPr>
            <a:spLocks noChangeArrowheads="1"/>
          </p:cNvSpPr>
          <p:nvPr/>
        </p:nvSpPr>
        <p:spPr bwMode="auto">
          <a:xfrm>
            <a:off x="2171700" y="43434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0000"/>
              </a:lnSpc>
            </a:pPr>
            <a:endParaRPr lang="en-US" sz="3200">
              <a:latin typeface="Arial Black" pitchFamily="34" charset="0"/>
            </a:endParaRPr>
          </a:p>
        </p:txBody>
      </p:sp>
      <p:grpSp>
        <p:nvGrpSpPr>
          <p:cNvPr id="53279" name="Group 31"/>
          <p:cNvGrpSpPr>
            <a:grpSpLocks/>
          </p:cNvGrpSpPr>
          <p:nvPr/>
        </p:nvGrpSpPr>
        <p:grpSpPr bwMode="auto">
          <a:xfrm>
            <a:off x="1028700" y="3981450"/>
            <a:ext cx="2590800" cy="476250"/>
            <a:chOff x="144" y="2842"/>
            <a:chExt cx="2160" cy="300"/>
          </a:xfrm>
        </p:grpSpPr>
        <p:sp>
          <p:nvSpPr>
            <p:cNvPr id="53280" name="AutoShape 32"/>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3281" name="Text Box 33"/>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Wilderness</a:t>
              </a:r>
            </a:p>
          </p:txBody>
        </p:sp>
      </p:grpSp>
      <p:sp>
        <p:nvSpPr>
          <p:cNvPr id="53282" name="AutoShape 34"/>
          <p:cNvSpPr>
            <a:spLocks noChangeArrowheads="1"/>
          </p:cNvSpPr>
          <p:nvPr/>
        </p:nvSpPr>
        <p:spPr bwMode="auto">
          <a:xfrm>
            <a:off x="2171700" y="375285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5000"/>
              </a:lnSpc>
            </a:pPr>
            <a:endParaRPr lang="en-US" sz="3200">
              <a:latin typeface="Arial Black" pitchFamily="34" charset="0"/>
            </a:endParaRPr>
          </a:p>
        </p:txBody>
      </p:sp>
      <p:grpSp>
        <p:nvGrpSpPr>
          <p:cNvPr id="53283" name="Group 35"/>
          <p:cNvGrpSpPr>
            <a:grpSpLocks/>
          </p:cNvGrpSpPr>
          <p:nvPr/>
        </p:nvGrpSpPr>
        <p:grpSpPr bwMode="auto">
          <a:xfrm>
            <a:off x="1028700" y="3352800"/>
            <a:ext cx="2590800" cy="476250"/>
            <a:chOff x="144" y="2842"/>
            <a:chExt cx="2160" cy="300"/>
          </a:xfrm>
        </p:grpSpPr>
        <p:sp>
          <p:nvSpPr>
            <p:cNvPr id="53284" name="AutoShape 36"/>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3285" name="Text Box 37"/>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Red Sea</a:t>
              </a:r>
            </a:p>
          </p:txBody>
        </p:sp>
      </p:grpSp>
      <p:sp>
        <p:nvSpPr>
          <p:cNvPr id="53286" name="AutoShape 38"/>
          <p:cNvSpPr>
            <a:spLocks noChangeArrowheads="1"/>
          </p:cNvSpPr>
          <p:nvPr/>
        </p:nvSpPr>
        <p:spPr bwMode="auto">
          <a:xfrm>
            <a:off x="6667500" y="43434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0000"/>
              </a:lnSpc>
            </a:pPr>
            <a:endParaRPr lang="en-US" sz="3200">
              <a:latin typeface="Arial Black" pitchFamily="34" charset="0"/>
            </a:endParaRPr>
          </a:p>
        </p:txBody>
      </p:sp>
      <p:grpSp>
        <p:nvGrpSpPr>
          <p:cNvPr id="53287" name="Group 39"/>
          <p:cNvGrpSpPr>
            <a:grpSpLocks/>
          </p:cNvGrpSpPr>
          <p:nvPr/>
        </p:nvGrpSpPr>
        <p:grpSpPr bwMode="auto">
          <a:xfrm>
            <a:off x="5524500" y="3981450"/>
            <a:ext cx="2590800" cy="476250"/>
            <a:chOff x="144" y="2842"/>
            <a:chExt cx="2160" cy="300"/>
          </a:xfrm>
        </p:grpSpPr>
        <p:sp>
          <p:nvSpPr>
            <p:cNvPr id="53288" name="AutoShape 40"/>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3289" name="Text Box 41"/>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Desert</a:t>
              </a:r>
            </a:p>
          </p:txBody>
        </p:sp>
      </p:grpSp>
      <p:sp>
        <p:nvSpPr>
          <p:cNvPr id="53290" name="AutoShape 42"/>
          <p:cNvSpPr>
            <a:spLocks noChangeArrowheads="1"/>
          </p:cNvSpPr>
          <p:nvPr/>
        </p:nvSpPr>
        <p:spPr bwMode="auto">
          <a:xfrm>
            <a:off x="6667500" y="375285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5000"/>
              </a:lnSpc>
            </a:pPr>
            <a:endParaRPr lang="en-US" sz="3200">
              <a:latin typeface="Arial Black" pitchFamily="34" charset="0"/>
            </a:endParaRPr>
          </a:p>
        </p:txBody>
      </p:sp>
      <p:grpSp>
        <p:nvGrpSpPr>
          <p:cNvPr id="53291" name="Group 43"/>
          <p:cNvGrpSpPr>
            <a:grpSpLocks/>
          </p:cNvGrpSpPr>
          <p:nvPr/>
        </p:nvGrpSpPr>
        <p:grpSpPr bwMode="auto">
          <a:xfrm>
            <a:off x="5524500" y="3352800"/>
            <a:ext cx="2590800" cy="476250"/>
            <a:chOff x="144" y="2842"/>
            <a:chExt cx="2160" cy="300"/>
          </a:xfrm>
        </p:grpSpPr>
        <p:sp>
          <p:nvSpPr>
            <p:cNvPr id="53292" name="AutoShape 44"/>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3293" name="Text Box 45"/>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Sea of evil</a:t>
              </a:r>
            </a:p>
          </p:txBody>
        </p:sp>
      </p:grpSp>
      <p:grpSp>
        <p:nvGrpSpPr>
          <p:cNvPr id="53294" name="Group 46"/>
          <p:cNvGrpSpPr>
            <a:grpSpLocks/>
          </p:cNvGrpSpPr>
          <p:nvPr/>
        </p:nvGrpSpPr>
        <p:grpSpPr bwMode="auto">
          <a:xfrm>
            <a:off x="1052513" y="4572000"/>
            <a:ext cx="2543175" cy="519113"/>
            <a:chOff x="663" y="3036"/>
            <a:chExt cx="1602" cy="327"/>
          </a:xfrm>
        </p:grpSpPr>
        <p:sp>
          <p:nvSpPr>
            <p:cNvPr id="53295" name="Oval 47"/>
            <p:cNvSpPr>
              <a:spLocks noChangeArrowheads="1"/>
            </p:cNvSpPr>
            <p:nvPr/>
          </p:nvSpPr>
          <p:spPr bwMode="auto">
            <a:xfrm>
              <a:off x="663" y="3063"/>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53296" name="Text Box 48"/>
            <p:cNvSpPr txBox="1">
              <a:spLocks noChangeArrowheads="1"/>
            </p:cNvSpPr>
            <p:nvPr/>
          </p:nvSpPr>
          <p:spPr bwMode="auto">
            <a:xfrm>
              <a:off x="663" y="3036"/>
              <a:ext cx="1602" cy="327"/>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r>
                <a:rPr lang="en-US" sz="2800" b="1">
                  <a:solidFill>
                    <a:srgbClr val="4C2600"/>
                  </a:solidFill>
                </a:rPr>
                <a:t>Canaan</a:t>
              </a:r>
            </a:p>
          </p:txBody>
        </p:sp>
      </p:grpSp>
      <p:grpSp>
        <p:nvGrpSpPr>
          <p:cNvPr id="53297" name="Group 49"/>
          <p:cNvGrpSpPr>
            <a:grpSpLocks/>
          </p:cNvGrpSpPr>
          <p:nvPr/>
        </p:nvGrpSpPr>
        <p:grpSpPr bwMode="auto">
          <a:xfrm>
            <a:off x="5548313" y="4572000"/>
            <a:ext cx="2543175" cy="519113"/>
            <a:chOff x="663" y="3036"/>
            <a:chExt cx="1602" cy="327"/>
          </a:xfrm>
        </p:grpSpPr>
        <p:sp>
          <p:nvSpPr>
            <p:cNvPr id="53298" name="Oval 50"/>
            <p:cNvSpPr>
              <a:spLocks noChangeArrowheads="1"/>
            </p:cNvSpPr>
            <p:nvPr/>
          </p:nvSpPr>
          <p:spPr bwMode="auto">
            <a:xfrm>
              <a:off x="663" y="3063"/>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53299" name="Text Box 51"/>
            <p:cNvSpPr txBox="1">
              <a:spLocks noChangeArrowheads="1"/>
            </p:cNvSpPr>
            <p:nvPr/>
          </p:nvSpPr>
          <p:spPr bwMode="auto">
            <a:xfrm>
              <a:off x="663" y="3036"/>
              <a:ext cx="1602" cy="327"/>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r>
                <a:rPr lang="en-US" sz="2800" b="1">
                  <a:solidFill>
                    <a:srgbClr val="4C2600"/>
                  </a:solidFill>
                </a:rPr>
                <a:t>Eden</a:t>
              </a:r>
            </a:p>
          </p:txBody>
        </p:sp>
      </p:grpSp>
      <p:sp>
        <p:nvSpPr>
          <p:cNvPr id="53300" name="WordArt 52"/>
          <p:cNvSpPr>
            <a:spLocks noChangeArrowheads="1" noChangeShapeType="1" noTextEdit="1"/>
          </p:cNvSpPr>
          <p:nvPr/>
        </p:nvSpPr>
        <p:spPr bwMode="auto">
          <a:xfrm rot="16200000">
            <a:off x="2400300" y="3238500"/>
            <a:ext cx="4419600" cy="76200"/>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rgbClr val="000099"/>
                </a:solidFill>
                <a:latin typeface="Arial Rounded MT Bold"/>
              </a:rPr>
              <a:t>…….................................</a:t>
            </a:r>
          </a:p>
        </p:txBody>
      </p:sp>
      <p:grpSp>
        <p:nvGrpSpPr>
          <p:cNvPr id="53301" name="Group 53"/>
          <p:cNvGrpSpPr>
            <a:grpSpLocks/>
          </p:cNvGrpSpPr>
          <p:nvPr/>
        </p:nvGrpSpPr>
        <p:grpSpPr bwMode="auto">
          <a:xfrm>
            <a:off x="5548313" y="2114550"/>
            <a:ext cx="2543175" cy="476250"/>
            <a:chOff x="3495" y="1332"/>
            <a:chExt cx="1602" cy="300"/>
          </a:xfrm>
        </p:grpSpPr>
        <p:sp>
          <p:nvSpPr>
            <p:cNvPr id="53302" name="Oval 54"/>
            <p:cNvSpPr>
              <a:spLocks noChangeArrowheads="1"/>
            </p:cNvSpPr>
            <p:nvPr/>
          </p:nvSpPr>
          <p:spPr bwMode="auto">
            <a:xfrm>
              <a:off x="3528" y="1344"/>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53303" name="Text Box 55"/>
            <p:cNvSpPr txBox="1">
              <a:spLocks noChangeArrowheads="1"/>
            </p:cNvSpPr>
            <p:nvPr/>
          </p:nvSpPr>
          <p:spPr bwMode="auto">
            <a:xfrm>
              <a:off x="3495" y="1332"/>
              <a:ext cx="1602" cy="300"/>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0000"/>
                </a:lnSpc>
              </a:pPr>
              <a:r>
                <a:rPr lang="en-US" sz="2800" b="1">
                  <a:solidFill>
                    <a:srgbClr val="4C2600"/>
                  </a:solidFill>
                </a:rPr>
                <a:t>Christians</a:t>
              </a:r>
            </a:p>
          </p:txBody>
        </p:sp>
      </p:grpSp>
      <p:sp>
        <p:nvSpPr>
          <p:cNvPr id="56" name="Text Box 14"/>
          <p:cNvSpPr txBox="1">
            <a:spLocks noChangeArrowheads="1"/>
          </p:cNvSpPr>
          <p:nvPr/>
        </p:nvSpPr>
        <p:spPr bwMode="auto">
          <a:xfrm>
            <a:off x="304800" y="90488"/>
            <a:ext cx="8229600" cy="869950"/>
          </a:xfrm>
          <a:prstGeom prst="rect">
            <a:avLst/>
          </a:prstGeom>
          <a:noFill/>
          <a:ln w="9525">
            <a:noFill/>
            <a:miter lim="800000"/>
            <a:headEnd/>
            <a:tailEnd/>
          </a:ln>
          <a:effectLst>
            <a:outerShdw dist="12700" dir="2700000" algn="ctr" rotWithShape="0">
              <a:schemeClr val="bg1"/>
            </a:outerShdw>
          </a:effectLst>
        </p:spPr>
        <p:txBody>
          <a:bodyPr wrap="square">
            <a:spAutoFit/>
          </a:bodyPr>
          <a:lstStyle/>
          <a:p>
            <a:pPr eaLnBrk="0" hangingPunct="0">
              <a:lnSpc>
                <a:spcPct val="85000"/>
              </a:lnSpc>
            </a:pPr>
            <a:r>
              <a:rPr lang="en-US" sz="3000" dirty="0">
                <a:solidFill>
                  <a:srgbClr val="000099"/>
                </a:solidFill>
                <a:latin typeface="Impact" pitchFamily="34" charset="0"/>
              </a:rPr>
              <a:t>2.2  The National Courses to Restore Canaan under</a:t>
            </a:r>
          </a:p>
          <a:p>
            <a:pPr eaLnBrk="0" hangingPunct="0">
              <a:lnSpc>
                <a:spcPct val="85000"/>
              </a:lnSpc>
            </a:pPr>
            <a:r>
              <a:rPr lang="en-US" sz="3000" dirty="0">
                <a:solidFill>
                  <a:srgbClr val="000099"/>
                </a:solidFill>
                <a:latin typeface="Impact" pitchFamily="34" charset="0"/>
              </a:rPr>
              <a:t>         the Leadership of Moses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barn(outVertical)">
                                      <p:cBhvr>
                                        <p:cTn id="7" dur="500"/>
                                        <p:tgtEl>
                                          <p:spTgt spid="532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3287"/>
                                        </p:tgtEl>
                                        <p:attrNameLst>
                                          <p:attrName>style.visibility</p:attrName>
                                        </p:attrNameLst>
                                      </p:cBhvr>
                                      <p:to>
                                        <p:strVal val="visible"/>
                                      </p:to>
                                    </p:set>
                                    <p:animEffect transition="in" filter="fade">
                                      <p:cBhvr>
                                        <p:cTn id="11" dur="2000"/>
                                        <p:tgtEl>
                                          <p:spTgt spid="5328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3290"/>
                                        </p:tgtEl>
                                        <p:attrNameLst>
                                          <p:attrName>style.visibility</p:attrName>
                                        </p:attrNameLst>
                                      </p:cBhvr>
                                      <p:to>
                                        <p:strVal val="visible"/>
                                      </p:to>
                                    </p:set>
                                    <p:animEffect transition="in" filter="fade">
                                      <p:cBhvr>
                                        <p:cTn id="14" dur="1000"/>
                                        <p:tgtEl>
                                          <p:spTgt spid="53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3297"/>
                                        </p:tgtEl>
                                        <p:attrNameLst>
                                          <p:attrName>style.visibility</p:attrName>
                                        </p:attrNameLst>
                                      </p:cBhvr>
                                      <p:to>
                                        <p:strVal val="visible"/>
                                      </p:to>
                                    </p:set>
                                    <p:animEffect transition="in" filter="fade">
                                      <p:cBhvr>
                                        <p:cTn id="19" dur="2000"/>
                                        <p:tgtEl>
                                          <p:spTgt spid="53297"/>
                                        </p:tgtEl>
                                      </p:cBhvr>
                                    </p:animEffect>
                                    <p:anim calcmode="lin" valueType="num">
                                      <p:cBhvr>
                                        <p:cTn id="20" dur="2000" fill="hold"/>
                                        <p:tgtEl>
                                          <p:spTgt spid="53297"/>
                                        </p:tgtEl>
                                        <p:attrNameLst>
                                          <p:attrName>ppt_x</p:attrName>
                                        </p:attrNameLst>
                                      </p:cBhvr>
                                      <p:tavLst>
                                        <p:tav tm="0">
                                          <p:val>
                                            <p:strVal val="#ppt_x"/>
                                          </p:val>
                                        </p:tav>
                                        <p:tav tm="100000">
                                          <p:val>
                                            <p:strVal val="#ppt_x"/>
                                          </p:val>
                                        </p:tav>
                                      </p:tavLst>
                                    </p:anim>
                                    <p:anim calcmode="lin" valueType="num">
                                      <p:cBhvr>
                                        <p:cTn id="21" dur="2000" fill="hold"/>
                                        <p:tgtEl>
                                          <p:spTgt spid="53297"/>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53286"/>
                                        </p:tgtEl>
                                        <p:attrNameLst>
                                          <p:attrName>style.visibility</p:attrName>
                                        </p:attrNameLst>
                                      </p:cBhvr>
                                      <p:to>
                                        <p:strVal val="visible"/>
                                      </p:to>
                                    </p:set>
                                    <p:animEffect transition="in" filter="fade">
                                      <p:cBhvr>
                                        <p:cTn id="24" dur="2000"/>
                                        <p:tgtEl>
                                          <p:spTgt spid="53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86" grpId="0" animBg="1"/>
      <p:bldP spid="5329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5299" name="Text Box 3"/>
          <p:cNvSpPr txBox="1">
            <a:spLocks noChangeArrowheads="1"/>
          </p:cNvSpPr>
          <p:nvPr/>
        </p:nvSpPr>
        <p:spPr bwMode="auto">
          <a:xfrm>
            <a:off x="584200" y="5827713"/>
            <a:ext cx="8255000" cy="409575"/>
          </a:xfrm>
          <a:prstGeom prst="rect">
            <a:avLst/>
          </a:prstGeom>
          <a:noFill/>
          <a:ln w="9525">
            <a:noFill/>
            <a:miter lim="800000"/>
            <a:headEnd/>
            <a:tailEnd/>
          </a:ln>
          <a:effectLst/>
        </p:spPr>
        <p:txBody>
          <a:bodyPr>
            <a:spAutoFit/>
          </a:bodyPr>
          <a:lstStyle/>
          <a:p>
            <a:pPr eaLnBrk="0" hangingPunct="0">
              <a:lnSpc>
                <a:spcPct val="80000"/>
              </a:lnSpc>
            </a:pPr>
            <a:endParaRPr lang="en-US" sz="2600" b="1">
              <a:solidFill>
                <a:schemeClr val="bg1"/>
              </a:solidFill>
              <a:latin typeface="Arial Narrow" pitchFamily="34" charset="0"/>
            </a:endParaRPr>
          </a:p>
        </p:txBody>
      </p:sp>
      <p:grpSp>
        <p:nvGrpSpPr>
          <p:cNvPr id="55300" name="Group 4"/>
          <p:cNvGrpSpPr>
            <a:grpSpLocks/>
          </p:cNvGrpSpPr>
          <p:nvPr/>
        </p:nvGrpSpPr>
        <p:grpSpPr bwMode="auto">
          <a:xfrm>
            <a:off x="1371600" y="5867400"/>
            <a:ext cx="6172200" cy="658812"/>
            <a:chOff x="384" y="3671"/>
            <a:chExt cx="3888" cy="415"/>
          </a:xfrm>
        </p:grpSpPr>
        <p:sp>
          <p:nvSpPr>
            <p:cNvPr id="55301" name="Text Box 5"/>
            <p:cNvSpPr txBox="1">
              <a:spLocks noChangeArrowheads="1"/>
            </p:cNvSpPr>
            <p:nvPr/>
          </p:nvSpPr>
          <p:spPr bwMode="auto">
            <a:xfrm>
              <a:off x="608" y="3718"/>
              <a:ext cx="3664"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Both courses were prolonged </a:t>
              </a:r>
              <a:r>
                <a:rPr lang="en-US" sz="2000" b="1" u="sng" dirty="0">
                  <a:solidFill>
                    <a:schemeClr val="bg1"/>
                  </a:solidFill>
                  <a:latin typeface="Arial Narrow" pitchFamily="34" charset="0"/>
                </a:rPr>
                <a:t>three times</a:t>
              </a:r>
              <a:r>
                <a:rPr lang="en-US" sz="2000" b="1" dirty="0">
                  <a:solidFill>
                    <a:schemeClr val="bg1"/>
                  </a:solidFill>
                  <a:latin typeface="Arial Narrow" pitchFamily="34" charset="0"/>
                </a:rPr>
                <a:t> because of the Israelites’ faithlessness.</a:t>
              </a:r>
            </a:p>
          </p:txBody>
        </p:sp>
        <p:sp>
          <p:nvSpPr>
            <p:cNvPr id="55302" name="Text Box 6"/>
            <p:cNvSpPr txBox="1">
              <a:spLocks noChangeArrowheads="1"/>
            </p:cNvSpPr>
            <p:nvPr/>
          </p:nvSpPr>
          <p:spPr bwMode="auto">
            <a:xfrm>
              <a:off x="384" y="3671"/>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55304" name="AutoShape 8"/>
          <p:cNvSpPr>
            <a:spLocks noChangeArrowheads="1"/>
          </p:cNvSpPr>
          <p:nvPr/>
        </p:nvSpPr>
        <p:spPr bwMode="auto">
          <a:xfrm>
            <a:off x="2171700" y="31242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55305" name="AutoShape 9"/>
          <p:cNvSpPr>
            <a:spLocks noChangeArrowheads="1"/>
          </p:cNvSpPr>
          <p:nvPr/>
        </p:nvSpPr>
        <p:spPr bwMode="auto">
          <a:xfrm>
            <a:off x="2171700" y="25146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55306" name="AutoShape 10"/>
          <p:cNvSpPr>
            <a:spLocks noChangeArrowheads="1"/>
          </p:cNvSpPr>
          <p:nvPr/>
        </p:nvSpPr>
        <p:spPr bwMode="auto">
          <a:xfrm>
            <a:off x="2171700" y="19050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grpSp>
        <p:nvGrpSpPr>
          <p:cNvPr id="55307" name="Group 11"/>
          <p:cNvGrpSpPr>
            <a:grpSpLocks/>
          </p:cNvGrpSpPr>
          <p:nvPr/>
        </p:nvGrpSpPr>
        <p:grpSpPr bwMode="auto">
          <a:xfrm>
            <a:off x="609600" y="990600"/>
            <a:ext cx="3429000" cy="476250"/>
            <a:chOff x="144" y="2842"/>
            <a:chExt cx="2160" cy="300"/>
          </a:xfrm>
        </p:grpSpPr>
        <p:sp>
          <p:nvSpPr>
            <p:cNvPr id="55308" name="AutoShape 12"/>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5309" name="Text Box 13"/>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Moses’ course</a:t>
              </a:r>
            </a:p>
          </p:txBody>
        </p:sp>
      </p:grpSp>
      <p:sp>
        <p:nvSpPr>
          <p:cNvPr id="55310" name="Oval 14"/>
          <p:cNvSpPr>
            <a:spLocks noChangeArrowheads="1"/>
          </p:cNvSpPr>
          <p:nvPr/>
        </p:nvSpPr>
        <p:spPr bwMode="auto">
          <a:xfrm>
            <a:off x="1104900" y="2133600"/>
            <a:ext cx="2438400" cy="41751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55311" name="Text Box 15"/>
          <p:cNvSpPr txBox="1">
            <a:spLocks noChangeArrowheads="1"/>
          </p:cNvSpPr>
          <p:nvPr/>
        </p:nvSpPr>
        <p:spPr bwMode="auto">
          <a:xfrm>
            <a:off x="1052513" y="2147888"/>
            <a:ext cx="2543175" cy="455612"/>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85000"/>
              </a:lnSpc>
            </a:pPr>
            <a:r>
              <a:rPr lang="en-US" sz="2800" b="1">
                <a:solidFill>
                  <a:srgbClr val="4C2600"/>
                </a:solidFill>
              </a:rPr>
              <a:t>Israelites</a:t>
            </a:r>
          </a:p>
        </p:txBody>
      </p:sp>
      <p:grpSp>
        <p:nvGrpSpPr>
          <p:cNvPr id="55312" name="Group 16"/>
          <p:cNvGrpSpPr>
            <a:grpSpLocks/>
          </p:cNvGrpSpPr>
          <p:nvPr/>
        </p:nvGrpSpPr>
        <p:grpSpPr bwMode="auto">
          <a:xfrm>
            <a:off x="609600" y="2743200"/>
            <a:ext cx="3429000" cy="476250"/>
            <a:chOff x="144" y="2842"/>
            <a:chExt cx="2160" cy="300"/>
          </a:xfrm>
        </p:grpSpPr>
        <p:sp>
          <p:nvSpPr>
            <p:cNvPr id="55313" name="AutoShape 17"/>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5314" name="Text Box 18"/>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Miracles and signs</a:t>
              </a:r>
            </a:p>
          </p:txBody>
        </p:sp>
      </p:grpSp>
      <p:sp>
        <p:nvSpPr>
          <p:cNvPr id="55315" name="Oval 19"/>
          <p:cNvSpPr>
            <a:spLocks noChangeArrowheads="1"/>
          </p:cNvSpPr>
          <p:nvPr/>
        </p:nvSpPr>
        <p:spPr bwMode="auto">
          <a:xfrm>
            <a:off x="1104900" y="1524000"/>
            <a:ext cx="2438400" cy="41751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55316" name="WordArt 20"/>
          <p:cNvSpPr>
            <a:spLocks noChangeArrowheads="1" noChangeShapeType="1" noTextEdit="1"/>
          </p:cNvSpPr>
          <p:nvPr/>
        </p:nvSpPr>
        <p:spPr bwMode="auto">
          <a:xfrm>
            <a:off x="1714500" y="1600200"/>
            <a:ext cx="1219200" cy="304800"/>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FF"/>
                </a:solidFill>
                <a:latin typeface="Impact"/>
              </a:rPr>
              <a:t>Egypt</a:t>
            </a:r>
          </a:p>
        </p:txBody>
      </p:sp>
      <p:sp>
        <p:nvSpPr>
          <p:cNvPr id="55317" name="AutoShape 21"/>
          <p:cNvSpPr>
            <a:spLocks noChangeArrowheads="1"/>
          </p:cNvSpPr>
          <p:nvPr/>
        </p:nvSpPr>
        <p:spPr bwMode="auto">
          <a:xfrm>
            <a:off x="6667500" y="31242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55318" name="AutoShape 22"/>
          <p:cNvSpPr>
            <a:spLocks noChangeArrowheads="1"/>
          </p:cNvSpPr>
          <p:nvPr/>
        </p:nvSpPr>
        <p:spPr bwMode="auto">
          <a:xfrm>
            <a:off x="6667500" y="25146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sp>
        <p:nvSpPr>
          <p:cNvPr id="55319" name="AutoShape 23"/>
          <p:cNvSpPr>
            <a:spLocks noChangeArrowheads="1"/>
          </p:cNvSpPr>
          <p:nvPr/>
        </p:nvSpPr>
        <p:spPr bwMode="auto">
          <a:xfrm>
            <a:off x="6667500" y="19050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endParaRPr lang="en-US"/>
          </a:p>
        </p:txBody>
      </p:sp>
      <p:grpSp>
        <p:nvGrpSpPr>
          <p:cNvPr id="55320" name="Group 24"/>
          <p:cNvGrpSpPr>
            <a:grpSpLocks/>
          </p:cNvGrpSpPr>
          <p:nvPr/>
        </p:nvGrpSpPr>
        <p:grpSpPr bwMode="auto">
          <a:xfrm>
            <a:off x="5105400" y="990600"/>
            <a:ext cx="3429000" cy="476250"/>
            <a:chOff x="144" y="2842"/>
            <a:chExt cx="2160" cy="300"/>
          </a:xfrm>
        </p:grpSpPr>
        <p:sp>
          <p:nvSpPr>
            <p:cNvPr id="55321" name="AutoShape 25"/>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5322" name="Text Box 26"/>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Jesus’ course</a:t>
              </a:r>
            </a:p>
          </p:txBody>
        </p:sp>
      </p:grpSp>
      <p:grpSp>
        <p:nvGrpSpPr>
          <p:cNvPr id="55323" name="Group 27"/>
          <p:cNvGrpSpPr>
            <a:grpSpLocks/>
          </p:cNvGrpSpPr>
          <p:nvPr/>
        </p:nvGrpSpPr>
        <p:grpSpPr bwMode="auto">
          <a:xfrm>
            <a:off x="5105400" y="2743200"/>
            <a:ext cx="3429000" cy="476250"/>
            <a:chOff x="144" y="2842"/>
            <a:chExt cx="2160" cy="300"/>
          </a:xfrm>
        </p:grpSpPr>
        <p:sp>
          <p:nvSpPr>
            <p:cNvPr id="55324" name="AutoShape 28"/>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5325" name="Text Box 29"/>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Miracles and signs</a:t>
              </a:r>
            </a:p>
          </p:txBody>
        </p:sp>
      </p:grpSp>
      <p:sp>
        <p:nvSpPr>
          <p:cNvPr id="55326" name="Oval 30"/>
          <p:cNvSpPr>
            <a:spLocks noChangeArrowheads="1"/>
          </p:cNvSpPr>
          <p:nvPr/>
        </p:nvSpPr>
        <p:spPr bwMode="auto">
          <a:xfrm>
            <a:off x="5600700" y="1524000"/>
            <a:ext cx="2438400" cy="41751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55327" name="WordArt 31"/>
          <p:cNvSpPr>
            <a:spLocks noChangeArrowheads="1" noChangeShapeType="1" noTextEdit="1"/>
          </p:cNvSpPr>
          <p:nvPr/>
        </p:nvSpPr>
        <p:spPr bwMode="auto">
          <a:xfrm>
            <a:off x="6210300" y="1600200"/>
            <a:ext cx="1219200" cy="304800"/>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FF"/>
                </a:solidFill>
                <a:latin typeface="Impact"/>
              </a:rPr>
              <a:t>Lives of sin</a:t>
            </a:r>
          </a:p>
        </p:txBody>
      </p:sp>
      <p:sp>
        <p:nvSpPr>
          <p:cNvPr id="55328" name="AutoShape 32"/>
          <p:cNvSpPr>
            <a:spLocks noChangeArrowheads="1"/>
          </p:cNvSpPr>
          <p:nvPr/>
        </p:nvSpPr>
        <p:spPr bwMode="auto">
          <a:xfrm>
            <a:off x="2171700" y="43434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0000"/>
              </a:lnSpc>
            </a:pPr>
            <a:endParaRPr lang="en-US" sz="3200">
              <a:latin typeface="Arial Black" pitchFamily="34" charset="0"/>
            </a:endParaRPr>
          </a:p>
        </p:txBody>
      </p:sp>
      <p:grpSp>
        <p:nvGrpSpPr>
          <p:cNvPr id="55329" name="Group 33"/>
          <p:cNvGrpSpPr>
            <a:grpSpLocks/>
          </p:cNvGrpSpPr>
          <p:nvPr/>
        </p:nvGrpSpPr>
        <p:grpSpPr bwMode="auto">
          <a:xfrm>
            <a:off x="1028700" y="3981450"/>
            <a:ext cx="2590800" cy="476250"/>
            <a:chOff x="144" y="2842"/>
            <a:chExt cx="2160" cy="300"/>
          </a:xfrm>
        </p:grpSpPr>
        <p:sp>
          <p:nvSpPr>
            <p:cNvPr id="55330" name="AutoShape 34"/>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5331" name="Text Box 35"/>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Wilderness</a:t>
              </a:r>
            </a:p>
          </p:txBody>
        </p:sp>
      </p:grpSp>
      <p:sp>
        <p:nvSpPr>
          <p:cNvPr id="55332" name="AutoShape 36"/>
          <p:cNvSpPr>
            <a:spLocks noChangeArrowheads="1"/>
          </p:cNvSpPr>
          <p:nvPr/>
        </p:nvSpPr>
        <p:spPr bwMode="auto">
          <a:xfrm>
            <a:off x="2171700" y="375285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5000"/>
              </a:lnSpc>
            </a:pPr>
            <a:endParaRPr lang="en-US" sz="3200">
              <a:latin typeface="Arial Black" pitchFamily="34" charset="0"/>
            </a:endParaRPr>
          </a:p>
        </p:txBody>
      </p:sp>
      <p:grpSp>
        <p:nvGrpSpPr>
          <p:cNvPr id="55333" name="Group 37"/>
          <p:cNvGrpSpPr>
            <a:grpSpLocks/>
          </p:cNvGrpSpPr>
          <p:nvPr/>
        </p:nvGrpSpPr>
        <p:grpSpPr bwMode="auto">
          <a:xfrm>
            <a:off x="1028700" y="3352800"/>
            <a:ext cx="2590800" cy="476250"/>
            <a:chOff x="144" y="2842"/>
            <a:chExt cx="2160" cy="300"/>
          </a:xfrm>
        </p:grpSpPr>
        <p:sp>
          <p:nvSpPr>
            <p:cNvPr id="55334" name="AutoShape 38"/>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5335" name="Text Box 39"/>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Red Sea</a:t>
              </a:r>
            </a:p>
          </p:txBody>
        </p:sp>
      </p:grpSp>
      <p:sp>
        <p:nvSpPr>
          <p:cNvPr id="55336" name="AutoShape 40"/>
          <p:cNvSpPr>
            <a:spLocks noChangeArrowheads="1"/>
          </p:cNvSpPr>
          <p:nvPr/>
        </p:nvSpPr>
        <p:spPr bwMode="auto">
          <a:xfrm>
            <a:off x="6667500" y="434340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0000"/>
              </a:lnSpc>
            </a:pPr>
            <a:endParaRPr lang="en-US" sz="3200">
              <a:latin typeface="Arial Black" pitchFamily="34" charset="0"/>
            </a:endParaRPr>
          </a:p>
        </p:txBody>
      </p:sp>
      <p:grpSp>
        <p:nvGrpSpPr>
          <p:cNvPr id="55337" name="Group 41"/>
          <p:cNvGrpSpPr>
            <a:grpSpLocks/>
          </p:cNvGrpSpPr>
          <p:nvPr/>
        </p:nvGrpSpPr>
        <p:grpSpPr bwMode="auto">
          <a:xfrm>
            <a:off x="5524500" y="3981450"/>
            <a:ext cx="2590800" cy="476250"/>
            <a:chOff x="144" y="2842"/>
            <a:chExt cx="2160" cy="300"/>
          </a:xfrm>
        </p:grpSpPr>
        <p:sp>
          <p:nvSpPr>
            <p:cNvPr id="55338" name="AutoShape 42"/>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5339" name="Text Box 43"/>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Desert</a:t>
              </a:r>
            </a:p>
          </p:txBody>
        </p:sp>
      </p:grpSp>
      <p:sp>
        <p:nvSpPr>
          <p:cNvPr id="55340" name="AutoShape 44"/>
          <p:cNvSpPr>
            <a:spLocks noChangeArrowheads="1"/>
          </p:cNvSpPr>
          <p:nvPr/>
        </p:nvSpPr>
        <p:spPr bwMode="auto">
          <a:xfrm>
            <a:off x="6667500" y="3752850"/>
            <a:ext cx="304800" cy="228600"/>
          </a:xfrm>
          <a:prstGeom prst="downArrow">
            <a:avLst>
              <a:gd name="adj1" fmla="val 34722"/>
              <a:gd name="adj2" fmla="val 44269"/>
            </a:avLst>
          </a:prstGeom>
          <a:solidFill>
            <a:srgbClr val="000066"/>
          </a:solidFill>
          <a:ln w="38100">
            <a:noFill/>
            <a:miter lim="800000"/>
            <a:headEnd/>
            <a:tailEnd/>
          </a:ln>
          <a:effectLst/>
        </p:spPr>
        <p:txBody>
          <a:bodyPr wrap="none" anchor="ctr"/>
          <a:lstStyle/>
          <a:p>
            <a:pPr algn="ctr">
              <a:lnSpc>
                <a:spcPct val="115000"/>
              </a:lnSpc>
            </a:pPr>
            <a:endParaRPr lang="en-US" sz="3200">
              <a:latin typeface="Arial Black" pitchFamily="34" charset="0"/>
            </a:endParaRPr>
          </a:p>
        </p:txBody>
      </p:sp>
      <p:grpSp>
        <p:nvGrpSpPr>
          <p:cNvPr id="55341" name="Group 45"/>
          <p:cNvGrpSpPr>
            <a:grpSpLocks/>
          </p:cNvGrpSpPr>
          <p:nvPr/>
        </p:nvGrpSpPr>
        <p:grpSpPr bwMode="auto">
          <a:xfrm>
            <a:off x="5524500" y="3352800"/>
            <a:ext cx="2590800" cy="476250"/>
            <a:chOff x="144" y="2842"/>
            <a:chExt cx="2160" cy="300"/>
          </a:xfrm>
        </p:grpSpPr>
        <p:sp>
          <p:nvSpPr>
            <p:cNvPr id="55342" name="AutoShape 46"/>
            <p:cNvSpPr>
              <a:spLocks noChangeArrowheads="1"/>
            </p:cNvSpPr>
            <p:nvPr/>
          </p:nvSpPr>
          <p:spPr bwMode="auto">
            <a:xfrm>
              <a:off x="168" y="2849"/>
              <a:ext cx="2112" cy="271"/>
            </a:xfrm>
            <a:prstGeom prst="roundRect">
              <a:avLst>
                <a:gd name="adj" fmla="val 16667"/>
              </a:avLst>
            </a:prstGeom>
            <a:gradFill rotWithShape="1">
              <a:gsLst>
                <a:gs pos="0">
                  <a:srgbClr val="FFFFF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55343" name="Text Box 47"/>
            <p:cNvSpPr txBox="1">
              <a:spLocks noChangeArrowheads="1"/>
            </p:cNvSpPr>
            <p:nvPr/>
          </p:nvSpPr>
          <p:spPr bwMode="auto">
            <a:xfrm>
              <a:off x="144" y="2842"/>
              <a:ext cx="2160" cy="300"/>
            </a:xfrm>
            <a:prstGeom prst="rect">
              <a:avLst/>
            </a:prstGeom>
            <a:noFill/>
            <a:ln w="19050">
              <a:noFill/>
              <a:miter lim="800000"/>
              <a:headEnd/>
              <a:tailEnd/>
            </a:ln>
            <a:effectLst/>
          </p:spPr>
          <p:txBody>
            <a:bodyPr>
              <a:spAutoFit/>
            </a:bodyPr>
            <a:lstStyle/>
            <a:p>
              <a:pPr algn="ctr" eaLnBrk="0" hangingPunct="0">
                <a:lnSpc>
                  <a:spcPct val="90000"/>
                </a:lnSpc>
              </a:pPr>
              <a:r>
                <a:rPr lang="en-US" sz="2800" b="1">
                  <a:solidFill>
                    <a:srgbClr val="000066"/>
                  </a:solidFill>
                </a:rPr>
                <a:t>Sea of evil</a:t>
              </a:r>
            </a:p>
          </p:txBody>
        </p:sp>
      </p:grpSp>
      <p:grpSp>
        <p:nvGrpSpPr>
          <p:cNvPr id="55344" name="Group 48"/>
          <p:cNvGrpSpPr>
            <a:grpSpLocks/>
          </p:cNvGrpSpPr>
          <p:nvPr/>
        </p:nvGrpSpPr>
        <p:grpSpPr bwMode="auto">
          <a:xfrm>
            <a:off x="1052513" y="4572000"/>
            <a:ext cx="2543175" cy="519113"/>
            <a:chOff x="663" y="3036"/>
            <a:chExt cx="1602" cy="327"/>
          </a:xfrm>
        </p:grpSpPr>
        <p:sp>
          <p:nvSpPr>
            <p:cNvPr id="55345" name="Oval 49"/>
            <p:cNvSpPr>
              <a:spLocks noChangeArrowheads="1"/>
            </p:cNvSpPr>
            <p:nvPr/>
          </p:nvSpPr>
          <p:spPr bwMode="auto">
            <a:xfrm>
              <a:off x="663" y="3063"/>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55346" name="Text Box 50"/>
            <p:cNvSpPr txBox="1">
              <a:spLocks noChangeArrowheads="1"/>
            </p:cNvSpPr>
            <p:nvPr/>
          </p:nvSpPr>
          <p:spPr bwMode="auto">
            <a:xfrm>
              <a:off x="663" y="3036"/>
              <a:ext cx="1602" cy="327"/>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r>
                <a:rPr lang="en-US" sz="2800" b="1">
                  <a:solidFill>
                    <a:srgbClr val="4C2600"/>
                  </a:solidFill>
                </a:rPr>
                <a:t>Canaan</a:t>
              </a:r>
            </a:p>
          </p:txBody>
        </p:sp>
      </p:grpSp>
      <p:grpSp>
        <p:nvGrpSpPr>
          <p:cNvPr id="55347" name="Group 51"/>
          <p:cNvGrpSpPr>
            <a:grpSpLocks/>
          </p:cNvGrpSpPr>
          <p:nvPr/>
        </p:nvGrpSpPr>
        <p:grpSpPr bwMode="auto">
          <a:xfrm>
            <a:off x="5548313" y="4572000"/>
            <a:ext cx="2543175" cy="519113"/>
            <a:chOff x="663" y="3036"/>
            <a:chExt cx="1602" cy="327"/>
          </a:xfrm>
        </p:grpSpPr>
        <p:sp>
          <p:nvSpPr>
            <p:cNvPr id="55348" name="Oval 52"/>
            <p:cNvSpPr>
              <a:spLocks noChangeArrowheads="1"/>
            </p:cNvSpPr>
            <p:nvPr/>
          </p:nvSpPr>
          <p:spPr bwMode="auto">
            <a:xfrm>
              <a:off x="663" y="3063"/>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55349" name="Text Box 53"/>
            <p:cNvSpPr txBox="1">
              <a:spLocks noChangeArrowheads="1"/>
            </p:cNvSpPr>
            <p:nvPr/>
          </p:nvSpPr>
          <p:spPr bwMode="auto">
            <a:xfrm>
              <a:off x="663" y="3036"/>
              <a:ext cx="1602" cy="327"/>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r>
                <a:rPr lang="en-US" sz="2800" b="1">
                  <a:solidFill>
                    <a:srgbClr val="4C2600"/>
                  </a:solidFill>
                </a:rPr>
                <a:t>Eden</a:t>
              </a:r>
            </a:p>
          </p:txBody>
        </p:sp>
      </p:grpSp>
      <p:sp>
        <p:nvSpPr>
          <p:cNvPr id="55350" name="WordArt 54"/>
          <p:cNvSpPr>
            <a:spLocks noChangeArrowheads="1" noChangeShapeType="1" noTextEdit="1"/>
          </p:cNvSpPr>
          <p:nvPr/>
        </p:nvSpPr>
        <p:spPr bwMode="auto">
          <a:xfrm>
            <a:off x="533400" y="5181600"/>
            <a:ext cx="3581400" cy="381000"/>
          </a:xfrm>
          <a:prstGeom prst="rect">
            <a:avLst/>
          </a:prstGeom>
        </p:spPr>
        <p:txBody>
          <a:bodyPr wrap="none" fromWordArt="1">
            <a:prstTxWarp prst="textCanDown">
              <a:avLst>
                <a:gd name="adj" fmla="val 14287"/>
              </a:avLst>
            </a:prstTxWarp>
          </a:bodyPr>
          <a:lstStyle/>
          <a:p>
            <a:pPr algn="ctr"/>
            <a:r>
              <a:rPr lang="en-US" sz="3600" kern="10">
                <a:ln w="19050">
                  <a:noFill/>
                  <a:round/>
                  <a:headEnd/>
                  <a:tailEnd/>
                </a:ln>
                <a:solidFill>
                  <a:schemeClr val="accent2"/>
                </a:solidFill>
                <a:latin typeface="Impact"/>
              </a:rPr>
              <a:t>Prolonged three times</a:t>
            </a:r>
          </a:p>
        </p:txBody>
      </p:sp>
      <p:sp>
        <p:nvSpPr>
          <p:cNvPr id="55351" name="WordArt 55"/>
          <p:cNvSpPr>
            <a:spLocks noChangeArrowheads="1" noChangeShapeType="1" noTextEdit="1"/>
          </p:cNvSpPr>
          <p:nvPr/>
        </p:nvSpPr>
        <p:spPr bwMode="auto">
          <a:xfrm>
            <a:off x="5029200" y="5181600"/>
            <a:ext cx="3581400" cy="381000"/>
          </a:xfrm>
          <a:prstGeom prst="rect">
            <a:avLst/>
          </a:prstGeom>
        </p:spPr>
        <p:txBody>
          <a:bodyPr wrap="none" fromWordArt="1">
            <a:prstTxWarp prst="textCanDown">
              <a:avLst>
                <a:gd name="adj" fmla="val 14287"/>
              </a:avLst>
            </a:prstTxWarp>
          </a:bodyPr>
          <a:lstStyle/>
          <a:p>
            <a:pPr algn="ctr"/>
            <a:r>
              <a:rPr lang="en-US" sz="3600" kern="10">
                <a:ln w="19050">
                  <a:noFill/>
                  <a:round/>
                  <a:headEnd/>
                  <a:tailEnd/>
                </a:ln>
                <a:solidFill>
                  <a:schemeClr val="accent2"/>
                </a:solidFill>
                <a:latin typeface="Impact"/>
              </a:rPr>
              <a:t>Prolonged three times</a:t>
            </a:r>
          </a:p>
        </p:txBody>
      </p:sp>
      <p:sp>
        <p:nvSpPr>
          <p:cNvPr id="55352" name="WordArt 56"/>
          <p:cNvSpPr>
            <a:spLocks noChangeArrowheads="1" noChangeShapeType="1" noTextEdit="1"/>
          </p:cNvSpPr>
          <p:nvPr/>
        </p:nvSpPr>
        <p:spPr bwMode="auto">
          <a:xfrm rot="16200000">
            <a:off x="2400300" y="3238500"/>
            <a:ext cx="4419600" cy="76200"/>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rgbClr val="000099"/>
                </a:solidFill>
                <a:latin typeface="Arial Rounded MT Bold"/>
              </a:rPr>
              <a:t>…….................................</a:t>
            </a:r>
          </a:p>
        </p:txBody>
      </p:sp>
      <p:grpSp>
        <p:nvGrpSpPr>
          <p:cNvPr id="55353" name="Group 57"/>
          <p:cNvGrpSpPr>
            <a:grpSpLocks/>
          </p:cNvGrpSpPr>
          <p:nvPr/>
        </p:nvGrpSpPr>
        <p:grpSpPr bwMode="auto">
          <a:xfrm>
            <a:off x="5548313" y="2114550"/>
            <a:ext cx="2543175" cy="476250"/>
            <a:chOff x="3495" y="1332"/>
            <a:chExt cx="1602" cy="300"/>
          </a:xfrm>
        </p:grpSpPr>
        <p:sp>
          <p:nvSpPr>
            <p:cNvPr id="55354" name="Oval 58"/>
            <p:cNvSpPr>
              <a:spLocks noChangeArrowheads="1"/>
            </p:cNvSpPr>
            <p:nvPr/>
          </p:nvSpPr>
          <p:spPr bwMode="auto">
            <a:xfrm>
              <a:off x="3528" y="1344"/>
              <a:ext cx="1536" cy="263"/>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55355" name="Text Box 59"/>
            <p:cNvSpPr txBox="1">
              <a:spLocks noChangeArrowheads="1"/>
            </p:cNvSpPr>
            <p:nvPr/>
          </p:nvSpPr>
          <p:spPr bwMode="auto">
            <a:xfrm>
              <a:off x="3495" y="1332"/>
              <a:ext cx="1602" cy="300"/>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0000"/>
                </a:lnSpc>
              </a:pPr>
              <a:r>
                <a:rPr lang="en-US" sz="2800" b="1">
                  <a:solidFill>
                    <a:srgbClr val="4C2600"/>
                  </a:solidFill>
                </a:rPr>
                <a:t>Christians</a:t>
              </a:r>
            </a:p>
          </p:txBody>
        </p:sp>
      </p:grpSp>
      <p:sp>
        <p:nvSpPr>
          <p:cNvPr id="60" name="Text Box 14"/>
          <p:cNvSpPr txBox="1">
            <a:spLocks noChangeArrowheads="1"/>
          </p:cNvSpPr>
          <p:nvPr/>
        </p:nvSpPr>
        <p:spPr bwMode="auto">
          <a:xfrm>
            <a:off x="304800" y="90488"/>
            <a:ext cx="8229600" cy="869950"/>
          </a:xfrm>
          <a:prstGeom prst="rect">
            <a:avLst/>
          </a:prstGeom>
          <a:noFill/>
          <a:ln w="9525">
            <a:noFill/>
            <a:miter lim="800000"/>
            <a:headEnd/>
            <a:tailEnd/>
          </a:ln>
          <a:effectLst>
            <a:outerShdw dist="12700" dir="2700000" algn="ctr" rotWithShape="0">
              <a:schemeClr val="bg1"/>
            </a:outerShdw>
          </a:effectLst>
        </p:spPr>
        <p:txBody>
          <a:bodyPr wrap="square">
            <a:spAutoFit/>
          </a:bodyPr>
          <a:lstStyle/>
          <a:p>
            <a:pPr eaLnBrk="0" hangingPunct="0">
              <a:lnSpc>
                <a:spcPct val="85000"/>
              </a:lnSpc>
            </a:pPr>
            <a:r>
              <a:rPr lang="en-US" sz="3000" dirty="0">
                <a:solidFill>
                  <a:srgbClr val="000099"/>
                </a:solidFill>
                <a:latin typeface="Impact" pitchFamily="34" charset="0"/>
              </a:rPr>
              <a:t>2.2  The National Courses to Restore Canaan under</a:t>
            </a:r>
          </a:p>
          <a:p>
            <a:pPr eaLnBrk="0" hangingPunct="0">
              <a:lnSpc>
                <a:spcPct val="85000"/>
              </a:lnSpc>
            </a:pPr>
            <a:r>
              <a:rPr lang="en-US" sz="3000" dirty="0">
                <a:solidFill>
                  <a:srgbClr val="000099"/>
                </a:solidFill>
                <a:latin typeface="Impact" pitchFamily="34" charset="0"/>
              </a:rPr>
              <a:t>         the Leadership of Moses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outVertical)">
                                      <p:cBhvr>
                                        <p:cTn id="7" dur="500"/>
                                        <p:tgtEl>
                                          <p:spTgt spid="5530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5350"/>
                                        </p:tgtEl>
                                        <p:attrNameLst>
                                          <p:attrName>style.visibility</p:attrName>
                                        </p:attrNameLst>
                                      </p:cBhvr>
                                      <p:to>
                                        <p:strVal val="visible"/>
                                      </p:to>
                                    </p:set>
                                    <p:anim calcmode="lin" valueType="num">
                                      <p:cBhvr>
                                        <p:cTn id="12" dur="1000" fill="hold"/>
                                        <p:tgtEl>
                                          <p:spTgt spid="55350"/>
                                        </p:tgtEl>
                                        <p:attrNameLst>
                                          <p:attrName>ppt_w</p:attrName>
                                        </p:attrNameLst>
                                      </p:cBhvr>
                                      <p:tavLst>
                                        <p:tav tm="0">
                                          <p:val>
                                            <p:fltVal val="0"/>
                                          </p:val>
                                        </p:tav>
                                        <p:tav tm="100000">
                                          <p:val>
                                            <p:strVal val="#ppt_w"/>
                                          </p:val>
                                        </p:tav>
                                      </p:tavLst>
                                    </p:anim>
                                    <p:anim calcmode="lin" valueType="num">
                                      <p:cBhvr>
                                        <p:cTn id="13" dur="1000" fill="hold"/>
                                        <p:tgtEl>
                                          <p:spTgt spid="55350"/>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55351"/>
                                        </p:tgtEl>
                                        <p:attrNameLst>
                                          <p:attrName>style.visibility</p:attrName>
                                        </p:attrNameLst>
                                      </p:cBhvr>
                                      <p:to>
                                        <p:strVal val="visible"/>
                                      </p:to>
                                    </p:set>
                                    <p:anim calcmode="lin" valueType="num">
                                      <p:cBhvr>
                                        <p:cTn id="16" dur="1000" fill="hold"/>
                                        <p:tgtEl>
                                          <p:spTgt spid="55351"/>
                                        </p:tgtEl>
                                        <p:attrNameLst>
                                          <p:attrName>ppt_w</p:attrName>
                                        </p:attrNameLst>
                                      </p:cBhvr>
                                      <p:tavLst>
                                        <p:tav tm="0">
                                          <p:val>
                                            <p:fltVal val="0"/>
                                          </p:val>
                                        </p:tav>
                                        <p:tav tm="100000">
                                          <p:val>
                                            <p:strVal val="#ppt_w"/>
                                          </p:val>
                                        </p:tav>
                                      </p:tavLst>
                                    </p:anim>
                                    <p:anim calcmode="lin" valueType="num">
                                      <p:cBhvr>
                                        <p:cTn id="17" dur="1000" fill="hold"/>
                                        <p:tgtEl>
                                          <p:spTgt spid="553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50" grpId="0" animBg="1"/>
      <p:bldP spid="553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2514600" y="3184525"/>
            <a:ext cx="27432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Indemnity period</a:t>
            </a:r>
          </a:p>
        </p:txBody>
      </p:sp>
      <p:sp>
        <p:nvSpPr>
          <p:cNvPr id="57348" name="Rectangle 4"/>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57349" name="Group 5"/>
          <p:cNvGrpSpPr>
            <a:grpSpLocks/>
          </p:cNvGrpSpPr>
          <p:nvPr/>
        </p:nvGrpSpPr>
        <p:grpSpPr bwMode="auto">
          <a:xfrm>
            <a:off x="685800" y="5410202"/>
            <a:ext cx="7867527" cy="1143001"/>
            <a:chOff x="288" y="3325"/>
            <a:chExt cx="5238" cy="720"/>
          </a:xfrm>
        </p:grpSpPr>
        <p:sp>
          <p:nvSpPr>
            <p:cNvPr id="57350" name="Text Box 6"/>
            <p:cNvSpPr txBox="1">
              <a:spLocks noChangeArrowheads="1"/>
            </p:cNvSpPr>
            <p:nvPr/>
          </p:nvSpPr>
          <p:spPr bwMode="auto">
            <a:xfrm>
              <a:off x="512" y="3397"/>
              <a:ext cx="5014" cy="648"/>
            </a:xfrm>
            <a:prstGeom prst="rect">
              <a:avLst/>
            </a:prstGeom>
            <a:noFill/>
            <a:ln w="9525">
              <a:noFill/>
              <a:miter lim="800000"/>
              <a:headEnd/>
              <a:tailEnd/>
            </a:ln>
            <a:effectLst/>
          </p:spPr>
          <p:txBody>
            <a:bodyPr wrap="square">
              <a:spAutoFit/>
            </a:bodyPr>
            <a:lstStyle/>
            <a:p>
              <a:pPr eaLnBrk="0" hangingPunct="0">
                <a:lnSpc>
                  <a:spcPct val="80000"/>
                </a:lnSpc>
              </a:pPr>
              <a:r>
                <a:rPr lang="en-US" sz="1900" b="1" dirty="0">
                  <a:solidFill>
                    <a:schemeClr val="bg1"/>
                  </a:solidFill>
                  <a:latin typeface="Arial Narrow" pitchFamily="34" charset="0"/>
                </a:rPr>
                <a:t>In order for Moses to become the central figure to restore the foundation of faith and be qualified to lead the Israelites out of Egypt, he as an individual had to inherit  the four-hundred-year national </a:t>
              </a:r>
              <a:r>
                <a:rPr lang="en-US" sz="1900" b="1" dirty="0">
                  <a:solidFill>
                    <a:srgbClr val="FFFF66"/>
                  </a:solidFill>
                  <a:latin typeface="Arial Narrow" pitchFamily="34" charset="0"/>
                </a:rPr>
                <a:t>indemnity</a:t>
              </a:r>
              <a:r>
                <a:rPr lang="en-US" sz="1900" b="1" dirty="0">
                  <a:solidFill>
                    <a:schemeClr val="bg1"/>
                  </a:solidFill>
                  <a:latin typeface="Arial Narrow" pitchFamily="34" charset="0"/>
                </a:rPr>
                <a:t> period and complete a dispensation of forty for the separation of Satan.</a:t>
              </a:r>
            </a:p>
          </p:txBody>
        </p:sp>
        <p:sp>
          <p:nvSpPr>
            <p:cNvPr id="57351" name="Text Box 7"/>
            <p:cNvSpPr txBox="1">
              <a:spLocks noChangeArrowheads="1"/>
            </p:cNvSpPr>
            <p:nvPr/>
          </p:nvSpPr>
          <p:spPr bwMode="auto">
            <a:xfrm>
              <a:off x="288" y="3325"/>
              <a:ext cx="240" cy="319"/>
            </a:xfrm>
            <a:prstGeom prst="rect">
              <a:avLst/>
            </a:prstGeom>
            <a:noFill/>
            <a:ln w="9525">
              <a:noFill/>
              <a:miter lim="800000"/>
              <a:headEnd/>
              <a:tailEnd/>
            </a:ln>
            <a:effectLst/>
          </p:spPr>
          <p:txBody>
            <a:bodyPr>
              <a:spAutoFit/>
            </a:bodyPr>
            <a:lstStyle/>
            <a:p>
              <a:pPr eaLnBrk="0" hangingPunct="0">
                <a:lnSpc>
                  <a:spcPts val="32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57355" name="Text Box 11"/>
          <p:cNvSpPr txBox="1">
            <a:spLocks noChangeArrowheads="1"/>
          </p:cNvSpPr>
          <p:nvPr/>
        </p:nvSpPr>
        <p:spPr bwMode="auto">
          <a:xfrm>
            <a:off x="304800" y="457200"/>
            <a:ext cx="4267200" cy="579438"/>
          </a:xfrm>
          <a:prstGeom prst="rect">
            <a:avLst/>
          </a:prstGeom>
          <a:noFill/>
          <a:ln w="9525">
            <a:noFill/>
            <a:miter lim="800000"/>
            <a:headEnd/>
            <a:tailEnd/>
          </a:ln>
          <a:effectLst/>
        </p:spPr>
        <p:txBody>
          <a:bodyPr>
            <a:spAutoFit/>
          </a:bodyPr>
          <a:lstStyle/>
          <a:p>
            <a:pPr eaLnBrk="0" hangingPunct="0"/>
            <a:r>
              <a:rPr lang="en-US" sz="3200" u="sng" dirty="0">
                <a:solidFill>
                  <a:srgbClr val="000099"/>
                </a:solidFill>
                <a:latin typeface="Fette Engschrift" pitchFamily="2" charset="0"/>
              </a:rPr>
              <a:t>2.2.1.1  The Foundation of Faith</a:t>
            </a:r>
          </a:p>
        </p:txBody>
      </p:sp>
      <p:sp>
        <p:nvSpPr>
          <p:cNvPr id="57356" name="Text Box 12"/>
          <p:cNvSpPr txBox="1">
            <a:spLocks noChangeArrowheads="1"/>
          </p:cNvSpPr>
          <p:nvPr/>
        </p:nvSpPr>
        <p:spPr bwMode="auto">
          <a:xfrm>
            <a:off x="304800" y="0"/>
            <a:ext cx="64008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2.2.1  The  First National Course to Restore Canaan</a:t>
            </a:r>
          </a:p>
        </p:txBody>
      </p:sp>
      <p:grpSp>
        <p:nvGrpSpPr>
          <p:cNvPr id="22" name="Group 21"/>
          <p:cNvGrpSpPr/>
          <p:nvPr/>
        </p:nvGrpSpPr>
        <p:grpSpPr>
          <a:xfrm>
            <a:off x="2209800" y="2209800"/>
            <a:ext cx="3886200" cy="549275"/>
            <a:chOff x="2209800" y="2209800"/>
            <a:chExt cx="3886200" cy="549275"/>
          </a:xfrm>
        </p:grpSpPr>
        <p:sp>
          <p:nvSpPr>
            <p:cNvPr id="57346" name="Text Box 2"/>
            <p:cNvSpPr txBox="1">
              <a:spLocks noChangeArrowheads="1"/>
            </p:cNvSpPr>
            <p:nvPr/>
          </p:nvSpPr>
          <p:spPr bwMode="auto">
            <a:xfrm>
              <a:off x="2514600" y="2239963"/>
              <a:ext cx="2209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Central figure</a:t>
              </a:r>
            </a:p>
          </p:txBody>
        </p:sp>
        <p:sp>
          <p:nvSpPr>
            <p:cNvPr id="57357" name="Rectangle 13"/>
            <p:cNvSpPr>
              <a:spLocks noChangeArrowheads="1"/>
            </p:cNvSpPr>
            <p:nvPr/>
          </p:nvSpPr>
          <p:spPr bwMode="auto">
            <a:xfrm>
              <a:off x="4572000" y="2209800"/>
              <a:ext cx="304800" cy="533400"/>
            </a:xfrm>
            <a:prstGeom prst="rect">
              <a:avLst/>
            </a:prstGeom>
            <a:noFill/>
            <a:ln w="9525">
              <a:noFill/>
              <a:miter lim="800000"/>
              <a:headEnd/>
              <a:tailEnd/>
            </a:ln>
            <a:effectLst/>
          </p:spPr>
          <p:txBody>
            <a:bodyPr wrap="none" anchor="ctr"/>
            <a:lstStyle/>
            <a:p>
              <a:pPr algn="ctr" eaLnBrk="0" hangingPunct="0">
                <a:lnSpc>
                  <a:spcPct val="115000"/>
                </a:lnSpc>
              </a:pPr>
              <a:r>
                <a:rPr lang="en-US" sz="2800" dirty="0">
                  <a:solidFill>
                    <a:srgbClr val="000099"/>
                  </a:solidFill>
                  <a:latin typeface="Impact" pitchFamily="34" charset="0"/>
                </a:rPr>
                <a:t>:</a:t>
              </a:r>
            </a:p>
          </p:txBody>
        </p:sp>
        <p:sp>
          <p:nvSpPr>
            <p:cNvPr id="57358" name="Text Box 14"/>
            <p:cNvSpPr txBox="1">
              <a:spLocks noChangeArrowheads="1"/>
            </p:cNvSpPr>
            <p:nvPr/>
          </p:nvSpPr>
          <p:spPr bwMode="auto">
            <a:xfrm>
              <a:off x="4800600" y="2239963"/>
              <a:ext cx="12954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Moses</a:t>
              </a:r>
            </a:p>
          </p:txBody>
        </p:sp>
        <p:sp>
          <p:nvSpPr>
            <p:cNvPr id="57359" name="Text Box 15"/>
            <p:cNvSpPr txBox="1">
              <a:spLocks noChangeArrowheads="1"/>
            </p:cNvSpPr>
            <p:nvPr/>
          </p:nvSpPr>
          <p:spPr bwMode="auto">
            <a:xfrm>
              <a:off x="2209800" y="22479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sp>
        <p:nvSpPr>
          <p:cNvPr id="57360" name="Text Box 16"/>
          <p:cNvSpPr txBox="1">
            <a:spLocks noChangeArrowheads="1"/>
          </p:cNvSpPr>
          <p:nvPr/>
        </p:nvSpPr>
        <p:spPr bwMode="auto">
          <a:xfrm>
            <a:off x="2209800" y="31623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nvGrpSpPr>
          <p:cNvPr id="57361" name="Group 17"/>
          <p:cNvGrpSpPr>
            <a:grpSpLocks/>
          </p:cNvGrpSpPr>
          <p:nvPr/>
        </p:nvGrpSpPr>
        <p:grpSpPr bwMode="auto">
          <a:xfrm>
            <a:off x="2209800" y="2667000"/>
            <a:ext cx="5486400" cy="549275"/>
            <a:chOff x="1392" y="1680"/>
            <a:chExt cx="3456" cy="346"/>
          </a:xfrm>
        </p:grpSpPr>
        <p:sp>
          <p:nvSpPr>
            <p:cNvPr id="57362" name="Text Box 18"/>
            <p:cNvSpPr txBox="1">
              <a:spLocks noChangeArrowheads="1"/>
            </p:cNvSpPr>
            <p:nvPr/>
          </p:nvSpPr>
          <p:spPr bwMode="auto">
            <a:xfrm>
              <a:off x="1584" y="1699"/>
              <a:ext cx="1968"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Object for condition</a:t>
              </a:r>
            </a:p>
          </p:txBody>
        </p:sp>
        <p:sp>
          <p:nvSpPr>
            <p:cNvPr id="57363" name="Text Box 19"/>
            <p:cNvSpPr txBox="1">
              <a:spLocks noChangeArrowheads="1"/>
            </p:cNvSpPr>
            <p:nvPr/>
          </p:nvSpPr>
          <p:spPr bwMode="auto">
            <a:xfrm>
              <a:off x="3552" y="1699"/>
              <a:ext cx="1296"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God’s Word</a:t>
              </a:r>
            </a:p>
          </p:txBody>
        </p:sp>
        <p:sp>
          <p:nvSpPr>
            <p:cNvPr id="57364" name="Text Box 20"/>
            <p:cNvSpPr txBox="1">
              <a:spLocks noChangeArrowheads="1"/>
            </p:cNvSpPr>
            <p:nvPr/>
          </p:nvSpPr>
          <p:spPr bwMode="auto">
            <a:xfrm>
              <a:off x="3408" y="1680"/>
              <a:ext cx="192" cy="34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dirty="0">
                  <a:solidFill>
                    <a:srgbClr val="000099"/>
                  </a:solidFill>
                  <a:latin typeface="Impact" pitchFamily="34" charset="0"/>
                </a:rPr>
                <a:t>:</a:t>
              </a:r>
            </a:p>
          </p:txBody>
        </p:sp>
        <p:sp>
          <p:nvSpPr>
            <p:cNvPr id="57365" name="Text Box 21"/>
            <p:cNvSpPr txBox="1">
              <a:spLocks noChangeArrowheads="1"/>
            </p:cNvSpPr>
            <p:nvPr/>
          </p:nvSpPr>
          <p:spPr bwMode="auto">
            <a:xfrm>
              <a:off x="1392" y="1704"/>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7356"/>
                                        </p:tgtEl>
                                        <p:attrNameLst>
                                          <p:attrName>style.visibility</p:attrName>
                                        </p:attrNameLst>
                                      </p:cBhvr>
                                      <p:to>
                                        <p:strVal val="visible"/>
                                      </p:to>
                                    </p:set>
                                    <p:anim calcmode="lin" valueType="num">
                                      <p:cBhvr>
                                        <p:cTn id="7" dur="1000" fill="hold"/>
                                        <p:tgtEl>
                                          <p:spTgt spid="57356"/>
                                        </p:tgtEl>
                                        <p:attrNameLst>
                                          <p:attrName>ppt_w</p:attrName>
                                        </p:attrNameLst>
                                      </p:cBhvr>
                                      <p:tavLst>
                                        <p:tav tm="0">
                                          <p:val>
                                            <p:strVal val="#ppt_w*0.70"/>
                                          </p:val>
                                        </p:tav>
                                        <p:tav tm="100000">
                                          <p:val>
                                            <p:strVal val="#ppt_w"/>
                                          </p:val>
                                        </p:tav>
                                      </p:tavLst>
                                    </p:anim>
                                    <p:anim calcmode="lin" valueType="num">
                                      <p:cBhvr>
                                        <p:cTn id="8" dur="1000" fill="hold"/>
                                        <p:tgtEl>
                                          <p:spTgt spid="57356"/>
                                        </p:tgtEl>
                                        <p:attrNameLst>
                                          <p:attrName>ppt_h</p:attrName>
                                        </p:attrNameLst>
                                      </p:cBhvr>
                                      <p:tavLst>
                                        <p:tav tm="0">
                                          <p:val>
                                            <p:strVal val="#ppt_h"/>
                                          </p:val>
                                        </p:tav>
                                        <p:tav tm="100000">
                                          <p:val>
                                            <p:strVal val="#ppt_h"/>
                                          </p:val>
                                        </p:tav>
                                      </p:tavLst>
                                    </p:anim>
                                    <p:animEffect transition="in" filter="fade">
                                      <p:cBhvr>
                                        <p:cTn id="9" dur="1000"/>
                                        <p:tgtEl>
                                          <p:spTgt spid="5735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7355">
                                            <p:txEl>
                                              <p:pRg st="0" end="0"/>
                                            </p:txEl>
                                          </p:spTgt>
                                        </p:tgtEl>
                                        <p:attrNameLst>
                                          <p:attrName>style.visibility</p:attrName>
                                        </p:attrNameLst>
                                      </p:cBhvr>
                                      <p:to>
                                        <p:strVal val="visible"/>
                                      </p:to>
                                    </p:set>
                                    <p:animEffect transition="in" filter="fade">
                                      <p:cBhvr>
                                        <p:cTn id="14" dur="2000"/>
                                        <p:tgtEl>
                                          <p:spTgt spid="5735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7349"/>
                                        </p:tgtEl>
                                        <p:attrNameLst>
                                          <p:attrName>style.visibility</p:attrName>
                                        </p:attrNameLst>
                                      </p:cBhvr>
                                      <p:to>
                                        <p:strVal val="visible"/>
                                      </p:to>
                                    </p:set>
                                    <p:animEffect transition="in" filter="barn(outVertical)">
                                      <p:cBhvr>
                                        <p:cTn id="19" dur="500"/>
                                        <p:tgtEl>
                                          <p:spTgt spid="5734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7361"/>
                                        </p:tgtEl>
                                        <p:attrNameLst>
                                          <p:attrName>style.visibility</p:attrName>
                                        </p:attrNameLst>
                                      </p:cBhvr>
                                      <p:to>
                                        <p:strVal val="visible"/>
                                      </p:to>
                                    </p:set>
                                    <p:animEffect transition="in" filter="fade">
                                      <p:cBhvr>
                                        <p:cTn id="27" dur="2000"/>
                                        <p:tgtEl>
                                          <p:spTgt spid="573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360"/>
                                        </p:tgtEl>
                                        <p:attrNameLst>
                                          <p:attrName>style.visibility</p:attrName>
                                        </p:attrNameLst>
                                      </p:cBhvr>
                                      <p:to>
                                        <p:strVal val="visible"/>
                                      </p:to>
                                    </p:set>
                                    <p:animEffect transition="in" filter="fade">
                                      <p:cBhvr>
                                        <p:cTn id="32" dur="1000"/>
                                        <p:tgtEl>
                                          <p:spTgt spid="5736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7347"/>
                                        </p:tgtEl>
                                        <p:attrNameLst>
                                          <p:attrName>style.visibility</p:attrName>
                                        </p:attrNameLst>
                                      </p:cBhvr>
                                      <p:to>
                                        <p:strVal val="visible"/>
                                      </p:to>
                                    </p:set>
                                    <p:animEffect transition="in" filter="fade">
                                      <p:cBhvr>
                                        <p:cTn id="35" dur="20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P spid="57356" grpId="0"/>
      <p:bldP spid="5736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59394" name="Picture 2" descr="Moses_Miriam ventured to come closer"/>
          <p:cNvPicPr>
            <a:picLocks noChangeAspect="1" noChangeArrowheads="1"/>
          </p:cNvPicPr>
          <p:nvPr/>
        </p:nvPicPr>
        <p:blipFill>
          <a:blip r:embed="rId3">
            <a:lum bright="46000" contrast="-70000"/>
          </a:blip>
          <a:srcRect/>
          <a:stretch>
            <a:fillRect/>
          </a:stretch>
        </p:blipFill>
        <p:spPr bwMode="auto">
          <a:xfrm>
            <a:off x="485775" y="990600"/>
            <a:ext cx="3552825" cy="4572000"/>
          </a:xfrm>
          <a:prstGeom prst="rect">
            <a:avLst/>
          </a:prstGeom>
          <a:noFill/>
        </p:spPr>
      </p:pic>
      <p:pic>
        <p:nvPicPr>
          <p:cNvPr id="59395" name="Picture 3" descr="Moses_Miriam ventured to come closer"/>
          <p:cNvPicPr>
            <a:picLocks noChangeAspect="1" noChangeArrowheads="1"/>
          </p:cNvPicPr>
          <p:nvPr/>
        </p:nvPicPr>
        <p:blipFill>
          <a:blip r:embed="rId3"/>
          <a:srcRect/>
          <a:stretch>
            <a:fillRect/>
          </a:stretch>
        </p:blipFill>
        <p:spPr bwMode="auto">
          <a:xfrm>
            <a:off x="485775" y="990600"/>
            <a:ext cx="3552825" cy="4572000"/>
          </a:xfrm>
          <a:prstGeom prst="rect">
            <a:avLst/>
          </a:prstGeom>
          <a:noFill/>
        </p:spPr>
      </p:pic>
      <p:sp>
        <p:nvSpPr>
          <p:cNvPr id="59396" name="Rectangle 4"/>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59397" name="Group 5"/>
          <p:cNvGrpSpPr>
            <a:grpSpLocks/>
          </p:cNvGrpSpPr>
          <p:nvPr/>
        </p:nvGrpSpPr>
        <p:grpSpPr bwMode="auto">
          <a:xfrm>
            <a:off x="787682" y="5532437"/>
            <a:ext cx="7441918" cy="868363"/>
            <a:chOff x="528" y="3408"/>
            <a:chExt cx="4349" cy="547"/>
          </a:xfrm>
        </p:grpSpPr>
        <p:sp>
          <p:nvSpPr>
            <p:cNvPr id="59398" name="Text Box 6"/>
            <p:cNvSpPr txBox="1">
              <a:spLocks noChangeArrowheads="1"/>
            </p:cNvSpPr>
            <p:nvPr/>
          </p:nvSpPr>
          <p:spPr bwMode="auto">
            <a:xfrm>
              <a:off x="707" y="3455"/>
              <a:ext cx="4170" cy="500"/>
            </a:xfrm>
            <a:prstGeom prst="rect">
              <a:avLst/>
            </a:prstGeom>
            <a:noFill/>
            <a:ln w="9525">
              <a:noFill/>
              <a:miter lim="800000"/>
              <a:headEnd/>
              <a:tailEnd/>
            </a:ln>
            <a:effectLst/>
          </p:spPr>
          <p:txBody>
            <a:bodyPr wrap="square">
              <a:spAutoFit/>
            </a:bodyPr>
            <a:lstStyle/>
            <a:p>
              <a:pPr eaLnBrk="0" hangingPunct="0">
                <a:lnSpc>
                  <a:spcPct val="80000"/>
                </a:lnSpc>
              </a:pPr>
              <a:r>
                <a:rPr lang="en-US" sz="1900" b="1" dirty="0">
                  <a:solidFill>
                    <a:schemeClr val="bg1"/>
                  </a:solidFill>
                  <a:latin typeface="Arial Narrow" pitchFamily="34" charset="0"/>
                </a:rPr>
                <a:t>To achieve this purpose, </a:t>
              </a:r>
              <a:r>
                <a:rPr lang="en-US" sz="1900" b="1" u="sng" dirty="0">
                  <a:solidFill>
                    <a:schemeClr val="bg1"/>
                  </a:solidFill>
                  <a:latin typeface="Arial Narrow" pitchFamily="34" charset="0"/>
                </a:rPr>
                <a:t>Moses</a:t>
              </a:r>
              <a:r>
                <a:rPr lang="en-US" sz="1900" b="1" dirty="0">
                  <a:solidFill>
                    <a:schemeClr val="bg1"/>
                  </a:solidFill>
                  <a:latin typeface="Arial Narrow" pitchFamily="34" charset="0"/>
                </a:rPr>
                <a:t> was brought into the </a:t>
              </a:r>
              <a:r>
                <a:rPr lang="en-US" sz="1900" b="1" u="sng" dirty="0">
                  <a:solidFill>
                    <a:schemeClr val="bg1"/>
                  </a:solidFill>
                  <a:latin typeface="Arial Narrow" pitchFamily="34" charset="0"/>
                </a:rPr>
                <a:t>Pharaoh’s palace</a:t>
              </a:r>
              <a:r>
                <a:rPr lang="en-US" sz="1900" b="1" dirty="0">
                  <a:solidFill>
                    <a:schemeClr val="bg1"/>
                  </a:solidFill>
                  <a:latin typeface="Arial Narrow" pitchFamily="34" charset="0"/>
                </a:rPr>
                <a:t>, the center of the satanic world, and he spent forty years there, completing the </a:t>
              </a:r>
              <a:r>
                <a:rPr lang="en-US" sz="1900" b="1" u="sng" dirty="0">
                  <a:solidFill>
                    <a:schemeClr val="bg1"/>
                  </a:solidFill>
                  <a:latin typeface="Arial Narrow" pitchFamily="34" charset="0"/>
                </a:rPr>
                <a:t>dispensation of forty</a:t>
              </a:r>
              <a:r>
                <a:rPr lang="en-US" sz="1900" b="1" dirty="0">
                  <a:solidFill>
                    <a:schemeClr val="bg1"/>
                  </a:solidFill>
                  <a:latin typeface="Arial Narrow" pitchFamily="34" charset="0"/>
                </a:rPr>
                <a:t> for the separation of Satan.</a:t>
              </a:r>
            </a:p>
          </p:txBody>
        </p:sp>
        <p:sp>
          <p:nvSpPr>
            <p:cNvPr id="59399" name="Text Box 7"/>
            <p:cNvSpPr txBox="1">
              <a:spLocks noChangeArrowheads="1"/>
            </p:cNvSpPr>
            <p:nvPr/>
          </p:nvSpPr>
          <p:spPr bwMode="auto">
            <a:xfrm>
              <a:off x="528" y="3408"/>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59400" name="Text Box 8"/>
          <p:cNvSpPr txBox="1">
            <a:spLocks noChangeArrowheads="1"/>
          </p:cNvSpPr>
          <p:nvPr/>
        </p:nvSpPr>
        <p:spPr bwMode="auto">
          <a:xfrm>
            <a:off x="2514600" y="2239963"/>
            <a:ext cx="2209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Central figure</a:t>
            </a:r>
          </a:p>
        </p:txBody>
      </p:sp>
      <p:sp>
        <p:nvSpPr>
          <p:cNvPr id="59401" name="Text Box 9"/>
          <p:cNvSpPr txBox="1">
            <a:spLocks noChangeArrowheads="1"/>
          </p:cNvSpPr>
          <p:nvPr/>
        </p:nvSpPr>
        <p:spPr bwMode="auto">
          <a:xfrm>
            <a:off x="2514600" y="2697163"/>
            <a:ext cx="31242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Object for condition</a:t>
            </a:r>
          </a:p>
        </p:txBody>
      </p:sp>
      <p:sp>
        <p:nvSpPr>
          <p:cNvPr id="59402" name="Text Box 10"/>
          <p:cNvSpPr txBox="1">
            <a:spLocks noChangeArrowheads="1"/>
          </p:cNvSpPr>
          <p:nvPr/>
        </p:nvSpPr>
        <p:spPr bwMode="auto">
          <a:xfrm>
            <a:off x="2514600" y="3184525"/>
            <a:ext cx="27432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Indemnity period</a:t>
            </a:r>
          </a:p>
        </p:txBody>
      </p:sp>
      <p:grpSp>
        <p:nvGrpSpPr>
          <p:cNvPr id="59403" name="Group 11"/>
          <p:cNvGrpSpPr>
            <a:grpSpLocks/>
          </p:cNvGrpSpPr>
          <p:nvPr/>
        </p:nvGrpSpPr>
        <p:grpSpPr bwMode="auto">
          <a:xfrm>
            <a:off x="1219200" y="3997325"/>
            <a:ext cx="1619250" cy="855663"/>
            <a:chOff x="1344" y="2736"/>
            <a:chExt cx="1056" cy="528"/>
          </a:xfrm>
        </p:grpSpPr>
        <p:sp>
          <p:nvSpPr>
            <p:cNvPr id="59404" name="Oval 12"/>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59405" name="WordArt 13"/>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59407" name="Text Box 15"/>
          <p:cNvSpPr txBox="1">
            <a:spLocks noChangeArrowheads="1"/>
          </p:cNvSpPr>
          <p:nvPr/>
        </p:nvSpPr>
        <p:spPr bwMode="auto">
          <a:xfrm>
            <a:off x="4800600" y="2239963"/>
            <a:ext cx="12954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Moses</a:t>
            </a:r>
          </a:p>
        </p:txBody>
      </p:sp>
      <p:sp>
        <p:nvSpPr>
          <p:cNvPr id="59408" name="Text Box 16"/>
          <p:cNvSpPr txBox="1">
            <a:spLocks noChangeArrowheads="1"/>
          </p:cNvSpPr>
          <p:nvPr/>
        </p:nvSpPr>
        <p:spPr bwMode="auto">
          <a:xfrm>
            <a:off x="5638800" y="2697163"/>
            <a:ext cx="20574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God’s Word</a:t>
            </a:r>
          </a:p>
        </p:txBody>
      </p:sp>
      <p:sp>
        <p:nvSpPr>
          <p:cNvPr id="59409" name="Text Box 17"/>
          <p:cNvSpPr txBox="1">
            <a:spLocks noChangeArrowheads="1"/>
          </p:cNvSpPr>
          <p:nvPr/>
        </p:nvSpPr>
        <p:spPr bwMode="auto">
          <a:xfrm>
            <a:off x="5410200" y="2667000"/>
            <a:ext cx="304800" cy="53975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dirty="0">
                <a:solidFill>
                  <a:srgbClr val="000099"/>
                </a:solidFill>
                <a:latin typeface="Impact" pitchFamily="34" charset="0"/>
              </a:rPr>
              <a:t>:</a:t>
            </a:r>
          </a:p>
        </p:txBody>
      </p:sp>
      <p:sp>
        <p:nvSpPr>
          <p:cNvPr id="59410" name="Text Box 18"/>
          <p:cNvSpPr txBox="1">
            <a:spLocks noChangeArrowheads="1"/>
          </p:cNvSpPr>
          <p:nvPr/>
        </p:nvSpPr>
        <p:spPr bwMode="auto">
          <a:xfrm>
            <a:off x="5257800" y="3184525"/>
            <a:ext cx="18288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Forty years</a:t>
            </a:r>
          </a:p>
        </p:txBody>
      </p:sp>
      <p:sp>
        <p:nvSpPr>
          <p:cNvPr id="59411" name="Text Box 19"/>
          <p:cNvSpPr txBox="1">
            <a:spLocks noChangeArrowheads="1"/>
          </p:cNvSpPr>
          <p:nvPr/>
        </p:nvSpPr>
        <p:spPr bwMode="auto">
          <a:xfrm>
            <a:off x="5029200" y="3184525"/>
            <a:ext cx="3048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99"/>
                </a:solidFill>
                <a:latin typeface="Impact" pitchFamily="34" charset="0"/>
              </a:rPr>
              <a:t>:</a:t>
            </a:r>
          </a:p>
        </p:txBody>
      </p:sp>
      <p:sp>
        <p:nvSpPr>
          <p:cNvPr id="59412" name="Text Box 20"/>
          <p:cNvSpPr txBox="1">
            <a:spLocks noChangeArrowheads="1"/>
          </p:cNvSpPr>
          <p:nvPr/>
        </p:nvSpPr>
        <p:spPr bwMode="auto">
          <a:xfrm>
            <a:off x="5257800" y="3519488"/>
            <a:ext cx="30480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in Pharaoh’s palace</a:t>
            </a:r>
          </a:p>
        </p:txBody>
      </p:sp>
      <p:sp>
        <p:nvSpPr>
          <p:cNvPr id="59413" name="Text Box 21"/>
          <p:cNvSpPr txBox="1">
            <a:spLocks noChangeArrowheads="1"/>
          </p:cNvSpPr>
          <p:nvPr/>
        </p:nvSpPr>
        <p:spPr bwMode="auto">
          <a:xfrm>
            <a:off x="2209800" y="22479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59414" name="Text Box 22"/>
          <p:cNvSpPr txBox="1">
            <a:spLocks noChangeArrowheads="1"/>
          </p:cNvSpPr>
          <p:nvPr/>
        </p:nvSpPr>
        <p:spPr bwMode="auto">
          <a:xfrm>
            <a:off x="2209800" y="27051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59415" name="Text Box 23"/>
          <p:cNvSpPr txBox="1">
            <a:spLocks noChangeArrowheads="1"/>
          </p:cNvSpPr>
          <p:nvPr/>
        </p:nvSpPr>
        <p:spPr bwMode="auto">
          <a:xfrm>
            <a:off x="2209800" y="31623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nvGrpSpPr>
          <p:cNvPr id="59418" name="Group 26"/>
          <p:cNvGrpSpPr>
            <a:grpSpLocks/>
          </p:cNvGrpSpPr>
          <p:nvPr/>
        </p:nvGrpSpPr>
        <p:grpSpPr bwMode="auto">
          <a:xfrm>
            <a:off x="3276600" y="4114800"/>
            <a:ext cx="3810000" cy="990600"/>
            <a:chOff x="1872" y="2592"/>
            <a:chExt cx="2736" cy="624"/>
          </a:xfrm>
        </p:grpSpPr>
        <p:sp>
          <p:nvSpPr>
            <p:cNvPr id="59419" name="Rectangle 27"/>
            <p:cNvSpPr>
              <a:spLocks noChangeArrowheads="1"/>
            </p:cNvSpPr>
            <p:nvPr/>
          </p:nvSpPr>
          <p:spPr bwMode="auto">
            <a:xfrm>
              <a:off x="1872" y="2592"/>
              <a:ext cx="2736" cy="624"/>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59420" name="Text Box 28"/>
            <p:cNvSpPr txBox="1">
              <a:spLocks noChangeArrowheads="1"/>
            </p:cNvSpPr>
            <p:nvPr/>
          </p:nvSpPr>
          <p:spPr bwMode="auto">
            <a:xfrm>
              <a:off x="1872" y="2640"/>
              <a:ext cx="2736" cy="55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dirty="0">
                  <a:solidFill>
                    <a:schemeClr val="bg1"/>
                  </a:solidFill>
                  <a:latin typeface="Fette Engschrift" pitchFamily="2" charset="0"/>
                </a:rPr>
                <a:t>Dispensation of forty       for separation of Satan</a:t>
              </a:r>
            </a:p>
          </p:txBody>
        </p:sp>
      </p:grpSp>
      <p:sp>
        <p:nvSpPr>
          <p:cNvPr id="29" name="Text Box 11"/>
          <p:cNvSpPr txBox="1">
            <a:spLocks noChangeArrowheads="1"/>
          </p:cNvSpPr>
          <p:nvPr/>
        </p:nvSpPr>
        <p:spPr bwMode="auto">
          <a:xfrm>
            <a:off x="304800" y="457200"/>
            <a:ext cx="4267200" cy="579438"/>
          </a:xfrm>
          <a:prstGeom prst="rect">
            <a:avLst/>
          </a:prstGeom>
          <a:noFill/>
          <a:ln w="9525">
            <a:noFill/>
            <a:miter lim="800000"/>
            <a:headEnd/>
            <a:tailEnd/>
          </a:ln>
          <a:effectLst/>
        </p:spPr>
        <p:txBody>
          <a:bodyPr>
            <a:spAutoFit/>
          </a:bodyPr>
          <a:lstStyle/>
          <a:p>
            <a:pPr eaLnBrk="0" hangingPunct="0"/>
            <a:r>
              <a:rPr lang="en-US" sz="3200" u="sng" dirty="0">
                <a:solidFill>
                  <a:srgbClr val="000099"/>
                </a:solidFill>
                <a:latin typeface="Fette Engschrift" pitchFamily="2" charset="0"/>
              </a:rPr>
              <a:t>2.2.1.1  The Foundation of Faith</a:t>
            </a:r>
          </a:p>
        </p:txBody>
      </p:sp>
      <p:sp>
        <p:nvSpPr>
          <p:cNvPr id="30" name="Text Box 12"/>
          <p:cNvSpPr txBox="1">
            <a:spLocks noChangeArrowheads="1"/>
          </p:cNvSpPr>
          <p:nvPr/>
        </p:nvSpPr>
        <p:spPr bwMode="auto">
          <a:xfrm>
            <a:off x="304800" y="0"/>
            <a:ext cx="64008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2.2.1  The  First National Course to Restore Canaan</a:t>
            </a:r>
          </a:p>
        </p:txBody>
      </p:sp>
      <p:sp>
        <p:nvSpPr>
          <p:cNvPr id="31" name="Rectangle 13"/>
          <p:cNvSpPr>
            <a:spLocks noChangeArrowheads="1"/>
          </p:cNvSpPr>
          <p:nvPr/>
        </p:nvSpPr>
        <p:spPr bwMode="auto">
          <a:xfrm>
            <a:off x="4572000" y="2209800"/>
            <a:ext cx="304800" cy="533400"/>
          </a:xfrm>
          <a:prstGeom prst="rect">
            <a:avLst/>
          </a:prstGeom>
          <a:noFill/>
          <a:ln w="9525">
            <a:noFill/>
            <a:miter lim="800000"/>
            <a:headEnd/>
            <a:tailEnd/>
          </a:ln>
          <a:effectLst/>
        </p:spPr>
        <p:txBody>
          <a:bodyPr wrap="none" anchor="ctr"/>
          <a:lstStyle/>
          <a:p>
            <a:pPr algn="ctr" eaLnBrk="0" hangingPunct="0">
              <a:lnSpc>
                <a:spcPct val="115000"/>
              </a:lnSpc>
            </a:pPr>
            <a:r>
              <a:rPr lang="en-US" sz="2800" dirty="0">
                <a:solidFill>
                  <a:srgbClr val="000099"/>
                </a:solidFill>
                <a:latin typeface="Impact" pitchFamily="34" charset="0"/>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arn(outVertical)">
                                      <p:cBhvr>
                                        <p:cTn id="7" dur="500"/>
                                        <p:tgtEl>
                                          <p:spTgt spid="5939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9403"/>
                                        </p:tgtEl>
                                        <p:attrNameLst>
                                          <p:attrName>style.visibility</p:attrName>
                                        </p:attrNameLst>
                                      </p:cBhvr>
                                      <p:to>
                                        <p:strVal val="visible"/>
                                      </p:to>
                                    </p:set>
                                    <p:anim calcmode="lin" valueType="num">
                                      <p:cBhvr>
                                        <p:cTn id="12" dur="2000" fill="hold"/>
                                        <p:tgtEl>
                                          <p:spTgt spid="59403"/>
                                        </p:tgtEl>
                                        <p:attrNameLst>
                                          <p:attrName>ppt_w</p:attrName>
                                        </p:attrNameLst>
                                      </p:cBhvr>
                                      <p:tavLst>
                                        <p:tav tm="0">
                                          <p:val>
                                            <p:strVal val="#ppt_w*0.70"/>
                                          </p:val>
                                        </p:tav>
                                        <p:tav tm="100000">
                                          <p:val>
                                            <p:strVal val="#ppt_w"/>
                                          </p:val>
                                        </p:tav>
                                      </p:tavLst>
                                    </p:anim>
                                    <p:anim calcmode="lin" valueType="num">
                                      <p:cBhvr>
                                        <p:cTn id="13" dur="2000" fill="hold"/>
                                        <p:tgtEl>
                                          <p:spTgt spid="59403"/>
                                        </p:tgtEl>
                                        <p:attrNameLst>
                                          <p:attrName>ppt_h</p:attrName>
                                        </p:attrNameLst>
                                      </p:cBhvr>
                                      <p:tavLst>
                                        <p:tav tm="0">
                                          <p:val>
                                            <p:strVal val="#ppt_h"/>
                                          </p:val>
                                        </p:tav>
                                        <p:tav tm="100000">
                                          <p:val>
                                            <p:strVal val="#ppt_h"/>
                                          </p:val>
                                        </p:tav>
                                      </p:tavLst>
                                    </p:anim>
                                    <p:animEffect transition="in" filter="fade">
                                      <p:cBhvr>
                                        <p:cTn id="14" dur="2000"/>
                                        <p:tgtEl>
                                          <p:spTgt spid="5940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9412"/>
                                        </p:tgtEl>
                                        <p:attrNameLst>
                                          <p:attrName>style.visibility</p:attrName>
                                        </p:attrNameLst>
                                      </p:cBhvr>
                                      <p:to>
                                        <p:strVal val="visible"/>
                                      </p:to>
                                    </p:set>
                                    <p:anim calcmode="lin" valueType="num">
                                      <p:cBhvr>
                                        <p:cTn id="19" dur="1000" fill="hold"/>
                                        <p:tgtEl>
                                          <p:spTgt spid="59412"/>
                                        </p:tgtEl>
                                        <p:attrNameLst>
                                          <p:attrName>ppt_w</p:attrName>
                                        </p:attrNameLst>
                                      </p:cBhvr>
                                      <p:tavLst>
                                        <p:tav tm="0">
                                          <p:val>
                                            <p:fltVal val="0"/>
                                          </p:val>
                                        </p:tav>
                                        <p:tav tm="100000">
                                          <p:val>
                                            <p:strVal val="#ppt_w"/>
                                          </p:val>
                                        </p:tav>
                                      </p:tavLst>
                                    </p:anim>
                                    <p:anim calcmode="lin" valueType="num">
                                      <p:cBhvr>
                                        <p:cTn id="20" dur="1000" fill="hold"/>
                                        <p:tgtEl>
                                          <p:spTgt spid="59412"/>
                                        </p:tgtEl>
                                        <p:attrNameLst>
                                          <p:attrName>ppt_h</p:attrName>
                                        </p:attrNameLst>
                                      </p:cBhvr>
                                      <p:tavLst>
                                        <p:tav tm="0">
                                          <p:val>
                                            <p:strVal val="#ppt_h"/>
                                          </p:val>
                                        </p:tav>
                                        <p:tav tm="100000">
                                          <p:val>
                                            <p:strVal val="#ppt_h"/>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59410"/>
                                        </p:tgtEl>
                                        <p:attrNameLst>
                                          <p:attrName>style.visibility</p:attrName>
                                        </p:attrNameLst>
                                      </p:cBhvr>
                                      <p:to>
                                        <p:strVal val="visible"/>
                                      </p:to>
                                    </p:set>
                                    <p:animEffect transition="in" filter="fade">
                                      <p:cBhvr>
                                        <p:cTn id="23" dur="2000"/>
                                        <p:tgtEl>
                                          <p:spTgt spid="594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411"/>
                                        </p:tgtEl>
                                        <p:attrNameLst>
                                          <p:attrName>style.visibility</p:attrName>
                                        </p:attrNameLst>
                                      </p:cBhvr>
                                      <p:to>
                                        <p:strVal val="visible"/>
                                      </p:to>
                                    </p:set>
                                    <p:animEffect transition="in" filter="fade">
                                      <p:cBhvr>
                                        <p:cTn id="26" dur="2000"/>
                                        <p:tgtEl>
                                          <p:spTgt spid="59411"/>
                                        </p:tgtEl>
                                      </p:cBhvr>
                                    </p:animEffect>
                                  </p:childTnLst>
                                </p:cTn>
                              </p:par>
                              <p:par>
                                <p:cTn id="27" presetID="10" presetClass="entr" presetSubtype="0" fill="hold" nodeType="withEffect">
                                  <p:stCondLst>
                                    <p:cond delay="0"/>
                                  </p:stCondLst>
                                  <p:childTnLst>
                                    <p:set>
                                      <p:cBhvr>
                                        <p:cTn id="28" dur="1" fill="hold">
                                          <p:stCondLst>
                                            <p:cond delay="0"/>
                                          </p:stCondLst>
                                        </p:cTn>
                                        <p:tgtEl>
                                          <p:spTgt spid="59395"/>
                                        </p:tgtEl>
                                        <p:attrNameLst>
                                          <p:attrName>style.visibility</p:attrName>
                                        </p:attrNameLst>
                                      </p:cBhvr>
                                      <p:to>
                                        <p:strVal val="visible"/>
                                      </p:to>
                                    </p:set>
                                    <p:animEffect transition="in" filter="fade">
                                      <p:cBhvr>
                                        <p:cTn id="29" dur="2000"/>
                                        <p:tgtEl>
                                          <p:spTgt spid="59395"/>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59418"/>
                                        </p:tgtEl>
                                        <p:attrNameLst>
                                          <p:attrName>style.visibility</p:attrName>
                                        </p:attrNameLst>
                                      </p:cBhvr>
                                      <p:to>
                                        <p:strVal val="visible"/>
                                      </p:to>
                                    </p:set>
                                    <p:anim calcmode="lin" valueType="num">
                                      <p:cBhvr>
                                        <p:cTn id="34" dur="2000" fill="hold"/>
                                        <p:tgtEl>
                                          <p:spTgt spid="59418"/>
                                        </p:tgtEl>
                                        <p:attrNameLst>
                                          <p:attrName>ppt_w</p:attrName>
                                        </p:attrNameLst>
                                      </p:cBhvr>
                                      <p:tavLst>
                                        <p:tav tm="0">
                                          <p:val>
                                            <p:strVal val="#ppt_w*0.70"/>
                                          </p:val>
                                        </p:tav>
                                        <p:tav tm="100000">
                                          <p:val>
                                            <p:strVal val="#ppt_w"/>
                                          </p:val>
                                        </p:tav>
                                      </p:tavLst>
                                    </p:anim>
                                    <p:anim calcmode="lin" valueType="num">
                                      <p:cBhvr>
                                        <p:cTn id="35" dur="2000" fill="hold"/>
                                        <p:tgtEl>
                                          <p:spTgt spid="59418"/>
                                        </p:tgtEl>
                                        <p:attrNameLst>
                                          <p:attrName>ppt_h</p:attrName>
                                        </p:attrNameLst>
                                      </p:cBhvr>
                                      <p:tavLst>
                                        <p:tav tm="0">
                                          <p:val>
                                            <p:strVal val="#ppt_h"/>
                                          </p:val>
                                        </p:tav>
                                        <p:tav tm="100000">
                                          <p:val>
                                            <p:strVal val="#ppt_h"/>
                                          </p:val>
                                        </p:tav>
                                      </p:tavLst>
                                    </p:anim>
                                    <p:animEffect transition="in" filter="fade">
                                      <p:cBhvr>
                                        <p:cTn id="36" dur="2000"/>
                                        <p:tgtEl>
                                          <p:spTgt spid="59418"/>
                                        </p:tgtEl>
                                      </p:cBhvr>
                                    </p:animEffect>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2000"/>
                                        <p:tgtEl>
                                          <p:spTgt spid="59395"/>
                                        </p:tgtEl>
                                      </p:cBhvr>
                                    </p:animEffect>
                                    <p:set>
                                      <p:cBhvr>
                                        <p:cTn id="40" dur="1" fill="hold">
                                          <p:stCondLst>
                                            <p:cond delay="1999"/>
                                          </p:stCondLst>
                                        </p:cTn>
                                        <p:tgtEl>
                                          <p:spTgt spid="59395"/>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499"/>
                                          </p:stCondLst>
                                        </p:cTn>
                                        <p:tgtEl>
                                          <p:spTgt spid="59394"/>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59394"/>
                                        </p:tgtEl>
                                        <p:attrNameLst>
                                          <p:attrName>style.visibility</p:attrName>
                                        </p:attrNameLst>
                                      </p:cBhvr>
                                      <p:to>
                                        <p:strVal val="visible"/>
                                      </p:to>
                                    </p:set>
                                    <p:animEffect transition="in" filter="fade">
                                      <p:cBhvr>
                                        <p:cTn id="45" dur="20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0" grpId="0"/>
      <p:bldP spid="59411" grpId="0"/>
      <p:bldP spid="594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61442" name="Picture 2" descr="Moses_Miriam ventured to come closer"/>
          <p:cNvPicPr>
            <a:picLocks noChangeAspect="1" noChangeArrowheads="1"/>
          </p:cNvPicPr>
          <p:nvPr/>
        </p:nvPicPr>
        <p:blipFill>
          <a:blip r:embed="rId3">
            <a:lum bright="46000" contrast="-70000"/>
          </a:blip>
          <a:srcRect/>
          <a:stretch>
            <a:fillRect/>
          </a:stretch>
        </p:blipFill>
        <p:spPr bwMode="auto">
          <a:xfrm>
            <a:off x="485775" y="990600"/>
            <a:ext cx="3552825" cy="4572000"/>
          </a:xfrm>
          <a:prstGeom prst="rect">
            <a:avLst/>
          </a:prstGeom>
          <a:noFill/>
        </p:spPr>
      </p:pic>
      <p:sp>
        <p:nvSpPr>
          <p:cNvPr id="61443" name="Rectangle 3"/>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1475" name="Group 35"/>
          <p:cNvGrpSpPr>
            <a:grpSpLocks/>
          </p:cNvGrpSpPr>
          <p:nvPr/>
        </p:nvGrpSpPr>
        <p:grpSpPr bwMode="auto">
          <a:xfrm>
            <a:off x="1346200" y="5589587"/>
            <a:ext cx="6197600" cy="658813"/>
            <a:chOff x="408" y="3496"/>
            <a:chExt cx="3904" cy="415"/>
          </a:xfrm>
        </p:grpSpPr>
        <p:sp>
          <p:nvSpPr>
            <p:cNvPr id="61445" name="Text Box 5"/>
            <p:cNvSpPr txBox="1">
              <a:spLocks noChangeArrowheads="1"/>
            </p:cNvSpPr>
            <p:nvPr/>
          </p:nvSpPr>
          <p:spPr bwMode="auto">
            <a:xfrm>
              <a:off x="600" y="3543"/>
              <a:ext cx="3712"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During the forty years of his life </a:t>
              </a:r>
              <a:r>
                <a:rPr lang="en-US" sz="2000" b="1" dirty="0" smtClean="0">
                  <a:solidFill>
                    <a:schemeClr val="bg1"/>
                  </a:solidFill>
                  <a:latin typeface="Arial Narrow" pitchFamily="34" charset="0"/>
                </a:rPr>
                <a:t>in the Pharaoh’s </a:t>
              </a:r>
              <a:r>
                <a:rPr lang="en-US" sz="2000" b="1" dirty="0">
                  <a:solidFill>
                    <a:schemeClr val="bg1"/>
                  </a:solidFill>
                  <a:latin typeface="Arial Narrow" pitchFamily="34" charset="0"/>
                </a:rPr>
                <a:t>palace, </a:t>
              </a: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 restored the </a:t>
              </a:r>
              <a:r>
                <a:rPr lang="en-US" sz="2000" b="1" u="sng" dirty="0">
                  <a:solidFill>
                    <a:schemeClr val="bg1"/>
                  </a:solidFill>
                  <a:latin typeface="Arial Narrow" pitchFamily="34" charset="0"/>
                </a:rPr>
                <a:t>foundation of faith</a:t>
              </a:r>
              <a:r>
                <a:rPr lang="en-US" sz="2000" b="1" dirty="0">
                  <a:solidFill>
                    <a:schemeClr val="bg1"/>
                  </a:solidFill>
                  <a:latin typeface="Arial Narrow" pitchFamily="34" charset="0"/>
                </a:rPr>
                <a:t> </a:t>
              </a:r>
              <a:r>
                <a:rPr lang="en-US" sz="1600" dirty="0">
                  <a:solidFill>
                    <a:schemeClr val="bg1"/>
                  </a:solidFill>
                  <a:latin typeface="Arial Narrow" pitchFamily="34" charset="0"/>
                </a:rPr>
                <a:t>(p. 235).</a:t>
              </a:r>
            </a:p>
          </p:txBody>
        </p:sp>
        <p:sp>
          <p:nvSpPr>
            <p:cNvPr id="61446" name="Text Box 6"/>
            <p:cNvSpPr txBox="1">
              <a:spLocks noChangeArrowheads="1"/>
            </p:cNvSpPr>
            <p:nvPr/>
          </p:nvSpPr>
          <p:spPr bwMode="auto">
            <a:xfrm>
              <a:off x="408" y="3496"/>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61447" name="Text Box 7"/>
          <p:cNvSpPr txBox="1">
            <a:spLocks noChangeArrowheads="1"/>
          </p:cNvSpPr>
          <p:nvPr/>
        </p:nvSpPr>
        <p:spPr bwMode="auto">
          <a:xfrm>
            <a:off x="2514600" y="2239963"/>
            <a:ext cx="2209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Central figure</a:t>
            </a:r>
          </a:p>
        </p:txBody>
      </p:sp>
      <p:sp>
        <p:nvSpPr>
          <p:cNvPr id="61448" name="Text Box 8"/>
          <p:cNvSpPr txBox="1">
            <a:spLocks noChangeArrowheads="1"/>
          </p:cNvSpPr>
          <p:nvPr/>
        </p:nvSpPr>
        <p:spPr bwMode="auto">
          <a:xfrm>
            <a:off x="2514600" y="2697163"/>
            <a:ext cx="31242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Object for condition</a:t>
            </a:r>
          </a:p>
        </p:txBody>
      </p:sp>
      <p:sp>
        <p:nvSpPr>
          <p:cNvPr id="61449" name="Text Box 9"/>
          <p:cNvSpPr txBox="1">
            <a:spLocks noChangeArrowheads="1"/>
          </p:cNvSpPr>
          <p:nvPr/>
        </p:nvSpPr>
        <p:spPr bwMode="auto">
          <a:xfrm>
            <a:off x="2514600" y="3184525"/>
            <a:ext cx="27432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Indemnity period</a:t>
            </a:r>
          </a:p>
        </p:txBody>
      </p:sp>
      <p:grpSp>
        <p:nvGrpSpPr>
          <p:cNvPr id="61450" name="Group 10"/>
          <p:cNvGrpSpPr>
            <a:grpSpLocks/>
          </p:cNvGrpSpPr>
          <p:nvPr/>
        </p:nvGrpSpPr>
        <p:grpSpPr bwMode="auto">
          <a:xfrm>
            <a:off x="1476375" y="1143000"/>
            <a:ext cx="1103313" cy="1090613"/>
            <a:chOff x="4704" y="288"/>
            <a:chExt cx="672" cy="720"/>
          </a:xfrm>
        </p:grpSpPr>
        <p:sp>
          <p:nvSpPr>
            <p:cNvPr id="61451" name="Oval 11"/>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61452" name="WordArt 12"/>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61453" name="AutoShape 13"/>
          <p:cNvSpPr>
            <a:spLocks noChangeArrowheads="1"/>
          </p:cNvSpPr>
          <p:nvPr/>
        </p:nvSpPr>
        <p:spPr bwMode="auto">
          <a:xfrm rot="10800000">
            <a:off x="1943100" y="2286000"/>
            <a:ext cx="190500" cy="1828800"/>
          </a:xfrm>
          <a:prstGeom prst="downArrow">
            <a:avLst>
              <a:gd name="adj1" fmla="val 41676"/>
              <a:gd name="adj2" fmla="val 217467"/>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61454" name="Group 14"/>
          <p:cNvGrpSpPr>
            <a:grpSpLocks/>
          </p:cNvGrpSpPr>
          <p:nvPr/>
        </p:nvGrpSpPr>
        <p:grpSpPr bwMode="auto">
          <a:xfrm>
            <a:off x="1219200" y="3997325"/>
            <a:ext cx="1619250" cy="855663"/>
            <a:chOff x="1344" y="2736"/>
            <a:chExt cx="1056" cy="528"/>
          </a:xfrm>
        </p:grpSpPr>
        <p:sp>
          <p:nvSpPr>
            <p:cNvPr id="61455" name="Oval 15"/>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61456" name="WordArt 16"/>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61457" name="Group 17"/>
          <p:cNvGrpSpPr>
            <a:grpSpLocks/>
          </p:cNvGrpSpPr>
          <p:nvPr/>
        </p:nvGrpSpPr>
        <p:grpSpPr bwMode="auto">
          <a:xfrm>
            <a:off x="304800" y="2819400"/>
            <a:ext cx="1600200" cy="762000"/>
            <a:chOff x="192" y="1872"/>
            <a:chExt cx="1008" cy="480"/>
          </a:xfrm>
        </p:grpSpPr>
        <p:sp>
          <p:nvSpPr>
            <p:cNvPr id="61458" name="Rectangle 18"/>
            <p:cNvSpPr>
              <a:spLocks noChangeArrowheads="1"/>
            </p:cNvSpPr>
            <p:nvPr/>
          </p:nvSpPr>
          <p:spPr bwMode="auto">
            <a:xfrm>
              <a:off x="211" y="1872"/>
              <a:ext cx="970" cy="480"/>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61459" name="Text Box 19"/>
            <p:cNvSpPr txBox="1">
              <a:spLocks noChangeArrowheads="1"/>
            </p:cNvSpPr>
            <p:nvPr/>
          </p:nvSpPr>
          <p:spPr bwMode="auto">
            <a:xfrm>
              <a:off x="192" y="1912"/>
              <a:ext cx="1008" cy="440"/>
            </a:xfrm>
            <a:prstGeom prst="rect">
              <a:avLst/>
            </a:prstGeom>
            <a:noFill/>
            <a:ln w="19050">
              <a:noFill/>
              <a:miter lim="800000"/>
              <a:headEnd/>
              <a:tailEnd/>
            </a:ln>
            <a:effectLst/>
          </p:spPr>
          <p:txBody>
            <a:bodyPr>
              <a:spAutoFit/>
            </a:bodyPr>
            <a:lstStyle/>
            <a:p>
              <a:pPr algn="ctr" eaLnBrk="0" hangingPunct="0">
                <a:lnSpc>
                  <a:spcPct val="75000"/>
                </a:lnSpc>
              </a:pPr>
              <a:endParaRPr lang="en-US" sz="200" dirty="0">
                <a:solidFill>
                  <a:srgbClr val="440022"/>
                </a:solidFill>
                <a:latin typeface="Impact" pitchFamily="34" charset="0"/>
              </a:endParaRPr>
            </a:p>
            <a:p>
              <a:pPr algn="ctr" eaLnBrk="0" hangingPunct="0">
                <a:lnSpc>
                  <a:spcPct val="80000"/>
                </a:lnSpc>
              </a:pPr>
              <a:r>
                <a:rPr lang="en-US" sz="2400" dirty="0">
                  <a:solidFill>
                    <a:srgbClr val="440022"/>
                  </a:solidFill>
                  <a:latin typeface="Impact" pitchFamily="34" charset="0"/>
                </a:rPr>
                <a:t>Foundation</a:t>
              </a:r>
            </a:p>
            <a:p>
              <a:pPr algn="ctr" eaLnBrk="0" hangingPunct="0">
                <a:lnSpc>
                  <a:spcPct val="80000"/>
                </a:lnSpc>
              </a:pPr>
              <a:r>
                <a:rPr lang="en-US" sz="2400" dirty="0">
                  <a:solidFill>
                    <a:srgbClr val="440022"/>
                  </a:solidFill>
                  <a:latin typeface="Impact" pitchFamily="34" charset="0"/>
                </a:rPr>
                <a:t>of faith</a:t>
              </a:r>
            </a:p>
          </p:txBody>
        </p:sp>
      </p:grpSp>
      <p:sp>
        <p:nvSpPr>
          <p:cNvPr id="61462" name="Rectangle 22"/>
          <p:cNvSpPr>
            <a:spLocks noChangeArrowheads="1"/>
          </p:cNvSpPr>
          <p:nvPr/>
        </p:nvSpPr>
        <p:spPr bwMode="auto">
          <a:xfrm>
            <a:off x="4572000" y="2209800"/>
            <a:ext cx="304800" cy="533400"/>
          </a:xfrm>
          <a:prstGeom prst="rect">
            <a:avLst/>
          </a:prstGeom>
          <a:noFill/>
          <a:ln w="9525">
            <a:noFill/>
            <a:miter lim="800000"/>
            <a:headEnd/>
            <a:tailEnd/>
          </a:ln>
          <a:effectLst/>
        </p:spPr>
        <p:txBody>
          <a:bodyPr wrap="none" anchor="ctr"/>
          <a:lstStyle/>
          <a:p>
            <a:pPr algn="ctr" eaLnBrk="0" hangingPunct="0">
              <a:lnSpc>
                <a:spcPct val="115000"/>
              </a:lnSpc>
            </a:pPr>
            <a:r>
              <a:rPr lang="en-US" sz="2800" dirty="0">
                <a:solidFill>
                  <a:srgbClr val="000099"/>
                </a:solidFill>
                <a:latin typeface="Impact" pitchFamily="34" charset="0"/>
              </a:rPr>
              <a:t>:</a:t>
            </a:r>
          </a:p>
        </p:txBody>
      </p:sp>
      <p:sp>
        <p:nvSpPr>
          <p:cNvPr id="61463" name="Text Box 23"/>
          <p:cNvSpPr txBox="1">
            <a:spLocks noChangeArrowheads="1"/>
          </p:cNvSpPr>
          <p:nvPr/>
        </p:nvSpPr>
        <p:spPr bwMode="auto">
          <a:xfrm>
            <a:off x="4800600" y="2239963"/>
            <a:ext cx="12954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Moses</a:t>
            </a:r>
          </a:p>
        </p:txBody>
      </p:sp>
      <p:sp>
        <p:nvSpPr>
          <p:cNvPr id="61464" name="Text Box 24"/>
          <p:cNvSpPr txBox="1">
            <a:spLocks noChangeArrowheads="1"/>
          </p:cNvSpPr>
          <p:nvPr/>
        </p:nvSpPr>
        <p:spPr bwMode="auto">
          <a:xfrm>
            <a:off x="5638800" y="2697163"/>
            <a:ext cx="20574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God’s Word</a:t>
            </a:r>
          </a:p>
        </p:txBody>
      </p:sp>
      <p:sp>
        <p:nvSpPr>
          <p:cNvPr id="61465" name="Text Box 25"/>
          <p:cNvSpPr txBox="1">
            <a:spLocks noChangeArrowheads="1"/>
          </p:cNvSpPr>
          <p:nvPr/>
        </p:nvSpPr>
        <p:spPr bwMode="auto">
          <a:xfrm>
            <a:off x="5410200" y="2667000"/>
            <a:ext cx="304800" cy="53975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a:solidFill>
                  <a:srgbClr val="000099"/>
                </a:solidFill>
                <a:latin typeface="Impact" pitchFamily="34" charset="0"/>
              </a:rPr>
              <a:t>:</a:t>
            </a:r>
          </a:p>
        </p:txBody>
      </p:sp>
      <p:sp>
        <p:nvSpPr>
          <p:cNvPr id="61466" name="Text Box 26"/>
          <p:cNvSpPr txBox="1">
            <a:spLocks noChangeArrowheads="1"/>
          </p:cNvSpPr>
          <p:nvPr/>
        </p:nvSpPr>
        <p:spPr bwMode="auto">
          <a:xfrm>
            <a:off x="5257800" y="3184525"/>
            <a:ext cx="18288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Forty years</a:t>
            </a:r>
          </a:p>
        </p:txBody>
      </p:sp>
      <p:sp>
        <p:nvSpPr>
          <p:cNvPr id="61467" name="Text Box 27"/>
          <p:cNvSpPr txBox="1">
            <a:spLocks noChangeArrowheads="1"/>
          </p:cNvSpPr>
          <p:nvPr/>
        </p:nvSpPr>
        <p:spPr bwMode="auto">
          <a:xfrm>
            <a:off x="5029200" y="3184525"/>
            <a:ext cx="3048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99"/>
                </a:solidFill>
                <a:latin typeface="Impact" pitchFamily="34" charset="0"/>
              </a:rPr>
              <a:t>:</a:t>
            </a:r>
          </a:p>
        </p:txBody>
      </p:sp>
      <p:sp>
        <p:nvSpPr>
          <p:cNvPr id="61468" name="Text Box 28"/>
          <p:cNvSpPr txBox="1">
            <a:spLocks noChangeArrowheads="1"/>
          </p:cNvSpPr>
          <p:nvPr/>
        </p:nvSpPr>
        <p:spPr bwMode="auto">
          <a:xfrm>
            <a:off x="5257800" y="3519488"/>
            <a:ext cx="30480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in Pharaoh’s palace</a:t>
            </a:r>
          </a:p>
        </p:txBody>
      </p:sp>
      <p:sp>
        <p:nvSpPr>
          <p:cNvPr id="61469" name="Text Box 29"/>
          <p:cNvSpPr txBox="1">
            <a:spLocks noChangeArrowheads="1"/>
          </p:cNvSpPr>
          <p:nvPr/>
        </p:nvSpPr>
        <p:spPr bwMode="auto">
          <a:xfrm>
            <a:off x="2209800" y="22479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61470" name="Text Box 30"/>
          <p:cNvSpPr txBox="1">
            <a:spLocks noChangeArrowheads="1"/>
          </p:cNvSpPr>
          <p:nvPr/>
        </p:nvSpPr>
        <p:spPr bwMode="auto">
          <a:xfrm>
            <a:off x="2209800" y="27051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61471" name="Text Box 31"/>
          <p:cNvSpPr txBox="1">
            <a:spLocks noChangeArrowheads="1"/>
          </p:cNvSpPr>
          <p:nvPr/>
        </p:nvSpPr>
        <p:spPr bwMode="auto">
          <a:xfrm>
            <a:off x="2209800" y="31623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nvGrpSpPr>
          <p:cNvPr id="61472" name="Group 32"/>
          <p:cNvGrpSpPr>
            <a:grpSpLocks/>
          </p:cNvGrpSpPr>
          <p:nvPr/>
        </p:nvGrpSpPr>
        <p:grpSpPr bwMode="auto">
          <a:xfrm>
            <a:off x="3276600" y="4114800"/>
            <a:ext cx="3810000" cy="990600"/>
            <a:chOff x="1872" y="2592"/>
            <a:chExt cx="2736" cy="624"/>
          </a:xfrm>
        </p:grpSpPr>
        <p:sp>
          <p:nvSpPr>
            <p:cNvPr id="61473" name="Rectangle 33"/>
            <p:cNvSpPr>
              <a:spLocks noChangeArrowheads="1"/>
            </p:cNvSpPr>
            <p:nvPr/>
          </p:nvSpPr>
          <p:spPr bwMode="auto">
            <a:xfrm>
              <a:off x="1872" y="2592"/>
              <a:ext cx="2736" cy="624"/>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61474" name="Text Box 34"/>
            <p:cNvSpPr txBox="1">
              <a:spLocks noChangeArrowheads="1"/>
            </p:cNvSpPr>
            <p:nvPr/>
          </p:nvSpPr>
          <p:spPr bwMode="auto">
            <a:xfrm>
              <a:off x="1872" y="2640"/>
              <a:ext cx="2736" cy="55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a:solidFill>
                    <a:schemeClr val="bg1"/>
                  </a:solidFill>
                  <a:latin typeface="Fette Engschrift" pitchFamily="2" charset="0"/>
                </a:rPr>
                <a:t>Dispensation of forty       for separation of Satan</a:t>
              </a:r>
            </a:p>
          </p:txBody>
        </p:sp>
      </p:grpSp>
      <p:sp>
        <p:nvSpPr>
          <p:cNvPr id="35" name="Text Box 11"/>
          <p:cNvSpPr txBox="1">
            <a:spLocks noChangeArrowheads="1"/>
          </p:cNvSpPr>
          <p:nvPr/>
        </p:nvSpPr>
        <p:spPr bwMode="auto">
          <a:xfrm>
            <a:off x="304800" y="457200"/>
            <a:ext cx="4267200" cy="579438"/>
          </a:xfrm>
          <a:prstGeom prst="rect">
            <a:avLst/>
          </a:prstGeom>
          <a:noFill/>
          <a:ln w="9525">
            <a:noFill/>
            <a:miter lim="800000"/>
            <a:headEnd/>
            <a:tailEnd/>
          </a:ln>
          <a:effectLst/>
        </p:spPr>
        <p:txBody>
          <a:bodyPr>
            <a:spAutoFit/>
          </a:bodyPr>
          <a:lstStyle/>
          <a:p>
            <a:pPr eaLnBrk="0" hangingPunct="0"/>
            <a:r>
              <a:rPr lang="en-US" sz="3200" u="sng" dirty="0">
                <a:solidFill>
                  <a:srgbClr val="000099"/>
                </a:solidFill>
                <a:latin typeface="Fette Engschrift" pitchFamily="2" charset="0"/>
              </a:rPr>
              <a:t>2.2.1.1  The Foundation of Faith</a:t>
            </a:r>
          </a:p>
        </p:txBody>
      </p:sp>
      <p:sp>
        <p:nvSpPr>
          <p:cNvPr id="36" name="Text Box 12"/>
          <p:cNvSpPr txBox="1">
            <a:spLocks noChangeArrowheads="1"/>
          </p:cNvSpPr>
          <p:nvPr/>
        </p:nvSpPr>
        <p:spPr bwMode="auto">
          <a:xfrm>
            <a:off x="304800" y="0"/>
            <a:ext cx="64008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2.2.1  The  First National Course to Restore Canaan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1475"/>
                                        </p:tgtEl>
                                        <p:attrNameLst>
                                          <p:attrName>style.visibility</p:attrName>
                                        </p:attrNameLst>
                                      </p:cBhvr>
                                      <p:to>
                                        <p:strVal val="visible"/>
                                      </p:to>
                                    </p:set>
                                    <p:animEffect transition="in" filter="barn(outVertical)">
                                      <p:cBhvr>
                                        <p:cTn id="7" dur="500"/>
                                        <p:tgtEl>
                                          <p:spTgt spid="6147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decel="50000" autoRev="1" fill="remove" nodeType="clickEffect">
                                  <p:stCondLst>
                                    <p:cond delay="0"/>
                                  </p:stCondLst>
                                  <p:childTnLst>
                                    <p:animScale>
                                      <p:cBhvr>
                                        <p:cTn id="11" dur="1000" fill="hold"/>
                                        <p:tgtEl>
                                          <p:spTgt spid="61454"/>
                                        </p:tgtEl>
                                      </p:cBhvr>
                                      <p:by x="150000" y="150000"/>
                                    </p:animScale>
                                  </p:childTnLst>
                                </p:cTn>
                              </p:par>
                              <p:par>
                                <p:cTn id="12" presetID="10" presetClass="exit" presetSubtype="0" fill="hold" nodeType="withEffect">
                                  <p:stCondLst>
                                    <p:cond delay="0"/>
                                  </p:stCondLst>
                                  <p:childTnLst>
                                    <p:animEffect transition="out" filter="fade">
                                      <p:cBhvr>
                                        <p:cTn id="13" dur="2000"/>
                                        <p:tgtEl>
                                          <p:spTgt spid="61442"/>
                                        </p:tgtEl>
                                      </p:cBhvr>
                                    </p:animEffect>
                                    <p:set>
                                      <p:cBhvr>
                                        <p:cTn id="14" dur="1" fill="hold">
                                          <p:stCondLst>
                                            <p:cond delay="1999"/>
                                          </p:stCondLst>
                                        </p:cTn>
                                        <p:tgtEl>
                                          <p:spTgt spid="6144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nodeType="clickEffect">
                                  <p:stCondLst>
                                    <p:cond delay="0"/>
                                  </p:stCondLst>
                                  <p:childTnLst>
                                    <p:set>
                                      <p:cBhvr>
                                        <p:cTn id="18" dur="1" fill="hold">
                                          <p:stCondLst>
                                            <p:cond delay="0"/>
                                          </p:stCondLst>
                                        </p:cTn>
                                        <p:tgtEl>
                                          <p:spTgt spid="61457"/>
                                        </p:tgtEl>
                                        <p:attrNameLst>
                                          <p:attrName>style.visibility</p:attrName>
                                        </p:attrNameLst>
                                      </p:cBhvr>
                                      <p:to>
                                        <p:strVal val="visible"/>
                                      </p:to>
                                    </p:set>
                                    <p:anim calcmode="lin" valueType="num">
                                      <p:cBhvr>
                                        <p:cTn id="19" dur="2000" fill="hold"/>
                                        <p:tgtEl>
                                          <p:spTgt spid="61457"/>
                                        </p:tgtEl>
                                        <p:attrNameLst>
                                          <p:attrName>ppt_w</p:attrName>
                                        </p:attrNameLst>
                                      </p:cBhvr>
                                      <p:tavLst>
                                        <p:tav tm="0">
                                          <p:val>
                                            <p:strVal val="2/3*#ppt_w"/>
                                          </p:val>
                                        </p:tav>
                                        <p:tav tm="100000">
                                          <p:val>
                                            <p:strVal val="#ppt_w"/>
                                          </p:val>
                                        </p:tav>
                                      </p:tavLst>
                                    </p:anim>
                                    <p:anim calcmode="lin" valueType="num">
                                      <p:cBhvr>
                                        <p:cTn id="20" dur="2000" fill="hold"/>
                                        <p:tgtEl>
                                          <p:spTgt spid="61457"/>
                                        </p:tgtEl>
                                        <p:attrNameLst>
                                          <p:attrName>ppt_h</p:attrName>
                                        </p:attrNameLst>
                                      </p:cBhvr>
                                      <p:tavLst>
                                        <p:tav tm="0">
                                          <p:val>
                                            <p:strVal val="2/3*#ppt_h"/>
                                          </p:val>
                                        </p:tav>
                                        <p:tav tm="100000">
                                          <p:val>
                                            <p:strVal val="#ppt_h"/>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61453"/>
                                        </p:tgtEl>
                                        <p:attrNameLst>
                                          <p:attrName>style.visibility</p:attrName>
                                        </p:attrNameLst>
                                      </p:cBhvr>
                                      <p:to>
                                        <p:strVal val="visible"/>
                                      </p:to>
                                    </p:set>
                                    <p:animEffect transition="in" filter="fade">
                                      <p:cBhvr>
                                        <p:cTn id="23" dur="2000"/>
                                        <p:tgtEl>
                                          <p:spTgt spid="61453"/>
                                        </p:tgtEl>
                                      </p:cBhvr>
                                    </p:animEffect>
                                  </p:childTnLst>
                                </p:cTn>
                              </p:par>
                              <p:par>
                                <p:cTn id="24" presetID="10" presetClass="entr" presetSubtype="0" fill="hold" nodeType="withEffect">
                                  <p:stCondLst>
                                    <p:cond delay="0"/>
                                  </p:stCondLst>
                                  <p:childTnLst>
                                    <p:set>
                                      <p:cBhvr>
                                        <p:cTn id="25" dur="1" fill="hold">
                                          <p:stCondLst>
                                            <p:cond delay="0"/>
                                          </p:stCondLst>
                                        </p:cTn>
                                        <p:tgtEl>
                                          <p:spTgt spid="61450"/>
                                        </p:tgtEl>
                                        <p:attrNameLst>
                                          <p:attrName>style.visibility</p:attrName>
                                        </p:attrNameLst>
                                      </p:cBhvr>
                                      <p:to>
                                        <p:strVal val="visible"/>
                                      </p:to>
                                    </p:set>
                                    <p:animEffect transition="in" filter="fade">
                                      <p:cBhvr>
                                        <p:cTn id="26" dur="20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63490" name="Picture 2" descr="Moses choosing several wise and trustworthy men_highResol"/>
          <p:cNvPicPr>
            <a:picLocks noChangeAspect="1" noChangeArrowheads="1"/>
          </p:cNvPicPr>
          <p:nvPr/>
        </p:nvPicPr>
        <p:blipFill>
          <a:blip r:embed="rId3"/>
          <a:srcRect l="8611" t="27402" r="10925"/>
          <a:stretch>
            <a:fillRect/>
          </a:stretch>
        </p:blipFill>
        <p:spPr bwMode="auto">
          <a:xfrm>
            <a:off x="1752600" y="1143000"/>
            <a:ext cx="6019800" cy="2817813"/>
          </a:xfrm>
          <a:prstGeom prst="rect">
            <a:avLst/>
          </a:prstGeom>
          <a:noFill/>
        </p:spPr>
      </p:pic>
      <p:sp>
        <p:nvSpPr>
          <p:cNvPr id="63491" name="Rectangle 3"/>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3492" name="Group 4"/>
          <p:cNvGrpSpPr>
            <a:grpSpLocks/>
          </p:cNvGrpSpPr>
          <p:nvPr/>
        </p:nvGrpSpPr>
        <p:grpSpPr bwMode="auto">
          <a:xfrm>
            <a:off x="838200" y="5816599"/>
            <a:ext cx="7543800" cy="660401"/>
            <a:chOff x="480" y="3662"/>
            <a:chExt cx="4752" cy="416"/>
          </a:xfrm>
        </p:grpSpPr>
        <p:sp>
          <p:nvSpPr>
            <p:cNvPr id="63493" name="Text Box 5"/>
            <p:cNvSpPr txBox="1">
              <a:spLocks noChangeArrowheads="1"/>
            </p:cNvSpPr>
            <p:nvPr/>
          </p:nvSpPr>
          <p:spPr bwMode="auto">
            <a:xfrm>
              <a:off x="720" y="3710"/>
              <a:ext cx="4512" cy="368"/>
            </a:xfrm>
            <a:prstGeom prst="rect">
              <a:avLst/>
            </a:prstGeom>
            <a:noFill/>
            <a:ln w="9525">
              <a:noFill/>
              <a:miter lim="800000"/>
              <a:headEnd/>
              <a:tailEnd/>
            </a:ln>
            <a:effectLst/>
          </p:spPr>
          <p:txBody>
            <a:bodyPr>
              <a:spAutoFit/>
            </a:bodyPr>
            <a:lstStyle/>
            <a:p>
              <a:pPr eaLnBrk="0" hangingPunct="0">
                <a:lnSpc>
                  <a:spcPct val="80000"/>
                </a:lnSpc>
              </a:pPr>
              <a:r>
                <a:rPr lang="en-US" sz="2000" b="1" dirty="0">
                  <a:solidFill>
                    <a:schemeClr val="bg1"/>
                  </a:solidFill>
                  <a:latin typeface="Arial Narrow" pitchFamily="34" charset="0"/>
                </a:rPr>
                <a:t>The </a:t>
              </a:r>
              <a:r>
                <a:rPr lang="en-US" sz="2000" b="1" u="sng" dirty="0">
                  <a:solidFill>
                    <a:schemeClr val="bg1"/>
                  </a:solidFill>
                  <a:latin typeface="Arial Narrow" pitchFamily="34" charset="0"/>
                </a:rPr>
                <a:t>Israelites</a:t>
              </a:r>
              <a:r>
                <a:rPr lang="en-US" sz="2000" b="1" dirty="0">
                  <a:solidFill>
                    <a:schemeClr val="bg1"/>
                  </a:solidFill>
                  <a:latin typeface="Arial Narrow" pitchFamily="34" charset="0"/>
                </a:rPr>
                <a:t>, who were in the position of Cain, were supposed to follow and obey in faith </a:t>
              </a: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 who had secured the position of Abel. </a:t>
              </a:r>
            </a:p>
          </p:txBody>
        </p:sp>
        <p:sp>
          <p:nvSpPr>
            <p:cNvPr id="63494" name="Text Box 6"/>
            <p:cNvSpPr txBox="1">
              <a:spLocks noChangeArrowheads="1"/>
            </p:cNvSpPr>
            <p:nvPr/>
          </p:nvSpPr>
          <p:spPr bwMode="auto">
            <a:xfrm>
              <a:off x="480" y="3662"/>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grpSp>
        <p:nvGrpSpPr>
          <p:cNvPr id="63495" name="Group 7"/>
          <p:cNvGrpSpPr>
            <a:grpSpLocks/>
          </p:cNvGrpSpPr>
          <p:nvPr/>
        </p:nvGrpSpPr>
        <p:grpSpPr bwMode="auto">
          <a:xfrm>
            <a:off x="1219200" y="3076575"/>
            <a:ext cx="1619250" cy="855663"/>
            <a:chOff x="1344" y="2736"/>
            <a:chExt cx="1056" cy="528"/>
          </a:xfrm>
        </p:grpSpPr>
        <p:sp>
          <p:nvSpPr>
            <p:cNvPr id="63496" name="Oval 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63497" name="WordArt 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dirty="0">
                  <a:ln w="38100">
                    <a:noFill/>
                    <a:round/>
                    <a:headEnd/>
                    <a:tailEnd/>
                  </a:ln>
                  <a:solidFill>
                    <a:srgbClr val="580000"/>
                  </a:solidFill>
                  <a:latin typeface="Impact"/>
                </a:rPr>
                <a:t>Moses</a:t>
              </a:r>
            </a:p>
          </p:txBody>
        </p:sp>
      </p:grpSp>
      <p:sp>
        <p:nvSpPr>
          <p:cNvPr id="63498" name="Text Box 10"/>
          <p:cNvSpPr txBox="1">
            <a:spLocks noChangeArrowheads="1"/>
          </p:cNvSpPr>
          <p:nvPr/>
        </p:nvSpPr>
        <p:spPr bwMode="auto">
          <a:xfrm>
            <a:off x="685800" y="2560638"/>
            <a:ext cx="990600" cy="609600"/>
          </a:xfrm>
          <a:prstGeom prst="rect">
            <a:avLst/>
          </a:prstGeom>
          <a:noFill/>
          <a:ln w="19050">
            <a:noFill/>
            <a:miter lim="800000"/>
            <a:headEnd/>
            <a:tailEnd/>
          </a:ln>
          <a:effectLst>
            <a:outerShdw dist="12700" algn="ctr" rotWithShape="0">
              <a:schemeClr val="bg1"/>
            </a:outerShdw>
          </a:effectLst>
        </p:spPr>
        <p:txBody>
          <a:bodyPr>
            <a:spAutoFit/>
          </a:bodyPr>
          <a:lstStyle/>
          <a:p>
            <a:pPr algn="r" eaLnBrk="0" hangingPunct="0"/>
            <a:endParaRPr lang="en-US" sz="200" dirty="0">
              <a:solidFill>
                <a:srgbClr val="000066"/>
              </a:solidFill>
              <a:latin typeface="Impact" pitchFamily="34" charset="0"/>
            </a:endParaRPr>
          </a:p>
          <a:p>
            <a:pPr algn="r" eaLnBrk="0" hangingPunct="0"/>
            <a:r>
              <a:rPr lang="en-US" sz="3200" dirty="0">
                <a:solidFill>
                  <a:srgbClr val="660033"/>
                </a:solidFill>
                <a:latin typeface="Impact" pitchFamily="34" charset="0"/>
              </a:rPr>
              <a:t>Abel</a:t>
            </a:r>
          </a:p>
        </p:txBody>
      </p:sp>
      <p:sp>
        <p:nvSpPr>
          <p:cNvPr id="63499" name="Text Box 11"/>
          <p:cNvSpPr txBox="1">
            <a:spLocks noChangeArrowheads="1"/>
          </p:cNvSpPr>
          <p:nvPr/>
        </p:nvSpPr>
        <p:spPr bwMode="auto">
          <a:xfrm>
            <a:off x="304800" y="76200"/>
            <a:ext cx="4724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2.2.1.2  The Foundation of Substance</a:t>
            </a:r>
          </a:p>
        </p:txBody>
      </p:sp>
      <p:sp>
        <p:nvSpPr>
          <p:cNvPr id="63500" name="Text Box 12"/>
          <p:cNvSpPr txBox="1">
            <a:spLocks noChangeArrowheads="1"/>
          </p:cNvSpPr>
          <p:nvPr/>
        </p:nvSpPr>
        <p:spPr bwMode="auto">
          <a:xfrm>
            <a:off x="7772400" y="2560638"/>
            <a:ext cx="990600" cy="609600"/>
          </a:xfrm>
          <a:prstGeom prst="rect">
            <a:avLst/>
          </a:prstGeom>
          <a:noFill/>
          <a:ln w="19050">
            <a:noFill/>
            <a:miter lim="800000"/>
            <a:headEnd/>
            <a:tailEnd/>
          </a:ln>
          <a:effectLst>
            <a:outerShdw dist="12700" algn="ctr" rotWithShape="0">
              <a:schemeClr val="bg1"/>
            </a:outerShdw>
          </a:effectLst>
        </p:spPr>
        <p:txBody>
          <a:bodyPr>
            <a:spAutoFit/>
          </a:bodyPr>
          <a:lstStyle/>
          <a:p>
            <a:pPr algn="r" eaLnBrk="0" hangingPunct="0"/>
            <a:endParaRPr lang="en-US" sz="200" dirty="0">
              <a:solidFill>
                <a:srgbClr val="000066"/>
              </a:solidFill>
              <a:latin typeface="Impact" pitchFamily="34" charset="0"/>
            </a:endParaRPr>
          </a:p>
          <a:p>
            <a:pPr algn="r" eaLnBrk="0" hangingPunct="0"/>
            <a:r>
              <a:rPr lang="en-US" sz="3200" dirty="0">
                <a:solidFill>
                  <a:srgbClr val="660033"/>
                </a:solidFill>
                <a:latin typeface="Impact" pitchFamily="34" charset="0"/>
              </a:rPr>
              <a:t>Cain</a:t>
            </a:r>
          </a:p>
        </p:txBody>
      </p:sp>
      <p:grpSp>
        <p:nvGrpSpPr>
          <p:cNvPr id="63501" name="Group 13"/>
          <p:cNvGrpSpPr>
            <a:grpSpLocks/>
          </p:cNvGrpSpPr>
          <p:nvPr/>
        </p:nvGrpSpPr>
        <p:grpSpPr bwMode="auto">
          <a:xfrm>
            <a:off x="6248400" y="3094038"/>
            <a:ext cx="2286000" cy="855662"/>
            <a:chOff x="3840" y="960"/>
            <a:chExt cx="1440" cy="539"/>
          </a:xfrm>
        </p:grpSpPr>
        <p:sp>
          <p:nvSpPr>
            <p:cNvPr id="63502" name="Oval 14"/>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63503" name="WordArt 15"/>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dirty="0">
                  <a:ln w="19050">
                    <a:solidFill>
                      <a:srgbClr val="680000"/>
                    </a:solidFill>
                    <a:round/>
                    <a:headEnd/>
                    <a:tailEnd/>
                  </a:ln>
                  <a:solidFill>
                    <a:schemeClr val="bg1"/>
                  </a:solidFill>
                  <a:latin typeface="Impact"/>
                </a:rPr>
                <a:t>Israelites</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3499"/>
                                        </p:tgtEl>
                                        <p:attrNameLst>
                                          <p:attrName>style.visibility</p:attrName>
                                        </p:attrNameLst>
                                      </p:cBhvr>
                                      <p:to>
                                        <p:strVal val="visible"/>
                                      </p:to>
                                    </p:set>
                                    <p:anim calcmode="lin" valueType="num">
                                      <p:cBhvr>
                                        <p:cTn id="7" dur="1000" fill="hold"/>
                                        <p:tgtEl>
                                          <p:spTgt spid="63499"/>
                                        </p:tgtEl>
                                        <p:attrNameLst>
                                          <p:attrName>ppt_w</p:attrName>
                                        </p:attrNameLst>
                                      </p:cBhvr>
                                      <p:tavLst>
                                        <p:tav tm="0">
                                          <p:val>
                                            <p:strVal val="#ppt_w*0.70"/>
                                          </p:val>
                                        </p:tav>
                                        <p:tav tm="100000">
                                          <p:val>
                                            <p:strVal val="#ppt_w"/>
                                          </p:val>
                                        </p:tav>
                                      </p:tavLst>
                                    </p:anim>
                                    <p:anim calcmode="lin" valueType="num">
                                      <p:cBhvr>
                                        <p:cTn id="8" dur="1000" fill="hold"/>
                                        <p:tgtEl>
                                          <p:spTgt spid="63499"/>
                                        </p:tgtEl>
                                        <p:attrNameLst>
                                          <p:attrName>ppt_h</p:attrName>
                                        </p:attrNameLst>
                                      </p:cBhvr>
                                      <p:tavLst>
                                        <p:tav tm="0">
                                          <p:val>
                                            <p:strVal val="#ppt_h"/>
                                          </p:val>
                                        </p:tav>
                                        <p:tav tm="100000">
                                          <p:val>
                                            <p:strVal val="#ppt_h"/>
                                          </p:val>
                                        </p:tav>
                                      </p:tavLst>
                                    </p:anim>
                                    <p:animEffect transition="in" filter="fade">
                                      <p:cBhvr>
                                        <p:cTn id="9" dur="1000"/>
                                        <p:tgtEl>
                                          <p:spTgt spid="6349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3492"/>
                                        </p:tgtEl>
                                        <p:attrNameLst>
                                          <p:attrName>style.visibility</p:attrName>
                                        </p:attrNameLst>
                                      </p:cBhvr>
                                      <p:to>
                                        <p:strVal val="visible"/>
                                      </p:to>
                                    </p:set>
                                    <p:animEffect transition="in" filter="barn(outVertical)">
                                      <p:cBhvr>
                                        <p:cTn id="14" dur="500"/>
                                        <p:tgtEl>
                                          <p:spTgt spid="6349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3501"/>
                                        </p:tgtEl>
                                        <p:attrNameLst>
                                          <p:attrName>style.visibility</p:attrName>
                                        </p:attrNameLst>
                                      </p:cBhvr>
                                      <p:to>
                                        <p:strVal val="visible"/>
                                      </p:to>
                                    </p:set>
                                    <p:anim calcmode="lin" valueType="num">
                                      <p:cBhvr>
                                        <p:cTn id="19" dur="1000" fill="hold"/>
                                        <p:tgtEl>
                                          <p:spTgt spid="63501"/>
                                        </p:tgtEl>
                                        <p:attrNameLst>
                                          <p:attrName>ppt_w</p:attrName>
                                        </p:attrNameLst>
                                      </p:cBhvr>
                                      <p:tavLst>
                                        <p:tav tm="0">
                                          <p:val>
                                            <p:strVal val="#ppt_w*0.70"/>
                                          </p:val>
                                        </p:tav>
                                        <p:tav tm="100000">
                                          <p:val>
                                            <p:strVal val="#ppt_w"/>
                                          </p:val>
                                        </p:tav>
                                      </p:tavLst>
                                    </p:anim>
                                    <p:anim calcmode="lin" valueType="num">
                                      <p:cBhvr>
                                        <p:cTn id="20" dur="1000" fill="hold"/>
                                        <p:tgtEl>
                                          <p:spTgt spid="63501"/>
                                        </p:tgtEl>
                                        <p:attrNameLst>
                                          <p:attrName>ppt_h</p:attrName>
                                        </p:attrNameLst>
                                      </p:cBhvr>
                                      <p:tavLst>
                                        <p:tav tm="0">
                                          <p:val>
                                            <p:strVal val="#ppt_h"/>
                                          </p:val>
                                        </p:tav>
                                        <p:tav tm="100000">
                                          <p:val>
                                            <p:strVal val="#ppt_h"/>
                                          </p:val>
                                        </p:tav>
                                      </p:tavLst>
                                    </p:anim>
                                    <p:animEffect transition="in" filter="fade">
                                      <p:cBhvr>
                                        <p:cTn id="21" dur="1000"/>
                                        <p:tgtEl>
                                          <p:spTgt spid="63501"/>
                                        </p:tgtEl>
                                      </p:cBhvr>
                                    </p:animEffect>
                                  </p:childTnLst>
                                </p:cTn>
                              </p:par>
                              <p:par>
                                <p:cTn id="22" presetID="10" presetClass="entr" presetSubtype="0" fill="hold" nodeType="withEffect">
                                  <p:stCondLst>
                                    <p:cond delay="0"/>
                                  </p:stCondLst>
                                  <p:childTnLst>
                                    <p:set>
                                      <p:cBhvr>
                                        <p:cTn id="23" dur="1" fill="hold">
                                          <p:stCondLst>
                                            <p:cond delay="0"/>
                                          </p:stCondLst>
                                        </p:cTn>
                                        <p:tgtEl>
                                          <p:spTgt spid="63490"/>
                                        </p:tgtEl>
                                        <p:attrNameLst>
                                          <p:attrName>style.visibility</p:attrName>
                                        </p:attrNameLst>
                                      </p:cBhvr>
                                      <p:to>
                                        <p:strVal val="visible"/>
                                      </p:to>
                                    </p:set>
                                    <p:animEffect transition="in" filter="fade">
                                      <p:cBhvr>
                                        <p:cTn id="24" dur="2000"/>
                                        <p:tgtEl>
                                          <p:spTgt spid="63490"/>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63500"/>
                                        </p:tgtEl>
                                        <p:attrNameLst>
                                          <p:attrName>style.visibility</p:attrName>
                                        </p:attrNameLst>
                                      </p:cBhvr>
                                      <p:to>
                                        <p:strVal val="visible"/>
                                      </p:to>
                                    </p:set>
                                    <p:animEffect transition="in" filter="fade">
                                      <p:cBhvr>
                                        <p:cTn id="27" dur="2000"/>
                                        <p:tgtEl>
                                          <p:spTgt spid="63500"/>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63495"/>
                                        </p:tgtEl>
                                        <p:attrNameLst>
                                          <p:attrName>style.visibility</p:attrName>
                                        </p:attrNameLst>
                                      </p:cBhvr>
                                      <p:to>
                                        <p:strVal val="visible"/>
                                      </p:to>
                                    </p:set>
                                    <p:anim calcmode="lin" valueType="num">
                                      <p:cBhvr>
                                        <p:cTn id="32" dur="1000" fill="hold"/>
                                        <p:tgtEl>
                                          <p:spTgt spid="63495"/>
                                        </p:tgtEl>
                                        <p:attrNameLst>
                                          <p:attrName>ppt_w</p:attrName>
                                        </p:attrNameLst>
                                      </p:cBhvr>
                                      <p:tavLst>
                                        <p:tav tm="0">
                                          <p:val>
                                            <p:strVal val="#ppt_w*0.70"/>
                                          </p:val>
                                        </p:tav>
                                        <p:tav tm="100000">
                                          <p:val>
                                            <p:strVal val="#ppt_w"/>
                                          </p:val>
                                        </p:tav>
                                      </p:tavLst>
                                    </p:anim>
                                    <p:anim calcmode="lin" valueType="num">
                                      <p:cBhvr>
                                        <p:cTn id="33" dur="1000" fill="hold"/>
                                        <p:tgtEl>
                                          <p:spTgt spid="63495"/>
                                        </p:tgtEl>
                                        <p:attrNameLst>
                                          <p:attrName>ppt_h</p:attrName>
                                        </p:attrNameLst>
                                      </p:cBhvr>
                                      <p:tavLst>
                                        <p:tav tm="0">
                                          <p:val>
                                            <p:strVal val="#ppt_h"/>
                                          </p:val>
                                        </p:tav>
                                        <p:tav tm="100000">
                                          <p:val>
                                            <p:strVal val="#ppt_h"/>
                                          </p:val>
                                        </p:tav>
                                      </p:tavLst>
                                    </p:anim>
                                    <p:animEffect transition="in" filter="fade">
                                      <p:cBhvr>
                                        <p:cTn id="34" dur="1000"/>
                                        <p:tgtEl>
                                          <p:spTgt spid="63495"/>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3498"/>
                                        </p:tgtEl>
                                        <p:attrNameLst>
                                          <p:attrName>style.visibility</p:attrName>
                                        </p:attrNameLst>
                                      </p:cBhvr>
                                      <p:to>
                                        <p:strVal val="visible"/>
                                      </p:to>
                                    </p:set>
                                    <p:animEffect transition="in" filter="fade">
                                      <p:cBhvr>
                                        <p:cTn id="37" dur="2000"/>
                                        <p:tgtEl>
                                          <p:spTgt spid="63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8" grpId="0"/>
      <p:bldP spid="63499" grpId="0"/>
      <p:bldP spid="6350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65538" name="Picture 2" descr="Moses choosing several wise and trustworthy men_highResol"/>
          <p:cNvPicPr>
            <a:picLocks noChangeAspect="1" noChangeArrowheads="1"/>
          </p:cNvPicPr>
          <p:nvPr/>
        </p:nvPicPr>
        <p:blipFill>
          <a:blip r:embed="rId3"/>
          <a:srcRect l="8611" t="27402" r="10925"/>
          <a:stretch>
            <a:fillRect/>
          </a:stretch>
        </p:blipFill>
        <p:spPr bwMode="auto">
          <a:xfrm>
            <a:off x="1752600" y="1143000"/>
            <a:ext cx="6019800" cy="2817813"/>
          </a:xfrm>
          <a:prstGeom prst="rect">
            <a:avLst/>
          </a:prstGeom>
          <a:noFill/>
        </p:spPr>
      </p:pic>
      <p:sp>
        <p:nvSpPr>
          <p:cNvPr id="65539" name="Rectangle 3"/>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5540" name="Text Box 4"/>
          <p:cNvSpPr txBox="1">
            <a:spLocks noChangeArrowheads="1"/>
          </p:cNvSpPr>
          <p:nvPr/>
        </p:nvSpPr>
        <p:spPr bwMode="auto">
          <a:xfrm>
            <a:off x="1252539" y="5968425"/>
            <a:ext cx="6519861" cy="584775"/>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By inheriting God’s Will from Moses and multiplying goodness, they would lay the </a:t>
            </a:r>
            <a:r>
              <a:rPr lang="en-US" sz="2000" b="1" dirty="0">
                <a:solidFill>
                  <a:srgbClr val="FFFF66"/>
                </a:solidFill>
                <a:latin typeface="Arial Narrow" pitchFamily="34" charset="0"/>
              </a:rPr>
              <a:t>national</a:t>
            </a:r>
            <a:r>
              <a:rPr lang="en-US" sz="2000" b="1" dirty="0">
                <a:solidFill>
                  <a:schemeClr val="bg1"/>
                </a:solidFill>
                <a:latin typeface="Arial Narrow" pitchFamily="34" charset="0"/>
              </a:rPr>
              <a:t> foundation of substance.</a:t>
            </a:r>
          </a:p>
        </p:txBody>
      </p:sp>
      <p:grpSp>
        <p:nvGrpSpPr>
          <p:cNvPr id="65541" name="Group 5"/>
          <p:cNvGrpSpPr>
            <a:grpSpLocks/>
          </p:cNvGrpSpPr>
          <p:nvPr/>
        </p:nvGrpSpPr>
        <p:grpSpPr bwMode="auto">
          <a:xfrm>
            <a:off x="1477169" y="966788"/>
            <a:ext cx="1103313" cy="1090612"/>
            <a:chOff x="4704" y="288"/>
            <a:chExt cx="672" cy="720"/>
          </a:xfrm>
        </p:grpSpPr>
        <p:sp>
          <p:nvSpPr>
            <p:cNvPr id="65542" name="Oval 6"/>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65543" name="WordArt 7"/>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dirty="0">
                  <a:ln w="38100">
                    <a:solidFill>
                      <a:srgbClr val="6600CC"/>
                    </a:solidFill>
                    <a:round/>
                    <a:headEnd/>
                    <a:tailEnd/>
                  </a:ln>
                  <a:solidFill>
                    <a:schemeClr val="bg1"/>
                  </a:solidFill>
                  <a:latin typeface="Impact"/>
                </a:rPr>
                <a:t>God</a:t>
              </a:r>
            </a:p>
          </p:txBody>
        </p:sp>
      </p:grpSp>
      <p:sp>
        <p:nvSpPr>
          <p:cNvPr id="65544" name="AutoShape 8"/>
          <p:cNvSpPr>
            <a:spLocks noChangeArrowheads="1"/>
          </p:cNvSpPr>
          <p:nvPr/>
        </p:nvSpPr>
        <p:spPr bwMode="auto">
          <a:xfrm rot="10800000">
            <a:off x="1933575" y="2103438"/>
            <a:ext cx="190500" cy="1828800"/>
          </a:xfrm>
          <a:prstGeom prst="downArrow">
            <a:avLst>
              <a:gd name="adj1" fmla="val 41676"/>
              <a:gd name="adj2" fmla="val 217467"/>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65545" name="Group 9"/>
          <p:cNvGrpSpPr>
            <a:grpSpLocks/>
          </p:cNvGrpSpPr>
          <p:nvPr/>
        </p:nvGrpSpPr>
        <p:grpSpPr bwMode="auto">
          <a:xfrm>
            <a:off x="1219200" y="3076575"/>
            <a:ext cx="1619250" cy="855663"/>
            <a:chOff x="1344" y="2736"/>
            <a:chExt cx="1056" cy="528"/>
          </a:xfrm>
        </p:grpSpPr>
        <p:sp>
          <p:nvSpPr>
            <p:cNvPr id="65546" name="Oval 10"/>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65547" name="WordArt 11"/>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65550" name="Text Box 14"/>
          <p:cNvSpPr txBox="1">
            <a:spLocks noChangeArrowheads="1"/>
          </p:cNvSpPr>
          <p:nvPr/>
        </p:nvSpPr>
        <p:spPr bwMode="auto">
          <a:xfrm>
            <a:off x="7772400" y="2560638"/>
            <a:ext cx="990600" cy="609600"/>
          </a:xfrm>
          <a:prstGeom prst="rect">
            <a:avLst/>
          </a:prstGeom>
          <a:noFill/>
          <a:ln w="19050">
            <a:noFill/>
            <a:miter lim="800000"/>
            <a:headEnd/>
            <a:tailEnd/>
          </a:ln>
          <a:effectLst>
            <a:outerShdw dist="12700" algn="ctr" rotWithShape="0">
              <a:schemeClr val="bg1"/>
            </a:outerShdw>
          </a:effectLst>
        </p:spPr>
        <p:txBody>
          <a:bodyPr>
            <a:spAutoFit/>
          </a:bodyPr>
          <a:lstStyle/>
          <a:p>
            <a:pPr algn="r" eaLnBrk="0" hangingPunct="0"/>
            <a:endParaRPr lang="en-US" sz="200">
              <a:solidFill>
                <a:srgbClr val="000066"/>
              </a:solidFill>
              <a:latin typeface="Impact" pitchFamily="34" charset="0"/>
            </a:endParaRPr>
          </a:p>
          <a:p>
            <a:pPr algn="r" eaLnBrk="0" hangingPunct="0"/>
            <a:r>
              <a:rPr lang="en-US" sz="3200">
                <a:solidFill>
                  <a:srgbClr val="660033"/>
                </a:solidFill>
                <a:latin typeface="Impact" pitchFamily="34" charset="0"/>
              </a:rPr>
              <a:t>Cain</a:t>
            </a:r>
          </a:p>
        </p:txBody>
      </p:sp>
      <p:grpSp>
        <p:nvGrpSpPr>
          <p:cNvPr id="65551" name="Group 15"/>
          <p:cNvGrpSpPr>
            <a:grpSpLocks/>
          </p:cNvGrpSpPr>
          <p:nvPr/>
        </p:nvGrpSpPr>
        <p:grpSpPr bwMode="auto">
          <a:xfrm>
            <a:off x="6248400" y="3094038"/>
            <a:ext cx="2286000" cy="855662"/>
            <a:chOff x="3840" y="960"/>
            <a:chExt cx="1440" cy="539"/>
          </a:xfrm>
        </p:grpSpPr>
        <p:sp>
          <p:nvSpPr>
            <p:cNvPr id="65552" name="Oval 16"/>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65553" name="WordArt 17"/>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sp>
        <p:nvSpPr>
          <p:cNvPr id="65554" name="Text Box 18"/>
          <p:cNvSpPr txBox="1">
            <a:spLocks noChangeArrowheads="1"/>
          </p:cNvSpPr>
          <p:nvPr/>
        </p:nvSpPr>
        <p:spPr bwMode="auto">
          <a:xfrm>
            <a:off x="2438400" y="4038600"/>
            <a:ext cx="4343400" cy="806450"/>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3600">
                <a:solidFill>
                  <a:schemeClr val="accent2"/>
                </a:solidFill>
                <a:latin typeface="Fette Engschrift" pitchFamily="2" charset="0"/>
              </a:rPr>
              <a:t>National indemnity condition to remove fallen nature</a:t>
            </a:r>
          </a:p>
        </p:txBody>
      </p:sp>
      <p:sp>
        <p:nvSpPr>
          <p:cNvPr id="19" name="Text Box 11"/>
          <p:cNvSpPr txBox="1">
            <a:spLocks noChangeArrowheads="1"/>
          </p:cNvSpPr>
          <p:nvPr/>
        </p:nvSpPr>
        <p:spPr bwMode="auto">
          <a:xfrm>
            <a:off x="304800" y="76200"/>
            <a:ext cx="4724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2.2.1.2  The Foundation of Substance</a:t>
            </a:r>
          </a:p>
        </p:txBody>
      </p:sp>
      <p:sp>
        <p:nvSpPr>
          <p:cNvPr id="21" name="Text Box 10"/>
          <p:cNvSpPr txBox="1">
            <a:spLocks noChangeArrowheads="1"/>
          </p:cNvSpPr>
          <p:nvPr/>
        </p:nvSpPr>
        <p:spPr bwMode="auto">
          <a:xfrm>
            <a:off x="685800" y="2560638"/>
            <a:ext cx="990600" cy="609600"/>
          </a:xfrm>
          <a:prstGeom prst="rect">
            <a:avLst/>
          </a:prstGeom>
          <a:noFill/>
          <a:ln w="19050">
            <a:noFill/>
            <a:miter lim="800000"/>
            <a:headEnd/>
            <a:tailEnd/>
          </a:ln>
          <a:effectLst>
            <a:outerShdw dist="12700" algn="ctr" rotWithShape="0">
              <a:schemeClr val="bg1"/>
            </a:outerShdw>
          </a:effectLst>
        </p:spPr>
        <p:txBody>
          <a:bodyPr>
            <a:spAutoFit/>
          </a:bodyPr>
          <a:lstStyle/>
          <a:p>
            <a:pPr algn="r" eaLnBrk="0" hangingPunct="0"/>
            <a:endParaRPr lang="en-US" sz="200" dirty="0">
              <a:solidFill>
                <a:srgbClr val="000066"/>
              </a:solidFill>
              <a:latin typeface="Impact" pitchFamily="34" charset="0"/>
            </a:endParaRPr>
          </a:p>
          <a:p>
            <a:pPr algn="r" eaLnBrk="0" hangingPunct="0"/>
            <a:r>
              <a:rPr lang="en-US" sz="3200" dirty="0">
                <a:solidFill>
                  <a:srgbClr val="660033"/>
                </a:solidFill>
                <a:latin typeface="Impact" pitchFamily="34" charset="0"/>
              </a:rPr>
              <a:t>Abel</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barn(outVertical)">
                                      <p:cBhvr>
                                        <p:cTn id="7" dur="500"/>
                                        <p:tgtEl>
                                          <p:spTgt spid="655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541"/>
                                        </p:tgtEl>
                                        <p:attrNameLst>
                                          <p:attrName>style.visibility</p:attrName>
                                        </p:attrNameLst>
                                      </p:cBhvr>
                                      <p:to>
                                        <p:strVal val="visible"/>
                                      </p:to>
                                    </p:set>
                                    <p:animEffect transition="in" filter="fade">
                                      <p:cBhvr>
                                        <p:cTn id="11" dur="2000"/>
                                        <p:tgtEl>
                                          <p:spTgt spid="655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5544"/>
                                        </p:tgtEl>
                                        <p:attrNameLst>
                                          <p:attrName>style.visibility</p:attrName>
                                        </p:attrNameLst>
                                      </p:cBhvr>
                                      <p:to>
                                        <p:strVal val="visible"/>
                                      </p:to>
                                    </p:set>
                                    <p:animEffect transition="in" filter="fade">
                                      <p:cBhvr>
                                        <p:cTn id="14" dur="2000"/>
                                        <p:tgtEl>
                                          <p:spTgt spid="6554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5554"/>
                                        </p:tgtEl>
                                        <p:attrNameLst>
                                          <p:attrName>style.visibility</p:attrName>
                                        </p:attrNameLst>
                                      </p:cBhvr>
                                      <p:to>
                                        <p:strVal val="visible"/>
                                      </p:to>
                                    </p:set>
                                    <p:animEffect transition="in" filter="fade">
                                      <p:cBhvr>
                                        <p:cTn id="19" dur="2000"/>
                                        <p:tgtEl>
                                          <p:spTgt spid="65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4" grpId="0" animBg="1"/>
      <p:bldP spid="6555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67586" name="Picture 2" descr="Moses choosing several wise and trustworthy men_highResol"/>
          <p:cNvPicPr>
            <a:picLocks noChangeAspect="1" noChangeArrowheads="1"/>
          </p:cNvPicPr>
          <p:nvPr/>
        </p:nvPicPr>
        <p:blipFill>
          <a:blip r:embed="rId3"/>
          <a:srcRect l="8611" t="27402" r="10925"/>
          <a:stretch>
            <a:fillRect/>
          </a:stretch>
        </p:blipFill>
        <p:spPr bwMode="auto">
          <a:xfrm>
            <a:off x="1752600" y="1143000"/>
            <a:ext cx="6019800" cy="2817813"/>
          </a:xfrm>
          <a:prstGeom prst="rect">
            <a:avLst/>
          </a:prstGeom>
          <a:noFill/>
        </p:spPr>
      </p:pic>
      <p:sp>
        <p:nvSpPr>
          <p:cNvPr id="67587" name="Rectangle 3"/>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7588" name="Group 4"/>
          <p:cNvGrpSpPr>
            <a:grpSpLocks/>
          </p:cNvGrpSpPr>
          <p:nvPr/>
        </p:nvGrpSpPr>
        <p:grpSpPr bwMode="auto">
          <a:xfrm>
            <a:off x="990600" y="5791200"/>
            <a:ext cx="7518400" cy="914401"/>
            <a:chOff x="448" y="3609"/>
            <a:chExt cx="4736" cy="576"/>
          </a:xfrm>
        </p:grpSpPr>
        <p:sp>
          <p:nvSpPr>
            <p:cNvPr id="67589" name="Text Box 5"/>
            <p:cNvSpPr txBox="1">
              <a:spLocks noChangeArrowheads="1"/>
            </p:cNvSpPr>
            <p:nvPr/>
          </p:nvSpPr>
          <p:spPr bwMode="auto">
            <a:xfrm>
              <a:off x="672" y="3642"/>
              <a:ext cx="4512" cy="543"/>
            </a:xfrm>
            <a:prstGeom prst="rect">
              <a:avLst/>
            </a:prstGeom>
            <a:noFill/>
            <a:ln w="9525">
              <a:noFill/>
              <a:miter lim="800000"/>
              <a:headEnd/>
              <a:tailEnd/>
            </a:ln>
            <a:effectLst/>
          </p:spPr>
          <p:txBody>
            <a:bodyPr>
              <a:spAutoFit/>
            </a:bodyPr>
            <a:lstStyle/>
            <a:p>
              <a:pPr eaLnBrk="0" hangingPunct="0">
                <a:lnSpc>
                  <a:spcPts val="2000"/>
                </a:lnSpc>
              </a:pPr>
              <a:r>
                <a:rPr lang="en-US" sz="2000" b="1" dirty="0">
                  <a:solidFill>
                    <a:schemeClr val="bg1"/>
                  </a:solidFill>
                  <a:latin typeface="Arial Narrow" pitchFamily="34" charset="0"/>
                </a:rPr>
                <a:t>The Israelites were to lay the </a:t>
              </a:r>
              <a:r>
                <a:rPr lang="en-US" sz="2000" b="1" u="sng" dirty="0">
                  <a:solidFill>
                    <a:schemeClr val="bg1"/>
                  </a:solidFill>
                  <a:latin typeface="Arial Narrow" pitchFamily="34" charset="0"/>
                </a:rPr>
                <a:t>foundation of substance</a:t>
              </a:r>
              <a:r>
                <a:rPr lang="en-US" sz="2000" b="1" dirty="0">
                  <a:solidFill>
                    <a:schemeClr val="bg1"/>
                  </a:solidFill>
                  <a:latin typeface="Arial Narrow" pitchFamily="34" charset="0"/>
                </a:rPr>
                <a:t> by following Moses from the time they left Egypt until they entered the blessed land of Canaan.</a:t>
              </a:r>
            </a:p>
          </p:txBody>
        </p:sp>
        <p:sp>
          <p:nvSpPr>
            <p:cNvPr id="67590" name="Text Box 6"/>
            <p:cNvSpPr txBox="1">
              <a:spLocks noChangeArrowheads="1"/>
            </p:cNvSpPr>
            <p:nvPr/>
          </p:nvSpPr>
          <p:spPr bwMode="auto">
            <a:xfrm>
              <a:off x="448" y="3609"/>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grpSp>
        <p:nvGrpSpPr>
          <p:cNvPr id="67591" name="Group 7"/>
          <p:cNvGrpSpPr>
            <a:grpSpLocks/>
          </p:cNvGrpSpPr>
          <p:nvPr/>
        </p:nvGrpSpPr>
        <p:grpSpPr bwMode="auto">
          <a:xfrm>
            <a:off x="1476375" y="960438"/>
            <a:ext cx="1103313" cy="1090612"/>
            <a:chOff x="4704" y="288"/>
            <a:chExt cx="672" cy="720"/>
          </a:xfrm>
        </p:grpSpPr>
        <p:sp>
          <p:nvSpPr>
            <p:cNvPr id="67592" name="Oval 8"/>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67593" name="WordArt 9"/>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dirty="0">
                  <a:ln w="38100">
                    <a:solidFill>
                      <a:srgbClr val="6600CC"/>
                    </a:solidFill>
                    <a:round/>
                    <a:headEnd/>
                    <a:tailEnd/>
                  </a:ln>
                  <a:solidFill>
                    <a:schemeClr val="bg1"/>
                  </a:solidFill>
                  <a:latin typeface="Impact"/>
                </a:rPr>
                <a:t>God</a:t>
              </a:r>
            </a:p>
          </p:txBody>
        </p:sp>
      </p:grpSp>
      <p:sp>
        <p:nvSpPr>
          <p:cNvPr id="67594" name="AutoShape 10"/>
          <p:cNvSpPr>
            <a:spLocks noChangeArrowheads="1"/>
          </p:cNvSpPr>
          <p:nvPr/>
        </p:nvSpPr>
        <p:spPr bwMode="auto">
          <a:xfrm rot="10800000">
            <a:off x="1933575" y="2103438"/>
            <a:ext cx="190500" cy="1828800"/>
          </a:xfrm>
          <a:prstGeom prst="downArrow">
            <a:avLst>
              <a:gd name="adj1" fmla="val 41676"/>
              <a:gd name="adj2" fmla="val 217467"/>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67595" name="Group 11"/>
          <p:cNvGrpSpPr>
            <a:grpSpLocks/>
          </p:cNvGrpSpPr>
          <p:nvPr/>
        </p:nvGrpSpPr>
        <p:grpSpPr bwMode="auto">
          <a:xfrm>
            <a:off x="1219200" y="3076575"/>
            <a:ext cx="1619250" cy="855663"/>
            <a:chOff x="1344" y="2736"/>
            <a:chExt cx="1056" cy="528"/>
          </a:xfrm>
        </p:grpSpPr>
        <p:sp>
          <p:nvSpPr>
            <p:cNvPr id="67596" name="Oval 12"/>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67597" name="WordArt 13"/>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67600" name="Text Box 16"/>
          <p:cNvSpPr txBox="1">
            <a:spLocks noChangeArrowheads="1"/>
          </p:cNvSpPr>
          <p:nvPr/>
        </p:nvSpPr>
        <p:spPr bwMode="auto">
          <a:xfrm>
            <a:off x="7772400" y="2560638"/>
            <a:ext cx="990600" cy="609600"/>
          </a:xfrm>
          <a:prstGeom prst="rect">
            <a:avLst/>
          </a:prstGeom>
          <a:noFill/>
          <a:ln w="19050">
            <a:noFill/>
            <a:miter lim="800000"/>
            <a:headEnd/>
            <a:tailEnd/>
          </a:ln>
          <a:effectLst>
            <a:outerShdw dist="12700" algn="ctr" rotWithShape="0">
              <a:schemeClr val="bg1"/>
            </a:outerShdw>
          </a:effectLst>
        </p:spPr>
        <p:txBody>
          <a:bodyPr>
            <a:spAutoFit/>
          </a:bodyPr>
          <a:lstStyle/>
          <a:p>
            <a:pPr algn="r" eaLnBrk="0" hangingPunct="0"/>
            <a:endParaRPr lang="en-US" sz="200">
              <a:solidFill>
                <a:srgbClr val="000066"/>
              </a:solidFill>
              <a:latin typeface="Impact" pitchFamily="34" charset="0"/>
            </a:endParaRPr>
          </a:p>
          <a:p>
            <a:pPr algn="r" eaLnBrk="0" hangingPunct="0"/>
            <a:r>
              <a:rPr lang="en-US" sz="3200">
                <a:solidFill>
                  <a:srgbClr val="660033"/>
                </a:solidFill>
                <a:latin typeface="Impact" pitchFamily="34" charset="0"/>
              </a:rPr>
              <a:t>Cain</a:t>
            </a:r>
          </a:p>
        </p:txBody>
      </p:sp>
      <p:sp>
        <p:nvSpPr>
          <p:cNvPr id="67601" name="AutoShape 17"/>
          <p:cNvSpPr>
            <a:spLocks noChangeArrowheads="1"/>
          </p:cNvSpPr>
          <p:nvPr/>
        </p:nvSpPr>
        <p:spPr bwMode="auto">
          <a:xfrm rot="5400000">
            <a:off x="4644232" y="1686719"/>
            <a:ext cx="273050" cy="3697287"/>
          </a:xfrm>
          <a:prstGeom prst="downArrow">
            <a:avLst>
              <a:gd name="adj1" fmla="val 41667"/>
              <a:gd name="adj2" fmla="val 135156"/>
            </a:avLst>
          </a:prstGeom>
          <a:solidFill>
            <a:srgbClr val="6600CC"/>
          </a:solidFill>
          <a:ln w="3175" algn="ctr">
            <a:solidFill>
              <a:srgbClr val="FFFF00"/>
            </a:solidFill>
            <a:miter lim="800000"/>
            <a:headEnd/>
            <a:tailEnd/>
          </a:ln>
          <a:effectLst/>
        </p:spPr>
        <p:txBody>
          <a:bodyPr rot="10800000" vert="eaVert" wrap="none" anchor="ctr"/>
          <a:lstStyle/>
          <a:p>
            <a:pPr algn="ctr"/>
            <a:endParaRPr lang="en-US">
              <a:latin typeface="Arial Black" pitchFamily="34" charset="0"/>
            </a:endParaRPr>
          </a:p>
        </p:txBody>
      </p:sp>
      <p:grpSp>
        <p:nvGrpSpPr>
          <p:cNvPr id="67602" name="Group 18"/>
          <p:cNvGrpSpPr>
            <a:grpSpLocks/>
          </p:cNvGrpSpPr>
          <p:nvPr/>
        </p:nvGrpSpPr>
        <p:grpSpPr bwMode="auto">
          <a:xfrm>
            <a:off x="6248400" y="3094038"/>
            <a:ext cx="2286000" cy="855662"/>
            <a:chOff x="3840" y="960"/>
            <a:chExt cx="1440" cy="539"/>
          </a:xfrm>
        </p:grpSpPr>
        <p:sp>
          <p:nvSpPr>
            <p:cNvPr id="67603" name="Oval 19"/>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67604" name="WordArt 20"/>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nvGrpSpPr>
          <p:cNvPr id="67605" name="Group 21"/>
          <p:cNvGrpSpPr>
            <a:grpSpLocks/>
          </p:cNvGrpSpPr>
          <p:nvPr/>
        </p:nvGrpSpPr>
        <p:grpSpPr bwMode="auto">
          <a:xfrm>
            <a:off x="3429000" y="2590800"/>
            <a:ext cx="2362200" cy="762000"/>
            <a:chOff x="3120" y="2880"/>
            <a:chExt cx="2160" cy="480"/>
          </a:xfrm>
        </p:grpSpPr>
        <p:sp>
          <p:nvSpPr>
            <p:cNvPr id="67606" name="Rectangle 22"/>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67607" name="Text Box 23"/>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67608" name="Text Box 24"/>
          <p:cNvSpPr txBox="1">
            <a:spLocks noChangeArrowheads="1"/>
          </p:cNvSpPr>
          <p:nvPr/>
        </p:nvSpPr>
        <p:spPr bwMode="auto">
          <a:xfrm>
            <a:off x="2438400" y="4038600"/>
            <a:ext cx="4343400" cy="806450"/>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3600">
                <a:solidFill>
                  <a:schemeClr val="accent2"/>
                </a:solidFill>
                <a:latin typeface="Fette Engschrift" pitchFamily="2" charset="0"/>
              </a:rPr>
              <a:t>National indemnity condition to remove fallen nature</a:t>
            </a:r>
          </a:p>
        </p:txBody>
      </p:sp>
      <p:sp>
        <p:nvSpPr>
          <p:cNvPr id="25" name="Text Box 11"/>
          <p:cNvSpPr txBox="1">
            <a:spLocks noChangeArrowheads="1"/>
          </p:cNvSpPr>
          <p:nvPr/>
        </p:nvSpPr>
        <p:spPr bwMode="auto">
          <a:xfrm>
            <a:off x="304800" y="76200"/>
            <a:ext cx="4724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2.2.1.2  The Foundation of Substance</a:t>
            </a:r>
          </a:p>
        </p:txBody>
      </p:sp>
      <p:sp>
        <p:nvSpPr>
          <p:cNvPr id="27" name="Text Box 10"/>
          <p:cNvSpPr txBox="1">
            <a:spLocks noChangeArrowheads="1"/>
          </p:cNvSpPr>
          <p:nvPr/>
        </p:nvSpPr>
        <p:spPr bwMode="auto">
          <a:xfrm>
            <a:off x="685800" y="2560638"/>
            <a:ext cx="990600" cy="609600"/>
          </a:xfrm>
          <a:prstGeom prst="rect">
            <a:avLst/>
          </a:prstGeom>
          <a:noFill/>
          <a:ln w="19050">
            <a:noFill/>
            <a:miter lim="800000"/>
            <a:headEnd/>
            <a:tailEnd/>
          </a:ln>
          <a:effectLst>
            <a:outerShdw dist="12700" algn="ctr" rotWithShape="0">
              <a:schemeClr val="bg1"/>
            </a:outerShdw>
          </a:effectLst>
        </p:spPr>
        <p:txBody>
          <a:bodyPr>
            <a:spAutoFit/>
          </a:bodyPr>
          <a:lstStyle/>
          <a:p>
            <a:pPr algn="r" eaLnBrk="0" hangingPunct="0"/>
            <a:endParaRPr lang="en-US" sz="200" dirty="0">
              <a:solidFill>
                <a:srgbClr val="000066"/>
              </a:solidFill>
              <a:latin typeface="Impact" pitchFamily="34" charset="0"/>
            </a:endParaRPr>
          </a:p>
          <a:p>
            <a:pPr algn="r" eaLnBrk="0" hangingPunct="0"/>
            <a:r>
              <a:rPr lang="en-US" sz="3200" dirty="0">
                <a:solidFill>
                  <a:srgbClr val="660033"/>
                </a:solidFill>
                <a:latin typeface="Impact" pitchFamily="34" charset="0"/>
              </a:rPr>
              <a:t>Abel</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barn(outVertical)">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67605"/>
                                        </p:tgtEl>
                                        <p:attrNameLst>
                                          <p:attrName>style.visibility</p:attrName>
                                        </p:attrNameLst>
                                      </p:cBhvr>
                                      <p:to>
                                        <p:strVal val="visible"/>
                                      </p:to>
                                    </p:set>
                                    <p:anim calcmode="lin" valueType="num">
                                      <p:cBhvr>
                                        <p:cTn id="12" dur="2000" fill="hold"/>
                                        <p:tgtEl>
                                          <p:spTgt spid="67605"/>
                                        </p:tgtEl>
                                        <p:attrNameLst>
                                          <p:attrName>ppt_w</p:attrName>
                                        </p:attrNameLst>
                                      </p:cBhvr>
                                      <p:tavLst>
                                        <p:tav tm="0">
                                          <p:val>
                                            <p:strVal val="2/3*#ppt_w"/>
                                          </p:val>
                                        </p:tav>
                                        <p:tav tm="100000">
                                          <p:val>
                                            <p:strVal val="#ppt_w"/>
                                          </p:val>
                                        </p:tav>
                                      </p:tavLst>
                                    </p:anim>
                                    <p:anim calcmode="lin" valueType="num">
                                      <p:cBhvr>
                                        <p:cTn id="13" dur="2000" fill="hold"/>
                                        <p:tgtEl>
                                          <p:spTgt spid="67605"/>
                                        </p:tgtEl>
                                        <p:attrNameLst>
                                          <p:attrName>ppt_h</p:attrName>
                                        </p:attrNameLst>
                                      </p:cBhvr>
                                      <p:tavLst>
                                        <p:tav tm="0">
                                          <p:val>
                                            <p:strVal val="2/3*#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67601"/>
                                        </p:tgtEl>
                                        <p:attrNameLst>
                                          <p:attrName>style.visibility</p:attrName>
                                        </p:attrNameLst>
                                      </p:cBhvr>
                                      <p:to>
                                        <p:strVal val="visible"/>
                                      </p:to>
                                    </p:set>
                                    <p:animEffect transition="in" filter="fade">
                                      <p:cBhvr>
                                        <p:cTn id="16" dur="2000"/>
                                        <p:tgtEl>
                                          <p:spTgt spid="67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69634" name="Picture 2" descr="Moses choosing several wise and trustworthy men_highResol"/>
          <p:cNvPicPr>
            <a:picLocks noChangeAspect="1" noChangeArrowheads="1"/>
          </p:cNvPicPr>
          <p:nvPr/>
        </p:nvPicPr>
        <p:blipFill>
          <a:blip r:embed="rId3"/>
          <a:srcRect l="8611" t="27402" r="10925"/>
          <a:stretch>
            <a:fillRect/>
          </a:stretch>
        </p:blipFill>
        <p:spPr bwMode="auto">
          <a:xfrm>
            <a:off x="1752600" y="1143000"/>
            <a:ext cx="6019800" cy="2817813"/>
          </a:xfrm>
          <a:prstGeom prst="rect">
            <a:avLst/>
          </a:prstGeom>
          <a:noFill/>
        </p:spPr>
      </p:pic>
      <p:sp>
        <p:nvSpPr>
          <p:cNvPr id="69635" name="Rectangle 3"/>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9636" name="Group 4"/>
          <p:cNvGrpSpPr>
            <a:grpSpLocks/>
          </p:cNvGrpSpPr>
          <p:nvPr/>
        </p:nvGrpSpPr>
        <p:grpSpPr bwMode="auto">
          <a:xfrm>
            <a:off x="1243717" y="5867400"/>
            <a:ext cx="6376283" cy="660400"/>
            <a:chOff x="480" y="3648"/>
            <a:chExt cx="3670" cy="416"/>
          </a:xfrm>
        </p:grpSpPr>
        <p:sp>
          <p:nvSpPr>
            <p:cNvPr id="69637" name="Text Box 5"/>
            <p:cNvSpPr txBox="1">
              <a:spLocks noChangeArrowheads="1"/>
            </p:cNvSpPr>
            <p:nvPr/>
          </p:nvSpPr>
          <p:spPr bwMode="auto">
            <a:xfrm>
              <a:off x="685" y="3696"/>
              <a:ext cx="3465"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God commenced the </a:t>
              </a:r>
              <a:r>
                <a:rPr lang="en-US" sz="2000" b="1" u="sng" dirty="0">
                  <a:solidFill>
                    <a:schemeClr val="bg1"/>
                  </a:solidFill>
                  <a:latin typeface="Arial Narrow" pitchFamily="34" charset="0"/>
                </a:rPr>
                <a:t>dispensation to start</a:t>
              </a:r>
              <a:r>
                <a:rPr lang="en-US" sz="2000" b="1" dirty="0">
                  <a:solidFill>
                    <a:schemeClr val="bg1"/>
                  </a:solidFill>
                  <a:latin typeface="Arial Narrow" pitchFamily="34" charset="0"/>
                </a:rPr>
                <a:t> the course with Moses’ act of killing an Egyptian.</a:t>
              </a:r>
            </a:p>
          </p:txBody>
        </p:sp>
        <p:sp>
          <p:nvSpPr>
            <p:cNvPr id="69638" name="Text Box 6"/>
            <p:cNvSpPr txBox="1">
              <a:spLocks noChangeArrowheads="1"/>
            </p:cNvSpPr>
            <p:nvPr/>
          </p:nvSpPr>
          <p:spPr bwMode="auto">
            <a:xfrm>
              <a:off x="480" y="3648"/>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grpSp>
        <p:nvGrpSpPr>
          <p:cNvPr id="69639" name="Group 7"/>
          <p:cNvGrpSpPr>
            <a:grpSpLocks/>
          </p:cNvGrpSpPr>
          <p:nvPr/>
        </p:nvGrpSpPr>
        <p:grpSpPr bwMode="auto">
          <a:xfrm>
            <a:off x="1476375" y="960438"/>
            <a:ext cx="1103313" cy="1090612"/>
            <a:chOff x="4704" y="288"/>
            <a:chExt cx="672" cy="720"/>
          </a:xfrm>
        </p:grpSpPr>
        <p:sp>
          <p:nvSpPr>
            <p:cNvPr id="69640" name="Oval 8"/>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69641" name="WordArt 9"/>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69642" name="AutoShape 10"/>
          <p:cNvSpPr>
            <a:spLocks noChangeArrowheads="1"/>
          </p:cNvSpPr>
          <p:nvPr/>
        </p:nvSpPr>
        <p:spPr bwMode="auto">
          <a:xfrm rot="10800000">
            <a:off x="1933575" y="2103438"/>
            <a:ext cx="190500" cy="1828800"/>
          </a:xfrm>
          <a:prstGeom prst="downArrow">
            <a:avLst>
              <a:gd name="adj1" fmla="val 41676"/>
              <a:gd name="adj2" fmla="val 217467"/>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69643" name="Group 11"/>
          <p:cNvGrpSpPr>
            <a:grpSpLocks/>
          </p:cNvGrpSpPr>
          <p:nvPr/>
        </p:nvGrpSpPr>
        <p:grpSpPr bwMode="auto">
          <a:xfrm>
            <a:off x="1219200" y="3076575"/>
            <a:ext cx="1619250" cy="855663"/>
            <a:chOff x="1344" y="2736"/>
            <a:chExt cx="1056" cy="528"/>
          </a:xfrm>
        </p:grpSpPr>
        <p:sp>
          <p:nvSpPr>
            <p:cNvPr id="69644" name="Oval 12"/>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69645" name="WordArt 13"/>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69648" name="Group 16"/>
          <p:cNvGrpSpPr>
            <a:grpSpLocks/>
          </p:cNvGrpSpPr>
          <p:nvPr/>
        </p:nvGrpSpPr>
        <p:grpSpPr bwMode="auto">
          <a:xfrm>
            <a:off x="2933700" y="4876800"/>
            <a:ext cx="3352800" cy="555625"/>
            <a:chOff x="2064" y="2592"/>
            <a:chExt cx="2160" cy="400"/>
          </a:xfrm>
        </p:grpSpPr>
        <p:sp>
          <p:nvSpPr>
            <p:cNvPr id="69649" name="Rectangle 17"/>
            <p:cNvSpPr>
              <a:spLocks noChangeArrowheads="1"/>
            </p:cNvSpPr>
            <p:nvPr/>
          </p:nvSpPr>
          <p:spPr bwMode="auto">
            <a:xfrm>
              <a:off x="2064" y="2592"/>
              <a:ext cx="2160" cy="384"/>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69650" name="Text Box 18"/>
            <p:cNvSpPr txBox="1">
              <a:spLocks noChangeArrowheads="1"/>
            </p:cNvSpPr>
            <p:nvPr/>
          </p:nvSpPr>
          <p:spPr bwMode="auto">
            <a:xfrm>
              <a:off x="2064" y="2640"/>
              <a:ext cx="2160" cy="352"/>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a:solidFill>
                    <a:schemeClr val="bg1"/>
                  </a:solidFill>
                  <a:latin typeface="Fette Engschrift" pitchFamily="2" charset="0"/>
                </a:rPr>
                <a:t>Dispensation to start</a:t>
              </a:r>
            </a:p>
          </p:txBody>
        </p:sp>
      </p:grpSp>
      <p:sp>
        <p:nvSpPr>
          <p:cNvPr id="69651" name="Text Box 19"/>
          <p:cNvSpPr txBox="1">
            <a:spLocks noChangeArrowheads="1"/>
          </p:cNvSpPr>
          <p:nvPr/>
        </p:nvSpPr>
        <p:spPr bwMode="auto">
          <a:xfrm>
            <a:off x="2438400" y="4038600"/>
            <a:ext cx="4343400" cy="806450"/>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3600">
                <a:solidFill>
                  <a:schemeClr val="accent2"/>
                </a:solidFill>
                <a:latin typeface="Fette Engschrift" pitchFamily="2" charset="0"/>
              </a:rPr>
              <a:t>National indemnity condition to remove fallen nature</a:t>
            </a:r>
          </a:p>
        </p:txBody>
      </p:sp>
      <p:grpSp>
        <p:nvGrpSpPr>
          <p:cNvPr id="69652" name="Group 20"/>
          <p:cNvGrpSpPr>
            <a:grpSpLocks/>
          </p:cNvGrpSpPr>
          <p:nvPr/>
        </p:nvGrpSpPr>
        <p:grpSpPr bwMode="auto">
          <a:xfrm>
            <a:off x="3429000" y="2590800"/>
            <a:ext cx="2362200" cy="762000"/>
            <a:chOff x="3120" y="2880"/>
            <a:chExt cx="2160" cy="480"/>
          </a:xfrm>
        </p:grpSpPr>
        <p:sp>
          <p:nvSpPr>
            <p:cNvPr id="69653" name="Rectangle 21"/>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69654" name="Text Box 22"/>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69655" name="Text Box 23"/>
          <p:cNvSpPr txBox="1">
            <a:spLocks noChangeArrowheads="1"/>
          </p:cNvSpPr>
          <p:nvPr/>
        </p:nvSpPr>
        <p:spPr bwMode="auto">
          <a:xfrm>
            <a:off x="7772400" y="2560638"/>
            <a:ext cx="990600" cy="609600"/>
          </a:xfrm>
          <a:prstGeom prst="rect">
            <a:avLst/>
          </a:prstGeom>
          <a:noFill/>
          <a:ln w="19050">
            <a:noFill/>
            <a:miter lim="800000"/>
            <a:headEnd/>
            <a:tailEnd/>
          </a:ln>
          <a:effectLst>
            <a:outerShdw dist="12700" algn="ctr" rotWithShape="0">
              <a:schemeClr val="bg1"/>
            </a:outerShdw>
          </a:effectLst>
        </p:spPr>
        <p:txBody>
          <a:bodyPr>
            <a:spAutoFit/>
          </a:bodyPr>
          <a:lstStyle/>
          <a:p>
            <a:pPr algn="r" eaLnBrk="0" hangingPunct="0"/>
            <a:endParaRPr lang="en-US" sz="200" dirty="0">
              <a:solidFill>
                <a:srgbClr val="000066"/>
              </a:solidFill>
              <a:latin typeface="Impact" pitchFamily="34" charset="0"/>
            </a:endParaRPr>
          </a:p>
          <a:p>
            <a:pPr algn="r" eaLnBrk="0" hangingPunct="0"/>
            <a:r>
              <a:rPr lang="en-US" sz="3200" dirty="0">
                <a:solidFill>
                  <a:srgbClr val="660033"/>
                </a:solidFill>
                <a:latin typeface="Impact" pitchFamily="34" charset="0"/>
              </a:rPr>
              <a:t>Cain</a:t>
            </a:r>
          </a:p>
        </p:txBody>
      </p:sp>
      <p:sp>
        <p:nvSpPr>
          <p:cNvPr id="69656" name="AutoShape 24"/>
          <p:cNvSpPr>
            <a:spLocks noChangeArrowheads="1"/>
          </p:cNvSpPr>
          <p:nvPr/>
        </p:nvSpPr>
        <p:spPr bwMode="auto">
          <a:xfrm rot="5400000">
            <a:off x="4644232" y="1686719"/>
            <a:ext cx="273050" cy="3697287"/>
          </a:xfrm>
          <a:prstGeom prst="downArrow">
            <a:avLst>
              <a:gd name="adj1" fmla="val 41667"/>
              <a:gd name="adj2" fmla="val 135156"/>
            </a:avLst>
          </a:prstGeom>
          <a:solidFill>
            <a:srgbClr val="6600CC"/>
          </a:solidFill>
          <a:ln w="3175" algn="ctr">
            <a:solidFill>
              <a:srgbClr val="FFFF00"/>
            </a:solidFill>
            <a:miter lim="800000"/>
            <a:headEnd/>
            <a:tailEnd/>
          </a:ln>
          <a:effectLst/>
        </p:spPr>
        <p:txBody>
          <a:bodyPr rot="10800000" vert="eaVert" wrap="none" anchor="ctr"/>
          <a:lstStyle/>
          <a:p>
            <a:pPr algn="ctr"/>
            <a:endParaRPr lang="en-US">
              <a:latin typeface="Arial Black" pitchFamily="34" charset="0"/>
            </a:endParaRPr>
          </a:p>
        </p:txBody>
      </p:sp>
      <p:grpSp>
        <p:nvGrpSpPr>
          <p:cNvPr id="69657" name="Group 25"/>
          <p:cNvGrpSpPr>
            <a:grpSpLocks/>
          </p:cNvGrpSpPr>
          <p:nvPr/>
        </p:nvGrpSpPr>
        <p:grpSpPr bwMode="auto">
          <a:xfrm>
            <a:off x="6248400" y="3094038"/>
            <a:ext cx="2286000" cy="855662"/>
            <a:chOff x="3840" y="960"/>
            <a:chExt cx="1440" cy="539"/>
          </a:xfrm>
        </p:grpSpPr>
        <p:sp>
          <p:nvSpPr>
            <p:cNvPr id="69658" name="Oval 26"/>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69659" name="WordArt 27"/>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sp>
        <p:nvSpPr>
          <p:cNvPr id="28" name="Text Box 11"/>
          <p:cNvSpPr txBox="1">
            <a:spLocks noChangeArrowheads="1"/>
          </p:cNvSpPr>
          <p:nvPr/>
        </p:nvSpPr>
        <p:spPr bwMode="auto">
          <a:xfrm>
            <a:off x="304800" y="76200"/>
            <a:ext cx="4724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2.2.1.2  The Foundation of Substance</a:t>
            </a:r>
          </a:p>
        </p:txBody>
      </p:sp>
      <p:sp>
        <p:nvSpPr>
          <p:cNvPr id="30" name="Text Box 10"/>
          <p:cNvSpPr txBox="1">
            <a:spLocks noChangeArrowheads="1"/>
          </p:cNvSpPr>
          <p:nvPr/>
        </p:nvSpPr>
        <p:spPr bwMode="auto">
          <a:xfrm>
            <a:off x="685800" y="2560638"/>
            <a:ext cx="990600" cy="609600"/>
          </a:xfrm>
          <a:prstGeom prst="rect">
            <a:avLst/>
          </a:prstGeom>
          <a:noFill/>
          <a:ln w="19050">
            <a:noFill/>
            <a:miter lim="800000"/>
            <a:headEnd/>
            <a:tailEnd/>
          </a:ln>
          <a:effectLst>
            <a:outerShdw dist="12700" algn="ctr" rotWithShape="0">
              <a:schemeClr val="bg1"/>
            </a:outerShdw>
          </a:effectLst>
        </p:spPr>
        <p:txBody>
          <a:bodyPr>
            <a:spAutoFit/>
          </a:bodyPr>
          <a:lstStyle/>
          <a:p>
            <a:pPr algn="r" eaLnBrk="0" hangingPunct="0"/>
            <a:endParaRPr lang="en-US" sz="200" dirty="0">
              <a:solidFill>
                <a:srgbClr val="000066"/>
              </a:solidFill>
              <a:latin typeface="Impact" pitchFamily="34" charset="0"/>
            </a:endParaRPr>
          </a:p>
          <a:p>
            <a:pPr algn="r" eaLnBrk="0" hangingPunct="0"/>
            <a:r>
              <a:rPr lang="en-US" sz="3200" dirty="0">
                <a:solidFill>
                  <a:srgbClr val="660033"/>
                </a:solidFill>
                <a:latin typeface="Impact" pitchFamily="34" charset="0"/>
              </a:rPr>
              <a:t>Abel</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barn(outVertical)">
                                      <p:cBhvr>
                                        <p:cTn id="7" dur="500"/>
                                        <p:tgtEl>
                                          <p:spTgt spid="696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48"/>
                                        </p:tgtEl>
                                        <p:attrNameLst>
                                          <p:attrName>style.visibility</p:attrName>
                                        </p:attrNameLst>
                                      </p:cBhvr>
                                      <p:to>
                                        <p:strVal val="visible"/>
                                      </p:to>
                                    </p:set>
                                    <p:animEffect transition="in" filter="fade">
                                      <p:cBhvr>
                                        <p:cTn id="12" dur="1000"/>
                                        <p:tgtEl>
                                          <p:spTgt spid="69648"/>
                                        </p:tgtEl>
                                      </p:cBhvr>
                                    </p:animEffect>
                                  </p:childTnLst>
                                </p:cTn>
                              </p:par>
                              <p:par>
                                <p:cTn id="13" presetID="6" presetClass="emph" presetSubtype="0" decel="50000" autoRev="1" fill="remove" nodeType="withEffect">
                                  <p:stCondLst>
                                    <p:cond delay="0"/>
                                  </p:stCondLst>
                                  <p:childTnLst>
                                    <p:animScale>
                                      <p:cBhvr>
                                        <p:cTn id="14" dur="2000" fill="hold"/>
                                        <p:tgtEl>
                                          <p:spTgt spid="69648"/>
                                        </p:tgtEl>
                                      </p:cBhvr>
                                      <p:by x="140000" y="140000"/>
                                    </p:animScale>
                                  </p:childTnLst>
                                </p:cTn>
                              </p:par>
                              <p:par>
                                <p:cTn id="15" presetID="10" presetClass="exit" presetSubtype="0" fill="hold" nodeType="withEffect">
                                  <p:stCondLst>
                                    <p:cond delay="0"/>
                                  </p:stCondLst>
                                  <p:childTnLst>
                                    <p:animEffect transition="out" filter="fade">
                                      <p:cBhvr>
                                        <p:cTn id="16" dur="2000"/>
                                        <p:tgtEl>
                                          <p:spTgt spid="69634"/>
                                        </p:tgtEl>
                                      </p:cBhvr>
                                    </p:animEffect>
                                    <p:set>
                                      <p:cBhvr>
                                        <p:cTn id="17" dur="1" fill="hold">
                                          <p:stCondLst>
                                            <p:cond delay="1999"/>
                                          </p:stCondLst>
                                        </p:cTn>
                                        <p:tgtEl>
                                          <p:spTgt spid="696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5418138"/>
            <a:ext cx="9144000" cy="1439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147" name="Group 3"/>
          <p:cNvGrpSpPr>
            <a:grpSpLocks/>
          </p:cNvGrpSpPr>
          <p:nvPr/>
        </p:nvGrpSpPr>
        <p:grpSpPr bwMode="auto">
          <a:xfrm>
            <a:off x="1447800" y="5603877"/>
            <a:ext cx="6248400" cy="873126"/>
            <a:chOff x="240" y="3494"/>
            <a:chExt cx="3936" cy="550"/>
          </a:xfrm>
        </p:grpSpPr>
        <p:sp>
          <p:nvSpPr>
            <p:cNvPr id="6148" name="Text Box 4"/>
            <p:cNvSpPr txBox="1">
              <a:spLocks noChangeArrowheads="1"/>
            </p:cNvSpPr>
            <p:nvPr/>
          </p:nvSpPr>
          <p:spPr bwMode="auto">
            <a:xfrm>
              <a:off x="464" y="3521"/>
              <a:ext cx="3712"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However, without knowing the </a:t>
              </a:r>
              <a:r>
                <a:rPr lang="en-US" sz="2000" b="1" u="sng" dirty="0">
                  <a:solidFill>
                    <a:schemeClr val="bg1"/>
                  </a:solidFill>
                  <a:latin typeface="Arial Narrow" pitchFamily="34" charset="0"/>
                </a:rPr>
                <a:t>principle</a:t>
              </a:r>
              <a:r>
                <a:rPr lang="en-US" sz="2000" b="1" dirty="0">
                  <a:solidFill>
                    <a:schemeClr val="bg1"/>
                  </a:solidFill>
                  <a:latin typeface="Arial Narrow" pitchFamily="34" charset="0"/>
                </a:rPr>
                <a:t> behind God’s providence, people have been </a:t>
              </a:r>
              <a:r>
                <a:rPr lang="en-US" sz="2000" b="1" dirty="0">
                  <a:solidFill>
                    <a:srgbClr val="FFFF66"/>
                  </a:solidFill>
                  <a:latin typeface="Arial Narrow" pitchFamily="34" charset="0"/>
                </a:rPr>
                <a:t>unable</a:t>
              </a:r>
              <a:r>
                <a:rPr lang="en-US" sz="2000" b="1" dirty="0">
                  <a:solidFill>
                    <a:schemeClr val="bg1"/>
                  </a:solidFill>
                  <a:latin typeface="Arial Narrow" pitchFamily="34" charset="0"/>
                </a:rPr>
                <a:t> to discern the mysteries concealed in the Bible.</a:t>
              </a:r>
              <a:endParaRPr lang="en-US" sz="2000" dirty="0">
                <a:solidFill>
                  <a:schemeClr val="bg1"/>
                </a:solidFill>
                <a:latin typeface="Arial Narrow" pitchFamily="34" charset="0"/>
              </a:endParaRPr>
            </a:p>
          </p:txBody>
        </p:sp>
        <p:sp>
          <p:nvSpPr>
            <p:cNvPr id="6149" name="Text Box 5"/>
            <p:cNvSpPr txBox="1">
              <a:spLocks noChangeArrowheads="1"/>
            </p:cNvSpPr>
            <p:nvPr/>
          </p:nvSpPr>
          <p:spPr bwMode="auto">
            <a:xfrm>
              <a:off x="240" y="3494"/>
              <a:ext cx="288" cy="277"/>
            </a:xfrm>
            <a:prstGeom prst="rect">
              <a:avLst/>
            </a:prstGeom>
            <a:noFill/>
            <a:ln w="9525">
              <a:noFill/>
              <a:miter lim="800000"/>
              <a:headEnd/>
              <a:tailEnd/>
            </a:ln>
            <a:effectLst/>
          </p:spPr>
          <p:txBody>
            <a:bodyPr wrap="square">
              <a:spAutoFit/>
            </a:bodyPr>
            <a:lstStyle/>
            <a:p>
              <a:pPr algn="r" eaLnBrk="0" hangingPunct="0">
                <a:lnSpc>
                  <a:spcPct val="50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pic>
        <p:nvPicPr>
          <p:cNvPr id="6150" name="Picture 6" descr="faith002"/>
          <p:cNvPicPr>
            <a:picLocks noChangeAspect="1" noChangeArrowheads="1"/>
          </p:cNvPicPr>
          <p:nvPr/>
        </p:nvPicPr>
        <p:blipFill>
          <a:blip r:embed="rId3"/>
          <a:srcRect/>
          <a:stretch>
            <a:fillRect/>
          </a:stretch>
        </p:blipFill>
        <p:spPr bwMode="auto">
          <a:xfrm>
            <a:off x="228600" y="381000"/>
            <a:ext cx="1981200" cy="1627188"/>
          </a:xfrm>
          <a:prstGeom prst="rect">
            <a:avLst/>
          </a:prstGeom>
          <a:noFill/>
        </p:spPr>
      </p:pic>
      <p:sp>
        <p:nvSpPr>
          <p:cNvPr id="6151" name="Text Box 7"/>
          <p:cNvSpPr txBox="1">
            <a:spLocks noChangeArrowheads="1"/>
          </p:cNvSpPr>
          <p:nvPr/>
        </p:nvSpPr>
        <p:spPr bwMode="auto">
          <a:xfrm>
            <a:off x="2133600" y="685800"/>
            <a:ext cx="6934200" cy="585788"/>
          </a:xfrm>
          <a:prstGeom prst="rect">
            <a:avLst/>
          </a:prstGeom>
          <a:noFill/>
          <a:ln w="9525">
            <a:noFill/>
            <a:miter lim="800000"/>
            <a:headEnd/>
            <a:tailEnd/>
          </a:ln>
          <a:effectLst/>
        </p:spPr>
        <p:txBody>
          <a:bodyPr>
            <a:spAutoFit/>
          </a:bodyPr>
          <a:lstStyle/>
          <a:p>
            <a:pPr algn="ctr" eaLnBrk="0" hangingPunct="0">
              <a:lnSpc>
                <a:spcPct val="90000"/>
              </a:lnSpc>
            </a:pPr>
            <a:r>
              <a:rPr lang="en-US" sz="3600">
                <a:solidFill>
                  <a:srgbClr val="660033"/>
                </a:solidFill>
                <a:latin typeface="Impact" pitchFamily="34" charset="0"/>
              </a:rPr>
              <a:t>….Secrets of God’s work of salvation</a:t>
            </a:r>
            <a:endParaRPr lang="en-US" sz="3600" b="1">
              <a:solidFill>
                <a:srgbClr val="660033"/>
              </a:solidFill>
              <a:latin typeface="Impact" pitchFamily="34" charset="0"/>
            </a:endParaRPr>
          </a:p>
        </p:txBody>
      </p:sp>
      <p:sp>
        <p:nvSpPr>
          <p:cNvPr id="6152" name="Text Box 8"/>
          <p:cNvSpPr txBox="1">
            <a:spLocks noChangeArrowheads="1"/>
          </p:cNvSpPr>
          <p:nvPr/>
        </p:nvSpPr>
        <p:spPr bwMode="auto">
          <a:xfrm>
            <a:off x="2362200" y="1111250"/>
            <a:ext cx="2838450" cy="641350"/>
          </a:xfrm>
          <a:prstGeom prst="rect">
            <a:avLst/>
          </a:prstGeom>
          <a:noFill/>
          <a:ln w="9525">
            <a:noFill/>
            <a:miter lim="800000"/>
            <a:headEnd/>
            <a:tailEnd/>
          </a:ln>
          <a:effectLst/>
        </p:spPr>
        <p:txBody>
          <a:bodyPr>
            <a:spAutoFit/>
          </a:bodyPr>
          <a:lstStyle/>
          <a:p>
            <a:pPr algn="ctr" eaLnBrk="0" hangingPunct="0"/>
            <a:r>
              <a:rPr lang="en-US" sz="3600" b="1" dirty="0">
                <a:solidFill>
                  <a:srgbClr val="800000"/>
                </a:solidFill>
                <a:effectLst>
                  <a:outerShdw algn="tl">
                    <a:srgbClr val="000000"/>
                  </a:outerShdw>
                </a:effectLst>
                <a:latin typeface="Times New Roman" pitchFamily="18" charset="0"/>
              </a:rPr>
              <a:t>(Amos 3:7)</a:t>
            </a:r>
          </a:p>
        </p:txBody>
      </p:sp>
      <p:sp>
        <p:nvSpPr>
          <p:cNvPr id="6153" name="AutoShape 9"/>
          <p:cNvSpPr>
            <a:spLocks noChangeArrowheads="1"/>
          </p:cNvSpPr>
          <p:nvPr/>
        </p:nvSpPr>
        <p:spPr bwMode="auto">
          <a:xfrm rot="5400000" flipH="1" flipV="1">
            <a:off x="1181100" y="2857500"/>
            <a:ext cx="228600" cy="762000"/>
          </a:xfrm>
          <a:prstGeom prst="downArrow">
            <a:avLst>
              <a:gd name="adj1" fmla="val 34167"/>
              <a:gd name="adj2" fmla="val 170309"/>
            </a:avLst>
          </a:prstGeom>
          <a:gradFill rotWithShape="1">
            <a:gsLst>
              <a:gs pos="0">
                <a:srgbClr val="CC6600"/>
              </a:gs>
              <a:gs pos="100000">
                <a:srgbClr val="660033"/>
              </a:gs>
            </a:gsLst>
            <a:lin ang="5400000" scaled="1"/>
          </a:gradFill>
          <a:ln w="19050" algn="ctr">
            <a:solidFill>
              <a:srgbClr val="660066"/>
            </a:solidFill>
            <a:miter lim="800000"/>
            <a:headEnd/>
            <a:tailEnd/>
          </a:ln>
          <a:effectLst/>
        </p:spPr>
        <p:txBody>
          <a:bodyPr vert="eaVert" wrap="none" anchor="ctr"/>
          <a:lstStyle/>
          <a:p>
            <a:pPr algn="ctr"/>
            <a:endParaRPr lang="en-US"/>
          </a:p>
        </p:txBody>
      </p:sp>
      <p:sp>
        <p:nvSpPr>
          <p:cNvPr id="6154" name="Text Box 10"/>
          <p:cNvSpPr txBox="1">
            <a:spLocks noChangeArrowheads="1"/>
          </p:cNvSpPr>
          <p:nvPr/>
        </p:nvSpPr>
        <p:spPr bwMode="auto">
          <a:xfrm>
            <a:off x="609600" y="2362200"/>
            <a:ext cx="6934200" cy="585788"/>
          </a:xfrm>
          <a:prstGeom prst="rect">
            <a:avLst/>
          </a:prstGeom>
          <a:noFill/>
          <a:ln w="9525">
            <a:noFill/>
            <a:miter lim="800000"/>
            <a:headEnd/>
            <a:tailEnd/>
          </a:ln>
          <a:effectLst/>
        </p:spPr>
        <p:txBody>
          <a:bodyPr>
            <a:spAutoFit/>
          </a:bodyPr>
          <a:lstStyle/>
          <a:p>
            <a:pPr algn="ctr" eaLnBrk="0" hangingPunct="0">
              <a:lnSpc>
                <a:spcPct val="90000"/>
              </a:lnSpc>
            </a:pPr>
            <a:r>
              <a:rPr lang="en-US" sz="3600">
                <a:solidFill>
                  <a:srgbClr val="660033"/>
                </a:solidFill>
                <a:latin typeface="Impact" pitchFamily="34" charset="0"/>
              </a:rPr>
              <a:t>Principle behind God’s providence</a:t>
            </a:r>
            <a:endParaRPr lang="en-US" sz="3600" b="1">
              <a:solidFill>
                <a:srgbClr val="660033"/>
              </a:solidFill>
              <a:latin typeface="Impact" pitchFamily="34" charset="0"/>
            </a:endParaRPr>
          </a:p>
        </p:txBody>
      </p:sp>
      <p:sp>
        <p:nvSpPr>
          <p:cNvPr id="6155" name="Text Box 11"/>
          <p:cNvSpPr txBox="1">
            <a:spLocks noChangeArrowheads="1"/>
          </p:cNvSpPr>
          <p:nvPr/>
        </p:nvSpPr>
        <p:spPr bwMode="auto">
          <a:xfrm>
            <a:off x="1752600" y="2995613"/>
            <a:ext cx="6248400" cy="585787"/>
          </a:xfrm>
          <a:prstGeom prst="rect">
            <a:avLst/>
          </a:prstGeom>
          <a:noFill/>
          <a:ln w="9525">
            <a:noFill/>
            <a:miter lim="800000"/>
            <a:headEnd/>
            <a:tailEnd/>
          </a:ln>
          <a:effectLst/>
        </p:spPr>
        <p:txBody>
          <a:bodyPr>
            <a:spAutoFit/>
          </a:bodyPr>
          <a:lstStyle/>
          <a:p>
            <a:pPr eaLnBrk="0" hangingPunct="0">
              <a:lnSpc>
                <a:spcPct val="90000"/>
              </a:lnSpc>
            </a:pPr>
            <a:r>
              <a:rPr lang="en-US" sz="3600">
                <a:solidFill>
                  <a:srgbClr val="660033"/>
                </a:solidFill>
                <a:latin typeface="Impact" pitchFamily="34" charset="0"/>
              </a:rPr>
              <a:t>Unable to discern the mysteries</a:t>
            </a:r>
            <a:endParaRPr lang="en-US" sz="3600" b="1">
              <a:solidFill>
                <a:srgbClr val="660033"/>
              </a:solidFill>
              <a:latin typeface="Impact" pitchFamily="34" charset="0"/>
            </a:endParaRPr>
          </a:p>
        </p:txBody>
      </p:sp>
      <p:grpSp>
        <p:nvGrpSpPr>
          <p:cNvPr id="6156" name="Group 12"/>
          <p:cNvGrpSpPr>
            <a:grpSpLocks/>
          </p:cNvGrpSpPr>
          <p:nvPr/>
        </p:nvGrpSpPr>
        <p:grpSpPr bwMode="auto">
          <a:xfrm>
            <a:off x="933450" y="1905000"/>
            <a:ext cx="7600950" cy="3276600"/>
            <a:chOff x="492" y="1200"/>
            <a:chExt cx="4788" cy="2064"/>
          </a:xfrm>
        </p:grpSpPr>
        <p:sp>
          <p:nvSpPr>
            <p:cNvPr id="6157" name="AutoShape 13"/>
            <p:cNvSpPr>
              <a:spLocks noChangeArrowheads="1"/>
            </p:cNvSpPr>
            <p:nvPr/>
          </p:nvSpPr>
          <p:spPr bwMode="auto">
            <a:xfrm>
              <a:off x="492" y="1200"/>
              <a:ext cx="4596" cy="2064"/>
            </a:xfrm>
            <a:prstGeom prst="horizontalScroll">
              <a:avLst>
                <a:gd name="adj" fmla="val 12500"/>
              </a:avLst>
            </a:prstGeom>
            <a:gradFill rotWithShape="0">
              <a:gsLst>
                <a:gs pos="0">
                  <a:srgbClr val="FFFFFF"/>
                </a:gs>
                <a:gs pos="100000">
                  <a:srgbClr val="FFCC00"/>
                </a:gs>
              </a:gsLst>
              <a:path path="rect">
                <a:fillToRect l="50000" t="50000" r="50000" b="50000"/>
              </a:path>
            </a:gradFill>
            <a:ln w="76200">
              <a:solidFill>
                <a:srgbClr val="CC6600"/>
              </a:solidFill>
              <a:round/>
              <a:headEnd/>
              <a:tailEnd/>
            </a:ln>
            <a:effectLst/>
          </p:spPr>
          <p:txBody>
            <a:bodyPr wrap="none" anchor="ctr"/>
            <a:lstStyle/>
            <a:p>
              <a:endParaRPr lang="en-US"/>
            </a:p>
          </p:txBody>
        </p:sp>
        <p:sp>
          <p:nvSpPr>
            <p:cNvPr id="6158" name="Text Box 14"/>
            <p:cNvSpPr txBox="1">
              <a:spLocks noChangeArrowheads="1"/>
            </p:cNvSpPr>
            <p:nvPr/>
          </p:nvSpPr>
          <p:spPr bwMode="auto">
            <a:xfrm>
              <a:off x="912" y="1624"/>
              <a:ext cx="4368" cy="1166"/>
            </a:xfrm>
            <a:prstGeom prst="rect">
              <a:avLst/>
            </a:prstGeom>
            <a:noFill/>
            <a:ln w="9525">
              <a:noFill/>
              <a:miter lim="800000"/>
              <a:headEnd/>
              <a:tailEnd/>
            </a:ln>
            <a:effectLst/>
          </p:spPr>
          <p:txBody>
            <a:bodyPr>
              <a:spAutoFit/>
            </a:bodyPr>
            <a:lstStyle/>
            <a:p>
              <a:pPr eaLnBrk="0" hangingPunct="0">
                <a:lnSpc>
                  <a:spcPct val="85000"/>
                </a:lnSpc>
              </a:pPr>
              <a:r>
                <a:rPr lang="en-US" sz="3400">
                  <a:solidFill>
                    <a:srgbClr val="660033"/>
                  </a:solidFill>
                  <a:latin typeface="Arial Black" pitchFamily="34" charset="0"/>
                </a:rPr>
                <a:t>“Surely the Lord God does nothing, without revealing his secret to his servants the prophets.”</a:t>
              </a:r>
              <a:endParaRPr lang="en-US" sz="3400" b="1">
                <a:solidFill>
                  <a:srgbClr val="660033"/>
                </a:solidFill>
                <a:latin typeface="Times New Roman" pitchFamily="18" charset="0"/>
              </a:endParaRPr>
            </a:p>
          </p:txBody>
        </p:sp>
        <p:sp>
          <p:nvSpPr>
            <p:cNvPr id="6159" name="Text Box 15"/>
            <p:cNvSpPr txBox="1">
              <a:spLocks noChangeArrowheads="1"/>
            </p:cNvSpPr>
            <p:nvPr/>
          </p:nvSpPr>
          <p:spPr bwMode="auto">
            <a:xfrm>
              <a:off x="3588" y="2544"/>
              <a:ext cx="1404" cy="404"/>
            </a:xfrm>
            <a:prstGeom prst="rect">
              <a:avLst/>
            </a:prstGeom>
            <a:noFill/>
            <a:ln w="9525">
              <a:noFill/>
              <a:miter lim="800000"/>
              <a:headEnd/>
              <a:tailEnd/>
            </a:ln>
            <a:effectLst/>
          </p:spPr>
          <p:txBody>
            <a:bodyPr>
              <a:spAutoFit/>
            </a:bodyPr>
            <a:lstStyle/>
            <a:p>
              <a:pPr algn="ctr" eaLnBrk="0" hangingPunct="0"/>
              <a:r>
                <a:rPr lang="en-US" sz="3600" b="1" dirty="0">
                  <a:solidFill>
                    <a:srgbClr val="800000"/>
                  </a:solidFill>
                  <a:effectLst>
                    <a:outerShdw algn="tl">
                      <a:srgbClr val="000000"/>
                    </a:outerShdw>
                  </a:effectLst>
                  <a:latin typeface="Times New Roman" pitchFamily="18" charset="0"/>
                </a:rPr>
                <a:t>Amos 3:7</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outVertical)">
                                      <p:cBhvr>
                                        <p:cTn id="7" dur="500"/>
                                        <p:tgtEl>
                                          <p:spTgt spid="6147"/>
                                        </p:tgtEl>
                                      </p:cBhvr>
                                    </p:animEffect>
                                  </p:childTnLst>
                                </p:cTn>
                              </p:par>
                              <p:par>
                                <p:cTn id="8" presetID="10" presetClass="exit" presetSubtype="0" fill="hold" nodeType="withEffect">
                                  <p:stCondLst>
                                    <p:cond delay="0"/>
                                  </p:stCondLst>
                                  <p:childTnLst>
                                    <p:animEffect transition="out" filter="fade">
                                      <p:cBhvr>
                                        <p:cTn id="9" dur="2000"/>
                                        <p:tgtEl>
                                          <p:spTgt spid="6156"/>
                                        </p:tgtEl>
                                      </p:cBhvr>
                                    </p:animEffect>
                                    <p:set>
                                      <p:cBhvr>
                                        <p:cTn id="10" dur="1" fill="hold">
                                          <p:stCondLst>
                                            <p:cond delay="1999"/>
                                          </p:stCondLst>
                                        </p:cTn>
                                        <p:tgtEl>
                                          <p:spTgt spid="615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154"/>
                                        </p:tgtEl>
                                        <p:attrNameLst>
                                          <p:attrName>style.visibility</p:attrName>
                                        </p:attrNameLst>
                                      </p:cBhvr>
                                      <p:to>
                                        <p:strVal val="visible"/>
                                      </p:to>
                                    </p:set>
                                    <p:animEffect transition="in" filter="fade">
                                      <p:cBhvr>
                                        <p:cTn id="15" dur="1000"/>
                                        <p:tgtEl>
                                          <p:spTgt spid="6154"/>
                                        </p:tgtEl>
                                      </p:cBhvr>
                                    </p:animEffect>
                                    <p:anim calcmode="lin" valueType="num">
                                      <p:cBhvr>
                                        <p:cTn id="16" dur="1000" fill="hold"/>
                                        <p:tgtEl>
                                          <p:spTgt spid="6154"/>
                                        </p:tgtEl>
                                        <p:attrNameLst>
                                          <p:attrName>ppt_x</p:attrName>
                                        </p:attrNameLst>
                                      </p:cBhvr>
                                      <p:tavLst>
                                        <p:tav tm="0">
                                          <p:val>
                                            <p:strVal val="#ppt_x"/>
                                          </p:val>
                                        </p:tav>
                                        <p:tav tm="100000">
                                          <p:val>
                                            <p:strVal val="#ppt_x"/>
                                          </p:val>
                                        </p:tav>
                                      </p:tavLst>
                                    </p:anim>
                                    <p:anim calcmode="lin" valueType="num">
                                      <p:cBhvr>
                                        <p:cTn id="17"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55"/>
                                        </p:tgtEl>
                                        <p:attrNameLst>
                                          <p:attrName>style.visibility</p:attrName>
                                        </p:attrNameLst>
                                      </p:cBhvr>
                                      <p:to>
                                        <p:strVal val="visible"/>
                                      </p:to>
                                    </p:set>
                                    <p:animEffect transition="in" filter="fade">
                                      <p:cBhvr>
                                        <p:cTn id="22" dur="2000"/>
                                        <p:tgtEl>
                                          <p:spTgt spid="61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53"/>
                                        </p:tgtEl>
                                        <p:attrNameLst>
                                          <p:attrName>style.visibility</p:attrName>
                                        </p:attrNameLst>
                                      </p:cBhvr>
                                      <p:to>
                                        <p:strVal val="visible"/>
                                      </p:to>
                                    </p:set>
                                    <p:animEffect transition="in" filter="fade">
                                      <p:cBhvr>
                                        <p:cTn id="25"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4" grpId="0"/>
      <p:bldP spid="61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304800" y="152400"/>
            <a:ext cx="83058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2.2.1.3  The Failure of the First National Course to Restore Canaan</a:t>
            </a:r>
          </a:p>
        </p:txBody>
      </p:sp>
      <p:sp>
        <p:nvSpPr>
          <p:cNvPr id="71688" name="Text Box 8"/>
          <p:cNvSpPr txBox="1">
            <a:spLocks noChangeArrowheads="1"/>
          </p:cNvSpPr>
          <p:nvPr/>
        </p:nvSpPr>
        <p:spPr bwMode="auto">
          <a:xfrm>
            <a:off x="1981200" y="1498600"/>
            <a:ext cx="4038600" cy="519113"/>
          </a:xfrm>
          <a:prstGeom prst="rect">
            <a:avLst/>
          </a:prstGeom>
          <a:noFill/>
          <a:ln w="19050" algn="ctr">
            <a:noFill/>
            <a:miter lim="800000"/>
            <a:headEnd/>
            <a:tailEnd/>
          </a:ln>
          <a:effectLst>
            <a:outerShdw dist="28398" dir="20006097" algn="ctr" rotWithShape="0">
              <a:schemeClr val="bg1"/>
            </a:outerShdw>
          </a:effectLst>
        </p:spPr>
        <p:txBody>
          <a:bodyPr>
            <a:spAutoFit/>
          </a:bodyPr>
          <a:lstStyle/>
          <a:p>
            <a:pPr eaLnBrk="0" hangingPunct="0"/>
            <a:r>
              <a:rPr lang="en-US" sz="2800">
                <a:solidFill>
                  <a:srgbClr val="000099"/>
                </a:solidFill>
                <a:latin typeface="Impact" pitchFamily="34" charset="0"/>
              </a:rPr>
              <a:t>Moses killed Egyptian</a:t>
            </a:r>
            <a:r>
              <a:rPr lang="en-US" sz="2600">
                <a:solidFill>
                  <a:srgbClr val="000099"/>
                </a:solidFill>
                <a:latin typeface="Impact" pitchFamily="34" charset="0"/>
              </a:rPr>
              <a:t> </a:t>
            </a:r>
          </a:p>
        </p:txBody>
      </p:sp>
      <p:sp>
        <p:nvSpPr>
          <p:cNvPr id="71684" name="Rectangle 4"/>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1685" name="Group 5"/>
          <p:cNvGrpSpPr>
            <a:grpSpLocks/>
          </p:cNvGrpSpPr>
          <p:nvPr/>
        </p:nvGrpSpPr>
        <p:grpSpPr bwMode="auto">
          <a:xfrm>
            <a:off x="1168400" y="5791200"/>
            <a:ext cx="6527800" cy="904875"/>
            <a:chOff x="192" y="3624"/>
            <a:chExt cx="4112" cy="570"/>
          </a:xfrm>
        </p:grpSpPr>
        <p:sp>
          <p:nvSpPr>
            <p:cNvPr id="71686" name="Text Box 6"/>
            <p:cNvSpPr txBox="1">
              <a:spLocks noChangeArrowheads="1"/>
            </p:cNvSpPr>
            <p:nvPr/>
          </p:nvSpPr>
          <p:spPr bwMode="auto">
            <a:xfrm>
              <a:off x="416" y="3671"/>
              <a:ext cx="3888"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Seeing one of his brethren being mistreated by an Egyptian taskmaster, Moses was incited by his burning love for his people; he struck and </a:t>
              </a:r>
              <a:r>
                <a:rPr lang="en-US" sz="2000" b="1" u="sng" dirty="0">
                  <a:solidFill>
                    <a:schemeClr val="bg1"/>
                  </a:solidFill>
                  <a:latin typeface="Arial Narrow" pitchFamily="34" charset="0"/>
                </a:rPr>
                <a:t>killed</a:t>
              </a:r>
              <a:r>
                <a:rPr lang="en-US" sz="2000" b="1" dirty="0">
                  <a:solidFill>
                    <a:schemeClr val="bg1"/>
                  </a:solidFill>
                  <a:latin typeface="Arial Narrow" pitchFamily="34" charset="0"/>
                </a:rPr>
                <a:t> the man.</a:t>
              </a:r>
            </a:p>
          </p:txBody>
        </p:sp>
        <p:sp>
          <p:nvSpPr>
            <p:cNvPr id="71687" name="Text Box 7"/>
            <p:cNvSpPr txBox="1">
              <a:spLocks noChangeArrowheads="1"/>
            </p:cNvSpPr>
            <p:nvPr/>
          </p:nvSpPr>
          <p:spPr bwMode="auto">
            <a:xfrm>
              <a:off x="192" y="3624"/>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grpSp>
        <p:nvGrpSpPr>
          <p:cNvPr id="71695" name="Group 15"/>
          <p:cNvGrpSpPr>
            <a:grpSpLocks/>
          </p:cNvGrpSpPr>
          <p:nvPr/>
        </p:nvGrpSpPr>
        <p:grpSpPr bwMode="auto">
          <a:xfrm>
            <a:off x="1219200" y="3081338"/>
            <a:ext cx="6705600" cy="2090737"/>
            <a:chOff x="336" y="1776"/>
            <a:chExt cx="5136" cy="1602"/>
          </a:xfrm>
        </p:grpSpPr>
        <p:pic>
          <p:nvPicPr>
            <p:cNvPr id="71691" name="Picture 11" descr="Moses killing Egyptian1"/>
            <p:cNvPicPr>
              <a:picLocks noChangeAspect="1" noChangeArrowheads="1"/>
            </p:cNvPicPr>
            <p:nvPr/>
          </p:nvPicPr>
          <p:blipFill>
            <a:blip r:embed="rId3"/>
            <a:srcRect/>
            <a:stretch>
              <a:fillRect/>
            </a:stretch>
          </p:blipFill>
          <p:spPr bwMode="auto">
            <a:xfrm>
              <a:off x="336" y="1776"/>
              <a:ext cx="4032" cy="928"/>
            </a:xfrm>
            <a:prstGeom prst="rect">
              <a:avLst/>
            </a:prstGeom>
            <a:noFill/>
          </p:spPr>
        </p:pic>
        <p:pic>
          <p:nvPicPr>
            <p:cNvPr id="71692" name="Picture 12" descr="Moses killing Egyptian2"/>
            <p:cNvPicPr>
              <a:picLocks noChangeAspect="1" noChangeArrowheads="1"/>
            </p:cNvPicPr>
            <p:nvPr/>
          </p:nvPicPr>
          <p:blipFill>
            <a:blip r:embed="rId4"/>
            <a:srcRect/>
            <a:stretch>
              <a:fillRect/>
            </a:stretch>
          </p:blipFill>
          <p:spPr bwMode="auto">
            <a:xfrm>
              <a:off x="3743" y="2688"/>
              <a:ext cx="1729" cy="690"/>
            </a:xfrm>
            <a:prstGeom prst="rect">
              <a:avLst/>
            </a:prstGeom>
            <a:noFill/>
          </p:spPr>
        </p:pic>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3000"/>
                                        <p:tgtEl>
                                          <p:spTgt spid="71683"/>
                                        </p:tgtEl>
                                      </p:cBhvr>
                                    </p:animEffect>
                                  </p:childTnLst>
                                </p:cTn>
                              </p:par>
                              <p:par>
                                <p:cTn id="8" presetID="42" presetClass="entr" presetSubtype="0" fill="hold" grpId="1" nodeType="withEffect">
                                  <p:stCondLst>
                                    <p:cond delay="0"/>
                                  </p:stCondLst>
                                  <p:childTnLst>
                                    <p:set>
                                      <p:cBhvr>
                                        <p:cTn id="9" dur="1" fill="hold">
                                          <p:stCondLst>
                                            <p:cond delay="0"/>
                                          </p:stCondLst>
                                        </p:cTn>
                                        <p:tgtEl>
                                          <p:spTgt spid="71683"/>
                                        </p:tgtEl>
                                        <p:attrNameLst>
                                          <p:attrName>style.visibility</p:attrName>
                                        </p:attrNameLst>
                                      </p:cBhvr>
                                      <p:to>
                                        <p:strVal val="visible"/>
                                      </p:to>
                                    </p:set>
                                    <p:animEffect transition="in" filter="fade">
                                      <p:cBhvr>
                                        <p:cTn id="10" dur="2000"/>
                                        <p:tgtEl>
                                          <p:spTgt spid="71683"/>
                                        </p:tgtEl>
                                      </p:cBhvr>
                                    </p:animEffect>
                                    <p:anim calcmode="lin" valueType="num">
                                      <p:cBhvr>
                                        <p:cTn id="11" dur="2000" fill="hold"/>
                                        <p:tgtEl>
                                          <p:spTgt spid="71683"/>
                                        </p:tgtEl>
                                        <p:attrNameLst>
                                          <p:attrName>ppt_x</p:attrName>
                                        </p:attrNameLst>
                                      </p:cBhvr>
                                      <p:tavLst>
                                        <p:tav tm="0">
                                          <p:val>
                                            <p:strVal val="#ppt_x"/>
                                          </p:val>
                                        </p:tav>
                                        <p:tav tm="100000">
                                          <p:val>
                                            <p:strVal val="#ppt_x"/>
                                          </p:val>
                                        </p:tav>
                                      </p:tavLst>
                                    </p:anim>
                                    <p:anim calcmode="lin" valueType="num">
                                      <p:cBhvr>
                                        <p:cTn id="12" dur="2000" fill="hold"/>
                                        <p:tgtEl>
                                          <p:spTgt spid="716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arn(outVertical)">
                                      <p:cBhvr>
                                        <p:cTn id="17" dur="500"/>
                                        <p:tgtEl>
                                          <p:spTgt spid="71685"/>
                                        </p:tgtEl>
                                      </p:cBhvr>
                                    </p:animEffect>
                                  </p:childTnLst>
                                </p:cTn>
                              </p:par>
                              <p:par>
                                <p:cTn id="18" presetID="10" presetClass="entr" presetSubtype="0" fill="hold" nodeType="withEffect">
                                  <p:stCondLst>
                                    <p:cond delay="0"/>
                                  </p:stCondLst>
                                  <p:childTnLst>
                                    <p:set>
                                      <p:cBhvr>
                                        <p:cTn id="19" dur="1" fill="hold">
                                          <p:stCondLst>
                                            <p:cond delay="0"/>
                                          </p:stCondLst>
                                        </p:cTn>
                                        <p:tgtEl>
                                          <p:spTgt spid="71695"/>
                                        </p:tgtEl>
                                        <p:attrNameLst>
                                          <p:attrName>style.visibility</p:attrName>
                                        </p:attrNameLst>
                                      </p:cBhvr>
                                      <p:to>
                                        <p:strVal val="visible"/>
                                      </p:to>
                                    </p:set>
                                    <p:animEffect transition="in" filter="fade">
                                      <p:cBhvr>
                                        <p:cTn id="20" dur="2000"/>
                                        <p:tgtEl>
                                          <p:spTgt spid="71695"/>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1688"/>
                                        </p:tgtEl>
                                        <p:attrNameLst>
                                          <p:attrName>style.visibility</p:attrName>
                                        </p:attrNameLst>
                                      </p:cBhvr>
                                      <p:to>
                                        <p:strVal val="visible"/>
                                      </p:to>
                                    </p:set>
                                    <p:anim calcmode="lin" valueType="num">
                                      <p:cBhvr>
                                        <p:cTn id="25" dur="1000" fill="hold"/>
                                        <p:tgtEl>
                                          <p:spTgt spid="71688"/>
                                        </p:tgtEl>
                                        <p:attrNameLst>
                                          <p:attrName>ppt_w</p:attrName>
                                        </p:attrNameLst>
                                      </p:cBhvr>
                                      <p:tavLst>
                                        <p:tav tm="0">
                                          <p:val>
                                            <p:fltVal val="0"/>
                                          </p:val>
                                        </p:tav>
                                        <p:tav tm="100000">
                                          <p:val>
                                            <p:strVal val="#ppt_w"/>
                                          </p:val>
                                        </p:tav>
                                      </p:tavLst>
                                    </p:anim>
                                    <p:anim calcmode="lin" valueType="num">
                                      <p:cBhvr>
                                        <p:cTn id="26" dur="1000" fill="hold"/>
                                        <p:tgtEl>
                                          <p:spTgt spid="716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3" grpId="1"/>
      <p:bldP spid="716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1981200" y="1417638"/>
            <a:ext cx="6781800" cy="1600200"/>
          </a:xfrm>
          <a:prstGeom prst="rect">
            <a:avLst/>
          </a:prstGeom>
          <a:solidFill>
            <a:srgbClr val="CCCCFF"/>
          </a:solidFill>
          <a:ln w="19050" algn="ctr">
            <a:noFill/>
            <a:miter lim="800000"/>
            <a:headEnd/>
            <a:tailEnd/>
          </a:ln>
          <a:effectLst/>
        </p:spPr>
        <p:txBody>
          <a:bodyPr wrap="none" anchor="ctr"/>
          <a:lstStyle/>
          <a:p>
            <a:endParaRPr lang="en-US"/>
          </a:p>
        </p:txBody>
      </p:sp>
      <p:sp>
        <p:nvSpPr>
          <p:cNvPr id="73732" name="Text Box 4"/>
          <p:cNvSpPr txBox="1">
            <a:spLocks noChangeArrowheads="1"/>
          </p:cNvSpPr>
          <p:nvPr/>
        </p:nvSpPr>
        <p:spPr bwMode="auto">
          <a:xfrm>
            <a:off x="1981200" y="1498600"/>
            <a:ext cx="4038600" cy="519113"/>
          </a:xfrm>
          <a:prstGeom prst="rect">
            <a:avLst/>
          </a:prstGeom>
          <a:noFill/>
          <a:ln w="19050" algn="ctr">
            <a:noFill/>
            <a:miter lim="800000"/>
            <a:headEnd/>
            <a:tailEnd/>
          </a:ln>
          <a:effectLst>
            <a:outerShdw dist="28398" dir="20006097" algn="ctr" rotWithShape="0">
              <a:schemeClr val="bg1"/>
            </a:outerShdw>
          </a:effectLst>
        </p:spPr>
        <p:txBody>
          <a:bodyPr>
            <a:spAutoFit/>
          </a:bodyPr>
          <a:lstStyle/>
          <a:p>
            <a:pPr eaLnBrk="0" hangingPunct="0"/>
            <a:r>
              <a:rPr lang="en-US" sz="2800">
                <a:solidFill>
                  <a:srgbClr val="000099"/>
                </a:solidFill>
                <a:latin typeface="Impact" pitchFamily="34" charset="0"/>
              </a:rPr>
              <a:t>Moses killed Egyptian</a:t>
            </a:r>
            <a:r>
              <a:rPr lang="en-US" sz="2600">
                <a:solidFill>
                  <a:srgbClr val="000099"/>
                </a:solidFill>
                <a:latin typeface="Impact" pitchFamily="34" charset="0"/>
              </a:rPr>
              <a:t> </a:t>
            </a:r>
          </a:p>
        </p:txBody>
      </p:sp>
      <p:sp>
        <p:nvSpPr>
          <p:cNvPr id="73737" name="Text Box 9"/>
          <p:cNvSpPr txBox="1">
            <a:spLocks noChangeArrowheads="1"/>
          </p:cNvSpPr>
          <p:nvPr/>
        </p:nvSpPr>
        <p:spPr bwMode="auto">
          <a:xfrm>
            <a:off x="1981200" y="1981200"/>
            <a:ext cx="6781800" cy="519113"/>
          </a:xfrm>
          <a:prstGeom prst="rect">
            <a:avLst/>
          </a:prstGeom>
          <a:noFill/>
          <a:ln w="19050" algn="ctr">
            <a:noFill/>
            <a:miter lim="800000"/>
            <a:headEnd/>
            <a:tailEnd/>
          </a:ln>
          <a:effectLst>
            <a:outerShdw dist="28398" dir="20006097" algn="ctr" rotWithShape="0">
              <a:schemeClr val="bg1"/>
            </a:outerShdw>
          </a:effectLst>
        </p:spPr>
        <p:txBody>
          <a:bodyPr>
            <a:spAutoFit/>
          </a:bodyPr>
          <a:lstStyle/>
          <a:p>
            <a:pPr eaLnBrk="0" hangingPunct="0"/>
            <a:r>
              <a:rPr lang="en-US" sz="2800">
                <a:solidFill>
                  <a:srgbClr val="000099"/>
                </a:solidFill>
                <a:latin typeface="Impact" pitchFamily="34" charset="0"/>
              </a:rPr>
              <a:t>Israelites misunderstood and spoke ill of him</a:t>
            </a:r>
          </a:p>
        </p:txBody>
      </p:sp>
      <p:sp>
        <p:nvSpPr>
          <p:cNvPr id="73738" name="Text Box 10"/>
          <p:cNvSpPr txBox="1">
            <a:spLocks noChangeArrowheads="1"/>
          </p:cNvSpPr>
          <p:nvPr/>
        </p:nvSpPr>
        <p:spPr bwMode="auto">
          <a:xfrm>
            <a:off x="1981200" y="2449513"/>
            <a:ext cx="4800600" cy="519112"/>
          </a:xfrm>
          <a:prstGeom prst="rect">
            <a:avLst/>
          </a:prstGeom>
          <a:noFill/>
          <a:ln w="19050" algn="ctr">
            <a:noFill/>
            <a:miter lim="800000"/>
            <a:headEnd/>
            <a:tailEnd/>
          </a:ln>
          <a:effectLst>
            <a:outerShdw dist="28398" dir="20006097" algn="ctr" rotWithShape="0">
              <a:schemeClr val="bg1"/>
            </a:outerShdw>
          </a:effectLst>
        </p:spPr>
        <p:txBody>
          <a:bodyPr>
            <a:spAutoFit/>
          </a:bodyPr>
          <a:lstStyle/>
          <a:p>
            <a:pPr eaLnBrk="0" hangingPunct="0"/>
            <a:r>
              <a:rPr lang="en-US" sz="2800" dirty="0">
                <a:solidFill>
                  <a:srgbClr val="000099"/>
                </a:solidFill>
                <a:latin typeface="Impact" pitchFamily="34" charset="0"/>
              </a:rPr>
              <a:t>Pharaoh sought to kill Moses</a:t>
            </a:r>
          </a:p>
        </p:txBody>
      </p:sp>
      <p:sp>
        <p:nvSpPr>
          <p:cNvPr id="73733" name="Rectangle 5"/>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3734" name="Group 6"/>
          <p:cNvGrpSpPr>
            <a:grpSpLocks/>
          </p:cNvGrpSpPr>
          <p:nvPr/>
        </p:nvGrpSpPr>
        <p:grpSpPr bwMode="auto">
          <a:xfrm>
            <a:off x="1093719" y="5800725"/>
            <a:ext cx="6881911" cy="904875"/>
            <a:chOff x="432" y="3600"/>
            <a:chExt cx="4069" cy="570"/>
          </a:xfrm>
        </p:grpSpPr>
        <p:sp>
          <p:nvSpPr>
            <p:cNvPr id="73735" name="Text Box 7"/>
            <p:cNvSpPr txBox="1">
              <a:spLocks noChangeArrowheads="1"/>
            </p:cNvSpPr>
            <p:nvPr/>
          </p:nvSpPr>
          <p:spPr bwMode="auto">
            <a:xfrm>
              <a:off x="641" y="3647"/>
              <a:ext cx="3860"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When the Israelites saw Moses strike and kill the Egyptian, they </a:t>
              </a:r>
              <a:r>
                <a:rPr lang="en-US" sz="2000" b="1" dirty="0">
                  <a:solidFill>
                    <a:srgbClr val="FFFF66"/>
                  </a:solidFill>
                  <a:latin typeface="Arial Narrow" pitchFamily="34" charset="0"/>
                </a:rPr>
                <a:t>misunderstood</a:t>
              </a:r>
              <a:r>
                <a:rPr lang="en-US" sz="2000" b="1" dirty="0">
                  <a:solidFill>
                    <a:schemeClr val="bg1"/>
                  </a:solidFill>
                  <a:latin typeface="Arial Narrow" pitchFamily="34" charset="0"/>
                </a:rPr>
                <a:t> him and spoke ill of him. When Pharaoh heard of it, he sought to </a:t>
              </a:r>
              <a:r>
                <a:rPr lang="en-US" sz="2000" b="1" u="sng" dirty="0">
                  <a:solidFill>
                    <a:schemeClr val="bg1"/>
                  </a:solidFill>
                  <a:latin typeface="Arial Narrow" pitchFamily="34" charset="0"/>
                </a:rPr>
                <a:t>kill</a:t>
              </a:r>
              <a:r>
                <a:rPr lang="en-US" sz="2000" b="1" dirty="0">
                  <a:solidFill>
                    <a:schemeClr val="bg1"/>
                  </a:solidFill>
                  <a:latin typeface="Arial Narrow" pitchFamily="34" charset="0"/>
                </a:rPr>
                <a:t> Moses.</a:t>
              </a:r>
            </a:p>
          </p:txBody>
        </p:sp>
        <p:sp>
          <p:nvSpPr>
            <p:cNvPr id="73736" name="Text Box 8"/>
            <p:cNvSpPr txBox="1">
              <a:spLocks noChangeArrowheads="1"/>
            </p:cNvSpPr>
            <p:nvPr/>
          </p:nvSpPr>
          <p:spPr bwMode="auto">
            <a:xfrm>
              <a:off x="432" y="3600"/>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grpSp>
        <p:nvGrpSpPr>
          <p:cNvPr id="73746" name="Group 18"/>
          <p:cNvGrpSpPr>
            <a:grpSpLocks/>
          </p:cNvGrpSpPr>
          <p:nvPr/>
        </p:nvGrpSpPr>
        <p:grpSpPr bwMode="auto">
          <a:xfrm>
            <a:off x="1219200" y="3081338"/>
            <a:ext cx="6705600" cy="2090737"/>
            <a:chOff x="336" y="1776"/>
            <a:chExt cx="5136" cy="1602"/>
          </a:xfrm>
        </p:grpSpPr>
        <p:pic>
          <p:nvPicPr>
            <p:cNvPr id="73747" name="Picture 19" descr="Moses killing Egyptian1"/>
            <p:cNvPicPr>
              <a:picLocks noChangeAspect="1" noChangeArrowheads="1"/>
            </p:cNvPicPr>
            <p:nvPr/>
          </p:nvPicPr>
          <p:blipFill>
            <a:blip r:embed="rId3"/>
            <a:srcRect/>
            <a:stretch>
              <a:fillRect/>
            </a:stretch>
          </p:blipFill>
          <p:spPr bwMode="auto">
            <a:xfrm>
              <a:off x="336" y="1776"/>
              <a:ext cx="4032" cy="928"/>
            </a:xfrm>
            <a:prstGeom prst="rect">
              <a:avLst/>
            </a:prstGeom>
            <a:noFill/>
          </p:spPr>
        </p:pic>
        <p:pic>
          <p:nvPicPr>
            <p:cNvPr id="73748" name="Picture 20" descr="Moses killing Egyptian2"/>
            <p:cNvPicPr>
              <a:picLocks noChangeAspect="1" noChangeArrowheads="1"/>
            </p:cNvPicPr>
            <p:nvPr/>
          </p:nvPicPr>
          <p:blipFill>
            <a:blip r:embed="rId4"/>
            <a:srcRect/>
            <a:stretch>
              <a:fillRect/>
            </a:stretch>
          </p:blipFill>
          <p:spPr bwMode="auto">
            <a:xfrm>
              <a:off x="3743" y="2688"/>
              <a:ext cx="1729" cy="690"/>
            </a:xfrm>
            <a:prstGeom prst="rect">
              <a:avLst/>
            </a:prstGeom>
            <a:noFill/>
          </p:spPr>
        </p:pic>
      </p:grpSp>
      <p:sp>
        <p:nvSpPr>
          <p:cNvPr id="14" name="Text Box 3"/>
          <p:cNvSpPr txBox="1">
            <a:spLocks noChangeArrowheads="1"/>
          </p:cNvSpPr>
          <p:nvPr/>
        </p:nvSpPr>
        <p:spPr bwMode="auto">
          <a:xfrm>
            <a:off x="304800" y="152400"/>
            <a:ext cx="83058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2.2.1.3  The Failure of the First National Course to Restore Canaan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3734"/>
                                        </p:tgtEl>
                                        <p:attrNameLst>
                                          <p:attrName>style.visibility</p:attrName>
                                        </p:attrNameLst>
                                      </p:cBhvr>
                                      <p:to>
                                        <p:strVal val="visible"/>
                                      </p:to>
                                    </p:set>
                                    <p:animEffect transition="in" filter="barn(outVertical)">
                                      <p:cBhvr>
                                        <p:cTn id="7" dur="500"/>
                                        <p:tgtEl>
                                          <p:spTgt spid="737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7"/>
                                        </p:tgtEl>
                                        <p:attrNameLst>
                                          <p:attrName>style.visibility</p:attrName>
                                        </p:attrNameLst>
                                      </p:cBhvr>
                                      <p:to>
                                        <p:strVal val="visible"/>
                                      </p:to>
                                    </p:set>
                                    <p:animEffect transition="in" filter="fade">
                                      <p:cBhvr>
                                        <p:cTn id="12" dur="2000"/>
                                        <p:tgtEl>
                                          <p:spTgt spid="737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3731"/>
                                        </p:tgtEl>
                                        <p:attrNameLst>
                                          <p:attrName>style.visibility</p:attrName>
                                        </p:attrNameLst>
                                      </p:cBhvr>
                                      <p:to>
                                        <p:strVal val="visible"/>
                                      </p:to>
                                    </p:set>
                                    <p:animEffect transition="in" filter="fade">
                                      <p:cBhvr>
                                        <p:cTn id="15" dur="1000"/>
                                        <p:tgtEl>
                                          <p:spTgt spid="73731"/>
                                        </p:tgtEl>
                                      </p:cBhvr>
                                    </p:animEffect>
                                  </p:childTnLst>
                                </p:cTn>
                              </p:par>
                              <p:par>
                                <p:cTn id="16" presetID="10" presetClass="exit" presetSubtype="0" fill="hold" nodeType="withEffect">
                                  <p:stCondLst>
                                    <p:cond delay="0"/>
                                  </p:stCondLst>
                                  <p:childTnLst>
                                    <p:animEffect transition="out" filter="fade">
                                      <p:cBhvr>
                                        <p:cTn id="17" dur="2000"/>
                                        <p:tgtEl>
                                          <p:spTgt spid="73746"/>
                                        </p:tgtEl>
                                      </p:cBhvr>
                                    </p:animEffect>
                                    <p:set>
                                      <p:cBhvr>
                                        <p:cTn id="18" dur="1" fill="hold">
                                          <p:stCondLst>
                                            <p:cond delay="1999"/>
                                          </p:stCondLst>
                                        </p:cTn>
                                        <p:tgtEl>
                                          <p:spTgt spid="7374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73738"/>
                                        </p:tgtEl>
                                        <p:attrNameLst>
                                          <p:attrName>style.visibility</p:attrName>
                                        </p:attrNameLst>
                                      </p:cBhvr>
                                      <p:to>
                                        <p:strVal val="visible"/>
                                      </p:to>
                                    </p:set>
                                    <p:anim calcmode="lin" valueType="num">
                                      <p:cBhvr>
                                        <p:cTn id="23" dur="1000" fill="hold"/>
                                        <p:tgtEl>
                                          <p:spTgt spid="73738"/>
                                        </p:tgtEl>
                                        <p:attrNameLst>
                                          <p:attrName>ppt_w</p:attrName>
                                        </p:attrNameLst>
                                      </p:cBhvr>
                                      <p:tavLst>
                                        <p:tav tm="0">
                                          <p:val>
                                            <p:strVal val="#ppt_w*0.70"/>
                                          </p:val>
                                        </p:tav>
                                        <p:tav tm="100000">
                                          <p:val>
                                            <p:strVal val="#ppt_w"/>
                                          </p:val>
                                        </p:tav>
                                      </p:tavLst>
                                    </p:anim>
                                    <p:anim calcmode="lin" valueType="num">
                                      <p:cBhvr>
                                        <p:cTn id="24" dur="1000" fill="hold"/>
                                        <p:tgtEl>
                                          <p:spTgt spid="73738"/>
                                        </p:tgtEl>
                                        <p:attrNameLst>
                                          <p:attrName>ppt_h</p:attrName>
                                        </p:attrNameLst>
                                      </p:cBhvr>
                                      <p:tavLst>
                                        <p:tav tm="0">
                                          <p:val>
                                            <p:strVal val="#ppt_h"/>
                                          </p:val>
                                        </p:tav>
                                        <p:tav tm="100000">
                                          <p:val>
                                            <p:strVal val="#ppt_h"/>
                                          </p:val>
                                        </p:tav>
                                      </p:tavLst>
                                    </p:anim>
                                    <p:animEffect transition="in" filter="fade">
                                      <p:cBhvr>
                                        <p:cTn id="25" dur="10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P spid="73737" grpId="0"/>
      <p:bldP spid="7373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75778" name="Picture 2" descr="Moses and the Burning Bush"/>
          <p:cNvPicPr>
            <a:picLocks noChangeAspect="1" noChangeArrowheads="1"/>
          </p:cNvPicPr>
          <p:nvPr/>
        </p:nvPicPr>
        <p:blipFill>
          <a:blip r:embed="rId3"/>
          <a:srcRect t="50000"/>
          <a:stretch>
            <a:fillRect/>
          </a:stretch>
        </p:blipFill>
        <p:spPr bwMode="auto">
          <a:xfrm>
            <a:off x="0" y="3028950"/>
            <a:ext cx="5105400" cy="2762250"/>
          </a:xfrm>
          <a:prstGeom prst="rect">
            <a:avLst/>
          </a:prstGeom>
          <a:noFill/>
        </p:spPr>
      </p:pic>
      <p:sp>
        <p:nvSpPr>
          <p:cNvPr id="75779" name="Rectangle 3"/>
          <p:cNvSpPr>
            <a:spLocks noChangeArrowheads="1"/>
          </p:cNvSpPr>
          <p:nvPr/>
        </p:nvSpPr>
        <p:spPr bwMode="auto">
          <a:xfrm>
            <a:off x="1981200" y="1417638"/>
            <a:ext cx="6781800" cy="1600200"/>
          </a:xfrm>
          <a:prstGeom prst="rect">
            <a:avLst/>
          </a:prstGeom>
          <a:solidFill>
            <a:srgbClr val="CCCCFF"/>
          </a:solidFill>
          <a:ln w="19050" algn="ctr">
            <a:noFill/>
            <a:miter lim="800000"/>
            <a:headEnd/>
            <a:tailEnd/>
          </a:ln>
          <a:effectLst/>
        </p:spPr>
        <p:txBody>
          <a:bodyPr wrap="none" anchor="ctr"/>
          <a:lstStyle/>
          <a:p>
            <a:endParaRPr lang="en-US"/>
          </a:p>
        </p:txBody>
      </p:sp>
      <p:sp>
        <p:nvSpPr>
          <p:cNvPr id="75780" name="Text Box 4"/>
          <p:cNvSpPr txBox="1">
            <a:spLocks noChangeArrowheads="1"/>
          </p:cNvSpPr>
          <p:nvPr/>
        </p:nvSpPr>
        <p:spPr bwMode="auto">
          <a:xfrm>
            <a:off x="1981200" y="1498600"/>
            <a:ext cx="4038600" cy="519113"/>
          </a:xfrm>
          <a:prstGeom prst="rect">
            <a:avLst/>
          </a:prstGeom>
          <a:noFill/>
          <a:ln w="19050" algn="ctr">
            <a:noFill/>
            <a:miter lim="800000"/>
            <a:headEnd/>
            <a:tailEnd/>
          </a:ln>
          <a:effectLst>
            <a:outerShdw dist="28398" dir="20006097" algn="ctr" rotWithShape="0">
              <a:schemeClr val="bg1"/>
            </a:outerShdw>
          </a:effectLst>
        </p:spPr>
        <p:txBody>
          <a:bodyPr>
            <a:spAutoFit/>
          </a:bodyPr>
          <a:lstStyle/>
          <a:p>
            <a:pPr eaLnBrk="0" hangingPunct="0"/>
            <a:r>
              <a:rPr lang="en-US" sz="2800">
                <a:solidFill>
                  <a:srgbClr val="000099"/>
                </a:solidFill>
                <a:latin typeface="Impact" pitchFamily="34" charset="0"/>
              </a:rPr>
              <a:t>Moses killed Egyptian</a:t>
            </a:r>
            <a:r>
              <a:rPr lang="en-US" sz="2600">
                <a:solidFill>
                  <a:srgbClr val="000099"/>
                </a:solidFill>
                <a:latin typeface="Impact" pitchFamily="34" charset="0"/>
              </a:rPr>
              <a:t> </a:t>
            </a:r>
          </a:p>
        </p:txBody>
      </p:sp>
      <p:sp>
        <p:nvSpPr>
          <p:cNvPr id="75781" name="Text Box 5"/>
          <p:cNvSpPr txBox="1">
            <a:spLocks noChangeArrowheads="1"/>
          </p:cNvSpPr>
          <p:nvPr/>
        </p:nvSpPr>
        <p:spPr bwMode="auto">
          <a:xfrm>
            <a:off x="1981200" y="1981200"/>
            <a:ext cx="6781800" cy="519113"/>
          </a:xfrm>
          <a:prstGeom prst="rect">
            <a:avLst/>
          </a:prstGeom>
          <a:noFill/>
          <a:ln w="19050" algn="ctr">
            <a:noFill/>
            <a:miter lim="800000"/>
            <a:headEnd/>
            <a:tailEnd/>
          </a:ln>
          <a:effectLst>
            <a:outerShdw dist="28398" dir="20006097" algn="ctr" rotWithShape="0">
              <a:schemeClr val="bg1"/>
            </a:outerShdw>
          </a:effectLst>
        </p:spPr>
        <p:txBody>
          <a:bodyPr>
            <a:spAutoFit/>
          </a:bodyPr>
          <a:lstStyle/>
          <a:p>
            <a:pPr eaLnBrk="0" hangingPunct="0"/>
            <a:r>
              <a:rPr lang="en-US" sz="2800">
                <a:solidFill>
                  <a:srgbClr val="000099"/>
                </a:solidFill>
                <a:latin typeface="Impact" pitchFamily="34" charset="0"/>
              </a:rPr>
              <a:t>Israelites misunderstood and spoke ill of him</a:t>
            </a:r>
          </a:p>
        </p:txBody>
      </p:sp>
      <p:sp>
        <p:nvSpPr>
          <p:cNvPr id="75784" name="Text Box 8"/>
          <p:cNvSpPr txBox="1">
            <a:spLocks noChangeArrowheads="1"/>
          </p:cNvSpPr>
          <p:nvPr/>
        </p:nvSpPr>
        <p:spPr bwMode="auto">
          <a:xfrm>
            <a:off x="1981200" y="2449513"/>
            <a:ext cx="4800600" cy="519112"/>
          </a:xfrm>
          <a:prstGeom prst="rect">
            <a:avLst/>
          </a:prstGeom>
          <a:noFill/>
          <a:ln w="19050" algn="ctr">
            <a:noFill/>
            <a:miter lim="800000"/>
            <a:headEnd/>
            <a:tailEnd/>
          </a:ln>
          <a:effectLst>
            <a:outerShdw dist="28398" dir="20006097" algn="ctr" rotWithShape="0">
              <a:schemeClr val="bg1"/>
            </a:outerShdw>
          </a:effectLst>
        </p:spPr>
        <p:txBody>
          <a:bodyPr>
            <a:spAutoFit/>
          </a:bodyPr>
          <a:lstStyle/>
          <a:p>
            <a:pPr eaLnBrk="0" hangingPunct="0"/>
            <a:r>
              <a:rPr lang="en-US" sz="2800">
                <a:solidFill>
                  <a:srgbClr val="000099"/>
                </a:solidFill>
                <a:latin typeface="Impact" pitchFamily="34" charset="0"/>
              </a:rPr>
              <a:t>Pharaoh sought to kill Moses</a:t>
            </a:r>
          </a:p>
        </p:txBody>
      </p:sp>
      <p:sp>
        <p:nvSpPr>
          <p:cNvPr id="75786" name="Rectangle 10"/>
          <p:cNvSpPr>
            <a:spLocks noChangeArrowheads="1"/>
          </p:cNvSpPr>
          <p:nvPr/>
        </p:nvSpPr>
        <p:spPr bwMode="auto">
          <a:xfrm>
            <a:off x="5938838" y="3246438"/>
            <a:ext cx="1587" cy="1587"/>
          </a:xfrm>
          <a:prstGeom prst="rect">
            <a:avLst/>
          </a:prstGeom>
          <a:solidFill>
            <a:srgbClr val="00A100"/>
          </a:solidFill>
          <a:ln w="9525">
            <a:noFill/>
            <a:miter lim="800000"/>
            <a:headEnd/>
            <a:tailEnd/>
          </a:ln>
        </p:spPr>
        <p:txBody>
          <a:bodyPr/>
          <a:lstStyle/>
          <a:p>
            <a:endParaRPr lang="en-US"/>
          </a:p>
        </p:txBody>
      </p:sp>
      <p:sp>
        <p:nvSpPr>
          <p:cNvPr id="75787" name="Rectangle 11"/>
          <p:cNvSpPr>
            <a:spLocks noChangeArrowheads="1"/>
          </p:cNvSpPr>
          <p:nvPr/>
        </p:nvSpPr>
        <p:spPr bwMode="auto">
          <a:xfrm>
            <a:off x="6254750" y="3246438"/>
            <a:ext cx="1588" cy="1587"/>
          </a:xfrm>
          <a:prstGeom prst="rect">
            <a:avLst/>
          </a:prstGeom>
          <a:solidFill>
            <a:srgbClr val="00A100"/>
          </a:solidFill>
          <a:ln w="9525">
            <a:noFill/>
            <a:miter lim="800000"/>
            <a:headEnd/>
            <a:tailEnd/>
          </a:ln>
        </p:spPr>
        <p:txBody>
          <a:bodyPr/>
          <a:lstStyle/>
          <a:p>
            <a:endParaRPr lang="en-US"/>
          </a:p>
        </p:txBody>
      </p:sp>
      <p:sp>
        <p:nvSpPr>
          <p:cNvPr id="75788" name="Freeform 12"/>
          <p:cNvSpPr>
            <a:spLocks/>
          </p:cNvSpPr>
          <p:nvPr/>
        </p:nvSpPr>
        <p:spPr bwMode="auto">
          <a:xfrm>
            <a:off x="6413500" y="3246438"/>
            <a:ext cx="14288" cy="1587"/>
          </a:xfrm>
          <a:custGeom>
            <a:avLst/>
            <a:gdLst/>
            <a:ahLst/>
            <a:cxnLst>
              <a:cxn ang="0">
                <a:pos x="0" y="0"/>
              </a:cxn>
              <a:cxn ang="0">
                <a:pos x="4" y="0"/>
              </a:cxn>
              <a:cxn ang="0">
                <a:pos x="9" y="0"/>
              </a:cxn>
              <a:cxn ang="0">
                <a:pos x="9" y="0"/>
              </a:cxn>
              <a:cxn ang="0">
                <a:pos x="0" y="0"/>
              </a:cxn>
            </a:cxnLst>
            <a:rect l="0" t="0" r="r" b="b"/>
            <a:pathLst>
              <a:path w="9">
                <a:moveTo>
                  <a:pt x="0" y="0"/>
                </a:moveTo>
                <a:lnTo>
                  <a:pt x="4" y="0"/>
                </a:lnTo>
                <a:lnTo>
                  <a:pt x="9" y="0"/>
                </a:lnTo>
                <a:lnTo>
                  <a:pt x="9" y="0"/>
                </a:lnTo>
                <a:lnTo>
                  <a:pt x="0" y="0"/>
                </a:lnTo>
                <a:close/>
              </a:path>
            </a:pathLst>
          </a:custGeom>
          <a:solidFill>
            <a:srgbClr val="00A100"/>
          </a:solidFill>
          <a:ln w="9525">
            <a:noFill/>
            <a:round/>
            <a:headEnd/>
            <a:tailEnd/>
          </a:ln>
        </p:spPr>
        <p:txBody>
          <a:bodyPr/>
          <a:lstStyle/>
          <a:p>
            <a:endParaRPr lang="en-US"/>
          </a:p>
        </p:txBody>
      </p:sp>
      <p:sp>
        <p:nvSpPr>
          <p:cNvPr id="75789" name="Rectangle 13"/>
          <p:cNvSpPr>
            <a:spLocks noChangeArrowheads="1"/>
          </p:cNvSpPr>
          <p:nvPr/>
        </p:nvSpPr>
        <p:spPr bwMode="auto">
          <a:xfrm>
            <a:off x="6164263" y="3243263"/>
            <a:ext cx="1587" cy="1587"/>
          </a:xfrm>
          <a:prstGeom prst="rect">
            <a:avLst/>
          </a:prstGeom>
          <a:solidFill>
            <a:srgbClr val="00A100"/>
          </a:solidFill>
          <a:ln w="9525">
            <a:noFill/>
            <a:miter lim="800000"/>
            <a:headEnd/>
            <a:tailEnd/>
          </a:ln>
        </p:spPr>
        <p:txBody>
          <a:bodyPr/>
          <a:lstStyle/>
          <a:p>
            <a:endParaRPr lang="en-US"/>
          </a:p>
        </p:txBody>
      </p:sp>
      <p:sp>
        <p:nvSpPr>
          <p:cNvPr id="75790" name="Freeform 14"/>
          <p:cNvSpPr>
            <a:spLocks/>
          </p:cNvSpPr>
          <p:nvPr/>
        </p:nvSpPr>
        <p:spPr bwMode="auto">
          <a:xfrm>
            <a:off x="6408738" y="3279775"/>
            <a:ext cx="14287" cy="1588"/>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00A100"/>
          </a:solidFill>
          <a:ln w="9525">
            <a:noFill/>
            <a:round/>
            <a:headEnd/>
            <a:tailEnd/>
          </a:ln>
        </p:spPr>
        <p:txBody>
          <a:bodyPr/>
          <a:lstStyle/>
          <a:p>
            <a:endParaRPr lang="en-US"/>
          </a:p>
        </p:txBody>
      </p:sp>
      <p:sp>
        <p:nvSpPr>
          <p:cNvPr id="75791" name="Freeform 15"/>
          <p:cNvSpPr>
            <a:spLocks/>
          </p:cNvSpPr>
          <p:nvPr/>
        </p:nvSpPr>
        <p:spPr bwMode="auto">
          <a:xfrm>
            <a:off x="5910263" y="3305175"/>
            <a:ext cx="1587" cy="158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A100"/>
          </a:solidFill>
          <a:ln w="9525">
            <a:noFill/>
            <a:round/>
            <a:headEnd/>
            <a:tailEnd/>
          </a:ln>
        </p:spPr>
        <p:txBody>
          <a:bodyPr/>
          <a:lstStyle/>
          <a:p>
            <a:endParaRPr lang="en-US"/>
          </a:p>
        </p:txBody>
      </p:sp>
      <p:sp>
        <p:nvSpPr>
          <p:cNvPr id="75792" name="Freeform 16"/>
          <p:cNvSpPr>
            <a:spLocks/>
          </p:cNvSpPr>
          <p:nvPr/>
        </p:nvSpPr>
        <p:spPr bwMode="auto">
          <a:xfrm>
            <a:off x="6002338" y="3305175"/>
            <a:ext cx="1587" cy="158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A100"/>
          </a:solidFill>
          <a:ln w="9525">
            <a:noFill/>
            <a:round/>
            <a:headEnd/>
            <a:tailEnd/>
          </a:ln>
        </p:spPr>
        <p:txBody>
          <a:bodyPr/>
          <a:lstStyle/>
          <a:p>
            <a:endParaRPr lang="en-US"/>
          </a:p>
        </p:txBody>
      </p:sp>
      <p:sp>
        <p:nvSpPr>
          <p:cNvPr id="75793" name="Freeform 17"/>
          <p:cNvSpPr>
            <a:spLocks/>
          </p:cNvSpPr>
          <p:nvPr/>
        </p:nvSpPr>
        <p:spPr bwMode="auto">
          <a:xfrm>
            <a:off x="6164263" y="3305175"/>
            <a:ext cx="4762" cy="1588"/>
          </a:xfrm>
          <a:custGeom>
            <a:avLst/>
            <a:gdLst/>
            <a:ahLst/>
            <a:cxnLst>
              <a:cxn ang="0">
                <a:pos x="0" y="0"/>
              </a:cxn>
              <a:cxn ang="0">
                <a:pos x="3" y="0"/>
              </a:cxn>
              <a:cxn ang="0">
                <a:pos x="0" y="0"/>
              </a:cxn>
            </a:cxnLst>
            <a:rect l="0" t="0" r="r" b="b"/>
            <a:pathLst>
              <a:path w="3">
                <a:moveTo>
                  <a:pt x="0" y="0"/>
                </a:moveTo>
                <a:lnTo>
                  <a:pt x="3" y="0"/>
                </a:lnTo>
                <a:lnTo>
                  <a:pt x="0" y="0"/>
                </a:lnTo>
                <a:close/>
              </a:path>
            </a:pathLst>
          </a:custGeom>
          <a:solidFill>
            <a:srgbClr val="00A100"/>
          </a:solidFill>
          <a:ln w="9525">
            <a:noFill/>
            <a:round/>
            <a:headEnd/>
            <a:tailEnd/>
          </a:ln>
        </p:spPr>
        <p:txBody>
          <a:bodyPr/>
          <a:lstStyle/>
          <a:p>
            <a:endParaRPr lang="en-US"/>
          </a:p>
        </p:txBody>
      </p:sp>
      <p:sp>
        <p:nvSpPr>
          <p:cNvPr id="75794" name="Freeform 18"/>
          <p:cNvSpPr>
            <a:spLocks/>
          </p:cNvSpPr>
          <p:nvPr/>
        </p:nvSpPr>
        <p:spPr bwMode="auto">
          <a:xfrm>
            <a:off x="5768975" y="3360738"/>
            <a:ext cx="1588" cy="1587"/>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solidFill>
            <a:srgbClr val="00A100"/>
          </a:solidFill>
          <a:ln w="9525">
            <a:noFill/>
            <a:round/>
            <a:headEnd/>
            <a:tailEnd/>
          </a:ln>
        </p:spPr>
        <p:txBody>
          <a:bodyPr/>
          <a:lstStyle/>
          <a:p>
            <a:endParaRPr lang="en-US"/>
          </a:p>
        </p:txBody>
      </p:sp>
      <p:sp>
        <p:nvSpPr>
          <p:cNvPr id="75795" name="Rectangle 19"/>
          <p:cNvSpPr>
            <a:spLocks noChangeArrowheads="1"/>
          </p:cNvSpPr>
          <p:nvPr/>
        </p:nvSpPr>
        <p:spPr bwMode="auto">
          <a:xfrm>
            <a:off x="5905500" y="3378200"/>
            <a:ext cx="4763" cy="1588"/>
          </a:xfrm>
          <a:prstGeom prst="rect">
            <a:avLst/>
          </a:prstGeom>
          <a:solidFill>
            <a:srgbClr val="00A100"/>
          </a:solidFill>
          <a:ln w="9525">
            <a:noFill/>
            <a:miter lim="800000"/>
            <a:headEnd/>
            <a:tailEnd/>
          </a:ln>
        </p:spPr>
        <p:txBody>
          <a:bodyPr/>
          <a:lstStyle/>
          <a:p>
            <a:endParaRPr lang="en-US"/>
          </a:p>
        </p:txBody>
      </p:sp>
      <p:sp>
        <p:nvSpPr>
          <p:cNvPr id="75796" name="Rectangle 20"/>
          <p:cNvSpPr>
            <a:spLocks noChangeArrowheads="1"/>
          </p:cNvSpPr>
          <p:nvPr/>
        </p:nvSpPr>
        <p:spPr bwMode="auto">
          <a:xfrm>
            <a:off x="5759450" y="3389313"/>
            <a:ext cx="22225" cy="4762"/>
          </a:xfrm>
          <a:prstGeom prst="rect">
            <a:avLst/>
          </a:prstGeom>
          <a:solidFill>
            <a:srgbClr val="00A100"/>
          </a:solidFill>
          <a:ln w="9525">
            <a:noFill/>
            <a:miter lim="800000"/>
            <a:headEnd/>
            <a:tailEnd/>
          </a:ln>
        </p:spPr>
        <p:txBody>
          <a:bodyPr/>
          <a:lstStyle/>
          <a:p>
            <a:endParaRPr lang="en-US"/>
          </a:p>
        </p:txBody>
      </p:sp>
      <p:sp>
        <p:nvSpPr>
          <p:cNvPr id="75797" name="Rectangle 21"/>
          <p:cNvSpPr>
            <a:spLocks noChangeArrowheads="1"/>
          </p:cNvSpPr>
          <p:nvPr/>
        </p:nvSpPr>
        <p:spPr bwMode="auto">
          <a:xfrm>
            <a:off x="6099175" y="3405188"/>
            <a:ext cx="3175" cy="1587"/>
          </a:xfrm>
          <a:prstGeom prst="rect">
            <a:avLst/>
          </a:prstGeom>
          <a:solidFill>
            <a:srgbClr val="00A100"/>
          </a:solidFill>
          <a:ln w="9525">
            <a:noFill/>
            <a:miter lim="800000"/>
            <a:headEnd/>
            <a:tailEnd/>
          </a:ln>
        </p:spPr>
        <p:txBody>
          <a:bodyPr/>
          <a:lstStyle/>
          <a:p>
            <a:endParaRPr lang="en-US"/>
          </a:p>
        </p:txBody>
      </p:sp>
      <p:sp>
        <p:nvSpPr>
          <p:cNvPr id="75798" name="Freeform 22"/>
          <p:cNvSpPr>
            <a:spLocks/>
          </p:cNvSpPr>
          <p:nvPr/>
        </p:nvSpPr>
        <p:spPr bwMode="auto">
          <a:xfrm>
            <a:off x="6581775" y="3457575"/>
            <a:ext cx="4763" cy="1588"/>
          </a:xfrm>
          <a:custGeom>
            <a:avLst/>
            <a:gdLst/>
            <a:ahLst/>
            <a:cxnLst>
              <a:cxn ang="0">
                <a:pos x="0" y="0"/>
              </a:cxn>
              <a:cxn ang="0">
                <a:pos x="3" y="0"/>
              </a:cxn>
              <a:cxn ang="0">
                <a:pos x="0" y="0"/>
              </a:cxn>
            </a:cxnLst>
            <a:rect l="0" t="0" r="r" b="b"/>
            <a:pathLst>
              <a:path w="3">
                <a:moveTo>
                  <a:pt x="0" y="0"/>
                </a:moveTo>
                <a:lnTo>
                  <a:pt x="3" y="0"/>
                </a:lnTo>
                <a:lnTo>
                  <a:pt x="0" y="0"/>
                </a:lnTo>
                <a:close/>
              </a:path>
            </a:pathLst>
          </a:custGeom>
          <a:solidFill>
            <a:srgbClr val="00A100"/>
          </a:solidFill>
          <a:ln w="9525">
            <a:noFill/>
            <a:round/>
            <a:headEnd/>
            <a:tailEnd/>
          </a:ln>
        </p:spPr>
        <p:txBody>
          <a:bodyPr/>
          <a:lstStyle/>
          <a:p>
            <a:endParaRPr lang="en-US"/>
          </a:p>
        </p:txBody>
      </p:sp>
      <p:sp>
        <p:nvSpPr>
          <p:cNvPr id="75799" name="Rectangle 23"/>
          <p:cNvSpPr>
            <a:spLocks noChangeArrowheads="1"/>
          </p:cNvSpPr>
          <p:nvPr/>
        </p:nvSpPr>
        <p:spPr bwMode="auto">
          <a:xfrm>
            <a:off x="5646738" y="3467100"/>
            <a:ext cx="19050" cy="1588"/>
          </a:xfrm>
          <a:prstGeom prst="rect">
            <a:avLst/>
          </a:prstGeom>
          <a:solidFill>
            <a:srgbClr val="00A100"/>
          </a:solidFill>
          <a:ln w="9525">
            <a:noFill/>
            <a:miter lim="800000"/>
            <a:headEnd/>
            <a:tailEnd/>
          </a:ln>
        </p:spPr>
        <p:txBody>
          <a:bodyPr/>
          <a:lstStyle/>
          <a:p>
            <a:endParaRPr lang="en-US"/>
          </a:p>
        </p:txBody>
      </p:sp>
      <p:sp>
        <p:nvSpPr>
          <p:cNvPr id="75800" name="Freeform 24"/>
          <p:cNvSpPr>
            <a:spLocks/>
          </p:cNvSpPr>
          <p:nvPr/>
        </p:nvSpPr>
        <p:spPr bwMode="auto">
          <a:xfrm>
            <a:off x="5670550" y="3467100"/>
            <a:ext cx="22225" cy="1588"/>
          </a:xfrm>
          <a:custGeom>
            <a:avLst/>
            <a:gdLst/>
            <a:ahLst/>
            <a:cxnLst>
              <a:cxn ang="0">
                <a:pos x="0" y="0"/>
              </a:cxn>
              <a:cxn ang="0">
                <a:pos x="0" y="0"/>
              </a:cxn>
              <a:cxn ang="0">
                <a:pos x="13" y="0"/>
              </a:cxn>
              <a:cxn ang="0">
                <a:pos x="14" y="0"/>
              </a:cxn>
              <a:cxn ang="0">
                <a:pos x="0" y="0"/>
              </a:cxn>
            </a:cxnLst>
            <a:rect l="0" t="0" r="r" b="b"/>
            <a:pathLst>
              <a:path w="14">
                <a:moveTo>
                  <a:pt x="0" y="0"/>
                </a:moveTo>
                <a:lnTo>
                  <a:pt x="0" y="0"/>
                </a:lnTo>
                <a:lnTo>
                  <a:pt x="13" y="0"/>
                </a:lnTo>
                <a:lnTo>
                  <a:pt x="14" y="0"/>
                </a:lnTo>
                <a:lnTo>
                  <a:pt x="0" y="0"/>
                </a:lnTo>
                <a:close/>
              </a:path>
            </a:pathLst>
          </a:custGeom>
          <a:solidFill>
            <a:srgbClr val="00A100"/>
          </a:solidFill>
          <a:ln w="9525">
            <a:noFill/>
            <a:round/>
            <a:headEnd/>
            <a:tailEnd/>
          </a:ln>
        </p:spPr>
        <p:txBody>
          <a:bodyPr/>
          <a:lstStyle/>
          <a:p>
            <a:endParaRPr lang="en-US"/>
          </a:p>
        </p:txBody>
      </p:sp>
      <p:sp>
        <p:nvSpPr>
          <p:cNvPr id="75801" name="Rectangle 25"/>
          <p:cNvSpPr>
            <a:spLocks noChangeArrowheads="1"/>
          </p:cNvSpPr>
          <p:nvPr/>
        </p:nvSpPr>
        <p:spPr bwMode="auto">
          <a:xfrm>
            <a:off x="5703888" y="3467100"/>
            <a:ext cx="11112" cy="1588"/>
          </a:xfrm>
          <a:prstGeom prst="rect">
            <a:avLst/>
          </a:prstGeom>
          <a:solidFill>
            <a:srgbClr val="00A100"/>
          </a:solidFill>
          <a:ln w="9525">
            <a:noFill/>
            <a:miter lim="800000"/>
            <a:headEnd/>
            <a:tailEnd/>
          </a:ln>
        </p:spPr>
        <p:txBody>
          <a:bodyPr/>
          <a:lstStyle/>
          <a:p>
            <a:endParaRPr lang="en-US"/>
          </a:p>
        </p:txBody>
      </p:sp>
      <p:sp>
        <p:nvSpPr>
          <p:cNvPr id="75802" name="Freeform 26"/>
          <p:cNvSpPr>
            <a:spLocks/>
          </p:cNvSpPr>
          <p:nvPr/>
        </p:nvSpPr>
        <p:spPr bwMode="auto">
          <a:xfrm>
            <a:off x="5732463" y="3467100"/>
            <a:ext cx="106362" cy="1588"/>
          </a:xfrm>
          <a:custGeom>
            <a:avLst/>
            <a:gdLst/>
            <a:ahLst/>
            <a:cxnLst>
              <a:cxn ang="0">
                <a:pos x="0" y="0"/>
              </a:cxn>
              <a:cxn ang="0">
                <a:pos x="2" y="0"/>
              </a:cxn>
              <a:cxn ang="0">
                <a:pos x="67" y="0"/>
              </a:cxn>
              <a:cxn ang="0">
                <a:pos x="67" y="0"/>
              </a:cxn>
              <a:cxn ang="0">
                <a:pos x="0" y="0"/>
              </a:cxn>
            </a:cxnLst>
            <a:rect l="0" t="0" r="r" b="b"/>
            <a:pathLst>
              <a:path w="67">
                <a:moveTo>
                  <a:pt x="0" y="0"/>
                </a:moveTo>
                <a:lnTo>
                  <a:pt x="2" y="0"/>
                </a:lnTo>
                <a:lnTo>
                  <a:pt x="67" y="0"/>
                </a:lnTo>
                <a:lnTo>
                  <a:pt x="67" y="0"/>
                </a:lnTo>
                <a:lnTo>
                  <a:pt x="0" y="0"/>
                </a:lnTo>
                <a:close/>
              </a:path>
            </a:pathLst>
          </a:custGeom>
          <a:solidFill>
            <a:srgbClr val="00A100"/>
          </a:solidFill>
          <a:ln w="9525">
            <a:noFill/>
            <a:round/>
            <a:headEnd/>
            <a:tailEnd/>
          </a:ln>
        </p:spPr>
        <p:txBody>
          <a:bodyPr/>
          <a:lstStyle/>
          <a:p>
            <a:endParaRPr lang="en-US"/>
          </a:p>
        </p:txBody>
      </p:sp>
      <p:sp>
        <p:nvSpPr>
          <p:cNvPr id="75803" name="Rectangle 27"/>
          <p:cNvSpPr>
            <a:spLocks noChangeArrowheads="1"/>
          </p:cNvSpPr>
          <p:nvPr/>
        </p:nvSpPr>
        <p:spPr bwMode="auto">
          <a:xfrm>
            <a:off x="5840413" y="3467100"/>
            <a:ext cx="9525" cy="1588"/>
          </a:xfrm>
          <a:prstGeom prst="rect">
            <a:avLst/>
          </a:prstGeom>
          <a:solidFill>
            <a:srgbClr val="00A100"/>
          </a:solidFill>
          <a:ln w="9525">
            <a:noFill/>
            <a:miter lim="800000"/>
            <a:headEnd/>
            <a:tailEnd/>
          </a:ln>
        </p:spPr>
        <p:txBody>
          <a:bodyPr/>
          <a:lstStyle/>
          <a:p>
            <a:endParaRPr lang="en-US"/>
          </a:p>
        </p:txBody>
      </p:sp>
      <p:sp>
        <p:nvSpPr>
          <p:cNvPr id="75804" name="Rectangle 28"/>
          <p:cNvSpPr>
            <a:spLocks noChangeArrowheads="1"/>
          </p:cNvSpPr>
          <p:nvPr/>
        </p:nvSpPr>
        <p:spPr bwMode="auto">
          <a:xfrm>
            <a:off x="5857875" y="3467100"/>
            <a:ext cx="25400" cy="1588"/>
          </a:xfrm>
          <a:prstGeom prst="rect">
            <a:avLst/>
          </a:prstGeom>
          <a:solidFill>
            <a:srgbClr val="00A100"/>
          </a:solidFill>
          <a:ln w="9525">
            <a:noFill/>
            <a:miter lim="800000"/>
            <a:headEnd/>
            <a:tailEnd/>
          </a:ln>
        </p:spPr>
        <p:txBody>
          <a:bodyPr/>
          <a:lstStyle/>
          <a:p>
            <a:endParaRPr lang="en-US"/>
          </a:p>
        </p:txBody>
      </p:sp>
      <p:sp>
        <p:nvSpPr>
          <p:cNvPr id="75805" name="Rectangle 29"/>
          <p:cNvSpPr>
            <a:spLocks noChangeArrowheads="1"/>
          </p:cNvSpPr>
          <p:nvPr/>
        </p:nvSpPr>
        <p:spPr bwMode="auto">
          <a:xfrm>
            <a:off x="5895975" y="3467100"/>
            <a:ext cx="28575" cy="1588"/>
          </a:xfrm>
          <a:prstGeom prst="rect">
            <a:avLst/>
          </a:prstGeom>
          <a:solidFill>
            <a:srgbClr val="00A100"/>
          </a:solidFill>
          <a:ln w="9525">
            <a:noFill/>
            <a:miter lim="800000"/>
            <a:headEnd/>
            <a:tailEnd/>
          </a:ln>
        </p:spPr>
        <p:txBody>
          <a:bodyPr/>
          <a:lstStyle/>
          <a:p>
            <a:endParaRPr lang="en-US"/>
          </a:p>
        </p:txBody>
      </p:sp>
      <p:sp>
        <p:nvSpPr>
          <p:cNvPr id="75806" name="Freeform 30"/>
          <p:cNvSpPr>
            <a:spLocks/>
          </p:cNvSpPr>
          <p:nvPr/>
        </p:nvSpPr>
        <p:spPr bwMode="auto">
          <a:xfrm>
            <a:off x="5927725" y="3467100"/>
            <a:ext cx="33338" cy="1588"/>
          </a:xfrm>
          <a:custGeom>
            <a:avLst/>
            <a:gdLst/>
            <a:ahLst/>
            <a:cxnLst>
              <a:cxn ang="0">
                <a:pos x="0" y="0"/>
              </a:cxn>
              <a:cxn ang="0">
                <a:pos x="0" y="0"/>
              </a:cxn>
              <a:cxn ang="0">
                <a:pos x="21" y="0"/>
              </a:cxn>
              <a:cxn ang="0">
                <a:pos x="19" y="0"/>
              </a:cxn>
              <a:cxn ang="0">
                <a:pos x="0" y="0"/>
              </a:cxn>
            </a:cxnLst>
            <a:rect l="0" t="0" r="r" b="b"/>
            <a:pathLst>
              <a:path w="21">
                <a:moveTo>
                  <a:pt x="0" y="0"/>
                </a:moveTo>
                <a:lnTo>
                  <a:pt x="0" y="0"/>
                </a:lnTo>
                <a:lnTo>
                  <a:pt x="21" y="0"/>
                </a:lnTo>
                <a:lnTo>
                  <a:pt x="19" y="0"/>
                </a:lnTo>
                <a:lnTo>
                  <a:pt x="0" y="0"/>
                </a:lnTo>
                <a:close/>
              </a:path>
            </a:pathLst>
          </a:custGeom>
          <a:solidFill>
            <a:srgbClr val="00A100"/>
          </a:solidFill>
          <a:ln w="9525">
            <a:noFill/>
            <a:round/>
            <a:headEnd/>
            <a:tailEnd/>
          </a:ln>
        </p:spPr>
        <p:txBody>
          <a:bodyPr/>
          <a:lstStyle/>
          <a:p>
            <a:endParaRPr lang="en-US"/>
          </a:p>
        </p:txBody>
      </p:sp>
      <p:sp>
        <p:nvSpPr>
          <p:cNvPr id="75807" name="Freeform 31"/>
          <p:cNvSpPr>
            <a:spLocks/>
          </p:cNvSpPr>
          <p:nvPr/>
        </p:nvSpPr>
        <p:spPr bwMode="auto">
          <a:xfrm>
            <a:off x="5972175" y="3467100"/>
            <a:ext cx="26988" cy="1588"/>
          </a:xfrm>
          <a:custGeom>
            <a:avLst/>
            <a:gdLst/>
            <a:ahLst/>
            <a:cxnLst>
              <a:cxn ang="0">
                <a:pos x="0" y="0"/>
              </a:cxn>
              <a:cxn ang="0">
                <a:pos x="1" y="0"/>
              </a:cxn>
              <a:cxn ang="0">
                <a:pos x="17" y="0"/>
              </a:cxn>
              <a:cxn ang="0">
                <a:pos x="17" y="0"/>
              </a:cxn>
              <a:cxn ang="0">
                <a:pos x="0" y="0"/>
              </a:cxn>
            </a:cxnLst>
            <a:rect l="0" t="0" r="r" b="b"/>
            <a:pathLst>
              <a:path w="17">
                <a:moveTo>
                  <a:pt x="0" y="0"/>
                </a:moveTo>
                <a:lnTo>
                  <a:pt x="1" y="0"/>
                </a:lnTo>
                <a:lnTo>
                  <a:pt x="17" y="0"/>
                </a:lnTo>
                <a:lnTo>
                  <a:pt x="17" y="0"/>
                </a:lnTo>
                <a:lnTo>
                  <a:pt x="0" y="0"/>
                </a:lnTo>
                <a:close/>
              </a:path>
            </a:pathLst>
          </a:custGeom>
          <a:solidFill>
            <a:srgbClr val="00A100"/>
          </a:solidFill>
          <a:ln w="9525">
            <a:noFill/>
            <a:round/>
            <a:headEnd/>
            <a:tailEnd/>
          </a:ln>
        </p:spPr>
        <p:txBody>
          <a:bodyPr/>
          <a:lstStyle/>
          <a:p>
            <a:endParaRPr lang="en-US"/>
          </a:p>
        </p:txBody>
      </p:sp>
      <p:sp>
        <p:nvSpPr>
          <p:cNvPr id="75808" name="Freeform 32"/>
          <p:cNvSpPr>
            <a:spLocks/>
          </p:cNvSpPr>
          <p:nvPr/>
        </p:nvSpPr>
        <p:spPr bwMode="auto">
          <a:xfrm>
            <a:off x="6007100" y="3467100"/>
            <a:ext cx="68263" cy="1588"/>
          </a:xfrm>
          <a:custGeom>
            <a:avLst/>
            <a:gdLst/>
            <a:ahLst/>
            <a:cxnLst>
              <a:cxn ang="0">
                <a:pos x="0" y="0"/>
              </a:cxn>
              <a:cxn ang="0">
                <a:pos x="0" y="0"/>
              </a:cxn>
              <a:cxn ang="0">
                <a:pos x="41" y="0"/>
              </a:cxn>
              <a:cxn ang="0">
                <a:pos x="43" y="0"/>
              </a:cxn>
              <a:cxn ang="0">
                <a:pos x="0" y="0"/>
              </a:cxn>
            </a:cxnLst>
            <a:rect l="0" t="0" r="r" b="b"/>
            <a:pathLst>
              <a:path w="43">
                <a:moveTo>
                  <a:pt x="0" y="0"/>
                </a:moveTo>
                <a:lnTo>
                  <a:pt x="0" y="0"/>
                </a:lnTo>
                <a:lnTo>
                  <a:pt x="41" y="0"/>
                </a:lnTo>
                <a:lnTo>
                  <a:pt x="43" y="0"/>
                </a:lnTo>
                <a:lnTo>
                  <a:pt x="0" y="0"/>
                </a:lnTo>
                <a:close/>
              </a:path>
            </a:pathLst>
          </a:custGeom>
          <a:solidFill>
            <a:srgbClr val="00A100"/>
          </a:solidFill>
          <a:ln w="9525">
            <a:noFill/>
            <a:round/>
            <a:headEnd/>
            <a:tailEnd/>
          </a:ln>
        </p:spPr>
        <p:txBody>
          <a:bodyPr/>
          <a:lstStyle/>
          <a:p>
            <a:endParaRPr lang="en-US"/>
          </a:p>
        </p:txBody>
      </p:sp>
      <p:sp>
        <p:nvSpPr>
          <p:cNvPr id="75809" name="Freeform 33"/>
          <p:cNvSpPr>
            <a:spLocks/>
          </p:cNvSpPr>
          <p:nvPr/>
        </p:nvSpPr>
        <p:spPr bwMode="auto">
          <a:xfrm>
            <a:off x="6088063" y="3467100"/>
            <a:ext cx="76200" cy="1588"/>
          </a:xfrm>
          <a:custGeom>
            <a:avLst/>
            <a:gdLst/>
            <a:ahLst/>
            <a:cxnLst>
              <a:cxn ang="0">
                <a:pos x="2" y="0"/>
              </a:cxn>
              <a:cxn ang="0">
                <a:pos x="2" y="0"/>
              </a:cxn>
              <a:cxn ang="0">
                <a:pos x="0" y="0"/>
              </a:cxn>
              <a:cxn ang="0">
                <a:pos x="48" y="0"/>
              </a:cxn>
              <a:cxn ang="0">
                <a:pos x="48" y="0"/>
              </a:cxn>
              <a:cxn ang="0">
                <a:pos x="25" y="0"/>
              </a:cxn>
              <a:cxn ang="0">
                <a:pos x="25" y="0"/>
              </a:cxn>
              <a:cxn ang="0">
                <a:pos x="23" y="0"/>
              </a:cxn>
              <a:cxn ang="0">
                <a:pos x="2" y="0"/>
              </a:cxn>
            </a:cxnLst>
            <a:rect l="0" t="0" r="r" b="b"/>
            <a:pathLst>
              <a:path w="48">
                <a:moveTo>
                  <a:pt x="2" y="0"/>
                </a:moveTo>
                <a:lnTo>
                  <a:pt x="2" y="0"/>
                </a:lnTo>
                <a:lnTo>
                  <a:pt x="0" y="0"/>
                </a:lnTo>
                <a:lnTo>
                  <a:pt x="48" y="0"/>
                </a:lnTo>
                <a:lnTo>
                  <a:pt x="48" y="0"/>
                </a:lnTo>
                <a:lnTo>
                  <a:pt x="25" y="0"/>
                </a:lnTo>
                <a:lnTo>
                  <a:pt x="25" y="0"/>
                </a:lnTo>
                <a:lnTo>
                  <a:pt x="23" y="0"/>
                </a:lnTo>
                <a:lnTo>
                  <a:pt x="2" y="0"/>
                </a:lnTo>
                <a:close/>
              </a:path>
            </a:pathLst>
          </a:custGeom>
          <a:solidFill>
            <a:srgbClr val="00A100"/>
          </a:solidFill>
          <a:ln w="9525">
            <a:noFill/>
            <a:round/>
            <a:headEnd/>
            <a:tailEnd/>
          </a:ln>
        </p:spPr>
        <p:txBody>
          <a:bodyPr/>
          <a:lstStyle/>
          <a:p>
            <a:endParaRPr lang="en-US"/>
          </a:p>
        </p:txBody>
      </p:sp>
      <p:sp>
        <p:nvSpPr>
          <p:cNvPr id="75810" name="Rectangle 34"/>
          <p:cNvSpPr>
            <a:spLocks noChangeArrowheads="1"/>
          </p:cNvSpPr>
          <p:nvPr/>
        </p:nvSpPr>
        <p:spPr bwMode="auto">
          <a:xfrm>
            <a:off x="6164263" y="3467100"/>
            <a:ext cx="101600" cy="1588"/>
          </a:xfrm>
          <a:prstGeom prst="rect">
            <a:avLst/>
          </a:prstGeom>
          <a:solidFill>
            <a:srgbClr val="00A100"/>
          </a:solidFill>
          <a:ln w="9525">
            <a:noFill/>
            <a:miter lim="800000"/>
            <a:headEnd/>
            <a:tailEnd/>
          </a:ln>
        </p:spPr>
        <p:txBody>
          <a:bodyPr/>
          <a:lstStyle/>
          <a:p>
            <a:endParaRPr lang="en-US"/>
          </a:p>
        </p:txBody>
      </p:sp>
      <p:sp>
        <p:nvSpPr>
          <p:cNvPr id="75811" name="Freeform 35"/>
          <p:cNvSpPr>
            <a:spLocks/>
          </p:cNvSpPr>
          <p:nvPr/>
        </p:nvSpPr>
        <p:spPr bwMode="auto">
          <a:xfrm>
            <a:off x="6275388" y="3467100"/>
            <a:ext cx="69850" cy="1588"/>
          </a:xfrm>
          <a:custGeom>
            <a:avLst/>
            <a:gdLst/>
            <a:ahLst/>
            <a:cxnLst>
              <a:cxn ang="0">
                <a:pos x="0" y="0"/>
              </a:cxn>
              <a:cxn ang="0">
                <a:pos x="0" y="0"/>
              </a:cxn>
              <a:cxn ang="0">
                <a:pos x="42" y="0"/>
              </a:cxn>
              <a:cxn ang="0">
                <a:pos x="44" y="0"/>
              </a:cxn>
              <a:cxn ang="0">
                <a:pos x="0" y="0"/>
              </a:cxn>
            </a:cxnLst>
            <a:rect l="0" t="0" r="r" b="b"/>
            <a:pathLst>
              <a:path w="44">
                <a:moveTo>
                  <a:pt x="0" y="0"/>
                </a:moveTo>
                <a:lnTo>
                  <a:pt x="0" y="0"/>
                </a:lnTo>
                <a:lnTo>
                  <a:pt x="42" y="0"/>
                </a:lnTo>
                <a:lnTo>
                  <a:pt x="44" y="0"/>
                </a:lnTo>
                <a:lnTo>
                  <a:pt x="0" y="0"/>
                </a:lnTo>
                <a:close/>
              </a:path>
            </a:pathLst>
          </a:custGeom>
          <a:solidFill>
            <a:srgbClr val="00A100"/>
          </a:solidFill>
          <a:ln w="9525">
            <a:noFill/>
            <a:round/>
            <a:headEnd/>
            <a:tailEnd/>
          </a:ln>
        </p:spPr>
        <p:txBody>
          <a:bodyPr/>
          <a:lstStyle/>
          <a:p>
            <a:endParaRPr lang="en-US"/>
          </a:p>
        </p:txBody>
      </p:sp>
      <p:sp>
        <p:nvSpPr>
          <p:cNvPr id="75812" name="Freeform 36"/>
          <p:cNvSpPr>
            <a:spLocks/>
          </p:cNvSpPr>
          <p:nvPr/>
        </p:nvSpPr>
        <p:spPr bwMode="auto">
          <a:xfrm>
            <a:off x="6361113" y="3467100"/>
            <a:ext cx="7937" cy="1588"/>
          </a:xfrm>
          <a:custGeom>
            <a:avLst/>
            <a:gdLst/>
            <a:ahLst/>
            <a:cxnLst>
              <a:cxn ang="0">
                <a:pos x="2" y="0"/>
              </a:cxn>
              <a:cxn ang="0">
                <a:pos x="0" y="0"/>
              </a:cxn>
              <a:cxn ang="0">
                <a:pos x="5" y="0"/>
              </a:cxn>
              <a:cxn ang="0">
                <a:pos x="5" y="0"/>
              </a:cxn>
              <a:cxn ang="0">
                <a:pos x="2" y="0"/>
              </a:cxn>
            </a:cxnLst>
            <a:rect l="0" t="0" r="r" b="b"/>
            <a:pathLst>
              <a:path w="5">
                <a:moveTo>
                  <a:pt x="2" y="0"/>
                </a:moveTo>
                <a:lnTo>
                  <a:pt x="0" y="0"/>
                </a:lnTo>
                <a:lnTo>
                  <a:pt x="5" y="0"/>
                </a:lnTo>
                <a:lnTo>
                  <a:pt x="5" y="0"/>
                </a:lnTo>
                <a:lnTo>
                  <a:pt x="2" y="0"/>
                </a:lnTo>
                <a:close/>
              </a:path>
            </a:pathLst>
          </a:custGeom>
          <a:solidFill>
            <a:srgbClr val="00A100"/>
          </a:solidFill>
          <a:ln w="9525">
            <a:noFill/>
            <a:round/>
            <a:headEnd/>
            <a:tailEnd/>
          </a:ln>
        </p:spPr>
        <p:txBody>
          <a:bodyPr/>
          <a:lstStyle/>
          <a:p>
            <a:endParaRPr lang="en-US"/>
          </a:p>
        </p:txBody>
      </p:sp>
      <p:sp>
        <p:nvSpPr>
          <p:cNvPr id="75813" name="Freeform 37"/>
          <p:cNvSpPr>
            <a:spLocks/>
          </p:cNvSpPr>
          <p:nvPr/>
        </p:nvSpPr>
        <p:spPr bwMode="auto">
          <a:xfrm>
            <a:off x="6383338" y="3467100"/>
            <a:ext cx="47625" cy="1588"/>
          </a:xfrm>
          <a:custGeom>
            <a:avLst/>
            <a:gdLst/>
            <a:ahLst/>
            <a:cxnLst>
              <a:cxn ang="0">
                <a:pos x="0" y="0"/>
              </a:cxn>
              <a:cxn ang="0">
                <a:pos x="0" y="0"/>
              </a:cxn>
              <a:cxn ang="0">
                <a:pos x="30" y="0"/>
              </a:cxn>
              <a:cxn ang="0">
                <a:pos x="30" y="0"/>
              </a:cxn>
              <a:cxn ang="0">
                <a:pos x="16" y="0"/>
              </a:cxn>
              <a:cxn ang="0">
                <a:pos x="16" y="0"/>
              </a:cxn>
              <a:cxn ang="0">
                <a:pos x="14" y="0"/>
              </a:cxn>
              <a:cxn ang="0">
                <a:pos x="0" y="0"/>
              </a:cxn>
            </a:cxnLst>
            <a:rect l="0" t="0" r="r" b="b"/>
            <a:pathLst>
              <a:path w="30">
                <a:moveTo>
                  <a:pt x="0" y="0"/>
                </a:moveTo>
                <a:lnTo>
                  <a:pt x="0" y="0"/>
                </a:lnTo>
                <a:lnTo>
                  <a:pt x="30" y="0"/>
                </a:lnTo>
                <a:lnTo>
                  <a:pt x="30" y="0"/>
                </a:lnTo>
                <a:lnTo>
                  <a:pt x="16" y="0"/>
                </a:lnTo>
                <a:lnTo>
                  <a:pt x="16" y="0"/>
                </a:lnTo>
                <a:lnTo>
                  <a:pt x="14" y="0"/>
                </a:lnTo>
                <a:lnTo>
                  <a:pt x="0" y="0"/>
                </a:lnTo>
                <a:close/>
              </a:path>
            </a:pathLst>
          </a:custGeom>
          <a:solidFill>
            <a:srgbClr val="00A100"/>
          </a:solidFill>
          <a:ln w="9525">
            <a:noFill/>
            <a:round/>
            <a:headEnd/>
            <a:tailEnd/>
          </a:ln>
        </p:spPr>
        <p:txBody>
          <a:bodyPr/>
          <a:lstStyle/>
          <a:p>
            <a:endParaRPr lang="en-US"/>
          </a:p>
        </p:txBody>
      </p:sp>
      <p:sp>
        <p:nvSpPr>
          <p:cNvPr id="75814" name="Rectangle 38"/>
          <p:cNvSpPr>
            <a:spLocks noChangeArrowheads="1"/>
          </p:cNvSpPr>
          <p:nvPr/>
        </p:nvSpPr>
        <p:spPr bwMode="auto">
          <a:xfrm>
            <a:off x="6435725" y="3467100"/>
            <a:ext cx="22225" cy="1588"/>
          </a:xfrm>
          <a:prstGeom prst="rect">
            <a:avLst/>
          </a:prstGeom>
          <a:solidFill>
            <a:srgbClr val="00A100"/>
          </a:solidFill>
          <a:ln w="9525">
            <a:noFill/>
            <a:miter lim="800000"/>
            <a:headEnd/>
            <a:tailEnd/>
          </a:ln>
        </p:spPr>
        <p:txBody>
          <a:bodyPr/>
          <a:lstStyle/>
          <a:p>
            <a:endParaRPr lang="en-US"/>
          </a:p>
        </p:txBody>
      </p:sp>
      <p:sp>
        <p:nvSpPr>
          <p:cNvPr id="75815" name="Freeform 39"/>
          <p:cNvSpPr>
            <a:spLocks/>
          </p:cNvSpPr>
          <p:nvPr/>
        </p:nvSpPr>
        <p:spPr bwMode="auto">
          <a:xfrm>
            <a:off x="6464300" y="3467100"/>
            <a:ext cx="52388" cy="1588"/>
          </a:xfrm>
          <a:custGeom>
            <a:avLst/>
            <a:gdLst/>
            <a:ahLst/>
            <a:cxnLst>
              <a:cxn ang="0">
                <a:pos x="0" y="0"/>
              </a:cxn>
              <a:cxn ang="0">
                <a:pos x="0" y="0"/>
              </a:cxn>
              <a:cxn ang="0">
                <a:pos x="12" y="0"/>
              </a:cxn>
              <a:cxn ang="0">
                <a:pos x="12" y="0"/>
              </a:cxn>
              <a:cxn ang="0">
                <a:pos x="12" y="0"/>
              </a:cxn>
              <a:cxn ang="0">
                <a:pos x="33" y="0"/>
              </a:cxn>
              <a:cxn ang="0">
                <a:pos x="33" y="0"/>
              </a:cxn>
              <a:cxn ang="0">
                <a:pos x="0" y="0"/>
              </a:cxn>
            </a:cxnLst>
            <a:rect l="0" t="0" r="r" b="b"/>
            <a:pathLst>
              <a:path w="33">
                <a:moveTo>
                  <a:pt x="0" y="0"/>
                </a:moveTo>
                <a:lnTo>
                  <a:pt x="0" y="0"/>
                </a:lnTo>
                <a:lnTo>
                  <a:pt x="12" y="0"/>
                </a:lnTo>
                <a:lnTo>
                  <a:pt x="12" y="0"/>
                </a:lnTo>
                <a:lnTo>
                  <a:pt x="12" y="0"/>
                </a:lnTo>
                <a:lnTo>
                  <a:pt x="33" y="0"/>
                </a:lnTo>
                <a:lnTo>
                  <a:pt x="33" y="0"/>
                </a:lnTo>
                <a:lnTo>
                  <a:pt x="0" y="0"/>
                </a:lnTo>
                <a:close/>
              </a:path>
            </a:pathLst>
          </a:custGeom>
          <a:solidFill>
            <a:srgbClr val="00A100"/>
          </a:solidFill>
          <a:ln w="9525">
            <a:noFill/>
            <a:round/>
            <a:headEnd/>
            <a:tailEnd/>
          </a:ln>
        </p:spPr>
        <p:txBody>
          <a:bodyPr/>
          <a:lstStyle/>
          <a:p>
            <a:endParaRPr lang="en-US"/>
          </a:p>
        </p:txBody>
      </p:sp>
      <p:sp>
        <p:nvSpPr>
          <p:cNvPr id="75816" name="Freeform 40"/>
          <p:cNvSpPr>
            <a:spLocks/>
          </p:cNvSpPr>
          <p:nvPr/>
        </p:nvSpPr>
        <p:spPr bwMode="auto">
          <a:xfrm>
            <a:off x="6556375" y="3467100"/>
            <a:ext cx="47625" cy="1588"/>
          </a:xfrm>
          <a:custGeom>
            <a:avLst/>
            <a:gdLst/>
            <a:ahLst/>
            <a:cxnLst>
              <a:cxn ang="0">
                <a:pos x="1" y="0"/>
              </a:cxn>
              <a:cxn ang="0">
                <a:pos x="0" y="0"/>
              </a:cxn>
              <a:cxn ang="0">
                <a:pos x="30" y="0"/>
              </a:cxn>
              <a:cxn ang="0">
                <a:pos x="30" y="0"/>
              </a:cxn>
              <a:cxn ang="0">
                <a:pos x="1" y="0"/>
              </a:cxn>
            </a:cxnLst>
            <a:rect l="0" t="0" r="r" b="b"/>
            <a:pathLst>
              <a:path w="30">
                <a:moveTo>
                  <a:pt x="1" y="0"/>
                </a:moveTo>
                <a:lnTo>
                  <a:pt x="0" y="0"/>
                </a:lnTo>
                <a:lnTo>
                  <a:pt x="30" y="0"/>
                </a:lnTo>
                <a:lnTo>
                  <a:pt x="30" y="0"/>
                </a:lnTo>
                <a:lnTo>
                  <a:pt x="1" y="0"/>
                </a:lnTo>
                <a:close/>
              </a:path>
            </a:pathLst>
          </a:custGeom>
          <a:solidFill>
            <a:srgbClr val="00A100"/>
          </a:solidFill>
          <a:ln w="9525">
            <a:noFill/>
            <a:round/>
            <a:headEnd/>
            <a:tailEnd/>
          </a:ln>
        </p:spPr>
        <p:txBody>
          <a:bodyPr/>
          <a:lstStyle/>
          <a:p>
            <a:endParaRPr lang="en-US"/>
          </a:p>
        </p:txBody>
      </p:sp>
      <p:sp>
        <p:nvSpPr>
          <p:cNvPr id="75817" name="Freeform 41"/>
          <p:cNvSpPr>
            <a:spLocks/>
          </p:cNvSpPr>
          <p:nvPr/>
        </p:nvSpPr>
        <p:spPr bwMode="auto">
          <a:xfrm>
            <a:off x="6127750" y="3475038"/>
            <a:ext cx="3175" cy="1587"/>
          </a:xfrm>
          <a:custGeom>
            <a:avLst/>
            <a:gdLst/>
            <a:ahLst/>
            <a:cxnLst>
              <a:cxn ang="0">
                <a:pos x="0" y="0"/>
              </a:cxn>
              <a:cxn ang="0">
                <a:pos x="2" y="0"/>
              </a:cxn>
              <a:cxn ang="0">
                <a:pos x="0" y="0"/>
              </a:cxn>
            </a:cxnLst>
            <a:rect l="0" t="0" r="r" b="b"/>
            <a:pathLst>
              <a:path w="2">
                <a:moveTo>
                  <a:pt x="0" y="0"/>
                </a:moveTo>
                <a:lnTo>
                  <a:pt x="2" y="0"/>
                </a:lnTo>
                <a:lnTo>
                  <a:pt x="0" y="0"/>
                </a:lnTo>
                <a:close/>
              </a:path>
            </a:pathLst>
          </a:custGeom>
          <a:solidFill>
            <a:srgbClr val="00A100"/>
          </a:solidFill>
          <a:ln w="9525">
            <a:noFill/>
            <a:round/>
            <a:headEnd/>
            <a:tailEnd/>
          </a:ln>
        </p:spPr>
        <p:txBody>
          <a:bodyPr/>
          <a:lstStyle/>
          <a:p>
            <a:endParaRPr lang="en-US"/>
          </a:p>
        </p:txBody>
      </p:sp>
      <p:sp>
        <p:nvSpPr>
          <p:cNvPr id="75818" name="Freeform 42"/>
          <p:cNvSpPr>
            <a:spLocks/>
          </p:cNvSpPr>
          <p:nvPr/>
        </p:nvSpPr>
        <p:spPr bwMode="auto">
          <a:xfrm>
            <a:off x="6132513" y="3475038"/>
            <a:ext cx="1587" cy="3175"/>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solidFill>
            <a:srgbClr val="00A100"/>
          </a:solidFill>
          <a:ln w="9525">
            <a:noFill/>
            <a:round/>
            <a:headEnd/>
            <a:tailEnd/>
          </a:ln>
        </p:spPr>
        <p:txBody>
          <a:bodyPr/>
          <a:lstStyle/>
          <a:p>
            <a:endParaRPr lang="en-US"/>
          </a:p>
        </p:txBody>
      </p:sp>
      <p:sp>
        <p:nvSpPr>
          <p:cNvPr id="75819" name="Rectangle 43"/>
          <p:cNvSpPr>
            <a:spLocks noChangeArrowheads="1"/>
          </p:cNvSpPr>
          <p:nvPr/>
        </p:nvSpPr>
        <p:spPr bwMode="auto">
          <a:xfrm>
            <a:off x="5991225" y="3502025"/>
            <a:ext cx="1588" cy="1588"/>
          </a:xfrm>
          <a:prstGeom prst="rect">
            <a:avLst/>
          </a:prstGeom>
          <a:solidFill>
            <a:srgbClr val="00A100"/>
          </a:solidFill>
          <a:ln w="9525">
            <a:noFill/>
            <a:miter lim="800000"/>
            <a:headEnd/>
            <a:tailEnd/>
          </a:ln>
        </p:spPr>
        <p:txBody>
          <a:bodyPr/>
          <a:lstStyle/>
          <a:p>
            <a:endParaRPr lang="en-US"/>
          </a:p>
        </p:txBody>
      </p:sp>
      <p:sp>
        <p:nvSpPr>
          <p:cNvPr id="75820" name="Freeform 44"/>
          <p:cNvSpPr>
            <a:spLocks/>
          </p:cNvSpPr>
          <p:nvPr/>
        </p:nvSpPr>
        <p:spPr bwMode="auto">
          <a:xfrm>
            <a:off x="6161088" y="3530600"/>
            <a:ext cx="3175" cy="1588"/>
          </a:xfrm>
          <a:custGeom>
            <a:avLst/>
            <a:gdLst/>
            <a:ahLst/>
            <a:cxnLst>
              <a:cxn ang="0">
                <a:pos x="0" y="0"/>
              </a:cxn>
              <a:cxn ang="0">
                <a:pos x="2" y="0"/>
              </a:cxn>
              <a:cxn ang="0">
                <a:pos x="0" y="0"/>
              </a:cxn>
            </a:cxnLst>
            <a:rect l="0" t="0" r="r" b="b"/>
            <a:pathLst>
              <a:path w="2">
                <a:moveTo>
                  <a:pt x="0" y="0"/>
                </a:moveTo>
                <a:lnTo>
                  <a:pt x="2" y="0"/>
                </a:lnTo>
                <a:lnTo>
                  <a:pt x="0" y="0"/>
                </a:lnTo>
                <a:close/>
              </a:path>
            </a:pathLst>
          </a:custGeom>
          <a:solidFill>
            <a:srgbClr val="00A100"/>
          </a:solidFill>
          <a:ln w="9525">
            <a:noFill/>
            <a:round/>
            <a:headEnd/>
            <a:tailEnd/>
          </a:ln>
        </p:spPr>
        <p:txBody>
          <a:bodyPr/>
          <a:lstStyle/>
          <a:p>
            <a:endParaRPr lang="en-US"/>
          </a:p>
        </p:txBody>
      </p:sp>
      <p:sp>
        <p:nvSpPr>
          <p:cNvPr id="75821" name="Freeform 45"/>
          <p:cNvSpPr>
            <a:spLocks/>
          </p:cNvSpPr>
          <p:nvPr/>
        </p:nvSpPr>
        <p:spPr bwMode="auto">
          <a:xfrm>
            <a:off x="6164263" y="3530600"/>
            <a:ext cx="15875" cy="1588"/>
          </a:xfrm>
          <a:custGeom>
            <a:avLst/>
            <a:gdLst/>
            <a:ahLst/>
            <a:cxnLst>
              <a:cxn ang="0">
                <a:pos x="0" y="0"/>
              </a:cxn>
              <a:cxn ang="0">
                <a:pos x="10" y="0"/>
              </a:cxn>
              <a:cxn ang="0">
                <a:pos x="0" y="0"/>
              </a:cxn>
            </a:cxnLst>
            <a:rect l="0" t="0" r="r" b="b"/>
            <a:pathLst>
              <a:path w="10">
                <a:moveTo>
                  <a:pt x="0" y="0"/>
                </a:moveTo>
                <a:lnTo>
                  <a:pt x="10" y="0"/>
                </a:lnTo>
                <a:lnTo>
                  <a:pt x="0" y="0"/>
                </a:lnTo>
                <a:close/>
              </a:path>
            </a:pathLst>
          </a:custGeom>
          <a:solidFill>
            <a:srgbClr val="00A100"/>
          </a:solidFill>
          <a:ln w="9525">
            <a:noFill/>
            <a:round/>
            <a:headEnd/>
            <a:tailEnd/>
          </a:ln>
        </p:spPr>
        <p:txBody>
          <a:bodyPr/>
          <a:lstStyle/>
          <a:p>
            <a:endParaRPr lang="en-US"/>
          </a:p>
        </p:txBody>
      </p:sp>
      <p:sp>
        <p:nvSpPr>
          <p:cNvPr id="75822" name="Freeform 46"/>
          <p:cNvSpPr>
            <a:spLocks/>
          </p:cNvSpPr>
          <p:nvPr/>
        </p:nvSpPr>
        <p:spPr bwMode="auto">
          <a:xfrm>
            <a:off x="5092700" y="4662488"/>
            <a:ext cx="17463" cy="3175"/>
          </a:xfrm>
          <a:custGeom>
            <a:avLst/>
            <a:gdLst/>
            <a:ahLst/>
            <a:cxnLst>
              <a:cxn ang="0">
                <a:pos x="0" y="2"/>
              </a:cxn>
              <a:cxn ang="0">
                <a:pos x="5" y="2"/>
              </a:cxn>
              <a:cxn ang="0">
                <a:pos x="5" y="0"/>
              </a:cxn>
              <a:cxn ang="0">
                <a:pos x="11" y="0"/>
              </a:cxn>
              <a:cxn ang="0">
                <a:pos x="11" y="2"/>
              </a:cxn>
              <a:cxn ang="0">
                <a:pos x="7" y="2"/>
              </a:cxn>
              <a:cxn ang="0">
                <a:pos x="7" y="2"/>
              </a:cxn>
              <a:cxn ang="0">
                <a:pos x="4" y="2"/>
              </a:cxn>
              <a:cxn ang="0">
                <a:pos x="0" y="2"/>
              </a:cxn>
            </a:cxnLst>
            <a:rect l="0" t="0" r="r" b="b"/>
            <a:pathLst>
              <a:path w="11" h="2">
                <a:moveTo>
                  <a:pt x="0" y="2"/>
                </a:moveTo>
                <a:lnTo>
                  <a:pt x="5" y="2"/>
                </a:lnTo>
                <a:lnTo>
                  <a:pt x="5" y="0"/>
                </a:lnTo>
                <a:lnTo>
                  <a:pt x="11" y="0"/>
                </a:lnTo>
                <a:lnTo>
                  <a:pt x="11" y="2"/>
                </a:lnTo>
                <a:lnTo>
                  <a:pt x="7" y="2"/>
                </a:lnTo>
                <a:lnTo>
                  <a:pt x="7" y="2"/>
                </a:lnTo>
                <a:lnTo>
                  <a:pt x="4" y="2"/>
                </a:lnTo>
                <a:lnTo>
                  <a:pt x="0" y="2"/>
                </a:lnTo>
                <a:close/>
              </a:path>
            </a:pathLst>
          </a:custGeom>
          <a:solidFill>
            <a:srgbClr val="612206"/>
          </a:solidFill>
          <a:ln w="9525">
            <a:noFill/>
            <a:round/>
            <a:headEnd/>
            <a:tailEnd/>
          </a:ln>
        </p:spPr>
        <p:txBody>
          <a:bodyPr/>
          <a:lstStyle/>
          <a:p>
            <a:endParaRPr lang="en-US"/>
          </a:p>
        </p:txBody>
      </p:sp>
      <p:sp>
        <p:nvSpPr>
          <p:cNvPr id="75823" name="Freeform 47"/>
          <p:cNvSpPr>
            <a:spLocks/>
          </p:cNvSpPr>
          <p:nvPr/>
        </p:nvSpPr>
        <p:spPr bwMode="auto">
          <a:xfrm>
            <a:off x="6545263" y="4313238"/>
            <a:ext cx="1587" cy="1587"/>
          </a:xfrm>
          <a:custGeom>
            <a:avLst/>
            <a:gdLst/>
            <a:ahLst/>
            <a:cxnLst>
              <a:cxn ang="0">
                <a:pos x="0" y="0"/>
              </a:cxn>
              <a:cxn ang="0">
                <a:pos x="1" y="0"/>
              </a:cxn>
              <a:cxn ang="0">
                <a:pos x="0" y="0"/>
              </a:cxn>
            </a:cxnLst>
            <a:rect l="0" t="0" r="r" b="b"/>
            <a:pathLst>
              <a:path w="1">
                <a:moveTo>
                  <a:pt x="0" y="0"/>
                </a:moveTo>
                <a:lnTo>
                  <a:pt x="1" y="0"/>
                </a:lnTo>
                <a:lnTo>
                  <a:pt x="0" y="0"/>
                </a:lnTo>
                <a:close/>
              </a:path>
            </a:pathLst>
          </a:custGeom>
          <a:solidFill>
            <a:srgbClr val="612206"/>
          </a:solidFill>
          <a:ln w="9525">
            <a:noFill/>
            <a:round/>
            <a:headEnd/>
            <a:tailEnd/>
          </a:ln>
        </p:spPr>
        <p:txBody>
          <a:bodyPr/>
          <a:lstStyle/>
          <a:p>
            <a:endParaRPr lang="en-US"/>
          </a:p>
        </p:txBody>
      </p:sp>
      <p:sp>
        <p:nvSpPr>
          <p:cNvPr id="75782" name="Rectangle 6"/>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5783" name="Text Box 7"/>
          <p:cNvSpPr txBox="1">
            <a:spLocks noChangeArrowheads="1"/>
          </p:cNvSpPr>
          <p:nvPr/>
        </p:nvSpPr>
        <p:spPr bwMode="auto">
          <a:xfrm>
            <a:off x="1397001" y="5968425"/>
            <a:ext cx="6375399" cy="584775"/>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Reluctantly forsaking the Israelites, he fled into the wilderness of </a:t>
            </a:r>
            <a:r>
              <a:rPr lang="en-US" sz="2000" b="1" dirty="0" err="1">
                <a:solidFill>
                  <a:schemeClr val="bg1"/>
                </a:solidFill>
                <a:latin typeface="Arial Narrow" pitchFamily="34" charset="0"/>
              </a:rPr>
              <a:t>Midian</a:t>
            </a:r>
            <a:r>
              <a:rPr lang="en-US" sz="2000" b="1" dirty="0">
                <a:solidFill>
                  <a:schemeClr val="bg1"/>
                </a:solidFill>
                <a:latin typeface="Arial Narrow" pitchFamily="34" charset="0"/>
              </a:rPr>
              <a:t> </a:t>
            </a:r>
            <a:r>
              <a:rPr lang="en-US" sz="1600" dirty="0">
                <a:solidFill>
                  <a:schemeClr val="bg1"/>
                </a:solidFill>
                <a:latin typeface="Arial Narrow" pitchFamily="34" charset="0"/>
              </a:rPr>
              <a:t>(p. 236).</a:t>
            </a:r>
          </a:p>
        </p:txBody>
      </p:sp>
      <p:sp>
        <p:nvSpPr>
          <p:cNvPr id="48" name="Text Box 3"/>
          <p:cNvSpPr txBox="1">
            <a:spLocks noChangeArrowheads="1"/>
          </p:cNvSpPr>
          <p:nvPr/>
        </p:nvSpPr>
        <p:spPr bwMode="auto">
          <a:xfrm>
            <a:off x="304800" y="152400"/>
            <a:ext cx="83058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2.2.1.3  The Failure of the First National Course to Restore Canaan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barn(outVertical)">
                                      <p:cBhvr>
                                        <p:cTn id="7" dur="500"/>
                                        <p:tgtEl>
                                          <p:spTgt spid="757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778"/>
                                        </p:tgtEl>
                                        <p:attrNameLst>
                                          <p:attrName>style.visibility</p:attrName>
                                        </p:attrNameLst>
                                      </p:cBhvr>
                                      <p:to>
                                        <p:strVal val="visible"/>
                                      </p:to>
                                    </p:set>
                                    <p:animEffect transition="in" filter="fade">
                                      <p:cBhvr>
                                        <p:cTn id="11" dur="20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grpSp>
        <p:nvGrpSpPr>
          <p:cNvPr id="77830" name="Group 6"/>
          <p:cNvGrpSpPr>
            <a:grpSpLocks/>
          </p:cNvGrpSpPr>
          <p:nvPr/>
        </p:nvGrpSpPr>
        <p:grpSpPr bwMode="auto">
          <a:xfrm>
            <a:off x="1447800" y="4953000"/>
            <a:ext cx="5181600" cy="555625"/>
            <a:chOff x="2064" y="2592"/>
            <a:chExt cx="2160" cy="400"/>
          </a:xfrm>
        </p:grpSpPr>
        <p:sp>
          <p:nvSpPr>
            <p:cNvPr id="77831" name="Rectangle 7"/>
            <p:cNvSpPr>
              <a:spLocks noChangeArrowheads="1"/>
            </p:cNvSpPr>
            <p:nvPr/>
          </p:nvSpPr>
          <p:spPr bwMode="auto">
            <a:xfrm>
              <a:off x="2064" y="2592"/>
              <a:ext cx="2160" cy="384"/>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77832" name="Text Box 8"/>
            <p:cNvSpPr txBox="1">
              <a:spLocks noChangeArrowheads="1"/>
            </p:cNvSpPr>
            <p:nvPr/>
          </p:nvSpPr>
          <p:spPr bwMode="auto">
            <a:xfrm>
              <a:off x="2064" y="2640"/>
              <a:ext cx="2160" cy="352"/>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a:solidFill>
                    <a:schemeClr val="bg1"/>
                  </a:solidFill>
                  <a:latin typeface="Fette Engschrift" pitchFamily="2" charset="0"/>
                </a:rPr>
                <a:t>Failure of dispensation to start</a:t>
              </a:r>
            </a:p>
          </p:txBody>
        </p:sp>
      </p:grpSp>
      <p:grpSp>
        <p:nvGrpSpPr>
          <p:cNvPr id="77833" name="Group 9"/>
          <p:cNvGrpSpPr>
            <a:grpSpLocks/>
          </p:cNvGrpSpPr>
          <p:nvPr/>
        </p:nvGrpSpPr>
        <p:grpSpPr bwMode="auto">
          <a:xfrm>
            <a:off x="457200" y="1036638"/>
            <a:ext cx="7467600" cy="3709987"/>
            <a:chOff x="288" y="653"/>
            <a:chExt cx="4704" cy="2337"/>
          </a:xfrm>
        </p:grpSpPr>
        <p:sp>
          <p:nvSpPr>
            <p:cNvPr id="77834" name="AutoShape 10"/>
            <p:cNvSpPr>
              <a:spLocks noChangeArrowheads="1"/>
            </p:cNvSpPr>
            <p:nvPr/>
          </p:nvSpPr>
          <p:spPr bwMode="auto">
            <a:xfrm rot="5400000">
              <a:off x="2446" y="1542"/>
              <a:ext cx="172" cy="2329"/>
            </a:xfrm>
            <a:prstGeom prst="downArrow">
              <a:avLst>
                <a:gd name="adj1" fmla="val 41667"/>
                <a:gd name="adj2" fmla="val 135156"/>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grpSp>
          <p:nvGrpSpPr>
            <p:cNvPr id="77835" name="Group 11"/>
            <p:cNvGrpSpPr>
              <a:grpSpLocks/>
            </p:cNvGrpSpPr>
            <p:nvPr/>
          </p:nvGrpSpPr>
          <p:grpSpPr bwMode="auto">
            <a:xfrm>
              <a:off x="3552" y="2429"/>
              <a:ext cx="1440" cy="539"/>
              <a:chOff x="3840" y="960"/>
              <a:chExt cx="1440" cy="539"/>
            </a:xfrm>
          </p:grpSpPr>
          <p:sp>
            <p:nvSpPr>
              <p:cNvPr id="77836" name="Oval 12"/>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77837" name="WordArt 13"/>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nvGrpSpPr>
            <p:cNvPr id="77838" name="Group 14"/>
            <p:cNvGrpSpPr>
              <a:grpSpLocks/>
            </p:cNvGrpSpPr>
            <p:nvPr/>
          </p:nvGrpSpPr>
          <p:grpSpPr bwMode="auto">
            <a:xfrm>
              <a:off x="450" y="653"/>
              <a:ext cx="695" cy="687"/>
              <a:chOff x="4704" y="288"/>
              <a:chExt cx="672" cy="720"/>
            </a:xfrm>
          </p:grpSpPr>
          <p:sp>
            <p:nvSpPr>
              <p:cNvPr id="77839" name="Oval 1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77840" name="WordArt 1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77841" name="AutoShape 17"/>
            <p:cNvSpPr>
              <a:spLocks noChangeArrowheads="1"/>
            </p:cNvSpPr>
            <p:nvPr/>
          </p:nvSpPr>
          <p:spPr bwMode="auto">
            <a:xfrm rot="10800000">
              <a:off x="744" y="1373"/>
              <a:ext cx="120" cy="1152"/>
            </a:xfrm>
            <a:prstGeom prst="downArrow">
              <a:avLst>
                <a:gd name="adj1" fmla="val 41676"/>
                <a:gd name="adj2" fmla="val 217467"/>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77842" name="Group 18"/>
            <p:cNvGrpSpPr>
              <a:grpSpLocks/>
            </p:cNvGrpSpPr>
            <p:nvPr/>
          </p:nvGrpSpPr>
          <p:grpSpPr bwMode="auto">
            <a:xfrm>
              <a:off x="288" y="2451"/>
              <a:ext cx="1020" cy="539"/>
              <a:chOff x="1344" y="2736"/>
              <a:chExt cx="1056" cy="528"/>
            </a:xfrm>
          </p:grpSpPr>
          <p:sp>
            <p:nvSpPr>
              <p:cNvPr id="77843" name="Oval 19"/>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77844" name="WordArt 20"/>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sp>
        <p:nvSpPr>
          <p:cNvPr id="77845" name="Line 21"/>
          <p:cNvSpPr>
            <a:spLocks noChangeShapeType="1"/>
          </p:cNvSpPr>
          <p:nvPr/>
        </p:nvSpPr>
        <p:spPr bwMode="auto">
          <a:xfrm rot="20870636" flipH="1">
            <a:off x="3657600" y="4114800"/>
            <a:ext cx="746125" cy="381000"/>
          </a:xfrm>
          <a:prstGeom prst="line">
            <a:avLst/>
          </a:prstGeom>
          <a:noFill/>
          <a:ln w="88900">
            <a:solidFill>
              <a:srgbClr val="000066"/>
            </a:solidFill>
            <a:round/>
            <a:headEnd/>
            <a:tailEnd/>
          </a:ln>
          <a:effectLst/>
        </p:spPr>
        <p:txBody>
          <a:bodyPr/>
          <a:lstStyle/>
          <a:p>
            <a:endParaRPr lang="en-US"/>
          </a:p>
        </p:txBody>
      </p:sp>
      <p:sp>
        <p:nvSpPr>
          <p:cNvPr id="77846" name="Line 22"/>
          <p:cNvSpPr>
            <a:spLocks noChangeShapeType="1"/>
          </p:cNvSpPr>
          <p:nvPr/>
        </p:nvSpPr>
        <p:spPr bwMode="auto">
          <a:xfrm rot="729364">
            <a:off x="3711575" y="4114800"/>
            <a:ext cx="746125" cy="381000"/>
          </a:xfrm>
          <a:prstGeom prst="line">
            <a:avLst/>
          </a:prstGeom>
          <a:noFill/>
          <a:ln w="88900">
            <a:solidFill>
              <a:srgbClr val="000066"/>
            </a:solidFill>
            <a:round/>
            <a:headEnd/>
            <a:tailEnd/>
          </a:ln>
          <a:effectLst/>
        </p:spPr>
        <p:txBody>
          <a:bodyPr/>
          <a:lstStyle/>
          <a:p>
            <a:endParaRPr lang="en-US"/>
          </a:p>
        </p:txBody>
      </p:sp>
      <p:grpSp>
        <p:nvGrpSpPr>
          <p:cNvPr id="77852" name="Group 28"/>
          <p:cNvGrpSpPr>
            <a:grpSpLocks/>
          </p:cNvGrpSpPr>
          <p:nvPr/>
        </p:nvGrpSpPr>
        <p:grpSpPr bwMode="auto">
          <a:xfrm>
            <a:off x="2895600" y="3200400"/>
            <a:ext cx="2362200" cy="762000"/>
            <a:chOff x="3120" y="2880"/>
            <a:chExt cx="2160" cy="480"/>
          </a:xfrm>
        </p:grpSpPr>
        <p:sp>
          <p:nvSpPr>
            <p:cNvPr id="77853" name="Rectangle 29"/>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77854" name="Text Box 30"/>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pic>
        <p:nvPicPr>
          <p:cNvPr id="77855" name="Picture 31" descr="Moses and the Burning Bush"/>
          <p:cNvPicPr>
            <a:picLocks noChangeAspect="1" noChangeArrowheads="1"/>
          </p:cNvPicPr>
          <p:nvPr/>
        </p:nvPicPr>
        <p:blipFill>
          <a:blip r:embed="rId3"/>
          <a:srcRect t="50000"/>
          <a:stretch>
            <a:fillRect/>
          </a:stretch>
        </p:blipFill>
        <p:spPr bwMode="auto">
          <a:xfrm>
            <a:off x="0" y="3028950"/>
            <a:ext cx="5105400" cy="2762250"/>
          </a:xfrm>
          <a:prstGeom prst="rect">
            <a:avLst/>
          </a:prstGeom>
          <a:noFill/>
        </p:spPr>
      </p:pic>
      <p:sp>
        <p:nvSpPr>
          <p:cNvPr id="77826"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7827" name="Group 3"/>
          <p:cNvGrpSpPr>
            <a:grpSpLocks/>
          </p:cNvGrpSpPr>
          <p:nvPr/>
        </p:nvGrpSpPr>
        <p:grpSpPr bwMode="auto">
          <a:xfrm>
            <a:off x="1371600" y="5827712"/>
            <a:ext cx="6172200" cy="700087"/>
            <a:chOff x="528" y="3671"/>
            <a:chExt cx="3888" cy="441"/>
          </a:xfrm>
        </p:grpSpPr>
        <p:sp>
          <p:nvSpPr>
            <p:cNvPr id="77828" name="Text Box 4"/>
            <p:cNvSpPr txBox="1">
              <a:spLocks noChangeArrowheads="1"/>
            </p:cNvSpPr>
            <p:nvPr/>
          </p:nvSpPr>
          <p:spPr bwMode="auto">
            <a:xfrm>
              <a:off x="752" y="3744"/>
              <a:ext cx="3664"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The </a:t>
              </a:r>
              <a:r>
                <a:rPr lang="en-US" sz="2000" b="1" u="sng" dirty="0">
                  <a:solidFill>
                    <a:schemeClr val="bg1"/>
                  </a:solidFill>
                  <a:latin typeface="Arial Narrow" pitchFamily="34" charset="0"/>
                </a:rPr>
                <a:t>foundation of substance</a:t>
              </a:r>
              <a:r>
                <a:rPr lang="en-US" sz="2000" b="1" dirty="0">
                  <a:solidFill>
                    <a:schemeClr val="bg1"/>
                  </a:solidFill>
                  <a:latin typeface="Arial Narrow" pitchFamily="34" charset="0"/>
                </a:rPr>
                <a:t> was shattered, and the first national course to restore Canaan </a:t>
              </a:r>
              <a:r>
                <a:rPr lang="en-US" sz="2000" b="1" u="sng" dirty="0">
                  <a:solidFill>
                    <a:schemeClr val="bg1"/>
                  </a:solidFill>
                  <a:latin typeface="Arial Narrow" pitchFamily="34" charset="0"/>
                </a:rPr>
                <a:t>failed</a:t>
              </a:r>
              <a:r>
                <a:rPr lang="en-US" sz="2000" b="1" dirty="0">
                  <a:solidFill>
                    <a:schemeClr val="bg1"/>
                  </a:solidFill>
                  <a:latin typeface="Arial Narrow" pitchFamily="34" charset="0"/>
                </a:rPr>
                <a:t>.</a:t>
              </a:r>
            </a:p>
          </p:txBody>
        </p:sp>
        <p:sp>
          <p:nvSpPr>
            <p:cNvPr id="77829" name="Text Box 5"/>
            <p:cNvSpPr txBox="1">
              <a:spLocks noChangeArrowheads="1"/>
            </p:cNvSpPr>
            <p:nvPr/>
          </p:nvSpPr>
          <p:spPr bwMode="auto">
            <a:xfrm>
              <a:off x="528" y="3671"/>
              <a:ext cx="240" cy="322"/>
            </a:xfrm>
            <a:prstGeom prst="rect">
              <a:avLst/>
            </a:prstGeom>
            <a:noFill/>
            <a:ln w="9525">
              <a:noFill/>
              <a:miter lim="800000"/>
              <a:headEnd/>
              <a:tailEnd/>
            </a:ln>
            <a:effectLst/>
          </p:spPr>
          <p:txBody>
            <a:bodyPr>
              <a:spAutoFit/>
            </a:bodyPr>
            <a:lstStyle/>
            <a:p>
              <a:pPr eaLnBrk="0" hangingPunct="0">
                <a:lnSpc>
                  <a:spcPts val="33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77848" name="Rectangle 24"/>
          <p:cNvSpPr>
            <a:spLocks noChangeArrowheads="1"/>
          </p:cNvSpPr>
          <p:nvPr/>
        </p:nvSpPr>
        <p:spPr bwMode="auto">
          <a:xfrm>
            <a:off x="1981200" y="1417638"/>
            <a:ext cx="6781800" cy="1600200"/>
          </a:xfrm>
          <a:prstGeom prst="rect">
            <a:avLst/>
          </a:prstGeom>
          <a:solidFill>
            <a:srgbClr val="CCCCFF"/>
          </a:solidFill>
          <a:ln w="19050" algn="ctr">
            <a:noFill/>
            <a:miter lim="800000"/>
            <a:headEnd/>
            <a:tailEnd/>
          </a:ln>
          <a:effectLst/>
        </p:spPr>
        <p:txBody>
          <a:bodyPr wrap="none" anchor="ctr"/>
          <a:lstStyle/>
          <a:p>
            <a:endParaRPr lang="en-US"/>
          </a:p>
        </p:txBody>
      </p:sp>
      <p:sp>
        <p:nvSpPr>
          <p:cNvPr id="77849" name="Text Box 25"/>
          <p:cNvSpPr txBox="1">
            <a:spLocks noChangeArrowheads="1"/>
          </p:cNvSpPr>
          <p:nvPr/>
        </p:nvSpPr>
        <p:spPr bwMode="auto">
          <a:xfrm>
            <a:off x="1981200" y="1498600"/>
            <a:ext cx="4038600" cy="519113"/>
          </a:xfrm>
          <a:prstGeom prst="rect">
            <a:avLst/>
          </a:prstGeom>
          <a:noFill/>
          <a:ln w="19050" algn="ctr">
            <a:noFill/>
            <a:miter lim="800000"/>
            <a:headEnd/>
            <a:tailEnd/>
          </a:ln>
          <a:effectLst>
            <a:outerShdw dist="28398" dir="20006097" algn="ctr" rotWithShape="0">
              <a:schemeClr val="bg1"/>
            </a:outerShdw>
          </a:effectLst>
        </p:spPr>
        <p:txBody>
          <a:bodyPr>
            <a:spAutoFit/>
          </a:bodyPr>
          <a:lstStyle/>
          <a:p>
            <a:pPr eaLnBrk="0" hangingPunct="0"/>
            <a:r>
              <a:rPr lang="en-US" sz="2800">
                <a:solidFill>
                  <a:srgbClr val="000099"/>
                </a:solidFill>
                <a:latin typeface="Impact" pitchFamily="34" charset="0"/>
              </a:rPr>
              <a:t>Moses killed Egyptian</a:t>
            </a:r>
            <a:r>
              <a:rPr lang="en-US" sz="2600">
                <a:solidFill>
                  <a:srgbClr val="000099"/>
                </a:solidFill>
                <a:latin typeface="Impact" pitchFamily="34" charset="0"/>
              </a:rPr>
              <a:t> </a:t>
            </a:r>
          </a:p>
        </p:txBody>
      </p:sp>
      <p:sp>
        <p:nvSpPr>
          <p:cNvPr id="77850" name="Text Box 26"/>
          <p:cNvSpPr txBox="1">
            <a:spLocks noChangeArrowheads="1"/>
          </p:cNvSpPr>
          <p:nvPr/>
        </p:nvSpPr>
        <p:spPr bwMode="auto">
          <a:xfrm>
            <a:off x="1981200" y="1981200"/>
            <a:ext cx="6781800" cy="519113"/>
          </a:xfrm>
          <a:prstGeom prst="rect">
            <a:avLst/>
          </a:prstGeom>
          <a:noFill/>
          <a:ln w="19050" algn="ctr">
            <a:noFill/>
            <a:miter lim="800000"/>
            <a:headEnd/>
            <a:tailEnd/>
          </a:ln>
          <a:effectLst>
            <a:outerShdw dist="28398" dir="20006097" algn="ctr" rotWithShape="0">
              <a:schemeClr val="bg1"/>
            </a:outerShdw>
          </a:effectLst>
        </p:spPr>
        <p:txBody>
          <a:bodyPr>
            <a:spAutoFit/>
          </a:bodyPr>
          <a:lstStyle/>
          <a:p>
            <a:pPr eaLnBrk="0" hangingPunct="0"/>
            <a:r>
              <a:rPr lang="en-US" sz="2800">
                <a:solidFill>
                  <a:srgbClr val="000099"/>
                </a:solidFill>
                <a:latin typeface="Impact" pitchFamily="34" charset="0"/>
              </a:rPr>
              <a:t>Israelites misunderstood and spoke ill of him</a:t>
            </a:r>
          </a:p>
        </p:txBody>
      </p:sp>
      <p:sp>
        <p:nvSpPr>
          <p:cNvPr id="77851" name="Text Box 27"/>
          <p:cNvSpPr txBox="1">
            <a:spLocks noChangeArrowheads="1"/>
          </p:cNvSpPr>
          <p:nvPr/>
        </p:nvSpPr>
        <p:spPr bwMode="auto">
          <a:xfrm>
            <a:off x="1981200" y="2449513"/>
            <a:ext cx="4800600" cy="519112"/>
          </a:xfrm>
          <a:prstGeom prst="rect">
            <a:avLst/>
          </a:prstGeom>
          <a:noFill/>
          <a:ln w="19050" algn="ctr">
            <a:noFill/>
            <a:miter lim="800000"/>
            <a:headEnd/>
            <a:tailEnd/>
          </a:ln>
          <a:effectLst>
            <a:outerShdw dist="28398" dir="20006097" algn="ctr" rotWithShape="0">
              <a:schemeClr val="bg1"/>
            </a:outerShdw>
          </a:effectLst>
        </p:spPr>
        <p:txBody>
          <a:bodyPr>
            <a:spAutoFit/>
          </a:bodyPr>
          <a:lstStyle/>
          <a:p>
            <a:pPr eaLnBrk="0" hangingPunct="0"/>
            <a:r>
              <a:rPr lang="en-US" sz="2800">
                <a:solidFill>
                  <a:srgbClr val="000099"/>
                </a:solidFill>
                <a:latin typeface="Impact" pitchFamily="34" charset="0"/>
              </a:rPr>
              <a:t>Pharaoh sought to kill Moses</a:t>
            </a:r>
          </a:p>
        </p:txBody>
      </p:sp>
      <p:sp>
        <p:nvSpPr>
          <p:cNvPr id="32" name="Text Box 3"/>
          <p:cNvSpPr txBox="1">
            <a:spLocks noChangeArrowheads="1"/>
          </p:cNvSpPr>
          <p:nvPr/>
        </p:nvSpPr>
        <p:spPr bwMode="auto">
          <a:xfrm>
            <a:off x="304800" y="152400"/>
            <a:ext cx="83058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2.2.1.3  The Failure of the First National Course to Restore Canaan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833"/>
                                        </p:tgtEl>
                                        <p:attrNameLst>
                                          <p:attrName>style.visibility</p:attrName>
                                        </p:attrNameLst>
                                      </p:cBhvr>
                                      <p:to>
                                        <p:strVal val="visible"/>
                                      </p:to>
                                    </p:set>
                                    <p:animEffect transition="in" filter="fade">
                                      <p:cBhvr>
                                        <p:cTn id="7" dur="1000"/>
                                        <p:tgtEl>
                                          <p:spTgt spid="77833"/>
                                        </p:tgtEl>
                                      </p:cBhvr>
                                    </p:animEffect>
                                  </p:childTnLst>
                                </p:cTn>
                              </p:par>
                              <p:par>
                                <p:cTn id="8" presetID="16" presetClass="entr" presetSubtype="37" fill="hold" nodeType="withEffect">
                                  <p:stCondLst>
                                    <p:cond delay="0"/>
                                  </p:stCondLst>
                                  <p:childTnLst>
                                    <p:set>
                                      <p:cBhvr>
                                        <p:cTn id="9" dur="1" fill="hold">
                                          <p:stCondLst>
                                            <p:cond delay="0"/>
                                          </p:stCondLst>
                                        </p:cTn>
                                        <p:tgtEl>
                                          <p:spTgt spid="77827"/>
                                        </p:tgtEl>
                                        <p:attrNameLst>
                                          <p:attrName>style.visibility</p:attrName>
                                        </p:attrNameLst>
                                      </p:cBhvr>
                                      <p:to>
                                        <p:strVal val="visible"/>
                                      </p:to>
                                    </p:set>
                                    <p:animEffect transition="in" filter="barn(outVertical)">
                                      <p:cBhvr>
                                        <p:cTn id="10" dur="500"/>
                                        <p:tgtEl>
                                          <p:spTgt spid="77827"/>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272" fill="hold" nodeType="clickEffect">
                                  <p:stCondLst>
                                    <p:cond delay="0"/>
                                  </p:stCondLst>
                                  <p:childTnLst>
                                    <p:set>
                                      <p:cBhvr>
                                        <p:cTn id="14" dur="1" fill="hold">
                                          <p:stCondLst>
                                            <p:cond delay="0"/>
                                          </p:stCondLst>
                                        </p:cTn>
                                        <p:tgtEl>
                                          <p:spTgt spid="77852"/>
                                        </p:tgtEl>
                                        <p:attrNameLst>
                                          <p:attrName>style.visibility</p:attrName>
                                        </p:attrNameLst>
                                      </p:cBhvr>
                                      <p:to>
                                        <p:strVal val="visible"/>
                                      </p:to>
                                    </p:set>
                                    <p:anim calcmode="lin" valueType="num">
                                      <p:cBhvr>
                                        <p:cTn id="15" dur="2000" fill="hold"/>
                                        <p:tgtEl>
                                          <p:spTgt spid="77852"/>
                                        </p:tgtEl>
                                        <p:attrNameLst>
                                          <p:attrName>ppt_w</p:attrName>
                                        </p:attrNameLst>
                                      </p:cBhvr>
                                      <p:tavLst>
                                        <p:tav tm="0">
                                          <p:val>
                                            <p:strVal val="2/3*#ppt_w"/>
                                          </p:val>
                                        </p:tav>
                                        <p:tav tm="100000">
                                          <p:val>
                                            <p:strVal val="#ppt_w"/>
                                          </p:val>
                                        </p:tav>
                                      </p:tavLst>
                                    </p:anim>
                                    <p:anim calcmode="lin" valueType="num">
                                      <p:cBhvr>
                                        <p:cTn id="16" dur="2000" fill="hold"/>
                                        <p:tgtEl>
                                          <p:spTgt spid="77852"/>
                                        </p:tgtEl>
                                        <p:attrNameLst>
                                          <p:attrName>ppt_h</p:attrName>
                                        </p:attrNameLst>
                                      </p:cBhvr>
                                      <p:tavLst>
                                        <p:tav tm="0">
                                          <p:val>
                                            <p:strVal val="2/3*#ppt_h"/>
                                          </p:val>
                                        </p:tav>
                                        <p:tav tm="100000">
                                          <p:val>
                                            <p:strVal val="#ppt_h"/>
                                          </p:val>
                                        </p:tav>
                                      </p:tavLst>
                                    </p:anim>
                                  </p:childTnLst>
                                </p:cTn>
                              </p:par>
                              <p:par>
                                <p:cTn id="17" presetID="10" presetClass="exit" presetSubtype="0" fill="hold" nodeType="withEffect">
                                  <p:stCondLst>
                                    <p:cond delay="0"/>
                                  </p:stCondLst>
                                  <p:childTnLst>
                                    <p:animEffect transition="out" filter="fade">
                                      <p:cBhvr>
                                        <p:cTn id="18" dur="2000"/>
                                        <p:tgtEl>
                                          <p:spTgt spid="77855"/>
                                        </p:tgtEl>
                                      </p:cBhvr>
                                    </p:animEffect>
                                    <p:set>
                                      <p:cBhvr>
                                        <p:cTn id="19" dur="1" fill="hold">
                                          <p:stCondLst>
                                            <p:cond delay="1999"/>
                                          </p:stCondLst>
                                        </p:cTn>
                                        <p:tgtEl>
                                          <p:spTgt spid="77855"/>
                                        </p:tgtEl>
                                        <p:attrNameLst>
                                          <p:attrName>style.visibility</p:attrName>
                                        </p:attrNameLst>
                                      </p:cBhvr>
                                      <p:to>
                                        <p:strVal val="hidden"/>
                                      </p:to>
                                    </p:set>
                                  </p:childTnLst>
                                </p:cTn>
                              </p:par>
                              <p:par>
                                <p:cTn id="20" presetID="22" presetClass="entr" presetSubtype="1" fill="hold" grpId="0" nodeType="withEffect">
                                  <p:stCondLst>
                                    <p:cond delay="0"/>
                                  </p:stCondLst>
                                  <p:childTnLst>
                                    <p:set>
                                      <p:cBhvr>
                                        <p:cTn id="21" dur="1" fill="hold">
                                          <p:stCondLst>
                                            <p:cond delay="0"/>
                                          </p:stCondLst>
                                        </p:cTn>
                                        <p:tgtEl>
                                          <p:spTgt spid="77846"/>
                                        </p:tgtEl>
                                        <p:attrNameLst>
                                          <p:attrName>style.visibility</p:attrName>
                                        </p:attrNameLst>
                                      </p:cBhvr>
                                      <p:to>
                                        <p:strVal val="visible"/>
                                      </p:to>
                                    </p:set>
                                    <p:animEffect transition="in" filter="wipe(up)">
                                      <p:cBhvr>
                                        <p:cTn id="22" dur="1000"/>
                                        <p:tgtEl>
                                          <p:spTgt spid="77846"/>
                                        </p:tgtEl>
                                      </p:cBhvr>
                                    </p:animEffect>
                                  </p:childTnLst>
                                </p:cTn>
                              </p:par>
                              <p:par>
                                <p:cTn id="23" presetID="22" presetClass="entr" presetSubtype="1" fill="hold" grpId="0" nodeType="withEffect">
                                  <p:stCondLst>
                                    <p:cond delay="500"/>
                                  </p:stCondLst>
                                  <p:childTnLst>
                                    <p:set>
                                      <p:cBhvr>
                                        <p:cTn id="24" dur="1" fill="hold">
                                          <p:stCondLst>
                                            <p:cond delay="0"/>
                                          </p:stCondLst>
                                        </p:cTn>
                                        <p:tgtEl>
                                          <p:spTgt spid="77845"/>
                                        </p:tgtEl>
                                        <p:attrNameLst>
                                          <p:attrName>style.visibility</p:attrName>
                                        </p:attrNameLst>
                                      </p:cBhvr>
                                      <p:to>
                                        <p:strVal val="visible"/>
                                      </p:to>
                                    </p:set>
                                    <p:animEffect transition="in" filter="wipe(up)">
                                      <p:cBhvr>
                                        <p:cTn id="25" dur="1000"/>
                                        <p:tgtEl>
                                          <p:spTgt spid="77845"/>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77830"/>
                                        </p:tgtEl>
                                        <p:attrNameLst>
                                          <p:attrName>style.visibility</p:attrName>
                                        </p:attrNameLst>
                                      </p:cBhvr>
                                      <p:to>
                                        <p:strVal val="visible"/>
                                      </p:to>
                                    </p:set>
                                    <p:anim calcmode="lin" valueType="num">
                                      <p:cBhvr>
                                        <p:cTn id="30" dur="1000" fill="hold"/>
                                        <p:tgtEl>
                                          <p:spTgt spid="77830"/>
                                        </p:tgtEl>
                                        <p:attrNameLst>
                                          <p:attrName>ppt_w</p:attrName>
                                        </p:attrNameLst>
                                      </p:cBhvr>
                                      <p:tavLst>
                                        <p:tav tm="0">
                                          <p:val>
                                            <p:strVal val="#ppt_w*0.70"/>
                                          </p:val>
                                        </p:tav>
                                        <p:tav tm="100000">
                                          <p:val>
                                            <p:strVal val="#ppt_w"/>
                                          </p:val>
                                        </p:tav>
                                      </p:tavLst>
                                    </p:anim>
                                    <p:anim calcmode="lin" valueType="num">
                                      <p:cBhvr>
                                        <p:cTn id="31" dur="1000" fill="hold"/>
                                        <p:tgtEl>
                                          <p:spTgt spid="77830"/>
                                        </p:tgtEl>
                                        <p:attrNameLst>
                                          <p:attrName>ppt_h</p:attrName>
                                        </p:attrNameLst>
                                      </p:cBhvr>
                                      <p:tavLst>
                                        <p:tav tm="0">
                                          <p:val>
                                            <p:strVal val="#ppt_h"/>
                                          </p:val>
                                        </p:tav>
                                        <p:tav tm="100000">
                                          <p:val>
                                            <p:strVal val="#ppt_h"/>
                                          </p:val>
                                        </p:tav>
                                      </p:tavLst>
                                    </p:anim>
                                    <p:animEffect transition="in" filter="fade">
                                      <p:cBhvr>
                                        <p:cTn id="32" dur="10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5" grpId="0" animBg="1"/>
      <p:bldP spid="7784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79874" name="Picture 2" descr="Moses_Miriam ventured to come closer"/>
          <p:cNvPicPr>
            <a:picLocks noChangeAspect="1" noChangeArrowheads="1"/>
          </p:cNvPicPr>
          <p:nvPr/>
        </p:nvPicPr>
        <p:blipFill>
          <a:blip r:embed="rId3"/>
          <a:srcRect l="10146" r="13043" b="36938"/>
          <a:stretch>
            <a:fillRect/>
          </a:stretch>
        </p:blipFill>
        <p:spPr bwMode="auto">
          <a:xfrm>
            <a:off x="2009775" y="533400"/>
            <a:ext cx="4543425" cy="4800600"/>
          </a:xfrm>
          <a:prstGeom prst="rect">
            <a:avLst/>
          </a:prstGeom>
          <a:noFill/>
        </p:spPr>
      </p:pic>
      <p:sp>
        <p:nvSpPr>
          <p:cNvPr id="79875" name="Rectangle 3"/>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9876" name="Group 4"/>
          <p:cNvGrpSpPr>
            <a:grpSpLocks/>
          </p:cNvGrpSpPr>
          <p:nvPr/>
        </p:nvGrpSpPr>
        <p:grpSpPr bwMode="auto">
          <a:xfrm>
            <a:off x="1432356" y="5540374"/>
            <a:ext cx="6111444" cy="860426"/>
            <a:chOff x="507" y="3416"/>
            <a:chExt cx="3695" cy="542"/>
          </a:xfrm>
        </p:grpSpPr>
        <p:sp>
          <p:nvSpPr>
            <p:cNvPr id="79877" name="Text Box 5"/>
            <p:cNvSpPr txBox="1">
              <a:spLocks noChangeArrowheads="1"/>
            </p:cNvSpPr>
            <p:nvPr/>
          </p:nvSpPr>
          <p:spPr bwMode="auto">
            <a:xfrm>
              <a:off x="704" y="3464"/>
              <a:ext cx="3498" cy="494"/>
            </a:xfrm>
            <a:prstGeom prst="rect">
              <a:avLst/>
            </a:prstGeom>
            <a:noFill/>
            <a:ln w="9525">
              <a:noFill/>
              <a:miter lim="800000"/>
              <a:headEnd/>
              <a:tailEnd/>
            </a:ln>
            <a:effectLst/>
          </p:spPr>
          <p:txBody>
            <a:bodyPr wrap="square">
              <a:spAutoFit/>
            </a:bodyPr>
            <a:lstStyle/>
            <a:p>
              <a:pPr eaLnBrk="0" hangingPunct="0">
                <a:lnSpc>
                  <a:spcPct val="75000"/>
                </a:lnSpc>
              </a:pPr>
              <a:r>
                <a:rPr lang="en-US" sz="2000" b="1" dirty="0">
                  <a:solidFill>
                    <a:schemeClr val="bg1"/>
                  </a:solidFill>
                  <a:latin typeface="Arial Narrow" pitchFamily="34" charset="0"/>
                </a:rPr>
                <a:t>When the first national course to restore Canaan ended in failure, Satan claimed the forty years of Moses’ life in Pharaoh’s palace. </a:t>
              </a:r>
            </a:p>
          </p:txBody>
        </p:sp>
        <p:sp>
          <p:nvSpPr>
            <p:cNvPr id="79878" name="Text Box 6"/>
            <p:cNvSpPr txBox="1">
              <a:spLocks noChangeArrowheads="1"/>
            </p:cNvSpPr>
            <p:nvPr/>
          </p:nvSpPr>
          <p:spPr bwMode="auto">
            <a:xfrm>
              <a:off x="507" y="3416"/>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79879" name="Text Box 7"/>
          <p:cNvSpPr txBox="1">
            <a:spLocks noChangeArrowheads="1"/>
          </p:cNvSpPr>
          <p:nvPr/>
        </p:nvSpPr>
        <p:spPr bwMode="auto">
          <a:xfrm>
            <a:off x="304800" y="457200"/>
            <a:ext cx="4267200" cy="579438"/>
          </a:xfrm>
          <a:prstGeom prst="rect">
            <a:avLst/>
          </a:prstGeom>
          <a:noFill/>
          <a:ln w="9525">
            <a:noFill/>
            <a:miter lim="800000"/>
            <a:headEnd/>
            <a:tailEnd/>
          </a:ln>
          <a:effectLst/>
        </p:spPr>
        <p:txBody>
          <a:bodyPr>
            <a:spAutoFit/>
          </a:bodyPr>
          <a:lstStyle/>
          <a:p>
            <a:pPr eaLnBrk="0" hangingPunct="0"/>
            <a:r>
              <a:rPr lang="en-US" sz="3200" u="sng" dirty="0">
                <a:solidFill>
                  <a:srgbClr val="000099"/>
                </a:solidFill>
                <a:latin typeface="Fette Engschrift" pitchFamily="2" charset="0"/>
              </a:rPr>
              <a:t>2.2.2.1  The Foundation of Faith</a:t>
            </a:r>
          </a:p>
        </p:txBody>
      </p:sp>
      <p:sp>
        <p:nvSpPr>
          <p:cNvPr id="79880" name="Text Box 8"/>
          <p:cNvSpPr txBox="1">
            <a:spLocks noChangeArrowheads="1"/>
          </p:cNvSpPr>
          <p:nvPr/>
        </p:nvSpPr>
        <p:spPr bwMode="auto">
          <a:xfrm>
            <a:off x="304800" y="0"/>
            <a:ext cx="7239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2.2.2  The  Second National Course to Restore Canaan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9880"/>
                                        </p:tgtEl>
                                        <p:attrNameLst>
                                          <p:attrName>style.visibility</p:attrName>
                                        </p:attrNameLst>
                                      </p:cBhvr>
                                      <p:to>
                                        <p:strVal val="visible"/>
                                      </p:to>
                                    </p:set>
                                    <p:anim calcmode="lin" valueType="num">
                                      <p:cBhvr>
                                        <p:cTn id="7" dur="1000" fill="hold"/>
                                        <p:tgtEl>
                                          <p:spTgt spid="79880"/>
                                        </p:tgtEl>
                                        <p:attrNameLst>
                                          <p:attrName>ppt_w</p:attrName>
                                        </p:attrNameLst>
                                      </p:cBhvr>
                                      <p:tavLst>
                                        <p:tav tm="0">
                                          <p:val>
                                            <p:strVal val="#ppt_w*0.70"/>
                                          </p:val>
                                        </p:tav>
                                        <p:tav tm="100000">
                                          <p:val>
                                            <p:strVal val="#ppt_w"/>
                                          </p:val>
                                        </p:tav>
                                      </p:tavLst>
                                    </p:anim>
                                    <p:anim calcmode="lin" valueType="num">
                                      <p:cBhvr>
                                        <p:cTn id="8" dur="1000" fill="hold"/>
                                        <p:tgtEl>
                                          <p:spTgt spid="79880"/>
                                        </p:tgtEl>
                                        <p:attrNameLst>
                                          <p:attrName>ppt_h</p:attrName>
                                        </p:attrNameLst>
                                      </p:cBhvr>
                                      <p:tavLst>
                                        <p:tav tm="0">
                                          <p:val>
                                            <p:strVal val="#ppt_h"/>
                                          </p:val>
                                        </p:tav>
                                        <p:tav tm="100000">
                                          <p:val>
                                            <p:strVal val="#ppt_h"/>
                                          </p:val>
                                        </p:tav>
                                      </p:tavLst>
                                    </p:anim>
                                    <p:animEffect transition="in" filter="fade">
                                      <p:cBhvr>
                                        <p:cTn id="9" dur="1000"/>
                                        <p:tgtEl>
                                          <p:spTgt spid="7988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9879">
                                            <p:txEl>
                                              <p:pRg st="0" end="0"/>
                                            </p:txEl>
                                          </p:spTgt>
                                        </p:tgtEl>
                                        <p:attrNameLst>
                                          <p:attrName>style.visibility</p:attrName>
                                        </p:attrNameLst>
                                      </p:cBhvr>
                                      <p:to>
                                        <p:strVal val="visible"/>
                                      </p:to>
                                    </p:set>
                                    <p:anim calcmode="lin" valueType="num">
                                      <p:cBhvr>
                                        <p:cTn id="14" dur="1000" fill="hold"/>
                                        <p:tgtEl>
                                          <p:spTgt spid="79879">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987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987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79876"/>
                                        </p:tgtEl>
                                        <p:attrNameLst>
                                          <p:attrName>style.visibility</p:attrName>
                                        </p:attrNameLst>
                                      </p:cBhvr>
                                      <p:to>
                                        <p:strVal val="visible"/>
                                      </p:to>
                                    </p:set>
                                    <p:animEffect transition="in" filter="barn(outVertical)">
                                      <p:cBhvr>
                                        <p:cTn id="21" dur="500"/>
                                        <p:tgtEl>
                                          <p:spTgt spid="79876"/>
                                        </p:tgtEl>
                                      </p:cBhvr>
                                    </p:animEffect>
                                  </p:childTnLst>
                                </p:cTn>
                              </p:par>
                              <p:par>
                                <p:cTn id="22" presetID="10" presetClass="entr" presetSubtype="0" fill="hold" nodeType="withEffect">
                                  <p:stCondLst>
                                    <p:cond delay="0"/>
                                  </p:stCondLst>
                                  <p:childTnLst>
                                    <p:set>
                                      <p:cBhvr>
                                        <p:cTn id="23" dur="1" fill="hold">
                                          <p:stCondLst>
                                            <p:cond delay="0"/>
                                          </p:stCondLst>
                                        </p:cTn>
                                        <p:tgtEl>
                                          <p:spTgt spid="79874"/>
                                        </p:tgtEl>
                                        <p:attrNameLst>
                                          <p:attrName>style.visibility</p:attrName>
                                        </p:attrNameLst>
                                      </p:cBhvr>
                                      <p:to>
                                        <p:strVal val="visible"/>
                                      </p:to>
                                    </p:set>
                                    <p:animEffect transition="in" filter="fade">
                                      <p:cBhvr>
                                        <p:cTn id="24" dur="1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81922" name="Picture 2" descr="Moses_Miriam ventured to come closer"/>
          <p:cNvPicPr>
            <a:picLocks noChangeAspect="1" noChangeArrowheads="1"/>
          </p:cNvPicPr>
          <p:nvPr/>
        </p:nvPicPr>
        <p:blipFill>
          <a:blip r:embed="rId3"/>
          <a:srcRect l="10146" r="13043" b="36938"/>
          <a:stretch>
            <a:fillRect/>
          </a:stretch>
        </p:blipFill>
        <p:spPr bwMode="auto">
          <a:xfrm>
            <a:off x="2009775" y="533400"/>
            <a:ext cx="4543425" cy="4800600"/>
          </a:xfrm>
          <a:prstGeom prst="rect">
            <a:avLst/>
          </a:prstGeom>
          <a:noFill/>
        </p:spPr>
      </p:pic>
      <p:sp>
        <p:nvSpPr>
          <p:cNvPr id="81927" name="Text Box 7"/>
          <p:cNvSpPr txBox="1">
            <a:spLocks noChangeArrowheads="1"/>
          </p:cNvSpPr>
          <p:nvPr/>
        </p:nvSpPr>
        <p:spPr bwMode="auto">
          <a:xfrm>
            <a:off x="304800" y="457200"/>
            <a:ext cx="4267200" cy="579438"/>
          </a:xfrm>
          <a:prstGeom prst="rect">
            <a:avLst/>
          </a:prstGeom>
          <a:noFill/>
          <a:ln w="9525">
            <a:noFill/>
            <a:miter lim="800000"/>
            <a:headEnd/>
            <a:tailEnd/>
          </a:ln>
          <a:effectLst/>
        </p:spPr>
        <p:txBody>
          <a:bodyPr>
            <a:spAutoFit/>
          </a:bodyPr>
          <a:lstStyle/>
          <a:p>
            <a:pPr eaLnBrk="0" hangingPunct="0"/>
            <a:r>
              <a:rPr lang="en-US" sz="3200" u="sng" dirty="0">
                <a:solidFill>
                  <a:srgbClr val="000099"/>
                </a:solidFill>
                <a:latin typeface="Fette Engschrift" pitchFamily="2" charset="0"/>
              </a:rPr>
              <a:t>2.2.2.1  The Foundation of Faith</a:t>
            </a:r>
          </a:p>
        </p:txBody>
      </p:sp>
      <p:grpSp>
        <p:nvGrpSpPr>
          <p:cNvPr id="29" name="Group 28"/>
          <p:cNvGrpSpPr/>
          <p:nvPr/>
        </p:nvGrpSpPr>
        <p:grpSpPr>
          <a:xfrm>
            <a:off x="2209800" y="3344863"/>
            <a:ext cx="3048000" cy="541337"/>
            <a:chOff x="2209800" y="3344863"/>
            <a:chExt cx="3048000" cy="541337"/>
          </a:xfrm>
        </p:grpSpPr>
        <p:sp>
          <p:nvSpPr>
            <p:cNvPr id="81928" name="Text Box 8"/>
            <p:cNvSpPr txBox="1">
              <a:spLocks noChangeArrowheads="1"/>
            </p:cNvSpPr>
            <p:nvPr/>
          </p:nvSpPr>
          <p:spPr bwMode="auto">
            <a:xfrm>
              <a:off x="2514600" y="3367088"/>
              <a:ext cx="27432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Indemnity period</a:t>
              </a:r>
            </a:p>
          </p:txBody>
        </p:sp>
        <p:sp>
          <p:nvSpPr>
            <p:cNvPr id="81937" name="Text Box 17"/>
            <p:cNvSpPr txBox="1">
              <a:spLocks noChangeArrowheads="1"/>
            </p:cNvSpPr>
            <p:nvPr/>
          </p:nvSpPr>
          <p:spPr bwMode="auto">
            <a:xfrm>
              <a:off x="2209800" y="3344863"/>
              <a:ext cx="381000" cy="531812"/>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grpSp>
        <p:nvGrpSpPr>
          <p:cNvPr id="28" name="Group 27"/>
          <p:cNvGrpSpPr/>
          <p:nvPr/>
        </p:nvGrpSpPr>
        <p:grpSpPr>
          <a:xfrm>
            <a:off x="2209800" y="2392363"/>
            <a:ext cx="3886200" cy="549275"/>
            <a:chOff x="2209800" y="2392363"/>
            <a:chExt cx="3886200" cy="549275"/>
          </a:xfrm>
        </p:grpSpPr>
        <p:sp>
          <p:nvSpPr>
            <p:cNvPr id="81938" name="Text Box 18"/>
            <p:cNvSpPr txBox="1">
              <a:spLocks noChangeArrowheads="1"/>
            </p:cNvSpPr>
            <p:nvPr/>
          </p:nvSpPr>
          <p:spPr bwMode="auto">
            <a:xfrm>
              <a:off x="2514600" y="2422525"/>
              <a:ext cx="22098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Central figure</a:t>
              </a:r>
            </a:p>
          </p:txBody>
        </p:sp>
        <p:sp>
          <p:nvSpPr>
            <p:cNvPr id="81939" name="Rectangle 19"/>
            <p:cNvSpPr>
              <a:spLocks noChangeArrowheads="1"/>
            </p:cNvSpPr>
            <p:nvPr/>
          </p:nvSpPr>
          <p:spPr bwMode="auto">
            <a:xfrm>
              <a:off x="4572000" y="2392363"/>
              <a:ext cx="304800" cy="533400"/>
            </a:xfrm>
            <a:prstGeom prst="rect">
              <a:avLst/>
            </a:prstGeom>
            <a:noFill/>
            <a:ln w="9525">
              <a:noFill/>
              <a:miter lim="800000"/>
              <a:headEnd/>
              <a:tailEnd/>
            </a:ln>
            <a:effectLst>
              <a:outerShdw dist="12700" dir="5400000" algn="ctr" rotWithShape="0">
                <a:schemeClr val="bg1"/>
              </a:outerShdw>
            </a:effectLst>
          </p:spPr>
          <p:txBody>
            <a:bodyPr wrap="none" anchor="ctr"/>
            <a:lstStyle/>
            <a:p>
              <a:pPr algn="ctr" eaLnBrk="0" hangingPunct="0">
                <a:lnSpc>
                  <a:spcPct val="115000"/>
                </a:lnSpc>
              </a:pPr>
              <a:r>
                <a:rPr lang="en-US" sz="2800" dirty="0">
                  <a:solidFill>
                    <a:srgbClr val="000099"/>
                  </a:solidFill>
                  <a:latin typeface="Impact" pitchFamily="34" charset="0"/>
                </a:rPr>
                <a:t>:</a:t>
              </a:r>
            </a:p>
          </p:txBody>
        </p:sp>
        <p:sp>
          <p:nvSpPr>
            <p:cNvPr id="81940" name="Text Box 20"/>
            <p:cNvSpPr txBox="1">
              <a:spLocks noChangeArrowheads="1"/>
            </p:cNvSpPr>
            <p:nvPr/>
          </p:nvSpPr>
          <p:spPr bwMode="auto">
            <a:xfrm>
              <a:off x="4800600" y="2422525"/>
              <a:ext cx="12954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Moses</a:t>
              </a:r>
            </a:p>
          </p:txBody>
        </p:sp>
        <p:sp>
          <p:nvSpPr>
            <p:cNvPr id="81941" name="Text Box 21"/>
            <p:cNvSpPr txBox="1">
              <a:spLocks noChangeArrowheads="1"/>
            </p:cNvSpPr>
            <p:nvPr/>
          </p:nvSpPr>
          <p:spPr bwMode="auto">
            <a:xfrm>
              <a:off x="2209800" y="2430463"/>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grpSp>
        <p:nvGrpSpPr>
          <p:cNvPr id="81942" name="Group 22"/>
          <p:cNvGrpSpPr>
            <a:grpSpLocks/>
          </p:cNvGrpSpPr>
          <p:nvPr/>
        </p:nvGrpSpPr>
        <p:grpSpPr bwMode="auto">
          <a:xfrm>
            <a:off x="2209800" y="2849563"/>
            <a:ext cx="5486400" cy="549275"/>
            <a:chOff x="1392" y="1680"/>
            <a:chExt cx="3456" cy="346"/>
          </a:xfrm>
        </p:grpSpPr>
        <p:sp>
          <p:nvSpPr>
            <p:cNvPr id="81943" name="Text Box 23"/>
            <p:cNvSpPr txBox="1">
              <a:spLocks noChangeArrowheads="1"/>
            </p:cNvSpPr>
            <p:nvPr/>
          </p:nvSpPr>
          <p:spPr bwMode="auto">
            <a:xfrm>
              <a:off x="1584" y="1699"/>
              <a:ext cx="1968"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Object for condition</a:t>
              </a:r>
            </a:p>
          </p:txBody>
        </p:sp>
        <p:sp>
          <p:nvSpPr>
            <p:cNvPr id="81944" name="Text Box 24"/>
            <p:cNvSpPr txBox="1">
              <a:spLocks noChangeArrowheads="1"/>
            </p:cNvSpPr>
            <p:nvPr/>
          </p:nvSpPr>
          <p:spPr bwMode="auto">
            <a:xfrm>
              <a:off x="3552" y="1699"/>
              <a:ext cx="1296"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God’s Word</a:t>
              </a:r>
            </a:p>
          </p:txBody>
        </p:sp>
        <p:sp>
          <p:nvSpPr>
            <p:cNvPr id="81945" name="Text Box 25"/>
            <p:cNvSpPr txBox="1">
              <a:spLocks noChangeArrowheads="1"/>
            </p:cNvSpPr>
            <p:nvPr/>
          </p:nvSpPr>
          <p:spPr bwMode="auto">
            <a:xfrm>
              <a:off x="3408" y="1680"/>
              <a:ext cx="192" cy="34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dirty="0">
                  <a:solidFill>
                    <a:srgbClr val="000099"/>
                  </a:solidFill>
                  <a:latin typeface="Impact" pitchFamily="34" charset="0"/>
                </a:rPr>
                <a:t>:</a:t>
              </a:r>
            </a:p>
          </p:txBody>
        </p:sp>
        <p:sp>
          <p:nvSpPr>
            <p:cNvPr id="81946" name="Text Box 26"/>
            <p:cNvSpPr txBox="1">
              <a:spLocks noChangeArrowheads="1"/>
            </p:cNvSpPr>
            <p:nvPr/>
          </p:nvSpPr>
          <p:spPr bwMode="auto">
            <a:xfrm>
              <a:off x="1392" y="1704"/>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sp>
        <p:nvSpPr>
          <p:cNvPr id="81947" name="Text Box 27"/>
          <p:cNvSpPr txBox="1">
            <a:spLocks noChangeArrowheads="1"/>
          </p:cNvSpPr>
          <p:nvPr/>
        </p:nvSpPr>
        <p:spPr bwMode="auto">
          <a:xfrm>
            <a:off x="304800" y="0"/>
            <a:ext cx="7239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2.2.2  The  Second National Course to Restore Canaan</a:t>
            </a:r>
          </a:p>
        </p:txBody>
      </p:sp>
      <p:sp>
        <p:nvSpPr>
          <p:cNvPr id="81923" name="Rectangle 3"/>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1924" name="Group 4"/>
          <p:cNvGrpSpPr>
            <a:grpSpLocks/>
          </p:cNvGrpSpPr>
          <p:nvPr/>
        </p:nvGrpSpPr>
        <p:grpSpPr bwMode="auto">
          <a:xfrm>
            <a:off x="965200" y="5440362"/>
            <a:ext cx="6985000" cy="1112838"/>
            <a:chOff x="288" y="3336"/>
            <a:chExt cx="4400" cy="701"/>
          </a:xfrm>
        </p:grpSpPr>
        <p:sp>
          <p:nvSpPr>
            <p:cNvPr id="81925" name="Text Box 5"/>
            <p:cNvSpPr txBox="1">
              <a:spLocks noChangeArrowheads="1"/>
            </p:cNvSpPr>
            <p:nvPr/>
          </p:nvSpPr>
          <p:spPr bwMode="auto">
            <a:xfrm>
              <a:off x="496" y="3397"/>
              <a:ext cx="4192" cy="640"/>
            </a:xfrm>
            <a:prstGeom prst="rect">
              <a:avLst/>
            </a:prstGeom>
            <a:noFill/>
            <a:ln w="9525">
              <a:noFill/>
              <a:miter lim="800000"/>
              <a:headEnd/>
              <a:tailEnd/>
            </a:ln>
            <a:effectLst/>
          </p:spPr>
          <p:txBody>
            <a:bodyPr wrap="square">
              <a:spAutoFit/>
            </a:bodyPr>
            <a:lstStyle/>
            <a:p>
              <a:pPr eaLnBrk="0" hangingPunct="0">
                <a:lnSpc>
                  <a:spcPct val="75000"/>
                </a:lnSpc>
              </a:pPr>
              <a:r>
                <a:rPr lang="en-US" sz="2000" b="1" dirty="0">
                  <a:solidFill>
                    <a:schemeClr val="bg1"/>
                  </a:solidFill>
                  <a:latin typeface="Arial Narrow" pitchFamily="34" charset="0"/>
                </a:rPr>
                <a:t>Hence, for Moses to begin the second national course to restore Canaan, he had to lay anew the foundation of faith </a:t>
              </a:r>
              <a:r>
                <a:rPr lang="en-US" sz="2000" b="1" dirty="0" smtClean="0">
                  <a:solidFill>
                    <a:schemeClr val="bg1"/>
                  </a:solidFill>
                  <a:latin typeface="Arial Narrow" pitchFamily="34" charset="0"/>
                </a:rPr>
                <a:t>by </a:t>
              </a:r>
              <a:r>
                <a:rPr lang="en-US" sz="2000" b="1" dirty="0">
                  <a:solidFill>
                    <a:schemeClr val="bg1"/>
                  </a:solidFill>
                  <a:latin typeface="Arial Narrow" pitchFamily="34" charset="0"/>
                </a:rPr>
                <a:t>completing another period of forty years to restore through indemnity his lost forty years in the palace </a:t>
              </a:r>
              <a:r>
                <a:rPr lang="en-US" sz="1600" dirty="0">
                  <a:solidFill>
                    <a:schemeClr val="bg1"/>
                  </a:solidFill>
                  <a:latin typeface="Arial Narrow" pitchFamily="34" charset="0"/>
                </a:rPr>
                <a:t>(p. 237).</a:t>
              </a:r>
            </a:p>
          </p:txBody>
        </p:sp>
        <p:sp>
          <p:nvSpPr>
            <p:cNvPr id="81926" name="Text Box 6"/>
            <p:cNvSpPr txBox="1">
              <a:spLocks noChangeArrowheads="1"/>
            </p:cNvSpPr>
            <p:nvPr/>
          </p:nvSpPr>
          <p:spPr bwMode="auto">
            <a:xfrm>
              <a:off x="288" y="3336"/>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barn(outVertical)">
                                      <p:cBhvr>
                                        <p:cTn id="7" dur="500"/>
                                        <p:tgtEl>
                                          <p:spTgt spid="81924"/>
                                        </p:tgtEl>
                                      </p:cBhvr>
                                    </p:animEffect>
                                  </p:childTnLst>
                                </p:cTn>
                              </p:par>
                              <p:par>
                                <p:cTn id="8" presetID="10" presetClass="exit" presetSubtype="0" fill="hold" nodeType="withEffect">
                                  <p:stCondLst>
                                    <p:cond delay="0"/>
                                  </p:stCondLst>
                                  <p:childTnLst>
                                    <p:animEffect transition="out" filter="fade">
                                      <p:cBhvr>
                                        <p:cTn id="9" dur="2000"/>
                                        <p:tgtEl>
                                          <p:spTgt spid="81922"/>
                                        </p:tgtEl>
                                      </p:cBhvr>
                                    </p:animEffect>
                                    <p:set>
                                      <p:cBhvr>
                                        <p:cTn id="10" dur="1" fill="hold">
                                          <p:stCondLst>
                                            <p:cond delay="1999"/>
                                          </p:stCondLst>
                                        </p:cTn>
                                        <p:tgtEl>
                                          <p:spTgt spid="81922"/>
                                        </p:tgtEl>
                                        <p:attrNameLst>
                                          <p:attrName>style.visibility</p:attrName>
                                        </p:attrNameLst>
                                      </p:cBhvr>
                                      <p:to>
                                        <p:strVal val="hidden"/>
                                      </p:to>
                                    </p:set>
                                  </p:childTnLst>
                                </p:cTn>
                              </p:par>
                              <p:par>
                                <p:cTn id="11" presetID="10" presetClass="entr" presetSubtype="0" fill="hold" nodeType="withEffect">
                                  <p:stCondLst>
                                    <p:cond delay="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par>
                                <p:cTn id="14" presetID="10" presetClass="entr" presetSubtype="0" fill="hold" nodeType="withEffect">
                                  <p:stCondLst>
                                    <p:cond delay="1000"/>
                                  </p:stCondLst>
                                  <p:childTnLst>
                                    <p:set>
                                      <p:cBhvr>
                                        <p:cTn id="15" dur="1" fill="hold">
                                          <p:stCondLst>
                                            <p:cond delay="0"/>
                                          </p:stCondLst>
                                        </p:cTn>
                                        <p:tgtEl>
                                          <p:spTgt spid="81942"/>
                                        </p:tgtEl>
                                        <p:attrNameLst>
                                          <p:attrName>style.visibility</p:attrName>
                                        </p:attrNameLst>
                                      </p:cBhvr>
                                      <p:to>
                                        <p:strVal val="visible"/>
                                      </p:to>
                                    </p:set>
                                    <p:animEffect transition="in" filter="fade">
                                      <p:cBhvr>
                                        <p:cTn id="16" dur="2000"/>
                                        <p:tgtEl>
                                          <p:spTgt spid="81942"/>
                                        </p:tgtEl>
                                      </p:cBhvr>
                                    </p:animEffect>
                                  </p:childTnLst>
                                </p:cTn>
                              </p:par>
                              <p:par>
                                <p:cTn id="17" presetID="10" presetClass="entr" presetSubtype="0" fill="hold" nodeType="withEffect">
                                  <p:stCondLst>
                                    <p:cond delay="1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83970" name="Picture 2" descr="Moses and the Burning Bush"/>
          <p:cNvPicPr>
            <a:picLocks noChangeAspect="1" noChangeArrowheads="1"/>
          </p:cNvPicPr>
          <p:nvPr/>
        </p:nvPicPr>
        <p:blipFill>
          <a:blip r:embed="rId3"/>
          <a:srcRect l="3848" t="52345" b="6354"/>
          <a:stretch>
            <a:fillRect/>
          </a:stretch>
        </p:blipFill>
        <p:spPr bwMode="auto">
          <a:xfrm>
            <a:off x="4876800" y="533400"/>
            <a:ext cx="4191000" cy="1946275"/>
          </a:xfrm>
          <a:prstGeom prst="rect">
            <a:avLst/>
          </a:prstGeom>
          <a:noFill/>
        </p:spPr>
      </p:pic>
      <p:sp>
        <p:nvSpPr>
          <p:cNvPr id="83972" name="Rectangle 4"/>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3973" name="Text Box 5"/>
          <p:cNvSpPr txBox="1">
            <a:spLocks noChangeArrowheads="1"/>
          </p:cNvSpPr>
          <p:nvPr/>
        </p:nvSpPr>
        <p:spPr bwMode="auto">
          <a:xfrm>
            <a:off x="2514600" y="2422525"/>
            <a:ext cx="22098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Central figure</a:t>
            </a:r>
          </a:p>
        </p:txBody>
      </p:sp>
      <p:sp>
        <p:nvSpPr>
          <p:cNvPr id="83974" name="Text Box 6"/>
          <p:cNvSpPr txBox="1">
            <a:spLocks noChangeArrowheads="1"/>
          </p:cNvSpPr>
          <p:nvPr/>
        </p:nvSpPr>
        <p:spPr bwMode="auto">
          <a:xfrm>
            <a:off x="2514600" y="3367088"/>
            <a:ext cx="27432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Indemnity period</a:t>
            </a:r>
          </a:p>
        </p:txBody>
      </p:sp>
      <p:grpSp>
        <p:nvGrpSpPr>
          <p:cNvPr id="83975" name="Group 7"/>
          <p:cNvGrpSpPr>
            <a:grpSpLocks/>
          </p:cNvGrpSpPr>
          <p:nvPr/>
        </p:nvGrpSpPr>
        <p:grpSpPr bwMode="auto">
          <a:xfrm>
            <a:off x="1219200" y="3997325"/>
            <a:ext cx="1619250" cy="855663"/>
            <a:chOff x="1344" y="2736"/>
            <a:chExt cx="1056" cy="528"/>
          </a:xfrm>
        </p:grpSpPr>
        <p:sp>
          <p:nvSpPr>
            <p:cNvPr id="83976" name="Oval 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83977" name="WordArt 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dirty="0">
                  <a:ln w="38100">
                    <a:noFill/>
                    <a:round/>
                    <a:headEnd/>
                    <a:tailEnd/>
                  </a:ln>
                  <a:solidFill>
                    <a:srgbClr val="580000"/>
                  </a:solidFill>
                  <a:latin typeface="Impact"/>
                </a:rPr>
                <a:t>Moses</a:t>
              </a:r>
            </a:p>
          </p:txBody>
        </p:sp>
      </p:grpSp>
      <p:sp>
        <p:nvSpPr>
          <p:cNvPr id="83978" name="Text Box 10"/>
          <p:cNvSpPr txBox="1">
            <a:spLocks noChangeArrowheads="1"/>
          </p:cNvSpPr>
          <p:nvPr/>
        </p:nvSpPr>
        <p:spPr bwMode="auto">
          <a:xfrm>
            <a:off x="304800" y="457200"/>
            <a:ext cx="4267200" cy="579438"/>
          </a:xfrm>
          <a:prstGeom prst="rect">
            <a:avLst/>
          </a:prstGeom>
          <a:noFill/>
          <a:ln w="9525">
            <a:noFill/>
            <a:miter lim="800000"/>
            <a:headEnd/>
            <a:tailEnd/>
          </a:ln>
          <a:effectLst/>
        </p:spPr>
        <p:txBody>
          <a:bodyPr>
            <a:spAutoFit/>
          </a:bodyPr>
          <a:lstStyle/>
          <a:p>
            <a:pPr eaLnBrk="0" hangingPunct="0"/>
            <a:r>
              <a:rPr lang="en-US" sz="3200" u="sng">
                <a:solidFill>
                  <a:srgbClr val="000099"/>
                </a:solidFill>
                <a:latin typeface="Fette Engschrift" pitchFamily="2" charset="0"/>
              </a:rPr>
              <a:t>2.2.2.1  The Foundation of Faith</a:t>
            </a:r>
          </a:p>
        </p:txBody>
      </p:sp>
      <p:sp>
        <p:nvSpPr>
          <p:cNvPr id="83980" name="Text Box 12"/>
          <p:cNvSpPr txBox="1">
            <a:spLocks noChangeArrowheads="1"/>
          </p:cNvSpPr>
          <p:nvPr/>
        </p:nvSpPr>
        <p:spPr bwMode="auto">
          <a:xfrm>
            <a:off x="4800600" y="2422525"/>
            <a:ext cx="12954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Moses</a:t>
            </a:r>
          </a:p>
        </p:txBody>
      </p:sp>
      <p:sp>
        <p:nvSpPr>
          <p:cNvPr id="83981" name="Text Box 13"/>
          <p:cNvSpPr txBox="1">
            <a:spLocks noChangeArrowheads="1"/>
          </p:cNvSpPr>
          <p:nvPr/>
        </p:nvSpPr>
        <p:spPr bwMode="auto">
          <a:xfrm>
            <a:off x="2209800" y="2430463"/>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83982" name="Text Box 14"/>
          <p:cNvSpPr txBox="1">
            <a:spLocks noChangeArrowheads="1"/>
          </p:cNvSpPr>
          <p:nvPr/>
        </p:nvSpPr>
        <p:spPr bwMode="auto">
          <a:xfrm>
            <a:off x="2209800" y="3344863"/>
            <a:ext cx="381000" cy="531812"/>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nvGrpSpPr>
          <p:cNvPr id="83983" name="Group 15"/>
          <p:cNvGrpSpPr>
            <a:grpSpLocks/>
          </p:cNvGrpSpPr>
          <p:nvPr/>
        </p:nvGrpSpPr>
        <p:grpSpPr bwMode="auto">
          <a:xfrm>
            <a:off x="2209800" y="2849563"/>
            <a:ext cx="5486400" cy="549275"/>
            <a:chOff x="1392" y="1680"/>
            <a:chExt cx="3456" cy="346"/>
          </a:xfrm>
        </p:grpSpPr>
        <p:sp>
          <p:nvSpPr>
            <p:cNvPr id="83984" name="Text Box 16"/>
            <p:cNvSpPr txBox="1">
              <a:spLocks noChangeArrowheads="1"/>
            </p:cNvSpPr>
            <p:nvPr/>
          </p:nvSpPr>
          <p:spPr bwMode="auto">
            <a:xfrm>
              <a:off x="1584" y="1699"/>
              <a:ext cx="1968"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Object for condition</a:t>
              </a:r>
            </a:p>
          </p:txBody>
        </p:sp>
        <p:sp>
          <p:nvSpPr>
            <p:cNvPr id="83985" name="Text Box 17"/>
            <p:cNvSpPr txBox="1">
              <a:spLocks noChangeArrowheads="1"/>
            </p:cNvSpPr>
            <p:nvPr/>
          </p:nvSpPr>
          <p:spPr bwMode="auto">
            <a:xfrm>
              <a:off x="3552" y="1699"/>
              <a:ext cx="1296"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God’s Word</a:t>
              </a:r>
            </a:p>
          </p:txBody>
        </p:sp>
        <p:sp>
          <p:nvSpPr>
            <p:cNvPr id="83986" name="Text Box 18"/>
            <p:cNvSpPr txBox="1">
              <a:spLocks noChangeArrowheads="1"/>
            </p:cNvSpPr>
            <p:nvPr/>
          </p:nvSpPr>
          <p:spPr bwMode="auto">
            <a:xfrm>
              <a:off x="3408" y="1680"/>
              <a:ext cx="192" cy="34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a:solidFill>
                    <a:srgbClr val="000099"/>
                  </a:solidFill>
                  <a:latin typeface="Impact" pitchFamily="34" charset="0"/>
                </a:rPr>
                <a:t>:</a:t>
              </a:r>
            </a:p>
          </p:txBody>
        </p:sp>
        <p:sp>
          <p:nvSpPr>
            <p:cNvPr id="83987" name="Text Box 19"/>
            <p:cNvSpPr txBox="1">
              <a:spLocks noChangeArrowheads="1"/>
            </p:cNvSpPr>
            <p:nvPr/>
          </p:nvSpPr>
          <p:spPr bwMode="auto">
            <a:xfrm>
              <a:off x="1392" y="1704"/>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grpSp>
        <p:nvGrpSpPr>
          <p:cNvPr id="83988" name="Group 20"/>
          <p:cNvGrpSpPr>
            <a:grpSpLocks/>
          </p:cNvGrpSpPr>
          <p:nvPr/>
        </p:nvGrpSpPr>
        <p:grpSpPr bwMode="auto">
          <a:xfrm>
            <a:off x="1537675" y="5495926"/>
            <a:ext cx="6082325" cy="904874"/>
            <a:chOff x="528" y="3408"/>
            <a:chExt cx="3571" cy="570"/>
          </a:xfrm>
        </p:grpSpPr>
        <p:sp>
          <p:nvSpPr>
            <p:cNvPr id="83989" name="Text Box 21"/>
            <p:cNvSpPr txBox="1">
              <a:spLocks noChangeArrowheads="1"/>
            </p:cNvSpPr>
            <p:nvPr/>
          </p:nvSpPr>
          <p:spPr bwMode="auto">
            <a:xfrm>
              <a:off x="707" y="3455"/>
              <a:ext cx="3392"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 went through a second </a:t>
              </a:r>
              <a:r>
                <a:rPr lang="en-US" sz="2000" b="1" u="sng" dirty="0">
                  <a:solidFill>
                    <a:schemeClr val="bg1"/>
                  </a:solidFill>
                  <a:latin typeface="Arial Narrow" pitchFamily="34" charset="0"/>
                </a:rPr>
                <a:t>dispensation of forty</a:t>
              </a:r>
              <a:r>
                <a:rPr lang="en-US" sz="2000" b="1" dirty="0">
                  <a:solidFill>
                    <a:schemeClr val="bg1"/>
                  </a:solidFill>
                  <a:latin typeface="Arial Narrow" pitchFamily="34" charset="0"/>
                </a:rPr>
                <a:t> for the separation of Satan during the </a:t>
              </a:r>
              <a:r>
                <a:rPr lang="en-US" sz="2000" b="1" u="sng" dirty="0">
                  <a:solidFill>
                    <a:schemeClr val="bg1"/>
                  </a:solidFill>
                  <a:latin typeface="Arial Narrow" pitchFamily="34" charset="0"/>
                </a:rPr>
                <a:t>forty years</a:t>
              </a:r>
              <a:r>
                <a:rPr lang="en-US" sz="2000" b="1" dirty="0">
                  <a:solidFill>
                    <a:schemeClr val="bg1"/>
                  </a:solidFill>
                  <a:latin typeface="Arial Narrow" pitchFamily="34" charset="0"/>
                </a:rPr>
                <a:t> he spent in the wilderness of </a:t>
              </a:r>
              <a:r>
                <a:rPr lang="en-US" sz="2000" b="1" dirty="0" err="1">
                  <a:solidFill>
                    <a:schemeClr val="bg1"/>
                  </a:solidFill>
                  <a:latin typeface="Arial Narrow" pitchFamily="34" charset="0"/>
                </a:rPr>
                <a:t>Midian</a:t>
              </a:r>
              <a:r>
                <a:rPr lang="en-US" sz="2000" b="1" dirty="0">
                  <a:solidFill>
                    <a:schemeClr val="bg1"/>
                  </a:solidFill>
                  <a:latin typeface="Arial Narrow" pitchFamily="34" charset="0"/>
                </a:rPr>
                <a:t>. </a:t>
              </a:r>
              <a:endParaRPr lang="en-US" sz="2000" b="1" u="sng" dirty="0">
                <a:solidFill>
                  <a:schemeClr val="bg1"/>
                </a:solidFill>
                <a:latin typeface="Arial Narrow" pitchFamily="34" charset="0"/>
              </a:endParaRPr>
            </a:p>
          </p:txBody>
        </p:sp>
        <p:sp>
          <p:nvSpPr>
            <p:cNvPr id="83990" name="Text Box 22"/>
            <p:cNvSpPr txBox="1">
              <a:spLocks noChangeArrowheads="1"/>
            </p:cNvSpPr>
            <p:nvPr/>
          </p:nvSpPr>
          <p:spPr bwMode="auto">
            <a:xfrm>
              <a:off x="528" y="3408"/>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grpSp>
        <p:nvGrpSpPr>
          <p:cNvPr id="83991" name="Group 23"/>
          <p:cNvGrpSpPr>
            <a:grpSpLocks/>
          </p:cNvGrpSpPr>
          <p:nvPr/>
        </p:nvGrpSpPr>
        <p:grpSpPr bwMode="auto">
          <a:xfrm>
            <a:off x="3276600" y="4038600"/>
            <a:ext cx="3810000" cy="990600"/>
            <a:chOff x="1872" y="2592"/>
            <a:chExt cx="2736" cy="624"/>
          </a:xfrm>
        </p:grpSpPr>
        <p:sp>
          <p:nvSpPr>
            <p:cNvPr id="83992" name="Rectangle 24"/>
            <p:cNvSpPr>
              <a:spLocks noChangeArrowheads="1"/>
            </p:cNvSpPr>
            <p:nvPr/>
          </p:nvSpPr>
          <p:spPr bwMode="auto">
            <a:xfrm>
              <a:off x="1872" y="2592"/>
              <a:ext cx="2736" cy="624"/>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83993" name="Text Box 25"/>
            <p:cNvSpPr txBox="1">
              <a:spLocks noChangeArrowheads="1"/>
            </p:cNvSpPr>
            <p:nvPr/>
          </p:nvSpPr>
          <p:spPr bwMode="auto">
            <a:xfrm>
              <a:off x="1872" y="2658"/>
              <a:ext cx="2736" cy="55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dirty="0">
                  <a:solidFill>
                    <a:schemeClr val="bg1"/>
                  </a:solidFill>
                  <a:latin typeface="Fette Engschrift" pitchFamily="2" charset="0"/>
                </a:rPr>
                <a:t>Dispensation of forty       for separation of Satan</a:t>
              </a:r>
            </a:p>
          </p:txBody>
        </p:sp>
      </p:grpSp>
      <p:sp>
        <p:nvSpPr>
          <p:cNvPr id="83994" name="Text Box 26"/>
          <p:cNvSpPr txBox="1">
            <a:spLocks noChangeArrowheads="1"/>
          </p:cNvSpPr>
          <p:nvPr/>
        </p:nvSpPr>
        <p:spPr bwMode="auto">
          <a:xfrm>
            <a:off x="5257800" y="3367088"/>
            <a:ext cx="35052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Forty years in Midian</a:t>
            </a:r>
          </a:p>
        </p:txBody>
      </p:sp>
      <p:sp>
        <p:nvSpPr>
          <p:cNvPr id="83995" name="Text Box 27"/>
          <p:cNvSpPr txBox="1">
            <a:spLocks noChangeArrowheads="1"/>
          </p:cNvSpPr>
          <p:nvPr/>
        </p:nvSpPr>
        <p:spPr bwMode="auto">
          <a:xfrm>
            <a:off x="5029200" y="3367088"/>
            <a:ext cx="304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99"/>
                </a:solidFill>
                <a:latin typeface="Impact" pitchFamily="34" charset="0"/>
              </a:rPr>
              <a:t>:</a:t>
            </a:r>
          </a:p>
        </p:txBody>
      </p:sp>
      <p:sp>
        <p:nvSpPr>
          <p:cNvPr id="83999" name="Text Box 31"/>
          <p:cNvSpPr txBox="1">
            <a:spLocks noChangeArrowheads="1"/>
          </p:cNvSpPr>
          <p:nvPr/>
        </p:nvSpPr>
        <p:spPr bwMode="auto">
          <a:xfrm>
            <a:off x="304800" y="0"/>
            <a:ext cx="7239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2.2.2  The  Second National Course to Restore Canaan</a:t>
            </a:r>
          </a:p>
        </p:txBody>
      </p:sp>
      <p:sp>
        <p:nvSpPr>
          <p:cNvPr id="32" name="Rectangle 19"/>
          <p:cNvSpPr>
            <a:spLocks noChangeArrowheads="1"/>
          </p:cNvSpPr>
          <p:nvPr/>
        </p:nvSpPr>
        <p:spPr bwMode="auto">
          <a:xfrm>
            <a:off x="4572000" y="2392363"/>
            <a:ext cx="304800" cy="533400"/>
          </a:xfrm>
          <a:prstGeom prst="rect">
            <a:avLst/>
          </a:prstGeom>
          <a:noFill/>
          <a:ln w="9525">
            <a:noFill/>
            <a:miter lim="800000"/>
            <a:headEnd/>
            <a:tailEnd/>
          </a:ln>
          <a:effectLst>
            <a:outerShdw dist="12700" dir="5400000" algn="ctr" rotWithShape="0">
              <a:schemeClr val="bg1"/>
            </a:outerShdw>
          </a:effectLst>
        </p:spPr>
        <p:txBody>
          <a:bodyPr wrap="none" anchor="ctr"/>
          <a:lstStyle/>
          <a:p>
            <a:pPr algn="ctr" eaLnBrk="0" hangingPunct="0">
              <a:lnSpc>
                <a:spcPct val="115000"/>
              </a:lnSpc>
            </a:pPr>
            <a:r>
              <a:rPr lang="en-US" sz="2800" dirty="0">
                <a:solidFill>
                  <a:srgbClr val="000099"/>
                </a:solidFill>
                <a:latin typeface="Impact" pitchFamily="34" charset="0"/>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3988"/>
                                        </p:tgtEl>
                                        <p:attrNameLst>
                                          <p:attrName>style.visibility</p:attrName>
                                        </p:attrNameLst>
                                      </p:cBhvr>
                                      <p:to>
                                        <p:strVal val="visible"/>
                                      </p:to>
                                    </p:set>
                                    <p:animEffect transition="in" filter="barn(outVertical)">
                                      <p:cBhvr>
                                        <p:cTn id="7" dur="500"/>
                                        <p:tgtEl>
                                          <p:spTgt spid="8398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3975"/>
                                        </p:tgtEl>
                                        <p:attrNameLst>
                                          <p:attrName>style.visibility</p:attrName>
                                        </p:attrNameLst>
                                      </p:cBhvr>
                                      <p:to>
                                        <p:strVal val="visible"/>
                                      </p:to>
                                    </p:set>
                                    <p:anim calcmode="lin" valueType="num">
                                      <p:cBhvr>
                                        <p:cTn id="12" dur="2000" fill="hold"/>
                                        <p:tgtEl>
                                          <p:spTgt spid="83975"/>
                                        </p:tgtEl>
                                        <p:attrNameLst>
                                          <p:attrName>ppt_w</p:attrName>
                                        </p:attrNameLst>
                                      </p:cBhvr>
                                      <p:tavLst>
                                        <p:tav tm="0">
                                          <p:val>
                                            <p:strVal val="#ppt_w*0.70"/>
                                          </p:val>
                                        </p:tav>
                                        <p:tav tm="100000">
                                          <p:val>
                                            <p:strVal val="#ppt_w"/>
                                          </p:val>
                                        </p:tav>
                                      </p:tavLst>
                                    </p:anim>
                                    <p:anim calcmode="lin" valueType="num">
                                      <p:cBhvr>
                                        <p:cTn id="13" dur="2000" fill="hold"/>
                                        <p:tgtEl>
                                          <p:spTgt spid="83975"/>
                                        </p:tgtEl>
                                        <p:attrNameLst>
                                          <p:attrName>ppt_h</p:attrName>
                                        </p:attrNameLst>
                                      </p:cBhvr>
                                      <p:tavLst>
                                        <p:tav tm="0">
                                          <p:val>
                                            <p:strVal val="#ppt_h"/>
                                          </p:val>
                                        </p:tav>
                                        <p:tav tm="100000">
                                          <p:val>
                                            <p:strVal val="#ppt_h"/>
                                          </p:val>
                                        </p:tav>
                                      </p:tavLst>
                                    </p:anim>
                                    <p:animEffect transition="in" filter="fade">
                                      <p:cBhvr>
                                        <p:cTn id="14" dur="2000"/>
                                        <p:tgtEl>
                                          <p:spTgt spid="83975"/>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nodeType="clickEffect">
                                  <p:stCondLst>
                                    <p:cond delay="0"/>
                                  </p:stCondLst>
                                  <p:childTnLst>
                                    <p:set>
                                      <p:cBhvr>
                                        <p:cTn id="18" dur="1" fill="hold">
                                          <p:stCondLst>
                                            <p:cond delay="0"/>
                                          </p:stCondLst>
                                        </p:cTn>
                                        <p:tgtEl>
                                          <p:spTgt spid="83991"/>
                                        </p:tgtEl>
                                        <p:attrNameLst>
                                          <p:attrName>style.visibility</p:attrName>
                                        </p:attrNameLst>
                                      </p:cBhvr>
                                      <p:to>
                                        <p:strVal val="visible"/>
                                      </p:to>
                                    </p:set>
                                    <p:anim calcmode="lin" valueType="num">
                                      <p:cBhvr>
                                        <p:cTn id="19" dur="2000" fill="hold"/>
                                        <p:tgtEl>
                                          <p:spTgt spid="83991"/>
                                        </p:tgtEl>
                                        <p:attrNameLst>
                                          <p:attrName>ppt_w</p:attrName>
                                        </p:attrNameLst>
                                      </p:cBhvr>
                                      <p:tavLst>
                                        <p:tav tm="0">
                                          <p:val>
                                            <p:strVal val="2/3*#ppt_w"/>
                                          </p:val>
                                        </p:tav>
                                        <p:tav tm="100000">
                                          <p:val>
                                            <p:strVal val="#ppt_w"/>
                                          </p:val>
                                        </p:tav>
                                      </p:tavLst>
                                    </p:anim>
                                    <p:anim calcmode="lin" valueType="num">
                                      <p:cBhvr>
                                        <p:cTn id="20" dur="2000" fill="hold"/>
                                        <p:tgtEl>
                                          <p:spTgt spid="83991"/>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3994"/>
                                        </p:tgtEl>
                                        <p:attrNameLst>
                                          <p:attrName>style.visibility</p:attrName>
                                        </p:attrNameLst>
                                      </p:cBhvr>
                                      <p:to>
                                        <p:strVal val="visible"/>
                                      </p:to>
                                    </p:set>
                                    <p:anim calcmode="lin" valueType="num">
                                      <p:cBhvr>
                                        <p:cTn id="25" dur="500" fill="hold"/>
                                        <p:tgtEl>
                                          <p:spTgt spid="8399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3994"/>
                                        </p:tgtEl>
                                        <p:attrNameLst>
                                          <p:attrName>ppt_y</p:attrName>
                                        </p:attrNameLst>
                                      </p:cBhvr>
                                      <p:tavLst>
                                        <p:tav tm="0">
                                          <p:val>
                                            <p:strVal val="#ppt_y"/>
                                          </p:val>
                                        </p:tav>
                                        <p:tav tm="100000">
                                          <p:val>
                                            <p:strVal val="#ppt_y"/>
                                          </p:val>
                                        </p:tav>
                                      </p:tavLst>
                                    </p:anim>
                                    <p:anim calcmode="lin" valueType="num">
                                      <p:cBhvr>
                                        <p:cTn id="27" dur="500" fill="hold"/>
                                        <p:tgtEl>
                                          <p:spTgt spid="8399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399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3994"/>
                                        </p:tgtEl>
                                      </p:cBhvr>
                                    </p:animEffect>
                                  </p:childTnLst>
                                </p:cTn>
                              </p:par>
                              <p:par>
                                <p:cTn id="30" presetID="10" presetClass="entr" presetSubtype="0" fill="hold" nodeType="withEffect">
                                  <p:stCondLst>
                                    <p:cond delay="0"/>
                                  </p:stCondLst>
                                  <p:childTnLst>
                                    <p:set>
                                      <p:cBhvr>
                                        <p:cTn id="31" dur="1" fill="hold">
                                          <p:stCondLst>
                                            <p:cond delay="0"/>
                                          </p:stCondLst>
                                        </p:cTn>
                                        <p:tgtEl>
                                          <p:spTgt spid="83970"/>
                                        </p:tgtEl>
                                        <p:attrNameLst>
                                          <p:attrName>style.visibility</p:attrName>
                                        </p:attrNameLst>
                                      </p:cBhvr>
                                      <p:to>
                                        <p:strVal val="visible"/>
                                      </p:to>
                                    </p:set>
                                    <p:animEffect transition="in" filter="fade">
                                      <p:cBhvr>
                                        <p:cTn id="32" dur="2000"/>
                                        <p:tgtEl>
                                          <p:spTgt spid="839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3995"/>
                                        </p:tgtEl>
                                        <p:attrNameLst>
                                          <p:attrName>style.visibility</p:attrName>
                                        </p:attrNameLst>
                                      </p:cBhvr>
                                      <p:to>
                                        <p:strVal val="visible"/>
                                      </p:to>
                                    </p:set>
                                    <p:animEffect transition="in" filter="fade">
                                      <p:cBhvr>
                                        <p:cTn id="35" dur="1000"/>
                                        <p:tgtEl>
                                          <p:spTgt spid="83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94" grpId="0"/>
      <p:bldP spid="8399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6019" name="Text Box 3"/>
          <p:cNvSpPr txBox="1">
            <a:spLocks noChangeArrowheads="1"/>
          </p:cNvSpPr>
          <p:nvPr/>
        </p:nvSpPr>
        <p:spPr bwMode="auto">
          <a:xfrm>
            <a:off x="2514600" y="2422525"/>
            <a:ext cx="22098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Central figure</a:t>
            </a:r>
          </a:p>
        </p:txBody>
      </p:sp>
      <p:sp>
        <p:nvSpPr>
          <p:cNvPr id="86020" name="Text Box 4"/>
          <p:cNvSpPr txBox="1">
            <a:spLocks noChangeArrowheads="1"/>
          </p:cNvSpPr>
          <p:nvPr/>
        </p:nvSpPr>
        <p:spPr bwMode="auto">
          <a:xfrm>
            <a:off x="2514600" y="2879725"/>
            <a:ext cx="31242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Object for condition</a:t>
            </a:r>
          </a:p>
        </p:txBody>
      </p:sp>
      <p:sp>
        <p:nvSpPr>
          <p:cNvPr id="86021" name="Text Box 5"/>
          <p:cNvSpPr txBox="1">
            <a:spLocks noChangeArrowheads="1"/>
          </p:cNvSpPr>
          <p:nvPr/>
        </p:nvSpPr>
        <p:spPr bwMode="auto">
          <a:xfrm>
            <a:off x="2514600" y="3367088"/>
            <a:ext cx="27432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Indemnity period</a:t>
            </a:r>
          </a:p>
        </p:txBody>
      </p:sp>
      <p:grpSp>
        <p:nvGrpSpPr>
          <p:cNvPr id="86022" name="Group 6"/>
          <p:cNvGrpSpPr>
            <a:grpSpLocks/>
          </p:cNvGrpSpPr>
          <p:nvPr/>
        </p:nvGrpSpPr>
        <p:grpSpPr bwMode="auto">
          <a:xfrm>
            <a:off x="1476375" y="1143000"/>
            <a:ext cx="1103313" cy="1090613"/>
            <a:chOff x="4704" y="288"/>
            <a:chExt cx="672" cy="720"/>
          </a:xfrm>
        </p:grpSpPr>
        <p:sp>
          <p:nvSpPr>
            <p:cNvPr id="86023" name="Oval 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86024" name="WordArt 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86025" name="AutoShape 9"/>
          <p:cNvSpPr>
            <a:spLocks noChangeArrowheads="1"/>
          </p:cNvSpPr>
          <p:nvPr/>
        </p:nvSpPr>
        <p:spPr bwMode="auto">
          <a:xfrm rot="10800000">
            <a:off x="1943100" y="2286000"/>
            <a:ext cx="190500" cy="1828800"/>
          </a:xfrm>
          <a:prstGeom prst="downArrow">
            <a:avLst>
              <a:gd name="adj1" fmla="val 41676"/>
              <a:gd name="adj2" fmla="val 217467"/>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86026" name="Group 10"/>
          <p:cNvGrpSpPr>
            <a:grpSpLocks/>
          </p:cNvGrpSpPr>
          <p:nvPr/>
        </p:nvGrpSpPr>
        <p:grpSpPr bwMode="auto">
          <a:xfrm>
            <a:off x="1219200" y="3997325"/>
            <a:ext cx="1619250" cy="855663"/>
            <a:chOff x="1344" y="2736"/>
            <a:chExt cx="1056" cy="528"/>
          </a:xfrm>
        </p:grpSpPr>
        <p:sp>
          <p:nvSpPr>
            <p:cNvPr id="86027" name="Oval 11"/>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86028" name="WordArt 12"/>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86029" name="Group 13"/>
          <p:cNvGrpSpPr>
            <a:grpSpLocks/>
          </p:cNvGrpSpPr>
          <p:nvPr/>
        </p:nvGrpSpPr>
        <p:grpSpPr bwMode="auto">
          <a:xfrm>
            <a:off x="304800" y="2819400"/>
            <a:ext cx="1600200" cy="762000"/>
            <a:chOff x="192" y="1872"/>
            <a:chExt cx="1008" cy="480"/>
          </a:xfrm>
        </p:grpSpPr>
        <p:sp>
          <p:nvSpPr>
            <p:cNvPr id="86030" name="Rectangle 14"/>
            <p:cNvSpPr>
              <a:spLocks noChangeArrowheads="1"/>
            </p:cNvSpPr>
            <p:nvPr/>
          </p:nvSpPr>
          <p:spPr bwMode="auto">
            <a:xfrm>
              <a:off x="211" y="1872"/>
              <a:ext cx="970" cy="480"/>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86031" name="Text Box 15"/>
            <p:cNvSpPr txBox="1">
              <a:spLocks noChangeArrowheads="1"/>
            </p:cNvSpPr>
            <p:nvPr/>
          </p:nvSpPr>
          <p:spPr bwMode="auto">
            <a:xfrm>
              <a:off x="192" y="1912"/>
              <a:ext cx="1008" cy="440"/>
            </a:xfrm>
            <a:prstGeom prst="rect">
              <a:avLst/>
            </a:prstGeom>
            <a:noFill/>
            <a:ln w="19050">
              <a:noFill/>
              <a:miter lim="800000"/>
              <a:headEnd/>
              <a:tailEnd/>
            </a:ln>
            <a:effectLst/>
          </p:spPr>
          <p:txBody>
            <a:bodyPr>
              <a:spAutoFit/>
            </a:bodyPr>
            <a:lstStyle/>
            <a:p>
              <a:pPr algn="ctr" eaLnBrk="0" hangingPunct="0">
                <a:lnSpc>
                  <a:spcPct val="75000"/>
                </a:lnSpc>
              </a:pPr>
              <a:endParaRPr lang="en-US" sz="200" dirty="0">
                <a:solidFill>
                  <a:srgbClr val="440022"/>
                </a:solidFill>
                <a:latin typeface="Impact" pitchFamily="34" charset="0"/>
              </a:endParaRPr>
            </a:p>
            <a:p>
              <a:pPr algn="ctr" eaLnBrk="0" hangingPunct="0">
                <a:lnSpc>
                  <a:spcPct val="80000"/>
                </a:lnSpc>
              </a:pPr>
              <a:r>
                <a:rPr lang="en-US" sz="2400" dirty="0">
                  <a:solidFill>
                    <a:srgbClr val="440022"/>
                  </a:solidFill>
                  <a:latin typeface="Impact" pitchFamily="34" charset="0"/>
                </a:rPr>
                <a:t>Foundation</a:t>
              </a:r>
            </a:p>
            <a:p>
              <a:pPr algn="ctr" eaLnBrk="0" hangingPunct="0">
                <a:lnSpc>
                  <a:spcPct val="80000"/>
                </a:lnSpc>
              </a:pPr>
              <a:r>
                <a:rPr lang="en-US" sz="2400" dirty="0">
                  <a:solidFill>
                    <a:srgbClr val="440022"/>
                  </a:solidFill>
                  <a:latin typeface="Impact" pitchFamily="34" charset="0"/>
                </a:rPr>
                <a:t>of faith</a:t>
              </a:r>
            </a:p>
          </p:txBody>
        </p:sp>
      </p:grpSp>
      <p:sp>
        <p:nvSpPr>
          <p:cNvPr id="86033" name="Text Box 17"/>
          <p:cNvSpPr txBox="1">
            <a:spLocks noChangeArrowheads="1"/>
          </p:cNvSpPr>
          <p:nvPr/>
        </p:nvSpPr>
        <p:spPr bwMode="auto">
          <a:xfrm>
            <a:off x="4800600" y="2422525"/>
            <a:ext cx="12954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Moses</a:t>
            </a:r>
          </a:p>
        </p:txBody>
      </p:sp>
      <p:sp>
        <p:nvSpPr>
          <p:cNvPr id="86034" name="Text Box 18"/>
          <p:cNvSpPr txBox="1">
            <a:spLocks noChangeArrowheads="1"/>
          </p:cNvSpPr>
          <p:nvPr/>
        </p:nvSpPr>
        <p:spPr bwMode="auto">
          <a:xfrm>
            <a:off x="5638800" y="2879725"/>
            <a:ext cx="20574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God’s Word</a:t>
            </a:r>
          </a:p>
        </p:txBody>
      </p:sp>
      <p:sp>
        <p:nvSpPr>
          <p:cNvPr id="86035" name="Text Box 19"/>
          <p:cNvSpPr txBox="1">
            <a:spLocks noChangeArrowheads="1"/>
          </p:cNvSpPr>
          <p:nvPr/>
        </p:nvSpPr>
        <p:spPr bwMode="auto">
          <a:xfrm>
            <a:off x="5410200" y="2849563"/>
            <a:ext cx="304800" cy="53975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a:solidFill>
                  <a:srgbClr val="000099"/>
                </a:solidFill>
                <a:latin typeface="Impact" pitchFamily="34" charset="0"/>
              </a:rPr>
              <a:t>:</a:t>
            </a:r>
          </a:p>
        </p:txBody>
      </p:sp>
      <p:sp>
        <p:nvSpPr>
          <p:cNvPr id="86036" name="Text Box 20"/>
          <p:cNvSpPr txBox="1">
            <a:spLocks noChangeArrowheads="1"/>
          </p:cNvSpPr>
          <p:nvPr/>
        </p:nvSpPr>
        <p:spPr bwMode="auto">
          <a:xfrm>
            <a:off x="5029200" y="3367088"/>
            <a:ext cx="304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99"/>
                </a:solidFill>
                <a:latin typeface="Impact" pitchFamily="34" charset="0"/>
              </a:rPr>
              <a:t>:</a:t>
            </a:r>
          </a:p>
        </p:txBody>
      </p:sp>
      <p:sp>
        <p:nvSpPr>
          <p:cNvPr id="86037" name="Text Box 21"/>
          <p:cNvSpPr txBox="1">
            <a:spLocks noChangeArrowheads="1"/>
          </p:cNvSpPr>
          <p:nvPr/>
        </p:nvSpPr>
        <p:spPr bwMode="auto">
          <a:xfrm>
            <a:off x="2209800" y="2430463"/>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86038" name="Text Box 22"/>
          <p:cNvSpPr txBox="1">
            <a:spLocks noChangeArrowheads="1"/>
          </p:cNvSpPr>
          <p:nvPr/>
        </p:nvSpPr>
        <p:spPr bwMode="auto">
          <a:xfrm>
            <a:off x="2209800" y="2887663"/>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86039" name="Text Box 23"/>
          <p:cNvSpPr txBox="1">
            <a:spLocks noChangeArrowheads="1"/>
          </p:cNvSpPr>
          <p:nvPr/>
        </p:nvSpPr>
        <p:spPr bwMode="auto">
          <a:xfrm>
            <a:off x="2209800" y="3344863"/>
            <a:ext cx="381000" cy="531812"/>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nvGrpSpPr>
          <p:cNvPr id="86040" name="Group 24"/>
          <p:cNvGrpSpPr>
            <a:grpSpLocks/>
          </p:cNvGrpSpPr>
          <p:nvPr/>
        </p:nvGrpSpPr>
        <p:grpSpPr bwMode="auto">
          <a:xfrm>
            <a:off x="3276600" y="4038600"/>
            <a:ext cx="3810000" cy="990600"/>
            <a:chOff x="1872" y="2592"/>
            <a:chExt cx="2736" cy="624"/>
          </a:xfrm>
        </p:grpSpPr>
        <p:sp>
          <p:nvSpPr>
            <p:cNvPr id="86041" name="Rectangle 25"/>
            <p:cNvSpPr>
              <a:spLocks noChangeArrowheads="1"/>
            </p:cNvSpPr>
            <p:nvPr/>
          </p:nvSpPr>
          <p:spPr bwMode="auto">
            <a:xfrm>
              <a:off x="1872" y="2592"/>
              <a:ext cx="2736" cy="624"/>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86042" name="Text Box 26"/>
            <p:cNvSpPr txBox="1">
              <a:spLocks noChangeArrowheads="1"/>
            </p:cNvSpPr>
            <p:nvPr/>
          </p:nvSpPr>
          <p:spPr bwMode="auto">
            <a:xfrm>
              <a:off x="1872" y="2658"/>
              <a:ext cx="2736" cy="55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dirty="0">
                  <a:solidFill>
                    <a:schemeClr val="bg1"/>
                  </a:solidFill>
                  <a:latin typeface="Fette Engschrift" pitchFamily="2" charset="0"/>
                </a:rPr>
                <a:t>Dispensation of forty       for separation of Satan</a:t>
              </a:r>
            </a:p>
          </p:txBody>
        </p:sp>
      </p:grpSp>
      <p:grpSp>
        <p:nvGrpSpPr>
          <p:cNvPr id="86043" name="Group 27"/>
          <p:cNvGrpSpPr>
            <a:grpSpLocks/>
          </p:cNvGrpSpPr>
          <p:nvPr/>
        </p:nvGrpSpPr>
        <p:grpSpPr bwMode="auto">
          <a:xfrm>
            <a:off x="1270546" y="5562600"/>
            <a:ext cx="6425654" cy="658813"/>
            <a:chOff x="528" y="3408"/>
            <a:chExt cx="3925" cy="415"/>
          </a:xfrm>
        </p:grpSpPr>
        <p:sp>
          <p:nvSpPr>
            <p:cNvPr id="86044" name="Text Box 28"/>
            <p:cNvSpPr txBox="1">
              <a:spLocks noChangeArrowheads="1"/>
            </p:cNvSpPr>
            <p:nvPr/>
          </p:nvSpPr>
          <p:spPr bwMode="auto">
            <a:xfrm>
              <a:off x="752" y="3455"/>
              <a:ext cx="3701"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There he restored the </a:t>
              </a:r>
              <a:r>
                <a:rPr lang="en-US" sz="2000" b="1" u="sng" dirty="0">
                  <a:solidFill>
                    <a:schemeClr val="bg1"/>
                  </a:solidFill>
                  <a:latin typeface="Arial Narrow" pitchFamily="34" charset="0"/>
                </a:rPr>
                <a:t>foundation of faith</a:t>
              </a:r>
              <a:r>
                <a:rPr lang="en-US" sz="2000" b="1" dirty="0">
                  <a:solidFill>
                    <a:schemeClr val="bg1"/>
                  </a:solidFill>
                  <a:latin typeface="Arial Narrow" pitchFamily="34" charset="0"/>
                </a:rPr>
                <a:t> needed to embark upon the second national course to restore Canaan.</a:t>
              </a:r>
              <a:endParaRPr lang="en-US" sz="2000" b="1" u="sng" dirty="0">
                <a:solidFill>
                  <a:schemeClr val="bg1"/>
                </a:solidFill>
                <a:latin typeface="Arial Narrow" pitchFamily="34" charset="0"/>
              </a:endParaRPr>
            </a:p>
          </p:txBody>
        </p:sp>
        <p:sp>
          <p:nvSpPr>
            <p:cNvPr id="86045" name="Text Box 29"/>
            <p:cNvSpPr txBox="1">
              <a:spLocks noChangeArrowheads="1"/>
            </p:cNvSpPr>
            <p:nvPr/>
          </p:nvSpPr>
          <p:spPr bwMode="auto">
            <a:xfrm>
              <a:off x="528" y="3408"/>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86046" name="Text Box 30"/>
          <p:cNvSpPr txBox="1">
            <a:spLocks noChangeArrowheads="1"/>
          </p:cNvSpPr>
          <p:nvPr/>
        </p:nvSpPr>
        <p:spPr bwMode="auto">
          <a:xfrm>
            <a:off x="304800" y="457200"/>
            <a:ext cx="4267200" cy="579438"/>
          </a:xfrm>
          <a:prstGeom prst="rect">
            <a:avLst/>
          </a:prstGeom>
          <a:noFill/>
          <a:ln w="9525">
            <a:noFill/>
            <a:miter lim="800000"/>
            <a:headEnd/>
            <a:tailEnd/>
          </a:ln>
          <a:effectLst/>
        </p:spPr>
        <p:txBody>
          <a:bodyPr>
            <a:spAutoFit/>
          </a:bodyPr>
          <a:lstStyle/>
          <a:p>
            <a:pPr eaLnBrk="0" hangingPunct="0"/>
            <a:r>
              <a:rPr lang="en-US" sz="3200" u="sng">
                <a:solidFill>
                  <a:srgbClr val="000099"/>
                </a:solidFill>
                <a:latin typeface="Fette Engschrift" pitchFamily="2" charset="0"/>
              </a:rPr>
              <a:t>2.2.2.1  The Foundation of Faith</a:t>
            </a:r>
          </a:p>
        </p:txBody>
      </p:sp>
      <p:sp>
        <p:nvSpPr>
          <p:cNvPr id="86047" name="Text Box 31"/>
          <p:cNvSpPr txBox="1">
            <a:spLocks noChangeArrowheads="1"/>
          </p:cNvSpPr>
          <p:nvPr/>
        </p:nvSpPr>
        <p:spPr bwMode="auto">
          <a:xfrm>
            <a:off x="5257800" y="3367088"/>
            <a:ext cx="35052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Forty years in Midian</a:t>
            </a:r>
          </a:p>
        </p:txBody>
      </p:sp>
      <p:sp>
        <p:nvSpPr>
          <p:cNvPr id="86048" name="Text Box 32"/>
          <p:cNvSpPr txBox="1">
            <a:spLocks noChangeArrowheads="1"/>
          </p:cNvSpPr>
          <p:nvPr/>
        </p:nvSpPr>
        <p:spPr bwMode="auto">
          <a:xfrm>
            <a:off x="304800" y="0"/>
            <a:ext cx="7239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2.2.2  The  Second National Course to Restore Canaan</a:t>
            </a:r>
          </a:p>
        </p:txBody>
      </p:sp>
      <p:pic>
        <p:nvPicPr>
          <p:cNvPr id="86049" name="Picture 33" descr="Moses and the Burning Bush"/>
          <p:cNvPicPr>
            <a:picLocks noChangeAspect="1" noChangeArrowheads="1"/>
          </p:cNvPicPr>
          <p:nvPr/>
        </p:nvPicPr>
        <p:blipFill>
          <a:blip r:embed="rId3"/>
          <a:srcRect l="3848" t="52345" b="6354"/>
          <a:stretch>
            <a:fillRect/>
          </a:stretch>
        </p:blipFill>
        <p:spPr bwMode="auto">
          <a:xfrm>
            <a:off x="4876800" y="533400"/>
            <a:ext cx="4191000" cy="1946275"/>
          </a:xfrm>
          <a:prstGeom prst="rect">
            <a:avLst/>
          </a:prstGeom>
          <a:noFill/>
        </p:spPr>
      </p:pic>
      <p:sp>
        <p:nvSpPr>
          <p:cNvPr id="34" name="Rectangle 19"/>
          <p:cNvSpPr>
            <a:spLocks noChangeArrowheads="1"/>
          </p:cNvSpPr>
          <p:nvPr/>
        </p:nvSpPr>
        <p:spPr bwMode="auto">
          <a:xfrm>
            <a:off x="4572000" y="2392363"/>
            <a:ext cx="304800" cy="533400"/>
          </a:xfrm>
          <a:prstGeom prst="rect">
            <a:avLst/>
          </a:prstGeom>
          <a:noFill/>
          <a:ln w="9525">
            <a:noFill/>
            <a:miter lim="800000"/>
            <a:headEnd/>
            <a:tailEnd/>
          </a:ln>
          <a:effectLst>
            <a:outerShdw dist="12700" dir="5400000" algn="ctr" rotWithShape="0">
              <a:schemeClr val="bg1"/>
            </a:outerShdw>
          </a:effectLst>
        </p:spPr>
        <p:txBody>
          <a:bodyPr wrap="none" anchor="ctr"/>
          <a:lstStyle/>
          <a:p>
            <a:pPr algn="ctr" eaLnBrk="0" hangingPunct="0">
              <a:lnSpc>
                <a:spcPct val="115000"/>
              </a:lnSpc>
            </a:pPr>
            <a:r>
              <a:rPr lang="en-US" sz="2800" dirty="0">
                <a:solidFill>
                  <a:srgbClr val="000099"/>
                </a:solidFill>
                <a:latin typeface="Impact" pitchFamily="34" charset="0"/>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6043"/>
                                        </p:tgtEl>
                                        <p:attrNameLst>
                                          <p:attrName>style.visibility</p:attrName>
                                        </p:attrNameLst>
                                      </p:cBhvr>
                                      <p:to>
                                        <p:strVal val="visible"/>
                                      </p:to>
                                    </p:set>
                                    <p:animEffect transition="in" filter="barn(outVertical)">
                                      <p:cBhvr>
                                        <p:cTn id="7" dur="500"/>
                                        <p:tgtEl>
                                          <p:spTgt spid="8604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86029"/>
                                        </p:tgtEl>
                                        <p:attrNameLst>
                                          <p:attrName>style.visibility</p:attrName>
                                        </p:attrNameLst>
                                      </p:cBhvr>
                                      <p:to>
                                        <p:strVal val="visible"/>
                                      </p:to>
                                    </p:set>
                                    <p:anim calcmode="lin" valueType="num">
                                      <p:cBhvr>
                                        <p:cTn id="12" dur="2000" fill="hold"/>
                                        <p:tgtEl>
                                          <p:spTgt spid="86029"/>
                                        </p:tgtEl>
                                        <p:attrNameLst>
                                          <p:attrName>ppt_w</p:attrName>
                                        </p:attrNameLst>
                                      </p:cBhvr>
                                      <p:tavLst>
                                        <p:tav tm="0">
                                          <p:val>
                                            <p:strVal val="2/3*#ppt_w"/>
                                          </p:val>
                                        </p:tav>
                                        <p:tav tm="100000">
                                          <p:val>
                                            <p:strVal val="#ppt_w"/>
                                          </p:val>
                                        </p:tav>
                                      </p:tavLst>
                                    </p:anim>
                                    <p:anim calcmode="lin" valueType="num">
                                      <p:cBhvr>
                                        <p:cTn id="13" dur="2000" fill="hold"/>
                                        <p:tgtEl>
                                          <p:spTgt spid="86029"/>
                                        </p:tgtEl>
                                        <p:attrNameLst>
                                          <p:attrName>ppt_h</p:attrName>
                                        </p:attrNameLst>
                                      </p:cBhvr>
                                      <p:tavLst>
                                        <p:tav tm="0">
                                          <p:val>
                                            <p:strVal val="2/3*#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86025"/>
                                        </p:tgtEl>
                                        <p:attrNameLst>
                                          <p:attrName>style.visibility</p:attrName>
                                        </p:attrNameLst>
                                      </p:cBhvr>
                                      <p:to>
                                        <p:strVal val="visible"/>
                                      </p:to>
                                    </p:set>
                                    <p:animEffect transition="in" filter="fade">
                                      <p:cBhvr>
                                        <p:cTn id="16" dur="2000"/>
                                        <p:tgtEl>
                                          <p:spTgt spid="86025"/>
                                        </p:tgtEl>
                                      </p:cBhvr>
                                    </p:animEffect>
                                  </p:childTnLst>
                                </p:cTn>
                              </p:par>
                              <p:par>
                                <p:cTn id="17" presetID="10" presetClass="entr" presetSubtype="0" fill="hold" nodeType="withEffect">
                                  <p:stCondLst>
                                    <p:cond delay="0"/>
                                  </p:stCondLst>
                                  <p:childTnLst>
                                    <p:set>
                                      <p:cBhvr>
                                        <p:cTn id="18" dur="1" fill="hold">
                                          <p:stCondLst>
                                            <p:cond delay="0"/>
                                          </p:stCondLst>
                                        </p:cTn>
                                        <p:tgtEl>
                                          <p:spTgt spid="86022"/>
                                        </p:tgtEl>
                                        <p:attrNameLst>
                                          <p:attrName>style.visibility</p:attrName>
                                        </p:attrNameLst>
                                      </p:cBhvr>
                                      <p:to>
                                        <p:strVal val="visible"/>
                                      </p:to>
                                    </p:set>
                                    <p:animEffect transition="in" filter="fade">
                                      <p:cBhvr>
                                        <p:cTn id="19" dur="20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grpSp>
        <p:nvGrpSpPr>
          <p:cNvPr id="88068" name="Group 4"/>
          <p:cNvGrpSpPr>
            <a:grpSpLocks/>
          </p:cNvGrpSpPr>
          <p:nvPr/>
        </p:nvGrpSpPr>
        <p:grpSpPr bwMode="auto">
          <a:xfrm>
            <a:off x="1905000" y="4343400"/>
            <a:ext cx="5181600" cy="565150"/>
            <a:chOff x="1008" y="2736"/>
            <a:chExt cx="3264" cy="356"/>
          </a:xfrm>
        </p:grpSpPr>
        <p:sp>
          <p:nvSpPr>
            <p:cNvPr id="88069" name="Rectangle 5"/>
            <p:cNvSpPr>
              <a:spLocks noChangeArrowheads="1"/>
            </p:cNvSpPr>
            <p:nvPr/>
          </p:nvSpPr>
          <p:spPr bwMode="auto">
            <a:xfrm>
              <a:off x="1008" y="2736"/>
              <a:ext cx="3264" cy="336"/>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88070" name="Text Box 6"/>
            <p:cNvSpPr txBox="1">
              <a:spLocks noChangeArrowheads="1"/>
            </p:cNvSpPr>
            <p:nvPr/>
          </p:nvSpPr>
          <p:spPr bwMode="auto">
            <a:xfrm>
              <a:off x="1008" y="2784"/>
              <a:ext cx="3264" cy="30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dirty="0">
                  <a:solidFill>
                    <a:schemeClr val="bg1"/>
                  </a:solidFill>
                  <a:latin typeface="Fette Engschrift" pitchFamily="2" charset="0"/>
                </a:rPr>
                <a:t>Success of dispensation to start</a:t>
              </a:r>
            </a:p>
          </p:txBody>
        </p:sp>
      </p:grpSp>
      <p:sp>
        <p:nvSpPr>
          <p:cNvPr id="88066" name="Text Box 2"/>
          <p:cNvSpPr txBox="1">
            <a:spLocks noChangeArrowheads="1"/>
          </p:cNvSpPr>
          <p:nvPr/>
        </p:nvSpPr>
        <p:spPr bwMode="auto">
          <a:xfrm>
            <a:off x="304800" y="0"/>
            <a:ext cx="7239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2.2.2  The  Second National Course to Restore Canaan</a:t>
            </a:r>
          </a:p>
        </p:txBody>
      </p:sp>
      <p:sp>
        <p:nvSpPr>
          <p:cNvPr id="88067" name="Text Box 3"/>
          <p:cNvSpPr txBox="1">
            <a:spLocks noChangeArrowheads="1"/>
          </p:cNvSpPr>
          <p:nvPr/>
        </p:nvSpPr>
        <p:spPr bwMode="auto">
          <a:xfrm>
            <a:off x="304800" y="487363"/>
            <a:ext cx="47244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2.2.2.2  The Foundation of Substance</a:t>
            </a:r>
          </a:p>
        </p:txBody>
      </p:sp>
      <p:pic>
        <p:nvPicPr>
          <p:cNvPr id="88079" name="Picture 15" descr="Plague of hail and the plague of frogs"/>
          <p:cNvPicPr>
            <a:picLocks noChangeAspect="1" noChangeArrowheads="1"/>
          </p:cNvPicPr>
          <p:nvPr/>
        </p:nvPicPr>
        <p:blipFill>
          <a:blip r:embed="rId3"/>
          <a:srcRect l="4503" t="6601" b="1395"/>
          <a:stretch>
            <a:fillRect/>
          </a:stretch>
        </p:blipFill>
        <p:spPr bwMode="auto">
          <a:xfrm>
            <a:off x="5957888" y="1062038"/>
            <a:ext cx="2957512" cy="3978275"/>
          </a:xfrm>
          <a:prstGeom prst="rect">
            <a:avLst/>
          </a:prstGeom>
          <a:solidFill>
            <a:schemeClr val="bg1"/>
          </a:solidFill>
        </p:spPr>
      </p:pic>
      <p:pic>
        <p:nvPicPr>
          <p:cNvPr id="88080" name="Picture 16" descr="Plague of locusts"/>
          <p:cNvPicPr>
            <a:picLocks noChangeAspect="1" noChangeArrowheads="1"/>
          </p:cNvPicPr>
          <p:nvPr/>
        </p:nvPicPr>
        <p:blipFill>
          <a:blip r:embed="rId4"/>
          <a:srcRect t="4620"/>
          <a:stretch>
            <a:fillRect/>
          </a:stretch>
        </p:blipFill>
        <p:spPr bwMode="auto">
          <a:xfrm>
            <a:off x="242888" y="1066800"/>
            <a:ext cx="2895600" cy="1989138"/>
          </a:xfrm>
          <a:prstGeom prst="rect">
            <a:avLst/>
          </a:prstGeom>
          <a:solidFill>
            <a:schemeClr val="bg1"/>
          </a:solidFill>
        </p:spPr>
      </p:pic>
      <p:pic>
        <p:nvPicPr>
          <p:cNvPr id="88081" name="Picture 17" descr="Death of the firstborn of Egypt"/>
          <p:cNvPicPr>
            <a:picLocks noChangeAspect="1" noChangeArrowheads="1"/>
          </p:cNvPicPr>
          <p:nvPr/>
        </p:nvPicPr>
        <p:blipFill>
          <a:blip r:embed="rId5">
            <a:clrChange>
              <a:clrFrom>
                <a:srgbClr val="F7F7F7"/>
              </a:clrFrom>
              <a:clrTo>
                <a:srgbClr val="F7F7F7">
                  <a:alpha val="0"/>
                </a:srgbClr>
              </a:clrTo>
            </a:clrChange>
          </a:blip>
          <a:srcRect l="5333" t="14230" b="3131"/>
          <a:stretch>
            <a:fillRect/>
          </a:stretch>
        </p:blipFill>
        <p:spPr bwMode="auto">
          <a:xfrm>
            <a:off x="3138488" y="1066800"/>
            <a:ext cx="2819400" cy="2014538"/>
          </a:xfrm>
          <a:prstGeom prst="rect">
            <a:avLst/>
          </a:prstGeom>
          <a:solidFill>
            <a:schemeClr val="bg1"/>
          </a:solidFill>
        </p:spPr>
      </p:pic>
      <p:sp>
        <p:nvSpPr>
          <p:cNvPr id="88082" name="Rectangle 18"/>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8083" name="Group 19"/>
          <p:cNvGrpSpPr>
            <a:grpSpLocks/>
          </p:cNvGrpSpPr>
          <p:nvPr/>
        </p:nvGrpSpPr>
        <p:grpSpPr bwMode="auto">
          <a:xfrm>
            <a:off x="1122413" y="5791200"/>
            <a:ext cx="6726187" cy="976313"/>
            <a:chOff x="240" y="3648"/>
            <a:chExt cx="4475" cy="615"/>
          </a:xfrm>
        </p:grpSpPr>
        <p:sp>
          <p:nvSpPr>
            <p:cNvPr id="88084" name="Text Box 20"/>
            <p:cNvSpPr txBox="1">
              <a:spLocks noChangeArrowheads="1"/>
            </p:cNvSpPr>
            <p:nvPr/>
          </p:nvSpPr>
          <p:spPr bwMode="auto">
            <a:xfrm>
              <a:off x="443" y="3696"/>
              <a:ext cx="4272" cy="567"/>
            </a:xfrm>
            <a:prstGeom prst="rect">
              <a:avLst/>
            </a:prstGeom>
            <a:noFill/>
            <a:ln w="9525">
              <a:noFill/>
              <a:miter lim="800000"/>
              <a:headEnd/>
              <a:tailEnd/>
            </a:ln>
            <a:effectLst/>
          </p:spPr>
          <p:txBody>
            <a:bodyPr wrap="square">
              <a:spAutoFit/>
            </a:bodyPr>
            <a:lstStyle/>
            <a:p>
              <a:pPr eaLnBrk="0" hangingPunct="0">
                <a:lnSpc>
                  <a:spcPts val="2100"/>
                </a:lnSpc>
              </a:pPr>
              <a:r>
                <a:rPr lang="en-US" sz="2000" b="1" dirty="0">
                  <a:solidFill>
                    <a:schemeClr val="bg1"/>
                  </a:solidFill>
                  <a:latin typeface="Arial Narrow" pitchFamily="34" charset="0"/>
                </a:rPr>
                <a:t>To work the </a:t>
              </a:r>
              <a:r>
                <a:rPr lang="en-US" sz="2000" b="1" u="sng" dirty="0">
                  <a:solidFill>
                    <a:schemeClr val="bg1"/>
                  </a:solidFill>
                  <a:latin typeface="Arial Narrow" pitchFamily="34" charset="0"/>
                </a:rPr>
                <a:t>dispensation to start</a:t>
              </a:r>
              <a:r>
                <a:rPr lang="en-US" sz="2000" b="1" dirty="0">
                  <a:solidFill>
                    <a:schemeClr val="bg1"/>
                  </a:solidFill>
                  <a:latin typeface="Arial Narrow" pitchFamily="34" charset="0"/>
                </a:rPr>
                <a:t> the second national course to restore Canaan, God granted Moses </a:t>
              </a:r>
              <a:r>
                <a:rPr lang="en-US" sz="2000" b="1" u="sng" dirty="0">
                  <a:solidFill>
                    <a:schemeClr val="bg1"/>
                  </a:solidFill>
                  <a:latin typeface="Arial Narrow" pitchFamily="34" charset="0"/>
                </a:rPr>
                <a:t>three signs</a:t>
              </a:r>
              <a:r>
                <a:rPr lang="en-US" sz="2000" b="1" dirty="0">
                  <a:solidFill>
                    <a:schemeClr val="bg1"/>
                  </a:solidFill>
                  <a:latin typeface="Arial Narrow" pitchFamily="34" charset="0"/>
                </a:rPr>
                <a:t> and ten plagues with which to prevail over the Egyptians </a:t>
              </a:r>
              <a:r>
                <a:rPr lang="en-US" sz="1600" dirty="0">
                  <a:solidFill>
                    <a:schemeClr val="bg1"/>
                  </a:solidFill>
                  <a:latin typeface="Arial Narrow" pitchFamily="34" charset="0"/>
                </a:rPr>
                <a:t>(p. 237-8).</a:t>
              </a:r>
              <a:r>
                <a:rPr lang="en-US" sz="1600" b="1" dirty="0">
                  <a:solidFill>
                    <a:schemeClr val="bg1"/>
                  </a:solidFill>
                  <a:latin typeface="Arial Narrow" pitchFamily="34" charset="0"/>
                </a:rPr>
                <a:t> </a:t>
              </a:r>
            </a:p>
          </p:txBody>
        </p:sp>
        <p:sp>
          <p:nvSpPr>
            <p:cNvPr id="88085" name="Text Box 21"/>
            <p:cNvSpPr txBox="1">
              <a:spLocks noChangeArrowheads="1"/>
            </p:cNvSpPr>
            <p:nvPr/>
          </p:nvSpPr>
          <p:spPr bwMode="auto">
            <a:xfrm>
              <a:off x="240" y="3648"/>
              <a:ext cx="263" cy="306"/>
            </a:xfrm>
            <a:prstGeom prst="rect">
              <a:avLst/>
            </a:prstGeom>
            <a:noFill/>
            <a:ln w="9525">
              <a:noFill/>
              <a:miter lim="800000"/>
              <a:headEnd/>
              <a:tailEnd/>
            </a:ln>
            <a:effectLst/>
          </p:spPr>
          <p:txBody>
            <a:bodyPr>
              <a:spAutoFit/>
            </a:bodyPr>
            <a:lstStyle/>
            <a:p>
              <a:pPr eaLnBrk="0" hangingPunct="0">
                <a:lnSpc>
                  <a:spcPts val="3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pic>
        <p:nvPicPr>
          <p:cNvPr id="88086" name="Picture 22" descr="Waters into Blood"/>
          <p:cNvPicPr>
            <a:picLocks noChangeAspect="1" noChangeArrowheads="1"/>
          </p:cNvPicPr>
          <p:nvPr/>
        </p:nvPicPr>
        <p:blipFill>
          <a:blip r:embed="rId6"/>
          <a:srcRect t="4762"/>
          <a:stretch>
            <a:fillRect/>
          </a:stretch>
        </p:blipFill>
        <p:spPr bwMode="auto">
          <a:xfrm>
            <a:off x="3057525" y="3044825"/>
            <a:ext cx="2895600" cy="2068513"/>
          </a:xfrm>
          <a:prstGeom prst="rect">
            <a:avLst/>
          </a:prstGeom>
          <a:noFill/>
        </p:spPr>
      </p:pic>
      <p:pic>
        <p:nvPicPr>
          <p:cNvPr id="88087" name="Picture 23" descr="Aaron´s rod changed into a serpent"/>
          <p:cNvPicPr>
            <a:picLocks noChangeAspect="1" noChangeArrowheads="1"/>
          </p:cNvPicPr>
          <p:nvPr/>
        </p:nvPicPr>
        <p:blipFill>
          <a:blip r:embed="rId7"/>
          <a:srcRect t="208"/>
          <a:stretch>
            <a:fillRect/>
          </a:stretch>
        </p:blipFill>
        <p:spPr bwMode="auto">
          <a:xfrm>
            <a:off x="242888" y="3048000"/>
            <a:ext cx="2895600" cy="1981200"/>
          </a:xfrm>
          <a:prstGeom prst="rect">
            <a:avLst/>
          </a:prstGeom>
          <a:solidFill>
            <a:schemeClr val="bg1"/>
          </a:solidFill>
        </p:spPr>
      </p:pic>
      <p:grpSp>
        <p:nvGrpSpPr>
          <p:cNvPr id="88088" name="Group 24"/>
          <p:cNvGrpSpPr>
            <a:grpSpLocks/>
          </p:cNvGrpSpPr>
          <p:nvPr/>
        </p:nvGrpSpPr>
        <p:grpSpPr bwMode="auto">
          <a:xfrm>
            <a:off x="2209800" y="5029200"/>
            <a:ext cx="4572000" cy="565150"/>
            <a:chOff x="1248" y="3168"/>
            <a:chExt cx="2880" cy="356"/>
          </a:xfrm>
        </p:grpSpPr>
        <p:sp>
          <p:nvSpPr>
            <p:cNvPr id="88089" name="Rectangle 25"/>
            <p:cNvSpPr>
              <a:spLocks noChangeArrowheads="1"/>
            </p:cNvSpPr>
            <p:nvPr/>
          </p:nvSpPr>
          <p:spPr bwMode="auto">
            <a:xfrm>
              <a:off x="1248" y="3168"/>
              <a:ext cx="2880" cy="336"/>
            </a:xfrm>
            <a:prstGeom prst="rect">
              <a:avLst/>
            </a:prstGeom>
            <a:solidFill>
              <a:srgbClr val="EAD5FF"/>
            </a:solidFill>
            <a:ln w="19050" algn="ctr">
              <a:solidFill>
                <a:srgbClr val="6600CC"/>
              </a:solidFill>
              <a:miter lim="800000"/>
              <a:headEnd/>
              <a:tailEnd/>
            </a:ln>
            <a:effectLst/>
          </p:spPr>
          <p:txBody>
            <a:bodyPr wrap="none" anchor="ctr"/>
            <a:lstStyle/>
            <a:p>
              <a:endParaRPr lang="en-US"/>
            </a:p>
          </p:txBody>
        </p:sp>
        <p:sp>
          <p:nvSpPr>
            <p:cNvPr id="88090" name="Text Box 26"/>
            <p:cNvSpPr txBox="1">
              <a:spLocks noChangeArrowheads="1"/>
            </p:cNvSpPr>
            <p:nvPr/>
          </p:nvSpPr>
          <p:spPr bwMode="auto">
            <a:xfrm>
              <a:off x="1248" y="3216"/>
              <a:ext cx="2880" cy="308"/>
            </a:xfrm>
            <a:prstGeom prst="rect">
              <a:avLst/>
            </a:prstGeom>
            <a:noFill/>
            <a:ln w="19050">
              <a:noFill/>
              <a:miter lim="800000"/>
              <a:headEnd/>
              <a:tailEnd/>
            </a:ln>
            <a:effectLst>
              <a:outerShdw dist="28398" dir="20006097" algn="ctr" rotWithShape="0">
                <a:schemeClr val="bg1"/>
              </a:outerShdw>
            </a:effectLst>
          </p:spPr>
          <p:txBody>
            <a:bodyPr>
              <a:spAutoFit/>
            </a:bodyPr>
            <a:lstStyle/>
            <a:p>
              <a:pPr algn="ctr" eaLnBrk="0" hangingPunct="0">
                <a:lnSpc>
                  <a:spcPct val="65000"/>
                </a:lnSpc>
              </a:pPr>
              <a:r>
                <a:rPr lang="en-US" sz="4000" dirty="0">
                  <a:solidFill>
                    <a:srgbClr val="000099"/>
                  </a:solidFill>
                  <a:latin typeface="Fette Engschrift" pitchFamily="2" charset="0"/>
                </a:rPr>
                <a:t>Three signs and ten plagues</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8067"/>
                                        </p:tgtEl>
                                        <p:attrNameLst>
                                          <p:attrName>style.visibility</p:attrName>
                                        </p:attrNameLst>
                                      </p:cBhvr>
                                      <p:to>
                                        <p:strVal val="visible"/>
                                      </p:to>
                                    </p:set>
                                    <p:anim calcmode="lin" valueType="num">
                                      <p:cBhvr>
                                        <p:cTn id="7" dur="2000" fill="hold"/>
                                        <p:tgtEl>
                                          <p:spTgt spid="88067"/>
                                        </p:tgtEl>
                                        <p:attrNameLst>
                                          <p:attrName>ppt_w</p:attrName>
                                        </p:attrNameLst>
                                      </p:cBhvr>
                                      <p:tavLst>
                                        <p:tav tm="0">
                                          <p:val>
                                            <p:strVal val="#ppt_w*0.70"/>
                                          </p:val>
                                        </p:tav>
                                        <p:tav tm="100000">
                                          <p:val>
                                            <p:strVal val="#ppt_w"/>
                                          </p:val>
                                        </p:tav>
                                      </p:tavLst>
                                    </p:anim>
                                    <p:anim calcmode="lin" valueType="num">
                                      <p:cBhvr>
                                        <p:cTn id="8" dur="2000" fill="hold"/>
                                        <p:tgtEl>
                                          <p:spTgt spid="88067"/>
                                        </p:tgtEl>
                                        <p:attrNameLst>
                                          <p:attrName>ppt_h</p:attrName>
                                        </p:attrNameLst>
                                      </p:cBhvr>
                                      <p:tavLst>
                                        <p:tav tm="0">
                                          <p:val>
                                            <p:strVal val="#ppt_h"/>
                                          </p:val>
                                        </p:tav>
                                        <p:tav tm="100000">
                                          <p:val>
                                            <p:strVal val="#ppt_h"/>
                                          </p:val>
                                        </p:tav>
                                      </p:tavLst>
                                    </p:anim>
                                    <p:animEffect transition="in" filter="fade">
                                      <p:cBhvr>
                                        <p:cTn id="9" dur="2000"/>
                                        <p:tgtEl>
                                          <p:spTgt spid="8806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88083"/>
                                        </p:tgtEl>
                                        <p:attrNameLst>
                                          <p:attrName>style.visibility</p:attrName>
                                        </p:attrNameLst>
                                      </p:cBhvr>
                                      <p:to>
                                        <p:strVal val="visible"/>
                                      </p:to>
                                    </p:set>
                                    <p:animEffect transition="in" filter="barn(outVertical)">
                                      <p:cBhvr>
                                        <p:cTn id="14" dur="500"/>
                                        <p:tgtEl>
                                          <p:spTgt spid="88083"/>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nodeType="clickEffect">
                                  <p:stCondLst>
                                    <p:cond delay="0"/>
                                  </p:stCondLst>
                                  <p:childTnLst>
                                    <p:set>
                                      <p:cBhvr>
                                        <p:cTn id="18" dur="1" fill="hold">
                                          <p:stCondLst>
                                            <p:cond delay="0"/>
                                          </p:stCondLst>
                                        </p:cTn>
                                        <p:tgtEl>
                                          <p:spTgt spid="88068"/>
                                        </p:tgtEl>
                                        <p:attrNameLst>
                                          <p:attrName>style.visibility</p:attrName>
                                        </p:attrNameLst>
                                      </p:cBhvr>
                                      <p:to>
                                        <p:strVal val="visible"/>
                                      </p:to>
                                    </p:set>
                                    <p:anim calcmode="lin" valueType="num">
                                      <p:cBhvr>
                                        <p:cTn id="19" dur="2000" fill="hold"/>
                                        <p:tgtEl>
                                          <p:spTgt spid="88068"/>
                                        </p:tgtEl>
                                        <p:attrNameLst>
                                          <p:attrName>ppt_w</p:attrName>
                                        </p:attrNameLst>
                                      </p:cBhvr>
                                      <p:tavLst>
                                        <p:tav tm="0">
                                          <p:val>
                                            <p:strVal val="2/3*#ppt_w"/>
                                          </p:val>
                                        </p:tav>
                                        <p:tav tm="100000">
                                          <p:val>
                                            <p:strVal val="#ppt_w"/>
                                          </p:val>
                                        </p:tav>
                                      </p:tavLst>
                                    </p:anim>
                                    <p:anim calcmode="lin" valueType="num">
                                      <p:cBhvr>
                                        <p:cTn id="20" dur="2000" fill="hold"/>
                                        <p:tgtEl>
                                          <p:spTgt spid="88068"/>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nodeType="clickEffect">
                                  <p:stCondLst>
                                    <p:cond delay="0"/>
                                  </p:stCondLst>
                                  <p:childTnLst>
                                    <p:set>
                                      <p:cBhvr>
                                        <p:cTn id="24" dur="1" fill="hold">
                                          <p:stCondLst>
                                            <p:cond delay="0"/>
                                          </p:stCondLst>
                                        </p:cTn>
                                        <p:tgtEl>
                                          <p:spTgt spid="88088"/>
                                        </p:tgtEl>
                                        <p:attrNameLst>
                                          <p:attrName>style.visibility</p:attrName>
                                        </p:attrNameLst>
                                      </p:cBhvr>
                                      <p:to>
                                        <p:strVal val="visible"/>
                                      </p:to>
                                    </p:set>
                                    <p:anim calcmode="lin" valueType="num">
                                      <p:cBhvr>
                                        <p:cTn id="25" dur="1000" fill="hold"/>
                                        <p:tgtEl>
                                          <p:spTgt spid="88088"/>
                                        </p:tgtEl>
                                        <p:attrNameLst>
                                          <p:attrName>ppt_w</p:attrName>
                                        </p:attrNameLst>
                                      </p:cBhvr>
                                      <p:tavLst>
                                        <p:tav tm="0">
                                          <p:val>
                                            <p:strVal val="2/3*#ppt_w"/>
                                          </p:val>
                                        </p:tav>
                                        <p:tav tm="100000">
                                          <p:val>
                                            <p:strVal val="#ppt_w"/>
                                          </p:val>
                                        </p:tav>
                                      </p:tavLst>
                                    </p:anim>
                                    <p:anim calcmode="lin" valueType="num">
                                      <p:cBhvr>
                                        <p:cTn id="26" dur="1000" fill="hold"/>
                                        <p:tgtEl>
                                          <p:spTgt spid="88088"/>
                                        </p:tgtEl>
                                        <p:attrNameLst>
                                          <p:attrName>ppt_h</p:attrName>
                                        </p:attrNameLst>
                                      </p:cBhvr>
                                      <p:tavLst>
                                        <p:tav tm="0">
                                          <p:val>
                                            <p:strVal val="2/3*#ppt_h"/>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8087"/>
                                        </p:tgtEl>
                                        <p:attrNameLst>
                                          <p:attrName>style.visibility</p:attrName>
                                        </p:attrNameLst>
                                      </p:cBhvr>
                                      <p:to>
                                        <p:strVal val="visible"/>
                                      </p:to>
                                    </p:set>
                                    <p:anim calcmode="lin" valueType="num">
                                      <p:cBhvr>
                                        <p:cTn id="29" dur="1000" fill="hold"/>
                                        <p:tgtEl>
                                          <p:spTgt spid="88087"/>
                                        </p:tgtEl>
                                        <p:attrNameLst>
                                          <p:attrName>ppt_w</p:attrName>
                                        </p:attrNameLst>
                                      </p:cBhvr>
                                      <p:tavLst>
                                        <p:tav tm="0">
                                          <p:val>
                                            <p:fltVal val="0"/>
                                          </p:val>
                                        </p:tav>
                                        <p:tav tm="100000">
                                          <p:val>
                                            <p:strVal val="#ppt_w"/>
                                          </p:val>
                                        </p:tav>
                                      </p:tavLst>
                                    </p:anim>
                                    <p:anim calcmode="lin" valueType="num">
                                      <p:cBhvr>
                                        <p:cTn id="30" dur="1000" fill="hold"/>
                                        <p:tgtEl>
                                          <p:spTgt spid="88087"/>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88079"/>
                                        </p:tgtEl>
                                        <p:attrNameLst>
                                          <p:attrName>style.visibility</p:attrName>
                                        </p:attrNameLst>
                                      </p:cBhvr>
                                      <p:to>
                                        <p:strVal val="visible"/>
                                      </p:to>
                                    </p:set>
                                    <p:anim calcmode="lin" valueType="num">
                                      <p:cBhvr>
                                        <p:cTn id="33" dur="1000" fill="hold"/>
                                        <p:tgtEl>
                                          <p:spTgt spid="88079"/>
                                        </p:tgtEl>
                                        <p:attrNameLst>
                                          <p:attrName>ppt_w</p:attrName>
                                        </p:attrNameLst>
                                      </p:cBhvr>
                                      <p:tavLst>
                                        <p:tav tm="0">
                                          <p:val>
                                            <p:fltVal val="0"/>
                                          </p:val>
                                        </p:tav>
                                        <p:tav tm="100000">
                                          <p:val>
                                            <p:strVal val="#ppt_w"/>
                                          </p:val>
                                        </p:tav>
                                      </p:tavLst>
                                    </p:anim>
                                    <p:anim calcmode="lin" valueType="num">
                                      <p:cBhvr>
                                        <p:cTn id="34" dur="1000" fill="hold"/>
                                        <p:tgtEl>
                                          <p:spTgt spid="88079"/>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88080"/>
                                        </p:tgtEl>
                                        <p:attrNameLst>
                                          <p:attrName>style.visibility</p:attrName>
                                        </p:attrNameLst>
                                      </p:cBhvr>
                                      <p:to>
                                        <p:strVal val="visible"/>
                                      </p:to>
                                    </p:set>
                                    <p:anim calcmode="lin" valueType="num">
                                      <p:cBhvr>
                                        <p:cTn id="37" dur="1000" fill="hold"/>
                                        <p:tgtEl>
                                          <p:spTgt spid="88080"/>
                                        </p:tgtEl>
                                        <p:attrNameLst>
                                          <p:attrName>ppt_w</p:attrName>
                                        </p:attrNameLst>
                                      </p:cBhvr>
                                      <p:tavLst>
                                        <p:tav tm="0">
                                          <p:val>
                                            <p:fltVal val="0"/>
                                          </p:val>
                                        </p:tav>
                                        <p:tav tm="100000">
                                          <p:val>
                                            <p:strVal val="#ppt_w"/>
                                          </p:val>
                                        </p:tav>
                                      </p:tavLst>
                                    </p:anim>
                                    <p:anim calcmode="lin" valueType="num">
                                      <p:cBhvr>
                                        <p:cTn id="38" dur="1000" fill="hold"/>
                                        <p:tgtEl>
                                          <p:spTgt spid="88080"/>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88081"/>
                                        </p:tgtEl>
                                        <p:attrNameLst>
                                          <p:attrName>style.visibility</p:attrName>
                                        </p:attrNameLst>
                                      </p:cBhvr>
                                      <p:to>
                                        <p:strVal val="visible"/>
                                      </p:to>
                                    </p:set>
                                    <p:anim calcmode="lin" valueType="num">
                                      <p:cBhvr>
                                        <p:cTn id="41" dur="1000" fill="hold"/>
                                        <p:tgtEl>
                                          <p:spTgt spid="88081"/>
                                        </p:tgtEl>
                                        <p:attrNameLst>
                                          <p:attrName>ppt_w</p:attrName>
                                        </p:attrNameLst>
                                      </p:cBhvr>
                                      <p:tavLst>
                                        <p:tav tm="0">
                                          <p:val>
                                            <p:fltVal val="0"/>
                                          </p:val>
                                        </p:tav>
                                        <p:tav tm="100000">
                                          <p:val>
                                            <p:strVal val="#ppt_w"/>
                                          </p:val>
                                        </p:tav>
                                      </p:tavLst>
                                    </p:anim>
                                    <p:anim calcmode="lin" valueType="num">
                                      <p:cBhvr>
                                        <p:cTn id="42" dur="1000" fill="hold"/>
                                        <p:tgtEl>
                                          <p:spTgt spid="88081"/>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88086"/>
                                        </p:tgtEl>
                                        <p:attrNameLst>
                                          <p:attrName>style.visibility</p:attrName>
                                        </p:attrNameLst>
                                      </p:cBhvr>
                                      <p:to>
                                        <p:strVal val="visible"/>
                                      </p:to>
                                    </p:set>
                                    <p:anim calcmode="lin" valueType="num">
                                      <p:cBhvr>
                                        <p:cTn id="45" dur="1000" fill="hold"/>
                                        <p:tgtEl>
                                          <p:spTgt spid="88086"/>
                                        </p:tgtEl>
                                        <p:attrNameLst>
                                          <p:attrName>ppt_w</p:attrName>
                                        </p:attrNameLst>
                                      </p:cBhvr>
                                      <p:tavLst>
                                        <p:tav tm="0">
                                          <p:val>
                                            <p:fltVal val="0"/>
                                          </p:val>
                                        </p:tav>
                                        <p:tav tm="100000">
                                          <p:val>
                                            <p:strVal val="#ppt_w"/>
                                          </p:val>
                                        </p:tav>
                                      </p:tavLst>
                                    </p:anim>
                                    <p:anim calcmode="lin" valueType="num">
                                      <p:cBhvr>
                                        <p:cTn id="46" dur="1000" fill="hold"/>
                                        <p:tgtEl>
                                          <p:spTgt spid="88086"/>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xit" presetSubtype="32" fill="hold" nodeType="clickEffect">
                                  <p:stCondLst>
                                    <p:cond delay="0"/>
                                  </p:stCondLst>
                                  <p:childTnLst>
                                    <p:anim calcmode="lin" valueType="num">
                                      <p:cBhvr>
                                        <p:cTn id="50" dur="500"/>
                                        <p:tgtEl>
                                          <p:spTgt spid="88087"/>
                                        </p:tgtEl>
                                        <p:attrNameLst>
                                          <p:attrName>ppt_w</p:attrName>
                                        </p:attrNameLst>
                                      </p:cBhvr>
                                      <p:tavLst>
                                        <p:tav tm="0">
                                          <p:val>
                                            <p:strVal val="ppt_w"/>
                                          </p:val>
                                        </p:tav>
                                        <p:tav tm="100000">
                                          <p:val>
                                            <p:fltVal val="0"/>
                                          </p:val>
                                        </p:tav>
                                      </p:tavLst>
                                    </p:anim>
                                    <p:anim calcmode="lin" valueType="num">
                                      <p:cBhvr>
                                        <p:cTn id="51" dur="500"/>
                                        <p:tgtEl>
                                          <p:spTgt spid="88087"/>
                                        </p:tgtEl>
                                        <p:attrNameLst>
                                          <p:attrName>ppt_h</p:attrName>
                                        </p:attrNameLst>
                                      </p:cBhvr>
                                      <p:tavLst>
                                        <p:tav tm="0">
                                          <p:val>
                                            <p:strVal val="ppt_h"/>
                                          </p:val>
                                        </p:tav>
                                        <p:tav tm="100000">
                                          <p:val>
                                            <p:fltVal val="0"/>
                                          </p:val>
                                        </p:tav>
                                      </p:tavLst>
                                    </p:anim>
                                    <p:set>
                                      <p:cBhvr>
                                        <p:cTn id="52" dur="1" fill="hold">
                                          <p:stCondLst>
                                            <p:cond delay="499"/>
                                          </p:stCondLst>
                                        </p:cTn>
                                        <p:tgtEl>
                                          <p:spTgt spid="88087"/>
                                        </p:tgtEl>
                                        <p:attrNameLst>
                                          <p:attrName>style.visibility</p:attrName>
                                        </p:attrNameLst>
                                      </p:cBhvr>
                                      <p:to>
                                        <p:strVal val="hidden"/>
                                      </p:to>
                                    </p:set>
                                  </p:childTnLst>
                                </p:cTn>
                              </p:par>
                              <p:par>
                                <p:cTn id="53" presetID="23" presetClass="exit" presetSubtype="32" fill="hold" nodeType="withEffect">
                                  <p:stCondLst>
                                    <p:cond delay="0"/>
                                  </p:stCondLst>
                                  <p:childTnLst>
                                    <p:anim calcmode="lin" valueType="num">
                                      <p:cBhvr>
                                        <p:cTn id="54" dur="500"/>
                                        <p:tgtEl>
                                          <p:spTgt spid="88079"/>
                                        </p:tgtEl>
                                        <p:attrNameLst>
                                          <p:attrName>ppt_w</p:attrName>
                                        </p:attrNameLst>
                                      </p:cBhvr>
                                      <p:tavLst>
                                        <p:tav tm="0">
                                          <p:val>
                                            <p:strVal val="ppt_w"/>
                                          </p:val>
                                        </p:tav>
                                        <p:tav tm="100000">
                                          <p:val>
                                            <p:fltVal val="0"/>
                                          </p:val>
                                        </p:tav>
                                      </p:tavLst>
                                    </p:anim>
                                    <p:anim calcmode="lin" valueType="num">
                                      <p:cBhvr>
                                        <p:cTn id="55" dur="500"/>
                                        <p:tgtEl>
                                          <p:spTgt spid="88079"/>
                                        </p:tgtEl>
                                        <p:attrNameLst>
                                          <p:attrName>ppt_h</p:attrName>
                                        </p:attrNameLst>
                                      </p:cBhvr>
                                      <p:tavLst>
                                        <p:tav tm="0">
                                          <p:val>
                                            <p:strVal val="ppt_h"/>
                                          </p:val>
                                        </p:tav>
                                        <p:tav tm="100000">
                                          <p:val>
                                            <p:fltVal val="0"/>
                                          </p:val>
                                        </p:tav>
                                      </p:tavLst>
                                    </p:anim>
                                    <p:set>
                                      <p:cBhvr>
                                        <p:cTn id="56" dur="1" fill="hold">
                                          <p:stCondLst>
                                            <p:cond delay="499"/>
                                          </p:stCondLst>
                                        </p:cTn>
                                        <p:tgtEl>
                                          <p:spTgt spid="88079"/>
                                        </p:tgtEl>
                                        <p:attrNameLst>
                                          <p:attrName>style.visibility</p:attrName>
                                        </p:attrNameLst>
                                      </p:cBhvr>
                                      <p:to>
                                        <p:strVal val="hidden"/>
                                      </p:to>
                                    </p:set>
                                  </p:childTnLst>
                                </p:cTn>
                              </p:par>
                              <p:par>
                                <p:cTn id="57" presetID="23" presetClass="exit" presetSubtype="32" fill="hold" nodeType="withEffect">
                                  <p:stCondLst>
                                    <p:cond delay="0"/>
                                  </p:stCondLst>
                                  <p:childTnLst>
                                    <p:anim calcmode="lin" valueType="num">
                                      <p:cBhvr>
                                        <p:cTn id="58" dur="500"/>
                                        <p:tgtEl>
                                          <p:spTgt spid="88080"/>
                                        </p:tgtEl>
                                        <p:attrNameLst>
                                          <p:attrName>ppt_w</p:attrName>
                                        </p:attrNameLst>
                                      </p:cBhvr>
                                      <p:tavLst>
                                        <p:tav tm="0">
                                          <p:val>
                                            <p:strVal val="ppt_w"/>
                                          </p:val>
                                        </p:tav>
                                        <p:tav tm="100000">
                                          <p:val>
                                            <p:fltVal val="0"/>
                                          </p:val>
                                        </p:tav>
                                      </p:tavLst>
                                    </p:anim>
                                    <p:anim calcmode="lin" valueType="num">
                                      <p:cBhvr>
                                        <p:cTn id="59" dur="500"/>
                                        <p:tgtEl>
                                          <p:spTgt spid="88080"/>
                                        </p:tgtEl>
                                        <p:attrNameLst>
                                          <p:attrName>ppt_h</p:attrName>
                                        </p:attrNameLst>
                                      </p:cBhvr>
                                      <p:tavLst>
                                        <p:tav tm="0">
                                          <p:val>
                                            <p:strVal val="ppt_h"/>
                                          </p:val>
                                        </p:tav>
                                        <p:tav tm="100000">
                                          <p:val>
                                            <p:fltVal val="0"/>
                                          </p:val>
                                        </p:tav>
                                      </p:tavLst>
                                    </p:anim>
                                    <p:set>
                                      <p:cBhvr>
                                        <p:cTn id="60" dur="1" fill="hold">
                                          <p:stCondLst>
                                            <p:cond delay="499"/>
                                          </p:stCondLst>
                                        </p:cTn>
                                        <p:tgtEl>
                                          <p:spTgt spid="88080"/>
                                        </p:tgtEl>
                                        <p:attrNameLst>
                                          <p:attrName>style.visibility</p:attrName>
                                        </p:attrNameLst>
                                      </p:cBhvr>
                                      <p:to>
                                        <p:strVal val="hidden"/>
                                      </p:to>
                                    </p:set>
                                  </p:childTnLst>
                                </p:cTn>
                              </p:par>
                              <p:par>
                                <p:cTn id="61" presetID="23" presetClass="exit" presetSubtype="32" fill="hold" nodeType="withEffect">
                                  <p:stCondLst>
                                    <p:cond delay="0"/>
                                  </p:stCondLst>
                                  <p:childTnLst>
                                    <p:anim calcmode="lin" valueType="num">
                                      <p:cBhvr>
                                        <p:cTn id="62" dur="500"/>
                                        <p:tgtEl>
                                          <p:spTgt spid="88081"/>
                                        </p:tgtEl>
                                        <p:attrNameLst>
                                          <p:attrName>ppt_w</p:attrName>
                                        </p:attrNameLst>
                                      </p:cBhvr>
                                      <p:tavLst>
                                        <p:tav tm="0">
                                          <p:val>
                                            <p:strVal val="ppt_w"/>
                                          </p:val>
                                        </p:tav>
                                        <p:tav tm="100000">
                                          <p:val>
                                            <p:fltVal val="0"/>
                                          </p:val>
                                        </p:tav>
                                      </p:tavLst>
                                    </p:anim>
                                    <p:anim calcmode="lin" valueType="num">
                                      <p:cBhvr>
                                        <p:cTn id="63" dur="500"/>
                                        <p:tgtEl>
                                          <p:spTgt spid="88081"/>
                                        </p:tgtEl>
                                        <p:attrNameLst>
                                          <p:attrName>ppt_h</p:attrName>
                                        </p:attrNameLst>
                                      </p:cBhvr>
                                      <p:tavLst>
                                        <p:tav tm="0">
                                          <p:val>
                                            <p:strVal val="ppt_h"/>
                                          </p:val>
                                        </p:tav>
                                        <p:tav tm="100000">
                                          <p:val>
                                            <p:fltVal val="0"/>
                                          </p:val>
                                        </p:tav>
                                      </p:tavLst>
                                    </p:anim>
                                    <p:set>
                                      <p:cBhvr>
                                        <p:cTn id="64" dur="1" fill="hold">
                                          <p:stCondLst>
                                            <p:cond delay="499"/>
                                          </p:stCondLst>
                                        </p:cTn>
                                        <p:tgtEl>
                                          <p:spTgt spid="88081"/>
                                        </p:tgtEl>
                                        <p:attrNameLst>
                                          <p:attrName>style.visibility</p:attrName>
                                        </p:attrNameLst>
                                      </p:cBhvr>
                                      <p:to>
                                        <p:strVal val="hidden"/>
                                      </p:to>
                                    </p:set>
                                  </p:childTnLst>
                                </p:cTn>
                              </p:par>
                              <p:par>
                                <p:cTn id="65" presetID="23" presetClass="exit" presetSubtype="32" fill="hold" nodeType="withEffect">
                                  <p:stCondLst>
                                    <p:cond delay="0"/>
                                  </p:stCondLst>
                                  <p:childTnLst>
                                    <p:anim calcmode="lin" valueType="num">
                                      <p:cBhvr>
                                        <p:cTn id="66" dur="500"/>
                                        <p:tgtEl>
                                          <p:spTgt spid="88086"/>
                                        </p:tgtEl>
                                        <p:attrNameLst>
                                          <p:attrName>ppt_w</p:attrName>
                                        </p:attrNameLst>
                                      </p:cBhvr>
                                      <p:tavLst>
                                        <p:tav tm="0">
                                          <p:val>
                                            <p:strVal val="ppt_w"/>
                                          </p:val>
                                        </p:tav>
                                        <p:tav tm="100000">
                                          <p:val>
                                            <p:fltVal val="0"/>
                                          </p:val>
                                        </p:tav>
                                      </p:tavLst>
                                    </p:anim>
                                    <p:anim calcmode="lin" valueType="num">
                                      <p:cBhvr>
                                        <p:cTn id="67" dur="500"/>
                                        <p:tgtEl>
                                          <p:spTgt spid="88086"/>
                                        </p:tgtEl>
                                        <p:attrNameLst>
                                          <p:attrName>ppt_h</p:attrName>
                                        </p:attrNameLst>
                                      </p:cBhvr>
                                      <p:tavLst>
                                        <p:tav tm="0">
                                          <p:val>
                                            <p:strVal val="ppt_h"/>
                                          </p:val>
                                        </p:tav>
                                        <p:tav tm="100000">
                                          <p:val>
                                            <p:fltVal val="0"/>
                                          </p:val>
                                        </p:tav>
                                      </p:tavLst>
                                    </p:anim>
                                    <p:set>
                                      <p:cBhvr>
                                        <p:cTn id="68" dur="1" fill="hold">
                                          <p:stCondLst>
                                            <p:cond delay="499"/>
                                          </p:stCondLst>
                                        </p:cTn>
                                        <p:tgtEl>
                                          <p:spTgt spid="880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90114" name="Picture 2" descr="Moses in Wilderness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72200" y="228600"/>
            <a:ext cx="2279650" cy="2971800"/>
          </a:xfrm>
          <a:prstGeom prst="rect">
            <a:avLst/>
          </a:prstGeom>
          <a:noFill/>
        </p:spPr>
      </p:pic>
      <p:sp>
        <p:nvSpPr>
          <p:cNvPr id="90115" name="Text Box 3"/>
          <p:cNvSpPr txBox="1">
            <a:spLocks noChangeArrowheads="1"/>
          </p:cNvSpPr>
          <p:nvPr/>
        </p:nvSpPr>
        <p:spPr bwMode="auto">
          <a:xfrm>
            <a:off x="304800" y="487363"/>
            <a:ext cx="47244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2.2.2.2  The Foundation of Substance</a:t>
            </a:r>
          </a:p>
        </p:txBody>
      </p:sp>
      <p:sp>
        <p:nvSpPr>
          <p:cNvPr id="90116" name="Text Box 4"/>
          <p:cNvSpPr txBox="1">
            <a:spLocks noChangeArrowheads="1"/>
          </p:cNvSpPr>
          <p:nvPr/>
        </p:nvSpPr>
        <p:spPr bwMode="auto">
          <a:xfrm>
            <a:off x="304800" y="0"/>
            <a:ext cx="7239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2.2.2  The  Second National Course to Restore Canaan</a:t>
            </a:r>
          </a:p>
        </p:txBody>
      </p:sp>
      <p:sp>
        <p:nvSpPr>
          <p:cNvPr id="90117" name="Rectangle 5"/>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90118" name="Group 6"/>
          <p:cNvGrpSpPr>
            <a:grpSpLocks/>
          </p:cNvGrpSpPr>
          <p:nvPr/>
        </p:nvGrpSpPr>
        <p:grpSpPr bwMode="auto">
          <a:xfrm>
            <a:off x="1247775" y="1143000"/>
            <a:ext cx="1103313" cy="1090613"/>
            <a:chOff x="4704" y="288"/>
            <a:chExt cx="672" cy="720"/>
          </a:xfrm>
        </p:grpSpPr>
        <p:sp>
          <p:nvSpPr>
            <p:cNvPr id="90119" name="Oval 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90120" name="WordArt 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dirty="0">
                  <a:ln w="38100">
                    <a:solidFill>
                      <a:srgbClr val="6600CC"/>
                    </a:solidFill>
                    <a:round/>
                    <a:headEnd/>
                    <a:tailEnd/>
                  </a:ln>
                  <a:solidFill>
                    <a:schemeClr val="bg1"/>
                  </a:solidFill>
                  <a:latin typeface="Impact"/>
                </a:rPr>
                <a:t>God</a:t>
              </a:r>
            </a:p>
          </p:txBody>
        </p:sp>
      </p:grpSp>
      <p:sp>
        <p:nvSpPr>
          <p:cNvPr id="90121" name="AutoShape 9"/>
          <p:cNvSpPr>
            <a:spLocks noChangeArrowheads="1"/>
          </p:cNvSpPr>
          <p:nvPr/>
        </p:nvSpPr>
        <p:spPr bwMode="auto">
          <a:xfrm rot="10800000">
            <a:off x="1714500" y="2286000"/>
            <a:ext cx="190500" cy="1828800"/>
          </a:xfrm>
          <a:prstGeom prst="downArrow">
            <a:avLst>
              <a:gd name="adj1" fmla="val 41676"/>
              <a:gd name="adj2" fmla="val 217467"/>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90128" name="Group 16"/>
          <p:cNvGrpSpPr>
            <a:grpSpLocks/>
          </p:cNvGrpSpPr>
          <p:nvPr/>
        </p:nvGrpSpPr>
        <p:grpSpPr bwMode="auto">
          <a:xfrm>
            <a:off x="1057610" y="5892800"/>
            <a:ext cx="7095791" cy="660400"/>
            <a:chOff x="515" y="3600"/>
            <a:chExt cx="4573" cy="416"/>
          </a:xfrm>
        </p:grpSpPr>
        <p:sp>
          <p:nvSpPr>
            <p:cNvPr id="90129" name="Text Box 17"/>
            <p:cNvSpPr txBox="1">
              <a:spLocks noChangeArrowheads="1"/>
            </p:cNvSpPr>
            <p:nvPr/>
          </p:nvSpPr>
          <p:spPr bwMode="auto">
            <a:xfrm>
              <a:off x="720" y="3648"/>
              <a:ext cx="4368" cy="368"/>
            </a:xfrm>
            <a:prstGeom prst="rect">
              <a:avLst/>
            </a:prstGeom>
            <a:noFill/>
            <a:ln w="9525">
              <a:noFill/>
              <a:miter lim="800000"/>
              <a:headEnd/>
              <a:tailEnd/>
            </a:ln>
            <a:effectLst/>
          </p:spPr>
          <p:txBody>
            <a:bodyPr>
              <a:spAutoFit/>
            </a:bodyPr>
            <a:lstStyle/>
            <a:p>
              <a:pPr eaLnBrk="0" hangingPunct="0">
                <a:lnSpc>
                  <a:spcPct val="80000"/>
                </a:lnSpc>
              </a:pPr>
              <a:r>
                <a:rPr lang="en-US" sz="2000" b="1" dirty="0">
                  <a:solidFill>
                    <a:schemeClr val="bg1"/>
                  </a:solidFill>
                  <a:latin typeface="Arial Narrow" pitchFamily="34" charset="0"/>
                </a:rPr>
                <a:t>The </a:t>
              </a:r>
              <a:r>
                <a:rPr lang="en-US" sz="2000" b="1" u="sng" dirty="0">
                  <a:solidFill>
                    <a:schemeClr val="bg1"/>
                  </a:solidFill>
                  <a:latin typeface="Arial Narrow" pitchFamily="34" charset="0"/>
                </a:rPr>
                <a:t>Israelites</a:t>
              </a:r>
              <a:r>
                <a:rPr lang="en-US" sz="2000" b="1" dirty="0">
                  <a:solidFill>
                    <a:schemeClr val="bg1"/>
                  </a:solidFill>
                  <a:latin typeface="Arial Narrow" pitchFamily="34" charset="0"/>
                </a:rPr>
                <a:t> believed and followed </a:t>
              </a: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 Hence, they could embark upon the second national course to restore Canaan </a:t>
              </a:r>
              <a:r>
                <a:rPr lang="en-US" sz="1600" dirty="0">
                  <a:solidFill>
                    <a:schemeClr val="bg1"/>
                  </a:solidFill>
                  <a:latin typeface="Arial Narrow" pitchFamily="34" charset="0"/>
                </a:rPr>
                <a:t>(p. 241).</a:t>
              </a:r>
            </a:p>
          </p:txBody>
        </p:sp>
        <p:sp>
          <p:nvSpPr>
            <p:cNvPr id="90130" name="Text Box 18"/>
            <p:cNvSpPr txBox="1">
              <a:spLocks noChangeArrowheads="1"/>
            </p:cNvSpPr>
            <p:nvPr/>
          </p:nvSpPr>
          <p:spPr bwMode="auto">
            <a:xfrm>
              <a:off x="515" y="3600"/>
              <a:ext cx="251" cy="293"/>
            </a:xfrm>
            <a:prstGeom prst="rect">
              <a:avLst/>
            </a:prstGeom>
            <a:noFill/>
            <a:ln w="9525">
              <a:noFill/>
              <a:miter lim="800000"/>
              <a:headEnd/>
              <a:tailEnd/>
            </a:ln>
            <a:effectLst/>
          </p:spPr>
          <p:txBody>
            <a:bodyPr wrap="square">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90131" name="AutoShape 19"/>
          <p:cNvSpPr>
            <a:spLocks noChangeArrowheads="1"/>
          </p:cNvSpPr>
          <p:nvPr/>
        </p:nvSpPr>
        <p:spPr bwMode="auto">
          <a:xfrm rot="5400000">
            <a:off x="4415632" y="1851819"/>
            <a:ext cx="273050" cy="3697287"/>
          </a:xfrm>
          <a:prstGeom prst="downArrow">
            <a:avLst>
              <a:gd name="adj1" fmla="val 41667"/>
              <a:gd name="adj2" fmla="val 135156"/>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grpSp>
        <p:nvGrpSpPr>
          <p:cNvPr id="90132" name="Group 20"/>
          <p:cNvGrpSpPr>
            <a:grpSpLocks/>
          </p:cNvGrpSpPr>
          <p:nvPr/>
        </p:nvGrpSpPr>
        <p:grpSpPr bwMode="auto">
          <a:xfrm>
            <a:off x="3314700" y="2755900"/>
            <a:ext cx="2362200" cy="762000"/>
            <a:chOff x="3120" y="2880"/>
            <a:chExt cx="2160" cy="480"/>
          </a:xfrm>
        </p:grpSpPr>
        <p:sp>
          <p:nvSpPr>
            <p:cNvPr id="90133" name="Rectangle 21"/>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90134" name="Text Box 22"/>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dirty="0">
                  <a:solidFill>
                    <a:srgbClr val="000099"/>
                  </a:solidFill>
                </a:rPr>
                <a:t>Foundation</a:t>
              </a:r>
            </a:p>
            <a:p>
              <a:pPr algn="ctr" eaLnBrk="0" hangingPunct="0">
                <a:lnSpc>
                  <a:spcPct val="80000"/>
                </a:lnSpc>
              </a:pPr>
              <a:r>
                <a:rPr lang="en-US" sz="2600" b="1" dirty="0">
                  <a:solidFill>
                    <a:srgbClr val="000099"/>
                  </a:solidFill>
                </a:rPr>
                <a:t>of substance</a:t>
              </a:r>
            </a:p>
          </p:txBody>
        </p:sp>
      </p:grpSp>
      <p:grpSp>
        <p:nvGrpSpPr>
          <p:cNvPr id="90135" name="Group 23"/>
          <p:cNvGrpSpPr>
            <a:grpSpLocks/>
          </p:cNvGrpSpPr>
          <p:nvPr/>
        </p:nvGrpSpPr>
        <p:grpSpPr bwMode="auto">
          <a:xfrm>
            <a:off x="6019800" y="3259138"/>
            <a:ext cx="2286000" cy="855662"/>
            <a:chOff x="3840" y="960"/>
            <a:chExt cx="1440" cy="539"/>
          </a:xfrm>
        </p:grpSpPr>
        <p:sp>
          <p:nvSpPr>
            <p:cNvPr id="90136" name="Oval 24"/>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90137" name="WordArt 25"/>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dirty="0">
                  <a:ln w="19050">
                    <a:solidFill>
                      <a:srgbClr val="680000"/>
                    </a:solidFill>
                    <a:round/>
                    <a:headEnd/>
                    <a:tailEnd/>
                  </a:ln>
                  <a:solidFill>
                    <a:schemeClr val="bg1"/>
                  </a:solidFill>
                  <a:latin typeface="Impact"/>
                </a:rPr>
                <a:t>Israelites</a:t>
              </a:r>
            </a:p>
          </p:txBody>
        </p:sp>
      </p:grpSp>
      <p:grpSp>
        <p:nvGrpSpPr>
          <p:cNvPr id="90138" name="Group 26"/>
          <p:cNvGrpSpPr>
            <a:grpSpLocks/>
          </p:cNvGrpSpPr>
          <p:nvPr/>
        </p:nvGrpSpPr>
        <p:grpSpPr bwMode="auto">
          <a:xfrm>
            <a:off x="990600" y="3259138"/>
            <a:ext cx="1619250" cy="855662"/>
            <a:chOff x="1344" y="2736"/>
            <a:chExt cx="1056" cy="528"/>
          </a:xfrm>
        </p:grpSpPr>
        <p:sp>
          <p:nvSpPr>
            <p:cNvPr id="90139" name="Oval 27"/>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90140" name="WordArt 28"/>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dirty="0">
                  <a:ln w="38100">
                    <a:noFill/>
                    <a:round/>
                    <a:headEnd/>
                    <a:tailEnd/>
                  </a:ln>
                  <a:solidFill>
                    <a:srgbClr val="580000"/>
                  </a:solidFill>
                  <a:latin typeface="Impact"/>
                </a:rPr>
                <a:t>Moses</a:t>
              </a:r>
            </a:p>
          </p:txBody>
        </p:sp>
      </p:grpSp>
      <p:grpSp>
        <p:nvGrpSpPr>
          <p:cNvPr id="29" name="Group 4"/>
          <p:cNvGrpSpPr>
            <a:grpSpLocks/>
          </p:cNvGrpSpPr>
          <p:nvPr/>
        </p:nvGrpSpPr>
        <p:grpSpPr bwMode="auto">
          <a:xfrm>
            <a:off x="1905000" y="4343400"/>
            <a:ext cx="5181600" cy="565150"/>
            <a:chOff x="1008" y="2736"/>
            <a:chExt cx="3264" cy="356"/>
          </a:xfrm>
        </p:grpSpPr>
        <p:sp>
          <p:nvSpPr>
            <p:cNvPr id="30" name="Rectangle 5"/>
            <p:cNvSpPr>
              <a:spLocks noChangeArrowheads="1"/>
            </p:cNvSpPr>
            <p:nvPr/>
          </p:nvSpPr>
          <p:spPr bwMode="auto">
            <a:xfrm>
              <a:off x="1008" y="2736"/>
              <a:ext cx="3264" cy="336"/>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31" name="Text Box 6"/>
            <p:cNvSpPr txBox="1">
              <a:spLocks noChangeArrowheads="1"/>
            </p:cNvSpPr>
            <p:nvPr/>
          </p:nvSpPr>
          <p:spPr bwMode="auto">
            <a:xfrm>
              <a:off x="1008" y="2784"/>
              <a:ext cx="3264" cy="30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dirty="0">
                  <a:solidFill>
                    <a:schemeClr val="bg1"/>
                  </a:solidFill>
                  <a:latin typeface="Fette Engschrift" pitchFamily="2" charset="0"/>
                </a:rPr>
                <a:t>Success of dispensation to start</a:t>
              </a:r>
            </a:p>
          </p:txBody>
        </p:sp>
      </p:grpSp>
      <p:grpSp>
        <p:nvGrpSpPr>
          <p:cNvPr id="32" name="Group 24"/>
          <p:cNvGrpSpPr>
            <a:grpSpLocks/>
          </p:cNvGrpSpPr>
          <p:nvPr/>
        </p:nvGrpSpPr>
        <p:grpSpPr bwMode="auto">
          <a:xfrm>
            <a:off x="2209800" y="5029200"/>
            <a:ext cx="4572000" cy="565150"/>
            <a:chOff x="1248" y="3168"/>
            <a:chExt cx="2880" cy="356"/>
          </a:xfrm>
        </p:grpSpPr>
        <p:sp>
          <p:nvSpPr>
            <p:cNvPr id="33" name="Rectangle 25"/>
            <p:cNvSpPr>
              <a:spLocks noChangeArrowheads="1"/>
            </p:cNvSpPr>
            <p:nvPr/>
          </p:nvSpPr>
          <p:spPr bwMode="auto">
            <a:xfrm>
              <a:off x="1248" y="3168"/>
              <a:ext cx="2880" cy="336"/>
            </a:xfrm>
            <a:prstGeom prst="rect">
              <a:avLst/>
            </a:prstGeom>
            <a:solidFill>
              <a:srgbClr val="EAD5FF"/>
            </a:solidFill>
            <a:ln w="19050" algn="ctr">
              <a:solidFill>
                <a:srgbClr val="6600CC"/>
              </a:solidFill>
              <a:miter lim="800000"/>
              <a:headEnd/>
              <a:tailEnd/>
            </a:ln>
            <a:effectLst/>
          </p:spPr>
          <p:txBody>
            <a:bodyPr wrap="none" anchor="ctr"/>
            <a:lstStyle/>
            <a:p>
              <a:endParaRPr lang="en-US"/>
            </a:p>
          </p:txBody>
        </p:sp>
        <p:sp>
          <p:nvSpPr>
            <p:cNvPr id="34" name="Text Box 26"/>
            <p:cNvSpPr txBox="1">
              <a:spLocks noChangeArrowheads="1"/>
            </p:cNvSpPr>
            <p:nvPr/>
          </p:nvSpPr>
          <p:spPr bwMode="auto">
            <a:xfrm>
              <a:off x="1248" y="3216"/>
              <a:ext cx="2880" cy="308"/>
            </a:xfrm>
            <a:prstGeom prst="rect">
              <a:avLst/>
            </a:prstGeom>
            <a:noFill/>
            <a:ln w="19050">
              <a:noFill/>
              <a:miter lim="800000"/>
              <a:headEnd/>
              <a:tailEnd/>
            </a:ln>
            <a:effectLst>
              <a:outerShdw dist="28398" dir="20006097" algn="ctr" rotWithShape="0">
                <a:schemeClr val="bg1"/>
              </a:outerShdw>
            </a:effectLst>
          </p:spPr>
          <p:txBody>
            <a:bodyPr>
              <a:spAutoFit/>
            </a:bodyPr>
            <a:lstStyle/>
            <a:p>
              <a:pPr algn="ctr" eaLnBrk="0" hangingPunct="0">
                <a:lnSpc>
                  <a:spcPct val="65000"/>
                </a:lnSpc>
              </a:pPr>
              <a:r>
                <a:rPr lang="en-US" sz="4000" dirty="0">
                  <a:solidFill>
                    <a:srgbClr val="000099"/>
                  </a:solidFill>
                  <a:latin typeface="Fette Engschrift" pitchFamily="2" charset="0"/>
                </a:rPr>
                <a:t>Three signs and ten plagues</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0128"/>
                                        </p:tgtEl>
                                        <p:attrNameLst>
                                          <p:attrName>style.visibility</p:attrName>
                                        </p:attrNameLst>
                                      </p:cBhvr>
                                      <p:to>
                                        <p:strVal val="visible"/>
                                      </p:to>
                                    </p:set>
                                    <p:animEffect transition="in" filter="barn(outVertical)">
                                      <p:cBhvr>
                                        <p:cTn id="7" dur="500"/>
                                        <p:tgtEl>
                                          <p:spTgt spid="9012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90135"/>
                                        </p:tgtEl>
                                        <p:attrNameLst>
                                          <p:attrName>style.visibility</p:attrName>
                                        </p:attrNameLst>
                                      </p:cBhvr>
                                      <p:to>
                                        <p:strVal val="visible"/>
                                      </p:to>
                                    </p:set>
                                    <p:anim calcmode="lin" valueType="num">
                                      <p:cBhvr>
                                        <p:cTn id="12" dur="1000" fill="hold"/>
                                        <p:tgtEl>
                                          <p:spTgt spid="90135"/>
                                        </p:tgtEl>
                                        <p:attrNameLst>
                                          <p:attrName>ppt_w</p:attrName>
                                        </p:attrNameLst>
                                      </p:cBhvr>
                                      <p:tavLst>
                                        <p:tav tm="0">
                                          <p:val>
                                            <p:strVal val="2/3*#ppt_w"/>
                                          </p:val>
                                        </p:tav>
                                        <p:tav tm="100000">
                                          <p:val>
                                            <p:strVal val="#ppt_w"/>
                                          </p:val>
                                        </p:tav>
                                      </p:tavLst>
                                    </p:anim>
                                    <p:anim calcmode="lin" valueType="num">
                                      <p:cBhvr>
                                        <p:cTn id="13" dur="1000" fill="hold"/>
                                        <p:tgtEl>
                                          <p:spTgt spid="90135"/>
                                        </p:tgtEl>
                                        <p:attrNameLst>
                                          <p:attrName>ppt_h</p:attrName>
                                        </p:attrNameLst>
                                      </p:cBhvr>
                                      <p:tavLst>
                                        <p:tav tm="0">
                                          <p:val>
                                            <p:strVal val="2/3*#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90114"/>
                                        </p:tgtEl>
                                        <p:attrNameLst>
                                          <p:attrName>style.visibility</p:attrName>
                                        </p:attrNameLst>
                                      </p:cBhvr>
                                      <p:to>
                                        <p:strVal val="visible"/>
                                      </p:to>
                                    </p:set>
                                    <p:animEffect transition="in" filter="fade">
                                      <p:cBhvr>
                                        <p:cTn id="16" dur="2000"/>
                                        <p:tgtEl>
                                          <p:spTgt spid="901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0138"/>
                                        </p:tgtEl>
                                        <p:attrNameLst>
                                          <p:attrName>style.visibility</p:attrName>
                                        </p:attrNameLst>
                                      </p:cBhvr>
                                      <p:to>
                                        <p:strVal val="visible"/>
                                      </p:to>
                                    </p:set>
                                    <p:anim calcmode="lin" valueType="num">
                                      <p:cBhvr>
                                        <p:cTn id="21" dur="1000" fill="hold"/>
                                        <p:tgtEl>
                                          <p:spTgt spid="90138"/>
                                        </p:tgtEl>
                                        <p:attrNameLst>
                                          <p:attrName>ppt_w</p:attrName>
                                        </p:attrNameLst>
                                      </p:cBhvr>
                                      <p:tavLst>
                                        <p:tav tm="0">
                                          <p:val>
                                            <p:strVal val="#ppt_w*0.70"/>
                                          </p:val>
                                        </p:tav>
                                        <p:tav tm="100000">
                                          <p:val>
                                            <p:strVal val="#ppt_w"/>
                                          </p:val>
                                        </p:tav>
                                      </p:tavLst>
                                    </p:anim>
                                    <p:anim calcmode="lin" valueType="num">
                                      <p:cBhvr>
                                        <p:cTn id="22" dur="1000" fill="hold"/>
                                        <p:tgtEl>
                                          <p:spTgt spid="90138"/>
                                        </p:tgtEl>
                                        <p:attrNameLst>
                                          <p:attrName>ppt_h</p:attrName>
                                        </p:attrNameLst>
                                      </p:cBhvr>
                                      <p:tavLst>
                                        <p:tav tm="0">
                                          <p:val>
                                            <p:strVal val="#ppt_h"/>
                                          </p:val>
                                        </p:tav>
                                        <p:tav tm="100000">
                                          <p:val>
                                            <p:strVal val="#ppt_h"/>
                                          </p:val>
                                        </p:tav>
                                      </p:tavLst>
                                    </p:anim>
                                    <p:animEffect transition="in" filter="fade">
                                      <p:cBhvr>
                                        <p:cTn id="23" dur="1000"/>
                                        <p:tgtEl>
                                          <p:spTgt spid="90138"/>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90131"/>
                                        </p:tgtEl>
                                        <p:attrNameLst>
                                          <p:attrName>style.visibility</p:attrName>
                                        </p:attrNameLst>
                                      </p:cBhvr>
                                      <p:to>
                                        <p:strVal val="visible"/>
                                      </p:to>
                                    </p:set>
                                    <p:animEffect transition="in" filter="fade">
                                      <p:cBhvr>
                                        <p:cTn id="26" dur="2000"/>
                                        <p:tgtEl>
                                          <p:spTgt spid="90131"/>
                                        </p:tgtEl>
                                      </p:cBhvr>
                                    </p:animEffect>
                                  </p:childTnLst>
                                </p:cTn>
                              </p:par>
                              <p:par>
                                <p:cTn id="27" presetID="10" presetClass="entr" presetSubtype="0" fill="hold" nodeType="withEffect">
                                  <p:stCondLst>
                                    <p:cond delay="500"/>
                                  </p:stCondLst>
                                  <p:childTnLst>
                                    <p:set>
                                      <p:cBhvr>
                                        <p:cTn id="28" dur="1" fill="hold">
                                          <p:stCondLst>
                                            <p:cond delay="0"/>
                                          </p:stCondLst>
                                        </p:cTn>
                                        <p:tgtEl>
                                          <p:spTgt spid="90132"/>
                                        </p:tgtEl>
                                        <p:attrNameLst>
                                          <p:attrName>style.visibility</p:attrName>
                                        </p:attrNameLst>
                                      </p:cBhvr>
                                      <p:to>
                                        <p:strVal val="visible"/>
                                      </p:to>
                                    </p:set>
                                    <p:animEffect transition="in" filter="fade">
                                      <p:cBhvr>
                                        <p:cTn id="29" dur="2000"/>
                                        <p:tgtEl>
                                          <p:spTgt spid="90132"/>
                                        </p:tgtEl>
                                      </p:cBhvr>
                                    </p:animEffect>
                                  </p:childTnLst>
                                </p:cTn>
                              </p:par>
                              <p:par>
                                <p:cTn id="30" presetID="10" presetClass="entr" presetSubtype="0" fill="hold" nodeType="withEffect">
                                  <p:stCondLst>
                                    <p:cond delay="1000"/>
                                  </p:stCondLst>
                                  <p:childTnLst>
                                    <p:set>
                                      <p:cBhvr>
                                        <p:cTn id="31" dur="1" fill="hold">
                                          <p:stCondLst>
                                            <p:cond delay="0"/>
                                          </p:stCondLst>
                                        </p:cTn>
                                        <p:tgtEl>
                                          <p:spTgt spid="90118"/>
                                        </p:tgtEl>
                                        <p:attrNameLst>
                                          <p:attrName>style.visibility</p:attrName>
                                        </p:attrNameLst>
                                      </p:cBhvr>
                                      <p:to>
                                        <p:strVal val="visible"/>
                                      </p:to>
                                    </p:set>
                                    <p:animEffect transition="in" filter="fade">
                                      <p:cBhvr>
                                        <p:cTn id="32" dur="3000"/>
                                        <p:tgtEl>
                                          <p:spTgt spid="90118"/>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90121"/>
                                        </p:tgtEl>
                                        <p:attrNameLst>
                                          <p:attrName>style.visibility</p:attrName>
                                        </p:attrNameLst>
                                      </p:cBhvr>
                                      <p:to>
                                        <p:strVal val="visible"/>
                                      </p:to>
                                    </p:set>
                                    <p:animEffect transition="in" filter="fade">
                                      <p:cBhvr>
                                        <p:cTn id="35" dur="3000"/>
                                        <p:tgtEl>
                                          <p:spTgt spid="90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nimBg="1"/>
      <p:bldP spid="901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5418138"/>
            <a:ext cx="9144000" cy="1439862"/>
          </a:xfrm>
          <a:prstGeom prst="rect">
            <a:avLst/>
          </a:prstGeom>
          <a:solidFill>
            <a:schemeClr val="tx1"/>
          </a:solidFill>
          <a:ln w="9525">
            <a:solidFill>
              <a:schemeClr val="tx1"/>
            </a:solidFill>
            <a:miter lim="800000"/>
            <a:headEnd/>
            <a:tailEnd/>
          </a:ln>
          <a:effectLst/>
        </p:spPr>
        <p:txBody>
          <a:bodyPr wrap="none" anchor="ctr"/>
          <a:lstStyle/>
          <a:p>
            <a:pPr algn="ctr"/>
            <a:endParaRPr lang="en-US" sz="3200">
              <a:solidFill>
                <a:srgbClr val="000099"/>
              </a:solidFill>
              <a:latin typeface="Arial Black" pitchFamily="34" charset="0"/>
            </a:endParaRPr>
          </a:p>
        </p:txBody>
      </p:sp>
      <p:grpSp>
        <p:nvGrpSpPr>
          <p:cNvPr id="7171" name="Group 3"/>
          <p:cNvGrpSpPr>
            <a:grpSpLocks/>
          </p:cNvGrpSpPr>
          <p:nvPr/>
        </p:nvGrpSpPr>
        <p:grpSpPr bwMode="auto">
          <a:xfrm>
            <a:off x="1295400" y="5680080"/>
            <a:ext cx="6273800" cy="627063"/>
            <a:chOff x="288" y="3507"/>
            <a:chExt cx="3952" cy="395"/>
          </a:xfrm>
        </p:grpSpPr>
        <p:sp>
          <p:nvSpPr>
            <p:cNvPr id="7172" name="Text Box 4"/>
            <p:cNvSpPr txBox="1">
              <a:spLocks noChangeArrowheads="1"/>
            </p:cNvSpPr>
            <p:nvPr/>
          </p:nvSpPr>
          <p:spPr bwMode="auto">
            <a:xfrm>
              <a:off x="480" y="3521"/>
              <a:ext cx="3760" cy="381"/>
            </a:xfrm>
            <a:prstGeom prst="rect">
              <a:avLst/>
            </a:prstGeom>
            <a:noFill/>
            <a:ln w="9525">
              <a:noFill/>
              <a:miter lim="800000"/>
              <a:headEnd/>
              <a:tailEnd/>
            </a:ln>
            <a:effectLst/>
          </p:spPr>
          <p:txBody>
            <a:bodyPr wrap="square">
              <a:spAutoFit/>
            </a:bodyPr>
            <a:lstStyle/>
            <a:p>
              <a:pPr eaLnBrk="0" hangingPunct="0">
                <a:lnSpc>
                  <a:spcPts val="2000"/>
                </a:lnSpc>
              </a:pPr>
              <a:r>
                <a:rPr lang="en-US" sz="2000" b="1" dirty="0">
                  <a:solidFill>
                    <a:schemeClr val="bg1"/>
                  </a:solidFill>
                  <a:latin typeface="Arial Narrow" pitchFamily="34" charset="0"/>
                </a:rPr>
                <a:t>God set up the providential courses of </a:t>
              </a:r>
              <a:r>
                <a:rPr lang="en-US" sz="2000" b="1" u="sng" dirty="0">
                  <a:solidFill>
                    <a:schemeClr val="bg1"/>
                  </a:solidFill>
                  <a:latin typeface="Arial Narrow" pitchFamily="34" charset="0"/>
                </a:rPr>
                <a:t>Jacob and Moses</a:t>
              </a:r>
              <a:r>
                <a:rPr lang="en-US" sz="2000" b="1" dirty="0">
                  <a:solidFill>
                    <a:schemeClr val="bg1"/>
                  </a:solidFill>
                  <a:latin typeface="Arial Narrow" pitchFamily="34" charset="0"/>
                </a:rPr>
                <a:t> as models for Jesus’ course to save humankind.</a:t>
              </a:r>
              <a:endParaRPr lang="en-US" sz="2000" dirty="0">
                <a:solidFill>
                  <a:schemeClr val="bg1"/>
                </a:solidFill>
                <a:latin typeface="Arial Narrow" pitchFamily="34" charset="0"/>
              </a:endParaRPr>
            </a:p>
          </p:txBody>
        </p:sp>
        <p:sp>
          <p:nvSpPr>
            <p:cNvPr id="7173" name="Text Box 5"/>
            <p:cNvSpPr txBox="1">
              <a:spLocks noChangeArrowheads="1"/>
            </p:cNvSpPr>
            <p:nvPr/>
          </p:nvSpPr>
          <p:spPr bwMode="auto">
            <a:xfrm>
              <a:off x="288" y="3507"/>
              <a:ext cx="240" cy="282"/>
            </a:xfrm>
            <a:prstGeom prst="rect">
              <a:avLst/>
            </a:prstGeom>
            <a:noFill/>
            <a:ln w="9525">
              <a:noFill/>
              <a:miter lim="800000"/>
              <a:headEnd/>
              <a:tailEnd/>
            </a:ln>
            <a:effectLst/>
          </p:spPr>
          <p:txBody>
            <a:bodyPr wrap="square">
              <a:spAutoFit/>
            </a:bodyPr>
            <a:lstStyle/>
            <a:p>
              <a:pPr eaLnBrk="0" hangingPunct="0">
                <a:lnSpc>
                  <a:spcPts val="25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pic>
        <p:nvPicPr>
          <p:cNvPr id="7174" name="Picture 6" descr="faith002"/>
          <p:cNvPicPr>
            <a:picLocks noChangeAspect="1" noChangeArrowheads="1"/>
          </p:cNvPicPr>
          <p:nvPr/>
        </p:nvPicPr>
        <p:blipFill>
          <a:blip r:embed="rId3"/>
          <a:srcRect/>
          <a:stretch>
            <a:fillRect/>
          </a:stretch>
        </p:blipFill>
        <p:spPr bwMode="auto">
          <a:xfrm>
            <a:off x="228600" y="381000"/>
            <a:ext cx="1981200" cy="1627188"/>
          </a:xfrm>
          <a:prstGeom prst="rect">
            <a:avLst/>
          </a:prstGeom>
          <a:noFill/>
        </p:spPr>
      </p:pic>
      <p:sp>
        <p:nvSpPr>
          <p:cNvPr id="7175" name="Text Box 7"/>
          <p:cNvSpPr txBox="1">
            <a:spLocks noChangeArrowheads="1"/>
          </p:cNvSpPr>
          <p:nvPr/>
        </p:nvSpPr>
        <p:spPr bwMode="auto">
          <a:xfrm>
            <a:off x="2133600" y="685800"/>
            <a:ext cx="6934200" cy="585788"/>
          </a:xfrm>
          <a:prstGeom prst="rect">
            <a:avLst/>
          </a:prstGeom>
          <a:noFill/>
          <a:ln w="9525">
            <a:noFill/>
            <a:miter lim="800000"/>
            <a:headEnd/>
            <a:tailEnd/>
          </a:ln>
          <a:effectLst/>
        </p:spPr>
        <p:txBody>
          <a:bodyPr>
            <a:spAutoFit/>
          </a:bodyPr>
          <a:lstStyle/>
          <a:p>
            <a:pPr algn="ctr" eaLnBrk="0" hangingPunct="0">
              <a:lnSpc>
                <a:spcPct val="90000"/>
              </a:lnSpc>
            </a:pPr>
            <a:r>
              <a:rPr lang="en-US" sz="3600">
                <a:solidFill>
                  <a:srgbClr val="660033"/>
                </a:solidFill>
                <a:latin typeface="Impact" pitchFamily="34" charset="0"/>
              </a:rPr>
              <a:t>….Secrets of God’s work of salvation</a:t>
            </a:r>
            <a:endParaRPr lang="en-US" sz="3600" b="1">
              <a:solidFill>
                <a:srgbClr val="660033"/>
              </a:solidFill>
              <a:latin typeface="Impact" pitchFamily="34" charset="0"/>
            </a:endParaRPr>
          </a:p>
        </p:txBody>
      </p:sp>
      <p:sp>
        <p:nvSpPr>
          <p:cNvPr id="7177" name="AutoShape 9"/>
          <p:cNvSpPr>
            <a:spLocks noChangeArrowheads="1"/>
          </p:cNvSpPr>
          <p:nvPr/>
        </p:nvSpPr>
        <p:spPr bwMode="auto">
          <a:xfrm rot="5400000" flipH="1" flipV="1">
            <a:off x="1181100" y="2857500"/>
            <a:ext cx="228600" cy="762000"/>
          </a:xfrm>
          <a:prstGeom prst="downArrow">
            <a:avLst>
              <a:gd name="adj1" fmla="val 34167"/>
              <a:gd name="adj2" fmla="val 170309"/>
            </a:avLst>
          </a:prstGeom>
          <a:gradFill rotWithShape="1">
            <a:gsLst>
              <a:gs pos="0">
                <a:srgbClr val="CC6600"/>
              </a:gs>
              <a:gs pos="100000">
                <a:srgbClr val="660033"/>
              </a:gs>
            </a:gsLst>
            <a:lin ang="5400000" scaled="1"/>
          </a:gradFill>
          <a:ln w="19050" algn="ctr">
            <a:solidFill>
              <a:srgbClr val="660066"/>
            </a:solidFill>
            <a:miter lim="800000"/>
            <a:headEnd/>
            <a:tailEnd/>
          </a:ln>
          <a:effectLst/>
        </p:spPr>
        <p:txBody>
          <a:bodyPr vert="eaVert" wrap="none" anchor="ctr"/>
          <a:lstStyle/>
          <a:p>
            <a:pPr algn="ctr"/>
            <a:endParaRPr lang="en-US"/>
          </a:p>
        </p:txBody>
      </p:sp>
      <p:sp>
        <p:nvSpPr>
          <p:cNvPr id="7178" name="Text Box 10"/>
          <p:cNvSpPr txBox="1">
            <a:spLocks noChangeArrowheads="1"/>
          </p:cNvSpPr>
          <p:nvPr/>
        </p:nvSpPr>
        <p:spPr bwMode="auto">
          <a:xfrm>
            <a:off x="609600" y="2362200"/>
            <a:ext cx="6934200" cy="585788"/>
          </a:xfrm>
          <a:prstGeom prst="rect">
            <a:avLst/>
          </a:prstGeom>
          <a:noFill/>
          <a:ln w="9525">
            <a:noFill/>
            <a:miter lim="800000"/>
            <a:headEnd/>
            <a:tailEnd/>
          </a:ln>
          <a:effectLst/>
        </p:spPr>
        <p:txBody>
          <a:bodyPr>
            <a:spAutoFit/>
          </a:bodyPr>
          <a:lstStyle/>
          <a:p>
            <a:pPr algn="ctr" eaLnBrk="0" hangingPunct="0">
              <a:lnSpc>
                <a:spcPct val="90000"/>
              </a:lnSpc>
            </a:pPr>
            <a:r>
              <a:rPr lang="en-US" sz="3600">
                <a:solidFill>
                  <a:srgbClr val="660033"/>
                </a:solidFill>
                <a:latin typeface="Impact" pitchFamily="34" charset="0"/>
              </a:rPr>
              <a:t>Principle behind God’s providence</a:t>
            </a:r>
            <a:endParaRPr lang="en-US" sz="3600" b="1">
              <a:solidFill>
                <a:srgbClr val="660033"/>
              </a:solidFill>
              <a:latin typeface="Impact" pitchFamily="34" charset="0"/>
            </a:endParaRPr>
          </a:p>
        </p:txBody>
      </p:sp>
      <p:sp>
        <p:nvSpPr>
          <p:cNvPr id="7179" name="Text Box 11"/>
          <p:cNvSpPr txBox="1">
            <a:spLocks noChangeArrowheads="1"/>
          </p:cNvSpPr>
          <p:nvPr/>
        </p:nvSpPr>
        <p:spPr bwMode="auto">
          <a:xfrm>
            <a:off x="1752600" y="2995613"/>
            <a:ext cx="6248400" cy="585787"/>
          </a:xfrm>
          <a:prstGeom prst="rect">
            <a:avLst/>
          </a:prstGeom>
          <a:noFill/>
          <a:ln w="9525">
            <a:noFill/>
            <a:miter lim="800000"/>
            <a:headEnd/>
            <a:tailEnd/>
          </a:ln>
          <a:effectLst/>
        </p:spPr>
        <p:txBody>
          <a:bodyPr>
            <a:spAutoFit/>
          </a:bodyPr>
          <a:lstStyle/>
          <a:p>
            <a:pPr eaLnBrk="0" hangingPunct="0">
              <a:lnSpc>
                <a:spcPct val="90000"/>
              </a:lnSpc>
            </a:pPr>
            <a:r>
              <a:rPr lang="en-US" sz="3600">
                <a:solidFill>
                  <a:srgbClr val="660033"/>
                </a:solidFill>
                <a:latin typeface="Impact" pitchFamily="34" charset="0"/>
              </a:rPr>
              <a:t>Unable to discern the mysteries</a:t>
            </a:r>
            <a:endParaRPr lang="en-US" sz="3600" b="1">
              <a:solidFill>
                <a:srgbClr val="660033"/>
              </a:solidFill>
              <a:latin typeface="Impact" pitchFamily="34" charset="0"/>
            </a:endParaRPr>
          </a:p>
        </p:txBody>
      </p:sp>
      <p:sp>
        <p:nvSpPr>
          <p:cNvPr id="7180" name="AutoShape 12"/>
          <p:cNvSpPr>
            <a:spLocks noChangeArrowheads="1"/>
          </p:cNvSpPr>
          <p:nvPr/>
        </p:nvSpPr>
        <p:spPr bwMode="auto">
          <a:xfrm rot="5400000" flipH="1" flipV="1">
            <a:off x="1181100" y="4381500"/>
            <a:ext cx="228600" cy="762000"/>
          </a:xfrm>
          <a:prstGeom prst="downArrow">
            <a:avLst>
              <a:gd name="adj1" fmla="val 34167"/>
              <a:gd name="adj2" fmla="val 170309"/>
            </a:avLst>
          </a:prstGeom>
          <a:gradFill rotWithShape="1">
            <a:gsLst>
              <a:gs pos="0">
                <a:srgbClr val="CC6600"/>
              </a:gs>
              <a:gs pos="100000">
                <a:srgbClr val="660033"/>
              </a:gs>
            </a:gsLst>
            <a:lin ang="5400000" scaled="1"/>
          </a:gradFill>
          <a:ln w="19050" algn="ctr">
            <a:solidFill>
              <a:srgbClr val="660066"/>
            </a:solidFill>
            <a:miter lim="800000"/>
            <a:headEnd/>
            <a:tailEnd/>
          </a:ln>
          <a:effectLst/>
        </p:spPr>
        <p:txBody>
          <a:bodyPr vert="eaVert" wrap="none" anchor="ctr"/>
          <a:lstStyle/>
          <a:p>
            <a:pPr algn="ctr"/>
            <a:endParaRPr lang="en-US"/>
          </a:p>
        </p:txBody>
      </p:sp>
      <p:sp>
        <p:nvSpPr>
          <p:cNvPr id="7181" name="Text Box 13"/>
          <p:cNvSpPr txBox="1">
            <a:spLocks noChangeArrowheads="1"/>
          </p:cNvSpPr>
          <p:nvPr/>
        </p:nvSpPr>
        <p:spPr bwMode="auto">
          <a:xfrm>
            <a:off x="609600" y="3886200"/>
            <a:ext cx="8001000" cy="585788"/>
          </a:xfrm>
          <a:prstGeom prst="rect">
            <a:avLst/>
          </a:prstGeom>
          <a:noFill/>
          <a:ln w="9525">
            <a:noFill/>
            <a:miter lim="800000"/>
            <a:headEnd/>
            <a:tailEnd/>
          </a:ln>
          <a:effectLst/>
        </p:spPr>
        <p:txBody>
          <a:bodyPr>
            <a:spAutoFit/>
          </a:bodyPr>
          <a:lstStyle/>
          <a:p>
            <a:pPr algn="ctr" eaLnBrk="0" hangingPunct="0">
              <a:lnSpc>
                <a:spcPct val="90000"/>
              </a:lnSpc>
            </a:pPr>
            <a:r>
              <a:rPr lang="en-US" sz="3600" dirty="0">
                <a:solidFill>
                  <a:srgbClr val="660033"/>
                </a:solidFill>
                <a:latin typeface="Impact" pitchFamily="34" charset="0"/>
              </a:rPr>
              <a:t>Providential courses of Jacob and Moses</a:t>
            </a:r>
            <a:endParaRPr lang="en-US" sz="3600" b="1" dirty="0">
              <a:solidFill>
                <a:srgbClr val="660033"/>
              </a:solidFill>
              <a:latin typeface="Impact" pitchFamily="34" charset="0"/>
            </a:endParaRPr>
          </a:p>
        </p:txBody>
      </p:sp>
      <p:sp>
        <p:nvSpPr>
          <p:cNvPr id="7182" name="Text Box 14"/>
          <p:cNvSpPr txBox="1">
            <a:spLocks noChangeArrowheads="1"/>
          </p:cNvSpPr>
          <p:nvPr/>
        </p:nvSpPr>
        <p:spPr bwMode="auto">
          <a:xfrm>
            <a:off x="1752600" y="4519613"/>
            <a:ext cx="2819400" cy="585787"/>
          </a:xfrm>
          <a:prstGeom prst="rect">
            <a:avLst/>
          </a:prstGeom>
          <a:noFill/>
          <a:ln w="9525">
            <a:noFill/>
            <a:miter lim="800000"/>
            <a:headEnd/>
            <a:tailEnd/>
          </a:ln>
          <a:effectLst/>
        </p:spPr>
        <p:txBody>
          <a:bodyPr>
            <a:spAutoFit/>
          </a:bodyPr>
          <a:lstStyle/>
          <a:p>
            <a:pPr eaLnBrk="0" hangingPunct="0">
              <a:lnSpc>
                <a:spcPct val="90000"/>
              </a:lnSpc>
            </a:pPr>
            <a:r>
              <a:rPr lang="en-US" sz="3600">
                <a:solidFill>
                  <a:srgbClr val="660033"/>
                </a:solidFill>
                <a:latin typeface="Impact" pitchFamily="34" charset="0"/>
              </a:rPr>
              <a:t>Jesus’ course</a:t>
            </a:r>
            <a:endParaRPr lang="en-US" sz="3600" b="1">
              <a:solidFill>
                <a:srgbClr val="660033"/>
              </a:solidFill>
              <a:latin typeface="Impact" pitchFamily="34" charset="0"/>
            </a:endParaRPr>
          </a:p>
        </p:txBody>
      </p:sp>
      <p:sp>
        <p:nvSpPr>
          <p:cNvPr id="15" name="Text Box 8"/>
          <p:cNvSpPr txBox="1">
            <a:spLocks noChangeArrowheads="1"/>
          </p:cNvSpPr>
          <p:nvPr/>
        </p:nvSpPr>
        <p:spPr bwMode="auto">
          <a:xfrm>
            <a:off x="2362200" y="1111250"/>
            <a:ext cx="2838450" cy="641350"/>
          </a:xfrm>
          <a:prstGeom prst="rect">
            <a:avLst/>
          </a:prstGeom>
          <a:noFill/>
          <a:ln w="9525">
            <a:noFill/>
            <a:miter lim="800000"/>
            <a:headEnd/>
            <a:tailEnd/>
          </a:ln>
          <a:effectLst/>
        </p:spPr>
        <p:txBody>
          <a:bodyPr>
            <a:spAutoFit/>
          </a:bodyPr>
          <a:lstStyle/>
          <a:p>
            <a:pPr algn="ctr" eaLnBrk="0" hangingPunct="0"/>
            <a:r>
              <a:rPr lang="en-US" sz="3600" b="1" dirty="0">
                <a:solidFill>
                  <a:srgbClr val="800000"/>
                </a:solidFill>
                <a:effectLst>
                  <a:outerShdw algn="tl">
                    <a:srgbClr val="000000"/>
                  </a:outerShdw>
                </a:effectLst>
                <a:latin typeface="Times New Roman" pitchFamily="18" charset="0"/>
              </a:rPr>
              <a:t>(Amos 3:7)</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outVertic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Effect transition="in" filter="fade">
                                      <p:cBhvr>
                                        <p:cTn id="12" dur="2000"/>
                                        <p:tgtEl>
                                          <p:spTgt spid="7181"/>
                                        </p:tgtEl>
                                      </p:cBhvr>
                                    </p:animEffect>
                                    <p:anim calcmode="lin" valueType="num">
                                      <p:cBhvr>
                                        <p:cTn id="13" dur="2000" fill="hold"/>
                                        <p:tgtEl>
                                          <p:spTgt spid="7181"/>
                                        </p:tgtEl>
                                        <p:attrNameLst>
                                          <p:attrName>ppt_x</p:attrName>
                                        </p:attrNameLst>
                                      </p:cBhvr>
                                      <p:tavLst>
                                        <p:tav tm="0">
                                          <p:val>
                                            <p:strVal val="#ppt_x"/>
                                          </p:val>
                                        </p:tav>
                                        <p:tav tm="100000">
                                          <p:val>
                                            <p:strVal val="#ppt_x"/>
                                          </p:val>
                                        </p:tav>
                                      </p:tavLst>
                                    </p:anim>
                                    <p:anim calcmode="lin" valueType="num">
                                      <p:cBhvr>
                                        <p:cTn id="14" dur="2000" fill="hold"/>
                                        <p:tgtEl>
                                          <p:spTgt spid="7181"/>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182"/>
                                        </p:tgtEl>
                                        <p:attrNameLst>
                                          <p:attrName>style.visibility</p:attrName>
                                        </p:attrNameLst>
                                      </p:cBhvr>
                                      <p:to>
                                        <p:strVal val="visible"/>
                                      </p:to>
                                    </p:set>
                                    <p:animEffect transition="in" filter="fade">
                                      <p:cBhvr>
                                        <p:cTn id="18" dur="2000"/>
                                        <p:tgtEl>
                                          <p:spTgt spid="718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80"/>
                                        </p:tgtEl>
                                        <p:attrNameLst>
                                          <p:attrName>style.visibility</p:attrName>
                                        </p:attrNameLst>
                                      </p:cBhvr>
                                      <p:to>
                                        <p:strVal val="visible"/>
                                      </p:to>
                                    </p:set>
                                    <p:animEffect transition="in" filter="fade">
                                      <p:cBhvr>
                                        <p:cTn id="21" dur="2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7181" grpId="0"/>
      <p:bldP spid="718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62" name="Picture 2" descr="Moses reciting the Law"/>
          <p:cNvPicPr>
            <a:picLocks noChangeAspect="1" noChangeArrowheads="1"/>
          </p:cNvPicPr>
          <p:nvPr/>
        </p:nvPicPr>
        <p:blipFill>
          <a:blip r:embed="rId3">
            <a:lum contrast="-42000"/>
          </a:blip>
          <a:srcRect l="1175" b="10123"/>
          <a:stretch>
            <a:fillRect/>
          </a:stretch>
        </p:blipFill>
        <p:spPr bwMode="auto">
          <a:xfrm>
            <a:off x="744538" y="846138"/>
            <a:ext cx="7683500" cy="4924425"/>
          </a:xfrm>
          <a:prstGeom prst="rect">
            <a:avLst/>
          </a:prstGeom>
          <a:solidFill>
            <a:srgbClr val="FFFFFF"/>
          </a:solidFill>
        </p:spPr>
      </p:pic>
      <p:sp>
        <p:nvSpPr>
          <p:cNvPr id="92163" name="Rectangle 3"/>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92164" name="Group 4"/>
          <p:cNvGrpSpPr>
            <a:grpSpLocks/>
          </p:cNvGrpSpPr>
          <p:nvPr/>
        </p:nvGrpSpPr>
        <p:grpSpPr bwMode="auto">
          <a:xfrm>
            <a:off x="1295400" y="5867400"/>
            <a:ext cx="6382246" cy="660400"/>
            <a:chOff x="480" y="3622"/>
            <a:chExt cx="4150" cy="416"/>
          </a:xfrm>
        </p:grpSpPr>
        <p:sp>
          <p:nvSpPr>
            <p:cNvPr id="92165" name="Text Box 5"/>
            <p:cNvSpPr txBox="1">
              <a:spLocks noChangeArrowheads="1"/>
            </p:cNvSpPr>
            <p:nvPr/>
          </p:nvSpPr>
          <p:spPr bwMode="auto">
            <a:xfrm>
              <a:off x="720" y="3670"/>
              <a:ext cx="3910"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The Israelites had to remain faithful and obedient to Moses for the duration of their journey.</a:t>
              </a:r>
              <a:endParaRPr lang="en-US" sz="2000" dirty="0">
                <a:solidFill>
                  <a:schemeClr val="bg1"/>
                </a:solidFill>
                <a:latin typeface="Arial Narrow" pitchFamily="34" charset="0"/>
              </a:endParaRPr>
            </a:p>
          </p:txBody>
        </p:sp>
        <p:sp>
          <p:nvSpPr>
            <p:cNvPr id="92166" name="Text Box 6"/>
            <p:cNvSpPr txBox="1">
              <a:spLocks noChangeArrowheads="1"/>
            </p:cNvSpPr>
            <p:nvPr/>
          </p:nvSpPr>
          <p:spPr bwMode="auto">
            <a:xfrm>
              <a:off x="480" y="3622"/>
              <a:ext cx="336" cy="304"/>
            </a:xfrm>
            <a:prstGeom prst="rect">
              <a:avLst/>
            </a:prstGeom>
            <a:noFill/>
            <a:ln w="9525">
              <a:noFill/>
              <a:miter lim="800000"/>
              <a:headEnd/>
              <a:tailEnd/>
            </a:ln>
            <a:effectLst/>
          </p:spPr>
          <p:txBody>
            <a:bodyPr>
              <a:spAutoFit/>
            </a:bodyPr>
            <a:lstStyle/>
            <a:p>
              <a:pPr algn="ctr" eaLnBrk="0" hangingPunct="0">
                <a:lnSpc>
                  <a:spcPct val="55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barn(outVertical)">
                                      <p:cBhvr>
                                        <p:cTn id="7"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3186" name="Group 2"/>
          <p:cNvGrpSpPr>
            <a:grpSpLocks/>
          </p:cNvGrpSpPr>
          <p:nvPr/>
        </p:nvGrpSpPr>
        <p:grpSpPr bwMode="auto">
          <a:xfrm>
            <a:off x="738188" y="628650"/>
            <a:ext cx="7667625" cy="5924550"/>
            <a:chOff x="465" y="396"/>
            <a:chExt cx="4830" cy="3732"/>
          </a:xfrm>
        </p:grpSpPr>
        <p:pic>
          <p:nvPicPr>
            <p:cNvPr id="93187" name="Picture 3" descr="Sinai_New_11_13_03"/>
            <p:cNvPicPr>
              <a:picLocks noChangeAspect="1" noChangeArrowheads="1"/>
            </p:cNvPicPr>
            <p:nvPr/>
          </p:nvPicPr>
          <p:blipFill>
            <a:blip r:embed="rId3">
              <a:lum bright="-12000"/>
            </a:blip>
            <a:srcRect/>
            <a:stretch>
              <a:fillRect/>
            </a:stretch>
          </p:blipFill>
          <p:spPr bwMode="auto">
            <a:xfrm>
              <a:off x="465" y="396"/>
              <a:ext cx="4830" cy="3732"/>
            </a:xfrm>
            <a:prstGeom prst="rect">
              <a:avLst/>
            </a:prstGeom>
            <a:noFill/>
          </p:spPr>
        </p:pic>
        <p:sp>
          <p:nvSpPr>
            <p:cNvPr id="93188" name="WordArt 4"/>
            <p:cNvSpPr>
              <a:spLocks noChangeArrowheads="1" noChangeShapeType="1" noTextEdit="1"/>
            </p:cNvSpPr>
            <p:nvPr/>
          </p:nvSpPr>
          <p:spPr bwMode="auto">
            <a:xfrm rot="-25553890">
              <a:off x="354" y="2477"/>
              <a:ext cx="1104" cy="27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effectLst>
                    <a:prstShdw prst="shdw17" dist="12700" dir="5400000">
                      <a:srgbClr val="996600"/>
                    </a:prstShdw>
                  </a:effectLst>
                  <a:latin typeface="Lithograph"/>
                </a:rPr>
                <a:t>Egypt</a:t>
              </a:r>
            </a:p>
          </p:txBody>
        </p:sp>
        <p:sp>
          <p:nvSpPr>
            <p:cNvPr id="93189" name="WordArt 5"/>
            <p:cNvSpPr>
              <a:spLocks noChangeArrowheads="1" noChangeShapeType="1" noTextEdit="1"/>
            </p:cNvSpPr>
            <p:nvPr/>
          </p:nvSpPr>
          <p:spPr bwMode="auto">
            <a:xfrm>
              <a:off x="4900" y="1067"/>
              <a:ext cx="332" cy="91"/>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FFD98D"/>
                  </a:solidFill>
                  <a:effectLst>
                    <a:outerShdw dist="35921" dir="2700000" sy="50000" rotWithShape="0">
                      <a:srgbClr val="663300">
                        <a:alpha val="70000"/>
                      </a:srgbClr>
                    </a:outerShdw>
                  </a:effectLst>
                  <a:latin typeface="Arial Black"/>
                </a:rPr>
                <a:t>Jordan</a:t>
              </a:r>
            </a:p>
          </p:txBody>
        </p:sp>
        <p:sp>
          <p:nvSpPr>
            <p:cNvPr id="93190" name="WordArt 6"/>
            <p:cNvSpPr>
              <a:spLocks noChangeArrowheads="1" noChangeShapeType="1" noTextEdit="1"/>
            </p:cNvSpPr>
            <p:nvPr/>
          </p:nvSpPr>
          <p:spPr bwMode="auto">
            <a:xfrm>
              <a:off x="4898" y="1158"/>
              <a:ext cx="331" cy="90"/>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FFD98D"/>
                  </a:solidFill>
                  <a:effectLst>
                    <a:outerShdw dist="35921" dir="2700000" sy="50000" rotWithShape="0">
                      <a:srgbClr val="663300">
                        <a:alpha val="70000"/>
                      </a:srgbClr>
                    </a:outerShdw>
                  </a:effectLst>
                  <a:latin typeface="Arial Black"/>
                </a:rPr>
                <a:t> River </a:t>
              </a:r>
            </a:p>
          </p:txBody>
        </p:sp>
        <p:sp>
          <p:nvSpPr>
            <p:cNvPr id="93191" name="WordArt 7"/>
            <p:cNvSpPr>
              <a:spLocks noChangeArrowheads="1" noChangeShapeType="1" noTextEdit="1"/>
            </p:cNvSpPr>
            <p:nvPr/>
          </p:nvSpPr>
          <p:spPr bwMode="auto">
            <a:xfrm>
              <a:off x="4446" y="1368"/>
              <a:ext cx="834" cy="181"/>
            </a:xfrm>
            <a:prstGeom prst="rect">
              <a:avLst/>
            </a:prstGeom>
          </p:spPr>
          <p:txBody>
            <a:bodyPr wrap="none" fromWordArt="1">
              <a:prstTxWarp prst="textFadeUp">
                <a:avLst>
                  <a:gd name="adj" fmla="val 26866"/>
                </a:avLst>
              </a:prstTxWarp>
            </a:bodyPr>
            <a:lstStyle/>
            <a:p>
              <a:pPr algn="ctr"/>
              <a:r>
                <a:rPr lang="en-US" sz="3600" kern="10">
                  <a:ln w="12700">
                    <a:solidFill>
                      <a:srgbClr val="CC6600"/>
                    </a:solidFill>
                    <a:round/>
                    <a:headEnd/>
                    <a:tailEnd/>
                  </a:ln>
                  <a:solidFill>
                    <a:srgbClr val="FFD98D"/>
                  </a:solidFill>
                  <a:effectLst>
                    <a:outerShdw dist="35921" dir="2700000" sy="50000" rotWithShape="0">
                      <a:srgbClr val="663300">
                        <a:alpha val="70000"/>
                      </a:srgbClr>
                    </a:outerShdw>
                  </a:effectLst>
                  <a:latin typeface="Arial Black"/>
                </a:rPr>
                <a:t>Dead Sea</a:t>
              </a:r>
            </a:p>
          </p:txBody>
        </p:sp>
        <p:sp>
          <p:nvSpPr>
            <p:cNvPr id="93192" name="WordArt 8"/>
            <p:cNvSpPr>
              <a:spLocks noChangeArrowheads="1" noChangeShapeType="1" noTextEdit="1"/>
            </p:cNvSpPr>
            <p:nvPr/>
          </p:nvSpPr>
          <p:spPr bwMode="auto">
            <a:xfrm rot="-452953">
              <a:off x="2016" y="2394"/>
              <a:ext cx="911" cy="150"/>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FFD98D"/>
                  </a:solidFill>
                  <a:effectLst>
                    <a:outerShdw sy="50000" rotWithShape="0">
                      <a:srgbClr val="663300">
                        <a:alpha val="50000"/>
                      </a:srgbClr>
                    </a:outerShdw>
                  </a:effectLst>
                  <a:latin typeface="Arial Black"/>
                </a:rPr>
                <a:t>Wilderness of Sin</a:t>
              </a:r>
            </a:p>
          </p:txBody>
        </p:sp>
        <p:sp>
          <p:nvSpPr>
            <p:cNvPr id="93193" name="WordArt 9"/>
            <p:cNvSpPr>
              <a:spLocks noChangeArrowheads="1" noChangeShapeType="1" noTextEdit="1"/>
            </p:cNvSpPr>
            <p:nvPr/>
          </p:nvSpPr>
          <p:spPr bwMode="auto">
            <a:xfrm rot="-44106511">
              <a:off x="2574" y="2500"/>
              <a:ext cx="834" cy="544"/>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of</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Sinai</a:t>
              </a:r>
            </a:p>
          </p:txBody>
        </p:sp>
        <p:sp>
          <p:nvSpPr>
            <p:cNvPr id="93194" name="WordArt 10"/>
            <p:cNvSpPr>
              <a:spLocks noChangeArrowheads="1" noChangeShapeType="1" noTextEdit="1"/>
            </p:cNvSpPr>
            <p:nvPr/>
          </p:nvSpPr>
          <p:spPr bwMode="auto">
            <a:xfrm rot="-42460276">
              <a:off x="4176" y="2019"/>
              <a:ext cx="1105" cy="1070"/>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of</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Midian</a:t>
              </a:r>
            </a:p>
          </p:txBody>
        </p:sp>
      </p:grpSp>
      <p:sp>
        <p:nvSpPr>
          <p:cNvPr id="93195" name="WordArt 11"/>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effectLst>
                  <a:prstShdw prst="shdw17" dist="12700" dir="5400000">
                    <a:srgbClr val="996600"/>
                  </a:prstShdw>
                </a:effectLst>
                <a:latin typeface="One Stroke Script LET"/>
              </a:rPr>
              <a:t>Canaan</a:t>
            </a:r>
          </a:p>
        </p:txBody>
      </p:sp>
      <p:pic>
        <p:nvPicPr>
          <p:cNvPr id="93196" name="Picture 12" descr="Moses reciting the Law"/>
          <p:cNvPicPr>
            <a:picLocks noChangeAspect="1" noChangeArrowheads="1"/>
          </p:cNvPicPr>
          <p:nvPr/>
        </p:nvPicPr>
        <p:blipFill>
          <a:blip r:embed="rId4">
            <a:lum contrast="-42000"/>
          </a:blip>
          <a:srcRect l="1175" b="10123"/>
          <a:stretch>
            <a:fillRect/>
          </a:stretch>
        </p:blipFill>
        <p:spPr bwMode="auto">
          <a:xfrm>
            <a:off x="744538" y="846138"/>
            <a:ext cx="7683500" cy="4924425"/>
          </a:xfrm>
          <a:prstGeom prst="rect">
            <a:avLst/>
          </a:prstGeom>
          <a:solidFill>
            <a:srgbClr val="FFFFFF"/>
          </a:solidFill>
        </p:spPr>
      </p:pic>
      <p:sp>
        <p:nvSpPr>
          <p:cNvPr id="93197" name="Rectangle 13"/>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3198" name="Text Box 14"/>
          <p:cNvSpPr txBox="1">
            <a:spLocks noChangeArrowheads="1"/>
          </p:cNvSpPr>
          <p:nvPr/>
        </p:nvSpPr>
        <p:spPr bwMode="auto">
          <a:xfrm>
            <a:off x="1371600" y="5874603"/>
            <a:ext cx="6553200" cy="830997"/>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Until they had traversed the wilderness with unwavering faith in Moses and entered the land of Canaan, the national foundation of substance would not be established </a:t>
            </a:r>
            <a:r>
              <a:rPr lang="en-US" sz="1600" dirty="0">
                <a:solidFill>
                  <a:schemeClr val="bg1"/>
                </a:solidFill>
                <a:latin typeface="Arial Narrow" pitchFamily="34" charset="0"/>
              </a:rPr>
              <a:t>(p. 242).</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3198"/>
                                        </p:tgtEl>
                                        <p:attrNameLst>
                                          <p:attrName>style.visibility</p:attrName>
                                        </p:attrNameLst>
                                      </p:cBhvr>
                                      <p:to>
                                        <p:strVal val="visible"/>
                                      </p:to>
                                    </p:set>
                                    <p:animEffect transition="in" filter="barn(outVertical)">
                                      <p:cBhvr>
                                        <p:cTn id="7" dur="500"/>
                                        <p:tgtEl>
                                          <p:spTgt spid="93198"/>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2000"/>
                                        <p:tgtEl>
                                          <p:spTgt spid="93196"/>
                                        </p:tgtEl>
                                      </p:cBhvr>
                                    </p:animEffect>
                                    <p:set>
                                      <p:cBhvr>
                                        <p:cTn id="11" dur="1" fill="hold">
                                          <p:stCondLst>
                                            <p:cond delay="1999"/>
                                          </p:stCondLst>
                                        </p:cTn>
                                        <p:tgtEl>
                                          <p:spTgt spid="9319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93186"/>
                                        </p:tgtEl>
                                        <p:attrNameLst>
                                          <p:attrName>style.visibility</p:attrName>
                                        </p:attrNameLst>
                                      </p:cBhvr>
                                      <p:to>
                                        <p:strVal val="visible"/>
                                      </p:to>
                                    </p:set>
                                    <p:animEffect transition="in" filter="fade">
                                      <p:cBhvr>
                                        <p:cTn id="14" dur="1000"/>
                                        <p:tgtEl>
                                          <p:spTgt spid="93186"/>
                                        </p:tgtEl>
                                      </p:cBhvr>
                                    </p:animEffect>
                                  </p:childTnLst>
                                </p:cTn>
                              </p:par>
                            </p:childTnLst>
                          </p:cTn>
                        </p:par>
                        <p:par>
                          <p:cTn id="15" fill="hold">
                            <p:stCondLst>
                              <p:cond delay="2500"/>
                            </p:stCondLst>
                            <p:childTnLst>
                              <p:par>
                                <p:cTn id="16" presetID="23" presetClass="entr" presetSubtype="528" fill="hold" grpId="0" nodeType="afterEffect">
                                  <p:stCondLst>
                                    <p:cond delay="0"/>
                                  </p:stCondLst>
                                  <p:childTnLst>
                                    <p:set>
                                      <p:cBhvr>
                                        <p:cTn id="17" dur="1" fill="hold">
                                          <p:stCondLst>
                                            <p:cond delay="0"/>
                                          </p:stCondLst>
                                        </p:cTn>
                                        <p:tgtEl>
                                          <p:spTgt spid="93195"/>
                                        </p:tgtEl>
                                        <p:attrNameLst>
                                          <p:attrName>style.visibility</p:attrName>
                                        </p:attrNameLst>
                                      </p:cBhvr>
                                      <p:to>
                                        <p:strVal val="visible"/>
                                      </p:to>
                                    </p:set>
                                    <p:anim calcmode="lin" valueType="num">
                                      <p:cBhvr>
                                        <p:cTn id="18" dur="5000" fill="hold"/>
                                        <p:tgtEl>
                                          <p:spTgt spid="93195"/>
                                        </p:tgtEl>
                                        <p:attrNameLst>
                                          <p:attrName>ppt_w</p:attrName>
                                        </p:attrNameLst>
                                      </p:cBhvr>
                                      <p:tavLst>
                                        <p:tav tm="0">
                                          <p:val>
                                            <p:fltVal val="0"/>
                                          </p:val>
                                        </p:tav>
                                        <p:tav tm="100000">
                                          <p:val>
                                            <p:strVal val="#ppt_w"/>
                                          </p:val>
                                        </p:tav>
                                      </p:tavLst>
                                    </p:anim>
                                    <p:anim calcmode="lin" valueType="num">
                                      <p:cBhvr>
                                        <p:cTn id="19" dur="5000" fill="hold"/>
                                        <p:tgtEl>
                                          <p:spTgt spid="93195"/>
                                        </p:tgtEl>
                                        <p:attrNameLst>
                                          <p:attrName>ppt_h</p:attrName>
                                        </p:attrNameLst>
                                      </p:cBhvr>
                                      <p:tavLst>
                                        <p:tav tm="0">
                                          <p:val>
                                            <p:fltVal val="0"/>
                                          </p:val>
                                        </p:tav>
                                        <p:tav tm="100000">
                                          <p:val>
                                            <p:strVal val="#ppt_h"/>
                                          </p:val>
                                        </p:tav>
                                      </p:tavLst>
                                    </p:anim>
                                    <p:anim calcmode="lin" valueType="num">
                                      <p:cBhvr>
                                        <p:cTn id="20" dur="5000" fill="hold"/>
                                        <p:tgtEl>
                                          <p:spTgt spid="93195"/>
                                        </p:tgtEl>
                                        <p:attrNameLst>
                                          <p:attrName>ppt_x</p:attrName>
                                        </p:attrNameLst>
                                      </p:cBhvr>
                                      <p:tavLst>
                                        <p:tav tm="0">
                                          <p:val>
                                            <p:fltVal val="0.5"/>
                                          </p:val>
                                        </p:tav>
                                        <p:tav tm="100000">
                                          <p:val>
                                            <p:strVal val="#ppt_x"/>
                                          </p:val>
                                        </p:tav>
                                      </p:tavLst>
                                    </p:anim>
                                    <p:anim calcmode="lin" valueType="num">
                                      <p:cBhvr>
                                        <p:cTn id="21" dur="5000" fill="hold"/>
                                        <p:tgtEl>
                                          <p:spTgt spid="9319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4210" name="Picture 2" descr="Sinai_New_11_13_03"/>
          <p:cNvPicPr>
            <a:picLocks noChangeAspect="1" noChangeArrowheads="1"/>
          </p:cNvPicPr>
          <p:nvPr/>
        </p:nvPicPr>
        <p:blipFill>
          <a:blip r:embed="rId3">
            <a:lum bright="-12000"/>
          </a:blip>
          <a:srcRect/>
          <a:stretch>
            <a:fillRect/>
          </a:stretch>
        </p:blipFill>
        <p:spPr bwMode="auto">
          <a:xfrm>
            <a:off x="738188" y="628650"/>
            <a:ext cx="7667625" cy="5924550"/>
          </a:xfrm>
          <a:prstGeom prst="rect">
            <a:avLst/>
          </a:prstGeom>
          <a:noFill/>
        </p:spPr>
      </p:pic>
      <p:sp>
        <p:nvSpPr>
          <p:cNvPr id="94211" name="WordArt 3"/>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effectLst>
                  <a:prstShdw prst="shdw17" dist="12700" dir="5400000">
                    <a:srgbClr val="996600"/>
                  </a:prstShdw>
                </a:effectLst>
                <a:latin typeface="Lithograph"/>
              </a:rPr>
              <a:t>Egypt</a:t>
            </a:r>
          </a:p>
        </p:txBody>
      </p:sp>
      <p:sp>
        <p:nvSpPr>
          <p:cNvPr id="94212" name="Rectangle 4"/>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94213" name="Group 5"/>
          <p:cNvGrpSpPr>
            <a:grpSpLocks/>
          </p:cNvGrpSpPr>
          <p:nvPr/>
        </p:nvGrpSpPr>
        <p:grpSpPr bwMode="auto">
          <a:xfrm>
            <a:off x="1294805" y="5826131"/>
            <a:ext cx="6325195" cy="722313"/>
            <a:chOff x="480" y="3614"/>
            <a:chExt cx="3825" cy="455"/>
          </a:xfrm>
        </p:grpSpPr>
        <p:sp>
          <p:nvSpPr>
            <p:cNvPr id="94214" name="Text Box 6"/>
            <p:cNvSpPr txBox="1">
              <a:spLocks noChangeArrowheads="1"/>
            </p:cNvSpPr>
            <p:nvPr/>
          </p:nvSpPr>
          <p:spPr bwMode="auto">
            <a:xfrm>
              <a:off x="720" y="3670"/>
              <a:ext cx="3585" cy="399"/>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In the first course, the Israelites would have entered Canaan in </a:t>
              </a:r>
              <a:r>
                <a:rPr lang="en-US" sz="2200" b="1" u="sng" dirty="0">
                  <a:solidFill>
                    <a:schemeClr val="bg1"/>
                  </a:solidFill>
                  <a:latin typeface="Arial Narrow" pitchFamily="34" charset="0"/>
                </a:rPr>
                <a:t>twenty-one days</a:t>
              </a:r>
              <a:r>
                <a:rPr lang="en-US" sz="2200" b="1" dirty="0">
                  <a:solidFill>
                    <a:schemeClr val="bg1"/>
                  </a:solidFill>
                  <a:latin typeface="Arial Narrow" pitchFamily="34" charset="0"/>
                </a:rPr>
                <a:t>.  </a:t>
              </a:r>
              <a:endParaRPr lang="en-US" sz="2200" u="sng" dirty="0">
                <a:solidFill>
                  <a:schemeClr val="bg1"/>
                </a:solidFill>
                <a:latin typeface="Arial Narrow" pitchFamily="34" charset="0"/>
              </a:endParaRPr>
            </a:p>
          </p:txBody>
        </p:sp>
        <p:sp>
          <p:nvSpPr>
            <p:cNvPr id="94215" name="Text Box 7"/>
            <p:cNvSpPr txBox="1">
              <a:spLocks noChangeArrowheads="1"/>
            </p:cNvSpPr>
            <p:nvPr/>
          </p:nvSpPr>
          <p:spPr bwMode="auto">
            <a:xfrm>
              <a:off x="480" y="3614"/>
              <a:ext cx="336" cy="314"/>
            </a:xfrm>
            <a:prstGeom prst="rect">
              <a:avLst/>
            </a:prstGeom>
            <a:noFill/>
            <a:ln w="9525">
              <a:noFill/>
              <a:miter lim="800000"/>
              <a:headEnd/>
              <a:tailEnd/>
            </a:ln>
            <a:effectLst/>
          </p:spPr>
          <p:txBody>
            <a:bodyPr>
              <a:spAutoFit/>
            </a:bodyPr>
            <a:lstStyle/>
            <a:p>
              <a:pPr algn="ctr" eaLnBrk="0" hangingPunct="0">
                <a:lnSpc>
                  <a:spcPct val="55000"/>
                </a:lnSpc>
              </a:pPr>
              <a:r>
                <a:rPr lang="en-US" sz="4800" b="1" dirty="0">
                  <a:solidFill>
                    <a:schemeClr val="bg1"/>
                  </a:solidFill>
                  <a:latin typeface="Times New Roman" pitchFamily="18" charset="0"/>
                  <a:sym typeface="CommonBullets" pitchFamily="34" charset="2"/>
                </a:rPr>
                <a:t></a:t>
              </a:r>
              <a:endParaRPr lang="en-US" sz="4800" b="1" dirty="0">
                <a:solidFill>
                  <a:schemeClr val="bg1"/>
                </a:solidFill>
                <a:latin typeface="Times New Roman" pitchFamily="18" charset="0"/>
              </a:endParaRPr>
            </a:p>
          </p:txBody>
        </p:sp>
      </p:grpSp>
      <p:sp>
        <p:nvSpPr>
          <p:cNvPr id="94216" name="WordArt 8"/>
          <p:cNvSpPr>
            <a:spLocks noChangeArrowheads="1" noChangeShapeType="1" noTextEdit="1"/>
          </p:cNvSpPr>
          <p:nvPr/>
        </p:nvSpPr>
        <p:spPr bwMode="auto">
          <a:xfrm>
            <a:off x="4038600" y="685800"/>
            <a:ext cx="1752600" cy="1219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DC45"/>
                </a:solidFill>
                <a:latin typeface="Arial Black"/>
              </a:rPr>
              <a:t>First</a:t>
            </a:r>
          </a:p>
          <a:p>
            <a:pPr algn="ctr"/>
            <a:r>
              <a:rPr lang="en-US" sz="3600" kern="10" dirty="0">
                <a:ln w="9525">
                  <a:solidFill>
                    <a:srgbClr val="000000"/>
                  </a:solidFill>
                  <a:round/>
                  <a:headEnd/>
                  <a:tailEnd/>
                </a:ln>
                <a:solidFill>
                  <a:srgbClr val="FFDC45"/>
                </a:solidFill>
                <a:latin typeface="Arial Black"/>
              </a:rPr>
              <a:t>twenty-one-day</a:t>
            </a:r>
          </a:p>
          <a:p>
            <a:pPr algn="ctr"/>
            <a:r>
              <a:rPr lang="en-US" sz="3600" kern="10" dirty="0">
                <a:ln w="9525">
                  <a:solidFill>
                    <a:srgbClr val="000000"/>
                  </a:solidFill>
                  <a:round/>
                  <a:headEnd/>
                  <a:tailEnd/>
                </a:ln>
                <a:solidFill>
                  <a:srgbClr val="FFDC45"/>
                </a:solidFill>
                <a:latin typeface="Arial Black"/>
              </a:rPr>
              <a:t>course</a:t>
            </a:r>
          </a:p>
        </p:txBody>
      </p:sp>
      <p:sp>
        <p:nvSpPr>
          <p:cNvPr id="94217" name="Line 9"/>
          <p:cNvSpPr>
            <a:spLocks noChangeShapeType="1"/>
          </p:cNvSpPr>
          <p:nvPr/>
        </p:nvSpPr>
        <p:spPr bwMode="auto">
          <a:xfrm rot="16147712" flipV="1">
            <a:off x="4725988" y="2135187"/>
            <a:ext cx="457200" cy="149225"/>
          </a:xfrm>
          <a:prstGeom prst="line">
            <a:avLst/>
          </a:prstGeom>
          <a:noFill/>
          <a:ln w="28575">
            <a:solidFill>
              <a:srgbClr val="FFDC45"/>
            </a:solidFill>
            <a:prstDash val="sysDot"/>
            <a:round/>
            <a:headEnd/>
            <a:tailEnd/>
          </a:ln>
          <a:effectLst/>
        </p:spPr>
        <p:txBody>
          <a:bodyPr/>
          <a:lstStyle/>
          <a:p>
            <a:endParaRPr lang="en-US"/>
          </a:p>
        </p:txBody>
      </p:sp>
      <p:sp>
        <p:nvSpPr>
          <p:cNvPr id="94218" name="WordArt 10"/>
          <p:cNvSpPr>
            <a:spLocks noChangeArrowheads="1" noChangeShapeType="1" noTextEdit="1"/>
          </p:cNvSpPr>
          <p:nvPr/>
        </p:nvSpPr>
        <p:spPr bwMode="auto">
          <a:xfrm rot="190872">
            <a:off x="762000" y="2514600"/>
            <a:ext cx="1147763" cy="341313"/>
          </a:xfrm>
          <a:prstGeom prst="rect">
            <a:avLst/>
          </a:prstGeom>
        </p:spPr>
        <p:txBody>
          <a:bodyPr wrap="none" fromWordArt="1">
            <a:prstTxWarp prst="textCascadeUp">
              <a:avLst>
                <a:gd name="adj" fmla="val 44444"/>
              </a:avLst>
            </a:prstTxWarp>
          </a:bodyPr>
          <a:lstStyle/>
          <a:p>
            <a:pPr algn="ctr"/>
            <a:r>
              <a:rPr lang="en-US" sz="3600" kern="10" dirty="0" err="1">
                <a:ln w="12700">
                  <a:noFill/>
                  <a:round/>
                  <a:headEnd/>
                  <a:tailEnd/>
                </a:ln>
                <a:gradFill rotWithShape="1">
                  <a:gsLst>
                    <a:gs pos="0">
                      <a:srgbClr val="FFFF00"/>
                    </a:gs>
                    <a:gs pos="100000">
                      <a:srgbClr val="E8AB00"/>
                    </a:gs>
                  </a:gsLst>
                  <a:lin ang="2700000" scaled="1"/>
                </a:gradFill>
                <a:effectLst>
                  <a:prstShdw prst="shdw17" dist="12700" dir="5400000">
                    <a:srgbClr val="996600"/>
                  </a:prstShdw>
                </a:effectLst>
                <a:latin typeface="One Stroke Script LET"/>
              </a:rPr>
              <a:t>Rameses</a:t>
            </a:r>
            <a:endParaRPr lang="en-US" sz="3600" kern="10" dirty="0">
              <a:ln w="12700">
                <a:noFill/>
                <a:round/>
                <a:headEnd/>
                <a:tailEnd/>
              </a:ln>
              <a:gradFill rotWithShape="1">
                <a:gsLst>
                  <a:gs pos="0">
                    <a:srgbClr val="FFFF00"/>
                  </a:gs>
                  <a:gs pos="100000">
                    <a:srgbClr val="E8AB00"/>
                  </a:gs>
                </a:gsLst>
                <a:lin ang="2700000" scaled="1"/>
              </a:gradFill>
              <a:effectLst>
                <a:prstShdw prst="shdw17" dist="12700" dir="5400000">
                  <a:srgbClr val="996600"/>
                </a:prstShdw>
              </a:effectLst>
              <a:latin typeface="One Stroke Script LET"/>
            </a:endParaRPr>
          </a:p>
        </p:txBody>
      </p:sp>
      <p:sp>
        <p:nvSpPr>
          <p:cNvPr id="94219" name="Line 11"/>
          <p:cNvSpPr>
            <a:spLocks noChangeShapeType="1"/>
          </p:cNvSpPr>
          <p:nvPr/>
        </p:nvSpPr>
        <p:spPr bwMode="auto">
          <a:xfrm rot="21078442" flipV="1">
            <a:off x="1981200" y="2582863"/>
            <a:ext cx="458788" cy="1587"/>
          </a:xfrm>
          <a:prstGeom prst="line">
            <a:avLst/>
          </a:prstGeom>
          <a:noFill/>
          <a:ln w="44450" cap="rnd">
            <a:solidFill>
              <a:srgbClr val="FFE36B"/>
            </a:solidFill>
            <a:prstDash val="sysDot"/>
            <a:round/>
            <a:headEnd/>
            <a:tailEnd/>
          </a:ln>
          <a:effectLst/>
        </p:spPr>
        <p:txBody>
          <a:bodyPr/>
          <a:lstStyle/>
          <a:p>
            <a:endParaRPr lang="en-US"/>
          </a:p>
        </p:txBody>
      </p:sp>
      <p:sp>
        <p:nvSpPr>
          <p:cNvPr id="94220" name="WordArt 12"/>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FFD98D"/>
                </a:solidFill>
                <a:effectLst>
                  <a:outerShdw dist="35921" dir="2700000" sy="50000" rotWithShape="0">
                    <a:srgbClr val="663300">
                      <a:alpha val="70000"/>
                    </a:srgbClr>
                  </a:outerShdw>
                </a:effectLst>
                <a:latin typeface="Arial Black"/>
              </a:rPr>
              <a:t>Jordan</a:t>
            </a:r>
          </a:p>
        </p:txBody>
      </p:sp>
      <p:sp>
        <p:nvSpPr>
          <p:cNvPr id="94221" name="WordArt 13"/>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FFD98D"/>
                </a:solidFill>
                <a:effectLst>
                  <a:outerShdw dist="35921" dir="2700000" sy="50000" rotWithShape="0">
                    <a:srgbClr val="663300">
                      <a:alpha val="70000"/>
                    </a:srgbClr>
                  </a:outerShdw>
                </a:effectLst>
                <a:latin typeface="Arial Black"/>
              </a:rPr>
              <a:t> River </a:t>
            </a:r>
          </a:p>
        </p:txBody>
      </p:sp>
      <p:sp>
        <p:nvSpPr>
          <p:cNvPr id="94222" name="WordArt 14"/>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solidFill>
                    <a:srgbClr val="CC6600"/>
                  </a:solidFill>
                  <a:round/>
                  <a:headEnd/>
                  <a:tailEnd/>
                </a:ln>
                <a:solidFill>
                  <a:srgbClr val="FFD98D"/>
                </a:solidFill>
                <a:effectLst>
                  <a:outerShdw dist="35921" dir="2700000" sy="50000" rotWithShape="0">
                    <a:srgbClr val="663300">
                      <a:alpha val="70000"/>
                    </a:srgbClr>
                  </a:outerShdw>
                </a:effectLst>
                <a:latin typeface="Arial Black"/>
              </a:rPr>
              <a:t>Dead Sea</a:t>
            </a:r>
          </a:p>
        </p:txBody>
      </p:sp>
      <p:sp>
        <p:nvSpPr>
          <p:cNvPr id="94223" name="WordArt 15"/>
          <p:cNvSpPr>
            <a:spLocks noChangeArrowheads="1" noChangeShapeType="1" noTextEdit="1"/>
          </p:cNvSpPr>
          <p:nvPr/>
        </p:nvSpPr>
        <p:spPr bwMode="auto">
          <a:xfrm rot="-452953">
            <a:off x="3200400" y="3800475"/>
            <a:ext cx="1446213" cy="23812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FFD98D"/>
                </a:solidFill>
                <a:effectLst>
                  <a:outerShdw sy="50000" rotWithShape="0">
                    <a:srgbClr val="663300">
                      <a:alpha val="50000"/>
                    </a:srgbClr>
                  </a:outerShdw>
                </a:effectLst>
                <a:latin typeface="Arial Black"/>
              </a:rPr>
              <a:t>Wilderness of Sin</a:t>
            </a:r>
          </a:p>
        </p:txBody>
      </p:sp>
      <p:sp>
        <p:nvSpPr>
          <p:cNvPr id="94224" name="WordArt 16"/>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of</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Sinai</a:t>
            </a:r>
          </a:p>
        </p:txBody>
      </p:sp>
      <p:sp>
        <p:nvSpPr>
          <p:cNvPr id="94225" name="WordArt 17"/>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of</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Midian</a:t>
            </a:r>
          </a:p>
        </p:txBody>
      </p:sp>
      <p:sp>
        <p:nvSpPr>
          <p:cNvPr id="94226" name="WordArt 18"/>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effectLst>
                  <a:prstShdw prst="shdw17" dist="12700" dir="5400000">
                    <a:srgbClr val="996600"/>
                  </a:prstShdw>
                </a:effectLst>
                <a:latin typeface="One Stroke Script LET"/>
              </a:rPr>
              <a:t>Canaan</a:t>
            </a:r>
          </a:p>
        </p:txBody>
      </p:sp>
      <p:grpSp>
        <p:nvGrpSpPr>
          <p:cNvPr id="94227" name="Group 19"/>
          <p:cNvGrpSpPr>
            <a:grpSpLocks/>
          </p:cNvGrpSpPr>
          <p:nvPr/>
        </p:nvGrpSpPr>
        <p:grpSpPr bwMode="auto">
          <a:xfrm>
            <a:off x="2590800" y="2019300"/>
            <a:ext cx="4360863" cy="584200"/>
            <a:chOff x="1632" y="1272"/>
            <a:chExt cx="2747" cy="368"/>
          </a:xfrm>
        </p:grpSpPr>
        <p:sp>
          <p:nvSpPr>
            <p:cNvPr id="94228" name="WordArt 20"/>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4229" name="WordArt 21"/>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4230" name="WordArt 22"/>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4231" name="WordArt 23"/>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4232" name="WordArt 24"/>
            <p:cNvSpPr>
              <a:spLocks noChangeArrowheads="1" noChangeShapeType="1"/>
            </p:cNvSpPr>
            <p:nvPr/>
          </p:nvSpPr>
          <p:spPr bwMode="auto">
            <a:xfrm rot="21095167" flipH="1">
              <a:off x="3472" y="1505"/>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4233" name="WordArt 25"/>
            <p:cNvSpPr>
              <a:spLocks noChangeArrowheads="1" noChangeShapeType="1"/>
            </p:cNvSpPr>
            <p:nvPr/>
          </p:nvSpPr>
          <p:spPr bwMode="auto">
            <a:xfrm rot="20378945"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4234" name="Freeform 26"/>
            <p:cNvSpPr>
              <a:spLocks/>
            </p:cNvSpPr>
            <p:nvPr/>
          </p:nvSpPr>
          <p:spPr bwMode="auto">
            <a:xfrm rot="-1908834">
              <a:off x="4191" y="1272"/>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663300"/>
            </a:solidFill>
            <a:ln w="19050" cmpd="sng">
              <a:solidFill>
                <a:srgbClr val="663300"/>
              </a:solidFill>
              <a:round/>
              <a:headEnd/>
              <a:tailEnd/>
            </a:ln>
          </p:spPr>
          <p:txBody>
            <a:bodyPr/>
            <a:lstStyle/>
            <a:p>
              <a:endParaRPr lang="en-US"/>
            </a:p>
          </p:txBody>
        </p:sp>
      </p:grpSp>
      <p:sp>
        <p:nvSpPr>
          <p:cNvPr id="94235" name="Oval 27"/>
          <p:cNvSpPr>
            <a:spLocks noChangeArrowheads="1"/>
          </p:cNvSpPr>
          <p:nvPr/>
        </p:nvSpPr>
        <p:spPr bwMode="auto">
          <a:xfrm>
            <a:off x="2540000" y="2487613"/>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barn(outVertical)">
                                      <p:cBhvr>
                                        <p:cTn id="7" dur="500"/>
                                        <p:tgtEl>
                                          <p:spTgt spid="942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4218"/>
                                        </p:tgtEl>
                                        <p:attrNameLst>
                                          <p:attrName>style.visibility</p:attrName>
                                        </p:attrNameLst>
                                      </p:cBhvr>
                                      <p:to>
                                        <p:strVal val="visible"/>
                                      </p:to>
                                    </p:set>
                                    <p:animEffect transition="in" filter="fade">
                                      <p:cBhvr>
                                        <p:cTn id="11" dur="1000"/>
                                        <p:tgtEl>
                                          <p:spTgt spid="942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4219"/>
                                        </p:tgtEl>
                                        <p:attrNameLst>
                                          <p:attrName>style.visibility</p:attrName>
                                        </p:attrNameLst>
                                      </p:cBhvr>
                                      <p:to>
                                        <p:strVal val="visible"/>
                                      </p:to>
                                    </p:set>
                                    <p:animEffect transition="in" filter="fade">
                                      <p:cBhvr>
                                        <p:cTn id="14" dur="1000"/>
                                        <p:tgtEl>
                                          <p:spTgt spid="942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4235"/>
                                        </p:tgtEl>
                                        <p:attrNameLst>
                                          <p:attrName>style.visibility</p:attrName>
                                        </p:attrNameLst>
                                      </p:cBhvr>
                                      <p:to>
                                        <p:strVal val="visible"/>
                                      </p:to>
                                    </p:set>
                                    <p:animEffect transition="in" filter="fade">
                                      <p:cBhvr>
                                        <p:cTn id="17" dur="500"/>
                                        <p:tgtEl>
                                          <p:spTgt spid="9423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4227"/>
                                        </p:tgtEl>
                                        <p:attrNameLst>
                                          <p:attrName>style.visibility</p:attrName>
                                        </p:attrNameLst>
                                      </p:cBhvr>
                                      <p:to>
                                        <p:strVal val="visible"/>
                                      </p:to>
                                    </p:set>
                                    <p:animEffect transition="in" filter="wipe(left)">
                                      <p:cBhvr>
                                        <p:cTn id="21" dur="2000"/>
                                        <p:tgtEl>
                                          <p:spTgt spid="9422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94216"/>
                                        </p:tgtEl>
                                        <p:attrNameLst>
                                          <p:attrName>style.visibility</p:attrName>
                                        </p:attrNameLst>
                                      </p:cBhvr>
                                      <p:to>
                                        <p:strVal val="visible"/>
                                      </p:to>
                                    </p:set>
                                    <p:anim calcmode="lin" valueType="num">
                                      <p:cBhvr>
                                        <p:cTn id="26" dur="1000" fill="hold"/>
                                        <p:tgtEl>
                                          <p:spTgt spid="94216"/>
                                        </p:tgtEl>
                                        <p:attrNameLst>
                                          <p:attrName>ppt_w</p:attrName>
                                        </p:attrNameLst>
                                      </p:cBhvr>
                                      <p:tavLst>
                                        <p:tav tm="0">
                                          <p:val>
                                            <p:strVal val="#ppt_w*0.70"/>
                                          </p:val>
                                        </p:tav>
                                        <p:tav tm="100000">
                                          <p:val>
                                            <p:strVal val="#ppt_w"/>
                                          </p:val>
                                        </p:tav>
                                      </p:tavLst>
                                    </p:anim>
                                    <p:anim calcmode="lin" valueType="num">
                                      <p:cBhvr>
                                        <p:cTn id="27" dur="1000" fill="hold"/>
                                        <p:tgtEl>
                                          <p:spTgt spid="94216"/>
                                        </p:tgtEl>
                                        <p:attrNameLst>
                                          <p:attrName>ppt_h</p:attrName>
                                        </p:attrNameLst>
                                      </p:cBhvr>
                                      <p:tavLst>
                                        <p:tav tm="0">
                                          <p:val>
                                            <p:strVal val="#ppt_h"/>
                                          </p:val>
                                        </p:tav>
                                        <p:tav tm="100000">
                                          <p:val>
                                            <p:strVal val="#ppt_h"/>
                                          </p:val>
                                        </p:tav>
                                      </p:tavLst>
                                    </p:anim>
                                    <p:animEffect transition="in" filter="fade">
                                      <p:cBhvr>
                                        <p:cTn id="28" dur="1000"/>
                                        <p:tgtEl>
                                          <p:spTgt spid="942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4217"/>
                                        </p:tgtEl>
                                        <p:attrNameLst>
                                          <p:attrName>style.visibility</p:attrName>
                                        </p:attrNameLst>
                                      </p:cBhvr>
                                      <p:to>
                                        <p:strVal val="visible"/>
                                      </p:to>
                                    </p:set>
                                    <p:animEffect transition="in" filter="fade">
                                      <p:cBhvr>
                                        <p:cTn id="31" dur="1000"/>
                                        <p:tgtEl>
                                          <p:spTgt spid="94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animBg="1"/>
      <p:bldP spid="94217" grpId="0" animBg="1"/>
      <p:bldP spid="94218" grpId="0" animBg="1"/>
      <p:bldP spid="94219" grpId="0" animBg="1"/>
      <p:bldP spid="9423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5234" name="Picture 2" descr="Sinai_New_11_13_03"/>
          <p:cNvPicPr>
            <a:picLocks noChangeAspect="1" noChangeArrowheads="1"/>
          </p:cNvPicPr>
          <p:nvPr/>
        </p:nvPicPr>
        <p:blipFill>
          <a:blip r:embed="rId3">
            <a:lum bright="-12000"/>
          </a:blip>
          <a:srcRect/>
          <a:stretch>
            <a:fillRect/>
          </a:stretch>
        </p:blipFill>
        <p:spPr bwMode="auto">
          <a:xfrm>
            <a:off x="738188" y="628650"/>
            <a:ext cx="7667625" cy="5924550"/>
          </a:xfrm>
          <a:prstGeom prst="rect">
            <a:avLst/>
          </a:prstGeom>
          <a:noFill/>
        </p:spPr>
      </p:pic>
      <p:sp>
        <p:nvSpPr>
          <p:cNvPr id="95235" name="WordArt 3"/>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effectLst>
                  <a:prstShdw prst="shdw17" dist="12700" dir="5400000">
                    <a:srgbClr val="996600"/>
                  </a:prstShdw>
                </a:effectLst>
                <a:latin typeface="Lithograph"/>
              </a:rPr>
              <a:t>Egypt</a:t>
            </a:r>
          </a:p>
        </p:txBody>
      </p:sp>
      <p:sp>
        <p:nvSpPr>
          <p:cNvPr id="95236" name="WordArt 4"/>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effectLst>
                  <a:prstShdw prst="shdw17" dist="12700" dir="5400000">
                    <a:srgbClr val="996600"/>
                  </a:prstShdw>
                </a:effectLst>
                <a:latin typeface="One Stroke Script LET"/>
              </a:rPr>
              <a:t>Canaan</a:t>
            </a:r>
          </a:p>
        </p:txBody>
      </p:sp>
      <p:sp>
        <p:nvSpPr>
          <p:cNvPr id="95237" name="Rectangle 5"/>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5238" name="WordArt 6"/>
          <p:cNvSpPr>
            <a:spLocks noChangeArrowheads="1" noChangeShapeType="1" noTextEdit="1"/>
          </p:cNvSpPr>
          <p:nvPr/>
        </p:nvSpPr>
        <p:spPr bwMode="auto">
          <a:xfrm>
            <a:off x="4038600" y="685800"/>
            <a:ext cx="1752600" cy="1219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DC45"/>
                </a:solidFill>
                <a:latin typeface="Arial Black"/>
              </a:rPr>
              <a:t>First</a:t>
            </a:r>
          </a:p>
          <a:p>
            <a:pPr algn="ctr"/>
            <a:r>
              <a:rPr lang="en-US" sz="3600" kern="10">
                <a:ln w="9525">
                  <a:solidFill>
                    <a:srgbClr val="000000"/>
                  </a:solidFill>
                  <a:round/>
                  <a:headEnd/>
                  <a:tailEnd/>
                </a:ln>
                <a:solidFill>
                  <a:srgbClr val="FFDC45"/>
                </a:solidFill>
                <a:latin typeface="Arial Black"/>
              </a:rPr>
              <a:t>twenty-one-day</a:t>
            </a:r>
          </a:p>
          <a:p>
            <a:pPr algn="ctr"/>
            <a:r>
              <a:rPr lang="en-US" sz="3600" kern="10">
                <a:ln w="9525">
                  <a:solidFill>
                    <a:srgbClr val="000000"/>
                  </a:solidFill>
                  <a:round/>
                  <a:headEnd/>
                  <a:tailEnd/>
                </a:ln>
                <a:solidFill>
                  <a:srgbClr val="FFDC45"/>
                </a:solidFill>
                <a:latin typeface="Arial Black"/>
              </a:rPr>
              <a:t>course</a:t>
            </a:r>
          </a:p>
        </p:txBody>
      </p:sp>
      <p:sp>
        <p:nvSpPr>
          <p:cNvPr id="95239" name="WordArt 7"/>
          <p:cNvSpPr>
            <a:spLocks noChangeArrowheads="1" noChangeShapeType="1" noTextEdit="1"/>
          </p:cNvSpPr>
          <p:nvPr/>
        </p:nvSpPr>
        <p:spPr bwMode="auto">
          <a:xfrm rot="190872">
            <a:off x="762000" y="2514600"/>
            <a:ext cx="1147763" cy="341313"/>
          </a:xfrm>
          <a:prstGeom prst="rect">
            <a:avLst/>
          </a:prstGeom>
        </p:spPr>
        <p:txBody>
          <a:bodyPr wrap="none" fromWordArt="1">
            <a:prstTxWarp prst="textCascadeUp">
              <a:avLst>
                <a:gd name="adj" fmla="val 44444"/>
              </a:avLst>
            </a:prstTxWarp>
          </a:bodyPr>
          <a:lstStyle/>
          <a:p>
            <a:pPr algn="ctr"/>
            <a:r>
              <a:rPr lang="en-US" sz="3600" kern="10">
                <a:ln w="12700">
                  <a:noFill/>
                  <a:round/>
                  <a:headEnd/>
                  <a:tailEnd/>
                </a:ln>
                <a:gradFill rotWithShape="1">
                  <a:gsLst>
                    <a:gs pos="0">
                      <a:srgbClr val="FFFF00"/>
                    </a:gs>
                    <a:gs pos="100000">
                      <a:srgbClr val="E8AB00"/>
                    </a:gs>
                  </a:gsLst>
                  <a:lin ang="2700000" scaled="1"/>
                </a:gradFill>
                <a:effectLst>
                  <a:prstShdw prst="shdw17" dist="12700" dir="5400000">
                    <a:srgbClr val="996600"/>
                  </a:prstShdw>
                </a:effectLst>
                <a:latin typeface="One Stroke Script LET"/>
              </a:rPr>
              <a:t>Rameses</a:t>
            </a:r>
          </a:p>
        </p:txBody>
      </p:sp>
      <p:sp>
        <p:nvSpPr>
          <p:cNvPr id="95240" name="Line 8"/>
          <p:cNvSpPr>
            <a:spLocks noChangeShapeType="1"/>
          </p:cNvSpPr>
          <p:nvPr/>
        </p:nvSpPr>
        <p:spPr bwMode="auto">
          <a:xfrm rot="21078442" flipV="1">
            <a:off x="1981200" y="2582863"/>
            <a:ext cx="458788" cy="1587"/>
          </a:xfrm>
          <a:prstGeom prst="line">
            <a:avLst/>
          </a:prstGeom>
          <a:noFill/>
          <a:ln w="44450" cap="rnd">
            <a:solidFill>
              <a:srgbClr val="FFE36B"/>
            </a:solidFill>
            <a:prstDash val="sysDot"/>
            <a:round/>
            <a:headEnd/>
            <a:tailEnd/>
          </a:ln>
          <a:effectLst/>
        </p:spPr>
        <p:txBody>
          <a:bodyPr/>
          <a:lstStyle/>
          <a:p>
            <a:endParaRPr lang="en-US"/>
          </a:p>
        </p:txBody>
      </p:sp>
      <p:sp>
        <p:nvSpPr>
          <p:cNvPr id="95241" name="Text Box 9"/>
          <p:cNvSpPr txBox="1">
            <a:spLocks noChangeArrowheads="1"/>
          </p:cNvSpPr>
          <p:nvPr/>
        </p:nvSpPr>
        <p:spPr bwMode="auto">
          <a:xfrm>
            <a:off x="1447800" y="5943600"/>
            <a:ext cx="6096000" cy="634020"/>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However, in the second course, God was worried that they might again turn faithless and return to Egypt. </a:t>
            </a:r>
            <a:endParaRPr lang="en-US" sz="2200" dirty="0">
              <a:solidFill>
                <a:schemeClr val="bg1"/>
              </a:solidFill>
              <a:latin typeface="Arial Narrow" pitchFamily="34" charset="0"/>
            </a:endParaRPr>
          </a:p>
        </p:txBody>
      </p:sp>
      <p:sp>
        <p:nvSpPr>
          <p:cNvPr id="95242" name="WordArt 10"/>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FFD98D"/>
                </a:solidFill>
                <a:effectLst>
                  <a:outerShdw dist="35921" dir="2700000" sy="50000" rotWithShape="0">
                    <a:srgbClr val="663300">
                      <a:alpha val="70000"/>
                    </a:srgbClr>
                  </a:outerShdw>
                </a:effectLst>
                <a:latin typeface="Arial Black"/>
              </a:rPr>
              <a:t>Jordan</a:t>
            </a:r>
          </a:p>
        </p:txBody>
      </p:sp>
      <p:sp>
        <p:nvSpPr>
          <p:cNvPr id="95243" name="WordArt 11"/>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FFD98D"/>
                </a:solidFill>
                <a:effectLst>
                  <a:outerShdw dist="35921" dir="2700000" sy="50000" rotWithShape="0">
                    <a:srgbClr val="663300">
                      <a:alpha val="70000"/>
                    </a:srgbClr>
                  </a:outerShdw>
                </a:effectLst>
                <a:latin typeface="Arial Black"/>
              </a:rPr>
              <a:t> River </a:t>
            </a:r>
          </a:p>
        </p:txBody>
      </p:sp>
      <p:sp>
        <p:nvSpPr>
          <p:cNvPr id="95244" name="WordArt 12"/>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solidFill>
                    <a:srgbClr val="CC6600"/>
                  </a:solidFill>
                  <a:round/>
                  <a:headEnd/>
                  <a:tailEnd/>
                </a:ln>
                <a:solidFill>
                  <a:srgbClr val="FFD98D"/>
                </a:solidFill>
                <a:effectLst>
                  <a:outerShdw dist="35921" dir="2700000" sy="50000" rotWithShape="0">
                    <a:srgbClr val="663300">
                      <a:alpha val="70000"/>
                    </a:srgbClr>
                  </a:outerShdw>
                </a:effectLst>
                <a:latin typeface="Arial Black"/>
              </a:rPr>
              <a:t>Dead Sea</a:t>
            </a:r>
          </a:p>
        </p:txBody>
      </p:sp>
      <p:sp>
        <p:nvSpPr>
          <p:cNvPr id="95245" name="WordArt 13"/>
          <p:cNvSpPr>
            <a:spLocks noChangeArrowheads="1" noChangeShapeType="1" noTextEdit="1"/>
          </p:cNvSpPr>
          <p:nvPr/>
        </p:nvSpPr>
        <p:spPr bwMode="auto">
          <a:xfrm rot="-452953">
            <a:off x="3200400" y="3800475"/>
            <a:ext cx="1446213" cy="23812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FFD98D"/>
                </a:solidFill>
                <a:effectLst>
                  <a:outerShdw sy="50000" rotWithShape="0">
                    <a:srgbClr val="663300">
                      <a:alpha val="50000"/>
                    </a:srgbClr>
                  </a:outerShdw>
                </a:effectLst>
                <a:latin typeface="Arial Black"/>
              </a:rPr>
              <a:t>Wilderness of Sin</a:t>
            </a:r>
          </a:p>
        </p:txBody>
      </p:sp>
      <p:sp>
        <p:nvSpPr>
          <p:cNvPr id="95246" name="WordArt 14"/>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of</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Sinai</a:t>
            </a:r>
          </a:p>
        </p:txBody>
      </p:sp>
      <p:sp>
        <p:nvSpPr>
          <p:cNvPr id="95247" name="WordArt 15"/>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of</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Midian</a:t>
            </a:r>
          </a:p>
        </p:txBody>
      </p:sp>
      <p:sp>
        <p:nvSpPr>
          <p:cNvPr id="95248" name="Line 16"/>
          <p:cNvSpPr>
            <a:spLocks noChangeShapeType="1"/>
          </p:cNvSpPr>
          <p:nvPr/>
        </p:nvSpPr>
        <p:spPr bwMode="auto">
          <a:xfrm rot="16147712" flipV="1">
            <a:off x="4725988" y="2135187"/>
            <a:ext cx="457200" cy="149225"/>
          </a:xfrm>
          <a:prstGeom prst="line">
            <a:avLst/>
          </a:prstGeom>
          <a:noFill/>
          <a:ln w="28575">
            <a:solidFill>
              <a:srgbClr val="FFDC45"/>
            </a:solidFill>
            <a:prstDash val="sysDot"/>
            <a:round/>
            <a:headEnd/>
            <a:tailEnd/>
          </a:ln>
          <a:effectLst/>
        </p:spPr>
        <p:txBody>
          <a:bodyPr/>
          <a:lstStyle/>
          <a:p>
            <a:endParaRPr lang="en-US"/>
          </a:p>
        </p:txBody>
      </p:sp>
      <p:grpSp>
        <p:nvGrpSpPr>
          <p:cNvPr id="95249" name="Group 17"/>
          <p:cNvGrpSpPr>
            <a:grpSpLocks/>
          </p:cNvGrpSpPr>
          <p:nvPr/>
        </p:nvGrpSpPr>
        <p:grpSpPr bwMode="auto">
          <a:xfrm>
            <a:off x="2590800" y="2019300"/>
            <a:ext cx="4360863" cy="584200"/>
            <a:chOff x="1632" y="1272"/>
            <a:chExt cx="2747" cy="368"/>
          </a:xfrm>
        </p:grpSpPr>
        <p:sp>
          <p:nvSpPr>
            <p:cNvPr id="95250" name="WordArt 18"/>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5251" name="WordArt 19"/>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5252" name="WordArt 20"/>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5253" name="WordArt 21"/>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5254" name="WordArt 22"/>
            <p:cNvSpPr>
              <a:spLocks noChangeArrowheads="1" noChangeShapeType="1"/>
            </p:cNvSpPr>
            <p:nvPr/>
          </p:nvSpPr>
          <p:spPr bwMode="auto">
            <a:xfrm rot="21095167" flipH="1">
              <a:off x="3472" y="1505"/>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5255" name="WordArt 23"/>
            <p:cNvSpPr>
              <a:spLocks noChangeArrowheads="1" noChangeShapeType="1"/>
            </p:cNvSpPr>
            <p:nvPr/>
          </p:nvSpPr>
          <p:spPr bwMode="auto">
            <a:xfrm rot="20378945"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5256" name="Freeform 24"/>
            <p:cNvSpPr>
              <a:spLocks/>
            </p:cNvSpPr>
            <p:nvPr/>
          </p:nvSpPr>
          <p:spPr bwMode="auto">
            <a:xfrm rot="-1908834">
              <a:off x="4191" y="1272"/>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663300"/>
            </a:solidFill>
            <a:ln w="19050" cmpd="sng">
              <a:solidFill>
                <a:srgbClr val="663300"/>
              </a:solidFill>
              <a:round/>
              <a:headEnd/>
              <a:tailEnd/>
            </a:ln>
          </p:spPr>
          <p:txBody>
            <a:bodyPr/>
            <a:lstStyle/>
            <a:p>
              <a:endParaRPr lang="en-US"/>
            </a:p>
          </p:txBody>
        </p:sp>
      </p:grpSp>
      <p:sp>
        <p:nvSpPr>
          <p:cNvPr id="95257" name="Oval 25"/>
          <p:cNvSpPr>
            <a:spLocks noChangeArrowheads="1"/>
          </p:cNvSpPr>
          <p:nvPr/>
        </p:nvSpPr>
        <p:spPr bwMode="auto">
          <a:xfrm>
            <a:off x="2540000" y="2487613"/>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5241"/>
                                        </p:tgtEl>
                                        <p:attrNameLst>
                                          <p:attrName>style.visibility</p:attrName>
                                        </p:attrNameLst>
                                      </p:cBhvr>
                                      <p:to>
                                        <p:strVal val="visible"/>
                                      </p:to>
                                    </p:set>
                                    <p:animEffect transition="in" filter="barn(outVertical)">
                                      <p:cBhvr>
                                        <p:cTn id="7" dur="500"/>
                                        <p:tgtEl>
                                          <p:spTgt spid="95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258" name="Picture 2" descr="Sinai_New_11_13_03"/>
          <p:cNvPicPr>
            <a:picLocks noChangeAspect="1" noChangeArrowheads="1"/>
          </p:cNvPicPr>
          <p:nvPr/>
        </p:nvPicPr>
        <p:blipFill>
          <a:blip r:embed="rId3">
            <a:lum bright="-12000"/>
          </a:blip>
          <a:srcRect/>
          <a:stretch>
            <a:fillRect/>
          </a:stretch>
        </p:blipFill>
        <p:spPr bwMode="auto">
          <a:xfrm>
            <a:off x="738188" y="628650"/>
            <a:ext cx="7667625" cy="5924550"/>
          </a:xfrm>
          <a:prstGeom prst="rect">
            <a:avLst/>
          </a:prstGeom>
          <a:noFill/>
        </p:spPr>
      </p:pic>
      <p:grpSp>
        <p:nvGrpSpPr>
          <p:cNvPr id="96259" name="Group 3"/>
          <p:cNvGrpSpPr>
            <a:grpSpLocks/>
          </p:cNvGrpSpPr>
          <p:nvPr/>
        </p:nvGrpSpPr>
        <p:grpSpPr bwMode="auto">
          <a:xfrm>
            <a:off x="2590800" y="2019300"/>
            <a:ext cx="4360863" cy="584200"/>
            <a:chOff x="1632" y="1272"/>
            <a:chExt cx="2747" cy="368"/>
          </a:xfrm>
        </p:grpSpPr>
        <p:sp>
          <p:nvSpPr>
            <p:cNvPr id="96260" name="WordArt 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6261" name="WordArt 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6262" name="WordArt 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6263" name="WordArt 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6264" name="WordArt 8"/>
            <p:cNvSpPr>
              <a:spLocks noChangeArrowheads="1" noChangeShapeType="1"/>
            </p:cNvSpPr>
            <p:nvPr/>
          </p:nvSpPr>
          <p:spPr bwMode="auto">
            <a:xfrm rot="21095167" flipH="1">
              <a:off x="3472" y="1505"/>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6265" name="WordArt 9"/>
            <p:cNvSpPr>
              <a:spLocks noChangeArrowheads="1" noChangeShapeType="1"/>
            </p:cNvSpPr>
            <p:nvPr/>
          </p:nvSpPr>
          <p:spPr bwMode="auto">
            <a:xfrm rot="20378945"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96266" name="Freeform 10"/>
            <p:cNvSpPr>
              <a:spLocks/>
            </p:cNvSpPr>
            <p:nvPr/>
          </p:nvSpPr>
          <p:spPr bwMode="auto">
            <a:xfrm rot="-1908834">
              <a:off x="4191" y="1272"/>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663300"/>
            </a:solidFill>
            <a:ln w="19050" cmpd="sng">
              <a:solidFill>
                <a:srgbClr val="663300"/>
              </a:solidFill>
              <a:round/>
              <a:headEnd/>
              <a:tailEnd/>
            </a:ln>
          </p:spPr>
          <p:txBody>
            <a:bodyPr/>
            <a:lstStyle/>
            <a:p>
              <a:endParaRPr lang="en-US"/>
            </a:p>
          </p:txBody>
        </p:sp>
      </p:grpSp>
      <p:sp>
        <p:nvSpPr>
          <p:cNvPr id="96267" name="WordArt 11"/>
          <p:cNvSpPr>
            <a:spLocks noChangeArrowheads="1" noChangeShapeType="1" noTextEdit="1"/>
          </p:cNvSpPr>
          <p:nvPr/>
        </p:nvSpPr>
        <p:spPr bwMode="auto">
          <a:xfrm rot="-452953">
            <a:off x="3200400" y="3800475"/>
            <a:ext cx="1446213" cy="23812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FFD98D"/>
                </a:solidFill>
                <a:effectLst>
                  <a:outerShdw sy="50000" rotWithShape="0">
                    <a:srgbClr val="663300">
                      <a:alpha val="50000"/>
                    </a:srgbClr>
                  </a:outerShdw>
                </a:effectLst>
                <a:latin typeface="Arial Black"/>
              </a:rPr>
              <a:t>Wilderness of Sin</a:t>
            </a:r>
          </a:p>
        </p:txBody>
      </p:sp>
      <p:sp>
        <p:nvSpPr>
          <p:cNvPr id="96268" name="WordArt 12"/>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effectLst>
                  <a:prstShdw prst="shdw17" dist="12700" dir="5400000">
                    <a:srgbClr val="996600"/>
                  </a:prstShdw>
                </a:effectLst>
                <a:latin typeface="Lithograph"/>
              </a:rPr>
              <a:t>Egypt</a:t>
            </a:r>
          </a:p>
        </p:txBody>
      </p:sp>
      <p:sp>
        <p:nvSpPr>
          <p:cNvPr id="96269" name="WordArt 13"/>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effectLst>
                  <a:prstShdw prst="shdw17" dist="12700" dir="5400000">
                    <a:srgbClr val="996600"/>
                  </a:prstShdw>
                </a:effectLst>
                <a:latin typeface="One Stroke Script LET"/>
              </a:rPr>
              <a:t>Canaan</a:t>
            </a:r>
          </a:p>
        </p:txBody>
      </p:sp>
      <p:sp>
        <p:nvSpPr>
          <p:cNvPr id="96270" name="Rectangle 14"/>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6271" name="WordArt 15"/>
          <p:cNvSpPr>
            <a:spLocks noChangeArrowheads="1" noChangeShapeType="1" noTextEdit="1"/>
          </p:cNvSpPr>
          <p:nvPr/>
        </p:nvSpPr>
        <p:spPr bwMode="auto">
          <a:xfrm>
            <a:off x="4038600" y="685800"/>
            <a:ext cx="1752600" cy="1219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DC45"/>
                </a:solidFill>
                <a:latin typeface="Arial Black"/>
              </a:rPr>
              <a:t>First</a:t>
            </a:r>
          </a:p>
          <a:p>
            <a:pPr algn="ctr"/>
            <a:r>
              <a:rPr lang="en-US" sz="3600" kern="10">
                <a:ln w="9525">
                  <a:solidFill>
                    <a:srgbClr val="000000"/>
                  </a:solidFill>
                  <a:round/>
                  <a:headEnd/>
                  <a:tailEnd/>
                </a:ln>
                <a:solidFill>
                  <a:srgbClr val="FFDC45"/>
                </a:solidFill>
                <a:latin typeface="Arial Black"/>
              </a:rPr>
              <a:t>twenty-one-day</a:t>
            </a:r>
          </a:p>
          <a:p>
            <a:pPr algn="ctr"/>
            <a:r>
              <a:rPr lang="en-US" sz="3600" kern="10">
                <a:ln w="9525">
                  <a:solidFill>
                    <a:srgbClr val="000000"/>
                  </a:solidFill>
                  <a:round/>
                  <a:headEnd/>
                  <a:tailEnd/>
                </a:ln>
                <a:solidFill>
                  <a:srgbClr val="FFDC45"/>
                </a:solidFill>
                <a:latin typeface="Arial Black"/>
              </a:rPr>
              <a:t>course</a:t>
            </a:r>
          </a:p>
        </p:txBody>
      </p:sp>
      <p:sp>
        <p:nvSpPr>
          <p:cNvPr id="96272" name="WordArt 16"/>
          <p:cNvSpPr>
            <a:spLocks noChangeArrowheads="1" noChangeShapeType="1" noTextEdit="1"/>
          </p:cNvSpPr>
          <p:nvPr/>
        </p:nvSpPr>
        <p:spPr bwMode="auto">
          <a:xfrm rot="190872">
            <a:off x="762000" y="2514600"/>
            <a:ext cx="1147763" cy="341313"/>
          </a:xfrm>
          <a:prstGeom prst="rect">
            <a:avLst/>
          </a:prstGeom>
        </p:spPr>
        <p:txBody>
          <a:bodyPr wrap="none" fromWordArt="1">
            <a:prstTxWarp prst="textCascadeUp">
              <a:avLst>
                <a:gd name="adj" fmla="val 44444"/>
              </a:avLst>
            </a:prstTxWarp>
          </a:bodyPr>
          <a:lstStyle/>
          <a:p>
            <a:pPr algn="ctr"/>
            <a:r>
              <a:rPr lang="en-US" sz="3600" kern="10">
                <a:ln w="12700">
                  <a:noFill/>
                  <a:round/>
                  <a:headEnd/>
                  <a:tailEnd/>
                </a:ln>
                <a:gradFill rotWithShape="1">
                  <a:gsLst>
                    <a:gs pos="0">
                      <a:srgbClr val="FFFF00"/>
                    </a:gs>
                    <a:gs pos="100000">
                      <a:srgbClr val="E8AB00"/>
                    </a:gs>
                  </a:gsLst>
                  <a:lin ang="2700000" scaled="1"/>
                </a:gradFill>
                <a:effectLst>
                  <a:prstShdw prst="shdw17" dist="12700" dir="5400000">
                    <a:srgbClr val="996600"/>
                  </a:prstShdw>
                </a:effectLst>
                <a:latin typeface="One Stroke Script LET"/>
              </a:rPr>
              <a:t>Rameses</a:t>
            </a:r>
          </a:p>
        </p:txBody>
      </p:sp>
      <p:sp>
        <p:nvSpPr>
          <p:cNvPr id="96273" name="Line 17"/>
          <p:cNvSpPr>
            <a:spLocks noChangeShapeType="1"/>
          </p:cNvSpPr>
          <p:nvPr/>
        </p:nvSpPr>
        <p:spPr bwMode="auto">
          <a:xfrm rot="21078442" flipV="1">
            <a:off x="1981200" y="2582863"/>
            <a:ext cx="458788" cy="1587"/>
          </a:xfrm>
          <a:prstGeom prst="line">
            <a:avLst/>
          </a:prstGeom>
          <a:noFill/>
          <a:ln w="44450" cap="rnd">
            <a:solidFill>
              <a:srgbClr val="FFE36B"/>
            </a:solidFill>
            <a:prstDash val="sysDot"/>
            <a:round/>
            <a:headEnd/>
            <a:tailEnd/>
          </a:ln>
          <a:effectLst/>
        </p:spPr>
        <p:txBody>
          <a:bodyPr/>
          <a:lstStyle/>
          <a:p>
            <a:endParaRPr lang="en-US"/>
          </a:p>
        </p:txBody>
      </p:sp>
      <p:sp>
        <p:nvSpPr>
          <p:cNvPr id="96274" name="Oval 18"/>
          <p:cNvSpPr>
            <a:spLocks noChangeArrowheads="1"/>
          </p:cNvSpPr>
          <p:nvPr/>
        </p:nvSpPr>
        <p:spPr bwMode="auto">
          <a:xfrm>
            <a:off x="2540000" y="2487613"/>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96275" name="Text Box 19"/>
          <p:cNvSpPr txBox="1">
            <a:spLocks noChangeArrowheads="1"/>
          </p:cNvSpPr>
          <p:nvPr/>
        </p:nvSpPr>
        <p:spPr bwMode="auto">
          <a:xfrm>
            <a:off x="1447800" y="5943600"/>
            <a:ext cx="6324600" cy="634020"/>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Hence, God led them in a long detour so that they could enter Canaan after </a:t>
            </a:r>
            <a:r>
              <a:rPr lang="en-US" sz="2200" b="1" u="sng" dirty="0">
                <a:solidFill>
                  <a:schemeClr val="bg1"/>
                </a:solidFill>
                <a:latin typeface="Arial Narrow" pitchFamily="34" charset="0"/>
              </a:rPr>
              <a:t>twenty-one months.</a:t>
            </a:r>
            <a:endParaRPr lang="en-US" sz="2200" dirty="0">
              <a:solidFill>
                <a:schemeClr val="bg1"/>
              </a:solidFill>
              <a:latin typeface="Arial Narrow" pitchFamily="34" charset="0"/>
            </a:endParaRPr>
          </a:p>
        </p:txBody>
      </p:sp>
      <p:sp>
        <p:nvSpPr>
          <p:cNvPr id="96276" name="Freeform 20"/>
          <p:cNvSpPr>
            <a:spLocks/>
          </p:cNvSpPr>
          <p:nvPr/>
        </p:nvSpPr>
        <p:spPr bwMode="auto">
          <a:xfrm rot="-3700227">
            <a:off x="2612232" y="2466181"/>
            <a:ext cx="127000" cy="2587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277" name="Freeform 21"/>
          <p:cNvSpPr>
            <a:spLocks/>
          </p:cNvSpPr>
          <p:nvPr/>
        </p:nvSpPr>
        <p:spPr bwMode="auto">
          <a:xfrm rot="4199582" flipV="1">
            <a:off x="2954338" y="2382838"/>
            <a:ext cx="142875" cy="441325"/>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278" name="WordArt 22"/>
          <p:cNvSpPr>
            <a:spLocks noChangeArrowheads="1" noChangeShapeType="1" noTextEdit="1"/>
          </p:cNvSpPr>
          <p:nvPr/>
        </p:nvSpPr>
        <p:spPr bwMode="auto">
          <a:xfrm>
            <a:off x="1143000" y="684213"/>
            <a:ext cx="1905000" cy="1219200"/>
          </a:xfrm>
          <a:prstGeom prst="rect">
            <a:avLst/>
          </a:prstGeom>
        </p:spPr>
        <p:txBody>
          <a:bodyPr wrap="none" fromWordArt="1">
            <a:prstTxWarp prst="textPlain">
              <a:avLst>
                <a:gd name="adj" fmla="val 50000"/>
              </a:avLst>
            </a:prstTxWarp>
          </a:bodyPr>
          <a:lstStyle/>
          <a:p>
            <a:pPr algn="ctr"/>
            <a:r>
              <a:rPr lang="en-US" sz="3600" kern="10" dirty="0">
                <a:ln w="9525">
                  <a:solidFill>
                    <a:srgbClr val="003300"/>
                  </a:solidFill>
                  <a:round/>
                  <a:headEnd/>
                  <a:tailEnd/>
                </a:ln>
                <a:solidFill>
                  <a:srgbClr val="57FF57"/>
                </a:solidFill>
                <a:latin typeface="Arial Black"/>
              </a:rPr>
              <a:t>Second</a:t>
            </a:r>
          </a:p>
          <a:p>
            <a:pPr algn="ctr"/>
            <a:r>
              <a:rPr lang="en-US" sz="3600" kern="10" dirty="0">
                <a:ln w="9525">
                  <a:solidFill>
                    <a:srgbClr val="003300"/>
                  </a:solidFill>
                  <a:round/>
                  <a:headEnd/>
                  <a:tailEnd/>
                </a:ln>
                <a:solidFill>
                  <a:srgbClr val="57FF57"/>
                </a:solidFill>
                <a:latin typeface="Arial Black"/>
              </a:rPr>
              <a:t>twenty-one-month</a:t>
            </a:r>
          </a:p>
          <a:p>
            <a:pPr algn="ctr"/>
            <a:r>
              <a:rPr lang="en-US" sz="3600" kern="10" dirty="0">
                <a:ln w="9525">
                  <a:solidFill>
                    <a:srgbClr val="003300"/>
                  </a:solidFill>
                  <a:round/>
                  <a:headEnd/>
                  <a:tailEnd/>
                </a:ln>
                <a:solidFill>
                  <a:srgbClr val="57FF57"/>
                </a:solidFill>
                <a:latin typeface="Arial Black"/>
              </a:rPr>
              <a:t>course</a:t>
            </a:r>
          </a:p>
        </p:txBody>
      </p:sp>
      <p:sp>
        <p:nvSpPr>
          <p:cNvPr id="96279" name="Line 23"/>
          <p:cNvSpPr>
            <a:spLocks noChangeShapeType="1"/>
          </p:cNvSpPr>
          <p:nvPr/>
        </p:nvSpPr>
        <p:spPr bwMode="auto">
          <a:xfrm rot="13803019" flipV="1">
            <a:off x="2109788" y="2171700"/>
            <a:ext cx="914400" cy="228600"/>
          </a:xfrm>
          <a:prstGeom prst="line">
            <a:avLst/>
          </a:prstGeom>
          <a:noFill/>
          <a:ln w="28575">
            <a:solidFill>
              <a:srgbClr val="00FF00"/>
            </a:solidFill>
            <a:prstDash val="sysDot"/>
            <a:round/>
            <a:headEnd/>
            <a:tailEnd/>
          </a:ln>
          <a:effectLst/>
        </p:spPr>
        <p:txBody>
          <a:bodyPr/>
          <a:lstStyle/>
          <a:p>
            <a:endParaRPr lang="en-US"/>
          </a:p>
        </p:txBody>
      </p:sp>
      <p:sp>
        <p:nvSpPr>
          <p:cNvPr id="96280" name="Oval 24"/>
          <p:cNvSpPr>
            <a:spLocks noChangeArrowheads="1"/>
          </p:cNvSpPr>
          <p:nvPr/>
        </p:nvSpPr>
        <p:spPr bwMode="auto">
          <a:xfrm>
            <a:off x="2540000" y="2487613"/>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grpSp>
        <p:nvGrpSpPr>
          <p:cNvPr id="96281" name="Group 25"/>
          <p:cNvGrpSpPr>
            <a:grpSpLocks/>
          </p:cNvGrpSpPr>
          <p:nvPr/>
        </p:nvGrpSpPr>
        <p:grpSpPr bwMode="auto">
          <a:xfrm>
            <a:off x="3048000" y="2532063"/>
            <a:ext cx="1066800" cy="1987550"/>
            <a:chOff x="1920" y="1595"/>
            <a:chExt cx="672" cy="1252"/>
          </a:xfrm>
        </p:grpSpPr>
        <p:sp>
          <p:nvSpPr>
            <p:cNvPr id="96282" name="Freeform 26"/>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283" name="Freeform 27"/>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284" name="Freeform 28"/>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285" name="Freeform 29"/>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286" name="Freeform 30"/>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sp>
        <p:nvSpPr>
          <p:cNvPr id="96287" name="WordArt 31"/>
          <p:cNvSpPr>
            <a:spLocks noChangeArrowheads="1" noChangeShapeType="1" noTextEdit="1"/>
          </p:cNvSpPr>
          <p:nvPr/>
        </p:nvSpPr>
        <p:spPr bwMode="auto">
          <a:xfrm rot="-254183">
            <a:off x="838200" y="3048000"/>
            <a:ext cx="1060450" cy="341313"/>
          </a:xfrm>
          <a:prstGeom prst="rect">
            <a:avLst/>
          </a:prstGeom>
        </p:spPr>
        <p:txBody>
          <a:bodyPr wrap="none" fromWordArt="1">
            <a:prstTxWarp prst="textCascadeUp">
              <a:avLst>
                <a:gd name="adj" fmla="val 44444"/>
              </a:avLst>
            </a:prstTxWarp>
          </a:bodyPr>
          <a:lstStyle/>
          <a:p>
            <a:pPr algn="ctr"/>
            <a:r>
              <a:rPr lang="en-US" sz="3600" kern="10">
                <a:ln w="12700">
                  <a:noFill/>
                  <a:round/>
                  <a:headEnd/>
                  <a:tailEnd/>
                </a:ln>
                <a:gradFill rotWithShape="1">
                  <a:gsLst>
                    <a:gs pos="0">
                      <a:srgbClr val="E8AB00"/>
                    </a:gs>
                    <a:gs pos="50000">
                      <a:srgbClr val="FFFF00"/>
                    </a:gs>
                    <a:gs pos="100000">
                      <a:srgbClr val="E8AB00"/>
                    </a:gs>
                  </a:gsLst>
                  <a:lin ang="2700000" scaled="1"/>
                </a:gradFill>
                <a:effectLst>
                  <a:prstShdw prst="shdw17" dist="12700" dir="5400000">
                    <a:srgbClr val="996600"/>
                  </a:prstShdw>
                </a:effectLst>
                <a:latin typeface="One Stroke Script LET"/>
              </a:rPr>
              <a:t>Succoth</a:t>
            </a:r>
          </a:p>
        </p:txBody>
      </p:sp>
      <p:sp>
        <p:nvSpPr>
          <p:cNvPr id="96288" name="Line 32"/>
          <p:cNvSpPr>
            <a:spLocks noChangeShapeType="1"/>
          </p:cNvSpPr>
          <p:nvPr/>
        </p:nvSpPr>
        <p:spPr bwMode="auto">
          <a:xfrm rot="62940117">
            <a:off x="1916113" y="2857500"/>
            <a:ext cx="901700" cy="141288"/>
          </a:xfrm>
          <a:prstGeom prst="line">
            <a:avLst/>
          </a:prstGeom>
          <a:noFill/>
          <a:ln w="44450" cap="rnd">
            <a:solidFill>
              <a:srgbClr val="FFE36B"/>
            </a:solidFill>
            <a:prstDash val="sysDot"/>
            <a:round/>
            <a:headEnd/>
            <a:tailEnd/>
          </a:ln>
          <a:effectLst/>
        </p:spPr>
        <p:txBody>
          <a:bodyPr/>
          <a:lstStyle/>
          <a:p>
            <a:endParaRPr lang="en-US"/>
          </a:p>
        </p:txBody>
      </p:sp>
      <p:sp>
        <p:nvSpPr>
          <p:cNvPr id="96289" name="WordArt 33"/>
          <p:cNvSpPr>
            <a:spLocks noChangeArrowheads="1" noChangeShapeType="1" noTextEdit="1"/>
          </p:cNvSpPr>
          <p:nvPr/>
        </p:nvSpPr>
        <p:spPr bwMode="auto">
          <a:xfrm rot="-216341">
            <a:off x="914400" y="5105400"/>
            <a:ext cx="1485900" cy="412750"/>
          </a:xfrm>
          <a:prstGeom prst="rect">
            <a:avLst/>
          </a:prstGeom>
        </p:spPr>
        <p:txBody>
          <a:bodyPr wrap="none" fromWordArt="1">
            <a:prstTxWarp prst="textCascadeUp">
              <a:avLst>
                <a:gd name="adj" fmla="val 44444"/>
              </a:avLst>
            </a:prstTxWarp>
          </a:bodyPr>
          <a:lstStyle/>
          <a:p>
            <a:pPr algn="ctr"/>
            <a:r>
              <a:rPr lang="en-US" sz="3600" kern="10">
                <a:ln w="12700">
                  <a:noFill/>
                  <a:round/>
                  <a:headEnd/>
                  <a:tailEnd/>
                </a:ln>
                <a:gradFill rotWithShape="1">
                  <a:gsLst>
                    <a:gs pos="0">
                      <a:srgbClr val="FFFF00"/>
                    </a:gs>
                    <a:gs pos="100000">
                      <a:srgbClr val="E8AB00"/>
                    </a:gs>
                  </a:gsLst>
                  <a:lin ang="2700000" scaled="1"/>
                </a:gradFill>
                <a:effectLst>
                  <a:prstShdw prst="shdw17" dist="12700" dir="5400000">
                    <a:srgbClr val="996600"/>
                  </a:prstShdw>
                </a:effectLst>
                <a:latin typeface="One Stroke Script LET"/>
              </a:rPr>
              <a:t>Rephidim</a:t>
            </a:r>
          </a:p>
        </p:txBody>
      </p:sp>
      <p:sp>
        <p:nvSpPr>
          <p:cNvPr id="96290" name="Line 34"/>
          <p:cNvSpPr>
            <a:spLocks noChangeShapeType="1"/>
          </p:cNvSpPr>
          <p:nvPr/>
        </p:nvSpPr>
        <p:spPr bwMode="auto">
          <a:xfrm rot="85297998">
            <a:off x="2451100" y="4862513"/>
            <a:ext cx="1736725" cy="77787"/>
          </a:xfrm>
          <a:prstGeom prst="line">
            <a:avLst/>
          </a:prstGeom>
          <a:noFill/>
          <a:ln w="44450" cap="rnd">
            <a:solidFill>
              <a:srgbClr val="FFE36B"/>
            </a:solidFill>
            <a:prstDash val="sysDot"/>
            <a:round/>
            <a:headEnd/>
            <a:tailEnd/>
          </a:ln>
          <a:effectLst/>
        </p:spPr>
        <p:txBody>
          <a:bodyPr/>
          <a:lstStyle/>
          <a:p>
            <a:endParaRPr lang="en-US"/>
          </a:p>
        </p:txBody>
      </p:sp>
      <p:sp>
        <p:nvSpPr>
          <p:cNvPr id="96291" name="Oval 35"/>
          <p:cNvSpPr>
            <a:spLocks noChangeArrowheads="1"/>
          </p:cNvSpPr>
          <p:nvPr/>
        </p:nvSpPr>
        <p:spPr bwMode="auto">
          <a:xfrm>
            <a:off x="4130675" y="4616450"/>
            <a:ext cx="87313" cy="71438"/>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96292" name="WordArt 36"/>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of</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Midian</a:t>
            </a:r>
          </a:p>
        </p:txBody>
      </p:sp>
      <p:sp>
        <p:nvSpPr>
          <p:cNvPr id="96293" name="WordArt 37"/>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of</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Sinai</a:t>
            </a:r>
          </a:p>
        </p:txBody>
      </p:sp>
      <p:sp>
        <p:nvSpPr>
          <p:cNvPr id="96294" name="Oval 38"/>
          <p:cNvSpPr>
            <a:spLocks noChangeArrowheads="1"/>
          </p:cNvSpPr>
          <p:nvPr/>
        </p:nvSpPr>
        <p:spPr bwMode="auto">
          <a:xfrm>
            <a:off x="2805113" y="2674938"/>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96295" name="WordArt 39"/>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FFD98D"/>
                </a:solidFill>
                <a:effectLst>
                  <a:outerShdw dist="35921" dir="2700000" sy="50000" rotWithShape="0">
                    <a:srgbClr val="663300">
                      <a:alpha val="70000"/>
                    </a:srgbClr>
                  </a:outerShdw>
                </a:effectLst>
                <a:latin typeface="Arial Black"/>
              </a:rPr>
              <a:t>Jordan</a:t>
            </a:r>
          </a:p>
        </p:txBody>
      </p:sp>
      <p:sp>
        <p:nvSpPr>
          <p:cNvPr id="96296" name="WordArt 40"/>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FFD98D"/>
                </a:solidFill>
                <a:effectLst>
                  <a:outerShdw dist="35921" dir="2700000" sy="50000" rotWithShape="0">
                    <a:srgbClr val="663300">
                      <a:alpha val="70000"/>
                    </a:srgbClr>
                  </a:outerShdw>
                </a:effectLst>
                <a:latin typeface="Arial Black"/>
              </a:rPr>
              <a:t> River </a:t>
            </a:r>
          </a:p>
        </p:txBody>
      </p:sp>
      <p:sp>
        <p:nvSpPr>
          <p:cNvPr id="96297" name="WordArt 41"/>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solidFill>
                    <a:srgbClr val="CC6600"/>
                  </a:solidFill>
                  <a:round/>
                  <a:headEnd/>
                  <a:tailEnd/>
                </a:ln>
                <a:solidFill>
                  <a:srgbClr val="FFD98D"/>
                </a:solidFill>
                <a:effectLst>
                  <a:outerShdw dist="35921" dir="2700000" sy="50000" rotWithShape="0">
                    <a:srgbClr val="663300">
                      <a:alpha val="70000"/>
                    </a:srgbClr>
                  </a:outerShdw>
                </a:effectLst>
                <a:latin typeface="Arial Black"/>
              </a:rPr>
              <a:t>Dead Sea</a:t>
            </a:r>
          </a:p>
        </p:txBody>
      </p:sp>
      <p:sp>
        <p:nvSpPr>
          <p:cNvPr id="96298" name="Line 42"/>
          <p:cNvSpPr>
            <a:spLocks noChangeShapeType="1"/>
          </p:cNvSpPr>
          <p:nvPr/>
        </p:nvSpPr>
        <p:spPr bwMode="auto">
          <a:xfrm rot="16147712" flipV="1">
            <a:off x="4725988" y="2135187"/>
            <a:ext cx="457200" cy="149225"/>
          </a:xfrm>
          <a:prstGeom prst="line">
            <a:avLst/>
          </a:prstGeom>
          <a:noFill/>
          <a:ln w="28575">
            <a:solidFill>
              <a:srgbClr val="FFDC45"/>
            </a:solidFill>
            <a:prstDash val="sysDot"/>
            <a:round/>
            <a:headEnd/>
            <a:tailEnd/>
          </a:ln>
          <a:effectLst/>
        </p:spPr>
        <p:txBody>
          <a:bodyPr/>
          <a:lstStyle/>
          <a:p>
            <a:endParaRPr lang="en-US"/>
          </a:p>
        </p:txBody>
      </p:sp>
      <p:sp>
        <p:nvSpPr>
          <p:cNvPr id="96299" name="Freeform 4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CC9900"/>
              </a:gs>
              <a:gs pos="100000">
                <a:srgbClr val="663300"/>
              </a:gs>
            </a:gsLst>
            <a:lin ang="5400000" scaled="1"/>
          </a:gradFill>
          <a:ln w="9525">
            <a:noFill/>
            <a:round/>
            <a:headEnd/>
            <a:tailEnd/>
          </a:ln>
        </p:spPr>
        <p:txBody>
          <a:bodyPr/>
          <a:lstStyle/>
          <a:p>
            <a:endParaRPr lang="en-US"/>
          </a:p>
        </p:txBody>
      </p:sp>
      <p:sp>
        <p:nvSpPr>
          <p:cNvPr id="96300" name="WordArt 44"/>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solidFill>
                    <a:srgbClr val="663300"/>
                  </a:solidFill>
                  <a:round/>
                  <a:headEnd/>
                  <a:tailEnd/>
                </a:ln>
                <a:solidFill>
                  <a:srgbClr val="FFD523"/>
                </a:solidFill>
                <a:latin typeface="Arial Black"/>
              </a:rPr>
              <a:t>Mt. Horeb</a:t>
            </a:r>
          </a:p>
        </p:txBody>
      </p:sp>
      <p:grpSp>
        <p:nvGrpSpPr>
          <p:cNvPr id="96301" name="Group 45"/>
          <p:cNvGrpSpPr>
            <a:grpSpLocks/>
          </p:cNvGrpSpPr>
          <p:nvPr/>
        </p:nvGrpSpPr>
        <p:grpSpPr bwMode="auto">
          <a:xfrm>
            <a:off x="4495800" y="1909763"/>
            <a:ext cx="3135313" cy="2844800"/>
            <a:chOff x="2832" y="1203"/>
            <a:chExt cx="1975" cy="1792"/>
          </a:xfrm>
        </p:grpSpPr>
        <p:sp>
          <p:nvSpPr>
            <p:cNvPr id="96302" name="Oval 46"/>
            <p:cNvSpPr>
              <a:spLocks noChangeArrowheads="1"/>
            </p:cNvSpPr>
            <p:nvPr/>
          </p:nvSpPr>
          <p:spPr bwMode="auto">
            <a:xfrm>
              <a:off x="4025" y="1680"/>
              <a:ext cx="55" cy="45"/>
            </a:xfrm>
            <a:prstGeom prst="ellipse">
              <a:avLst/>
            </a:prstGeom>
            <a:solidFill>
              <a:srgbClr val="FF3300"/>
            </a:solidFill>
            <a:ln w="57150">
              <a:solidFill>
                <a:srgbClr val="FF3300"/>
              </a:solidFill>
              <a:round/>
              <a:headEnd/>
              <a:tailEnd/>
            </a:ln>
            <a:effectLst/>
          </p:spPr>
          <p:txBody>
            <a:bodyPr wrap="none" anchor="ctr"/>
            <a:lstStyle/>
            <a:p>
              <a:pPr algn="ctr"/>
              <a:endParaRPr lang="en-US" sz="3200">
                <a:solidFill>
                  <a:srgbClr val="000099"/>
                </a:solidFill>
                <a:latin typeface="Arial Black" pitchFamily="34" charset="0"/>
              </a:endParaRPr>
            </a:p>
          </p:txBody>
        </p:sp>
        <p:sp>
          <p:nvSpPr>
            <p:cNvPr id="96303" name="Oval 47"/>
            <p:cNvSpPr>
              <a:spLocks noChangeArrowheads="1"/>
            </p:cNvSpPr>
            <p:nvPr/>
          </p:nvSpPr>
          <p:spPr bwMode="auto">
            <a:xfrm>
              <a:off x="3545" y="2547"/>
              <a:ext cx="55" cy="45"/>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96304" name="Oval 48"/>
            <p:cNvSpPr>
              <a:spLocks noChangeArrowheads="1"/>
            </p:cNvSpPr>
            <p:nvPr/>
          </p:nvSpPr>
          <p:spPr bwMode="auto">
            <a:xfrm>
              <a:off x="4752" y="1203"/>
              <a:ext cx="55" cy="45"/>
            </a:xfrm>
            <a:prstGeom prst="ellipse">
              <a:avLst/>
            </a:prstGeom>
            <a:solidFill>
              <a:srgbClr val="FF3300"/>
            </a:solidFill>
            <a:ln w="57150" algn="ctr">
              <a:solidFill>
                <a:srgbClr val="FF3300"/>
              </a:solidFill>
              <a:round/>
              <a:headEnd/>
              <a:tailEnd/>
            </a:ln>
            <a:effectLst/>
          </p:spPr>
          <p:txBody>
            <a:bodyPr wrap="none" anchor="ctr"/>
            <a:lstStyle/>
            <a:p>
              <a:endParaRPr lang="en-US"/>
            </a:p>
          </p:txBody>
        </p:sp>
        <p:sp>
          <p:nvSpPr>
            <p:cNvPr id="96305" name="Freeform 49"/>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306" name="Freeform 50"/>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307" name="Freeform 51"/>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308" name="Freeform 52"/>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309" name="Oval 53"/>
            <p:cNvSpPr>
              <a:spLocks noChangeArrowheads="1"/>
            </p:cNvSpPr>
            <p:nvPr/>
          </p:nvSpPr>
          <p:spPr bwMode="auto">
            <a:xfrm>
              <a:off x="3257" y="2688"/>
              <a:ext cx="55" cy="45"/>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96310" name="Freeform 54"/>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311" name="Freeform 55"/>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312" name="Freeform 56"/>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313" name="Freeform 57"/>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314" name="Freeform 58"/>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6315" name="Freeform 59"/>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6275"/>
                                        </p:tgtEl>
                                        <p:attrNameLst>
                                          <p:attrName>style.visibility</p:attrName>
                                        </p:attrNameLst>
                                      </p:cBhvr>
                                      <p:to>
                                        <p:strVal val="visible"/>
                                      </p:to>
                                    </p:set>
                                    <p:animEffect transition="in" filter="barn(outVertical)">
                                      <p:cBhvr>
                                        <p:cTn id="7" dur="500"/>
                                        <p:tgtEl>
                                          <p:spTgt spid="9627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6276"/>
                                        </p:tgtEl>
                                        <p:attrNameLst>
                                          <p:attrName>style.visibility</p:attrName>
                                        </p:attrNameLst>
                                      </p:cBhvr>
                                      <p:to>
                                        <p:strVal val="visible"/>
                                      </p:to>
                                    </p:set>
                                    <p:animEffect transition="in" filter="wipe(up)">
                                      <p:cBhvr>
                                        <p:cTn id="11" dur="500"/>
                                        <p:tgtEl>
                                          <p:spTgt spid="96276"/>
                                        </p:tgtEl>
                                      </p:cBhvr>
                                    </p:animEffect>
                                  </p:childTnLst>
                                </p:cTn>
                              </p:par>
                              <p:par>
                                <p:cTn id="12" presetID="10" presetClass="entr" presetSubtype="0" fill="hold" nodeType="withEffect">
                                  <p:stCondLst>
                                    <p:cond delay="0"/>
                                  </p:stCondLst>
                                  <p:childTnLst>
                                    <p:set>
                                      <p:cBhvr>
                                        <p:cTn id="13" dur="1" fill="hold">
                                          <p:stCondLst>
                                            <p:cond delay="0"/>
                                          </p:stCondLst>
                                        </p:cTn>
                                        <p:tgtEl>
                                          <p:spTgt spid="96294"/>
                                        </p:tgtEl>
                                        <p:attrNameLst>
                                          <p:attrName>style.visibility</p:attrName>
                                        </p:attrNameLst>
                                      </p:cBhvr>
                                      <p:to>
                                        <p:strVal val="visible"/>
                                      </p:to>
                                    </p:set>
                                    <p:animEffect transition="in" filter="fade">
                                      <p:cBhvr>
                                        <p:cTn id="14" dur="500"/>
                                        <p:tgtEl>
                                          <p:spTgt spid="9629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6277"/>
                                        </p:tgtEl>
                                        <p:attrNameLst>
                                          <p:attrName>style.visibility</p:attrName>
                                        </p:attrNameLst>
                                      </p:cBhvr>
                                      <p:to>
                                        <p:strVal val="visible"/>
                                      </p:to>
                                    </p:set>
                                    <p:animEffect transition="in" filter="wipe(left)">
                                      <p:cBhvr>
                                        <p:cTn id="18" dur="500"/>
                                        <p:tgtEl>
                                          <p:spTgt spid="96277"/>
                                        </p:tgtEl>
                                      </p:cBhvr>
                                    </p:animEffect>
                                  </p:childTnLst>
                                </p:cTn>
                              </p:par>
                              <p:par>
                                <p:cTn id="19" presetID="22" presetClass="entr" presetSubtype="1" fill="hold" nodeType="withEffect">
                                  <p:stCondLst>
                                    <p:cond delay="500"/>
                                  </p:stCondLst>
                                  <p:childTnLst>
                                    <p:set>
                                      <p:cBhvr>
                                        <p:cTn id="20" dur="1" fill="hold">
                                          <p:stCondLst>
                                            <p:cond delay="0"/>
                                          </p:stCondLst>
                                        </p:cTn>
                                        <p:tgtEl>
                                          <p:spTgt spid="96281"/>
                                        </p:tgtEl>
                                        <p:attrNameLst>
                                          <p:attrName>style.visibility</p:attrName>
                                        </p:attrNameLst>
                                      </p:cBhvr>
                                      <p:to>
                                        <p:strVal val="visible"/>
                                      </p:to>
                                    </p:set>
                                    <p:animEffect transition="in" filter="wipe(up)">
                                      <p:cBhvr>
                                        <p:cTn id="21" dur="1000"/>
                                        <p:tgtEl>
                                          <p:spTgt spid="96281"/>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96287"/>
                                        </p:tgtEl>
                                        <p:attrNameLst>
                                          <p:attrName>style.visibility</p:attrName>
                                        </p:attrNameLst>
                                      </p:cBhvr>
                                      <p:to>
                                        <p:strVal val="visible"/>
                                      </p:to>
                                    </p:set>
                                    <p:animEffect transition="in" filter="fade">
                                      <p:cBhvr>
                                        <p:cTn id="24" dur="2000"/>
                                        <p:tgtEl>
                                          <p:spTgt spid="96287"/>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96288"/>
                                        </p:tgtEl>
                                        <p:attrNameLst>
                                          <p:attrName>style.visibility</p:attrName>
                                        </p:attrNameLst>
                                      </p:cBhvr>
                                      <p:to>
                                        <p:strVal val="visible"/>
                                      </p:to>
                                    </p:set>
                                    <p:animEffect transition="in" filter="fade">
                                      <p:cBhvr>
                                        <p:cTn id="27" dur="2000"/>
                                        <p:tgtEl>
                                          <p:spTgt spid="96288"/>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6291"/>
                                        </p:tgtEl>
                                        <p:attrNameLst>
                                          <p:attrName>style.visibility</p:attrName>
                                        </p:attrNameLst>
                                      </p:cBhvr>
                                      <p:to>
                                        <p:strVal val="visible"/>
                                      </p:to>
                                    </p:set>
                                    <p:animEffect transition="in" filter="fade">
                                      <p:cBhvr>
                                        <p:cTn id="30" dur="1000"/>
                                        <p:tgtEl>
                                          <p:spTgt spid="96291"/>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96290"/>
                                        </p:tgtEl>
                                        <p:attrNameLst>
                                          <p:attrName>style.visibility</p:attrName>
                                        </p:attrNameLst>
                                      </p:cBhvr>
                                      <p:to>
                                        <p:strVal val="visible"/>
                                      </p:to>
                                    </p:set>
                                    <p:animEffect transition="in" filter="fade">
                                      <p:cBhvr>
                                        <p:cTn id="33" dur="2000"/>
                                        <p:tgtEl>
                                          <p:spTgt spid="96290"/>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96289"/>
                                        </p:tgtEl>
                                        <p:attrNameLst>
                                          <p:attrName>style.visibility</p:attrName>
                                        </p:attrNameLst>
                                      </p:cBhvr>
                                      <p:to>
                                        <p:strVal val="visible"/>
                                      </p:to>
                                    </p:set>
                                    <p:animEffect transition="in" filter="fade">
                                      <p:cBhvr>
                                        <p:cTn id="36" dur="2000"/>
                                        <p:tgtEl>
                                          <p:spTgt spid="96289"/>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96299"/>
                                        </p:tgtEl>
                                        <p:attrNameLst>
                                          <p:attrName>style.visibility</p:attrName>
                                        </p:attrNameLst>
                                      </p:cBhvr>
                                      <p:to>
                                        <p:strVal val="visible"/>
                                      </p:to>
                                    </p:set>
                                    <p:animEffect transition="in" filter="fade">
                                      <p:cBhvr>
                                        <p:cTn id="39" dur="1000"/>
                                        <p:tgtEl>
                                          <p:spTgt spid="96299"/>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96300"/>
                                        </p:tgtEl>
                                        <p:attrNameLst>
                                          <p:attrName>style.visibility</p:attrName>
                                        </p:attrNameLst>
                                      </p:cBhvr>
                                      <p:to>
                                        <p:strVal val="visible"/>
                                      </p:to>
                                    </p:set>
                                    <p:animEffect transition="in" filter="fade">
                                      <p:cBhvr>
                                        <p:cTn id="42" dur="1000"/>
                                        <p:tgtEl>
                                          <p:spTgt spid="96300"/>
                                        </p:tgtEl>
                                      </p:cBhvr>
                                    </p:animEffect>
                                  </p:childTnLst>
                                </p:cTn>
                              </p:par>
                              <p:par>
                                <p:cTn id="43" presetID="22" presetClass="entr" presetSubtype="4" fill="hold" nodeType="withEffect">
                                  <p:stCondLst>
                                    <p:cond delay="2000"/>
                                  </p:stCondLst>
                                  <p:childTnLst>
                                    <p:set>
                                      <p:cBhvr>
                                        <p:cTn id="44" dur="1" fill="hold">
                                          <p:stCondLst>
                                            <p:cond delay="0"/>
                                          </p:stCondLst>
                                        </p:cTn>
                                        <p:tgtEl>
                                          <p:spTgt spid="96301"/>
                                        </p:tgtEl>
                                        <p:attrNameLst>
                                          <p:attrName>style.visibility</p:attrName>
                                        </p:attrNameLst>
                                      </p:cBhvr>
                                      <p:to>
                                        <p:strVal val="visible"/>
                                      </p:to>
                                    </p:set>
                                    <p:animEffect transition="in" filter="wipe(down)">
                                      <p:cBhvr>
                                        <p:cTn id="45" dur="2000"/>
                                        <p:tgtEl>
                                          <p:spTgt spid="96301"/>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96278"/>
                                        </p:tgtEl>
                                        <p:attrNameLst>
                                          <p:attrName>style.visibility</p:attrName>
                                        </p:attrNameLst>
                                      </p:cBhvr>
                                      <p:to>
                                        <p:strVal val="visible"/>
                                      </p:to>
                                    </p:set>
                                    <p:anim calcmode="lin" valueType="num">
                                      <p:cBhvr>
                                        <p:cTn id="50" dur="1000" fill="hold"/>
                                        <p:tgtEl>
                                          <p:spTgt spid="96278"/>
                                        </p:tgtEl>
                                        <p:attrNameLst>
                                          <p:attrName>ppt_w</p:attrName>
                                        </p:attrNameLst>
                                      </p:cBhvr>
                                      <p:tavLst>
                                        <p:tav tm="0">
                                          <p:val>
                                            <p:strVal val="#ppt_w*0.70"/>
                                          </p:val>
                                        </p:tav>
                                        <p:tav tm="100000">
                                          <p:val>
                                            <p:strVal val="#ppt_w"/>
                                          </p:val>
                                        </p:tav>
                                      </p:tavLst>
                                    </p:anim>
                                    <p:anim calcmode="lin" valueType="num">
                                      <p:cBhvr>
                                        <p:cTn id="51" dur="1000" fill="hold"/>
                                        <p:tgtEl>
                                          <p:spTgt spid="96278"/>
                                        </p:tgtEl>
                                        <p:attrNameLst>
                                          <p:attrName>ppt_h</p:attrName>
                                        </p:attrNameLst>
                                      </p:cBhvr>
                                      <p:tavLst>
                                        <p:tav tm="0">
                                          <p:val>
                                            <p:strVal val="#ppt_h"/>
                                          </p:val>
                                        </p:tav>
                                        <p:tav tm="100000">
                                          <p:val>
                                            <p:strVal val="#ppt_h"/>
                                          </p:val>
                                        </p:tav>
                                      </p:tavLst>
                                    </p:anim>
                                    <p:animEffect transition="in" filter="fade">
                                      <p:cBhvr>
                                        <p:cTn id="52" dur="1000"/>
                                        <p:tgtEl>
                                          <p:spTgt spid="9627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6279"/>
                                        </p:tgtEl>
                                        <p:attrNameLst>
                                          <p:attrName>style.visibility</p:attrName>
                                        </p:attrNameLst>
                                      </p:cBhvr>
                                      <p:to>
                                        <p:strVal val="visible"/>
                                      </p:to>
                                    </p:set>
                                    <p:animEffect transition="in" filter="fade">
                                      <p:cBhvr>
                                        <p:cTn id="55" dur="1000"/>
                                        <p:tgtEl>
                                          <p:spTgt spid="96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5" grpId="0"/>
      <p:bldP spid="96276" grpId="0" animBg="1"/>
      <p:bldP spid="96277" grpId="0" animBg="1"/>
      <p:bldP spid="96278" grpId="0" animBg="1"/>
      <p:bldP spid="96279" grpId="0" animBg="1"/>
      <p:bldP spid="96287" grpId="0" animBg="1"/>
      <p:bldP spid="96288" grpId="0" animBg="1"/>
      <p:bldP spid="96289" grpId="0" animBg="1"/>
      <p:bldP spid="96290" grpId="0" animBg="1"/>
      <p:bldP spid="96291" grpId="0" animBg="1"/>
      <p:bldP spid="96299" grpId="0" animBg="1"/>
      <p:bldP spid="9630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7282"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97283" name="Freeform 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97284" name="WordArt 4"/>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97285" name="WordArt 5"/>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97286" name="WordArt 6"/>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97287" name="WordArt 7"/>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97288" name="WordArt 8"/>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97289" name="WordArt 9"/>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97290" name="WordArt 10"/>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97291" name="WordArt 11"/>
          <p:cNvSpPr>
            <a:spLocks noChangeArrowheads="1" noChangeShapeType="1" noTextEdit="1"/>
          </p:cNvSpPr>
          <p:nvPr/>
        </p:nvSpPr>
        <p:spPr bwMode="auto">
          <a:xfrm>
            <a:off x="2819400" y="2057400"/>
            <a:ext cx="3581400" cy="457200"/>
          </a:xfrm>
          <a:prstGeom prst="rect">
            <a:avLst/>
          </a:prstGeom>
        </p:spPr>
        <p:txBody>
          <a:bodyPr wrap="none" fromWordArt="1">
            <a:prstTxWarp prst="textDeflate">
              <a:avLst>
                <a:gd name="adj" fmla="val 15972"/>
              </a:avLst>
            </a:prstTxWarp>
          </a:bodyPr>
          <a:lstStyle/>
          <a:p>
            <a:pPr algn="ctr"/>
            <a:r>
              <a:rPr lang="en-US" sz="3600" kern="10" dirty="0">
                <a:ln w="19050">
                  <a:solidFill>
                    <a:srgbClr val="FFFFE9"/>
                  </a:solidFill>
                  <a:round/>
                  <a:headEnd/>
                  <a:tailEnd/>
                </a:ln>
                <a:solidFill>
                  <a:srgbClr val="440000"/>
                </a:solidFill>
                <a:effectLst>
                  <a:outerShdw dist="25400" algn="ctr" rotWithShape="0">
                    <a:srgbClr val="FFFFE9">
                      <a:alpha val="80000"/>
                    </a:srgbClr>
                  </a:outerShdw>
                </a:effectLst>
                <a:latin typeface="Impact"/>
              </a:rPr>
              <a:t>Dispensation to start</a:t>
            </a:r>
          </a:p>
        </p:txBody>
      </p:sp>
      <p:grpSp>
        <p:nvGrpSpPr>
          <p:cNvPr id="97292" name="Group 12"/>
          <p:cNvGrpSpPr>
            <a:grpSpLocks/>
          </p:cNvGrpSpPr>
          <p:nvPr/>
        </p:nvGrpSpPr>
        <p:grpSpPr bwMode="auto">
          <a:xfrm>
            <a:off x="762000" y="304800"/>
            <a:ext cx="1417638" cy="1889125"/>
            <a:chOff x="480" y="192"/>
            <a:chExt cx="893" cy="1190"/>
          </a:xfrm>
        </p:grpSpPr>
        <p:sp>
          <p:nvSpPr>
            <p:cNvPr id="97293" name="AutoShape 13"/>
            <p:cNvSpPr>
              <a:spLocks noChangeArrowheads="1"/>
            </p:cNvSpPr>
            <p:nvPr/>
          </p:nvSpPr>
          <p:spPr bwMode="auto">
            <a:xfrm rot="10800000">
              <a:off x="839" y="768"/>
              <a:ext cx="174" cy="521"/>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97294" name="Group 14"/>
            <p:cNvGrpSpPr>
              <a:grpSpLocks/>
            </p:cNvGrpSpPr>
            <p:nvPr/>
          </p:nvGrpSpPr>
          <p:grpSpPr bwMode="auto">
            <a:xfrm>
              <a:off x="640" y="192"/>
              <a:ext cx="572" cy="565"/>
              <a:chOff x="4704" y="288"/>
              <a:chExt cx="672" cy="720"/>
            </a:xfrm>
          </p:grpSpPr>
          <p:sp>
            <p:nvSpPr>
              <p:cNvPr id="97295" name="Oval 1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97296" name="WordArt 1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97297" name="Group 17"/>
            <p:cNvGrpSpPr>
              <a:grpSpLocks/>
            </p:cNvGrpSpPr>
            <p:nvPr/>
          </p:nvGrpSpPr>
          <p:grpSpPr bwMode="auto">
            <a:xfrm>
              <a:off x="480" y="974"/>
              <a:ext cx="893" cy="408"/>
              <a:chOff x="1344" y="2736"/>
              <a:chExt cx="1056" cy="528"/>
            </a:xfrm>
          </p:grpSpPr>
          <p:sp>
            <p:nvSpPr>
              <p:cNvPr id="97298" name="Oval 1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97299" name="WordArt 1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sp>
        <p:nvSpPr>
          <p:cNvPr id="97300" name="WordArt 20"/>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97302" name="Rectangle 2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97303" name="Group 23"/>
          <p:cNvGrpSpPr>
            <a:grpSpLocks/>
          </p:cNvGrpSpPr>
          <p:nvPr/>
        </p:nvGrpSpPr>
        <p:grpSpPr bwMode="auto">
          <a:xfrm>
            <a:off x="1219200" y="5799137"/>
            <a:ext cx="6553200" cy="906463"/>
            <a:chOff x="240" y="3648"/>
            <a:chExt cx="4128" cy="571"/>
          </a:xfrm>
        </p:grpSpPr>
        <p:sp>
          <p:nvSpPr>
            <p:cNvPr id="97304" name="Text Box 24"/>
            <p:cNvSpPr txBox="1">
              <a:spLocks noChangeArrowheads="1"/>
            </p:cNvSpPr>
            <p:nvPr/>
          </p:nvSpPr>
          <p:spPr bwMode="auto">
            <a:xfrm>
              <a:off x="480" y="3696"/>
              <a:ext cx="3888"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In order to start the national course, Moses had to have the </a:t>
              </a:r>
              <a:r>
                <a:rPr lang="en-US" sz="2000" b="1" dirty="0">
                  <a:solidFill>
                    <a:srgbClr val="FFFF66"/>
                  </a:solidFill>
                  <a:latin typeface="Arial Narrow" pitchFamily="34" charset="0"/>
                </a:rPr>
                <a:t>three-day</a:t>
              </a:r>
              <a:r>
                <a:rPr lang="en-US" sz="2000" b="1" dirty="0">
                  <a:solidFill>
                    <a:schemeClr val="bg1"/>
                  </a:solidFill>
                  <a:latin typeface="Arial Narrow" pitchFamily="34" charset="0"/>
                </a:rPr>
                <a:t> period in which to separate Satan by deceiving the Pharaoh and liberating his people from bondage.</a:t>
              </a:r>
            </a:p>
          </p:txBody>
        </p:sp>
        <p:sp>
          <p:nvSpPr>
            <p:cNvPr id="97305" name="Text Box 25"/>
            <p:cNvSpPr txBox="1">
              <a:spLocks noChangeArrowheads="1"/>
            </p:cNvSpPr>
            <p:nvPr/>
          </p:nvSpPr>
          <p:spPr bwMode="auto">
            <a:xfrm>
              <a:off x="240" y="3648"/>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chemeClr val="bg1"/>
                  </a:solidFill>
                  <a:latin typeface="Times New Roman" pitchFamily="18" charset="0"/>
                  <a:sym typeface="CommonBullets" pitchFamily="34" charset="2"/>
                </a:rPr>
                <a:t></a:t>
              </a:r>
              <a:endParaRPr lang="en-US" sz="4800" b="1" dirty="0">
                <a:solidFill>
                  <a:schemeClr val="bg1"/>
                </a:solidFill>
                <a:latin typeface="Times New Roman" pitchFamily="18"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291"/>
                                        </p:tgtEl>
                                        <p:attrNameLst>
                                          <p:attrName>style.visibility</p:attrName>
                                        </p:attrNameLst>
                                      </p:cBhvr>
                                      <p:to>
                                        <p:strVal val="visible"/>
                                      </p:to>
                                    </p:set>
                                    <p:animEffect transition="in" filter="fade">
                                      <p:cBhvr>
                                        <p:cTn id="7" dur="2000"/>
                                        <p:tgtEl>
                                          <p:spTgt spid="97291"/>
                                        </p:tgtEl>
                                      </p:cBhvr>
                                    </p:animEffect>
                                  </p:childTnLst>
                                </p:cTn>
                              </p:par>
                              <p:par>
                                <p:cTn id="8" presetID="10" presetClass="entr" presetSubtype="0" fill="hold" nodeType="withEffect">
                                  <p:stCondLst>
                                    <p:cond delay="0"/>
                                  </p:stCondLst>
                                  <p:childTnLst>
                                    <p:set>
                                      <p:cBhvr>
                                        <p:cTn id="9" dur="1" fill="hold">
                                          <p:stCondLst>
                                            <p:cond delay="0"/>
                                          </p:stCondLst>
                                        </p:cTn>
                                        <p:tgtEl>
                                          <p:spTgt spid="97292"/>
                                        </p:tgtEl>
                                        <p:attrNameLst>
                                          <p:attrName>style.visibility</p:attrName>
                                        </p:attrNameLst>
                                      </p:cBhvr>
                                      <p:to>
                                        <p:strVal val="visible"/>
                                      </p:to>
                                    </p:set>
                                    <p:animEffect transition="in" filter="fade">
                                      <p:cBhvr>
                                        <p:cTn id="10" dur="2000"/>
                                        <p:tgtEl>
                                          <p:spTgt spid="97292"/>
                                        </p:tgtEl>
                                      </p:cBhvr>
                                    </p:animEffect>
                                  </p:childTnLst>
                                </p:cTn>
                              </p:par>
                              <p:par>
                                <p:cTn id="11" presetID="16" presetClass="entr" presetSubtype="37" fill="hold" nodeType="withEffect">
                                  <p:stCondLst>
                                    <p:cond delay="0"/>
                                  </p:stCondLst>
                                  <p:childTnLst>
                                    <p:set>
                                      <p:cBhvr>
                                        <p:cTn id="12" dur="1" fill="hold">
                                          <p:stCondLst>
                                            <p:cond delay="0"/>
                                          </p:stCondLst>
                                        </p:cTn>
                                        <p:tgtEl>
                                          <p:spTgt spid="97303"/>
                                        </p:tgtEl>
                                        <p:attrNameLst>
                                          <p:attrName>style.visibility</p:attrName>
                                        </p:attrNameLst>
                                      </p:cBhvr>
                                      <p:to>
                                        <p:strVal val="visible"/>
                                      </p:to>
                                    </p:set>
                                    <p:animEffect transition="in" filter="barn(outVertical)">
                                      <p:cBhvr>
                                        <p:cTn id="13" dur="500"/>
                                        <p:tgtEl>
                                          <p:spTgt spid="97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8306"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98307" name="Freeform 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98309" name="WordArt 5"/>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98310" name="WordArt 6"/>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98311" name="WordArt 7"/>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98312" name="WordArt 8"/>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98313" name="WordArt 9"/>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pic>
        <p:nvPicPr>
          <p:cNvPr id="98314" name="Picture 10" descr="Departure of Israelites from Egypt"/>
          <p:cNvPicPr>
            <a:picLocks noChangeAspect="1" noChangeArrowheads="1"/>
          </p:cNvPicPr>
          <p:nvPr/>
        </p:nvPicPr>
        <p:blipFill>
          <a:blip r:embed="rId4"/>
          <a:srcRect l="1891" t="28732" r="1891"/>
          <a:stretch>
            <a:fillRect/>
          </a:stretch>
        </p:blipFill>
        <p:spPr bwMode="auto">
          <a:xfrm>
            <a:off x="3276600" y="2601913"/>
            <a:ext cx="5105400" cy="3113087"/>
          </a:xfrm>
          <a:prstGeom prst="rect">
            <a:avLst/>
          </a:prstGeom>
          <a:solidFill>
            <a:srgbClr val="FFFFCC"/>
          </a:solidFill>
        </p:spPr>
      </p:pic>
      <p:sp>
        <p:nvSpPr>
          <p:cNvPr id="98315" name="WordArt 11"/>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98316" name="WordArt 12"/>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98317" name="WordArt 13"/>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98318" name="WordArt 14"/>
          <p:cNvSpPr>
            <a:spLocks noChangeArrowheads="1" noChangeShapeType="1" noTextEdit="1"/>
          </p:cNvSpPr>
          <p:nvPr/>
        </p:nvSpPr>
        <p:spPr bwMode="auto">
          <a:xfrm>
            <a:off x="2819400" y="2057400"/>
            <a:ext cx="3581400" cy="457200"/>
          </a:xfrm>
          <a:prstGeom prst="rect">
            <a:avLst/>
          </a:prstGeom>
        </p:spPr>
        <p:txBody>
          <a:bodyPr wrap="none" fromWordArt="1">
            <a:prstTxWarp prst="textDeflate">
              <a:avLst>
                <a:gd name="adj" fmla="val 15972"/>
              </a:avLst>
            </a:prstTxWarp>
          </a:bodyPr>
          <a:lstStyle/>
          <a:p>
            <a:pPr algn="ctr"/>
            <a:r>
              <a:rPr lang="en-US" sz="3600" kern="10" dirty="0">
                <a:ln w="19050">
                  <a:solidFill>
                    <a:srgbClr val="FFFFE9"/>
                  </a:solidFill>
                  <a:round/>
                  <a:headEnd/>
                  <a:tailEnd/>
                </a:ln>
                <a:solidFill>
                  <a:srgbClr val="440000"/>
                </a:solidFill>
                <a:effectLst>
                  <a:outerShdw dist="25400" algn="ctr" rotWithShape="0">
                    <a:srgbClr val="FFFFE9">
                      <a:alpha val="80000"/>
                    </a:srgbClr>
                  </a:outerShdw>
                </a:effectLst>
                <a:latin typeface="Impact"/>
              </a:rPr>
              <a:t>Dispensation to start</a:t>
            </a:r>
          </a:p>
        </p:txBody>
      </p:sp>
      <p:grpSp>
        <p:nvGrpSpPr>
          <p:cNvPr id="98319" name="Group 15"/>
          <p:cNvGrpSpPr>
            <a:grpSpLocks/>
          </p:cNvGrpSpPr>
          <p:nvPr/>
        </p:nvGrpSpPr>
        <p:grpSpPr bwMode="auto">
          <a:xfrm>
            <a:off x="762000" y="304800"/>
            <a:ext cx="1417638" cy="1889125"/>
            <a:chOff x="480" y="192"/>
            <a:chExt cx="893" cy="1190"/>
          </a:xfrm>
        </p:grpSpPr>
        <p:sp>
          <p:nvSpPr>
            <p:cNvPr id="98320" name="AutoShape 16"/>
            <p:cNvSpPr>
              <a:spLocks noChangeArrowheads="1"/>
            </p:cNvSpPr>
            <p:nvPr/>
          </p:nvSpPr>
          <p:spPr bwMode="auto">
            <a:xfrm rot="10800000">
              <a:off x="839" y="768"/>
              <a:ext cx="174" cy="521"/>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98321" name="Group 17"/>
            <p:cNvGrpSpPr>
              <a:grpSpLocks/>
            </p:cNvGrpSpPr>
            <p:nvPr/>
          </p:nvGrpSpPr>
          <p:grpSpPr bwMode="auto">
            <a:xfrm>
              <a:off x="640" y="192"/>
              <a:ext cx="572" cy="565"/>
              <a:chOff x="4704" y="288"/>
              <a:chExt cx="672" cy="720"/>
            </a:xfrm>
          </p:grpSpPr>
          <p:sp>
            <p:nvSpPr>
              <p:cNvPr id="98322" name="Oval 18"/>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98323" name="WordArt 19"/>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98324" name="Group 20"/>
            <p:cNvGrpSpPr>
              <a:grpSpLocks/>
            </p:cNvGrpSpPr>
            <p:nvPr/>
          </p:nvGrpSpPr>
          <p:grpSpPr bwMode="auto">
            <a:xfrm>
              <a:off x="480" y="974"/>
              <a:ext cx="893" cy="408"/>
              <a:chOff x="1344" y="2736"/>
              <a:chExt cx="1056" cy="528"/>
            </a:xfrm>
          </p:grpSpPr>
          <p:sp>
            <p:nvSpPr>
              <p:cNvPr id="98325" name="Oval 21"/>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98326" name="WordArt 22"/>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grpSp>
        <p:nvGrpSpPr>
          <p:cNvPr id="98328" name="Group 24"/>
          <p:cNvGrpSpPr>
            <a:grpSpLocks/>
          </p:cNvGrpSpPr>
          <p:nvPr/>
        </p:nvGrpSpPr>
        <p:grpSpPr bwMode="auto">
          <a:xfrm>
            <a:off x="3379788" y="1084263"/>
            <a:ext cx="2362200" cy="744537"/>
            <a:chOff x="2129" y="683"/>
            <a:chExt cx="1488" cy="469"/>
          </a:xfrm>
        </p:grpSpPr>
        <p:sp>
          <p:nvSpPr>
            <p:cNvPr id="98329" name="Rectangle 25"/>
            <p:cNvSpPr>
              <a:spLocks noChangeArrowheads="1"/>
            </p:cNvSpPr>
            <p:nvPr/>
          </p:nvSpPr>
          <p:spPr bwMode="auto">
            <a:xfrm>
              <a:off x="2161" y="683"/>
              <a:ext cx="1422"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98330" name="Text Box 26"/>
            <p:cNvSpPr txBox="1">
              <a:spLocks noChangeArrowheads="1"/>
            </p:cNvSpPr>
            <p:nvPr/>
          </p:nvSpPr>
          <p:spPr bwMode="auto">
            <a:xfrm>
              <a:off x="2129" y="694"/>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98331" name="AutoShape 27"/>
          <p:cNvSpPr>
            <a:spLocks noChangeArrowheads="1"/>
          </p:cNvSpPr>
          <p:nvPr/>
        </p:nvSpPr>
        <p:spPr bwMode="auto">
          <a:xfrm rot="5400000">
            <a:off x="4495800" y="-45720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98332" name="Group 28"/>
          <p:cNvGrpSpPr>
            <a:grpSpLocks/>
          </p:cNvGrpSpPr>
          <p:nvPr/>
        </p:nvGrpSpPr>
        <p:grpSpPr bwMode="auto">
          <a:xfrm>
            <a:off x="6400800" y="1560513"/>
            <a:ext cx="2000250" cy="649287"/>
            <a:chOff x="3840" y="960"/>
            <a:chExt cx="1440" cy="539"/>
          </a:xfrm>
        </p:grpSpPr>
        <p:sp>
          <p:nvSpPr>
            <p:cNvPr id="98333" name="Oval 29"/>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98334" name="WordArt 30"/>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sp>
        <p:nvSpPr>
          <p:cNvPr id="98335" name="Freeform 31"/>
          <p:cNvSpPr>
            <a:spLocks/>
          </p:cNvSpPr>
          <p:nvPr/>
        </p:nvSpPr>
        <p:spPr bwMode="auto">
          <a:xfrm rot="-3700227">
            <a:off x="2612232" y="2466181"/>
            <a:ext cx="127000" cy="2587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8336" name="WordArt 32"/>
          <p:cNvSpPr>
            <a:spLocks noChangeArrowheads="1" noChangeShapeType="1" noTextEdit="1"/>
          </p:cNvSpPr>
          <p:nvPr/>
        </p:nvSpPr>
        <p:spPr bwMode="auto">
          <a:xfrm>
            <a:off x="5181600" y="2857500"/>
            <a:ext cx="3200400" cy="723900"/>
          </a:xfrm>
          <a:prstGeom prst="rect">
            <a:avLst/>
          </a:prstGeom>
        </p:spPr>
        <p:txBody>
          <a:bodyPr wrap="none" fromWordArt="1">
            <a:prstTxWarp prst="textFadeLeft">
              <a:avLst>
                <a:gd name="adj" fmla="val 33333"/>
              </a:avLst>
            </a:prstTxWarp>
          </a:bodyPr>
          <a:lstStyle/>
          <a:p>
            <a:pPr algn="ctr"/>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Three-day journey</a:t>
            </a:r>
          </a:p>
        </p:txBody>
      </p:sp>
      <p:sp>
        <p:nvSpPr>
          <p:cNvPr id="98337" name="WordArt 33"/>
          <p:cNvSpPr>
            <a:spLocks noChangeArrowheads="1" noChangeShapeType="1" noTextEdit="1"/>
          </p:cNvSpPr>
          <p:nvPr/>
        </p:nvSpPr>
        <p:spPr bwMode="auto">
          <a:xfrm rot="190872">
            <a:off x="762000" y="2514600"/>
            <a:ext cx="1147763" cy="341313"/>
          </a:xfrm>
          <a:prstGeom prst="rect">
            <a:avLst/>
          </a:prstGeom>
        </p:spPr>
        <p:txBody>
          <a:bodyPr wrap="none" fromWordArt="1">
            <a:prstTxWarp prst="textCascadeUp">
              <a:avLst>
                <a:gd name="adj" fmla="val 44444"/>
              </a:avLst>
            </a:prstTxWarp>
          </a:bodyPr>
          <a:lstStyle/>
          <a:p>
            <a:pPr algn="ctr"/>
            <a:r>
              <a:rPr lang="en-US" sz="3600" kern="10">
                <a:ln w="12700">
                  <a:noFill/>
                  <a:round/>
                  <a:headEnd/>
                  <a:tailEnd/>
                </a:ln>
                <a:gradFill rotWithShape="1">
                  <a:gsLst>
                    <a:gs pos="0">
                      <a:srgbClr val="FFFF00"/>
                    </a:gs>
                    <a:gs pos="100000">
                      <a:srgbClr val="E8AB00"/>
                    </a:gs>
                  </a:gsLst>
                  <a:lin ang="2700000" scaled="1"/>
                </a:gradFill>
                <a:effectLst>
                  <a:prstShdw prst="shdw17" dist="12700" dir="5400000">
                    <a:srgbClr val="996600"/>
                  </a:prstShdw>
                </a:effectLst>
                <a:latin typeface="One Stroke Script LET"/>
              </a:rPr>
              <a:t>Rameses</a:t>
            </a:r>
          </a:p>
        </p:txBody>
      </p:sp>
      <p:sp>
        <p:nvSpPr>
          <p:cNvPr id="98338" name="Line 34"/>
          <p:cNvSpPr>
            <a:spLocks noChangeShapeType="1"/>
          </p:cNvSpPr>
          <p:nvPr/>
        </p:nvSpPr>
        <p:spPr bwMode="auto">
          <a:xfrm rot="21078442" flipV="1">
            <a:off x="1981200" y="2582863"/>
            <a:ext cx="458788" cy="1587"/>
          </a:xfrm>
          <a:prstGeom prst="line">
            <a:avLst/>
          </a:prstGeom>
          <a:noFill/>
          <a:ln w="44450" cap="rnd">
            <a:solidFill>
              <a:srgbClr val="FFE36B"/>
            </a:solidFill>
            <a:prstDash val="sysDot"/>
            <a:round/>
            <a:headEnd/>
            <a:tailEnd/>
          </a:ln>
          <a:effectLst/>
        </p:spPr>
        <p:txBody>
          <a:bodyPr/>
          <a:lstStyle/>
          <a:p>
            <a:endParaRPr lang="en-US"/>
          </a:p>
        </p:txBody>
      </p:sp>
      <p:sp>
        <p:nvSpPr>
          <p:cNvPr id="98339" name="Oval 35"/>
          <p:cNvSpPr>
            <a:spLocks noChangeArrowheads="1"/>
          </p:cNvSpPr>
          <p:nvPr/>
        </p:nvSpPr>
        <p:spPr bwMode="auto">
          <a:xfrm>
            <a:off x="2805113" y="2674938"/>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98340" name="Oval 36"/>
          <p:cNvSpPr>
            <a:spLocks noChangeArrowheads="1"/>
          </p:cNvSpPr>
          <p:nvPr/>
        </p:nvSpPr>
        <p:spPr bwMode="auto">
          <a:xfrm>
            <a:off x="2540000" y="2487613"/>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grpSp>
        <p:nvGrpSpPr>
          <p:cNvPr id="98341" name="Group 37"/>
          <p:cNvGrpSpPr>
            <a:grpSpLocks/>
          </p:cNvGrpSpPr>
          <p:nvPr/>
        </p:nvGrpSpPr>
        <p:grpSpPr bwMode="auto">
          <a:xfrm>
            <a:off x="3352800" y="2667000"/>
            <a:ext cx="2438400" cy="381000"/>
            <a:chOff x="2112" y="1680"/>
            <a:chExt cx="1536" cy="240"/>
          </a:xfrm>
        </p:grpSpPr>
        <p:sp>
          <p:nvSpPr>
            <p:cNvPr id="98342" name="Oval 38"/>
            <p:cNvSpPr>
              <a:spLocks noChangeArrowheads="1"/>
            </p:cNvSpPr>
            <p:nvPr/>
          </p:nvSpPr>
          <p:spPr bwMode="auto">
            <a:xfrm>
              <a:off x="2112" y="1680"/>
              <a:ext cx="1536" cy="240"/>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98343" name="WordArt 39"/>
            <p:cNvSpPr>
              <a:spLocks noChangeArrowheads="1" noChangeShapeType="1" noTextEdit="1"/>
            </p:cNvSpPr>
            <p:nvPr/>
          </p:nvSpPr>
          <p:spPr bwMode="auto">
            <a:xfrm>
              <a:off x="2496" y="1704"/>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Rameses</a:t>
              </a:r>
            </a:p>
          </p:txBody>
        </p:sp>
      </p:grpSp>
      <p:sp>
        <p:nvSpPr>
          <p:cNvPr id="98308" name="Rectangle 4"/>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8344" name="Text Box 40"/>
          <p:cNvSpPr txBox="1">
            <a:spLocks noChangeArrowheads="1"/>
          </p:cNvSpPr>
          <p:nvPr/>
        </p:nvSpPr>
        <p:spPr bwMode="auto">
          <a:xfrm>
            <a:off x="1371600" y="5867400"/>
            <a:ext cx="6324600" cy="781752"/>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The </a:t>
            </a:r>
            <a:r>
              <a:rPr lang="en-US" sz="2000" b="1" u="sng" dirty="0">
                <a:solidFill>
                  <a:schemeClr val="bg1"/>
                </a:solidFill>
                <a:latin typeface="Arial Narrow" pitchFamily="34" charset="0"/>
              </a:rPr>
              <a:t>Israelites</a:t>
            </a:r>
            <a:r>
              <a:rPr lang="en-US" sz="2000" b="1" dirty="0">
                <a:solidFill>
                  <a:schemeClr val="bg1"/>
                </a:solidFill>
                <a:latin typeface="Arial Narrow" pitchFamily="34" charset="0"/>
              </a:rPr>
              <a:t> departed from </a:t>
            </a:r>
            <a:r>
              <a:rPr lang="en-US" sz="2000" b="1" u="sng" dirty="0" err="1">
                <a:solidFill>
                  <a:schemeClr val="bg1"/>
                </a:solidFill>
                <a:latin typeface="Arial Narrow" pitchFamily="34" charset="0"/>
              </a:rPr>
              <a:t>Rameses</a:t>
            </a:r>
            <a:r>
              <a:rPr lang="en-US" sz="2000" b="1" dirty="0">
                <a:solidFill>
                  <a:schemeClr val="bg1"/>
                </a:solidFill>
                <a:latin typeface="Arial Narrow" pitchFamily="34" charset="0"/>
              </a:rPr>
              <a:t> and upheld God’s Will throughout the </a:t>
            </a:r>
            <a:r>
              <a:rPr lang="en-US" sz="2000" b="1" u="sng" dirty="0">
                <a:solidFill>
                  <a:schemeClr val="bg1"/>
                </a:solidFill>
                <a:latin typeface="Arial Narrow" pitchFamily="34" charset="0"/>
              </a:rPr>
              <a:t>three-day</a:t>
            </a:r>
            <a:r>
              <a:rPr lang="en-US" sz="2000" b="1" dirty="0">
                <a:solidFill>
                  <a:schemeClr val="bg1"/>
                </a:solidFill>
                <a:latin typeface="Arial Narrow" pitchFamily="34" charset="0"/>
              </a:rPr>
              <a:t> journey to Succoth (Exod. </a:t>
            </a:r>
            <a:r>
              <a:rPr lang="en-US" sz="2000" b="1" dirty="0" smtClean="0">
                <a:solidFill>
                  <a:schemeClr val="bg1"/>
                </a:solidFill>
                <a:latin typeface="Arial Narrow" pitchFamily="34" charset="0"/>
              </a:rPr>
              <a:t>12:6-37)</a:t>
            </a:r>
          </a:p>
          <a:p>
            <a:pPr eaLnBrk="0" hangingPunct="0">
              <a:lnSpc>
                <a:spcPct val="80000"/>
              </a:lnSpc>
            </a:pPr>
            <a:r>
              <a:rPr lang="en-US" sz="1600" dirty="0" smtClean="0">
                <a:solidFill>
                  <a:schemeClr val="bg1"/>
                </a:solidFill>
                <a:latin typeface="Arial Narrow" pitchFamily="34" charset="0"/>
              </a:rPr>
              <a:t>(p</a:t>
            </a:r>
            <a:r>
              <a:rPr lang="en-US" sz="1600" dirty="0">
                <a:solidFill>
                  <a:schemeClr val="bg1"/>
                </a:solidFill>
                <a:latin typeface="Arial Narrow" pitchFamily="34" charset="0"/>
              </a:rPr>
              <a:t>. 243).</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8344"/>
                                        </p:tgtEl>
                                        <p:attrNameLst>
                                          <p:attrName>style.visibility</p:attrName>
                                        </p:attrNameLst>
                                      </p:cBhvr>
                                      <p:to>
                                        <p:strVal val="visible"/>
                                      </p:to>
                                    </p:set>
                                    <p:animEffect transition="in" filter="barn(outVertical)">
                                      <p:cBhvr>
                                        <p:cTn id="7" dur="500"/>
                                        <p:tgtEl>
                                          <p:spTgt spid="9834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98332"/>
                                        </p:tgtEl>
                                        <p:attrNameLst>
                                          <p:attrName>style.visibility</p:attrName>
                                        </p:attrNameLst>
                                      </p:cBhvr>
                                      <p:to>
                                        <p:strVal val="visible"/>
                                      </p:to>
                                    </p:set>
                                    <p:anim calcmode="lin" valueType="num">
                                      <p:cBhvr>
                                        <p:cTn id="12" dur="1000" fill="hold"/>
                                        <p:tgtEl>
                                          <p:spTgt spid="98332"/>
                                        </p:tgtEl>
                                        <p:attrNameLst>
                                          <p:attrName>ppt_w</p:attrName>
                                        </p:attrNameLst>
                                      </p:cBhvr>
                                      <p:tavLst>
                                        <p:tav tm="0">
                                          <p:val>
                                            <p:strVal val="2/3*#ppt_w"/>
                                          </p:val>
                                        </p:tav>
                                        <p:tav tm="100000">
                                          <p:val>
                                            <p:strVal val="#ppt_w"/>
                                          </p:val>
                                        </p:tav>
                                      </p:tavLst>
                                    </p:anim>
                                    <p:anim calcmode="lin" valueType="num">
                                      <p:cBhvr>
                                        <p:cTn id="13" dur="1000" fill="hold"/>
                                        <p:tgtEl>
                                          <p:spTgt spid="98332"/>
                                        </p:tgtEl>
                                        <p:attrNameLst>
                                          <p:attrName>ppt_h</p:attrName>
                                        </p:attrNameLst>
                                      </p:cBhvr>
                                      <p:tavLst>
                                        <p:tav tm="0">
                                          <p:val>
                                            <p:strVal val="2/3*#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98314"/>
                                        </p:tgtEl>
                                        <p:attrNameLst>
                                          <p:attrName>style.visibility</p:attrName>
                                        </p:attrNameLst>
                                      </p:cBhvr>
                                      <p:to>
                                        <p:strVal val="visible"/>
                                      </p:to>
                                    </p:set>
                                    <p:animEffect transition="in" filter="fade">
                                      <p:cBhvr>
                                        <p:cTn id="16" dur="2000"/>
                                        <p:tgtEl>
                                          <p:spTgt spid="98314"/>
                                        </p:tgtEl>
                                      </p:cBhvr>
                                    </p:animEffect>
                                  </p:childTnLst>
                                </p:cTn>
                              </p:par>
                              <p:par>
                                <p:cTn id="17" presetID="10" presetClass="entr" presetSubtype="0" fill="hold" nodeType="withEffect">
                                  <p:stCondLst>
                                    <p:cond delay="0"/>
                                  </p:stCondLst>
                                  <p:childTnLst>
                                    <p:set>
                                      <p:cBhvr>
                                        <p:cTn id="18" dur="1" fill="hold">
                                          <p:stCondLst>
                                            <p:cond delay="0"/>
                                          </p:stCondLst>
                                        </p:cTn>
                                        <p:tgtEl>
                                          <p:spTgt spid="98328"/>
                                        </p:tgtEl>
                                        <p:attrNameLst>
                                          <p:attrName>style.visibility</p:attrName>
                                        </p:attrNameLst>
                                      </p:cBhvr>
                                      <p:to>
                                        <p:strVal val="visible"/>
                                      </p:to>
                                    </p:set>
                                    <p:animEffect transition="in" filter="fade">
                                      <p:cBhvr>
                                        <p:cTn id="19" dur="2000"/>
                                        <p:tgtEl>
                                          <p:spTgt spid="983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8331"/>
                                        </p:tgtEl>
                                        <p:attrNameLst>
                                          <p:attrName>style.visibility</p:attrName>
                                        </p:attrNameLst>
                                      </p:cBhvr>
                                      <p:to>
                                        <p:strVal val="visible"/>
                                      </p:to>
                                    </p:set>
                                    <p:animEffect transition="in" filter="fade">
                                      <p:cBhvr>
                                        <p:cTn id="22" dur="2000"/>
                                        <p:tgtEl>
                                          <p:spTgt spid="98331"/>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98341"/>
                                        </p:tgtEl>
                                        <p:attrNameLst>
                                          <p:attrName>style.visibility</p:attrName>
                                        </p:attrNameLst>
                                      </p:cBhvr>
                                      <p:to>
                                        <p:strVal val="visible"/>
                                      </p:to>
                                    </p:set>
                                    <p:anim calcmode="lin" valueType="num">
                                      <p:cBhvr>
                                        <p:cTn id="27" dur="1000" fill="hold"/>
                                        <p:tgtEl>
                                          <p:spTgt spid="98341"/>
                                        </p:tgtEl>
                                        <p:attrNameLst>
                                          <p:attrName>ppt_w</p:attrName>
                                        </p:attrNameLst>
                                      </p:cBhvr>
                                      <p:tavLst>
                                        <p:tav tm="0">
                                          <p:val>
                                            <p:fltVal val="0"/>
                                          </p:val>
                                        </p:tav>
                                        <p:tav tm="100000">
                                          <p:val>
                                            <p:strVal val="#ppt_w"/>
                                          </p:val>
                                        </p:tav>
                                      </p:tavLst>
                                    </p:anim>
                                    <p:anim calcmode="lin" valueType="num">
                                      <p:cBhvr>
                                        <p:cTn id="28" dur="1000" fill="hold"/>
                                        <p:tgtEl>
                                          <p:spTgt spid="9834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8340"/>
                                        </p:tgtEl>
                                        <p:attrNameLst>
                                          <p:attrName>style.visibility</p:attrName>
                                        </p:attrNameLst>
                                      </p:cBhvr>
                                      <p:to>
                                        <p:strVal val="visible"/>
                                      </p:to>
                                    </p:set>
                                    <p:anim calcmode="lin" valueType="num">
                                      <p:cBhvr>
                                        <p:cTn id="31" dur="500" fill="hold"/>
                                        <p:tgtEl>
                                          <p:spTgt spid="98340"/>
                                        </p:tgtEl>
                                        <p:attrNameLst>
                                          <p:attrName>ppt_w</p:attrName>
                                        </p:attrNameLst>
                                      </p:cBhvr>
                                      <p:tavLst>
                                        <p:tav tm="0">
                                          <p:val>
                                            <p:fltVal val="0"/>
                                          </p:val>
                                        </p:tav>
                                        <p:tav tm="100000">
                                          <p:val>
                                            <p:strVal val="#ppt_w"/>
                                          </p:val>
                                        </p:tav>
                                      </p:tavLst>
                                    </p:anim>
                                    <p:anim calcmode="lin" valueType="num">
                                      <p:cBhvr>
                                        <p:cTn id="32" dur="500" fill="hold"/>
                                        <p:tgtEl>
                                          <p:spTgt spid="98340"/>
                                        </p:tgtEl>
                                        <p:attrNameLst>
                                          <p:attrName>ppt_h</p:attrName>
                                        </p:attrNameLst>
                                      </p:cBhvr>
                                      <p:tavLst>
                                        <p:tav tm="0">
                                          <p:val>
                                            <p:fltVal val="0"/>
                                          </p:val>
                                        </p:tav>
                                        <p:tav tm="100000">
                                          <p:val>
                                            <p:strVal val="#ppt_h"/>
                                          </p:val>
                                        </p:tav>
                                      </p:tavLst>
                                    </p:anim>
                                  </p:childTnLst>
                                </p:cTn>
                              </p:par>
                              <p:par>
                                <p:cTn id="33" presetID="6" presetClass="emph" presetSubtype="0" decel="50000" autoRev="1" fill="remove" nodeType="withEffect">
                                  <p:stCondLst>
                                    <p:cond delay="0"/>
                                  </p:stCondLst>
                                  <p:childTnLst>
                                    <p:animScale>
                                      <p:cBhvr>
                                        <p:cTn id="34" dur="1000" fill="hold"/>
                                        <p:tgtEl>
                                          <p:spTgt spid="98341"/>
                                        </p:tgtEl>
                                      </p:cBhvr>
                                      <p:by x="130000" y="130000"/>
                                    </p:animScale>
                                  </p:childTnLst>
                                </p:cTn>
                              </p:par>
                              <p:par>
                                <p:cTn id="35" presetID="6" presetClass="emph" presetSubtype="0" decel="50000" autoRev="1" fill="hold" grpId="1" nodeType="withEffect">
                                  <p:stCondLst>
                                    <p:cond delay="0"/>
                                  </p:stCondLst>
                                  <p:childTnLst>
                                    <p:animScale>
                                      <p:cBhvr>
                                        <p:cTn id="36" dur="1000" fill="hold"/>
                                        <p:tgtEl>
                                          <p:spTgt spid="98340"/>
                                        </p:tgtEl>
                                      </p:cBhvr>
                                      <p:by x="300000" y="300000"/>
                                    </p:animScale>
                                  </p:childTnLst>
                                </p:cTn>
                              </p:par>
                              <p:par>
                                <p:cTn id="37" presetID="10" presetClass="entr" presetSubtype="0" fill="hold" grpId="0" nodeType="withEffect">
                                  <p:stCondLst>
                                    <p:cond delay="500"/>
                                  </p:stCondLst>
                                  <p:childTnLst>
                                    <p:set>
                                      <p:cBhvr>
                                        <p:cTn id="38" dur="1" fill="hold">
                                          <p:stCondLst>
                                            <p:cond delay="0"/>
                                          </p:stCondLst>
                                        </p:cTn>
                                        <p:tgtEl>
                                          <p:spTgt spid="98338"/>
                                        </p:tgtEl>
                                        <p:attrNameLst>
                                          <p:attrName>style.visibility</p:attrName>
                                        </p:attrNameLst>
                                      </p:cBhvr>
                                      <p:to>
                                        <p:strVal val="visible"/>
                                      </p:to>
                                    </p:set>
                                    <p:animEffect transition="in" filter="fade">
                                      <p:cBhvr>
                                        <p:cTn id="39" dur="1000"/>
                                        <p:tgtEl>
                                          <p:spTgt spid="98338"/>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98337"/>
                                        </p:tgtEl>
                                        <p:attrNameLst>
                                          <p:attrName>style.visibility</p:attrName>
                                        </p:attrNameLst>
                                      </p:cBhvr>
                                      <p:to>
                                        <p:strVal val="visible"/>
                                      </p:to>
                                    </p:set>
                                    <p:animEffect transition="in" filter="fade">
                                      <p:cBhvr>
                                        <p:cTn id="42" dur="1000"/>
                                        <p:tgtEl>
                                          <p:spTgt spid="98337"/>
                                        </p:tgtEl>
                                      </p:cBhvr>
                                    </p:animEffect>
                                  </p:childTnLst>
                                </p:cTn>
                              </p:par>
                              <p:par>
                                <p:cTn id="43" presetID="10" presetClass="exit" presetSubtype="0" fill="hold" grpId="1" nodeType="withEffect">
                                  <p:stCondLst>
                                    <p:cond delay="1500"/>
                                  </p:stCondLst>
                                  <p:childTnLst>
                                    <p:animEffect transition="out" filter="fade">
                                      <p:cBhvr>
                                        <p:cTn id="44" dur="2000"/>
                                        <p:tgtEl>
                                          <p:spTgt spid="98338"/>
                                        </p:tgtEl>
                                      </p:cBhvr>
                                    </p:animEffect>
                                    <p:set>
                                      <p:cBhvr>
                                        <p:cTn id="45" dur="1" fill="hold">
                                          <p:stCondLst>
                                            <p:cond delay="1999"/>
                                          </p:stCondLst>
                                        </p:cTn>
                                        <p:tgtEl>
                                          <p:spTgt spid="98338"/>
                                        </p:tgtEl>
                                        <p:attrNameLst>
                                          <p:attrName>style.visibility</p:attrName>
                                        </p:attrNameLst>
                                      </p:cBhvr>
                                      <p:to>
                                        <p:strVal val="hidden"/>
                                      </p:to>
                                    </p:set>
                                  </p:childTnLst>
                                </p:cTn>
                              </p:par>
                              <p:par>
                                <p:cTn id="46" presetID="10" presetClass="exit" presetSubtype="0" fill="hold" grpId="1" nodeType="withEffect">
                                  <p:stCondLst>
                                    <p:cond delay="1500"/>
                                  </p:stCondLst>
                                  <p:childTnLst>
                                    <p:animEffect transition="out" filter="fade">
                                      <p:cBhvr>
                                        <p:cTn id="47" dur="2000"/>
                                        <p:tgtEl>
                                          <p:spTgt spid="98337"/>
                                        </p:tgtEl>
                                      </p:cBhvr>
                                    </p:animEffect>
                                    <p:set>
                                      <p:cBhvr>
                                        <p:cTn id="48" dur="1" fill="hold">
                                          <p:stCondLst>
                                            <p:cond delay="1999"/>
                                          </p:stCondLst>
                                        </p:cTn>
                                        <p:tgtEl>
                                          <p:spTgt spid="9833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98336"/>
                                        </p:tgtEl>
                                        <p:attrNameLst>
                                          <p:attrName>style.visibility</p:attrName>
                                        </p:attrNameLst>
                                      </p:cBhvr>
                                      <p:to>
                                        <p:strVal val="visible"/>
                                      </p:to>
                                    </p:set>
                                    <p:anim calcmode="lin" valueType="num">
                                      <p:cBhvr>
                                        <p:cTn id="53" dur="1000" fill="hold"/>
                                        <p:tgtEl>
                                          <p:spTgt spid="98336"/>
                                        </p:tgtEl>
                                        <p:attrNameLst>
                                          <p:attrName>ppt_x</p:attrName>
                                        </p:attrNameLst>
                                      </p:cBhvr>
                                      <p:tavLst>
                                        <p:tav tm="0">
                                          <p:val>
                                            <p:strVal val="#ppt_x-#ppt_w/2"/>
                                          </p:val>
                                        </p:tav>
                                        <p:tav tm="100000">
                                          <p:val>
                                            <p:strVal val="#ppt_x"/>
                                          </p:val>
                                        </p:tav>
                                      </p:tavLst>
                                    </p:anim>
                                    <p:anim calcmode="lin" valueType="num">
                                      <p:cBhvr>
                                        <p:cTn id="54" dur="1000" fill="hold"/>
                                        <p:tgtEl>
                                          <p:spTgt spid="98336"/>
                                        </p:tgtEl>
                                        <p:attrNameLst>
                                          <p:attrName>ppt_y</p:attrName>
                                        </p:attrNameLst>
                                      </p:cBhvr>
                                      <p:tavLst>
                                        <p:tav tm="0">
                                          <p:val>
                                            <p:strVal val="#ppt_y"/>
                                          </p:val>
                                        </p:tav>
                                        <p:tav tm="100000">
                                          <p:val>
                                            <p:strVal val="#ppt_y"/>
                                          </p:val>
                                        </p:tav>
                                      </p:tavLst>
                                    </p:anim>
                                    <p:anim calcmode="lin" valueType="num">
                                      <p:cBhvr>
                                        <p:cTn id="55" dur="1000" fill="hold"/>
                                        <p:tgtEl>
                                          <p:spTgt spid="98336"/>
                                        </p:tgtEl>
                                        <p:attrNameLst>
                                          <p:attrName>ppt_w</p:attrName>
                                        </p:attrNameLst>
                                      </p:cBhvr>
                                      <p:tavLst>
                                        <p:tav tm="0">
                                          <p:val>
                                            <p:fltVal val="0"/>
                                          </p:val>
                                        </p:tav>
                                        <p:tav tm="100000">
                                          <p:val>
                                            <p:strVal val="#ppt_w"/>
                                          </p:val>
                                        </p:tav>
                                      </p:tavLst>
                                    </p:anim>
                                    <p:anim calcmode="lin" valueType="num">
                                      <p:cBhvr>
                                        <p:cTn id="56" dur="1000" fill="hold"/>
                                        <p:tgtEl>
                                          <p:spTgt spid="98336"/>
                                        </p:tgtEl>
                                        <p:attrNameLst>
                                          <p:attrName>ppt_h</p:attrName>
                                        </p:attrNameLst>
                                      </p:cBhvr>
                                      <p:tavLst>
                                        <p:tav tm="0">
                                          <p:val>
                                            <p:strVal val="#ppt_h"/>
                                          </p:val>
                                        </p:tav>
                                        <p:tav tm="100000">
                                          <p:val>
                                            <p:strVal val="#ppt_h"/>
                                          </p:val>
                                        </p:tav>
                                      </p:tavLst>
                                    </p:anim>
                                  </p:childTnLst>
                                </p:cTn>
                              </p:par>
                              <p:par>
                                <p:cTn id="57" presetID="10" presetClass="exit" presetSubtype="0" fill="hold" nodeType="withEffect">
                                  <p:stCondLst>
                                    <p:cond delay="0"/>
                                  </p:stCondLst>
                                  <p:childTnLst>
                                    <p:animEffect transition="out" filter="fade">
                                      <p:cBhvr>
                                        <p:cTn id="58" dur="2000"/>
                                        <p:tgtEl>
                                          <p:spTgt spid="98314"/>
                                        </p:tgtEl>
                                      </p:cBhvr>
                                    </p:animEffect>
                                    <p:set>
                                      <p:cBhvr>
                                        <p:cTn id="59" dur="1" fill="hold">
                                          <p:stCondLst>
                                            <p:cond delay="1999"/>
                                          </p:stCondLst>
                                        </p:cTn>
                                        <p:tgtEl>
                                          <p:spTgt spid="98314"/>
                                        </p:tgtEl>
                                        <p:attrNameLst>
                                          <p:attrName>style.visibility</p:attrName>
                                        </p:attrNameLst>
                                      </p:cBhvr>
                                      <p:to>
                                        <p:strVal val="hidden"/>
                                      </p:to>
                                    </p:set>
                                  </p:childTnLst>
                                </p:cTn>
                              </p:par>
                              <p:par>
                                <p:cTn id="60" presetID="22" presetClass="entr" presetSubtype="8" repeatCount="3000" fill="hold" grpId="0" nodeType="withEffect">
                                  <p:stCondLst>
                                    <p:cond delay="0"/>
                                  </p:stCondLst>
                                  <p:childTnLst>
                                    <p:set>
                                      <p:cBhvr>
                                        <p:cTn id="61" dur="1" fill="hold">
                                          <p:stCondLst>
                                            <p:cond delay="0"/>
                                          </p:stCondLst>
                                        </p:cTn>
                                        <p:tgtEl>
                                          <p:spTgt spid="98335"/>
                                        </p:tgtEl>
                                        <p:attrNameLst>
                                          <p:attrName>style.visibility</p:attrName>
                                        </p:attrNameLst>
                                      </p:cBhvr>
                                      <p:to>
                                        <p:strVal val="visible"/>
                                      </p:to>
                                    </p:set>
                                    <p:animEffect transition="in" filter="wipe(left)">
                                      <p:cBhvr>
                                        <p:cTn id="62" dur="1000"/>
                                        <p:tgtEl>
                                          <p:spTgt spid="98335"/>
                                        </p:tgtEl>
                                      </p:cBhvr>
                                    </p:animEffect>
                                  </p:childTnLst>
                                </p:cTn>
                              </p:par>
                              <p:par>
                                <p:cTn id="63" presetID="23" presetClass="entr" presetSubtype="16" fill="hold" grpId="0" nodeType="withEffect">
                                  <p:stCondLst>
                                    <p:cond delay="0"/>
                                  </p:stCondLst>
                                  <p:childTnLst>
                                    <p:set>
                                      <p:cBhvr>
                                        <p:cTn id="64" dur="1" fill="hold">
                                          <p:stCondLst>
                                            <p:cond delay="0"/>
                                          </p:stCondLst>
                                        </p:cTn>
                                        <p:tgtEl>
                                          <p:spTgt spid="98339"/>
                                        </p:tgtEl>
                                        <p:attrNameLst>
                                          <p:attrName>style.visibility</p:attrName>
                                        </p:attrNameLst>
                                      </p:cBhvr>
                                      <p:to>
                                        <p:strVal val="visible"/>
                                      </p:to>
                                    </p:set>
                                    <p:anim calcmode="lin" valueType="num">
                                      <p:cBhvr>
                                        <p:cTn id="65" dur="1000" fill="hold"/>
                                        <p:tgtEl>
                                          <p:spTgt spid="98339"/>
                                        </p:tgtEl>
                                        <p:attrNameLst>
                                          <p:attrName>ppt_w</p:attrName>
                                        </p:attrNameLst>
                                      </p:cBhvr>
                                      <p:tavLst>
                                        <p:tav tm="0">
                                          <p:val>
                                            <p:fltVal val="0"/>
                                          </p:val>
                                        </p:tav>
                                        <p:tav tm="100000">
                                          <p:val>
                                            <p:strVal val="#ppt_w"/>
                                          </p:val>
                                        </p:tav>
                                      </p:tavLst>
                                    </p:anim>
                                    <p:anim calcmode="lin" valueType="num">
                                      <p:cBhvr>
                                        <p:cTn id="66" dur="1000" fill="hold"/>
                                        <p:tgtEl>
                                          <p:spTgt spid="983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31" grpId="0" animBg="1"/>
      <p:bldP spid="98335" grpId="0" animBg="1"/>
      <p:bldP spid="98336" grpId="0" animBg="1"/>
      <p:bldP spid="98337" grpId="0" animBg="1"/>
      <p:bldP spid="98337" grpId="1" animBg="1"/>
      <p:bldP spid="98338" grpId="0" animBg="1"/>
      <p:bldP spid="98338" grpId="1" animBg="1"/>
      <p:bldP spid="98339" grpId="0" animBg="1"/>
      <p:bldP spid="98340" grpId="0" animBg="1"/>
      <p:bldP spid="98340" grpId="1" animBg="1"/>
      <p:bldP spid="983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9330"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99331" name="Freeform 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99332" name="WordArt 4"/>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99334" name="WordArt 6"/>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99335" name="WordArt 7"/>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99336" name="WordArt 8"/>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99337" name="WordArt 9"/>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99338" name="WordArt 10"/>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99339" name="WordArt 11"/>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99340" name="WordArt 12"/>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grpSp>
        <p:nvGrpSpPr>
          <p:cNvPr id="99342" name="Group 14"/>
          <p:cNvGrpSpPr>
            <a:grpSpLocks/>
          </p:cNvGrpSpPr>
          <p:nvPr/>
        </p:nvGrpSpPr>
        <p:grpSpPr bwMode="auto">
          <a:xfrm>
            <a:off x="762000" y="304800"/>
            <a:ext cx="1417638" cy="1889125"/>
            <a:chOff x="480" y="192"/>
            <a:chExt cx="893" cy="1190"/>
          </a:xfrm>
        </p:grpSpPr>
        <p:sp>
          <p:nvSpPr>
            <p:cNvPr id="99343" name="AutoShape 15"/>
            <p:cNvSpPr>
              <a:spLocks noChangeArrowheads="1"/>
            </p:cNvSpPr>
            <p:nvPr/>
          </p:nvSpPr>
          <p:spPr bwMode="auto">
            <a:xfrm rot="10800000">
              <a:off x="839" y="768"/>
              <a:ext cx="174" cy="521"/>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99344" name="Group 16"/>
            <p:cNvGrpSpPr>
              <a:grpSpLocks/>
            </p:cNvGrpSpPr>
            <p:nvPr/>
          </p:nvGrpSpPr>
          <p:grpSpPr bwMode="auto">
            <a:xfrm>
              <a:off x="640" y="192"/>
              <a:ext cx="572" cy="565"/>
              <a:chOff x="4704" y="288"/>
              <a:chExt cx="672" cy="720"/>
            </a:xfrm>
          </p:grpSpPr>
          <p:sp>
            <p:nvSpPr>
              <p:cNvPr id="99345" name="Oval 1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99346" name="WordArt 1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99347" name="Group 19"/>
            <p:cNvGrpSpPr>
              <a:grpSpLocks/>
            </p:cNvGrpSpPr>
            <p:nvPr/>
          </p:nvGrpSpPr>
          <p:grpSpPr bwMode="auto">
            <a:xfrm>
              <a:off x="480" y="974"/>
              <a:ext cx="893" cy="408"/>
              <a:chOff x="1344" y="2736"/>
              <a:chExt cx="1056" cy="528"/>
            </a:xfrm>
          </p:grpSpPr>
          <p:sp>
            <p:nvSpPr>
              <p:cNvPr id="99348" name="Oval 20"/>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99349" name="WordArt 21"/>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sp>
        <p:nvSpPr>
          <p:cNvPr id="99350" name="WordArt 22"/>
          <p:cNvSpPr>
            <a:spLocks noChangeArrowheads="1" noChangeShapeType="1" noTextEdit="1"/>
          </p:cNvSpPr>
          <p:nvPr/>
        </p:nvSpPr>
        <p:spPr bwMode="auto">
          <a:xfrm>
            <a:off x="2819400" y="2057400"/>
            <a:ext cx="3581400" cy="457200"/>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Dispensation to start</a:t>
            </a:r>
          </a:p>
        </p:txBody>
      </p:sp>
      <p:grpSp>
        <p:nvGrpSpPr>
          <p:cNvPr id="99351" name="Group 23"/>
          <p:cNvGrpSpPr>
            <a:grpSpLocks/>
          </p:cNvGrpSpPr>
          <p:nvPr/>
        </p:nvGrpSpPr>
        <p:grpSpPr bwMode="auto">
          <a:xfrm>
            <a:off x="3379788" y="1084263"/>
            <a:ext cx="2362200" cy="744537"/>
            <a:chOff x="2129" y="683"/>
            <a:chExt cx="1488" cy="469"/>
          </a:xfrm>
        </p:grpSpPr>
        <p:sp>
          <p:nvSpPr>
            <p:cNvPr id="99352" name="Rectangle 24"/>
            <p:cNvSpPr>
              <a:spLocks noChangeArrowheads="1"/>
            </p:cNvSpPr>
            <p:nvPr/>
          </p:nvSpPr>
          <p:spPr bwMode="auto">
            <a:xfrm>
              <a:off x="2161" y="683"/>
              <a:ext cx="1422"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99353" name="Text Box 25"/>
            <p:cNvSpPr txBox="1">
              <a:spLocks noChangeArrowheads="1"/>
            </p:cNvSpPr>
            <p:nvPr/>
          </p:nvSpPr>
          <p:spPr bwMode="auto">
            <a:xfrm>
              <a:off x="2129" y="694"/>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99354" name="AutoShape 26"/>
          <p:cNvSpPr>
            <a:spLocks noChangeArrowheads="1"/>
          </p:cNvSpPr>
          <p:nvPr/>
        </p:nvSpPr>
        <p:spPr bwMode="auto">
          <a:xfrm rot="5400000">
            <a:off x="4495800" y="-45720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99355" name="Group 27"/>
          <p:cNvGrpSpPr>
            <a:grpSpLocks/>
          </p:cNvGrpSpPr>
          <p:nvPr/>
        </p:nvGrpSpPr>
        <p:grpSpPr bwMode="auto">
          <a:xfrm>
            <a:off x="6400800" y="1560513"/>
            <a:ext cx="2000250" cy="649287"/>
            <a:chOff x="3840" y="960"/>
            <a:chExt cx="1440" cy="539"/>
          </a:xfrm>
        </p:grpSpPr>
        <p:sp>
          <p:nvSpPr>
            <p:cNvPr id="99356" name="Oval 28"/>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99357" name="WordArt 29"/>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sp>
        <p:nvSpPr>
          <p:cNvPr id="99358" name="Freeform 30"/>
          <p:cNvSpPr>
            <a:spLocks/>
          </p:cNvSpPr>
          <p:nvPr/>
        </p:nvSpPr>
        <p:spPr bwMode="auto">
          <a:xfrm rot="-3700227">
            <a:off x="2612232" y="2466181"/>
            <a:ext cx="127000" cy="2587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99359" name="Oval 31"/>
          <p:cNvSpPr>
            <a:spLocks noChangeArrowheads="1"/>
          </p:cNvSpPr>
          <p:nvPr/>
        </p:nvSpPr>
        <p:spPr bwMode="auto">
          <a:xfrm>
            <a:off x="2540000" y="2487613"/>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grpSp>
        <p:nvGrpSpPr>
          <p:cNvPr id="99363" name="Group 35"/>
          <p:cNvGrpSpPr>
            <a:grpSpLocks/>
          </p:cNvGrpSpPr>
          <p:nvPr/>
        </p:nvGrpSpPr>
        <p:grpSpPr bwMode="auto">
          <a:xfrm>
            <a:off x="838200" y="2857500"/>
            <a:ext cx="1979613" cy="531813"/>
            <a:chOff x="528" y="1800"/>
            <a:chExt cx="1247" cy="335"/>
          </a:xfrm>
        </p:grpSpPr>
        <p:sp>
          <p:nvSpPr>
            <p:cNvPr id="99364" name="WordArt 36"/>
            <p:cNvSpPr>
              <a:spLocks noChangeArrowheads="1" noChangeShapeType="1" noTextEdit="1"/>
            </p:cNvSpPr>
            <p:nvPr/>
          </p:nvSpPr>
          <p:spPr bwMode="auto">
            <a:xfrm rot="-254183">
              <a:off x="528" y="1920"/>
              <a:ext cx="668" cy="215"/>
            </a:xfrm>
            <a:prstGeom prst="rect">
              <a:avLst/>
            </a:prstGeom>
          </p:spPr>
          <p:txBody>
            <a:bodyPr wrap="none" fromWordArt="1">
              <a:prstTxWarp prst="textCascadeUp">
                <a:avLst>
                  <a:gd name="adj" fmla="val 44444"/>
                </a:avLst>
              </a:prstTxWarp>
            </a:bodyPr>
            <a:lstStyle/>
            <a:p>
              <a:pPr algn="ctr"/>
              <a:r>
                <a:rPr lang="en-US" sz="3600" kern="10">
                  <a:ln w="12700">
                    <a:noFill/>
                    <a:round/>
                    <a:headEnd/>
                    <a:tailEnd/>
                  </a:ln>
                  <a:gradFill rotWithShape="1">
                    <a:gsLst>
                      <a:gs pos="0">
                        <a:srgbClr val="FFFF00"/>
                      </a:gs>
                      <a:gs pos="100000">
                        <a:srgbClr val="E8AB00"/>
                      </a:gs>
                    </a:gsLst>
                    <a:lin ang="2700000" scaled="1"/>
                  </a:gradFill>
                  <a:effectLst>
                    <a:prstShdw prst="shdw17" dist="12700" dir="5400000">
                      <a:srgbClr val="996600"/>
                    </a:prstShdw>
                  </a:effectLst>
                  <a:latin typeface="One Stroke Script LET"/>
                </a:rPr>
                <a:t>Succoth</a:t>
              </a:r>
            </a:p>
          </p:txBody>
        </p:sp>
        <p:sp>
          <p:nvSpPr>
            <p:cNvPr id="99365" name="Line 37"/>
            <p:cNvSpPr>
              <a:spLocks noChangeShapeType="1"/>
            </p:cNvSpPr>
            <p:nvPr/>
          </p:nvSpPr>
          <p:spPr bwMode="auto">
            <a:xfrm rot="62940117">
              <a:off x="1207" y="1800"/>
              <a:ext cx="568" cy="89"/>
            </a:xfrm>
            <a:prstGeom prst="line">
              <a:avLst/>
            </a:prstGeom>
            <a:noFill/>
            <a:ln w="44450" cap="rnd">
              <a:solidFill>
                <a:srgbClr val="FFE36B"/>
              </a:solidFill>
              <a:prstDash val="sysDot"/>
              <a:round/>
              <a:headEnd/>
              <a:tailEnd/>
            </a:ln>
            <a:effectLst/>
          </p:spPr>
          <p:txBody>
            <a:bodyPr/>
            <a:lstStyle/>
            <a:p>
              <a:endParaRPr lang="en-US"/>
            </a:p>
          </p:txBody>
        </p:sp>
      </p:grpSp>
      <p:sp>
        <p:nvSpPr>
          <p:cNvPr id="99366" name="AutoShape 38"/>
          <p:cNvSpPr>
            <a:spLocks noChangeArrowheads="1"/>
          </p:cNvSpPr>
          <p:nvPr/>
        </p:nvSpPr>
        <p:spPr bwMode="auto">
          <a:xfrm>
            <a:off x="4419600" y="3048000"/>
            <a:ext cx="304800" cy="228600"/>
          </a:xfrm>
          <a:prstGeom prst="downArrow">
            <a:avLst>
              <a:gd name="adj1" fmla="val 34722"/>
              <a:gd name="adj2" fmla="val 44269"/>
            </a:avLst>
          </a:prstGeom>
          <a:solidFill>
            <a:srgbClr val="EDDBC9"/>
          </a:solidFill>
          <a:ln w="28575">
            <a:solidFill>
              <a:srgbClr val="EDDBC9"/>
            </a:solidFill>
            <a:miter lim="800000"/>
            <a:headEnd/>
            <a:tailEnd/>
          </a:ln>
          <a:effectLst/>
        </p:spPr>
        <p:txBody>
          <a:bodyPr wrap="none" anchor="ctr"/>
          <a:lstStyle/>
          <a:p>
            <a:endParaRPr lang="en-US"/>
          </a:p>
        </p:txBody>
      </p:sp>
      <p:sp>
        <p:nvSpPr>
          <p:cNvPr id="99367" name="WordArt 39"/>
          <p:cNvSpPr>
            <a:spLocks noChangeArrowheads="1" noChangeShapeType="1" noTextEdit="1"/>
          </p:cNvSpPr>
          <p:nvPr/>
        </p:nvSpPr>
        <p:spPr bwMode="auto">
          <a:xfrm>
            <a:off x="5181600" y="2857500"/>
            <a:ext cx="3200400" cy="723900"/>
          </a:xfrm>
          <a:prstGeom prst="rect">
            <a:avLst/>
          </a:prstGeom>
        </p:spPr>
        <p:txBody>
          <a:bodyPr wrap="none" fromWordArt="1">
            <a:prstTxWarp prst="textFadeLeft">
              <a:avLst>
                <a:gd name="adj" fmla="val 33333"/>
              </a:avLst>
            </a:prstTxWarp>
          </a:bodyPr>
          <a:lstStyle/>
          <a:p>
            <a:pPr algn="ctr"/>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Three-day journey</a:t>
            </a:r>
          </a:p>
        </p:txBody>
      </p:sp>
      <p:grpSp>
        <p:nvGrpSpPr>
          <p:cNvPr id="99368" name="Group 40"/>
          <p:cNvGrpSpPr>
            <a:grpSpLocks/>
          </p:cNvGrpSpPr>
          <p:nvPr/>
        </p:nvGrpSpPr>
        <p:grpSpPr bwMode="auto">
          <a:xfrm>
            <a:off x="3352800" y="2667000"/>
            <a:ext cx="2438400" cy="381000"/>
            <a:chOff x="2112" y="1680"/>
            <a:chExt cx="1536" cy="240"/>
          </a:xfrm>
        </p:grpSpPr>
        <p:sp>
          <p:nvSpPr>
            <p:cNvPr id="99369" name="Oval 41"/>
            <p:cNvSpPr>
              <a:spLocks noChangeArrowheads="1"/>
            </p:cNvSpPr>
            <p:nvPr/>
          </p:nvSpPr>
          <p:spPr bwMode="auto">
            <a:xfrm>
              <a:off x="2112" y="1680"/>
              <a:ext cx="1536" cy="240"/>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99370" name="WordArt 42"/>
            <p:cNvSpPr>
              <a:spLocks noChangeArrowheads="1" noChangeShapeType="1" noTextEdit="1"/>
            </p:cNvSpPr>
            <p:nvPr/>
          </p:nvSpPr>
          <p:spPr bwMode="auto">
            <a:xfrm>
              <a:off x="2496" y="1704"/>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Rameses</a:t>
              </a:r>
            </a:p>
          </p:txBody>
        </p:sp>
      </p:grpSp>
      <p:grpSp>
        <p:nvGrpSpPr>
          <p:cNvPr id="99371" name="Group 43"/>
          <p:cNvGrpSpPr>
            <a:grpSpLocks/>
          </p:cNvGrpSpPr>
          <p:nvPr/>
        </p:nvGrpSpPr>
        <p:grpSpPr bwMode="auto">
          <a:xfrm>
            <a:off x="3352800" y="3316288"/>
            <a:ext cx="2438400" cy="417512"/>
            <a:chOff x="2112" y="2089"/>
            <a:chExt cx="1536" cy="263"/>
          </a:xfrm>
        </p:grpSpPr>
        <p:sp>
          <p:nvSpPr>
            <p:cNvPr id="99372" name="Oval 44"/>
            <p:cNvSpPr>
              <a:spLocks noChangeArrowheads="1"/>
            </p:cNvSpPr>
            <p:nvPr/>
          </p:nvSpPr>
          <p:spPr bwMode="auto">
            <a:xfrm>
              <a:off x="2112" y="2089"/>
              <a:ext cx="1536" cy="26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99373" name="WordArt 45"/>
            <p:cNvSpPr>
              <a:spLocks noChangeArrowheads="1" noChangeShapeType="1" noTextEdit="1"/>
            </p:cNvSpPr>
            <p:nvPr/>
          </p:nvSpPr>
          <p:spPr bwMode="auto">
            <a:xfrm>
              <a:off x="2496" y="2125"/>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Succoth</a:t>
              </a:r>
            </a:p>
          </p:txBody>
        </p:sp>
      </p:grpSp>
      <p:sp>
        <p:nvSpPr>
          <p:cNvPr id="99374" name="Oval 46"/>
          <p:cNvSpPr>
            <a:spLocks noChangeArrowheads="1"/>
          </p:cNvSpPr>
          <p:nvPr/>
        </p:nvSpPr>
        <p:spPr bwMode="auto">
          <a:xfrm>
            <a:off x="2805113" y="2674938"/>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pic>
        <p:nvPicPr>
          <p:cNvPr id="99375" name="Picture 47" descr="Column of Fire"/>
          <p:cNvPicPr>
            <a:picLocks noChangeAspect="1" noChangeArrowheads="1"/>
          </p:cNvPicPr>
          <p:nvPr/>
        </p:nvPicPr>
        <p:blipFill>
          <a:blip r:embed="rId4"/>
          <a:srcRect r="32434"/>
          <a:stretch>
            <a:fillRect/>
          </a:stretch>
        </p:blipFill>
        <p:spPr bwMode="auto">
          <a:xfrm>
            <a:off x="2449513" y="839788"/>
            <a:ext cx="4129087" cy="4891087"/>
          </a:xfrm>
          <a:prstGeom prst="rect">
            <a:avLst/>
          </a:prstGeom>
          <a:noFill/>
        </p:spPr>
      </p:pic>
      <p:sp>
        <p:nvSpPr>
          <p:cNvPr id="99376" name="WordArt 48"/>
          <p:cNvSpPr>
            <a:spLocks noChangeArrowheads="1" noChangeShapeType="1" noTextEdit="1"/>
          </p:cNvSpPr>
          <p:nvPr/>
        </p:nvSpPr>
        <p:spPr bwMode="auto">
          <a:xfrm>
            <a:off x="5257800" y="3581400"/>
            <a:ext cx="3124200" cy="609600"/>
          </a:xfrm>
          <a:prstGeom prst="rect">
            <a:avLst/>
          </a:prstGeom>
        </p:spPr>
        <p:txBody>
          <a:bodyPr wrap="none" fromWordArt="1">
            <a:prstTxWarp prst="textFadeLeft">
              <a:avLst>
                <a:gd name="adj" fmla="val 33333"/>
              </a:avLst>
            </a:prstTxWarp>
          </a:bodyPr>
          <a:lstStyle/>
          <a:p>
            <a:pPr algn="ctr"/>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Pillars of cloud and fire</a:t>
            </a:r>
          </a:p>
        </p:txBody>
      </p:sp>
      <p:grpSp>
        <p:nvGrpSpPr>
          <p:cNvPr id="99377" name="Group 49"/>
          <p:cNvGrpSpPr>
            <a:grpSpLocks/>
          </p:cNvGrpSpPr>
          <p:nvPr/>
        </p:nvGrpSpPr>
        <p:grpSpPr bwMode="auto">
          <a:xfrm>
            <a:off x="762000" y="1295400"/>
            <a:ext cx="7620000" cy="4191000"/>
            <a:chOff x="480" y="768"/>
            <a:chExt cx="4800" cy="2400"/>
          </a:xfrm>
        </p:grpSpPr>
        <p:sp>
          <p:nvSpPr>
            <p:cNvPr id="99378" name="AutoShape 50"/>
            <p:cNvSpPr>
              <a:spLocks noChangeArrowheads="1"/>
            </p:cNvSpPr>
            <p:nvPr/>
          </p:nvSpPr>
          <p:spPr bwMode="auto">
            <a:xfrm>
              <a:off x="480" y="768"/>
              <a:ext cx="4800" cy="2400"/>
            </a:xfrm>
            <a:prstGeom prst="horizontalScroll">
              <a:avLst>
                <a:gd name="adj" fmla="val 12500"/>
              </a:avLst>
            </a:prstGeom>
            <a:gradFill rotWithShape="0">
              <a:gsLst>
                <a:gs pos="0">
                  <a:srgbClr val="FFFFFF"/>
                </a:gs>
                <a:gs pos="100000">
                  <a:srgbClr val="FFCC00"/>
                </a:gs>
              </a:gsLst>
              <a:path path="rect">
                <a:fillToRect l="50000" t="50000" r="50000" b="50000"/>
              </a:path>
            </a:gradFill>
            <a:ln w="76200">
              <a:solidFill>
                <a:srgbClr val="CC6600"/>
              </a:solidFill>
              <a:round/>
              <a:headEnd/>
              <a:tailEnd/>
            </a:ln>
            <a:effectLst/>
          </p:spPr>
          <p:txBody>
            <a:bodyPr wrap="none" anchor="ctr"/>
            <a:lstStyle/>
            <a:p>
              <a:endParaRPr lang="en-US"/>
            </a:p>
          </p:txBody>
        </p:sp>
        <p:sp>
          <p:nvSpPr>
            <p:cNvPr id="99379" name="Text Box 51"/>
            <p:cNvSpPr txBox="1">
              <a:spLocks noChangeArrowheads="1"/>
            </p:cNvSpPr>
            <p:nvPr/>
          </p:nvSpPr>
          <p:spPr bwMode="auto">
            <a:xfrm>
              <a:off x="912" y="1200"/>
              <a:ext cx="4224" cy="1302"/>
            </a:xfrm>
            <a:prstGeom prst="rect">
              <a:avLst/>
            </a:prstGeom>
            <a:noFill/>
            <a:ln w="9525">
              <a:noFill/>
              <a:miter lim="800000"/>
              <a:headEnd/>
              <a:tailEnd/>
            </a:ln>
            <a:effectLst/>
          </p:spPr>
          <p:txBody>
            <a:bodyPr>
              <a:spAutoFit/>
            </a:bodyPr>
            <a:lstStyle/>
            <a:p>
              <a:pPr algn="ctr" eaLnBrk="0" hangingPunct="0">
                <a:lnSpc>
                  <a:spcPct val="85000"/>
                </a:lnSpc>
              </a:pPr>
              <a:r>
                <a:rPr lang="en-US" sz="2800">
                  <a:solidFill>
                    <a:srgbClr val="660033"/>
                  </a:solidFill>
                  <a:latin typeface="Arial Black" pitchFamily="34" charset="0"/>
                </a:rPr>
                <a:t>And the LORD went before them by day in a pillar of cloud to lead them along the way, and by night in a pillar of fire to give them light, that they might travel by day and by night;</a:t>
              </a:r>
            </a:p>
          </p:txBody>
        </p:sp>
        <p:sp>
          <p:nvSpPr>
            <p:cNvPr id="99380" name="Text Box 52"/>
            <p:cNvSpPr txBox="1">
              <a:spLocks noChangeArrowheads="1"/>
            </p:cNvSpPr>
            <p:nvPr/>
          </p:nvSpPr>
          <p:spPr bwMode="auto">
            <a:xfrm>
              <a:off x="2035" y="2544"/>
              <a:ext cx="1709" cy="262"/>
            </a:xfrm>
            <a:prstGeom prst="rect">
              <a:avLst/>
            </a:prstGeom>
            <a:noFill/>
            <a:ln w="9525">
              <a:noFill/>
              <a:miter lim="800000"/>
              <a:headEnd/>
              <a:tailEnd/>
            </a:ln>
            <a:effectLst/>
          </p:spPr>
          <p:txBody>
            <a:bodyPr>
              <a:spAutoFit/>
            </a:bodyPr>
            <a:lstStyle/>
            <a:p>
              <a:pPr algn="ctr" eaLnBrk="0" hangingPunct="0"/>
              <a:r>
                <a:rPr lang="en-US" sz="2400" b="1">
                  <a:solidFill>
                    <a:srgbClr val="5E002F"/>
                  </a:solidFill>
                  <a:latin typeface="BATAVIA" pitchFamily="2" charset="2"/>
                </a:rPr>
                <a:t>Exod</a:t>
              </a:r>
              <a:r>
                <a:rPr lang="en-US" sz="2400" b="1">
                  <a:solidFill>
                    <a:srgbClr val="5E002F"/>
                  </a:solidFill>
                  <a:effectLst>
                    <a:outerShdw blurRad="38100" dist="38100" dir="2700000" algn="tl">
                      <a:srgbClr val="FFFFFF"/>
                    </a:outerShdw>
                  </a:effectLst>
                  <a:latin typeface="BATAVIA" pitchFamily="2" charset="2"/>
                </a:rPr>
                <a:t>. </a:t>
              </a:r>
              <a:r>
                <a:rPr lang="en-US" sz="2400" b="1">
                  <a:solidFill>
                    <a:srgbClr val="5E002F"/>
                  </a:solidFill>
                  <a:latin typeface="BATAVIA" pitchFamily="2" charset="2"/>
                </a:rPr>
                <a:t>13:21</a:t>
              </a:r>
            </a:p>
          </p:txBody>
        </p:sp>
      </p:grpSp>
      <p:sp>
        <p:nvSpPr>
          <p:cNvPr id="99333" name="Rectangle 5"/>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99360" name="Group 32"/>
          <p:cNvGrpSpPr>
            <a:grpSpLocks/>
          </p:cNvGrpSpPr>
          <p:nvPr/>
        </p:nvGrpSpPr>
        <p:grpSpPr bwMode="auto">
          <a:xfrm>
            <a:off x="1066800" y="5892800"/>
            <a:ext cx="7086600" cy="660400"/>
            <a:chOff x="528" y="3576"/>
            <a:chExt cx="4800" cy="416"/>
          </a:xfrm>
        </p:grpSpPr>
        <p:sp>
          <p:nvSpPr>
            <p:cNvPr id="99361" name="Text Box 33"/>
            <p:cNvSpPr txBox="1">
              <a:spLocks noChangeArrowheads="1"/>
            </p:cNvSpPr>
            <p:nvPr/>
          </p:nvSpPr>
          <p:spPr bwMode="auto">
            <a:xfrm>
              <a:off x="768" y="3624"/>
              <a:ext cx="4560" cy="368"/>
            </a:xfrm>
            <a:prstGeom prst="rect">
              <a:avLst/>
            </a:prstGeom>
            <a:noFill/>
            <a:ln w="9525">
              <a:noFill/>
              <a:miter lim="800000"/>
              <a:headEnd/>
              <a:tailEnd/>
            </a:ln>
            <a:effectLst/>
          </p:spPr>
          <p:txBody>
            <a:bodyPr>
              <a:spAutoFit/>
            </a:bodyPr>
            <a:lstStyle/>
            <a:p>
              <a:pPr eaLnBrk="0" hangingPunct="0">
                <a:lnSpc>
                  <a:spcPct val="80000"/>
                </a:lnSpc>
              </a:pPr>
              <a:r>
                <a:rPr lang="en-US" sz="2000" b="1" dirty="0">
                  <a:solidFill>
                    <a:schemeClr val="bg1"/>
                  </a:solidFill>
                  <a:latin typeface="Arial Narrow" pitchFamily="34" charset="0"/>
                </a:rPr>
                <a:t>From </a:t>
              </a:r>
              <a:r>
                <a:rPr lang="en-US" sz="2000" b="1" u="sng" dirty="0">
                  <a:solidFill>
                    <a:schemeClr val="bg1"/>
                  </a:solidFill>
                  <a:latin typeface="Arial Narrow" pitchFamily="34" charset="0"/>
                </a:rPr>
                <a:t>Succoth</a:t>
              </a:r>
              <a:r>
                <a:rPr lang="en-US" sz="2000" b="1" dirty="0">
                  <a:solidFill>
                    <a:schemeClr val="bg1"/>
                  </a:solidFill>
                  <a:latin typeface="Arial Narrow" pitchFamily="34" charset="0"/>
                </a:rPr>
                <a:t>, God granted them the grace of a pillar of cloud by day and a </a:t>
              </a:r>
              <a:r>
                <a:rPr lang="en-US" sz="2000" b="1" u="sng" dirty="0">
                  <a:solidFill>
                    <a:schemeClr val="bg1"/>
                  </a:solidFill>
                  <a:latin typeface="Arial Narrow" pitchFamily="34" charset="0"/>
                </a:rPr>
                <a:t>pillar of fire</a:t>
              </a:r>
              <a:r>
                <a:rPr lang="en-US" sz="2000" b="1" dirty="0">
                  <a:solidFill>
                    <a:schemeClr val="bg1"/>
                  </a:solidFill>
                  <a:latin typeface="Arial Narrow" pitchFamily="34" charset="0"/>
                </a:rPr>
                <a:t> by night to guide their way </a:t>
              </a:r>
              <a:r>
                <a:rPr lang="en-US" sz="2000" dirty="0">
                  <a:solidFill>
                    <a:schemeClr val="bg1"/>
                  </a:solidFill>
                  <a:latin typeface="Arial Narrow" pitchFamily="34" charset="0"/>
                </a:rPr>
                <a:t>(</a:t>
              </a:r>
              <a:r>
                <a:rPr lang="en-US" sz="2000" b="1" dirty="0">
                  <a:solidFill>
                    <a:srgbClr val="FFFF66"/>
                  </a:solidFill>
                  <a:latin typeface="Arial Narrow" pitchFamily="34" charset="0"/>
                </a:rPr>
                <a:t>Exod. 13:21</a:t>
              </a:r>
              <a:r>
                <a:rPr lang="en-US" sz="2000" dirty="0">
                  <a:solidFill>
                    <a:schemeClr val="bg1"/>
                  </a:solidFill>
                  <a:latin typeface="Arial Narrow" pitchFamily="34" charset="0"/>
                </a:rPr>
                <a:t>).</a:t>
              </a:r>
            </a:p>
          </p:txBody>
        </p:sp>
        <p:sp>
          <p:nvSpPr>
            <p:cNvPr id="99362" name="Text Box 34"/>
            <p:cNvSpPr txBox="1">
              <a:spLocks noChangeArrowheads="1"/>
            </p:cNvSpPr>
            <p:nvPr/>
          </p:nvSpPr>
          <p:spPr bwMode="auto">
            <a:xfrm>
              <a:off x="528" y="3576"/>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9360"/>
                                        </p:tgtEl>
                                        <p:attrNameLst>
                                          <p:attrName>style.visibility</p:attrName>
                                        </p:attrNameLst>
                                      </p:cBhvr>
                                      <p:to>
                                        <p:strVal val="visible"/>
                                      </p:to>
                                    </p:set>
                                    <p:animEffect transition="in" filter="barn(outVertical)">
                                      <p:cBhvr>
                                        <p:cTn id="7" dur="500"/>
                                        <p:tgtEl>
                                          <p:spTgt spid="9936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9371"/>
                                        </p:tgtEl>
                                        <p:attrNameLst>
                                          <p:attrName>style.visibility</p:attrName>
                                        </p:attrNameLst>
                                      </p:cBhvr>
                                      <p:to>
                                        <p:strVal val="visible"/>
                                      </p:to>
                                    </p:set>
                                    <p:anim calcmode="lin" valueType="num">
                                      <p:cBhvr>
                                        <p:cTn id="12" dur="1000" fill="hold"/>
                                        <p:tgtEl>
                                          <p:spTgt spid="99371"/>
                                        </p:tgtEl>
                                        <p:attrNameLst>
                                          <p:attrName>ppt_w</p:attrName>
                                        </p:attrNameLst>
                                      </p:cBhvr>
                                      <p:tavLst>
                                        <p:tav tm="0">
                                          <p:val>
                                            <p:fltVal val="0"/>
                                          </p:val>
                                        </p:tav>
                                        <p:tav tm="100000">
                                          <p:val>
                                            <p:strVal val="#ppt_w"/>
                                          </p:val>
                                        </p:tav>
                                      </p:tavLst>
                                    </p:anim>
                                    <p:anim calcmode="lin" valueType="num">
                                      <p:cBhvr>
                                        <p:cTn id="13" dur="1000" fill="hold"/>
                                        <p:tgtEl>
                                          <p:spTgt spid="99371"/>
                                        </p:tgtEl>
                                        <p:attrNameLst>
                                          <p:attrName>ppt_h</p:attrName>
                                        </p:attrNameLst>
                                      </p:cBhvr>
                                      <p:tavLst>
                                        <p:tav tm="0">
                                          <p:val>
                                            <p:fltVal val="0"/>
                                          </p:val>
                                        </p:tav>
                                        <p:tav tm="100000">
                                          <p:val>
                                            <p:strVal val="#ppt_h"/>
                                          </p:val>
                                        </p:tav>
                                      </p:tavLst>
                                    </p:anim>
                                  </p:childTnLst>
                                </p:cTn>
                              </p:par>
                              <p:par>
                                <p:cTn id="14" presetID="6" presetClass="emph" presetSubtype="0" decel="50000" autoRev="1" fill="hold" nodeType="withEffect">
                                  <p:stCondLst>
                                    <p:cond delay="0"/>
                                  </p:stCondLst>
                                  <p:childTnLst>
                                    <p:animScale>
                                      <p:cBhvr>
                                        <p:cTn id="15" dur="2000" fill="hold"/>
                                        <p:tgtEl>
                                          <p:spTgt spid="99371"/>
                                        </p:tgtEl>
                                      </p:cBhvr>
                                      <p:by x="130000" y="130000"/>
                                    </p:animScale>
                                  </p:childTnLst>
                                </p:cTn>
                              </p:par>
                              <p:par>
                                <p:cTn id="16" presetID="6" presetClass="emph" presetSubtype="0" decel="50000" autoRev="1" fill="remove" grpId="0" nodeType="withEffect">
                                  <p:stCondLst>
                                    <p:cond delay="0"/>
                                  </p:stCondLst>
                                  <p:childTnLst>
                                    <p:animScale>
                                      <p:cBhvr>
                                        <p:cTn id="17" dur="2000" fill="hold"/>
                                        <p:tgtEl>
                                          <p:spTgt spid="99374"/>
                                        </p:tgtEl>
                                      </p:cBhvr>
                                      <p:by x="300000" y="300000"/>
                                    </p:animScale>
                                  </p:childTnLst>
                                </p:cTn>
                              </p:par>
                              <p:par>
                                <p:cTn id="18" presetID="10" presetClass="entr" presetSubtype="0" fill="hold" nodeType="withEffect">
                                  <p:stCondLst>
                                    <p:cond delay="0"/>
                                  </p:stCondLst>
                                  <p:childTnLst>
                                    <p:set>
                                      <p:cBhvr>
                                        <p:cTn id="19" dur="1" fill="hold">
                                          <p:stCondLst>
                                            <p:cond delay="0"/>
                                          </p:stCondLst>
                                        </p:cTn>
                                        <p:tgtEl>
                                          <p:spTgt spid="99363"/>
                                        </p:tgtEl>
                                        <p:attrNameLst>
                                          <p:attrName>style.visibility</p:attrName>
                                        </p:attrNameLst>
                                      </p:cBhvr>
                                      <p:to>
                                        <p:strVal val="visible"/>
                                      </p:to>
                                    </p:set>
                                    <p:animEffect transition="in" filter="fade">
                                      <p:cBhvr>
                                        <p:cTn id="20" dur="2000"/>
                                        <p:tgtEl>
                                          <p:spTgt spid="99363"/>
                                        </p:tgtEl>
                                      </p:cBhvr>
                                    </p:animEffect>
                                  </p:childTnLst>
                                </p:cTn>
                              </p:par>
                            </p:childTnLst>
                          </p:cTn>
                        </p:par>
                        <p:par>
                          <p:cTn id="21" fill="hold">
                            <p:stCondLst>
                              <p:cond delay="4000"/>
                            </p:stCondLst>
                            <p:childTnLst>
                              <p:par>
                                <p:cTn id="22" presetID="10" presetClass="exit" presetSubtype="0" fill="hold" nodeType="afterEffect">
                                  <p:stCondLst>
                                    <p:cond delay="0"/>
                                  </p:stCondLst>
                                  <p:childTnLst>
                                    <p:animEffect transition="out" filter="fade">
                                      <p:cBhvr>
                                        <p:cTn id="23" dur="2000"/>
                                        <p:tgtEl>
                                          <p:spTgt spid="99363"/>
                                        </p:tgtEl>
                                      </p:cBhvr>
                                    </p:animEffect>
                                    <p:set>
                                      <p:cBhvr>
                                        <p:cTn id="24" dur="1" fill="hold">
                                          <p:stCondLst>
                                            <p:cond delay="1999"/>
                                          </p:stCondLst>
                                        </p:cTn>
                                        <p:tgtEl>
                                          <p:spTgt spid="99363"/>
                                        </p:tgtEl>
                                        <p:attrNameLst>
                                          <p:attrName>style.visibility</p:attrName>
                                        </p:attrNameLst>
                                      </p:cBhvr>
                                      <p:to>
                                        <p:strVal val="hidden"/>
                                      </p:to>
                                    </p:set>
                                  </p:childTnLst>
                                </p:cTn>
                              </p:par>
                              <p:par>
                                <p:cTn id="25" presetID="10" presetClass="entr" presetSubtype="0" fill="hold" grpId="0" nodeType="withEffect">
                                  <p:stCondLst>
                                    <p:cond delay="2000"/>
                                  </p:stCondLst>
                                  <p:childTnLst>
                                    <p:set>
                                      <p:cBhvr>
                                        <p:cTn id="26" dur="1" fill="hold">
                                          <p:stCondLst>
                                            <p:cond delay="0"/>
                                          </p:stCondLst>
                                        </p:cTn>
                                        <p:tgtEl>
                                          <p:spTgt spid="99366"/>
                                        </p:tgtEl>
                                        <p:attrNameLst>
                                          <p:attrName>style.visibility</p:attrName>
                                        </p:attrNameLst>
                                      </p:cBhvr>
                                      <p:to>
                                        <p:strVal val="visible"/>
                                      </p:to>
                                    </p:set>
                                    <p:animEffect transition="in" filter="fade">
                                      <p:cBhvr>
                                        <p:cTn id="27" dur="2000"/>
                                        <p:tgtEl>
                                          <p:spTgt spid="9936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99376"/>
                                        </p:tgtEl>
                                        <p:attrNameLst>
                                          <p:attrName>style.visibility</p:attrName>
                                        </p:attrNameLst>
                                      </p:cBhvr>
                                      <p:to>
                                        <p:strVal val="visible"/>
                                      </p:to>
                                    </p:set>
                                    <p:anim calcmode="lin" valueType="num">
                                      <p:cBhvr>
                                        <p:cTn id="32" dur="1000" fill="hold"/>
                                        <p:tgtEl>
                                          <p:spTgt spid="99376"/>
                                        </p:tgtEl>
                                        <p:attrNameLst>
                                          <p:attrName>ppt_x</p:attrName>
                                        </p:attrNameLst>
                                      </p:cBhvr>
                                      <p:tavLst>
                                        <p:tav tm="0">
                                          <p:val>
                                            <p:strVal val="#ppt_x-#ppt_w/2"/>
                                          </p:val>
                                        </p:tav>
                                        <p:tav tm="100000">
                                          <p:val>
                                            <p:strVal val="#ppt_x"/>
                                          </p:val>
                                        </p:tav>
                                      </p:tavLst>
                                    </p:anim>
                                    <p:anim calcmode="lin" valueType="num">
                                      <p:cBhvr>
                                        <p:cTn id="33" dur="1000" fill="hold"/>
                                        <p:tgtEl>
                                          <p:spTgt spid="99376"/>
                                        </p:tgtEl>
                                        <p:attrNameLst>
                                          <p:attrName>ppt_y</p:attrName>
                                        </p:attrNameLst>
                                      </p:cBhvr>
                                      <p:tavLst>
                                        <p:tav tm="0">
                                          <p:val>
                                            <p:strVal val="#ppt_y"/>
                                          </p:val>
                                        </p:tav>
                                        <p:tav tm="100000">
                                          <p:val>
                                            <p:strVal val="#ppt_y"/>
                                          </p:val>
                                        </p:tav>
                                      </p:tavLst>
                                    </p:anim>
                                    <p:anim calcmode="lin" valueType="num">
                                      <p:cBhvr>
                                        <p:cTn id="34" dur="1000" fill="hold"/>
                                        <p:tgtEl>
                                          <p:spTgt spid="99376"/>
                                        </p:tgtEl>
                                        <p:attrNameLst>
                                          <p:attrName>ppt_w</p:attrName>
                                        </p:attrNameLst>
                                      </p:cBhvr>
                                      <p:tavLst>
                                        <p:tav tm="0">
                                          <p:val>
                                            <p:fltVal val="0"/>
                                          </p:val>
                                        </p:tav>
                                        <p:tav tm="100000">
                                          <p:val>
                                            <p:strVal val="#ppt_w"/>
                                          </p:val>
                                        </p:tav>
                                      </p:tavLst>
                                    </p:anim>
                                    <p:anim calcmode="lin" valueType="num">
                                      <p:cBhvr>
                                        <p:cTn id="35" dur="1000" fill="hold"/>
                                        <p:tgtEl>
                                          <p:spTgt spid="99376"/>
                                        </p:tgtEl>
                                        <p:attrNameLst>
                                          <p:attrName>ppt_h</p:attrName>
                                        </p:attrNameLst>
                                      </p:cBhvr>
                                      <p:tavLst>
                                        <p:tav tm="0">
                                          <p:val>
                                            <p:strVal val="#ppt_h"/>
                                          </p:val>
                                        </p:tav>
                                        <p:tav tm="100000">
                                          <p:val>
                                            <p:strVal val="#ppt_h"/>
                                          </p:val>
                                        </p:tav>
                                      </p:tavLst>
                                    </p:anim>
                                  </p:childTnLst>
                                </p:cTn>
                              </p:par>
                              <p:par>
                                <p:cTn id="36" presetID="10" presetClass="entr" presetSubtype="0" fill="hold" nodeType="withEffect">
                                  <p:stCondLst>
                                    <p:cond delay="0"/>
                                  </p:stCondLst>
                                  <p:childTnLst>
                                    <p:set>
                                      <p:cBhvr>
                                        <p:cTn id="37" dur="1" fill="hold">
                                          <p:stCondLst>
                                            <p:cond delay="0"/>
                                          </p:stCondLst>
                                        </p:cTn>
                                        <p:tgtEl>
                                          <p:spTgt spid="99375"/>
                                        </p:tgtEl>
                                        <p:attrNameLst>
                                          <p:attrName>style.visibility</p:attrName>
                                        </p:attrNameLst>
                                      </p:cBhvr>
                                      <p:to>
                                        <p:strVal val="visible"/>
                                      </p:to>
                                    </p:set>
                                    <p:animEffect transition="in" filter="fade">
                                      <p:cBhvr>
                                        <p:cTn id="38" dur="2000"/>
                                        <p:tgtEl>
                                          <p:spTgt spid="9937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nodeType="clickEffect">
                                  <p:stCondLst>
                                    <p:cond delay="0"/>
                                  </p:stCondLst>
                                  <p:childTnLst>
                                    <p:set>
                                      <p:cBhvr>
                                        <p:cTn id="42" dur="1" fill="hold">
                                          <p:stCondLst>
                                            <p:cond delay="0"/>
                                          </p:stCondLst>
                                        </p:cTn>
                                        <p:tgtEl>
                                          <p:spTgt spid="99377"/>
                                        </p:tgtEl>
                                        <p:attrNameLst>
                                          <p:attrName>style.visibility</p:attrName>
                                        </p:attrNameLst>
                                      </p:cBhvr>
                                      <p:to>
                                        <p:strVal val="visible"/>
                                      </p:to>
                                    </p:set>
                                    <p:animEffect transition="in" filter="barn(outVertical)">
                                      <p:cBhvr>
                                        <p:cTn id="43" dur="500"/>
                                        <p:tgtEl>
                                          <p:spTgt spid="99377"/>
                                        </p:tgtEl>
                                      </p:cBhvr>
                                    </p:animEffect>
                                  </p:childTnLst>
                                </p:cTn>
                              </p:par>
                              <p:par>
                                <p:cTn id="44" presetID="10" presetClass="exit" presetSubtype="0" fill="hold" nodeType="withEffect">
                                  <p:stCondLst>
                                    <p:cond delay="0"/>
                                  </p:stCondLst>
                                  <p:childTnLst>
                                    <p:animEffect transition="out" filter="fade">
                                      <p:cBhvr>
                                        <p:cTn id="45" dur="2000"/>
                                        <p:tgtEl>
                                          <p:spTgt spid="99375"/>
                                        </p:tgtEl>
                                      </p:cBhvr>
                                    </p:animEffect>
                                    <p:set>
                                      <p:cBhvr>
                                        <p:cTn id="46" dur="1" fill="hold">
                                          <p:stCondLst>
                                            <p:cond delay="1999"/>
                                          </p:stCondLst>
                                        </p:cTn>
                                        <p:tgtEl>
                                          <p:spTgt spid="993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66" grpId="0" animBg="1"/>
      <p:bldP spid="99374" grpId="0" animBg="1"/>
      <p:bldP spid="9937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0354"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00356" name="WordArt 4"/>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00357" name="WordArt 5"/>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00358" name="WordArt 6"/>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00359" name="WordArt 7"/>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00360" name="WordArt 8"/>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00361" name="WordArt 9"/>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100362" name="WordArt 10"/>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grpSp>
        <p:nvGrpSpPr>
          <p:cNvPr id="100364" name="Group 12"/>
          <p:cNvGrpSpPr>
            <a:grpSpLocks/>
          </p:cNvGrpSpPr>
          <p:nvPr/>
        </p:nvGrpSpPr>
        <p:grpSpPr bwMode="auto">
          <a:xfrm>
            <a:off x="762000" y="304800"/>
            <a:ext cx="1417638" cy="1889125"/>
            <a:chOff x="480" y="192"/>
            <a:chExt cx="893" cy="1190"/>
          </a:xfrm>
        </p:grpSpPr>
        <p:sp>
          <p:nvSpPr>
            <p:cNvPr id="100365" name="AutoShape 13"/>
            <p:cNvSpPr>
              <a:spLocks noChangeArrowheads="1"/>
            </p:cNvSpPr>
            <p:nvPr/>
          </p:nvSpPr>
          <p:spPr bwMode="auto">
            <a:xfrm rot="10800000">
              <a:off x="839" y="768"/>
              <a:ext cx="174" cy="521"/>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00366" name="Group 14"/>
            <p:cNvGrpSpPr>
              <a:grpSpLocks/>
            </p:cNvGrpSpPr>
            <p:nvPr/>
          </p:nvGrpSpPr>
          <p:grpSpPr bwMode="auto">
            <a:xfrm>
              <a:off x="640" y="192"/>
              <a:ext cx="572" cy="565"/>
              <a:chOff x="4704" y="288"/>
              <a:chExt cx="672" cy="720"/>
            </a:xfrm>
          </p:grpSpPr>
          <p:sp>
            <p:nvSpPr>
              <p:cNvPr id="100367" name="Oval 1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00368" name="WordArt 1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00369" name="Group 17"/>
            <p:cNvGrpSpPr>
              <a:grpSpLocks/>
            </p:cNvGrpSpPr>
            <p:nvPr/>
          </p:nvGrpSpPr>
          <p:grpSpPr bwMode="auto">
            <a:xfrm>
              <a:off x="480" y="974"/>
              <a:ext cx="893" cy="408"/>
              <a:chOff x="1344" y="2736"/>
              <a:chExt cx="1056" cy="528"/>
            </a:xfrm>
          </p:grpSpPr>
          <p:sp>
            <p:nvSpPr>
              <p:cNvPr id="100370" name="Oval 1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00371" name="WordArt 1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grpSp>
        <p:nvGrpSpPr>
          <p:cNvPr id="100373" name="Group 21"/>
          <p:cNvGrpSpPr>
            <a:grpSpLocks/>
          </p:cNvGrpSpPr>
          <p:nvPr/>
        </p:nvGrpSpPr>
        <p:grpSpPr bwMode="auto">
          <a:xfrm>
            <a:off x="3379788" y="1084263"/>
            <a:ext cx="2362200" cy="744537"/>
            <a:chOff x="2129" y="683"/>
            <a:chExt cx="1488" cy="469"/>
          </a:xfrm>
        </p:grpSpPr>
        <p:sp>
          <p:nvSpPr>
            <p:cNvPr id="100374" name="Rectangle 22"/>
            <p:cNvSpPr>
              <a:spLocks noChangeArrowheads="1"/>
            </p:cNvSpPr>
            <p:nvPr/>
          </p:nvSpPr>
          <p:spPr bwMode="auto">
            <a:xfrm>
              <a:off x="2161" y="683"/>
              <a:ext cx="1422"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00375" name="Text Box 23"/>
            <p:cNvSpPr txBox="1">
              <a:spLocks noChangeArrowheads="1"/>
            </p:cNvSpPr>
            <p:nvPr/>
          </p:nvSpPr>
          <p:spPr bwMode="auto">
            <a:xfrm>
              <a:off x="2129" y="694"/>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100376" name="AutoShape 24"/>
          <p:cNvSpPr>
            <a:spLocks noChangeArrowheads="1"/>
          </p:cNvSpPr>
          <p:nvPr/>
        </p:nvSpPr>
        <p:spPr bwMode="auto">
          <a:xfrm rot="5400000">
            <a:off x="4495800" y="-45720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00377" name="Group 25"/>
          <p:cNvGrpSpPr>
            <a:grpSpLocks/>
          </p:cNvGrpSpPr>
          <p:nvPr/>
        </p:nvGrpSpPr>
        <p:grpSpPr bwMode="auto">
          <a:xfrm>
            <a:off x="6400800" y="1560513"/>
            <a:ext cx="2000250" cy="649287"/>
            <a:chOff x="3840" y="960"/>
            <a:chExt cx="1440" cy="539"/>
          </a:xfrm>
        </p:grpSpPr>
        <p:sp>
          <p:nvSpPr>
            <p:cNvPr id="100378" name="Oval 26"/>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00379" name="WordArt 27"/>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sp>
        <p:nvSpPr>
          <p:cNvPr id="100380" name="Freeform 28"/>
          <p:cNvSpPr>
            <a:spLocks/>
          </p:cNvSpPr>
          <p:nvPr/>
        </p:nvSpPr>
        <p:spPr bwMode="auto">
          <a:xfrm rot="-3700227">
            <a:off x="2612232" y="2466181"/>
            <a:ext cx="127000" cy="2587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0381" name="Oval 29"/>
          <p:cNvSpPr>
            <a:spLocks noChangeArrowheads="1"/>
          </p:cNvSpPr>
          <p:nvPr/>
        </p:nvSpPr>
        <p:spPr bwMode="auto">
          <a:xfrm>
            <a:off x="2540000" y="2487613"/>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00382" name="WordArt 30"/>
          <p:cNvSpPr>
            <a:spLocks noChangeArrowheads="1" noChangeShapeType="1" noTextEdit="1"/>
          </p:cNvSpPr>
          <p:nvPr/>
        </p:nvSpPr>
        <p:spPr bwMode="auto">
          <a:xfrm>
            <a:off x="5257800" y="3581400"/>
            <a:ext cx="3124200" cy="609600"/>
          </a:xfrm>
          <a:prstGeom prst="rect">
            <a:avLst/>
          </a:prstGeom>
        </p:spPr>
        <p:txBody>
          <a:bodyPr wrap="none" fromWordArt="1">
            <a:prstTxWarp prst="textFadeLeft">
              <a:avLst>
                <a:gd name="adj" fmla="val 33333"/>
              </a:avLst>
            </a:prstTxWarp>
          </a:bodyPr>
          <a:lstStyle/>
          <a:p>
            <a:pPr algn="ctr"/>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Pillars of cloud and fire</a:t>
            </a:r>
          </a:p>
        </p:txBody>
      </p:sp>
      <p:sp>
        <p:nvSpPr>
          <p:cNvPr id="100383" name="AutoShape 31"/>
          <p:cNvSpPr>
            <a:spLocks noChangeArrowheads="1"/>
          </p:cNvSpPr>
          <p:nvPr/>
        </p:nvSpPr>
        <p:spPr bwMode="auto">
          <a:xfrm>
            <a:off x="4419600" y="3048000"/>
            <a:ext cx="304800" cy="228600"/>
          </a:xfrm>
          <a:prstGeom prst="downArrow">
            <a:avLst>
              <a:gd name="adj1" fmla="val 34722"/>
              <a:gd name="adj2" fmla="val 44269"/>
            </a:avLst>
          </a:prstGeom>
          <a:solidFill>
            <a:srgbClr val="EDDBC9"/>
          </a:solidFill>
          <a:ln w="28575">
            <a:solidFill>
              <a:srgbClr val="EDDBC9"/>
            </a:solidFill>
            <a:miter lim="800000"/>
            <a:headEnd/>
            <a:tailEnd/>
          </a:ln>
          <a:effectLst/>
        </p:spPr>
        <p:txBody>
          <a:bodyPr wrap="none" anchor="ctr"/>
          <a:lstStyle/>
          <a:p>
            <a:endParaRPr lang="en-US"/>
          </a:p>
        </p:txBody>
      </p:sp>
      <p:grpSp>
        <p:nvGrpSpPr>
          <p:cNvPr id="100385" name="Group 33"/>
          <p:cNvGrpSpPr>
            <a:grpSpLocks/>
          </p:cNvGrpSpPr>
          <p:nvPr/>
        </p:nvGrpSpPr>
        <p:grpSpPr bwMode="auto">
          <a:xfrm>
            <a:off x="3352800" y="2667000"/>
            <a:ext cx="2438400" cy="381000"/>
            <a:chOff x="2112" y="1680"/>
            <a:chExt cx="1536" cy="240"/>
          </a:xfrm>
        </p:grpSpPr>
        <p:sp>
          <p:nvSpPr>
            <p:cNvPr id="100386" name="Oval 34"/>
            <p:cNvSpPr>
              <a:spLocks noChangeArrowheads="1"/>
            </p:cNvSpPr>
            <p:nvPr/>
          </p:nvSpPr>
          <p:spPr bwMode="auto">
            <a:xfrm>
              <a:off x="2112" y="1680"/>
              <a:ext cx="1536" cy="240"/>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0387" name="WordArt 35"/>
            <p:cNvSpPr>
              <a:spLocks noChangeArrowheads="1" noChangeShapeType="1" noTextEdit="1"/>
            </p:cNvSpPr>
            <p:nvPr/>
          </p:nvSpPr>
          <p:spPr bwMode="auto">
            <a:xfrm>
              <a:off x="2496" y="1704"/>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Rameses</a:t>
              </a:r>
            </a:p>
          </p:txBody>
        </p:sp>
      </p:grpSp>
      <p:sp>
        <p:nvSpPr>
          <p:cNvPr id="100391" name="Freeform 39"/>
          <p:cNvSpPr>
            <a:spLocks/>
          </p:cNvSpPr>
          <p:nvPr/>
        </p:nvSpPr>
        <p:spPr bwMode="auto">
          <a:xfrm rot="4199582" flipV="1">
            <a:off x="2954338" y="2382838"/>
            <a:ext cx="142875" cy="441325"/>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0392" name="AutoShape 40"/>
          <p:cNvSpPr>
            <a:spLocks noChangeArrowheads="1"/>
          </p:cNvSpPr>
          <p:nvPr/>
        </p:nvSpPr>
        <p:spPr bwMode="auto">
          <a:xfrm>
            <a:off x="4419600" y="3733800"/>
            <a:ext cx="304800" cy="228600"/>
          </a:xfrm>
          <a:prstGeom prst="downArrow">
            <a:avLst>
              <a:gd name="adj1" fmla="val 34722"/>
              <a:gd name="adj2" fmla="val 44269"/>
            </a:avLst>
          </a:prstGeom>
          <a:solidFill>
            <a:srgbClr val="EDDBC9"/>
          </a:solidFill>
          <a:ln w="28575">
            <a:solidFill>
              <a:srgbClr val="EDDBC9"/>
            </a:solidFill>
            <a:miter lim="800000"/>
            <a:headEnd/>
            <a:tailEnd/>
          </a:ln>
          <a:effectLst/>
        </p:spPr>
        <p:txBody>
          <a:bodyPr wrap="none" anchor="ctr"/>
          <a:lstStyle/>
          <a:p>
            <a:endParaRPr lang="en-US"/>
          </a:p>
        </p:txBody>
      </p:sp>
      <p:sp>
        <p:nvSpPr>
          <p:cNvPr id="100393" name="AutoShape 41"/>
          <p:cNvSpPr>
            <a:spLocks noChangeArrowheads="1"/>
          </p:cNvSpPr>
          <p:nvPr/>
        </p:nvSpPr>
        <p:spPr bwMode="auto">
          <a:xfrm>
            <a:off x="4419600" y="4456113"/>
            <a:ext cx="304800" cy="228600"/>
          </a:xfrm>
          <a:prstGeom prst="downArrow">
            <a:avLst>
              <a:gd name="adj1" fmla="val 34722"/>
              <a:gd name="adj2" fmla="val 44269"/>
            </a:avLst>
          </a:prstGeom>
          <a:solidFill>
            <a:srgbClr val="EDDBC9"/>
          </a:solidFill>
          <a:ln w="28575">
            <a:solidFill>
              <a:srgbClr val="EDDBC9"/>
            </a:solidFill>
            <a:miter lim="800000"/>
            <a:headEnd/>
            <a:tailEnd/>
          </a:ln>
          <a:effectLst/>
        </p:spPr>
        <p:txBody>
          <a:bodyPr wrap="none" anchor="ctr"/>
          <a:lstStyle/>
          <a:p>
            <a:endParaRPr lang="en-US"/>
          </a:p>
        </p:txBody>
      </p:sp>
      <p:sp>
        <p:nvSpPr>
          <p:cNvPr id="100398" name="Oval 46"/>
          <p:cNvSpPr>
            <a:spLocks noChangeArrowheads="1"/>
          </p:cNvSpPr>
          <p:nvPr/>
        </p:nvSpPr>
        <p:spPr bwMode="auto">
          <a:xfrm>
            <a:off x="2805113" y="2674938"/>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grpSp>
        <p:nvGrpSpPr>
          <p:cNvPr id="100399" name="Group 47"/>
          <p:cNvGrpSpPr>
            <a:grpSpLocks/>
          </p:cNvGrpSpPr>
          <p:nvPr/>
        </p:nvGrpSpPr>
        <p:grpSpPr bwMode="auto">
          <a:xfrm>
            <a:off x="3352800" y="3316288"/>
            <a:ext cx="2438400" cy="417512"/>
            <a:chOff x="2112" y="2089"/>
            <a:chExt cx="1536" cy="263"/>
          </a:xfrm>
        </p:grpSpPr>
        <p:sp>
          <p:nvSpPr>
            <p:cNvPr id="100400" name="Oval 48"/>
            <p:cNvSpPr>
              <a:spLocks noChangeArrowheads="1"/>
            </p:cNvSpPr>
            <p:nvPr/>
          </p:nvSpPr>
          <p:spPr bwMode="auto">
            <a:xfrm>
              <a:off x="2112" y="2089"/>
              <a:ext cx="1536" cy="26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0401" name="WordArt 49"/>
            <p:cNvSpPr>
              <a:spLocks noChangeArrowheads="1" noChangeShapeType="1" noTextEdit="1"/>
            </p:cNvSpPr>
            <p:nvPr/>
          </p:nvSpPr>
          <p:spPr bwMode="auto">
            <a:xfrm>
              <a:off x="2496" y="2125"/>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Succoth</a:t>
              </a:r>
            </a:p>
          </p:txBody>
        </p:sp>
      </p:grpSp>
      <p:sp>
        <p:nvSpPr>
          <p:cNvPr id="100403" name="WordArt 51"/>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100404" name="Freeform 52"/>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00408" name="WordArt 56"/>
          <p:cNvSpPr>
            <a:spLocks noChangeArrowheads="1" noChangeShapeType="1" noTextEdit="1"/>
          </p:cNvSpPr>
          <p:nvPr/>
        </p:nvSpPr>
        <p:spPr bwMode="auto">
          <a:xfrm>
            <a:off x="5181600" y="2857500"/>
            <a:ext cx="3200400" cy="723900"/>
          </a:xfrm>
          <a:prstGeom prst="rect">
            <a:avLst/>
          </a:prstGeom>
        </p:spPr>
        <p:txBody>
          <a:bodyPr wrap="none" fromWordArt="1">
            <a:prstTxWarp prst="textFadeLeft">
              <a:avLst>
                <a:gd name="adj" fmla="val 33333"/>
              </a:avLst>
            </a:prstTxWarp>
          </a:bodyPr>
          <a:lstStyle/>
          <a:p>
            <a:pPr algn="ctr"/>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Three-day journey</a:t>
            </a:r>
          </a:p>
        </p:txBody>
      </p:sp>
      <p:sp>
        <p:nvSpPr>
          <p:cNvPr id="100372" name="WordArt 20"/>
          <p:cNvSpPr>
            <a:spLocks noChangeArrowheads="1" noChangeShapeType="1" noTextEdit="1"/>
          </p:cNvSpPr>
          <p:nvPr/>
        </p:nvSpPr>
        <p:spPr bwMode="auto">
          <a:xfrm>
            <a:off x="2819400" y="2057400"/>
            <a:ext cx="3581400" cy="457200"/>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Dispensation to start</a:t>
            </a:r>
          </a:p>
        </p:txBody>
      </p:sp>
      <p:sp>
        <p:nvSpPr>
          <p:cNvPr id="100355" name="Rectangle 3"/>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0388" name="Group 36"/>
          <p:cNvGrpSpPr>
            <a:grpSpLocks/>
          </p:cNvGrpSpPr>
          <p:nvPr/>
        </p:nvGrpSpPr>
        <p:grpSpPr bwMode="auto">
          <a:xfrm>
            <a:off x="1066800" y="5824538"/>
            <a:ext cx="6934200" cy="881062"/>
            <a:chOff x="336" y="3360"/>
            <a:chExt cx="4368" cy="555"/>
          </a:xfrm>
        </p:grpSpPr>
        <p:sp>
          <p:nvSpPr>
            <p:cNvPr id="100389" name="Text Box 37"/>
            <p:cNvSpPr txBox="1">
              <a:spLocks noChangeArrowheads="1"/>
            </p:cNvSpPr>
            <p:nvPr/>
          </p:nvSpPr>
          <p:spPr bwMode="auto">
            <a:xfrm>
              <a:off x="576" y="3392"/>
              <a:ext cx="4128"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At the shore of the </a:t>
              </a:r>
              <a:r>
                <a:rPr lang="en-US" sz="2000" b="1" u="sng" dirty="0">
                  <a:solidFill>
                    <a:schemeClr val="bg1"/>
                  </a:solidFill>
                  <a:latin typeface="Arial Narrow" pitchFamily="34" charset="0"/>
                </a:rPr>
                <a:t>Red Sea</a:t>
              </a:r>
              <a:r>
                <a:rPr lang="en-US" sz="2000" b="1" dirty="0">
                  <a:solidFill>
                    <a:schemeClr val="bg1"/>
                  </a:solidFill>
                  <a:latin typeface="Arial Narrow" pitchFamily="34" charset="0"/>
                </a:rPr>
                <a:t>, upon God’s commandment, Moses stretched out his staff and parted the waters; then he led the Israelites across on dry ground. </a:t>
              </a:r>
            </a:p>
          </p:txBody>
        </p:sp>
        <p:sp>
          <p:nvSpPr>
            <p:cNvPr id="100390" name="Text Box 38"/>
            <p:cNvSpPr txBox="1">
              <a:spLocks noChangeArrowheads="1"/>
            </p:cNvSpPr>
            <p:nvPr/>
          </p:nvSpPr>
          <p:spPr bwMode="auto">
            <a:xfrm>
              <a:off x="336" y="3360"/>
              <a:ext cx="240" cy="282"/>
            </a:xfrm>
            <a:prstGeom prst="rect">
              <a:avLst/>
            </a:prstGeom>
            <a:noFill/>
            <a:ln w="9525">
              <a:noFill/>
              <a:miter lim="800000"/>
              <a:headEnd/>
              <a:tailEnd/>
            </a:ln>
            <a:effectLst/>
          </p:spPr>
          <p:txBody>
            <a:bodyPr>
              <a:spAutoFit/>
            </a:bodyPr>
            <a:lstStyle/>
            <a:p>
              <a:pPr eaLnBrk="0" hangingPunct="0">
                <a:lnSpc>
                  <a:spcPts val="28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pic>
        <p:nvPicPr>
          <p:cNvPr id="100409" name="Picture 57" descr="Moses Departing from the Red See"/>
          <p:cNvPicPr>
            <a:picLocks noChangeAspect="1" noChangeArrowheads="1"/>
          </p:cNvPicPr>
          <p:nvPr/>
        </p:nvPicPr>
        <p:blipFill>
          <a:blip r:embed="rId4"/>
          <a:srcRect l="710" r="674" b="5159"/>
          <a:stretch>
            <a:fillRect/>
          </a:stretch>
        </p:blipFill>
        <p:spPr bwMode="auto">
          <a:xfrm>
            <a:off x="2286000" y="58738"/>
            <a:ext cx="6172200" cy="4208462"/>
          </a:xfrm>
          <a:prstGeom prst="rect">
            <a:avLst/>
          </a:prstGeom>
          <a:solidFill>
            <a:schemeClr val="tx1"/>
          </a:solidFill>
        </p:spPr>
      </p:pic>
      <p:grpSp>
        <p:nvGrpSpPr>
          <p:cNvPr id="100394" name="Group 42"/>
          <p:cNvGrpSpPr>
            <a:grpSpLocks/>
          </p:cNvGrpSpPr>
          <p:nvPr/>
        </p:nvGrpSpPr>
        <p:grpSpPr bwMode="auto">
          <a:xfrm>
            <a:off x="3352800" y="4038600"/>
            <a:ext cx="2438400" cy="417513"/>
            <a:chOff x="2112" y="2544"/>
            <a:chExt cx="1536" cy="263"/>
          </a:xfrm>
        </p:grpSpPr>
        <p:sp>
          <p:nvSpPr>
            <p:cNvPr id="100395" name="Oval 43"/>
            <p:cNvSpPr>
              <a:spLocks noChangeArrowheads="1"/>
            </p:cNvSpPr>
            <p:nvPr/>
          </p:nvSpPr>
          <p:spPr bwMode="auto">
            <a:xfrm>
              <a:off x="2112" y="2544"/>
              <a:ext cx="1536" cy="26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0396" name="WordArt 44"/>
            <p:cNvSpPr>
              <a:spLocks noChangeArrowheads="1" noChangeShapeType="1" noTextEdit="1"/>
            </p:cNvSpPr>
            <p:nvPr/>
          </p:nvSpPr>
          <p:spPr bwMode="auto">
            <a:xfrm>
              <a:off x="2496" y="2580"/>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Red Sea</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0388"/>
                                        </p:tgtEl>
                                        <p:attrNameLst>
                                          <p:attrName>style.visibility</p:attrName>
                                        </p:attrNameLst>
                                      </p:cBhvr>
                                      <p:to>
                                        <p:strVal val="visible"/>
                                      </p:to>
                                    </p:set>
                                    <p:animEffect transition="in" filter="barn(outVertical)">
                                      <p:cBhvr>
                                        <p:cTn id="7" dur="500"/>
                                        <p:tgtEl>
                                          <p:spTgt spid="10038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100394"/>
                                        </p:tgtEl>
                                        <p:attrNameLst>
                                          <p:attrName>style.visibility</p:attrName>
                                        </p:attrNameLst>
                                      </p:cBhvr>
                                      <p:to>
                                        <p:strVal val="visible"/>
                                      </p:to>
                                    </p:set>
                                    <p:anim calcmode="lin" valueType="num">
                                      <p:cBhvr>
                                        <p:cTn id="12" dur="1000" fill="hold"/>
                                        <p:tgtEl>
                                          <p:spTgt spid="100394"/>
                                        </p:tgtEl>
                                        <p:attrNameLst>
                                          <p:attrName>ppt_w</p:attrName>
                                        </p:attrNameLst>
                                      </p:cBhvr>
                                      <p:tavLst>
                                        <p:tav tm="0">
                                          <p:val>
                                            <p:strVal val="2/3*#ppt_w"/>
                                          </p:val>
                                        </p:tav>
                                        <p:tav tm="100000">
                                          <p:val>
                                            <p:strVal val="#ppt_w"/>
                                          </p:val>
                                        </p:tav>
                                      </p:tavLst>
                                    </p:anim>
                                    <p:anim calcmode="lin" valueType="num">
                                      <p:cBhvr>
                                        <p:cTn id="13" dur="1000" fill="hold"/>
                                        <p:tgtEl>
                                          <p:spTgt spid="100394"/>
                                        </p:tgtEl>
                                        <p:attrNameLst>
                                          <p:attrName>ppt_h</p:attrName>
                                        </p:attrNameLst>
                                      </p:cBhvr>
                                      <p:tavLst>
                                        <p:tav tm="0">
                                          <p:val>
                                            <p:strVal val="2/3*#ppt_h"/>
                                          </p:val>
                                        </p:tav>
                                        <p:tav tm="100000">
                                          <p:val>
                                            <p:strVal val="#ppt_h"/>
                                          </p:val>
                                        </p:tav>
                                      </p:tavLst>
                                    </p:anim>
                                  </p:childTnLst>
                                </p:cTn>
                              </p:par>
                              <p:par>
                                <p:cTn id="14" presetID="6" presetClass="emph" presetSubtype="0" decel="50000" autoRev="1" fill="remove" nodeType="withEffect">
                                  <p:stCondLst>
                                    <p:cond delay="0"/>
                                  </p:stCondLst>
                                  <p:childTnLst>
                                    <p:animScale>
                                      <p:cBhvr>
                                        <p:cTn id="15" dur="1000" fill="hold"/>
                                        <p:tgtEl>
                                          <p:spTgt spid="100394"/>
                                        </p:tgtEl>
                                      </p:cBhvr>
                                      <p:by x="150000" y="150000"/>
                                    </p:animScale>
                                  </p:childTnLst>
                                </p:cTn>
                              </p:par>
                              <p:par>
                                <p:cTn id="16" presetID="22" presetClass="entr" presetSubtype="8" fill="hold" grpId="0" nodeType="withEffect">
                                  <p:stCondLst>
                                    <p:cond delay="0"/>
                                  </p:stCondLst>
                                  <p:childTnLst>
                                    <p:set>
                                      <p:cBhvr>
                                        <p:cTn id="17" dur="1" fill="hold">
                                          <p:stCondLst>
                                            <p:cond delay="0"/>
                                          </p:stCondLst>
                                        </p:cTn>
                                        <p:tgtEl>
                                          <p:spTgt spid="100391"/>
                                        </p:tgtEl>
                                        <p:attrNameLst>
                                          <p:attrName>style.visibility</p:attrName>
                                        </p:attrNameLst>
                                      </p:cBhvr>
                                      <p:to>
                                        <p:strVal val="visible"/>
                                      </p:to>
                                    </p:set>
                                    <p:animEffect transition="in" filter="wipe(left)">
                                      <p:cBhvr>
                                        <p:cTn id="18" dur="1000"/>
                                        <p:tgtEl>
                                          <p:spTgt spid="100391"/>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00409"/>
                                        </p:tgtEl>
                                        <p:attrNameLst>
                                          <p:attrName>style.visibility</p:attrName>
                                        </p:attrNameLst>
                                      </p:cBhvr>
                                      <p:to>
                                        <p:strVal val="visible"/>
                                      </p:to>
                                    </p:set>
                                    <p:animEffect transition="in" filter="fade">
                                      <p:cBhvr>
                                        <p:cTn id="22" dur="2000"/>
                                        <p:tgtEl>
                                          <p:spTgt spid="100409"/>
                                        </p:tgtEl>
                                      </p:cBhvr>
                                    </p:animEffect>
                                  </p:childTnLst>
                                </p:cTn>
                              </p:par>
                              <p:par>
                                <p:cTn id="23" presetID="22" presetClass="entr" presetSubtype="1" fill="hold" grpId="0" nodeType="withEffect">
                                  <p:stCondLst>
                                    <p:cond delay="1500"/>
                                  </p:stCondLst>
                                  <p:childTnLst>
                                    <p:set>
                                      <p:cBhvr>
                                        <p:cTn id="24" dur="1" fill="hold">
                                          <p:stCondLst>
                                            <p:cond delay="0"/>
                                          </p:stCondLst>
                                        </p:cTn>
                                        <p:tgtEl>
                                          <p:spTgt spid="100392"/>
                                        </p:tgtEl>
                                        <p:attrNameLst>
                                          <p:attrName>style.visibility</p:attrName>
                                        </p:attrNameLst>
                                      </p:cBhvr>
                                      <p:to>
                                        <p:strVal val="visible"/>
                                      </p:to>
                                    </p:set>
                                    <p:animEffect transition="in" filter="wipe(up)">
                                      <p:cBhvr>
                                        <p:cTn id="25" dur="1000"/>
                                        <p:tgtEl>
                                          <p:spTgt spid="100392"/>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00393"/>
                                        </p:tgtEl>
                                        <p:attrNameLst>
                                          <p:attrName>style.visibility</p:attrName>
                                        </p:attrNameLst>
                                      </p:cBhvr>
                                      <p:to>
                                        <p:strVal val="visible"/>
                                      </p:to>
                                    </p:set>
                                    <p:animEffect transition="in" filter="fade">
                                      <p:cBhvr>
                                        <p:cTn id="28" dur="2000"/>
                                        <p:tgtEl>
                                          <p:spTgt spid="100393"/>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xit" presetSubtype="0" fill="hold" nodeType="clickEffect">
                                  <p:stCondLst>
                                    <p:cond delay="0"/>
                                  </p:stCondLst>
                                  <p:childTnLst>
                                    <p:anim calcmode="lin" valueType="num">
                                      <p:cBhvr>
                                        <p:cTn id="32" dur="3000"/>
                                        <p:tgtEl>
                                          <p:spTgt spid="100409"/>
                                        </p:tgtEl>
                                        <p:attrNameLst>
                                          <p:attrName>ppt_x</p:attrName>
                                        </p:attrNameLst>
                                      </p:cBhvr>
                                      <p:tavLst>
                                        <p:tav tm="0">
                                          <p:val>
                                            <p:strVal val="ppt_x"/>
                                          </p:val>
                                        </p:tav>
                                        <p:tav tm="100000">
                                          <p:val>
                                            <p:strVal val="ppt_x-.2"/>
                                          </p:val>
                                        </p:tav>
                                      </p:tavLst>
                                    </p:anim>
                                    <p:anim calcmode="lin" valueType="num">
                                      <p:cBhvr>
                                        <p:cTn id="33" dur="3000"/>
                                        <p:tgtEl>
                                          <p:spTgt spid="100409"/>
                                        </p:tgtEl>
                                        <p:attrNameLst>
                                          <p:attrName>ppt_y</p:attrName>
                                        </p:attrNameLst>
                                      </p:cBhvr>
                                      <p:tavLst>
                                        <p:tav tm="0">
                                          <p:val>
                                            <p:strVal val="ppt_y"/>
                                          </p:val>
                                        </p:tav>
                                        <p:tav tm="100000">
                                          <p:val>
                                            <p:strVal val="ppt_y"/>
                                          </p:val>
                                        </p:tav>
                                      </p:tavLst>
                                    </p:anim>
                                    <p:animEffect transition="out" filter="fade">
                                      <p:cBhvr>
                                        <p:cTn id="34" dur="3000"/>
                                        <p:tgtEl>
                                          <p:spTgt spid="100409"/>
                                        </p:tgtEl>
                                      </p:cBhvr>
                                    </p:animEffect>
                                    <p:set>
                                      <p:cBhvr>
                                        <p:cTn id="35" dur="1" fill="hold">
                                          <p:stCondLst>
                                            <p:cond delay="2999"/>
                                          </p:stCondLst>
                                        </p:cTn>
                                        <p:tgtEl>
                                          <p:spTgt spid="1004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91" grpId="0" animBg="1"/>
      <p:bldP spid="100392" grpId="0" animBg="1"/>
      <p:bldP spid="10039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1378"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01379" name="Freeform 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01380" name="WordArt 4"/>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101381" name="WordArt 5"/>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01382" name="WordArt 6"/>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01383" name="WordArt 7"/>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01384" name="WordArt 8"/>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01385" name="WordArt 9"/>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01386" name="WordArt 10"/>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101387" name="WordArt 11"/>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101389" name="WordArt 13"/>
          <p:cNvSpPr>
            <a:spLocks noChangeArrowheads="1" noChangeShapeType="1" noTextEdit="1"/>
          </p:cNvSpPr>
          <p:nvPr/>
        </p:nvSpPr>
        <p:spPr bwMode="auto">
          <a:xfrm>
            <a:off x="2819400" y="2057400"/>
            <a:ext cx="3581400" cy="457200"/>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Dispensation to start</a:t>
            </a:r>
          </a:p>
        </p:txBody>
      </p:sp>
      <p:grpSp>
        <p:nvGrpSpPr>
          <p:cNvPr id="101390" name="Group 14"/>
          <p:cNvGrpSpPr>
            <a:grpSpLocks/>
          </p:cNvGrpSpPr>
          <p:nvPr/>
        </p:nvGrpSpPr>
        <p:grpSpPr bwMode="auto">
          <a:xfrm>
            <a:off x="3379788" y="1084263"/>
            <a:ext cx="2362200" cy="744537"/>
            <a:chOff x="2129" y="683"/>
            <a:chExt cx="1488" cy="469"/>
          </a:xfrm>
        </p:grpSpPr>
        <p:sp>
          <p:nvSpPr>
            <p:cNvPr id="101391" name="Rectangle 15"/>
            <p:cNvSpPr>
              <a:spLocks noChangeArrowheads="1"/>
            </p:cNvSpPr>
            <p:nvPr/>
          </p:nvSpPr>
          <p:spPr bwMode="auto">
            <a:xfrm>
              <a:off x="2161" y="683"/>
              <a:ext cx="1422"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01392" name="Text Box 16"/>
            <p:cNvSpPr txBox="1">
              <a:spLocks noChangeArrowheads="1"/>
            </p:cNvSpPr>
            <p:nvPr/>
          </p:nvSpPr>
          <p:spPr bwMode="auto">
            <a:xfrm>
              <a:off x="2129" y="694"/>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101393" name="Freeform 17"/>
          <p:cNvSpPr>
            <a:spLocks/>
          </p:cNvSpPr>
          <p:nvPr/>
        </p:nvSpPr>
        <p:spPr bwMode="auto">
          <a:xfrm rot="-3700227">
            <a:off x="2612232" y="2466181"/>
            <a:ext cx="127000" cy="2587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1394" name="Oval 18"/>
          <p:cNvSpPr>
            <a:spLocks noChangeArrowheads="1"/>
          </p:cNvSpPr>
          <p:nvPr/>
        </p:nvSpPr>
        <p:spPr bwMode="auto">
          <a:xfrm>
            <a:off x="2540000" y="2487613"/>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01395" name="WordArt 19"/>
          <p:cNvSpPr>
            <a:spLocks noChangeArrowheads="1" noChangeShapeType="1" noTextEdit="1"/>
          </p:cNvSpPr>
          <p:nvPr/>
        </p:nvSpPr>
        <p:spPr bwMode="auto">
          <a:xfrm>
            <a:off x="5257800" y="3581400"/>
            <a:ext cx="3124200" cy="609600"/>
          </a:xfrm>
          <a:prstGeom prst="rect">
            <a:avLst/>
          </a:prstGeom>
        </p:spPr>
        <p:txBody>
          <a:bodyPr wrap="none" fromWordArt="1">
            <a:prstTxWarp prst="textFadeLeft">
              <a:avLst>
                <a:gd name="adj" fmla="val 33333"/>
              </a:avLst>
            </a:prstTxWarp>
          </a:bodyPr>
          <a:lstStyle/>
          <a:p>
            <a:pPr algn="ctr"/>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Pillars of cloud and fire</a:t>
            </a:r>
          </a:p>
        </p:txBody>
      </p:sp>
      <p:sp>
        <p:nvSpPr>
          <p:cNvPr id="101396" name="AutoShape 20"/>
          <p:cNvSpPr>
            <a:spLocks noChangeArrowheads="1"/>
          </p:cNvSpPr>
          <p:nvPr/>
        </p:nvSpPr>
        <p:spPr bwMode="auto">
          <a:xfrm>
            <a:off x="4419600" y="3048000"/>
            <a:ext cx="304800" cy="228600"/>
          </a:xfrm>
          <a:prstGeom prst="downArrow">
            <a:avLst>
              <a:gd name="adj1" fmla="val 34722"/>
              <a:gd name="adj2" fmla="val 44269"/>
            </a:avLst>
          </a:prstGeom>
          <a:solidFill>
            <a:srgbClr val="EDDBC9"/>
          </a:solidFill>
          <a:ln w="28575">
            <a:solidFill>
              <a:srgbClr val="EDDBC9"/>
            </a:solidFill>
            <a:miter lim="800000"/>
            <a:headEnd/>
            <a:tailEnd/>
          </a:ln>
          <a:effectLst/>
        </p:spPr>
        <p:txBody>
          <a:bodyPr wrap="none" anchor="ctr"/>
          <a:lstStyle/>
          <a:p>
            <a:endParaRPr lang="en-US"/>
          </a:p>
        </p:txBody>
      </p:sp>
      <p:sp>
        <p:nvSpPr>
          <p:cNvPr id="101397" name="WordArt 21"/>
          <p:cNvSpPr>
            <a:spLocks noChangeArrowheads="1" noChangeShapeType="1" noTextEdit="1"/>
          </p:cNvSpPr>
          <p:nvPr/>
        </p:nvSpPr>
        <p:spPr bwMode="auto">
          <a:xfrm>
            <a:off x="5181600" y="2857500"/>
            <a:ext cx="3200400" cy="723900"/>
          </a:xfrm>
          <a:prstGeom prst="rect">
            <a:avLst/>
          </a:prstGeom>
        </p:spPr>
        <p:txBody>
          <a:bodyPr wrap="none" fromWordArt="1">
            <a:prstTxWarp prst="textFadeLeft">
              <a:avLst>
                <a:gd name="adj" fmla="val 33333"/>
              </a:avLst>
            </a:prstTxWarp>
          </a:bodyPr>
          <a:lstStyle/>
          <a:p>
            <a:pPr algn="ctr"/>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Three-day journey</a:t>
            </a:r>
          </a:p>
        </p:txBody>
      </p:sp>
      <p:grpSp>
        <p:nvGrpSpPr>
          <p:cNvPr id="101398" name="Group 22"/>
          <p:cNvGrpSpPr>
            <a:grpSpLocks/>
          </p:cNvGrpSpPr>
          <p:nvPr/>
        </p:nvGrpSpPr>
        <p:grpSpPr bwMode="auto">
          <a:xfrm>
            <a:off x="3352800" y="2667000"/>
            <a:ext cx="2438400" cy="381000"/>
            <a:chOff x="2112" y="1680"/>
            <a:chExt cx="1536" cy="240"/>
          </a:xfrm>
        </p:grpSpPr>
        <p:sp>
          <p:nvSpPr>
            <p:cNvPr id="101399" name="Oval 23"/>
            <p:cNvSpPr>
              <a:spLocks noChangeArrowheads="1"/>
            </p:cNvSpPr>
            <p:nvPr/>
          </p:nvSpPr>
          <p:spPr bwMode="auto">
            <a:xfrm>
              <a:off x="2112" y="1680"/>
              <a:ext cx="1536" cy="240"/>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1400" name="WordArt 24"/>
            <p:cNvSpPr>
              <a:spLocks noChangeArrowheads="1" noChangeShapeType="1" noTextEdit="1"/>
            </p:cNvSpPr>
            <p:nvPr/>
          </p:nvSpPr>
          <p:spPr bwMode="auto">
            <a:xfrm>
              <a:off x="2496" y="1704"/>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Rameses</a:t>
              </a:r>
            </a:p>
          </p:txBody>
        </p:sp>
      </p:grpSp>
      <p:sp>
        <p:nvSpPr>
          <p:cNvPr id="101401" name="Freeform 25"/>
          <p:cNvSpPr>
            <a:spLocks/>
          </p:cNvSpPr>
          <p:nvPr/>
        </p:nvSpPr>
        <p:spPr bwMode="auto">
          <a:xfrm rot="4199582" flipV="1">
            <a:off x="2954338" y="2382838"/>
            <a:ext cx="142875" cy="441325"/>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1402" name="AutoShape 26"/>
          <p:cNvSpPr>
            <a:spLocks noChangeArrowheads="1"/>
          </p:cNvSpPr>
          <p:nvPr/>
        </p:nvSpPr>
        <p:spPr bwMode="auto">
          <a:xfrm>
            <a:off x="4419600" y="3733800"/>
            <a:ext cx="304800" cy="228600"/>
          </a:xfrm>
          <a:prstGeom prst="downArrow">
            <a:avLst>
              <a:gd name="adj1" fmla="val 34722"/>
              <a:gd name="adj2" fmla="val 44269"/>
            </a:avLst>
          </a:prstGeom>
          <a:solidFill>
            <a:srgbClr val="EDDBC9"/>
          </a:solidFill>
          <a:ln w="28575">
            <a:solidFill>
              <a:srgbClr val="EDDBC9"/>
            </a:solidFill>
            <a:miter lim="800000"/>
            <a:headEnd/>
            <a:tailEnd/>
          </a:ln>
          <a:effectLst/>
        </p:spPr>
        <p:txBody>
          <a:bodyPr wrap="none" anchor="ctr"/>
          <a:lstStyle/>
          <a:p>
            <a:endParaRPr lang="en-US"/>
          </a:p>
        </p:txBody>
      </p:sp>
      <p:sp>
        <p:nvSpPr>
          <p:cNvPr id="101403" name="AutoShape 27"/>
          <p:cNvSpPr>
            <a:spLocks noChangeArrowheads="1"/>
          </p:cNvSpPr>
          <p:nvPr/>
        </p:nvSpPr>
        <p:spPr bwMode="auto">
          <a:xfrm>
            <a:off x="4419600" y="4456113"/>
            <a:ext cx="304800" cy="228600"/>
          </a:xfrm>
          <a:prstGeom prst="downArrow">
            <a:avLst>
              <a:gd name="adj1" fmla="val 34722"/>
              <a:gd name="adj2" fmla="val 44269"/>
            </a:avLst>
          </a:prstGeom>
          <a:solidFill>
            <a:srgbClr val="EDDBC9"/>
          </a:solidFill>
          <a:ln w="28575">
            <a:solidFill>
              <a:srgbClr val="EDDBC9"/>
            </a:solidFill>
            <a:miter lim="800000"/>
            <a:headEnd/>
            <a:tailEnd/>
          </a:ln>
          <a:effectLst/>
        </p:spPr>
        <p:txBody>
          <a:bodyPr wrap="none" anchor="ctr"/>
          <a:lstStyle/>
          <a:p>
            <a:endParaRPr lang="en-US"/>
          </a:p>
        </p:txBody>
      </p:sp>
      <p:grpSp>
        <p:nvGrpSpPr>
          <p:cNvPr id="101404" name="Group 28"/>
          <p:cNvGrpSpPr>
            <a:grpSpLocks/>
          </p:cNvGrpSpPr>
          <p:nvPr/>
        </p:nvGrpSpPr>
        <p:grpSpPr bwMode="auto">
          <a:xfrm>
            <a:off x="3352800" y="4038600"/>
            <a:ext cx="2438400" cy="417513"/>
            <a:chOff x="2112" y="2544"/>
            <a:chExt cx="1536" cy="263"/>
          </a:xfrm>
        </p:grpSpPr>
        <p:sp>
          <p:nvSpPr>
            <p:cNvPr id="101405" name="Oval 29"/>
            <p:cNvSpPr>
              <a:spLocks noChangeArrowheads="1"/>
            </p:cNvSpPr>
            <p:nvPr/>
          </p:nvSpPr>
          <p:spPr bwMode="auto">
            <a:xfrm>
              <a:off x="2112" y="2544"/>
              <a:ext cx="1536" cy="26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1406" name="WordArt 30"/>
            <p:cNvSpPr>
              <a:spLocks noChangeArrowheads="1" noChangeShapeType="1" noTextEdit="1"/>
            </p:cNvSpPr>
            <p:nvPr/>
          </p:nvSpPr>
          <p:spPr bwMode="auto">
            <a:xfrm>
              <a:off x="2496" y="2580"/>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Red Sea</a:t>
              </a:r>
            </a:p>
          </p:txBody>
        </p:sp>
      </p:grpSp>
      <p:sp>
        <p:nvSpPr>
          <p:cNvPr id="101407" name="Oval 31"/>
          <p:cNvSpPr>
            <a:spLocks noChangeArrowheads="1"/>
          </p:cNvSpPr>
          <p:nvPr/>
        </p:nvSpPr>
        <p:spPr bwMode="auto">
          <a:xfrm>
            <a:off x="2805113" y="2674938"/>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grpSp>
        <p:nvGrpSpPr>
          <p:cNvPr id="101408" name="Group 32"/>
          <p:cNvGrpSpPr>
            <a:grpSpLocks/>
          </p:cNvGrpSpPr>
          <p:nvPr/>
        </p:nvGrpSpPr>
        <p:grpSpPr bwMode="auto">
          <a:xfrm>
            <a:off x="3352800" y="3316288"/>
            <a:ext cx="2438400" cy="417512"/>
            <a:chOff x="2112" y="2089"/>
            <a:chExt cx="1536" cy="263"/>
          </a:xfrm>
        </p:grpSpPr>
        <p:sp>
          <p:nvSpPr>
            <p:cNvPr id="101409" name="Oval 33"/>
            <p:cNvSpPr>
              <a:spLocks noChangeArrowheads="1"/>
            </p:cNvSpPr>
            <p:nvPr/>
          </p:nvSpPr>
          <p:spPr bwMode="auto">
            <a:xfrm>
              <a:off x="2112" y="2089"/>
              <a:ext cx="1536" cy="26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1410" name="WordArt 34"/>
            <p:cNvSpPr>
              <a:spLocks noChangeArrowheads="1" noChangeShapeType="1" noTextEdit="1"/>
            </p:cNvSpPr>
            <p:nvPr/>
          </p:nvSpPr>
          <p:spPr bwMode="auto">
            <a:xfrm>
              <a:off x="2496" y="2125"/>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Succoth</a:t>
              </a:r>
            </a:p>
          </p:txBody>
        </p:sp>
      </p:grpSp>
      <p:pic>
        <p:nvPicPr>
          <p:cNvPr id="101411" name="Picture 35" descr="Pharaoh in Pursuit of Israelites"/>
          <p:cNvPicPr>
            <a:picLocks noChangeAspect="1" noChangeArrowheads="1"/>
          </p:cNvPicPr>
          <p:nvPr/>
        </p:nvPicPr>
        <p:blipFill>
          <a:blip r:embed="rId4"/>
          <a:srcRect l="1961" t="5640"/>
          <a:stretch>
            <a:fillRect/>
          </a:stretch>
        </p:blipFill>
        <p:spPr bwMode="auto">
          <a:xfrm>
            <a:off x="1752600" y="2006600"/>
            <a:ext cx="5562600" cy="3719513"/>
          </a:xfrm>
          <a:prstGeom prst="rect">
            <a:avLst/>
          </a:prstGeom>
          <a:solidFill>
            <a:srgbClr val="FFFFCC"/>
          </a:solidFill>
        </p:spPr>
      </p:pic>
      <p:pic>
        <p:nvPicPr>
          <p:cNvPr id="101412" name="Picture 36" descr="Red Sea_Egyptian Armee drowns"/>
          <p:cNvPicPr>
            <a:picLocks noChangeAspect="1" noChangeArrowheads="1"/>
          </p:cNvPicPr>
          <p:nvPr/>
        </p:nvPicPr>
        <p:blipFill>
          <a:blip r:embed="rId5"/>
          <a:srcRect l="3055" r="1785" b="3448"/>
          <a:stretch>
            <a:fillRect/>
          </a:stretch>
        </p:blipFill>
        <p:spPr bwMode="auto">
          <a:xfrm>
            <a:off x="1676400" y="1981200"/>
            <a:ext cx="5715000" cy="3752850"/>
          </a:xfrm>
          <a:prstGeom prst="rect">
            <a:avLst/>
          </a:prstGeom>
          <a:solidFill>
            <a:srgbClr val="FFFFCC"/>
          </a:solidFill>
        </p:spPr>
      </p:pic>
      <p:grpSp>
        <p:nvGrpSpPr>
          <p:cNvPr id="101415" name="Group 39"/>
          <p:cNvGrpSpPr>
            <a:grpSpLocks/>
          </p:cNvGrpSpPr>
          <p:nvPr/>
        </p:nvGrpSpPr>
        <p:grpSpPr bwMode="auto">
          <a:xfrm>
            <a:off x="762000" y="304800"/>
            <a:ext cx="1417638" cy="1889125"/>
            <a:chOff x="480" y="192"/>
            <a:chExt cx="893" cy="1190"/>
          </a:xfrm>
        </p:grpSpPr>
        <p:sp>
          <p:nvSpPr>
            <p:cNvPr id="101416" name="AutoShape 40"/>
            <p:cNvSpPr>
              <a:spLocks noChangeArrowheads="1"/>
            </p:cNvSpPr>
            <p:nvPr/>
          </p:nvSpPr>
          <p:spPr bwMode="auto">
            <a:xfrm rot="10800000">
              <a:off x="839" y="768"/>
              <a:ext cx="174" cy="521"/>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01417" name="Group 41"/>
            <p:cNvGrpSpPr>
              <a:grpSpLocks/>
            </p:cNvGrpSpPr>
            <p:nvPr/>
          </p:nvGrpSpPr>
          <p:grpSpPr bwMode="auto">
            <a:xfrm>
              <a:off x="640" y="192"/>
              <a:ext cx="572" cy="565"/>
              <a:chOff x="4704" y="288"/>
              <a:chExt cx="672" cy="720"/>
            </a:xfrm>
          </p:grpSpPr>
          <p:sp>
            <p:nvSpPr>
              <p:cNvPr id="101418" name="Oval 42"/>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01419" name="WordArt 43"/>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01420" name="Group 44"/>
            <p:cNvGrpSpPr>
              <a:grpSpLocks/>
            </p:cNvGrpSpPr>
            <p:nvPr/>
          </p:nvGrpSpPr>
          <p:grpSpPr bwMode="auto">
            <a:xfrm>
              <a:off x="480" y="974"/>
              <a:ext cx="893" cy="408"/>
              <a:chOff x="1344" y="2736"/>
              <a:chExt cx="1056" cy="528"/>
            </a:xfrm>
          </p:grpSpPr>
          <p:sp>
            <p:nvSpPr>
              <p:cNvPr id="101421" name="Oval 45"/>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01422" name="WordArt 46"/>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sp>
        <p:nvSpPr>
          <p:cNvPr id="101423" name="AutoShape 47"/>
          <p:cNvSpPr>
            <a:spLocks noChangeArrowheads="1"/>
          </p:cNvSpPr>
          <p:nvPr/>
        </p:nvSpPr>
        <p:spPr bwMode="auto">
          <a:xfrm rot="5400000">
            <a:off x="4495800" y="-45720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01424" name="Group 48"/>
          <p:cNvGrpSpPr>
            <a:grpSpLocks/>
          </p:cNvGrpSpPr>
          <p:nvPr/>
        </p:nvGrpSpPr>
        <p:grpSpPr bwMode="auto">
          <a:xfrm>
            <a:off x="6400800" y="1560513"/>
            <a:ext cx="2000250" cy="649287"/>
            <a:chOff x="3840" y="960"/>
            <a:chExt cx="1440" cy="539"/>
          </a:xfrm>
        </p:grpSpPr>
        <p:sp>
          <p:nvSpPr>
            <p:cNvPr id="101425" name="Oval 49"/>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01426" name="WordArt 50"/>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sp>
        <p:nvSpPr>
          <p:cNvPr id="101413" name="Rectangle 37"/>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1414" name="Text Box 38"/>
          <p:cNvSpPr txBox="1">
            <a:spLocks noChangeArrowheads="1"/>
          </p:cNvSpPr>
          <p:nvPr/>
        </p:nvSpPr>
        <p:spPr bwMode="auto">
          <a:xfrm>
            <a:off x="1447800" y="5930900"/>
            <a:ext cx="6248400" cy="667875"/>
          </a:xfrm>
          <a:prstGeom prst="rect">
            <a:avLst/>
          </a:prstGeom>
          <a:noFill/>
          <a:ln w="9525">
            <a:noFill/>
            <a:miter lim="800000"/>
            <a:headEnd/>
            <a:tailEnd/>
          </a:ln>
          <a:effectLst/>
        </p:spPr>
        <p:txBody>
          <a:bodyPr wrap="square">
            <a:spAutoFit/>
          </a:bodyPr>
          <a:lstStyle/>
          <a:p>
            <a:pPr eaLnBrk="0" hangingPunct="0">
              <a:lnSpc>
                <a:spcPct val="85000"/>
              </a:lnSpc>
            </a:pPr>
            <a:r>
              <a:rPr lang="en-US" sz="2200" b="1" dirty="0">
                <a:solidFill>
                  <a:schemeClr val="bg1"/>
                </a:solidFill>
                <a:latin typeface="Arial Narrow" pitchFamily="34" charset="0"/>
              </a:rPr>
              <a:t>The Egyptians chasing them in chariots were </a:t>
            </a:r>
            <a:r>
              <a:rPr lang="en-US" sz="2200" b="1" dirty="0">
                <a:solidFill>
                  <a:srgbClr val="FFFF66"/>
                </a:solidFill>
                <a:latin typeface="Arial Narrow" pitchFamily="34" charset="0"/>
              </a:rPr>
              <a:t>drowned</a:t>
            </a:r>
            <a:r>
              <a:rPr lang="en-US" sz="2200" b="1" dirty="0">
                <a:solidFill>
                  <a:schemeClr val="bg1"/>
                </a:solidFill>
                <a:latin typeface="Arial Narrow" pitchFamily="34" charset="0"/>
              </a:rPr>
              <a:t> when the waters closed up and engulfed them.</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1414"/>
                                        </p:tgtEl>
                                        <p:attrNameLst>
                                          <p:attrName>style.visibility</p:attrName>
                                        </p:attrNameLst>
                                      </p:cBhvr>
                                      <p:to>
                                        <p:strVal val="visible"/>
                                      </p:to>
                                    </p:set>
                                    <p:animEffect transition="in" filter="barn(outVertical)">
                                      <p:cBhvr>
                                        <p:cTn id="7" dur="500"/>
                                        <p:tgtEl>
                                          <p:spTgt spid="101414"/>
                                        </p:tgtEl>
                                      </p:cBhvr>
                                    </p:animEffect>
                                  </p:childTnLst>
                                </p:cTn>
                              </p:par>
                              <p:par>
                                <p:cTn id="8" presetID="10" presetClass="entr" presetSubtype="0" fill="hold" nodeType="withEffect">
                                  <p:stCondLst>
                                    <p:cond delay="0"/>
                                  </p:stCondLst>
                                  <p:childTnLst>
                                    <p:set>
                                      <p:cBhvr>
                                        <p:cTn id="9" dur="1" fill="hold">
                                          <p:stCondLst>
                                            <p:cond delay="0"/>
                                          </p:stCondLst>
                                        </p:cTn>
                                        <p:tgtEl>
                                          <p:spTgt spid="101411"/>
                                        </p:tgtEl>
                                        <p:attrNameLst>
                                          <p:attrName>style.visibility</p:attrName>
                                        </p:attrNameLst>
                                      </p:cBhvr>
                                      <p:to>
                                        <p:strVal val="visible"/>
                                      </p:to>
                                    </p:set>
                                    <p:animEffect transition="in" filter="fade">
                                      <p:cBhvr>
                                        <p:cTn id="10" dur="2000"/>
                                        <p:tgtEl>
                                          <p:spTgt spid="1014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1412"/>
                                        </p:tgtEl>
                                        <p:attrNameLst>
                                          <p:attrName>style.visibility</p:attrName>
                                        </p:attrNameLst>
                                      </p:cBhvr>
                                      <p:to>
                                        <p:strVal val="visible"/>
                                      </p:to>
                                    </p:set>
                                    <p:animEffect transition="in" filter="fade">
                                      <p:cBhvr>
                                        <p:cTn id="15" dur="2000"/>
                                        <p:tgtEl>
                                          <p:spTgt spid="101412"/>
                                        </p:tgtEl>
                                      </p:cBhvr>
                                    </p:animEffect>
                                  </p:childTnLst>
                                </p:cTn>
                              </p:par>
                            </p:childTnLst>
                          </p:cTn>
                        </p:par>
                        <p:par>
                          <p:cTn id="16" fill="hold">
                            <p:stCondLst>
                              <p:cond delay="2000"/>
                            </p:stCondLst>
                            <p:childTnLst>
                              <p:par>
                                <p:cTn id="17" presetID="10" presetClass="exit" presetSubtype="0" fill="hold" nodeType="afterEffect">
                                  <p:stCondLst>
                                    <p:cond delay="2500"/>
                                  </p:stCondLst>
                                  <p:childTnLst>
                                    <p:animEffect transition="out" filter="fade">
                                      <p:cBhvr>
                                        <p:cTn id="18" dur="1000"/>
                                        <p:tgtEl>
                                          <p:spTgt spid="101411"/>
                                        </p:tgtEl>
                                      </p:cBhvr>
                                    </p:animEffect>
                                    <p:set>
                                      <p:cBhvr>
                                        <p:cTn id="19" dur="1" fill="hold">
                                          <p:stCondLst>
                                            <p:cond delay="999"/>
                                          </p:stCondLst>
                                        </p:cTn>
                                        <p:tgtEl>
                                          <p:spTgt spid="101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552450" y="3048000"/>
            <a:ext cx="7981950" cy="2971800"/>
          </a:xfrm>
          <a:prstGeom prst="rect">
            <a:avLst/>
          </a:prstGeom>
        </p:spPr>
        <p:txBody>
          <a:bodyPr wrap="none" fromWordArt="1">
            <a:prstTxWarp prst="textPlain">
              <a:avLst>
                <a:gd name="adj" fmla="val 50000"/>
              </a:avLst>
            </a:prstTxWarp>
          </a:bodyPr>
          <a:lstStyle/>
          <a:p>
            <a:pPr algn="ctr"/>
            <a:r>
              <a:rPr lang="en-US" sz="3600" kern="10" dirty="0">
                <a:ln w="38100">
                  <a:solidFill>
                    <a:schemeClr val="bg1"/>
                  </a:solidFill>
                  <a:round/>
                  <a:headEnd/>
                  <a:tailEnd/>
                </a:ln>
                <a:solidFill>
                  <a:srgbClr val="800000"/>
                </a:solidFill>
                <a:effectLst>
                  <a:prstShdw prst="shdw13" dist="53882" dir="13500000">
                    <a:srgbClr val="CC6600"/>
                  </a:prstShdw>
                </a:effectLst>
                <a:latin typeface="Impact"/>
              </a:rPr>
              <a:t>The Model Courses</a:t>
            </a:r>
          </a:p>
          <a:p>
            <a:pPr algn="ctr"/>
            <a:r>
              <a:rPr lang="en-US" sz="3600" kern="10" dirty="0">
                <a:ln w="38100">
                  <a:solidFill>
                    <a:schemeClr val="bg1"/>
                  </a:solidFill>
                  <a:round/>
                  <a:headEnd/>
                  <a:tailEnd/>
                </a:ln>
                <a:solidFill>
                  <a:srgbClr val="800000"/>
                </a:solidFill>
                <a:effectLst>
                  <a:prstShdw prst="shdw13" dist="53882" dir="13500000">
                    <a:srgbClr val="CC6600"/>
                  </a:prstShdw>
                </a:effectLst>
                <a:latin typeface="Impact"/>
              </a:rPr>
              <a:t>for Bringing Satan</a:t>
            </a:r>
          </a:p>
          <a:p>
            <a:pPr algn="ctr"/>
            <a:r>
              <a:rPr lang="en-US" sz="3600" kern="10" dirty="0">
                <a:ln w="38100">
                  <a:solidFill>
                    <a:schemeClr val="bg1"/>
                  </a:solidFill>
                  <a:round/>
                  <a:headEnd/>
                  <a:tailEnd/>
                </a:ln>
                <a:solidFill>
                  <a:srgbClr val="800000"/>
                </a:solidFill>
                <a:effectLst>
                  <a:prstShdw prst="shdw13" dist="53882" dir="13500000">
                    <a:srgbClr val="CC6600"/>
                  </a:prstShdw>
                </a:effectLst>
                <a:latin typeface="Impact"/>
              </a:rPr>
              <a:t>to Submission</a:t>
            </a:r>
          </a:p>
        </p:txBody>
      </p:sp>
      <p:grpSp>
        <p:nvGrpSpPr>
          <p:cNvPr id="8195" name="Group 3"/>
          <p:cNvGrpSpPr>
            <a:grpSpLocks/>
          </p:cNvGrpSpPr>
          <p:nvPr/>
        </p:nvGrpSpPr>
        <p:grpSpPr bwMode="auto">
          <a:xfrm>
            <a:off x="800100" y="762000"/>
            <a:ext cx="7543800" cy="1600200"/>
            <a:chOff x="384" y="480"/>
            <a:chExt cx="4752" cy="1008"/>
          </a:xfrm>
        </p:grpSpPr>
        <p:sp>
          <p:nvSpPr>
            <p:cNvPr id="8196" name="AutoShape 4"/>
            <p:cNvSpPr>
              <a:spLocks noChangeArrowheads="1"/>
            </p:cNvSpPr>
            <p:nvPr/>
          </p:nvSpPr>
          <p:spPr bwMode="auto">
            <a:xfrm>
              <a:off x="384" y="480"/>
              <a:ext cx="4752" cy="1008"/>
            </a:xfrm>
            <a:prstGeom prst="roundRect">
              <a:avLst>
                <a:gd name="adj" fmla="val 16667"/>
              </a:avLst>
            </a:prstGeom>
            <a:gradFill rotWithShape="0">
              <a:gsLst>
                <a:gs pos="0">
                  <a:srgbClr val="FFE98B"/>
                </a:gs>
                <a:gs pos="100000">
                  <a:srgbClr val="A87C00"/>
                </a:gs>
              </a:gsLst>
              <a:lin ang="5400000" scaled="1"/>
            </a:gradFill>
            <a:ln w="38100">
              <a:no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8197" name="WordArt 5"/>
            <p:cNvSpPr>
              <a:spLocks noChangeArrowheads="1" noChangeShapeType="1" noTextEdit="1"/>
            </p:cNvSpPr>
            <p:nvPr/>
          </p:nvSpPr>
          <p:spPr bwMode="auto">
            <a:xfrm>
              <a:off x="624" y="649"/>
              <a:ext cx="4272" cy="695"/>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FFCC00"/>
                </a:extrusionClr>
              </a:sp3d>
            </a:bodyPr>
            <a:lstStyle/>
            <a:p>
              <a:pPr algn="ctr"/>
              <a:r>
                <a:rPr lang="en-US" sz="3600" kern="10">
                  <a:ln w="28575">
                    <a:round/>
                    <a:headEnd/>
                    <a:tailEnd/>
                  </a:ln>
                  <a:gradFill rotWithShape="0">
                    <a:gsLst>
                      <a:gs pos="0">
                        <a:srgbClr val="FFCC00"/>
                      </a:gs>
                      <a:gs pos="50000">
                        <a:srgbClr val="FFFFCC"/>
                      </a:gs>
                      <a:gs pos="100000">
                        <a:srgbClr val="FFCC00"/>
                      </a:gs>
                    </a:gsLst>
                    <a:lin ang="2700000" scaled="1"/>
                  </a:gradFill>
                  <a:latin typeface="Impact"/>
                </a:rPr>
                <a:t>Section 1</a:t>
              </a:r>
            </a:p>
          </p:txBody>
        </p:sp>
      </p:grpSp>
    </p:spTree>
  </p:cSld>
  <p:clrMapOvr>
    <a:masterClrMapping/>
  </p:clrMapOvr>
  <p:transition spd="med" advClick="0" advTm="7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childTnLst>
                                </p:cTn>
                              </p:par>
                              <p:par>
                                <p:cTn id="8" presetID="55" presetClass="entr" presetSubtype="0" fill="hold" grpId="0" nodeType="withEffect">
                                  <p:stCondLst>
                                    <p:cond delay="500"/>
                                  </p:stCondLst>
                                  <p:childTnLst>
                                    <p:set>
                                      <p:cBhvr>
                                        <p:cTn id="9" dur="1" fill="hold">
                                          <p:stCondLst>
                                            <p:cond delay="0"/>
                                          </p:stCondLst>
                                        </p:cTn>
                                        <p:tgtEl>
                                          <p:spTgt spid="8194"/>
                                        </p:tgtEl>
                                        <p:attrNameLst>
                                          <p:attrName>style.visibility</p:attrName>
                                        </p:attrNameLst>
                                      </p:cBhvr>
                                      <p:to>
                                        <p:strVal val="visible"/>
                                      </p:to>
                                    </p:set>
                                    <p:anim calcmode="lin" valueType="num">
                                      <p:cBhvr>
                                        <p:cTn id="10" dur="2000" fill="hold"/>
                                        <p:tgtEl>
                                          <p:spTgt spid="8194"/>
                                        </p:tgtEl>
                                        <p:attrNameLst>
                                          <p:attrName>ppt_w</p:attrName>
                                        </p:attrNameLst>
                                      </p:cBhvr>
                                      <p:tavLst>
                                        <p:tav tm="0">
                                          <p:val>
                                            <p:strVal val="#ppt_w*0.70"/>
                                          </p:val>
                                        </p:tav>
                                        <p:tav tm="100000">
                                          <p:val>
                                            <p:strVal val="#ppt_w"/>
                                          </p:val>
                                        </p:tav>
                                      </p:tavLst>
                                    </p:anim>
                                    <p:anim calcmode="lin" valueType="num">
                                      <p:cBhvr>
                                        <p:cTn id="11" dur="2000" fill="hold"/>
                                        <p:tgtEl>
                                          <p:spTgt spid="8194"/>
                                        </p:tgtEl>
                                        <p:attrNameLst>
                                          <p:attrName>ppt_h</p:attrName>
                                        </p:attrNameLst>
                                      </p:cBhvr>
                                      <p:tavLst>
                                        <p:tav tm="0">
                                          <p:val>
                                            <p:strVal val="#ppt_h"/>
                                          </p:val>
                                        </p:tav>
                                        <p:tav tm="100000">
                                          <p:val>
                                            <p:strVal val="#ppt_h"/>
                                          </p:val>
                                        </p:tav>
                                      </p:tavLst>
                                    </p:anim>
                                    <p:animEffect transition="in" filter="fade">
                                      <p:cBhvr>
                                        <p:cTn id="12"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02"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02403" name="Freeform 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02404" name="WordArt 4"/>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102406" name="WordArt 6"/>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02407" name="WordArt 7"/>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02408" name="WordArt 8"/>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02409" name="WordArt 9"/>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02410" name="WordArt 10"/>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02411" name="WordArt 11"/>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102412" name="WordArt 12"/>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102413" name="WordArt 13"/>
          <p:cNvSpPr>
            <a:spLocks noChangeArrowheads="1" noChangeShapeType="1" noTextEdit="1"/>
          </p:cNvSpPr>
          <p:nvPr/>
        </p:nvSpPr>
        <p:spPr bwMode="auto">
          <a:xfrm>
            <a:off x="2819400" y="2057400"/>
            <a:ext cx="3581400" cy="457200"/>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Dispensation to start</a:t>
            </a:r>
          </a:p>
        </p:txBody>
      </p:sp>
      <p:grpSp>
        <p:nvGrpSpPr>
          <p:cNvPr id="102414" name="Group 14"/>
          <p:cNvGrpSpPr>
            <a:grpSpLocks/>
          </p:cNvGrpSpPr>
          <p:nvPr/>
        </p:nvGrpSpPr>
        <p:grpSpPr bwMode="auto">
          <a:xfrm>
            <a:off x="762000" y="304800"/>
            <a:ext cx="1417638" cy="1889125"/>
            <a:chOff x="480" y="192"/>
            <a:chExt cx="893" cy="1190"/>
          </a:xfrm>
        </p:grpSpPr>
        <p:sp>
          <p:nvSpPr>
            <p:cNvPr id="102415" name="AutoShape 15"/>
            <p:cNvSpPr>
              <a:spLocks noChangeArrowheads="1"/>
            </p:cNvSpPr>
            <p:nvPr/>
          </p:nvSpPr>
          <p:spPr bwMode="auto">
            <a:xfrm rot="10800000">
              <a:off x="839" y="768"/>
              <a:ext cx="174" cy="521"/>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02416" name="Group 16"/>
            <p:cNvGrpSpPr>
              <a:grpSpLocks/>
            </p:cNvGrpSpPr>
            <p:nvPr/>
          </p:nvGrpSpPr>
          <p:grpSpPr bwMode="auto">
            <a:xfrm>
              <a:off x="640" y="192"/>
              <a:ext cx="572" cy="565"/>
              <a:chOff x="4704" y="288"/>
              <a:chExt cx="672" cy="720"/>
            </a:xfrm>
          </p:grpSpPr>
          <p:sp>
            <p:nvSpPr>
              <p:cNvPr id="102417" name="Oval 1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02418" name="WordArt 1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02419" name="Group 19"/>
            <p:cNvGrpSpPr>
              <a:grpSpLocks/>
            </p:cNvGrpSpPr>
            <p:nvPr/>
          </p:nvGrpSpPr>
          <p:grpSpPr bwMode="auto">
            <a:xfrm>
              <a:off x="480" y="974"/>
              <a:ext cx="893" cy="408"/>
              <a:chOff x="1344" y="2736"/>
              <a:chExt cx="1056" cy="528"/>
            </a:xfrm>
          </p:grpSpPr>
          <p:sp>
            <p:nvSpPr>
              <p:cNvPr id="102420" name="Oval 20"/>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02421" name="WordArt 21"/>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sp>
        <p:nvSpPr>
          <p:cNvPr id="102422" name="WordArt 22"/>
          <p:cNvSpPr>
            <a:spLocks noChangeArrowheads="1" noChangeShapeType="1" noTextEdit="1"/>
          </p:cNvSpPr>
          <p:nvPr/>
        </p:nvSpPr>
        <p:spPr bwMode="auto">
          <a:xfrm>
            <a:off x="2819400" y="2057400"/>
            <a:ext cx="3581400" cy="457200"/>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Dispensation to start</a:t>
            </a:r>
          </a:p>
        </p:txBody>
      </p:sp>
      <p:grpSp>
        <p:nvGrpSpPr>
          <p:cNvPr id="102423" name="Group 23"/>
          <p:cNvGrpSpPr>
            <a:grpSpLocks/>
          </p:cNvGrpSpPr>
          <p:nvPr/>
        </p:nvGrpSpPr>
        <p:grpSpPr bwMode="auto">
          <a:xfrm>
            <a:off x="3379788" y="1084263"/>
            <a:ext cx="2362200" cy="744537"/>
            <a:chOff x="2129" y="683"/>
            <a:chExt cx="1488" cy="469"/>
          </a:xfrm>
        </p:grpSpPr>
        <p:sp>
          <p:nvSpPr>
            <p:cNvPr id="102424" name="Rectangle 24"/>
            <p:cNvSpPr>
              <a:spLocks noChangeArrowheads="1"/>
            </p:cNvSpPr>
            <p:nvPr/>
          </p:nvSpPr>
          <p:spPr bwMode="auto">
            <a:xfrm>
              <a:off x="2161" y="683"/>
              <a:ext cx="1422"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02425" name="Text Box 25"/>
            <p:cNvSpPr txBox="1">
              <a:spLocks noChangeArrowheads="1"/>
            </p:cNvSpPr>
            <p:nvPr/>
          </p:nvSpPr>
          <p:spPr bwMode="auto">
            <a:xfrm>
              <a:off x="2129" y="694"/>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102426" name="AutoShape 26"/>
          <p:cNvSpPr>
            <a:spLocks noChangeArrowheads="1"/>
          </p:cNvSpPr>
          <p:nvPr/>
        </p:nvSpPr>
        <p:spPr bwMode="auto">
          <a:xfrm rot="5400000">
            <a:off x="4495800" y="-45720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02427" name="Group 27"/>
          <p:cNvGrpSpPr>
            <a:grpSpLocks/>
          </p:cNvGrpSpPr>
          <p:nvPr/>
        </p:nvGrpSpPr>
        <p:grpSpPr bwMode="auto">
          <a:xfrm>
            <a:off x="6400800" y="1560513"/>
            <a:ext cx="2000250" cy="649287"/>
            <a:chOff x="3840" y="960"/>
            <a:chExt cx="1440" cy="539"/>
          </a:xfrm>
        </p:grpSpPr>
        <p:sp>
          <p:nvSpPr>
            <p:cNvPr id="102428" name="Oval 28"/>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02429" name="WordArt 29"/>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sp>
        <p:nvSpPr>
          <p:cNvPr id="102430" name="Freeform 30"/>
          <p:cNvSpPr>
            <a:spLocks/>
          </p:cNvSpPr>
          <p:nvPr/>
        </p:nvSpPr>
        <p:spPr bwMode="auto">
          <a:xfrm rot="-3700227">
            <a:off x="2612232" y="2466181"/>
            <a:ext cx="127000" cy="2587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2431" name="Oval 31"/>
          <p:cNvSpPr>
            <a:spLocks noChangeArrowheads="1"/>
          </p:cNvSpPr>
          <p:nvPr/>
        </p:nvSpPr>
        <p:spPr bwMode="auto">
          <a:xfrm>
            <a:off x="2540000" y="2487613"/>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02432" name="Freeform 32"/>
          <p:cNvSpPr>
            <a:spLocks/>
          </p:cNvSpPr>
          <p:nvPr/>
        </p:nvSpPr>
        <p:spPr bwMode="auto">
          <a:xfrm rot="4199582" flipV="1">
            <a:off x="2954338" y="2382838"/>
            <a:ext cx="142875" cy="441325"/>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2433" name="Oval 33"/>
          <p:cNvSpPr>
            <a:spLocks noChangeArrowheads="1"/>
          </p:cNvSpPr>
          <p:nvPr/>
        </p:nvSpPr>
        <p:spPr bwMode="auto">
          <a:xfrm>
            <a:off x="2805113" y="2674938"/>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02437" name="Line 37"/>
          <p:cNvSpPr>
            <a:spLocks noChangeShapeType="1"/>
          </p:cNvSpPr>
          <p:nvPr/>
        </p:nvSpPr>
        <p:spPr bwMode="auto">
          <a:xfrm rot="16224946" flipV="1">
            <a:off x="4343400" y="3275013"/>
            <a:ext cx="458787" cy="1588"/>
          </a:xfrm>
          <a:prstGeom prst="line">
            <a:avLst/>
          </a:prstGeom>
          <a:noFill/>
          <a:ln w="44450">
            <a:solidFill>
              <a:srgbClr val="EDDBC9"/>
            </a:solidFill>
            <a:prstDash val="sysDot"/>
            <a:round/>
            <a:headEnd/>
            <a:tailEnd/>
          </a:ln>
          <a:effectLst/>
        </p:spPr>
        <p:txBody>
          <a:bodyPr/>
          <a:lstStyle/>
          <a:p>
            <a:endParaRPr lang="en-US"/>
          </a:p>
        </p:txBody>
      </p:sp>
      <p:sp>
        <p:nvSpPr>
          <p:cNvPr id="102438" name="WordArt 38"/>
          <p:cNvSpPr>
            <a:spLocks noChangeArrowheads="1" noChangeShapeType="1" noTextEdit="1"/>
          </p:cNvSpPr>
          <p:nvPr/>
        </p:nvSpPr>
        <p:spPr bwMode="auto">
          <a:xfrm>
            <a:off x="5867400" y="2667000"/>
            <a:ext cx="1219200" cy="381000"/>
          </a:xfrm>
          <a:prstGeom prst="rect">
            <a:avLst/>
          </a:prstGeom>
        </p:spPr>
        <p:txBody>
          <a:bodyPr wrap="none" fromWordArt="1">
            <a:prstTxWarp prst="textFadeLeft">
              <a:avLst>
                <a:gd name="adj" fmla="val 33333"/>
              </a:avLst>
            </a:prstTxWarp>
          </a:bodyPr>
          <a:lstStyle/>
          <a:p>
            <a:pPr algn="ctr"/>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Egypt</a:t>
            </a:r>
          </a:p>
        </p:txBody>
      </p:sp>
      <p:sp>
        <p:nvSpPr>
          <p:cNvPr id="102439" name="WordArt 39"/>
          <p:cNvSpPr>
            <a:spLocks noChangeArrowheads="1" noChangeShapeType="1" noTextEdit="1"/>
          </p:cNvSpPr>
          <p:nvPr/>
        </p:nvSpPr>
        <p:spPr bwMode="auto">
          <a:xfrm>
            <a:off x="3278188" y="3800475"/>
            <a:ext cx="1446212" cy="238125"/>
          </a:xfrm>
          <a:prstGeom prst="rect">
            <a:avLst/>
          </a:prstGeom>
        </p:spPr>
        <p:txBody>
          <a:bodyPr wrap="none" fromWordArt="1">
            <a:prstTxWarp prst="textCanDown">
              <a:avLst>
                <a:gd name="adj" fmla="val 33333"/>
              </a:avLst>
            </a:prstTxWarp>
          </a:bodyPr>
          <a:lstStyle/>
          <a:p>
            <a:pPr algn="ctr"/>
            <a:r>
              <a:rPr lang="en-US" sz="3600" kern="10">
                <a:ln w="3175">
                  <a:noFill/>
                  <a:round/>
                  <a:headEnd/>
                  <a:tailEnd/>
                </a:ln>
                <a:solidFill>
                  <a:schemeClr val="bg1"/>
                </a:solidFill>
                <a:latin typeface="MANDELA"/>
              </a:rPr>
              <a:t>Wilderness of Sin</a:t>
            </a:r>
          </a:p>
        </p:txBody>
      </p:sp>
      <p:grpSp>
        <p:nvGrpSpPr>
          <p:cNvPr id="102440" name="Group 40"/>
          <p:cNvGrpSpPr>
            <a:grpSpLocks/>
          </p:cNvGrpSpPr>
          <p:nvPr/>
        </p:nvGrpSpPr>
        <p:grpSpPr bwMode="auto">
          <a:xfrm>
            <a:off x="3352800" y="3316288"/>
            <a:ext cx="2438400" cy="417512"/>
            <a:chOff x="2112" y="2089"/>
            <a:chExt cx="1536" cy="263"/>
          </a:xfrm>
        </p:grpSpPr>
        <p:sp>
          <p:nvSpPr>
            <p:cNvPr id="102441" name="Oval 41"/>
            <p:cNvSpPr>
              <a:spLocks noChangeArrowheads="1"/>
            </p:cNvSpPr>
            <p:nvPr/>
          </p:nvSpPr>
          <p:spPr bwMode="auto">
            <a:xfrm>
              <a:off x="2112" y="2089"/>
              <a:ext cx="1536" cy="26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2442" name="WordArt 42"/>
            <p:cNvSpPr>
              <a:spLocks noChangeArrowheads="1" noChangeShapeType="1" noTextEdit="1"/>
            </p:cNvSpPr>
            <p:nvPr/>
          </p:nvSpPr>
          <p:spPr bwMode="auto">
            <a:xfrm>
              <a:off x="2496" y="2125"/>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W. of Sin</a:t>
              </a:r>
            </a:p>
          </p:txBody>
        </p:sp>
      </p:grpSp>
      <p:grpSp>
        <p:nvGrpSpPr>
          <p:cNvPr id="102443" name="Group 43"/>
          <p:cNvGrpSpPr>
            <a:grpSpLocks/>
          </p:cNvGrpSpPr>
          <p:nvPr/>
        </p:nvGrpSpPr>
        <p:grpSpPr bwMode="auto">
          <a:xfrm>
            <a:off x="3048000" y="2532063"/>
            <a:ext cx="431800" cy="1219200"/>
            <a:chOff x="1920" y="1595"/>
            <a:chExt cx="272" cy="768"/>
          </a:xfrm>
        </p:grpSpPr>
        <p:sp>
          <p:nvSpPr>
            <p:cNvPr id="102444" name="Freeform 44"/>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2445" name="Freeform 45"/>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2446" name="Freeform 46"/>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sp>
        <p:nvSpPr>
          <p:cNvPr id="102447" name="WordArt 47"/>
          <p:cNvSpPr>
            <a:spLocks noChangeArrowheads="1" noChangeShapeType="1" noTextEdit="1"/>
          </p:cNvSpPr>
          <p:nvPr/>
        </p:nvSpPr>
        <p:spPr bwMode="auto">
          <a:xfrm>
            <a:off x="3276600" y="3800475"/>
            <a:ext cx="1446213" cy="238125"/>
          </a:xfrm>
          <a:prstGeom prst="rect">
            <a:avLst/>
          </a:prstGeom>
        </p:spPr>
        <p:txBody>
          <a:bodyPr wrap="none" fromWordArt="1">
            <a:prstTxWarp prst="textCanDown">
              <a:avLst>
                <a:gd name="adj" fmla="val 33333"/>
              </a:avLst>
            </a:prstTxWarp>
          </a:bodyPr>
          <a:lstStyle/>
          <a:p>
            <a:pPr algn="ctr"/>
            <a:r>
              <a:rPr lang="en-US" sz="3600" kern="10">
                <a:ln w="3175">
                  <a:noFill/>
                  <a:round/>
                  <a:headEnd/>
                  <a:tailEnd/>
                </a:ln>
                <a:gradFill rotWithShape="1">
                  <a:gsLst>
                    <a:gs pos="0">
                      <a:srgbClr val="996633"/>
                    </a:gs>
                    <a:gs pos="100000">
                      <a:srgbClr val="663300"/>
                    </a:gs>
                  </a:gsLst>
                  <a:lin ang="2700000" scaled="1"/>
                </a:gradFill>
                <a:latin typeface="MANDELA"/>
              </a:rPr>
              <a:t>Wilderness of Sin</a:t>
            </a:r>
          </a:p>
        </p:txBody>
      </p:sp>
      <p:grpSp>
        <p:nvGrpSpPr>
          <p:cNvPr id="102448" name="Group 48"/>
          <p:cNvGrpSpPr>
            <a:grpSpLocks/>
          </p:cNvGrpSpPr>
          <p:nvPr/>
        </p:nvGrpSpPr>
        <p:grpSpPr bwMode="auto">
          <a:xfrm>
            <a:off x="3352800" y="2667000"/>
            <a:ext cx="2438400" cy="381000"/>
            <a:chOff x="2112" y="1680"/>
            <a:chExt cx="1536" cy="240"/>
          </a:xfrm>
        </p:grpSpPr>
        <p:sp>
          <p:nvSpPr>
            <p:cNvPr id="102449" name="Oval 49"/>
            <p:cNvSpPr>
              <a:spLocks noChangeArrowheads="1"/>
            </p:cNvSpPr>
            <p:nvPr/>
          </p:nvSpPr>
          <p:spPr bwMode="auto">
            <a:xfrm>
              <a:off x="2112" y="1680"/>
              <a:ext cx="1536" cy="240"/>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2450" name="WordArt 50"/>
            <p:cNvSpPr>
              <a:spLocks noChangeArrowheads="1" noChangeShapeType="1" noTextEdit="1"/>
            </p:cNvSpPr>
            <p:nvPr/>
          </p:nvSpPr>
          <p:spPr bwMode="auto">
            <a:xfrm>
              <a:off x="2496" y="1704"/>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Rameses</a:t>
              </a:r>
            </a:p>
          </p:txBody>
        </p:sp>
      </p:grpSp>
      <p:pic>
        <p:nvPicPr>
          <p:cNvPr id="102451" name="Picture 51" descr="manna"/>
          <p:cNvPicPr>
            <a:picLocks noChangeAspect="1" noChangeArrowheads="1"/>
          </p:cNvPicPr>
          <p:nvPr/>
        </p:nvPicPr>
        <p:blipFill>
          <a:blip r:embed="rId4"/>
          <a:srcRect l="4001" t="1637" r="4173" b="1221"/>
          <a:stretch>
            <a:fillRect/>
          </a:stretch>
        </p:blipFill>
        <p:spPr bwMode="auto">
          <a:xfrm>
            <a:off x="2225675" y="1058863"/>
            <a:ext cx="4714875" cy="4654550"/>
          </a:xfrm>
          <a:prstGeom prst="rect">
            <a:avLst/>
          </a:prstGeom>
          <a:noFill/>
        </p:spPr>
      </p:pic>
      <p:sp>
        <p:nvSpPr>
          <p:cNvPr id="102452" name="WordArt 52"/>
          <p:cNvSpPr>
            <a:spLocks noChangeArrowheads="1" noChangeShapeType="1" noTextEdit="1"/>
          </p:cNvSpPr>
          <p:nvPr/>
        </p:nvSpPr>
        <p:spPr bwMode="auto">
          <a:xfrm>
            <a:off x="5867400" y="3276600"/>
            <a:ext cx="2514600" cy="609600"/>
          </a:xfrm>
          <a:prstGeom prst="rect">
            <a:avLst/>
          </a:prstGeom>
        </p:spPr>
        <p:txBody>
          <a:bodyPr wrap="none" fromWordArt="1">
            <a:prstTxWarp prst="textFadeLeft">
              <a:avLst>
                <a:gd name="adj" fmla="val 33333"/>
              </a:avLst>
            </a:prstTxWarp>
          </a:bodyPr>
          <a:lstStyle/>
          <a:p>
            <a:pPr algn="ctr"/>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Manna and quail</a:t>
            </a:r>
          </a:p>
        </p:txBody>
      </p:sp>
      <p:sp>
        <p:nvSpPr>
          <p:cNvPr id="102405" name="Rectangle 5"/>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2434" name="Group 34"/>
          <p:cNvGrpSpPr>
            <a:grpSpLocks/>
          </p:cNvGrpSpPr>
          <p:nvPr/>
        </p:nvGrpSpPr>
        <p:grpSpPr bwMode="auto">
          <a:xfrm>
            <a:off x="1066800" y="5846762"/>
            <a:ext cx="7010400" cy="706438"/>
            <a:chOff x="432" y="3624"/>
            <a:chExt cx="4416" cy="445"/>
          </a:xfrm>
        </p:grpSpPr>
        <p:sp>
          <p:nvSpPr>
            <p:cNvPr id="102435" name="Text Box 35"/>
            <p:cNvSpPr txBox="1">
              <a:spLocks noChangeArrowheads="1"/>
            </p:cNvSpPr>
            <p:nvPr/>
          </p:nvSpPr>
          <p:spPr bwMode="auto">
            <a:xfrm>
              <a:off x="672" y="3670"/>
              <a:ext cx="4176" cy="399"/>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The Israelites arrived at the </a:t>
              </a:r>
              <a:r>
                <a:rPr lang="en-US" sz="2200" b="1" u="sng" dirty="0">
                  <a:solidFill>
                    <a:schemeClr val="bg1"/>
                  </a:solidFill>
                  <a:latin typeface="Arial Narrow" pitchFamily="34" charset="0"/>
                </a:rPr>
                <a:t>Wilderness of Sin</a:t>
              </a:r>
              <a:r>
                <a:rPr lang="en-US" sz="2200" b="1" dirty="0">
                  <a:solidFill>
                    <a:schemeClr val="bg1"/>
                  </a:solidFill>
                  <a:latin typeface="Arial Narrow" pitchFamily="34" charset="0"/>
                </a:rPr>
                <a:t>.  From then, God fed them with </a:t>
              </a:r>
              <a:r>
                <a:rPr lang="en-US" sz="2200" b="1" u="sng" dirty="0">
                  <a:solidFill>
                    <a:schemeClr val="bg1"/>
                  </a:solidFill>
                  <a:latin typeface="Arial Narrow" pitchFamily="34" charset="0"/>
                </a:rPr>
                <a:t>manna and quail</a:t>
              </a:r>
              <a:r>
                <a:rPr lang="en-US" sz="2200" b="1" dirty="0">
                  <a:solidFill>
                    <a:schemeClr val="bg1"/>
                  </a:solidFill>
                  <a:latin typeface="Arial Narrow" pitchFamily="34" charset="0"/>
                </a:rPr>
                <a:t>  (Exod. 16:13-35)</a:t>
              </a:r>
            </a:p>
          </p:txBody>
        </p:sp>
        <p:sp>
          <p:nvSpPr>
            <p:cNvPr id="102436" name="Text Box 36"/>
            <p:cNvSpPr txBox="1">
              <a:spLocks noChangeArrowheads="1"/>
            </p:cNvSpPr>
            <p:nvPr/>
          </p:nvSpPr>
          <p:spPr bwMode="auto">
            <a:xfrm>
              <a:off x="432" y="3624"/>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2434"/>
                                        </p:tgtEl>
                                        <p:attrNameLst>
                                          <p:attrName>style.visibility</p:attrName>
                                        </p:attrNameLst>
                                      </p:cBhvr>
                                      <p:to>
                                        <p:strVal val="visible"/>
                                      </p:to>
                                    </p:set>
                                    <p:animEffect transition="in" filter="barn(outVertical)">
                                      <p:cBhvr>
                                        <p:cTn id="7" dur="500"/>
                                        <p:tgtEl>
                                          <p:spTgt spid="102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8"/>
                                        </p:tgtEl>
                                        <p:attrNameLst>
                                          <p:attrName>style.visibility</p:attrName>
                                        </p:attrNameLst>
                                      </p:cBhvr>
                                      <p:to>
                                        <p:strVal val="visible"/>
                                      </p:to>
                                    </p:set>
                                    <p:animEffect transition="in" filter="fade">
                                      <p:cBhvr>
                                        <p:cTn id="10" dur="2000"/>
                                        <p:tgtEl>
                                          <p:spTgt spid="102438"/>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272" fill="hold" grpId="0" nodeType="clickEffect">
                                  <p:stCondLst>
                                    <p:cond delay="0"/>
                                  </p:stCondLst>
                                  <p:childTnLst>
                                    <p:set>
                                      <p:cBhvr>
                                        <p:cTn id="14" dur="1" fill="hold">
                                          <p:stCondLst>
                                            <p:cond delay="0"/>
                                          </p:stCondLst>
                                        </p:cTn>
                                        <p:tgtEl>
                                          <p:spTgt spid="102439"/>
                                        </p:tgtEl>
                                        <p:attrNameLst>
                                          <p:attrName>style.visibility</p:attrName>
                                        </p:attrNameLst>
                                      </p:cBhvr>
                                      <p:to>
                                        <p:strVal val="visible"/>
                                      </p:to>
                                    </p:set>
                                    <p:anim calcmode="lin" valueType="num">
                                      <p:cBhvr>
                                        <p:cTn id="15" dur="2000" fill="hold"/>
                                        <p:tgtEl>
                                          <p:spTgt spid="102439"/>
                                        </p:tgtEl>
                                        <p:attrNameLst>
                                          <p:attrName>ppt_w</p:attrName>
                                        </p:attrNameLst>
                                      </p:cBhvr>
                                      <p:tavLst>
                                        <p:tav tm="0">
                                          <p:val>
                                            <p:strVal val="2/3*#ppt_w"/>
                                          </p:val>
                                        </p:tav>
                                        <p:tav tm="100000">
                                          <p:val>
                                            <p:strVal val="#ppt_w"/>
                                          </p:val>
                                        </p:tav>
                                      </p:tavLst>
                                    </p:anim>
                                    <p:anim calcmode="lin" valueType="num">
                                      <p:cBhvr>
                                        <p:cTn id="16" dur="2000" fill="hold"/>
                                        <p:tgtEl>
                                          <p:spTgt spid="102439"/>
                                        </p:tgtEl>
                                        <p:attrNameLst>
                                          <p:attrName>ppt_h</p:attrName>
                                        </p:attrNameLst>
                                      </p:cBhvr>
                                      <p:tavLst>
                                        <p:tav tm="0">
                                          <p:val>
                                            <p:strVal val="2/3*#ppt_h"/>
                                          </p:val>
                                        </p:tav>
                                        <p:tav tm="100000">
                                          <p:val>
                                            <p:strVal val="#ppt_h"/>
                                          </p:val>
                                        </p:tav>
                                      </p:tavLst>
                                    </p:anim>
                                  </p:childTnLst>
                                </p:cTn>
                              </p:par>
                              <p:par>
                                <p:cTn id="17" presetID="23" presetClass="entr" presetSubtype="288" fill="hold" nodeType="withEffect">
                                  <p:stCondLst>
                                    <p:cond delay="0"/>
                                  </p:stCondLst>
                                  <p:childTnLst>
                                    <p:set>
                                      <p:cBhvr>
                                        <p:cTn id="18" dur="1" fill="hold">
                                          <p:stCondLst>
                                            <p:cond delay="0"/>
                                          </p:stCondLst>
                                        </p:cTn>
                                        <p:tgtEl>
                                          <p:spTgt spid="102440"/>
                                        </p:tgtEl>
                                        <p:attrNameLst>
                                          <p:attrName>style.visibility</p:attrName>
                                        </p:attrNameLst>
                                      </p:cBhvr>
                                      <p:to>
                                        <p:strVal val="visible"/>
                                      </p:to>
                                    </p:set>
                                    <p:anim calcmode="lin" valueType="num">
                                      <p:cBhvr>
                                        <p:cTn id="19" dur="1000" fill="hold"/>
                                        <p:tgtEl>
                                          <p:spTgt spid="102440"/>
                                        </p:tgtEl>
                                        <p:attrNameLst>
                                          <p:attrName>ppt_w</p:attrName>
                                        </p:attrNameLst>
                                      </p:cBhvr>
                                      <p:tavLst>
                                        <p:tav tm="0">
                                          <p:val>
                                            <p:strVal val="4/3*#ppt_w"/>
                                          </p:val>
                                        </p:tav>
                                        <p:tav tm="100000">
                                          <p:val>
                                            <p:strVal val="#ppt_w"/>
                                          </p:val>
                                        </p:tav>
                                      </p:tavLst>
                                    </p:anim>
                                    <p:anim calcmode="lin" valueType="num">
                                      <p:cBhvr>
                                        <p:cTn id="20" dur="1000" fill="hold"/>
                                        <p:tgtEl>
                                          <p:spTgt spid="102440"/>
                                        </p:tgtEl>
                                        <p:attrNameLst>
                                          <p:attrName>ppt_h</p:attrName>
                                        </p:attrNameLst>
                                      </p:cBhvr>
                                      <p:tavLst>
                                        <p:tav tm="0">
                                          <p:val>
                                            <p:strVal val="4/3*#ppt_h"/>
                                          </p:val>
                                        </p:tav>
                                        <p:tav tm="100000">
                                          <p:val>
                                            <p:strVal val="#ppt_h"/>
                                          </p:val>
                                        </p:tav>
                                      </p:tavLst>
                                    </p:anim>
                                  </p:childTnLst>
                                </p:cTn>
                              </p:par>
                              <p:par>
                                <p:cTn id="21" presetID="10" presetClass="entr" presetSubtype="0" fill="hold" grpId="0" nodeType="withEffect">
                                  <p:stCondLst>
                                    <p:cond delay="1500"/>
                                  </p:stCondLst>
                                  <p:childTnLst>
                                    <p:set>
                                      <p:cBhvr>
                                        <p:cTn id="22" dur="1" fill="hold">
                                          <p:stCondLst>
                                            <p:cond delay="0"/>
                                          </p:stCondLst>
                                        </p:cTn>
                                        <p:tgtEl>
                                          <p:spTgt spid="102447"/>
                                        </p:tgtEl>
                                        <p:attrNameLst>
                                          <p:attrName>style.visibility</p:attrName>
                                        </p:attrNameLst>
                                      </p:cBhvr>
                                      <p:to>
                                        <p:strVal val="visible"/>
                                      </p:to>
                                    </p:set>
                                    <p:animEffect transition="in" filter="fade">
                                      <p:cBhvr>
                                        <p:cTn id="23" dur="2000"/>
                                        <p:tgtEl>
                                          <p:spTgt spid="102447"/>
                                        </p:tgtEl>
                                      </p:cBhvr>
                                    </p:animEffect>
                                  </p:childTnLst>
                                </p:cTn>
                              </p:par>
                              <p:par>
                                <p:cTn id="24" presetID="19" presetClass="emph" presetSubtype="0" fill="hold" grpId="1" nodeType="withEffect">
                                  <p:stCondLst>
                                    <p:cond delay="1500"/>
                                  </p:stCondLst>
                                  <p:childTnLst>
                                    <p:animClr clrSpc="rgb" dir="cw">
                                      <p:cBhvr override="childStyle">
                                        <p:cTn id="25" dur="2000" fill="hold"/>
                                        <p:tgtEl>
                                          <p:spTgt spid="102439"/>
                                        </p:tgtEl>
                                        <p:attrNameLst>
                                          <p:attrName>style.color</p:attrName>
                                        </p:attrNameLst>
                                      </p:cBhvr>
                                      <p:to>
                                        <a:srgbClr val="864300"/>
                                      </p:to>
                                    </p:animClr>
                                    <p:animClr clrSpc="rgb" dir="cw">
                                      <p:cBhvr>
                                        <p:cTn id="26" dur="2000" fill="hold"/>
                                        <p:tgtEl>
                                          <p:spTgt spid="102439"/>
                                        </p:tgtEl>
                                        <p:attrNameLst>
                                          <p:attrName>fillcolor</p:attrName>
                                        </p:attrNameLst>
                                      </p:cBhvr>
                                      <p:to>
                                        <a:srgbClr val="864300"/>
                                      </p:to>
                                    </p:animClr>
                                    <p:set>
                                      <p:cBhvr>
                                        <p:cTn id="27" dur="2000" fill="hold"/>
                                        <p:tgtEl>
                                          <p:spTgt spid="102439"/>
                                        </p:tgtEl>
                                        <p:attrNameLst>
                                          <p:attrName>fill.type</p:attrName>
                                        </p:attrNameLst>
                                      </p:cBhvr>
                                      <p:to>
                                        <p:strVal val="solid"/>
                                      </p:to>
                                    </p:set>
                                    <p:set>
                                      <p:cBhvr>
                                        <p:cTn id="28" dur="2000" fill="hold"/>
                                        <p:tgtEl>
                                          <p:spTgt spid="102439"/>
                                        </p:tgtEl>
                                        <p:attrNameLst>
                                          <p:attrName>fill.on</p:attrName>
                                        </p:attrNameLst>
                                      </p:cBhvr>
                                      <p:to>
                                        <p:strVal val="true"/>
                                      </p:to>
                                    </p:set>
                                  </p:childTnLst>
                                  <p:subTnLst>
                                    <p:set>
                                      <p:cBhvr override="childStyle">
                                        <p:cTn dur="1" fill="hold" display="0" masterRel="sameClick" afterEffect="1">
                                          <p:stCondLst>
                                            <p:cond evt="end" delay="0">
                                              <p:tn val="24"/>
                                            </p:cond>
                                          </p:stCondLst>
                                        </p:cTn>
                                        <p:tgtEl>
                                          <p:spTgt spid="102439"/>
                                        </p:tgtEl>
                                        <p:attrNameLst>
                                          <p:attrName>style.visibility</p:attrName>
                                        </p:attrNameLst>
                                      </p:cBhvr>
                                      <p:to>
                                        <p:strVal val="hidden"/>
                                      </p:to>
                                    </p:set>
                                  </p:subTnLst>
                                </p:cTn>
                              </p:par>
                              <p:par>
                                <p:cTn id="29" presetID="10" presetClass="entr" presetSubtype="0" fill="hold" grpId="0" nodeType="withEffect">
                                  <p:stCondLst>
                                    <p:cond delay="1000"/>
                                  </p:stCondLst>
                                  <p:childTnLst>
                                    <p:set>
                                      <p:cBhvr>
                                        <p:cTn id="30" dur="1" fill="hold">
                                          <p:stCondLst>
                                            <p:cond delay="0"/>
                                          </p:stCondLst>
                                        </p:cTn>
                                        <p:tgtEl>
                                          <p:spTgt spid="102437"/>
                                        </p:tgtEl>
                                        <p:attrNameLst>
                                          <p:attrName>style.visibility</p:attrName>
                                        </p:attrNameLst>
                                      </p:cBhvr>
                                      <p:to>
                                        <p:strVal val="visible"/>
                                      </p:to>
                                    </p:set>
                                    <p:animEffect transition="in" filter="fade">
                                      <p:cBhvr>
                                        <p:cTn id="31" dur="2000"/>
                                        <p:tgtEl>
                                          <p:spTgt spid="102437"/>
                                        </p:tgtEl>
                                      </p:cBhvr>
                                    </p:animEffect>
                                  </p:childTnLst>
                                </p:cTn>
                              </p:par>
                              <p:par>
                                <p:cTn id="32" presetID="22" presetClass="entr" presetSubtype="1" fill="hold" nodeType="withEffect">
                                  <p:stCondLst>
                                    <p:cond delay="1000"/>
                                  </p:stCondLst>
                                  <p:childTnLst>
                                    <p:set>
                                      <p:cBhvr>
                                        <p:cTn id="33" dur="1" fill="hold">
                                          <p:stCondLst>
                                            <p:cond delay="0"/>
                                          </p:stCondLst>
                                        </p:cTn>
                                        <p:tgtEl>
                                          <p:spTgt spid="102443"/>
                                        </p:tgtEl>
                                        <p:attrNameLst>
                                          <p:attrName>style.visibility</p:attrName>
                                        </p:attrNameLst>
                                      </p:cBhvr>
                                      <p:to>
                                        <p:strVal val="visible"/>
                                      </p:to>
                                    </p:set>
                                    <p:animEffect transition="in" filter="wipe(up)">
                                      <p:cBhvr>
                                        <p:cTn id="34" dur="1000"/>
                                        <p:tgtEl>
                                          <p:spTgt spid="1024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2451"/>
                                        </p:tgtEl>
                                        <p:attrNameLst>
                                          <p:attrName>style.visibility</p:attrName>
                                        </p:attrNameLst>
                                      </p:cBhvr>
                                      <p:to>
                                        <p:strVal val="visible"/>
                                      </p:to>
                                    </p:set>
                                    <p:animEffect transition="in" filter="fade">
                                      <p:cBhvr>
                                        <p:cTn id="39" dur="1000"/>
                                        <p:tgtEl>
                                          <p:spTgt spid="102451"/>
                                        </p:tgtEl>
                                      </p:cBhvr>
                                    </p:animEffect>
                                  </p:childTnLst>
                                </p:cTn>
                              </p:par>
                              <p:par>
                                <p:cTn id="40" presetID="17" presetClass="entr" presetSubtype="8" fill="hold" grpId="0" nodeType="withEffect">
                                  <p:stCondLst>
                                    <p:cond delay="0"/>
                                  </p:stCondLst>
                                  <p:childTnLst>
                                    <p:set>
                                      <p:cBhvr>
                                        <p:cTn id="41" dur="1" fill="hold">
                                          <p:stCondLst>
                                            <p:cond delay="0"/>
                                          </p:stCondLst>
                                        </p:cTn>
                                        <p:tgtEl>
                                          <p:spTgt spid="102452"/>
                                        </p:tgtEl>
                                        <p:attrNameLst>
                                          <p:attrName>style.visibility</p:attrName>
                                        </p:attrNameLst>
                                      </p:cBhvr>
                                      <p:to>
                                        <p:strVal val="visible"/>
                                      </p:to>
                                    </p:set>
                                    <p:anim calcmode="lin" valueType="num">
                                      <p:cBhvr>
                                        <p:cTn id="42" dur="1000" fill="hold"/>
                                        <p:tgtEl>
                                          <p:spTgt spid="102452"/>
                                        </p:tgtEl>
                                        <p:attrNameLst>
                                          <p:attrName>ppt_x</p:attrName>
                                        </p:attrNameLst>
                                      </p:cBhvr>
                                      <p:tavLst>
                                        <p:tav tm="0">
                                          <p:val>
                                            <p:strVal val="#ppt_x-#ppt_w/2"/>
                                          </p:val>
                                        </p:tav>
                                        <p:tav tm="100000">
                                          <p:val>
                                            <p:strVal val="#ppt_x"/>
                                          </p:val>
                                        </p:tav>
                                      </p:tavLst>
                                    </p:anim>
                                    <p:anim calcmode="lin" valueType="num">
                                      <p:cBhvr>
                                        <p:cTn id="43" dur="1000" fill="hold"/>
                                        <p:tgtEl>
                                          <p:spTgt spid="102452"/>
                                        </p:tgtEl>
                                        <p:attrNameLst>
                                          <p:attrName>ppt_y</p:attrName>
                                        </p:attrNameLst>
                                      </p:cBhvr>
                                      <p:tavLst>
                                        <p:tav tm="0">
                                          <p:val>
                                            <p:strVal val="#ppt_y"/>
                                          </p:val>
                                        </p:tav>
                                        <p:tav tm="100000">
                                          <p:val>
                                            <p:strVal val="#ppt_y"/>
                                          </p:val>
                                        </p:tav>
                                      </p:tavLst>
                                    </p:anim>
                                    <p:anim calcmode="lin" valueType="num">
                                      <p:cBhvr>
                                        <p:cTn id="44" dur="1000" fill="hold"/>
                                        <p:tgtEl>
                                          <p:spTgt spid="102452"/>
                                        </p:tgtEl>
                                        <p:attrNameLst>
                                          <p:attrName>ppt_w</p:attrName>
                                        </p:attrNameLst>
                                      </p:cBhvr>
                                      <p:tavLst>
                                        <p:tav tm="0">
                                          <p:val>
                                            <p:fltVal val="0"/>
                                          </p:val>
                                        </p:tav>
                                        <p:tav tm="100000">
                                          <p:val>
                                            <p:strVal val="#ppt_w"/>
                                          </p:val>
                                        </p:tav>
                                      </p:tavLst>
                                    </p:anim>
                                    <p:anim calcmode="lin" valueType="num">
                                      <p:cBhvr>
                                        <p:cTn id="45" dur="1000" fill="hold"/>
                                        <p:tgtEl>
                                          <p:spTgt spid="102452"/>
                                        </p:tgtEl>
                                        <p:attrNameLst>
                                          <p:attrName>ppt_h</p:attrName>
                                        </p:attrNameLst>
                                      </p:cBhvr>
                                      <p:tavLst>
                                        <p:tav tm="0">
                                          <p:val>
                                            <p:strVal val="#ppt_h"/>
                                          </p:val>
                                        </p:tav>
                                        <p:tav tm="100000">
                                          <p:val>
                                            <p:strVal val="#ppt_h"/>
                                          </p:val>
                                        </p:tav>
                                      </p:tavLst>
                                    </p:anim>
                                  </p:childTnLst>
                                </p:cTn>
                              </p:par>
                            </p:childTnLst>
                          </p:cTn>
                        </p:par>
                        <p:par>
                          <p:cTn id="46" fill="hold">
                            <p:stCondLst>
                              <p:cond delay="1000"/>
                            </p:stCondLst>
                            <p:childTnLst>
                              <p:par>
                                <p:cTn id="47" presetID="10" presetClass="exit" presetSubtype="0" fill="hold" nodeType="afterEffect">
                                  <p:stCondLst>
                                    <p:cond delay="2000"/>
                                  </p:stCondLst>
                                  <p:childTnLst>
                                    <p:animEffect transition="out" filter="fade">
                                      <p:cBhvr>
                                        <p:cTn id="48" dur="2000"/>
                                        <p:tgtEl>
                                          <p:spTgt spid="102451"/>
                                        </p:tgtEl>
                                      </p:cBhvr>
                                    </p:animEffect>
                                    <p:set>
                                      <p:cBhvr>
                                        <p:cTn id="49" dur="1" fill="hold">
                                          <p:stCondLst>
                                            <p:cond delay="1999"/>
                                          </p:stCondLst>
                                        </p:cTn>
                                        <p:tgtEl>
                                          <p:spTgt spid="1024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7" grpId="0" animBg="1"/>
      <p:bldP spid="102438" grpId="0" animBg="1"/>
      <p:bldP spid="102439" grpId="0" animBg="1"/>
      <p:bldP spid="102439" grpId="1" animBg="1"/>
      <p:bldP spid="102447" grpId="0" animBg="1"/>
      <p:bldP spid="10245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426"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03427" name="Freeform 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03428" name="WordArt 4"/>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103429" name="WordArt 5"/>
          <p:cNvSpPr>
            <a:spLocks noChangeArrowheads="1" noChangeShapeType="1" noTextEdit="1"/>
          </p:cNvSpPr>
          <p:nvPr/>
        </p:nvSpPr>
        <p:spPr bwMode="auto">
          <a:xfrm>
            <a:off x="3276600" y="3800475"/>
            <a:ext cx="1446213" cy="238125"/>
          </a:xfrm>
          <a:prstGeom prst="rect">
            <a:avLst/>
          </a:prstGeom>
        </p:spPr>
        <p:txBody>
          <a:bodyPr wrap="none" fromWordArt="1">
            <a:prstTxWarp prst="textCanDown">
              <a:avLst>
                <a:gd name="adj" fmla="val 33333"/>
              </a:avLst>
            </a:prstTxWarp>
          </a:bodyPr>
          <a:lstStyle/>
          <a:p>
            <a:pPr algn="ctr"/>
            <a:r>
              <a:rPr lang="en-US" sz="3600" kern="10">
                <a:ln w="3175">
                  <a:noFill/>
                  <a:round/>
                  <a:headEnd/>
                  <a:tailEnd/>
                </a:ln>
                <a:gradFill rotWithShape="1">
                  <a:gsLst>
                    <a:gs pos="0">
                      <a:srgbClr val="996633"/>
                    </a:gs>
                    <a:gs pos="100000">
                      <a:srgbClr val="663300"/>
                    </a:gs>
                  </a:gsLst>
                  <a:lin ang="2700000" scaled="1"/>
                </a:gradFill>
                <a:latin typeface="MANDELA"/>
              </a:rPr>
              <a:t>Wilderness of Sin</a:t>
            </a:r>
          </a:p>
        </p:txBody>
      </p:sp>
      <p:sp>
        <p:nvSpPr>
          <p:cNvPr id="103430" name="WordArt 6"/>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03431" name="WordArt 7"/>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03432" name="WordArt 8"/>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03433" name="WordArt 9"/>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03434" name="WordArt 10"/>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03435" name="WordArt 11"/>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103436" name="WordArt 12"/>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103437" name="WordArt 13"/>
          <p:cNvSpPr>
            <a:spLocks noChangeArrowheads="1" noChangeShapeType="1" noTextEdit="1"/>
          </p:cNvSpPr>
          <p:nvPr/>
        </p:nvSpPr>
        <p:spPr bwMode="auto">
          <a:xfrm>
            <a:off x="2819400" y="2057400"/>
            <a:ext cx="3581400" cy="457200"/>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Dispensation to start</a:t>
            </a:r>
          </a:p>
        </p:txBody>
      </p:sp>
      <p:grpSp>
        <p:nvGrpSpPr>
          <p:cNvPr id="103438" name="Group 14"/>
          <p:cNvGrpSpPr>
            <a:grpSpLocks/>
          </p:cNvGrpSpPr>
          <p:nvPr/>
        </p:nvGrpSpPr>
        <p:grpSpPr bwMode="auto">
          <a:xfrm>
            <a:off x="762000" y="304800"/>
            <a:ext cx="1417638" cy="1889125"/>
            <a:chOff x="480" y="192"/>
            <a:chExt cx="893" cy="1190"/>
          </a:xfrm>
        </p:grpSpPr>
        <p:sp>
          <p:nvSpPr>
            <p:cNvPr id="103439" name="AutoShape 15"/>
            <p:cNvSpPr>
              <a:spLocks noChangeArrowheads="1"/>
            </p:cNvSpPr>
            <p:nvPr/>
          </p:nvSpPr>
          <p:spPr bwMode="auto">
            <a:xfrm rot="10800000">
              <a:off x="839" y="768"/>
              <a:ext cx="174" cy="521"/>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03440" name="Group 16"/>
            <p:cNvGrpSpPr>
              <a:grpSpLocks/>
            </p:cNvGrpSpPr>
            <p:nvPr/>
          </p:nvGrpSpPr>
          <p:grpSpPr bwMode="auto">
            <a:xfrm>
              <a:off x="640" y="192"/>
              <a:ext cx="572" cy="565"/>
              <a:chOff x="4704" y="288"/>
              <a:chExt cx="672" cy="720"/>
            </a:xfrm>
          </p:grpSpPr>
          <p:sp>
            <p:nvSpPr>
              <p:cNvPr id="103441" name="Oval 1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03442" name="WordArt 1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03443" name="Group 19"/>
            <p:cNvGrpSpPr>
              <a:grpSpLocks/>
            </p:cNvGrpSpPr>
            <p:nvPr/>
          </p:nvGrpSpPr>
          <p:grpSpPr bwMode="auto">
            <a:xfrm>
              <a:off x="480" y="974"/>
              <a:ext cx="893" cy="408"/>
              <a:chOff x="1344" y="2736"/>
              <a:chExt cx="1056" cy="528"/>
            </a:xfrm>
          </p:grpSpPr>
          <p:sp>
            <p:nvSpPr>
              <p:cNvPr id="103444" name="Oval 20"/>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03445" name="WordArt 21"/>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sp>
        <p:nvSpPr>
          <p:cNvPr id="103446" name="WordArt 22"/>
          <p:cNvSpPr>
            <a:spLocks noChangeArrowheads="1" noChangeShapeType="1" noTextEdit="1"/>
          </p:cNvSpPr>
          <p:nvPr/>
        </p:nvSpPr>
        <p:spPr bwMode="auto">
          <a:xfrm>
            <a:off x="2819400" y="2057400"/>
            <a:ext cx="3581400" cy="457200"/>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Dispensation to start</a:t>
            </a:r>
          </a:p>
        </p:txBody>
      </p:sp>
      <p:grpSp>
        <p:nvGrpSpPr>
          <p:cNvPr id="103447" name="Group 23"/>
          <p:cNvGrpSpPr>
            <a:grpSpLocks/>
          </p:cNvGrpSpPr>
          <p:nvPr/>
        </p:nvGrpSpPr>
        <p:grpSpPr bwMode="auto">
          <a:xfrm>
            <a:off x="3379788" y="1084263"/>
            <a:ext cx="2362200" cy="744537"/>
            <a:chOff x="2129" y="683"/>
            <a:chExt cx="1488" cy="469"/>
          </a:xfrm>
        </p:grpSpPr>
        <p:sp>
          <p:nvSpPr>
            <p:cNvPr id="103448" name="Rectangle 24"/>
            <p:cNvSpPr>
              <a:spLocks noChangeArrowheads="1"/>
            </p:cNvSpPr>
            <p:nvPr/>
          </p:nvSpPr>
          <p:spPr bwMode="auto">
            <a:xfrm>
              <a:off x="2161" y="683"/>
              <a:ext cx="1422"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03449" name="Text Box 25"/>
            <p:cNvSpPr txBox="1">
              <a:spLocks noChangeArrowheads="1"/>
            </p:cNvSpPr>
            <p:nvPr/>
          </p:nvSpPr>
          <p:spPr bwMode="auto">
            <a:xfrm>
              <a:off x="2129" y="694"/>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103450" name="AutoShape 26"/>
          <p:cNvSpPr>
            <a:spLocks noChangeArrowheads="1"/>
          </p:cNvSpPr>
          <p:nvPr/>
        </p:nvSpPr>
        <p:spPr bwMode="auto">
          <a:xfrm rot="5400000">
            <a:off x="4495800" y="-45720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03451" name="Group 27"/>
          <p:cNvGrpSpPr>
            <a:grpSpLocks/>
          </p:cNvGrpSpPr>
          <p:nvPr/>
        </p:nvGrpSpPr>
        <p:grpSpPr bwMode="auto">
          <a:xfrm>
            <a:off x="6400800" y="1560513"/>
            <a:ext cx="2000250" cy="649287"/>
            <a:chOff x="3840" y="960"/>
            <a:chExt cx="1440" cy="539"/>
          </a:xfrm>
        </p:grpSpPr>
        <p:sp>
          <p:nvSpPr>
            <p:cNvPr id="103452" name="Oval 28"/>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03453" name="WordArt 29"/>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sp>
        <p:nvSpPr>
          <p:cNvPr id="103454" name="Freeform 30"/>
          <p:cNvSpPr>
            <a:spLocks/>
          </p:cNvSpPr>
          <p:nvPr/>
        </p:nvSpPr>
        <p:spPr bwMode="auto">
          <a:xfrm rot="-3700227">
            <a:off x="2612232" y="2466181"/>
            <a:ext cx="127000" cy="2587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3455" name="Oval 31"/>
          <p:cNvSpPr>
            <a:spLocks noChangeArrowheads="1"/>
          </p:cNvSpPr>
          <p:nvPr/>
        </p:nvSpPr>
        <p:spPr bwMode="auto">
          <a:xfrm>
            <a:off x="2540000" y="2487613"/>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03456" name="Freeform 32"/>
          <p:cNvSpPr>
            <a:spLocks/>
          </p:cNvSpPr>
          <p:nvPr/>
        </p:nvSpPr>
        <p:spPr bwMode="auto">
          <a:xfrm rot="4199582" flipV="1">
            <a:off x="2954338" y="2382838"/>
            <a:ext cx="142875" cy="441325"/>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3457" name="Oval 33"/>
          <p:cNvSpPr>
            <a:spLocks noChangeArrowheads="1"/>
          </p:cNvSpPr>
          <p:nvPr/>
        </p:nvSpPr>
        <p:spPr bwMode="auto">
          <a:xfrm>
            <a:off x="2805113" y="2674938"/>
            <a:ext cx="88900" cy="71437"/>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03458" name="Line 34"/>
          <p:cNvSpPr>
            <a:spLocks noChangeShapeType="1"/>
          </p:cNvSpPr>
          <p:nvPr/>
        </p:nvSpPr>
        <p:spPr bwMode="auto">
          <a:xfrm rot="16224946" flipV="1">
            <a:off x="4343400" y="3275013"/>
            <a:ext cx="458787" cy="1588"/>
          </a:xfrm>
          <a:prstGeom prst="line">
            <a:avLst/>
          </a:prstGeom>
          <a:noFill/>
          <a:ln w="44450">
            <a:solidFill>
              <a:srgbClr val="EDDBC9"/>
            </a:solidFill>
            <a:prstDash val="sysDot"/>
            <a:round/>
            <a:headEnd/>
            <a:tailEnd/>
          </a:ln>
          <a:effectLst/>
        </p:spPr>
        <p:txBody>
          <a:bodyPr/>
          <a:lstStyle/>
          <a:p>
            <a:endParaRPr lang="en-US"/>
          </a:p>
        </p:txBody>
      </p:sp>
      <p:sp>
        <p:nvSpPr>
          <p:cNvPr id="103459" name="WordArt 35"/>
          <p:cNvSpPr>
            <a:spLocks noChangeArrowheads="1" noChangeShapeType="1" noTextEdit="1"/>
          </p:cNvSpPr>
          <p:nvPr/>
        </p:nvSpPr>
        <p:spPr bwMode="auto">
          <a:xfrm>
            <a:off x="5867400" y="3276600"/>
            <a:ext cx="2514600" cy="609600"/>
          </a:xfrm>
          <a:prstGeom prst="rect">
            <a:avLst/>
          </a:prstGeom>
        </p:spPr>
        <p:txBody>
          <a:bodyPr wrap="none" fromWordArt="1">
            <a:prstTxWarp prst="textFadeLeft">
              <a:avLst>
                <a:gd name="adj" fmla="val 33333"/>
              </a:avLst>
            </a:prstTxWarp>
          </a:bodyPr>
          <a:lstStyle/>
          <a:p>
            <a:pPr algn="ctr"/>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Manna and quail</a:t>
            </a:r>
          </a:p>
        </p:txBody>
      </p:sp>
      <p:sp>
        <p:nvSpPr>
          <p:cNvPr id="103460" name="WordArt 36"/>
          <p:cNvSpPr>
            <a:spLocks noChangeArrowheads="1" noChangeShapeType="1" noTextEdit="1"/>
          </p:cNvSpPr>
          <p:nvPr/>
        </p:nvSpPr>
        <p:spPr bwMode="auto">
          <a:xfrm>
            <a:off x="5867400" y="2667000"/>
            <a:ext cx="1219200" cy="381000"/>
          </a:xfrm>
          <a:prstGeom prst="rect">
            <a:avLst/>
          </a:prstGeom>
        </p:spPr>
        <p:txBody>
          <a:bodyPr wrap="none" fromWordArt="1">
            <a:prstTxWarp prst="textFadeLeft">
              <a:avLst>
                <a:gd name="adj" fmla="val 33333"/>
              </a:avLst>
            </a:prstTxWarp>
          </a:bodyPr>
          <a:lstStyle/>
          <a:p>
            <a:pPr algn="ctr"/>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Egypt</a:t>
            </a:r>
          </a:p>
        </p:txBody>
      </p:sp>
      <p:grpSp>
        <p:nvGrpSpPr>
          <p:cNvPr id="103461" name="Group 37"/>
          <p:cNvGrpSpPr>
            <a:grpSpLocks/>
          </p:cNvGrpSpPr>
          <p:nvPr/>
        </p:nvGrpSpPr>
        <p:grpSpPr bwMode="auto">
          <a:xfrm>
            <a:off x="3048000" y="2532063"/>
            <a:ext cx="431800" cy="1219200"/>
            <a:chOff x="1920" y="1595"/>
            <a:chExt cx="272" cy="768"/>
          </a:xfrm>
        </p:grpSpPr>
        <p:sp>
          <p:nvSpPr>
            <p:cNvPr id="103462" name="Freeform 38"/>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3463" name="Freeform 39"/>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3464" name="Freeform 40"/>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grpSp>
        <p:nvGrpSpPr>
          <p:cNvPr id="103465" name="Group 41"/>
          <p:cNvGrpSpPr>
            <a:grpSpLocks/>
          </p:cNvGrpSpPr>
          <p:nvPr/>
        </p:nvGrpSpPr>
        <p:grpSpPr bwMode="auto">
          <a:xfrm>
            <a:off x="3352800" y="2667000"/>
            <a:ext cx="2438400" cy="381000"/>
            <a:chOff x="2112" y="1680"/>
            <a:chExt cx="1536" cy="240"/>
          </a:xfrm>
        </p:grpSpPr>
        <p:sp>
          <p:nvSpPr>
            <p:cNvPr id="103466" name="Oval 42"/>
            <p:cNvSpPr>
              <a:spLocks noChangeArrowheads="1"/>
            </p:cNvSpPr>
            <p:nvPr/>
          </p:nvSpPr>
          <p:spPr bwMode="auto">
            <a:xfrm>
              <a:off x="2112" y="1680"/>
              <a:ext cx="1536" cy="240"/>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3467" name="WordArt 43"/>
            <p:cNvSpPr>
              <a:spLocks noChangeArrowheads="1" noChangeShapeType="1" noTextEdit="1"/>
            </p:cNvSpPr>
            <p:nvPr/>
          </p:nvSpPr>
          <p:spPr bwMode="auto">
            <a:xfrm>
              <a:off x="2496" y="1704"/>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Rameses</a:t>
              </a:r>
            </a:p>
          </p:txBody>
        </p:sp>
      </p:grpSp>
      <p:sp>
        <p:nvSpPr>
          <p:cNvPr id="103468" name="AutoShape 44"/>
          <p:cNvSpPr>
            <a:spLocks noChangeArrowheads="1"/>
          </p:cNvSpPr>
          <p:nvPr/>
        </p:nvSpPr>
        <p:spPr bwMode="auto">
          <a:xfrm>
            <a:off x="4419600" y="3733800"/>
            <a:ext cx="304800" cy="228600"/>
          </a:xfrm>
          <a:prstGeom prst="downArrow">
            <a:avLst>
              <a:gd name="adj1" fmla="val 34722"/>
              <a:gd name="adj2" fmla="val 44269"/>
            </a:avLst>
          </a:prstGeom>
          <a:solidFill>
            <a:srgbClr val="EDDBC9"/>
          </a:solidFill>
          <a:ln w="28575">
            <a:solidFill>
              <a:srgbClr val="EDDBC9"/>
            </a:solidFill>
            <a:miter lim="800000"/>
            <a:headEnd/>
            <a:tailEnd/>
          </a:ln>
          <a:effectLst/>
        </p:spPr>
        <p:txBody>
          <a:bodyPr wrap="none" anchor="ctr"/>
          <a:lstStyle/>
          <a:p>
            <a:endParaRPr lang="en-US"/>
          </a:p>
        </p:txBody>
      </p:sp>
      <p:grpSp>
        <p:nvGrpSpPr>
          <p:cNvPr id="103469" name="Group 45"/>
          <p:cNvGrpSpPr>
            <a:grpSpLocks/>
          </p:cNvGrpSpPr>
          <p:nvPr/>
        </p:nvGrpSpPr>
        <p:grpSpPr bwMode="auto">
          <a:xfrm>
            <a:off x="3505200" y="3810000"/>
            <a:ext cx="609600" cy="709613"/>
            <a:chOff x="2208" y="2400"/>
            <a:chExt cx="384" cy="447"/>
          </a:xfrm>
        </p:grpSpPr>
        <p:sp>
          <p:nvSpPr>
            <p:cNvPr id="103470" name="Freeform 46"/>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03471" name="Freeform 47"/>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sp>
        <p:nvSpPr>
          <p:cNvPr id="103472" name="AutoShape 48"/>
          <p:cNvSpPr>
            <a:spLocks noChangeArrowheads="1"/>
          </p:cNvSpPr>
          <p:nvPr/>
        </p:nvSpPr>
        <p:spPr bwMode="auto">
          <a:xfrm>
            <a:off x="4419600" y="4456113"/>
            <a:ext cx="304800" cy="228600"/>
          </a:xfrm>
          <a:prstGeom prst="downArrow">
            <a:avLst>
              <a:gd name="adj1" fmla="val 34722"/>
              <a:gd name="adj2" fmla="val 44269"/>
            </a:avLst>
          </a:prstGeom>
          <a:solidFill>
            <a:srgbClr val="EDDBC9"/>
          </a:solidFill>
          <a:ln w="28575" algn="ctr">
            <a:solidFill>
              <a:srgbClr val="EDDBC9"/>
            </a:solidFill>
            <a:miter lim="800000"/>
            <a:headEnd/>
            <a:tailEnd/>
          </a:ln>
          <a:effectLst/>
        </p:spPr>
        <p:txBody>
          <a:bodyPr wrap="none" anchor="ctr"/>
          <a:lstStyle/>
          <a:p>
            <a:endParaRPr lang="en-US"/>
          </a:p>
        </p:txBody>
      </p:sp>
      <p:sp>
        <p:nvSpPr>
          <p:cNvPr id="103473" name="WordArt 49"/>
          <p:cNvSpPr>
            <a:spLocks noChangeArrowheads="1" noChangeShapeType="1" noTextEdit="1"/>
          </p:cNvSpPr>
          <p:nvPr/>
        </p:nvSpPr>
        <p:spPr bwMode="auto">
          <a:xfrm rot="-216341">
            <a:off x="914400" y="5105400"/>
            <a:ext cx="1485900" cy="412750"/>
          </a:xfrm>
          <a:prstGeom prst="rect">
            <a:avLst/>
          </a:prstGeom>
        </p:spPr>
        <p:txBody>
          <a:bodyPr wrap="none" fromWordArt="1">
            <a:prstTxWarp prst="textCascadeUp">
              <a:avLst>
                <a:gd name="adj" fmla="val 44444"/>
              </a:avLst>
            </a:prstTxWarp>
          </a:bodyPr>
          <a:lstStyle/>
          <a:p>
            <a:pPr algn="ctr"/>
            <a:r>
              <a:rPr lang="en-US" sz="3600" kern="10" dirty="0" err="1">
                <a:ln w="12700">
                  <a:noFill/>
                  <a:round/>
                  <a:headEnd/>
                  <a:tailEnd/>
                </a:ln>
                <a:gradFill rotWithShape="1">
                  <a:gsLst>
                    <a:gs pos="0">
                      <a:srgbClr val="FFFF00"/>
                    </a:gs>
                    <a:gs pos="100000">
                      <a:srgbClr val="E8AB00"/>
                    </a:gs>
                  </a:gsLst>
                  <a:lin ang="2700000" scaled="1"/>
                </a:gradFill>
                <a:effectLst>
                  <a:prstShdw prst="shdw17" dist="12700" dir="5400000">
                    <a:srgbClr val="996600"/>
                  </a:prstShdw>
                </a:effectLst>
                <a:latin typeface="One Stroke Script LET"/>
              </a:rPr>
              <a:t>Rephidim</a:t>
            </a:r>
            <a:endParaRPr lang="en-US" sz="3600" kern="10" dirty="0">
              <a:ln w="12700">
                <a:noFill/>
                <a:round/>
                <a:headEnd/>
                <a:tailEnd/>
              </a:ln>
              <a:gradFill rotWithShape="1">
                <a:gsLst>
                  <a:gs pos="0">
                    <a:srgbClr val="FFFF00"/>
                  </a:gs>
                  <a:gs pos="100000">
                    <a:srgbClr val="E8AB00"/>
                  </a:gs>
                </a:gsLst>
                <a:lin ang="2700000" scaled="1"/>
              </a:gradFill>
              <a:effectLst>
                <a:prstShdw prst="shdw17" dist="12700" dir="5400000">
                  <a:srgbClr val="996600"/>
                </a:prstShdw>
              </a:effectLst>
              <a:latin typeface="One Stroke Script LET"/>
            </a:endParaRPr>
          </a:p>
        </p:txBody>
      </p:sp>
      <p:grpSp>
        <p:nvGrpSpPr>
          <p:cNvPr id="103474" name="Group 50"/>
          <p:cNvGrpSpPr>
            <a:grpSpLocks/>
          </p:cNvGrpSpPr>
          <p:nvPr/>
        </p:nvGrpSpPr>
        <p:grpSpPr bwMode="auto">
          <a:xfrm>
            <a:off x="3352800" y="3316288"/>
            <a:ext cx="2438400" cy="417512"/>
            <a:chOff x="2112" y="2089"/>
            <a:chExt cx="1536" cy="263"/>
          </a:xfrm>
        </p:grpSpPr>
        <p:sp>
          <p:nvSpPr>
            <p:cNvPr id="103475" name="Oval 51"/>
            <p:cNvSpPr>
              <a:spLocks noChangeArrowheads="1"/>
            </p:cNvSpPr>
            <p:nvPr/>
          </p:nvSpPr>
          <p:spPr bwMode="auto">
            <a:xfrm>
              <a:off x="2112" y="2089"/>
              <a:ext cx="1536" cy="26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3476" name="WordArt 52"/>
            <p:cNvSpPr>
              <a:spLocks noChangeArrowheads="1" noChangeShapeType="1" noTextEdit="1"/>
            </p:cNvSpPr>
            <p:nvPr/>
          </p:nvSpPr>
          <p:spPr bwMode="auto">
            <a:xfrm>
              <a:off x="2496" y="2125"/>
              <a:ext cx="768" cy="192"/>
            </a:xfrm>
            <a:prstGeom prst="rect">
              <a:avLst/>
            </a:prstGeom>
          </p:spPr>
          <p:txBody>
            <a:bodyPr wrap="none" fromWordArt="1">
              <a:prstTxWarp prst="textPlain">
                <a:avLst>
                  <a:gd name="adj" fmla="val 50000"/>
                </a:avLst>
              </a:prstTxWarp>
            </a:bodyPr>
            <a:lstStyle/>
            <a:p>
              <a:pPr algn="ctr"/>
              <a:r>
                <a:rPr lang="en-US" sz="3600" kern="10">
                  <a:ln w="19050">
                    <a:noFill/>
                    <a:round/>
                    <a:headEnd/>
                    <a:tailEnd/>
                  </a:ln>
                  <a:solidFill>
                    <a:srgbClr val="FFFFEB"/>
                  </a:solidFill>
                  <a:latin typeface="Impact"/>
                </a:rPr>
                <a:t>W. of Sin</a:t>
              </a:r>
            </a:p>
          </p:txBody>
        </p:sp>
      </p:grpSp>
      <p:sp>
        <p:nvSpPr>
          <p:cNvPr id="103477" name="Line 53"/>
          <p:cNvSpPr>
            <a:spLocks noChangeShapeType="1"/>
          </p:cNvSpPr>
          <p:nvPr/>
        </p:nvSpPr>
        <p:spPr bwMode="auto">
          <a:xfrm rot="85297998">
            <a:off x="2451100" y="4862513"/>
            <a:ext cx="1736725" cy="77787"/>
          </a:xfrm>
          <a:prstGeom prst="line">
            <a:avLst/>
          </a:prstGeom>
          <a:noFill/>
          <a:ln w="44450" cap="rnd">
            <a:solidFill>
              <a:srgbClr val="FFE36B"/>
            </a:solidFill>
            <a:prstDash val="sysDot"/>
            <a:round/>
            <a:headEnd/>
            <a:tailEnd/>
          </a:ln>
          <a:effectLst/>
        </p:spPr>
        <p:txBody>
          <a:bodyPr/>
          <a:lstStyle/>
          <a:p>
            <a:endParaRPr lang="en-US"/>
          </a:p>
        </p:txBody>
      </p:sp>
      <p:sp>
        <p:nvSpPr>
          <p:cNvPr id="103478" name="Oval 54"/>
          <p:cNvSpPr>
            <a:spLocks noChangeArrowheads="1"/>
          </p:cNvSpPr>
          <p:nvPr/>
        </p:nvSpPr>
        <p:spPr bwMode="auto">
          <a:xfrm>
            <a:off x="4130675" y="4616450"/>
            <a:ext cx="87313" cy="71438"/>
          </a:xfrm>
          <a:prstGeom prst="ellipse">
            <a:avLst/>
          </a:prstGeom>
          <a:solidFill>
            <a:srgbClr val="FF3300"/>
          </a:solidFill>
          <a:ln w="57150">
            <a:solidFill>
              <a:srgbClr val="FF3300"/>
            </a:solidFill>
            <a:round/>
            <a:headEnd/>
            <a:tailEnd/>
          </a:ln>
          <a:effectLst/>
        </p:spPr>
        <p:txBody>
          <a:bodyPr wrap="none" anchor="ctr"/>
          <a:lstStyle/>
          <a:p>
            <a:endParaRPr lang="en-US"/>
          </a:p>
        </p:txBody>
      </p:sp>
      <p:pic>
        <p:nvPicPr>
          <p:cNvPr id="103479" name="Picture 55" descr="Amalek_Aaron &amp; Hur holding up Moses Hands"/>
          <p:cNvPicPr>
            <a:picLocks noChangeAspect="1" noChangeArrowheads="1"/>
          </p:cNvPicPr>
          <p:nvPr/>
        </p:nvPicPr>
        <p:blipFill>
          <a:blip r:embed="rId4"/>
          <a:srcRect/>
          <a:stretch>
            <a:fillRect/>
          </a:stretch>
        </p:blipFill>
        <p:spPr bwMode="auto">
          <a:xfrm>
            <a:off x="4851400" y="838200"/>
            <a:ext cx="4078288" cy="4876800"/>
          </a:xfrm>
          <a:prstGeom prst="rect">
            <a:avLst/>
          </a:prstGeom>
          <a:noFill/>
        </p:spPr>
      </p:pic>
      <p:sp>
        <p:nvSpPr>
          <p:cNvPr id="103480" name="WordArt 56"/>
          <p:cNvSpPr>
            <a:spLocks noChangeArrowheads="1" noChangeShapeType="1" noTextEdit="1"/>
          </p:cNvSpPr>
          <p:nvPr/>
        </p:nvSpPr>
        <p:spPr bwMode="auto">
          <a:xfrm>
            <a:off x="5927725" y="4419600"/>
            <a:ext cx="2465388" cy="533400"/>
          </a:xfrm>
          <a:prstGeom prst="rect">
            <a:avLst/>
          </a:prstGeom>
        </p:spPr>
        <p:txBody>
          <a:bodyPr wrap="none" fromWordArt="1">
            <a:prstTxWarp prst="textCascadeDown">
              <a:avLst>
                <a:gd name="adj" fmla="val 44444"/>
              </a:avLst>
            </a:prstTxWarp>
          </a:bodyPr>
          <a:lstStyle/>
          <a:p>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Defeated Amalekites</a:t>
            </a:r>
          </a:p>
        </p:txBody>
      </p:sp>
      <p:pic>
        <p:nvPicPr>
          <p:cNvPr id="103485" name="Picture 61" descr="Striking the Rod"/>
          <p:cNvPicPr>
            <a:picLocks noChangeAspect="1" noChangeArrowheads="1"/>
          </p:cNvPicPr>
          <p:nvPr/>
        </p:nvPicPr>
        <p:blipFill>
          <a:blip r:embed="rId5"/>
          <a:srcRect b="-1408"/>
          <a:stretch>
            <a:fillRect/>
          </a:stretch>
        </p:blipFill>
        <p:spPr bwMode="auto">
          <a:xfrm>
            <a:off x="2297113" y="304800"/>
            <a:ext cx="4484687" cy="5486400"/>
          </a:xfrm>
          <a:prstGeom prst="rect">
            <a:avLst/>
          </a:prstGeom>
          <a:noFill/>
        </p:spPr>
      </p:pic>
      <p:sp>
        <p:nvSpPr>
          <p:cNvPr id="103486" name="WordArt 62"/>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dirty="0">
                <a:ln w="3175">
                  <a:solidFill>
                    <a:srgbClr val="663300"/>
                  </a:solidFill>
                  <a:round/>
                  <a:headEnd/>
                  <a:tailEnd/>
                </a:ln>
                <a:solidFill>
                  <a:srgbClr val="FFD523"/>
                </a:solidFill>
                <a:latin typeface="Arial Black"/>
              </a:rPr>
              <a:t>Mt. </a:t>
            </a:r>
            <a:r>
              <a:rPr lang="en-US" sz="3600" kern="10" dirty="0" err="1">
                <a:ln w="3175">
                  <a:solidFill>
                    <a:srgbClr val="663300"/>
                  </a:solidFill>
                  <a:round/>
                  <a:headEnd/>
                  <a:tailEnd/>
                </a:ln>
                <a:solidFill>
                  <a:srgbClr val="FFD523"/>
                </a:solidFill>
                <a:latin typeface="Arial Black"/>
              </a:rPr>
              <a:t>Horeb</a:t>
            </a:r>
            <a:endParaRPr lang="en-US" sz="3600" kern="10" dirty="0">
              <a:ln w="3175">
                <a:solidFill>
                  <a:srgbClr val="663300"/>
                </a:solidFill>
                <a:round/>
                <a:headEnd/>
                <a:tailEnd/>
              </a:ln>
              <a:solidFill>
                <a:srgbClr val="FFD523"/>
              </a:solidFill>
              <a:latin typeface="Arial Black"/>
            </a:endParaRPr>
          </a:p>
        </p:txBody>
      </p:sp>
      <p:sp>
        <p:nvSpPr>
          <p:cNvPr id="103487" name="WordArt 63"/>
          <p:cNvSpPr>
            <a:spLocks noChangeArrowheads="1" noChangeShapeType="1" noTextEdit="1"/>
          </p:cNvSpPr>
          <p:nvPr/>
        </p:nvSpPr>
        <p:spPr bwMode="auto">
          <a:xfrm rot="-339823">
            <a:off x="5943600" y="3962400"/>
            <a:ext cx="1371600" cy="384175"/>
          </a:xfrm>
          <a:prstGeom prst="rect">
            <a:avLst/>
          </a:prstGeom>
        </p:spPr>
        <p:txBody>
          <a:bodyPr wrap="none" fromWordArt="1">
            <a:prstTxWarp prst="textFadeLeft">
              <a:avLst>
                <a:gd name="adj" fmla="val 33333"/>
              </a:avLst>
            </a:prstTxWarp>
          </a:bodyPr>
          <a:lstStyle/>
          <a:p>
            <a:pPr algn="ctr"/>
            <a:r>
              <a:rPr lang="en-US" sz="3600" b="1" kern="10">
                <a:ln w="19050">
                  <a:solidFill>
                    <a:srgbClr val="FFFFE9"/>
                  </a:solidFill>
                  <a:round/>
                  <a:headEnd/>
                  <a:tailEnd/>
                </a:ln>
                <a:solidFill>
                  <a:srgbClr val="440000"/>
                </a:solidFill>
                <a:effectLst>
                  <a:prstShdw prst="shdw18" dist="17961" dir="13500000">
                    <a:srgbClr val="FFFFE9">
                      <a:gamma/>
                      <a:shade val="60000"/>
                      <a:invGamma/>
                    </a:srgbClr>
                  </a:prstShdw>
                </a:effectLst>
                <a:latin typeface="Arial Black"/>
              </a:rPr>
              <a:t>Rock</a:t>
            </a:r>
          </a:p>
        </p:txBody>
      </p:sp>
      <p:grpSp>
        <p:nvGrpSpPr>
          <p:cNvPr id="103488" name="Group 64"/>
          <p:cNvGrpSpPr>
            <a:grpSpLocks/>
          </p:cNvGrpSpPr>
          <p:nvPr/>
        </p:nvGrpSpPr>
        <p:grpSpPr bwMode="auto">
          <a:xfrm>
            <a:off x="3352800" y="4043363"/>
            <a:ext cx="2438400" cy="417512"/>
            <a:chOff x="2112" y="2544"/>
            <a:chExt cx="1536" cy="263"/>
          </a:xfrm>
        </p:grpSpPr>
        <p:sp>
          <p:nvSpPr>
            <p:cNvPr id="103489" name="Oval 65"/>
            <p:cNvSpPr>
              <a:spLocks noChangeArrowheads="1"/>
            </p:cNvSpPr>
            <p:nvPr/>
          </p:nvSpPr>
          <p:spPr bwMode="auto">
            <a:xfrm>
              <a:off x="2112" y="2544"/>
              <a:ext cx="1536" cy="263"/>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3490" name="WordArt 66"/>
            <p:cNvSpPr>
              <a:spLocks noChangeArrowheads="1" noChangeShapeType="1" noTextEdit="1"/>
            </p:cNvSpPr>
            <p:nvPr/>
          </p:nvSpPr>
          <p:spPr bwMode="auto">
            <a:xfrm>
              <a:off x="2496" y="2580"/>
              <a:ext cx="768" cy="192"/>
            </a:xfrm>
            <a:prstGeom prst="rect">
              <a:avLst/>
            </a:prstGeom>
          </p:spPr>
          <p:txBody>
            <a:bodyPr wrap="none" fromWordArt="1">
              <a:prstTxWarp prst="textPlain">
                <a:avLst>
                  <a:gd name="adj" fmla="val 50000"/>
                </a:avLst>
              </a:prstTxWarp>
            </a:bodyPr>
            <a:lstStyle/>
            <a:p>
              <a:pPr algn="ctr"/>
              <a:r>
                <a:rPr lang="en-US" sz="3600" kern="10" dirty="0" err="1">
                  <a:ln w="19050">
                    <a:noFill/>
                    <a:round/>
                    <a:headEnd/>
                    <a:tailEnd/>
                  </a:ln>
                  <a:solidFill>
                    <a:srgbClr val="FFFFEB"/>
                  </a:solidFill>
                  <a:latin typeface="Impact"/>
                </a:rPr>
                <a:t>Rephidim</a:t>
              </a:r>
              <a:endParaRPr lang="en-US" sz="3600" kern="10" dirty="0">
                <a:ln w="19050">
                  <a:noFill/>
                  <a:round/>
                  <a:headEnd/>
                  <a:tailEnd/>
                </a:ln>
                <a:solidFill>
                  <a:srgbClr val="FFFFEB"/>
                </a:solidFill>
                <a:latin typeface="Impact"/>
              </a:endParaRPr>
            </a:p>
          </p:txBody>
        </p:sp>
      </p:grpSp>
      <p:grpSp>
        <p:nvGrpSpPr>
          <p:cNvPr id="103491" name="Group 67"/>
          <p:cNvGrpSpPr>
            <a:grpSpLocks/>
          </p:cNvGrpSpPr>
          <p:nvPr/>
        </p:nvGrpSpPr>
        <p:grpSpPr bwMode="auto">
          <a:xfrm>
            <a:off x="762000" y="1143000"/>
            <a:ext cx="7620000" cy="3810000"/>
            <a:chOff x="480" y="768"/>
            <a:chExt cx="4800" cy="2400"/>
          </a:xfrm>
        </p:grpSpPr>
        <p:sp>
          <p:nvSpPr>
            <p:cNvPr id="103492" name="AutoShape 68"/>
            <p:cNvSpPr>
              <a:spLocks noChangeArrowheads="1"/>
            </p:cNvSpPr>
            <p:nvPr/>
          </p:nvSpPr>
          <p:spPr bwMode="auto">
            <a:xfrm>
              <a:off x="480" y="768"/>
              <a:ext cx="4800" cy="2400"/>
            </a:xfrm>
            <a:prstGeom prst="horizontalScroll">
              <a:avLst>
                <a:gd name="adj" fmla="val 12500"/>
              </a:avLst>
            </a:prstGeom>
            <a:gradFill rotWithShape="0">
              <a:gsLst>
                <a:gs pos="0">
                  <a:srgbClr val="FFFFFF"/>
                </a:gs>
                <a:gs pos="100000">
                  <a:srgbClr val="FFCC00"/>
                </a:gs>
              </a:gsLst>
              <a:path path="rect">
                <a:fillToRect l="50000" t="50000" r="50000" b="50000"/>
              </a:path>
            </a:gradFill>
            <a:ln w="76200">
              <a:solidFill>
                <a:srgbClr val="CC6600"/>
              </a:solidFill>
              <a:round/>
              <a:headEnd/>
              <a:tailEnd/>
            </a:ln>
            <a:effectLst/>
          </p:spPr>
          <p:txBody>
            <a:bodyPr wrap="none" anchor="ctr"/>
            <a:lstStyle/>
            <a:p>
              <a:endParaRPr lang="en-US"/>
            </a:p>
          </p:txBody>
        </p:sp>
        <p:sp>
          <p:nvSpPr>
            <p:cNvPr id="103493" name="Text Box 69"/>
            <p:cNvSpPr txBox="1">
              <a:spLocks noChangeArrowheads="1"/>
            </p:cNvSpPr>
            <p:nvPr/>
          </p:nvSpPr>
          <p:spPr bwMode="auto">
            <a:xfrm>
              <a:off x="912" y="1200"/>
              <a:ext cx="4224" cy="1336"/>
            </a:xfrm>
            <a:prstGeom prst="rect">
              <a:avLst/>
            </a:prstGeom>
            <a:noFill/>
            <a:ln w="9525">
              <a:noFill/>
              <a:miter lim="800000"/>
              <a:headEnd/>
              <a:tailEnd/>
            </a:ln>
            <a:effectLst/>
          </p:spPr>
          <p:txBody>
            <a:bodyPr>
              <a:spAutoFit/>
            </a:bodyPr>
            <a:lstStyle/>
            <a:p>
              <a:pPr algn="ctr" eaLnBrk="0" hangingPunct="0">
                <a:lnSpc>
                  <a:spcPct val="85000"/>
                </a:lnSpc>
              </a:pPr>
              <a:r>
                <a:rPr lang="en-US" sz="2600">
                  <a:solidFill>
                    <a:srgbClr val="660033"/>
                  </a:solidFill>
                  <a:latin typeface="Arial Black" pitchFamily="34" charset="0"/>
                </a:rPr>
                <a:t>“Behold, I will stand before you there on the rock at Horeb: and you shall strike the rock, and water shall come out of it, that the people may drink.” And Moses did so, in the sight of the elders of Israel.</a:t>
              </a:r>
              <a:endParaRPr lang="en-US" sz="2600" b="1">
                <a:solidFill>
                  <a:srgbClr val="660033"/>
                </a:solidFill>
                <a:latin typeface="Times New Roman" pitchFamily="18" charset="0"/>
              </a:endParaRPr>
            </a:p>
          </p:txBody>
        </p:sp>
        <p:sp>
          <p:nvSpPr>
            <p:cNvPr id="103494" name="Text Box 70"/>
            <p:cNvSpPr txBox="1">
              <a:spLocks noChangeArrowheads="1"/>
            </p:cNvSpPr>
            <p:nvPr/>
          </p:nvSpPr>
          <p:spPr bwMode="auto">
            <a:xfrm>
              <a:off x="2035" y="2544"/>
              <a:ext cx="1709" cy="269"/>
            </a:xfrm>
            <a:prstGeom prst="rect">
              <a:avLst/>
            </a:prstGeom>
            <a:noFill/>
            <a:ln w="9525">
              <a:noFill/>
              <a:miter lim="800000"/>
              <a:headEnd/>
              <a:tailEnd/>
            </a:ln>
            <a:effectLst/>
          </p:spPr>
          <p:txBody>
            <a:bodyPr>
              <a:spAutoFit/>
            </a:bodyPr>
            <a:lstStyle/>
            <a:p>
              <a:pPr algn="ctr" eaLnBrk="0" hangingPunct="0"/>
              <a:r>
                <a:rPr lang="en-US" sz="2200" b="1">
                  <a:solidFill>
                    <a:srgbClr val="5E002F"/>
                  </a:solidFill>
                  <a:latin typeface="BATAVIA" pitchFamily="2" charset="2"/>
                </a:rPr>
                <a:t>Exod</a:t>
              </a:r>
              <a:r>
                <a:rPr lang="en-US" sz="2200" b="1">
                  <a:solidFill>
                    <a:srgbClr val="5E002F"/>
                  </a:solidFill>
                  <a:effectLst>
                    <a:outerShdw blurRad="38100" dist="38100" dir="2700000" algn="tl">
                      <a:srgbClr val="FFFFFF"/>
                    </a:outerShdw>
                  </a:effectLst>
                  <a:latin typeface="BATAVIA" pitchFamily="2" charset="2"/>
                </a:rPr>
                <a:t>. </a:t>
              </a:r>
              <a:r>
                <a:rPr lang="en-US" sz="2200" b="1">
                  <a:solidFill>
                    <a:srgbClr val="5E002F"/>
                  </a:solidFill>
                  <a:latin typeface="BATAVIA" pitchFamily="2" charset="2"/>
                </a:rPr>
                <a:t>17:6</a:t>
              </a:r>
            </a:p>
          </p:txBody>
        </p:sp>
      </p:grpSp>
      <p:sp>
        <p:nvSpPr>
          <p:cNvPr id="103481" name="Rectangle 57"/>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3482" name="Group 58"/>
          <p:cNvGrpSpPr>
            <a:grpSpLocks/>
          </p:cNvGrpSpPr>
          <p:nvPr/>
        </p:nvGrpSpPr>
        <p:grpSpPr bwMode="auto">
          <a:xfrm>
            <a:off x="1066800" y="5795963"/>
            <a:ext cx="7213600" cy="919162"/>
            <a:chOff x="192" y="3651"/>
            <a:chExt cx="4544" cy="579"/>
          </a:xfrm>
        </p:grpSpPr>
        <p:sp>
          <p:nvSpPr>
            <p:cNvPr id="103483" name="Text Box 59"/>
            <p:cNvSpPr txBox="1">
              <a:spLocks noChangeArrowheads="1"/>
            </p:cNvSpPr>
            <p:nvPr/>
          </p:nvSpPr>
          <p:spPr bwMode="auto">
            <a:xfrm>
              <a:off x="432" y="3683"/>
              <a:ext cx="4304" cy="547"/>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When the Israelites camped at </a:t>
              </a:r>
              <a:r>
                <a:rPr lang="en-US" sz="2000" b="1" u="sng" dirty="0" err="1">
                  <a:solidFill>
                    <a:schemeClr val="bg1"/>
                  </a:solidFill>
                  <a:latin typeface="Arial Narrow" pitchFamily="34" charset="0"/>
                </a:rPr>
                <a:t>Rephidim</a:t>
              </a:r>
              <a:r>
                <a:rPr lang="en-US" sz="2000" b="1" dirty="0">
                  <a:solidFill>
                    <a:schemeClr val="bg1"/>
                  </a:solidFill>
                  <a:latin typeface="Arial Narrow" pitchFamily="34" charset="0"/>
                </a:rPr>
                <a:t>, God commanded Moses to strike the </a:t>
              </a:r>
              <a:r>
                <a:rPr lang="en-US" sz="2000" b="1" u="sng" dirty="0">
                  <a:solidFill>
                    <a:schemeClr val="bg1"/>
                  </a:solidFill>
                  <a:latin typeface="Arial Narrow" pitchFamily="34" charset="0"/>
                </a:rPr>
                <a:t>rock</a:t>
              </a:r>
              <a:r>
                <a:rPr lang="en-US" sz="2000" b="1" dirty="0">
                  <a:solidFill>
                    <a:schemeClr val="bg1"/>
                  </a:solidFill>
                  <a:latin typeface="Arial Narrow" pitchFamily="34" charset="0"/>
                </a:rPr>
                <a:t> at </a:t>
              </a:r>
              <a:r>
                <a:rPr lang="en-US" sz="2000" b="1" dirty="0" err="1">
                  <a:solidFill>
                    <a:schemeClr val="bg1"/>
                  </a:solidFill>
                  <a:latin typeface="Arial Narrow" pitchFamily="34" charset="0"/>
                </a:rPr>
                <a:t>Horeb</a:t>
              </a:r>
              <a:r>
                <a:rPr lang="en-US" sz="2000" b="1" dirty="0">
                  <a:solidFill>
                    <a:schemeClr val="bg1"/>
                  </a:solidFill>
                  <a:latin typeface="Arial Narrow" pitchFamily="34" charset="0"/>
                </a:rPr>
                <a:t> that water might spring forth from it. Moses did so and gave the water to the people (Exod. 17:6) </a:t>
              </a:r>
              <a:r>
                <a:rPr lang="en-US" sz="1400" dirty="0">
                  <a:solidFill>
                    <a:schemeClr val="bg1"/>
                  </a:solidFill>
                  <a:latin typeface="Arial Narrow" pitchFamily="34" charset="0"/>
                </a:rPr>
                <a:t>(p. 244</a:t>
              </a:r>
              <a:r>
                <a:rPr lang="en-US" sz="1400" b="1" dirty="0">
                  <a:solidFill>
                    <a:schemeClr val="bg1"/>
                  </a:solidFill>
                  <a:latin typeface="Arial Narrow" pitchFamily="34" charset="0"/>
                </a:rPr>
                <a:t>).</a:t>
              </a:r>
              <a:r>
                <a:rPr lang="en-US" sz="2300" b="1" dirty="0">
                  <a:solidFill>
                    <a:schemeClr val="bg1"/>
                  </a:solidFill>
                  <a:latin typeface="Arial Narrow" pitchFamily="34" charset="0"/>
                </a:rPr>
                <a:t> </a:t>
              </a:r>
            </a:p>
          </p:txBody>
        </p:sp>
        <p:sp>
          <p:nvSpPr>
            <p:cNvPr id="103484" name="Text Box 60"/>
            <p:cNvSpPr txBox="1">
              <a:spLocks noChangeArrowheads="1"/>
            </p:cNvSpPr>
            <p:nvPr/>
          </p:nvSpPr>
          <p:spPr bwMode="auto">
            <a:xfrm>
              <a:off x="192" y="3651"/>
              <a:ext cx="240" cy="282"/>
            </a:xfrm>
            <a:prstGeom prst="rect">
              <a:avLst/>
            </a:prstGeom>
            <a:noFill/>
            <a:ln w="9525">
              <a:noFill/>
              <a:miter lim="800000"/>
              <a:headEnd/>
              <a:tailEnd/>
            </a:ln>
            <a:effectLst/>
          </p:spPr>
          <p:txBody>
            <a:bodyPr>
              <a:spAutoFit/>
            </a:bodyPr>
            <a:lstStyle/>
            <a:p>
              <a:pPr eaLnBrk="0" hangingPunct="0">
                <a:lnSpc>
                  <a:spcPts val="28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3482"/>
                                        </p:tgtEl>
                                        <p:attrNameLst>
                                          <p:attrName>style.visibility</p:attrName>
                                        </p:attrNameLst>
                                      </p:cBhvr>
                                      <p:to>
                                        <p:strVal val="visible"/>
                                      </p:to>
                                    </p:set>
                                    <p:animEffect transition="in" filter="barn(outVertical)">
                                      <p:cBhvr>
                                        <p:cTn id="7" dur="500"/>
                                        <p:tgtEl>
                                          <p:spTgt spid="10348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3478"/>
                                        </p:tgtEl>
                                        <p:attrNameLst>
                                          <p:attrName>style.visibility</p:attrName>
                                        </p:attrNameLst>
                                      </p:cBhvr>
                                      <p:to>
                                        <p:strVal val="visible"/>
                                      </p:to>
                                    </p:set>
                                    <p:anim calcmode="lin" valueType="num">
                                      <p:cBhvr>
                                        <p:cTn id="12" dur="1000" fill="hold"/>
                                        <p:tgtEl>
                                          <p:spTgt spid="103478"/>
                                        </p:tgtEl>
                                        <p:attrNameLst>
                                          <p:attrName>ppt_w</p:attrName>
                                        </p:attrNameLst>
                                      </p:cBhvr>
                                      <p:tavLst>
                                        <p:tav tm="0">
                                          <p:val>
                                            <p:fltVal val="0"/>
                                          </p:val>
                                        </p:tav>
                                        <p:tav tm="100000">
                                          <p:val>
                                            <p:strVal val="#ppt_w"/>
                                          </p:val>
                                        </p:tav>
                                      </p:tavLst>
                                    </p:anim>
                                    <p:anim calcmode="lin" valueType="num">
                                      <p:cBhvr>
                                        <p:cTn id="13" dur="1000" fill="hold"/>
                                        <p:tgtEl>
                                          <p:spTgt spid="103478"/>
                                        </p:tgtEl>
                                        <p:attrNameLst>
                                          <p:attrName>ppt_h</p:attrName>
                                        </p:attrNameLst>
                                      </p:cBhvr>
                                      <p:tavLst>
                                        <p:tav tm="0">
                                          <p:val>
                                            <p:fltVal val="0"/>
                                          </p:val>
                                        </p:tav>
                                        <p:tav tm="100000">
                                          <p:val>
                                            <p:strVal val="#ppt_h"/>
                                          </p:val>
                                        </p:tav>
                                      </p:tavLst>
                                    </p:anim>
                                  </p:childTnLst>
                                </p:cTn>
                              </p:par>
                              <p:par>
                                <p:cTn id="14" presetID="6" presetClass="emph" presetSubtype="0" decel="50000" autoRev="1" fill="remove" grpId="1" nodeType="withEffect">
                                  <p:stCondLst>
                                    <p:cond delay="500"/>
                                  </p:stCondLst>
                                  <p:childTnLst>
                                    <p:animScale>
                                      <p:cBhvr>
                                        <p:cTn id="15" dur="1000" fill="hold"/>
                                        <p:tgtEl>
                                          <p:spTgt spid="103478"/>
                                        </p:tgtEl>
                                      </p:cBhvr>
                                      <p:by x="300000" y="300000"/>
                                    </p:animScale>
                                  </p:childTnLst>
                                </p:cTn>
                              </p:par>
                              <p:par>
                                <p:cTn id="16" presetID="10" presetClass="entr" presetSubtype="0" fill="hold" nodeType="withEffect">
                                  <p:stCondLst>
                                    <p:cond delay="500"/>
                                  </p:stCondLst>
                                  <p:childTnLst>
                                    <p:set>
                                      <p:cBhvr>
                                        <p:cTn id="17" dur="1" fill="hold">
                                          <p:stCondLst>
                                            <p:cond delay="0"/>
                                          </p:stCondLst>
                                        </p:cTn>
                                        <p:tgtEl>
                                          <p:spTgt spid="103479"/>
                                        </p:tgtEl>
                                        <p:attrNameLst>
                                          <p:attrName>style.visibility</p:attrName>
                                        </p:attrNameLst>
                                      </p:cBhvr>
                                      <p:to>
                                        <p:strVal val="visible"/>
                                      </p:to>
                                    </p:set>
                                    <p:animEffect transition="in" filter="fade">
                                      <p:cBhvr>
                                        <p:cTn id="18" dur="1000"/>
                                        <p:tgtEl>
                                          <p:spTgt spid="103479"/>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03480"/>
                                        </p:tgtEl>
                                        <p:attrNameLst>
                                          <p:attrName>style.visibility</p:attrName>
                                        </p:attrNameLst>
                                      </p:cBhvr>
                                      <p:to>
                                        <p:strVal val="visible"/>
                                      </p:to>
                                    </p:set>
                                    <p:animEffect transition="in" filter="fade">
                                      <p:cBhvr>
                                        <p:cTn id="21" dur="2000"/>
                                        <p:tgtEl>
                                          <p:spTgt spid="103480"/>
                                        </p:tgtEl>
                                      </p:cBhvr>
                                    </p:animEffect>
                                  </p:childTnLst>
                                </p:cTn>
                              </p:par>
                              <p:par>
                                <p:cTn id="22" presetID="22" presetClass="entr" presetSubtype="1" fill="hold" nodeType="withEffect">
                                  <p:stCondLst>
                                    <p:cond delay="500"/>
                                  </p:stCondLst>
                                  <p:childTnLst>
                                    <p:set>
                                      <p:cBhvr>
                                        <p:cTn id="23" dur="1" fill="hold">
                                          <p:stCondLst>
                                            <p:cond delay="0"/>
                                          </p:stCondLst>
                                        </p:cTn>
                                        <p:tgtEl>
                                          <p:spTgt spid="103469"/>
                                        </p:tgtEl>
                                        <p:attrNameLst>
                                          <p:attrName>style.visibility</p:attrName>
                                        </p:attrNameLst>
                                      </p:cBhvr>
                                      <p:to>
                                        <p:strVal val="visible"/>
                                      </p:to>
                                    </p:set>
                                    <p:animEffect transition="in" filter="wipe(up)">
                                      <p:cBhvr>
                                        <p:cTn id="24" dur="1000"/>
                                        <p:tgtEl>
                                          <p:spTgt spid="103469"/>
                                        </p:tgtEl>
                                      </p:cBhvr>
                                    </p:animEffect>
                                  </p:childTnLst>
                                </p:cTn>
                              </p:par>
                              <p:par>
                                <p:cTn id="25" presetID="22" presetClass="entr" presetSubtype="1" fill="hold" nodeType="withEffect">
                                  <p:stCondLst>
                                    <p:cond delay="1500"/>
                                  </p:stCondLst>
                                  <p:childTnLst>
                                    <p:set>
                                      <p:cBhvr>
                                        <p:cTn id="26" dur="1" fill="hold">
                                          <p:stCondLst>
                                            <p:cond delay="0"/>
                                          </p:stCondLst>
                                        </p:cTn>
                                        <p:tgtEl>
                                          <p:spTgt spid="103469"/>
                                        </p:tgtEl>
                                        <p:attrNameLst>
                                          <p:attrName>style.visibility</p:attrName>
                                        </p:attrNameLst>
                                      </p:cBhvr>
                                      <p:to>
                                        <p:strVal val="visible"/>
                                      </p:to>
                                    </p:set>
                                    <p:animEffect transition="in" filter="wipe(up)">
                                      <p:cBhvr>
                                        <p:cTn id="27" dur="1000"/>
                                        <p:tgtEl>
                                          <p:spTgt spid="1034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3473"/>
                                        </p:tgtEl>
                                        <p:attrNameLst>
                                          <p:attrName>style.visibility</p:attrName>
                                        </p:attrNameLst>
                                      </p:cBhvr>
                                      <p:to>
                                        <p:strVal val="visible"/>
                                      </p:to>
                                    </p:set>
                                    <p:animEffect transition="in" filter="fade">
                                      <p:cBhvr>
                                        <p:cTn id="30" dur="1000"/>
                                        <p:tgtEl>
                                          <p:spTgt spid="10347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3477"/>
                                        </p:tgtEl>
                                        <p:attrNameLst>
                                          <p:attrName>style.visibility</p:attrName>
                                        </p:attrNameLst>
                                      </p:cBhvr>
                                      <p:to>
                                        <p:strVal val="visible"/>
                                      </p:to>
                                    </p:set>
                                    <p:animEffect transition="in" filter="fade">
                                      <p:cBhvr>
                                        <p:cTn id="33" dur="1000"/>
                                        <p:tgtEl>
                                          <p:spTgt spid="103477"/>
                                        </p:tgtEl>
                                      </p:cBhvr>
                                    </p:animEffect>
                                  </p:childTnLst>
                                </p:cTn>
                              </p:par>
                              <p:par>
                                <p:cTn id="34" presetID="55" presetClass="entr" presetSubtype="0" fill="hold" nodeType="withEffect">
                                  <p:stCondLst>
                                    <p:cond delay="2000"/>
                                  </p:stCondLst>
                                  <p:childTnLst>
                                    <p:set>
                                      <p:cBhvr>
                                        <p:cTn id="35" dur="1" fill="hold">
                                          <p:stCondLst>
                                            <p:cond delay="0"/>
                                          </p:stCondLst>
                                        </p:cTn>
                                        <p:tgtEl>
                                          <p:spTgt spid="103488"/>
                                        </p:tgtEl>
                                        <p:attrNameLst>
                                          <p:attrName>style.visibility</p:attrName>
                                        </p:attrNameLst>
                                      </p:cBhvr>
                                      <p:to>
                                        <p:strVal val="visible"/>
                                      </p:to>
                                    </p:set>
                                    <p:anim calcmode="lin" valueType="num">
                                      <p:cBhvr>
                                        <p:cTn id="36" dur="1000" fill="hold"/>
                                        <p:tgtEl>
                                          <p:spTgt spid="103488"/>
                                        </p:tgtEl>
                                        <p:attrNameLst>
                                          <p:attrName>ppt_w</p:attrName>
                                        </p:attrNameLst>
                                      </p:cBhvr>
                                      <p:tavLst>
                                        <p:tav tm="0">
                                          <p:val>
                                            <p:strVal val="#ppt_w*0.70"/>
                                          </p:val>
                                        </p:tav>
                                        <p:tav tm="100000">
                                          <p:val>
                                            <p:strVal val="#ppt_w"/>
                                          </p:val>
                                        </p:tav>
                                      </p:tavLst>
                                    </p:anim>
                                    <p:anim calcmode="lin" valueType="num">
                                      <p:cBhvr>
                                        <p:cTn id="37" dur="1000" fill="hold"/>
                                        <p:tgtEl>
                                          <p:spTgt spid="103488"/>
                                        </p:tgtEl>
                                        <p:attrNameLst>
                                          <p:attrName>ppt_h</p:attrName>
                                        </p:attrNameLst>
                                      </p:cBhvr>
                                      <p:tavLst>
                                        <p:tav tm="0">
                                          <p:val>
                                            <p:strVal val="#ppt_h"/>
                                          </p:val>
                                        </p:tav>
                                        <p:tav tm="100000">
                                          <p:val>
                                            <p:strVal val="#ppt_h"/>
                                          </p:val>
                                        </p:tav>
                                      </p:tavLst>
                                    </p:anim>
                                    <p:animEffect transition="in" filter="fade">
                                      <p:cBhvr>
                                        <p:cTn id="38" dur="1000"/>
                                        <p:tgtEl>
                                          <p:spTgt spid="103488"/>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103468"/>
                                        </p:tgtEl>
                                        <p:attrNameLst>
                                          <p:attrName>style.visibility</p:attrName>
                                        </p:attrNameLst>
                                      </p:cBhvr>
                                      <p:to>
                                        <p:strVal val="visible"/>
                                      </p:to>
                                    </p:set>
                                    <p:animEffect transition="in" filter="fade">
                                      <p:cBhvr>
                                        <p:cTn id="41" dur="2000"/>
                                        <p:tgtEl>
                                          <p:spTgt spid="103468"/>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103487"/>
                                        </p:tgtEl>
                                        <p:attrNameLst>
                                          <p:attrName>style.visibility</p:attrName>
                                        </p:attrNameLst>
                                      </p:cBhvr>
                                      <p:to>
                                        <p:strVal val="visible"/>
                                      </p:to>
                                    </p:set>
                                    <p:anim calcmode="lin" valueType="num">
                                      <p:cBhvr>
                                        <p:cTn id="46" dur="1000" fill="hold"/>
                                        <p:tgtEl>
                                          <p:spTgt spid="103487"/>
                                        </p:tgtEl>
                                        <p:attrNameLst>
                                          <p:attrName>ppt_x</p:attrName>
                                        </p:attrNameLst>
                                      </p:cBhvr>
                                      <p:tavLst>
                                        <p:tav tm="0">
                                          <p:val>
                                            <p:strVal val="#ppt_x-#ppt_w/2"/>
                                          </p:val>
                                        </p:tav>
                                        <p:tav tm="100000">
                                          <p:val>
                                            <p:strVal val="#ppt_x"/>
                                          </p:val>
                                        </p:tav>
                                      </p:tavLst>
                                    </p:anim>
                                    <p:anim calcmode="lin" valueType="num">
                                      <p:cBhvr>
                                        <p:cTn id="47" dur="1000" fill="hold"/>
                                        <p:tgtEl>
                                          <p:spTgt spid="103487"/>
                                        </p:tgtEl>
                                        <p:attrNameLst>
                                          <p:attrName>ppt_y</p:attrName>
                                        </p:attrNameLst>
                                      </p:cBhvr>
                                      <p:tavLst>
                                        <p:tav tm="0">
                                          <p:val>
                                            <p:strVal val="#ppt_y"/>
                                          </p:val>
                                        </p:tav>
                                        <p:tav tm="100000">
                                          <p:val>
                                            <p:strVal val="#ppt_y"/>
                                          </p:val>
                                        </p:tav>
                                      </p:tavLst>
                                    </p:anim>
                                    <p:anim calcmode="lin" valueType="num">
                                      <p:cBhvr>
                                        <p:cTn id="48" dur="1000" fill="hold"/>
                                        <p:tgtEl>
                                          <p:spTgt spid="103487"/>
                                        </p:tgtEl>
                                        <p:attrNameLst>
                                          <p:attrName>ppt_w</p:attrName>
                                        </p:attrNameLst>
                                      </p:cBhvr>
                                      <p:tavLst>
                                        <p:tav tm="0">
                                          <p:val>
                                            <p:fltVal val="0"/>
                                          </p:val>
                                        </p:tav>
                                        <p:tav tm="100000">
                                          <p:val>
                                            <p:strVal val="#ppt_w"/>
                                          </p:val>
                                        </p:tav>
                                      </p:tavLst>
                                    </p:anim>
                                    <p:anim calcmode="lin" valueType="num">
                                      <p:cBhvr>
                                        <p:cTn id="49" dur="1000" fill="hold"/>
                                        <p:tgtEl>
                                          <p:spTgt spid="103487"/>
                                        </p:tgtEl>
                                        <p:attrNameLst>
                                          <p:attrName>ppt_h</p:attrName>
                                        </p:attrNameLst>
                                      </p:cBhvr>
                                      <p:tavLst>
                                        <p:tav tm="0">
                                          <p:val>
                                            <p:strVal val="#ppt_h"/>
                                          </p:val>
                                        </p:tav>
                                        <p:tav tm="100000">
                                          <p:val>
                                            <p:strVal val="#ppt_h"/>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103472"/>
                                        </p:tgtEl>
                                        <p:attrNameLst>
                                          <p:attrName>style.visibility</p:attrName>
                                        </p:attrNameLst>
                                      </p:cBhvr>
                                      <p:to>
                                        <p:strVal val="visible"/>
                                      </p:to>
                                    </p:set>
                                    <p:animEffect transition="in" filter="fade">
                                      <p:cBhvr>
                                        <p:cTn id="52" dur="2000"/>
                                        <p:tgtEl>
                                          <p:spTgt spid="103472"/>
                                        </p:tgtEl>
                                      </p:cBhvr>
                                    </p:animEffect>
                                  </p:childTnLst>
                                </p:cTn>
                              </p:par>
                              <p:par>
                                <p:cTn id="53" presetID="10" presetClass="exit" presetSubtype="0" fill="hold" grpId="1" nodeType="withEffect">
                                  <p:stCondLst>
                                    <p:cond delay="0"/>
                                  </p:stCondLst>
                                  <p:childTnLst>
                                    <p:animEffect transition="out" filter="fade">
                                      <p:cBhvr>
                                        <p:cTn id="54" dur="2000"/>
                                        <p:tgtEl>
                                          <p:spTgt spid="103473"/>
                                        </p:tgtEl>
                                      </p:cBhvr>
                                    </p:animEffect>
                                    <p:set>
                                      <p:cBhvr>
                                        <p:cTn id="55" dur="1" fill="hold">
                                          <p:stCondLst>
                                            <p:cond delay="1999"/>
                                          </p:stCondLst>
                                        </p:cTn>
                                        <p:tgtEl>
                                          <p:spTgt spid="10347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103477"/>
                                        </p:tgtEl>
                                      </p:cBhvr>
                                    </p:animEffect>
                                    <p:set>
                                      <p:cBhvr>
                                        <p:cTn id="58" dur="1" fill="hold">
                                          <p:stCondLst>
                                            <p:cond delay="1999"/>
                                          </p:stCondLst>
                                        </p:cTn>
                                        <p:tgtEl>
                                          <p:spTgt spid="103477"/>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103479"/>
                                        </p:tgtEl>
                                      </p:cBhvr>
                                    </p:animEffect>
                                    <p:set>
                                      <p:cBhvr>
                                        <p:cTn id="61" dur="1" fill="hold">
                                          <p:stCondLst>
                                            <p:cond delay="1999"/>
                                          </p:stCondLst>
                                        </p:cTn>
                                        <p:tgtEl>
                                          <p:spTgt spid="103479"/>
                                        </p:tgtEl>
                                        <p:attrNameLst>
                                          <p:attrName>style.visibility</p:attrName>
                                        </p:attrNameLst>
                                      </p:cBhvr>
                                      <p:to>
                                        <p:strVal val="hidden"/>
                                      </p:to>
                                    </p:set>
                                  </p:childTnLst>
                                </p:cTn>
                              </p:par>
                              <p:par>
                                <p:cTn id="62" presetID="23" presetClass="entr" presetSubtype="272" fill="hold" grpId="0" nodeType="withEffect">
                                  <p:stCondLst>
                                    <p:cond delay="0"/>
                                  </p:stCondLst>
                                  <p:childTnLst>
                                    <p:set>
                                      <p:cBhvr>
                                        <p:cTn id="63" dur="1" fill="hold">
                                          <p:stCondLst>
                                            <p:cond delay="0"/>
                                          </p:stCondLst>
                                        </p:cTn>
                                        <p:tgtEl>
                                          <p:spTgt spid="103486"/>
                                        </p:tgtEl>
                                        <p:attrNameLst>
                                          <p:attrName>style.visibility</p:attrName>
                                        </p:attrNameLst>
                                      </p:cBhvr>
                                      <p:to>
                                        <p:strVal val="visible"/>
                                      </p:to>
                                    </p:set>
                                    <p:anim calcmode="lin" valueType="num">
                                      <p:cBhvr>
                                        <p:cTn id="64" dur="1000" fill="hold"/>
                                        <p:tgtEl>
                                          <p:spTgt spid="103486"/>
                                        </p:tgtEl>
                                        <p:attrNameLst>
                                          <p:attrName>ppt_w</p:attrName>
                                        </p:attrNameLst>
                                      </p:cBhvr>
                                      <p:tavLst>
                                        <p:tav tm="0">
                                          <p:val>
                                            <p:strVal val="2/3*#ppt_w"/>
                                          </p:val>
                                        </p:tav>
                                        <p:tav tm="100000">
                                          <p:val>
                                            <p:strVal val="#ppt_w"/>
                                          </p:val>
                                        </p:tav>
                                      </p:tavLst>
                                    </p:anim>
                                    <p:anim calcmode="lin" valueType="num">
                                      <p:cBhvr>
                                        <p:cTn id="65" dur="1000" fill="hold"/>
                                        <p:tgtEl>
                                          <p:spTgt spid="103486"/>
                                        </p:tgtEl>
                                        <p:attrNameLst>
                                          <p:attrName>ppt_h</p:attrName>
                                        </p:attrNameLst>
                                      </p:cBhvr>
                                      <p:tavLst>
                                        <p:tav tm="0">
                                          <p:val>
                                            <p:strVal val="2/3*#ppt_h"/>
                                          </p:val>
                                        </p:tav>
                                        <p:tav tm="100000">
                                          <p:val>
                                            <p:strVal val="#ppt_h"/>
                                          </p:val>
                                        </p:tav>
                                      </p:tavLst>
                                    </p:anim>
                                  </p:childTnLst>
                                </p:cTn>
                              </p:par>
                              <p:par>
                                <p:cTn id="66" presetID="6" presetClass="emph" presetSubtype="0" decel="50000" autoRev="1" fill="remove" grpId="1" nodeType="withEffect">
                                  <p:stCondLst>
                                    <p:cond delay="0"/>
                                  </p:stCondLst>
                                  <p:childTnLst>
                                    <p:animScale>
                                      <p:cBhvr>
                                        <p:cTn id="67" dur="2000" fill="hold"/>
                                        <p:tgtEl>
                                          <p:spTgt spid="103486"/>
                                        </p:tgtEl>
                                      </p:cBhvr>
                                      <p:by x="200000" y="200000"/>
                                    </p:animScale>
                                  </p:childTnLst>
                                </p:cTn>
                              </p:par>
                              <p:par>
                                <p:cTn id="68" presetID="10" presetClass="entr" presetSubtype="0" fill="hold" nodeType="withEffect">
                                  <p:stCondLst>
                                    <p:cond delay="0"/>
                                  </p:stCondLst>
                                  <p:childTnLst>
                                    <p:set>
                                      <p:cBhvr>
                                        <p:cTn id="69" dur="1" fill="hold">
                                          <p:stCondLst>
                                            <p:cond delay="0"/>
                                          </p:stCondLst>
                                        </p:cTn>
                                        <p:tgtEl>
                                          <p:spTgt spid="103485"/>
                                        </p:tgtEl>
                                        <p:attrNameLst>
                                          <p:attrName>style.visibility</p:attrName>
                                        </p:attrNameLst>
                                      </p:cBhvr>
                                      <p:to>
                                        <p:strVal val="visible"/>
                                      </p:to>
                                    </p:set>
                                    <p:animEffect transition="in" filter="fade">
                                      <p:cBhvr>
                                        <p:cTn id="70" dur="2000"/>
                                        <p:tgtEl>
                                          <p:spTgt spid="103485"/>
                                        </p:tgtEl>
                                      </p:cBhvr>
                                    </p:animEffect>
                                  </p:childTnLst>
                                </p:cTn>
                              </p:par>
                            </p:childTnLst>
                          </p:cTn>
                        </p:par>
                        <p:par>
                          <p:cTn id="71" fill="hold">
                            <p:stCondLst>
                              <p:cond delay="4000"/>
                            </p:stCondLst>
                            <p:childTnLst>
                              <p:par>
                                <p:cTn id="72" presetID="23" presetClass="exit" presetSubtype="32" fill="hold" grpId="2" nodeType="afterEffect">
                                  <p:stCondLst>
                                    <p:cond delay="0"/>
                                  </p:stCondLst>
                                  <p:childTnLst>
                                    <p:anim calcmode="lin" valueType="num">
                                      <p:cBhvr>
                                        <p:cTn id="73" dur="1000"/>
                                        <p:tgtEl>
                                          <p:spTgt spid="103486"/>
                                        </p:tgtEl>
                                        <p:attrNameLst>
                                          <p:attrName>ppt_w</p:attrName>
                                        </p:attrNameLst>
                                      </p:cBhvr>
                                      <p:tavLst>
                                        <p:tav tm="0">
                                          <p:val>
                                            <p:strVal val="ppt_w"/>
                                          </p:val>
                                        </p:tav>
                                        <p:tav tm="100000">
                                          <p:val>
                                            <p:fltVal val="0"/>
                                          </p:val>
                                        </p:tav>
                                      </p:tavLst>
                                    </p:anim>
                                    <p:anim calcmode="lin" valueType="num">
                                      <p:cBhvr>
                                        <p:cTn id="74" dur="1000"/>
                                        <p:tgtEl>
                                          <p:spTgt spid="103486"/>
                                        </p:tgtEl>
                                        <p:attrNameLst>
                                          <p:attrName>ppt_h</p:attrName>
                                        </p:attrNameLst>
                                      </p:cBhvr>
                                      <p:tavLst>
                                        <p:tav tm="0">
                                          <p:val>
                                            <p:strVal val="ppt_h"/>
                                          </p:val>
                                        </p:tav>
                                        <p:tav tm="100000">
                                          <p:val>
                                            <p:fltVal val="0"/>
                                          </p:val>
                                        </p:tav>
                                      </p:tavLst>
                                    </p:anim>
                                    <p:set>
                                      <p:cBhvr>
                                        <p:cTn id="75" dur="1" fill="hold">
                                          <p:stCondLst>
                                            <p:cond delay="999"/>
                                          </p:stCondLst>
                                        </p:cTn>
                                        <p:tgtEl>
                                          <p:spTgt spid="103486"/>
                                        </p:tgtEl>
                                        <p:attrNameLst>
                                          <p:attrName>style.visibility</p:attrName>
                                        </p:attrNameLst>
                                      </p:cBhvr>
                                      <p:to>
                                        <p:strVal val="hidden"/>
                                      </p:to>
                                    </p:set>
                                  </p:childTnLst>
                                </p:cTn>
                              </p:par>
                              <p:par>
                                <p:cTn id="76" presetID="10" presetClass="exit" presetSubtype="0" fill="hold" grpId="3" nodeType="withEffect">
                                  <p:stCondLst>
                                    <p:cond delay="0"/>
                                  </p:stCondLst>
                                  <p:childTnLst>
                                    <p:animEffect transition="out" filter="fade">
                                      <p:cBhvr>
                                        <p:cTn id="77" dur="1000"/>
                                        <p:tgtEl>
                                          <p:spTgt spid="103486"/>
                                        </p:tgtEl>
                                      </p:cBhvr>
                                    </p:animEffect>
                                    <p:set>
                                      <p:cBhvr>
                                        <p:cTn id="78" dur="1" fill="hold">
                                          <p:stCondLst>
                                            <p:cond delay="999"/>
                                          </p:stCondLst>
                                        </p:cTn>
                                        <p:tgtEl>
                                          <p:spTgt spid="10348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nodeType="clickEffect">
                                  <p:stCondLst>
                                    <p:cond delay="0"/>
                                  </p:stCondLst>
                                  <p:childTnLst>
                                    <p:set>
                                      <p:cBhvr>
                                        <p:cTn id="82" dur="1" fill="hold">
                                          <p:stCondLst>
                                            <p:cond delay="0"/>
                                          </p:stCondLst>
                                        </p:cTn>
                                        <p:tgtEl>
                                          <p:spTgt spid="103491"/>
                                        </p:tgtEl>
                                        <p:attrNameLst>
                                          <p:attrName>style.visibility</p:attrName>
                                        </p:attrNameLst>
                                      </p:cBhvr>
                                      <p:to>
                                        <p:strVal val="visible"/>
                                      </p:to>
                                    </p:set>
                                    <p:animEffect transition="in" filter="barn(outVertical)">
                                      <p:cBhvr>
                                        <p:cTn id="83" dur="500"/>
                                        <p:tgtEl>
                                          <p:spTgt spid="10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68" grpId="0" animBg="1"/>
      <p:bldP spid="103472" grpId="0" animBg="1"/>
      <p:bldP spid="103473" grpId="0" animBg="1"/>
      <p:bldP spid="103473" grpId="1" animBg="1"/>
      <p:bldP spid="103477" grpId="0" animBg="1"/>
      <p:bldP spid="103477" grpId="1" animBg="1"/>
      <p:bldP spid="103478" grpId="0" animBg="1"/>
      <p:bldP spid="103478" grpId="1" animBg="1"/>
      <p:bldP spid="103480" grpId="0" animBg="1"/>
      <p:bldP spid="103486" grpId="0" animBg="1"/>
      <p:bldP spid="103486" grpId="1" animBg="1"/>
      <p:bldP spid="103486" grpId="2" animBg="1"/>
      <p:bldP spid="103486" grpId="3"/>
      <p:bldP spid="10348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4450"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04451" name="WordArt 3"/>
          <p:cNvSpPr>
            <a:spLocks noChangeArrowheads="1" noChangeShapeType="1" noTextEdit="1"/>
          </p:cNvSpPr>
          <p:nvPr/>
        </p:nvSpPr>
        <p:spPr bwMode="auto">
          <a:xfrm>
            <a:off x="3276600" y="3800475"/>
            <a:ext cx="1446213" cy="238125"/>
          </a:xfrm>
          <a:prstGeom prst="rect">
            <a:avLst/>
          </a:prstGeom>
        </p:spPr>
        <p:txBody>
          <a:bodyPr wrap="none" fromWordArt="1">
            <a:prstTxWarp prst="textCanDown">
              <a:avLst>
                <a:gd name="adj" fmla="val 33333"/>
              </a:avLst>
            </a:prstTxWarp>
          </a:bodyPr>
          <a:lstStyle/>
          <a:p>
            <a:pPr algn="ctr"/>
            <a:r>
              <a:rPr lang="en-US" sz="3600" kern="10">
                <a:ln w="3175">
                  <a:noFill/>
                  <a:round/>
                  <a:headEnd/>
                  <a:tailEnd/>
                </a:ln>
                <a:gradFill rotWithShape="1">
                  <a:gsLst>
                    <a:gs pos="0">
                      <a:srgbClr val="996633"/>
                    </a:gs>
                    <a:gs pos="100000">
                      <a:srgbClr val="663300"/>
                    </a:gs>
                  </a:gsLst>
                  <a:lin ang="2700000" scaled="1"/>
                </a:gradFill>
                <a:latin typeface="MANDELA"/>
              </a:rPr>
              <a:t>Wilderness of Sin</a:t>
            </a:r>
          </a:p>
        </p:txBody>
      </p:sp>
      <p:sp>
        <p:nvSpPr>
          <p:cNvPr id="104452" name="Rectangle 4"/>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4453" name="WordArt 5"/>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04454" name="WordArt 6"/>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04455" name="WordArt 7"/>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04456" name="WordArt 8"/>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04457" name="WordArt 9"/>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04458" name="WordArt 10"/>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104459" name="WordArt 11"/>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104460" name="WordArt 12"/>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04461" name="Group 13"/>
          <p:cNvGrpSpPr>
            <a:grpSpLocks/>
          </p:cNvGrpSpPr>
          <p:nvPr/>
        </p:nvGrpSpPr>
        <p:grpSpPr bwMode="auto">
          <a:xfrm>
            <a:off x="1295400" y="5880104"/>
            <a:ext cx="6400800" cy="684213"/>
            <a:chOff x="624" y="3696"/>
            <a:chExt cx="4368" cy="431"/>
          </a:xfrm>
        </p:grpSpPr>
        <p:sp>
          <p:nvSpPr>
            <p:cNvPr id="104462" name="Text Box 14"/>
            <p:cNvSpPr txBox="1">
              <a:spLocks noChangeArrowheads="1"/>
            </p:cNvSpPr>
            <p:nvPr/>
          </p:nvSpPr>
          <p:spPr bwMode="auto">
            <a:xfrm>
              <a:off x="864" y="3728"/>
              <a:ext cx="4128" cy="399"/>
            </a:xfrm>
            <a:prstGeom prst="rect">
              <a:avLst/>
            </a:prstGeom>
            <a:noFill/>
            <a:ln w="9525">
              <a:noFill/>
              <a:miter lim="800000"/>
              <a:headEnd/>
              <a:tailEnd/>
            </a:ln>
            <a:effectLst/>
          </p:spPr>
          <p:txBody>
            <a:bodyPr>
              <a:spAutoFit/>
            </a:bodyPr>
            <a:lstStyle/>
            <a:p>
              <a:pPr eaLnBrk="0" hangingPunct="0">
                <a:lnSpc>
                  <a:spcPct val="80000"/>
                </a:lnSpc>
              </a:pPr>
              <a:r>
                <a:rPr lang="en-US" sz="2200" b="1" dirty="0">
                  <a:solidFill>
                    <a:schemeClr val="bg1"/>
                  </a:solidFill>
                  <a:latin typeface="Arial Narrow" pitchFamily="34" charset="0"/>
                </a:rPr>
                <a:t>The Israelites arrived in the </a:t>
              </a:r>
              <a:r>
                <a:rPr lang="en-US" sz="2200" b="1" u="sng" dirty="0">
                  <a:solidFill>
                    <a:schemeClr val="bg1"/>
                  </a:solidFill>
                  <a:latin typeface="Arial Narrow" pitchFamily="34" charset="0"/>
                </a:rPr>
                <a:t>wilderness of Sinai</a:t>
              </a:r>
              <a:r>
                <a:rPr lang="en-US" sz="2200" b="1" dirty="0">
                  <a:solidFill>
                    <a:schemeClr val="bg1"/>
                  </a:solidFill>
                  <a:latin typeface="Arial Narrow" pitchFamily="34" charset="0"/>
                </a:rPr>
                <a:t> at the beginning of the third month.</a:t>
              </a:r>
            </a:p>
          </p:txBody>
        </p:sp>
        <p:sp>
          <p:nvSpPr>
            <p:cNvPr id="104463" name="Text Box 15"/>
            <p:cNvSpPr txBox="1">
              <a:spLocks noChangeArrowheads="1"/>
            </p:cNvSpPr>
            <p:nvPr/>
          </p:nvSpPr>
          <p:spPr bwMode="auto">
            <a:xfrm>
              <a:off x="624" y="3696"/>
              <a:ext cx="240" cy="282"/>
            </a:xfrm>
            <a:prstGeom prst="rect">
              <a:avLst/>
            </a:prstGeom>
            <a:noFill/>
            <a:ln w="9525">
              <a:noFill/>
              <a:miter lim="800000"/>
              <a:headEnd/>
              <a:tailEnd/>
            </a:ln>
            <a:effectLst/>
          </p:spPr>
          <p:txBody>
            <a:bodyPr>
              <a:spAutoFit/>
            </a:bodyPr>
            <a:lstStyle/>
            <a:p>
              <a:pPr eaLnBrk="0" hangingPunct="0">
                <a:lnSpc>
                  <a:spcPts val="28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104464" name="Text Box 16"/>
          <p:cNvSpPr txBox="1">
            <a:spLocks noChangeArrowheads="1"/>
          </p:cNvSpPr>
          <p:nvPr/>
        </p:nvSpPr>
        <p:spPr bwMode="auto">
          <a:xfrm>
            <a:off x="609600" y="76200"/>
            <a:ext cx="7848600" cy="579438"/>
          </a:xfrm>
          <a:prstGeom prst="rect">
            <a:avLst/>
          </a:prstGeom>
          <a:noFill/>
          <a:ln w="9525">
            <a:noFill/>
            <a:miter lim="800000"/>
            <a:headEnd/>
            <a:tailEnd/>
          </a:ln>
          <a:effectLst>
            <a:outerShdw dist="12700" dir="5400000" algn="ctr" rotWithShape="0">
              <a:srgbClr val="66FFFF"/>
            </a:outerShdw>
          </a:effectLst>
        </p:spPr>
        <p:txBody>
          <a:bodyPr>
            <a:spAutoFit/>
          </a:bodyPr>
          <a:lstStyle/>
          <a:p>
            <a:pPr eaLnBrk="0" hangingPunct="0"/>
            <a:r>
              <a:rPr lang="en-US" sz="3200" u="sng" dirty="0">
                <a:solidFill>
                  <a:srgbClr val="66FFFF"/>
                </a:solidFill>
                <a:latin typeface="Fette Engschrift" pitchFamily="2" charset="0"/>
              </a:rPr>
              <a:t>2.2.2.3  The Providence of Restoration and the Tabernacle</a:t>
            </a:r>
          </a:p>
        </p:txBody>
      </p:sp>
      <p:sp>
        <p:nvSpPr>
          <p:cNvPr id="104465" name="Text Box 17"/>
          <p:cNvSpPr txBox="1">
            <a:spLocks noChangeArrowheads="1"/>
          </p:cNvSpPr>
          <p:nvPr/>
        </p:nvSpPr>
        <p:spPr bwMode="auto">
          <a:xfrm>
            <a:off x="1143000" y="533400"/>
            <a:ext cx="6858000" cy="641350"/>
          </a:xfrm>
          <a:prstGeom prst="rect">
            <a:avLst/>
          </a:prstGeom>
          <a:noFill/>
          <a:ln w="9525">
            <a:noFill/>
            <a:miter lim="800000"/>
            <a:headEnd/>
            <a:tailEnd/>
          </a:ln>
          <a:effectLst>
            <a:outerShdw dist="12700" dir="5400000" algn="ctr" rotWithShape="0">
              <a:srgbClr val="66FFFF"/>
            </a:outerShdw>
          </a:effectLst>
        </p:spPr>
        <p:txBody>
          <a:bodyPr>
            <a:spAutoFit/>
          </a:bodyPr>
          <a:lstStyle/>
          <a:p>
            <a:pPr algn="ctr" eaLnBrk="0" hangingPunct="0"/>
            <a:r>
              <a:rPr lang="en-US" sz="3600" u="sng">
                <a:solidFill>
                  <a:srgbClr val="66FFFF"/>
                </a:solidFill>
                <a:latin typeface="Fette Engschrift" pitchFamily="2" charset="0"/>
              </a:rPr>
              <a:t>First and second foundations for the Tabernacle</a:t>
            </a:r>
          </a:p>
        </p:txBody>
      </p:sp>
      <p:grpSp>
        <p:nvGrpSpPr>
          <p:cNvPr id="104466" name="Group 18"/>
          <p:cNvGrpSpPr>
            <a:grpSpLocks/>
          </p:cNvGrpSpPr>
          <p:nvPr/>
        </p:nvGrpSpPr>
        <p:grpSpPr bwMode="auto">
          <a:xfrm>
            <a:off x="2667000" y="1905000"/>
            <a:ext cx="3733800" cy="609600"/>
            <a:chOff x="1680" y="1200"/>
            <a:chExt cx="2352" cy="384"/>
          </a:xfrm>
        </p:grpSpPr>
        <p:sp>
          <p:nvSpPr>
            <p:cNvPr id="104467" name="Oval 19"/>
            <p:cNvSpPr>
              <a:spLocks noChangeArrowheads="1"/>
            </p:cNvSpPr>
            <p:nvPr/>
          </p:nvSpPr>
          <p:spPr bwMode="auto">
            <a:xfrm>
              <a:off x="1680" y="1200"/>
              <a:ext cx="2352" cy="384"/>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4468" name="WordArt 20"/>
            <p:cNvSpPr>
              <a:spLocks noChangeArrowheads="1" noChangeShapeType="1" noTextEdit="1"/>
            </p:cNvSpPr>
            <p:nvPr/>
          </p:nvSpPr>
          <p:spPr bwMode="auto">
            <a:xfrm>
              <a:off x="1968" y="1272"/>
              <a:ext cx="1776" cy="237"/>
            </a:xfrm>
            <a:prstGeom prst="rect">
              <a:avLst/>
            </a:prstGeom>
          </p:spPr>
          <p:txBody>
            <a:bodyPr wrap="none" fromWordArt="1">
              <a:prstTxWarp prst="textInflate">
                <a:avLst>
                  <a:gd name="adj" fmla="val 13634"/>
                </a:avLst>
              </a:prstTxWarp>
            </a:bodyPr>
            <a:lstStyle/>
            <a:p>
              <a:pPr algn="ctr"/>
              <a:r>
                <a:rPr lang="en-US" sz="3600" kern="10">
                  <a:ln w="19050">
                    <a:noFill/>
                    <a:round/>
                    <a:headEnd/>
                    <a:tailEnd/>
                  </a:ln>
                  <a:solidFill>
                    <a:srgbClr val="FFFFEB"/>
                  </a:solidFill>
                  <a:latin typeface="Impact"/>
                </a:rPr>
                <a:t>Wilderness of Sinai</a:t>
              </a:r>
            </a:p>
          </p:txBody>
        </p:sp>
      </p:grpSp>
      <p:sp>
        <p:nvSpPr>
          <p:cNvPr id="104469" name="Freeform 21"/>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464"/>
                                        </p:tgtEl>
                                        <p:attrNameLst>
                                          <p:attrName>style.visibility</p:attrName>
                                        </p:attrNameLst>
                                      </p:cBhvr>
                                      <p:to>
                                        <p:strVal val="visible"/>
                                      </p:to>
                                    </p:set>
                                    <p:animEffect transition="in" filter="fade">
                                      <p:cBhvr>
                                        <p:cTn id="7" dur="2000"/>
                                        <p:tgtEl>
                                          <p:spTgt spid="104464"/>
                                        </p:tgtEl>
                                      </p:cBhvr>
                                    </p:animEffect>
                                    <p:anim calcmode="lin" valueType="num">
                                      <p:cBhvr>
                                        <p:cTn id="8" dur="2000" fill="hold"/>
                                        <p:tgtEl>
                                          <p:spTgt spid="104464"/>
                                        </p:tgtEl>
                                        <p:attrNameLst>
                                          <p:attrName>ppt_x</p:attrName>
                                        </p:attrNameLst>
                                      </p:cBhvr>
                                      <p:tavLst>
                                        <p:tav tm="0">
                                          <p:val>
                                            <p:strVal val="#ppt_x"/>
                                          </p:val>
                                        </p:tav>
                                        <p:tav tm="100000">
                                          <p:val>
                                            <p:strVal val="#ppt_x"/>
                                          </p:val>
                                        </p:tav>
                                      </p:tavLst>
                                    </p:anim>
                                    <p:anim calcmode="lin" valueType="num">
                                      <p:cBhvr>
                                        <p:cTn id="9" dur="2000" fill="hold"/>
                                        <p:tgtEl>
                                          <p:spTgt spid="1044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465"/>
                                        </p:tgtEl>
                                        <p:attrNameLst>
                                          <p:attrName>style.visibility</p:attrName>
                                        </p:attrNameLst>
                                      </p:cBhvr>
                                      <p:to>
                                        <p:strVal val="visible"/>
                                      </p:to>
                                    </p:set>
                                    <p:animEffect transition="in" filter="fade">
                                      <p:cBhvr>
                                        <p:cTn id="14" dur="2000"/>
                                        <p:tgtEl>
                                          <p:spTgt spid="104465"/>
                                        </p:tgtEl>
                                      </p:cBhvr>
                                    </p:animEffect>
                                    <p:anim calcmode="lin" valueType="num">
                                      <p:cBhvr>
                                        <p:cTn id="15" dur="2000" fill="hold"/>
                                        <p:tgtEl>
                                          <p:spTgt spid="104465"/>
                                        </p:tgtEl>
                                        <p:attrNameLst>
                                          <p:attrName>ppt_x</p:attrName>
                                        </p:attrNameLst>
                                      </p:cBhvr>
                                      <p:tavLst>
                                        <p:tav tm="0">
                                          <p:val>
                                            <p:strVal val="#ppt_x"/>
                                          </p:val>
                                        </p:tav>
                                        <p:tav tm="100000">
                                          <p:val>
                                            <p:strVal val="#ppt_x"/>
                                          </p:val>
                                        </p:tav>
                                      </p:tavLst>
                                    </p:anim>
                                    <p:anim calcmode="lin" valueType="num">
                                      <p:cBhvr>
                                        <p:cTn id="16" dur="2000" fill="hold"/>
                                        <p:tgtEl>
                                          <p:spTgt spid="1044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04461"/>
                                        </p:tgtEl>
                                        <p:attrNameLst>
                                          <p:attrName>style.visibility</p:attrName>
                                        </p:attrNameLst>
                                      </p:cBhvr>
                                      <p:to>
                                        <p:strVal val="visible"/>
                                      </p:to>
                                    </p:set>
                                    <p:animEffect transition="in" filter="barn(outVertical)">
                                      <p:cBhvr>
                                        <p:cTn id="21" dur="500"/>
                                        <p:tgtEl>
                                          <p:spTgt spid="104461"/>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272" fill="hold" nodeType="clickEffect">
                                  <p:stCondLst>
                                    <p:cond delay="0"/>
                                  </p:stCondLst>
                                  <p:childTnLst>
                                    <p:set>
                                      <p:cBhvr>
                                        <p:cTn id="25" dur="1" fill="hold">
                                          <p:stCondLst>
                                            <p:cond delay="0"/>
                                          </p:stCondLst>
                                        </p:cTn>
                                        <p:tgtEl>
                                          <p:spTgt spid="104466"/>
                                        </p:tgtEl>
                                        <p:attrNameLst>
                                          <p:attrName>style.visibility</p:attrName>
                                        </p:attrNameLst>
                                      </p:cBhvr>
                                      <p:to>
                                        <p:strVal val="visible"/>
                                      </p:to>
                                    </p:set>
                                    <p:anim calcmode="lin" valueType="num">
                                      <p:cBhvr>
                                        <p:cTn id="26" dur="1000" fill="hold"/>
                                        <p:tgtEl>
                                          <p:spTgt spid="104466"/>
                                        </p:tgtEl>
                                        <p:attrNameLst>
                                          <p:attrName>ppt_w</p:attrName>
                                        </p:attrNameLst>
                                      </p:cBhvr>
                                      <p:tavLst>
                                        <p:tav tm="0">
                                          <p:val>
                                            <p:strVal val="2/3*#ppt_w"/>
                                          </p:val>
                                        </p:tav>
                                        <p:tav tm="100000">
                                          <p:val>
                                            <p:strVal val="#ppt_w"/>
                                          </p:val>
                                        </p:tav>
                                      </p:tavLst>
                                    </p:anim>
                                    <p:anim calcmode="lin" valueType="num">
                                      <p:cBhvr>
                                        <p:cTn id="27" dur="1000" fill="hold"/>
                                        <p:tgtEl>
                                          <p:spTgt spid="104466"/>
                                        </p:tgtEl>
                                        <p:attrNameLst>
                                          <p:attrName>ppt_h</p:attrName>
                                        </p:attrNameLst>
                                      </p:cBhvr>
                                      <p:tavLst>
                                        <p:tav tm="0">
                                          <p:val>
                                            <p:strVal val="2/3*#ppt_h"/>
                                          </p:val>
                                        </p:tav>
                                        <p:tav tm="100000">
                                          <p:val>
                                            <p:strVal val="#ppt_h"/>
                                          </p:val>
                                        </p:tav>
                                      </p:tavLst>
                                    </p:anim>
                                  </p:childTnLst>
                                </p:cTn>
                              </p:par>
                              <p:par>
                                <p:cTn id="28" presetID="6" presetClass="emph" presetSubtype="0" fill="remove" grpId="0" nodeType="withEffect">
                                  <p:stCondLst>
                                    <p:cond delay="0"/>
                                  </p:stCondLst>
                                  <p:childTnLst>
                                    <p:animScale>
                                      <p:cBhvr>
                                        <p:cTn id="29" dur="2000" fill="hold"/>
                                        <p:tgtEl>
                                          <p:spTgt spid="104459"/>
                                        </p:tgtEl>
                                      </p:cBhvr>
                                      <p:by x="100000" y="100000"/>
                                    </p:animScale>
                                  </p:childTnLst>
                                </p:cTn>
                              </p:par>
                              <p:par>
                                <p:cTn id="30" presetID="30" presetClass="emph" presetSubtype="0" fill="remove" grpId="1" nodeType="withEffect">
                                  <p:stCondLst>
                                    <p:cond delay="0"/>
                                  </p:stCondLst>
                                  <p:childTnLst>
                                    <p:animClr clrSpc="hsl" dir="cw">
                                      <p:cBhvr override="childStyle">
                                        <p:cTn id="31" dur="2000" fill="hold"/>
                                        <p:tgtEl>
                                          <p:spTgt spid="104459"/>
                                        </p:tgtEl>
                                        <p:attrNameLst>
                                          <p:attrName>style.color</p:attrName>
                                        </p:attrNameLst>
                                      </p:cBhvr>
                                      <p:by>
                                        <p:hsl h="0" s="12549" l="25098"/>
                                      </p:by>
                                    </p:animClr>
                                    <p:animClr clrSpc="hsl" dir="cw">
                                      <p:cBhvr>
                                        <p:cTn id="32" dur="2000" fill="hold"/>
                                        <p:tgtEl>
                                          <p:spTgt spid="104459"/>
                                        </p:tgtEl>
                                        <p:attrNameLst>
                                          <p:attrName>fillcolor</p:attrName>
                                        </p:attrNameLst>
                                      </p:cBhvr>
                                      <p:by>
                                        <p:hsl h="0" s="12549" l="25098"/>
                                      </p:by>
                                    </p:animClr>
                                    <p:animClr clrSpc="hsl" dir="cw">
                                      <p:cBhvr>
                                        <p:cTn id="33" dur="2000" fill="hold"/>
                                        <p:tgtEl>
                                          <p:spTgt spid="104459"/>
                                        </p:tgtEl>
                                        <p:attrNameLst>
                                          <p:attrName>stroke.color</p:attrName>
                                        </p:attrNameLst>
                                      </p:cBhvr>
                                      <p:by>
                                        <p:hsl h="0" s="12549" l="25098"/>
                                      </p:by>
                                    </p:animClr>
                                    <p:set>
                                      <p:cBhvr>
                                        <p:cTn id="34" dur="2000" fill="hold"/>
                                        <p:tgtEl>
                                          <p:spTgt spid="104459"/>
                                        </p:tgtEl>
                                        <p:attrNameLst>
                                          <p:attrName>fill.type</p:attrName>
                                        </p:attrNameLst>
                                      </p:cBhvr>
                                      <p:to>
                                        <p:strVal val="solid"/>
                                      </p:to>
                                    </p:set>
                                  </p:childTnLst>
                                </p:cTn>
                              </p:par>
                              <p:par>
                                <p:cTn id="35" presetID="30" presetClass="emph" presetSubtype="0" fill="remove" grpId="2" nodeType="withEffect">
                                  <p:stCondLst>
                                    <p:cond delay="0"/>
                                  </p:stCondLst>
                                  <p:childTnLst>
                                    <p:animClr clrSpc="hsl" dir="cw">
                                      <p:cBhvr override="childStyle">
                                        <p:cTn id="36" dur="3000" fill="hold"/>
                                        <p:tgtEl>
                                          <p:spTgt spid="104459"/>
                                        </p:tgtEl>
                                        <p:attrNameLst>
                                          <p:attrName>style.color</p:attrName>
                                        </p:attrNameLst>
                                      </p:cBhvr>
                                      <p:by>
                                        <p:hsl h="0" s="12549" l="25098"/>
                                      </p:by>
                                    </p:animClr>
                                    <p:animClr clrSpc="hsl" dir="cw">
                                      <p:cBhvr>
                                        <p:cTn id="37" dur="3000" fill="hold"/>
                                        <p:tgtEl>
                                          <p:spTgt spid="104459"/>
                                        </p:tgtEl>
                                        <p:attrNameLst>
                                          <p:attrName>fillcolor</p:attrName>
                                        </p:attrNameLst>
                                      </p:cBhvr>
                                      <p:by>
                                        <p:hsl h="0" s="12549" l="25098"/>
                                      </p:by>
                                    </p:animClr>
                                    <p:animClr clrSpc="hsl" dir="cw">
                                      <p:cBhvr>
                                        <p:cTn id="38" dur="3000" fill="hold"/>
                                        <p:tgtEl>
                                          <p:spTgt spid="104459"/>
                                        </p:tgtEl>
                                        <p:attrNameLst>
                                          <p:attrName>stroke.color</p:attrName>
                                        </p:attrNameLst>
                                      </p:cBhvr>
                                      <p:by>
                                        <p:hsl h="0" s="12549" l="25098"/>
                                      </p:by>
                                    </p:animClr>
                                    <p:set>
                                      <p:cBhvr>
                                        <p:cTn id="39" dur="3000" fill="hold"/>
                                        <p:tgtEl>
                                          <p:spTgt spid="1044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9" grpId="0" animBg="1"/>
      <p:bldP spid="104459" grpId="1" animBg="1"/>
      <p:bldP spid="104459" grpId="2" animBg="1"/>
      <p:bldP spid="104464" grpId="0"/>
      <p:bldP spid="10446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5474"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05475" name="Freeform 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05476" name="WordArt 4"/>
          <p:cNvSpPr>
            <a:spLocks noChangeArrowheads="1" noChangeShapeType="1" noTextEdit="1"/>
          </p:cNvSpPr>
          <p:nvPr/>
        </p:nvSpPr>
        <p:spPr bwMode="auto">
          <a:xfrm>
            <a:off x="3276600" y="3800475"/>
            <a:ext cx="1446213" cy="238125"/>
          </a:xfrm>
          <a:prstGeom prst="rect">
            <a:avLst/>
          </a:prstGeom>
        </p:spPr>
        <p:txBody>
          <a:bodyPr wrap="none" fromWordArt="1">
            <a:prstTxWarp prst="textCanDown">
              <a:avLst>
                <a:gd name="adj" fmla="val 33333"/>
              </a:avLst>
            </a:prstTxWarp>
          </a:bodyPr>
          <a:lstStyle/>
          <a:p>
            <a:pPr algn="ctr"/>
            <a:r>
              <a:rPr lang="en-US" sz="3600" kern="10">
                <a:ln w="3175">
                  <a:noFill/>
                  <a:round/>
                  <a:headEnd/>
                  <a:tailEnd/>
                </a:ln>
                <a:gradFill rotWithShape="1">
                  <a:gsLst>
                    <a:gs pos="0">
                      <a:srgbClr val="996633"/>
                    </a:gs>
                    <a:gs pos="100000">
                      <a:srgbClr val="663300"/>
                    </a:gs>
                  </a:gsLst>
                  <a:lin ang="2700000" scaled="1"/>
                </a:gradFill>
                <a:latin typeface="MANDELA"/>
              </a:rPr>
              <a:t>Wilderness of Sin</a:t>
            </a:r>
          </a:p>
        </p:txBody>
      </p:sp>
      <p:sp>
        <p:nvSpPr>
          <p:cNvPr id="105477" name="WordArt 5"/>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05478" name="WordArt 6"/>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05479" name="WordArt 7"/>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05480" name="WordArt 8"/>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05481" name="WordArt 9"/>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05482" name="WordArt 10"/>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105483" name="WordArt 11"/>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105484" name="WordArt 12"/>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105485" name="Text Box 13"/>
          <p:cNvSpPr txBox="1">
            <a:spLocks noChangeArrowheads="1"/>
          </p:cNvSpPr>
          <p:nvPr/>
        </p:nvSpPr>
        <p:spPr bwMode="auto">
          <a:xfrm>
            <a:off x="609600" y="76200"/>
            <a:ext cx="7848600" cy="579438"/>
          </a:xfrm>
          <a:prstGeom prst="rect">
            <a:avLst/>
          </a:prstGeom>
          <a:noFill/>
          <a:ln w="9525">
            <a:noFill/>
            <a:miter lim="800000"/>
            <a:headEnd/>
            <a:tailEnd/>
          </a:ln>
          <a:effectLst>
            <a:outerShdw dist="12700" dir="5400000" algn="ctr" rotWithShape="0">
              <a:srgbClr val="66FFFF"/>
            </a:outerShdw>
          </a:effectLst>
        </p:spPr>
        <p:txBody>
          <a:bodyPr>
            <a:spAutoFit/>
          </a:bodyPr>
          <a:lstStyle/>
          <a:p>
            <a:pPr eaLnBrk="0" hangingPunct="0"/>
            <a:r>
              <a:rPr lang="en-US" sz="3200" u="sng">
                <a:solidFill>
                  <a:srgbClr val="66FFFF"/>
                </a:solidFill>
                <a:latin typeface="Fette Engschrift" pitchFamily="2" charset="0"/>
              </a:rPr>
              <a:t>2.2.2.3  The Providence of Restoration and the Tabernacle</a:t>
            </a:r>
          </a:p>
        </p:txBody>
      </p:sp>
      <p:sp>
        <p:nvSpPr>
          <p:cNvPr id="105486" name="Text Box 14"/>
          <p:cNvSpPr txBox="1">
            <a:spLocks noChangeArrowheads="1"/>
          </p:cNvSpPr>
          <p:nvPr/>
        </p:nvSpPr>
        <p:spPr bwMode="auto">
          <a:xfrm>
            <a:off x="1143000" y="533400"/>
            <a:ext cx="6858000" cy="641350"/>
          </a:xfrm>
          <a:prstGeom prst="rect">
            <a:avLst/>
          </a:prstGeom>
          <a:noFill/>
          <a:ln w="9525">
            <a:noFill/>
            <a:miter lim="800000"/>
            <a:headEnd/>
            <a:tailEnd/>
          </a:ln>
          <a:effectLst>
            <a:outerShdw dist="12700" dir="5400000" algn="ctr" rotWithShape="0">
              <a:srgbClr val="66FFFF"/>
            </a:outerShdw>
          </a:effectLst>
        </p:spPr>
        <p:txBody>
          <a:bodyPr>
            <a:spAutoFit/>
          </a:bodyPr>
          <a:lstStyle/>
          <a:p>
            <a:pPr algn="ctr" eaLnBrk="0" hangingPunct="0"/>
            <a:r>
              <a:rPr lang="en-US" sz="3600" u="sng">
                <a:solidFill>
                  <a:srgbClr val="66FFFF"/>
                </a:solidFill>
                <a:latin typeface="Fette Engschrift" pitchFamily="2" charset="0"/>
              </a:rPr>
              <a:t>First and second foundations for the Tabernacle</a:t>
            </a:r>
          </a:p>
        </p:txBody>
      </p:sp>
      <p:grpSp>
        <p:nvGrpSpPr>
          <p:cNvPr id="105487" name="Group 15"/>
          <p:cNvGrpSpPr>
            <a:grpSpLocks/>
          </p:cNvGrpSpPr>
          <p:nvPr/>
        </p:nvGrpSpPr>
        <p:grpSpPr bwMode="auto">
          <a:xfrm>
            <a:off x="2667000" y="1905000"/>
            <a:ext cx="3733800" cy="609600"/>
            <a:chOff x="1680" y="1200"/>
            <a:chExt cx="2352" cy="384"/>
          </a:xfrm>
        </p:grpSpPr>
        <p:sp>
          <p:nvSpPr>
            <p:cNvPr id="105488" name="Oval 16"/>
            <p:cNvSpPr>
              <a:spLocks noChangeArrowheads="1"/>
            </p:cNvSpPr>
            <p:nvPr/>
          </p:nvSpPr>
          <p:spPr bwMode="auto">
            <a:xfrm>
              <a:off x="1680" y="1200"/>
              <a:ext cx="2352" cy="384"/>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5489" name="WordArt 17"/>
            <p:cNvSpPr>
              <a:spLocks noChangeArrowheads="1" noChangeShapeType="1" noTextEdit="1"/>
            </p:cNvSpPr>
            <p:nvPr/>
          </p:nvSpPr>
          <p:spPr bwMode="auto">
            <a:xfrm>
              <a:off x="1968" y="1272"/>
              <a:ext cx="1776" cy="237"/>
            </a:xfrm>
            <a:prstGeom prst="rect">
              <a:avLst/>
            </a:prstGeom>
          </p:spPr>
          <p:txBody>
            <a:bodyPr wrap="none" fromWordArt="1">
              <a:prstTxWarp prst="textInflate">
                <a:avLst>
                  <a:gd name="adj" fmla="val 13634"/>
                </a:avLst>
              </a:prstTxWarp>
            </a:bodyPr>
            <a:lstStyle/>
            <a:p>
              <a:pPr algn="ctr"/>
              <a:r>
                <a:rPr lang="en-US" sz="3600" kern="10">
                  <a:ln w="19050">
                    <a:noFill/>
                    <a:round/>
                    <a:headEnd/>
                    <a:tailEnd/>
                  </a:ln>
                  <a:solidFill>
                    <a:srgbClr val="FFFFEB"/>
                  </a:solidFill>
                  <a:latin typeface="Impact"/>
                </a:rPr>
                <a:t>Wilderness of Sinai</a:t>
              </a:r>
            </a:p>
          </p:txBody>
        </p:sp>
      </p:grpSp>
      <p:sp>
        <p:nvSpPr>
          <p:cNvPr id="105490" name="Text Box 18"/>
          <p:cNvSpPr txBox="1">
            <a:spLocks noChangeArrowheads="1"/>
          </p:cNvSpPr>
          <p:nvPr/>
        </p:nvSpPr>
        <p:spPr bwMode="auto">
          <a:xfrm>
            <a:off x="1371600" y="3001963"/>
            <a:ext cx="2209800" cy="519112"/>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dirty="0">
                <a:solidFill>
                  <a:srgbClr val="FFFFF3"/>
                </a:solidFill>
                <a:latin typeface="Impact" pitchFamily="34" charset="0"/>
              </a:rPr>
              <a:t>Forty-day fast</a:t>
            </a:r>
            <a:endParaRPr lang="en-US" sz="3200" dirty="0">
              <a:solidFill>
                <a:srgbClr val="FFFFF3"/>
              </a:solidFill>
            </a:endParaRPr>
          </a:p>
        </p:txBody>
      </p:sp>
      <p:sp>
        <p:nvSpPr>
          <p:cNvPr id="105491" name="Text Box 19"/>
          <p:cNvSpPr txBox="1">
            <a:spLocks noChangeArrowheads="1"/>
          </p:cNvSpPr>
          <p:nvPr/>
        </p:nvSpPr>
        <p:spPr bwMode="auto">
          <a:xfrm>
            <a:off x="1066800" y="29718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dirty="0">
                <a:solidFill>
                  <a:srgbClr val="FFFFF3"/>
                </a:solidFill>
                <a:latin typeface="Times New Roman" pitchFamily="18" charset="0"/>
                <a:sym typeface="CommonBullets" pitchFamily="34" charset="2"/>
              </a:rPr>
              <a:t></a:t>
            </a:r>
            <a:endParaRPr lang="en-US" sz="4800" b="1" dirty="0">
              <a:solidFill>
                <a:srgbClr val="FFFFF3"/>
              </a:solidFill>
              <a:latin typeface="Times New Roman" pitchFamily="18" charset="0"/>
            </a:endParaRPr>
          </a:p>
        </p:txBody>
      </p:sp>
      <p:sp>
        <p:nvSpPr>
          <p:cNvPr id="105492" name="Text Box 20"/>
          <p:cNvSpPr txBox="1">
            <a:spLocks noChangeArrowheads="1"/>
          </p:cNvSpPr>
          <p:nvPr/>
        </p:nvSpPr>
        <p:spPr bwMode="auto">
          <a:xfrm>
            <a:off x="1066800" y="46482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dirty="0">
                <a:solidFill>
                  <a:srgbClr val="FFFFF3"/>
                </a:solidFill>
                <a:latin typeface="Times New Roman" pitchFamily="18" charset="0"/>
                <a:sym typeface="CommonBullets" pitchFamily="34" charset="2"/>
              </a:rPr>
              <a:t></a:t>
            </a:r>
            <a:endParaRPr lang="en-US" sz="4800" b="1" dirty="0">
              <a:solidFill>
                <a:srgbClr val="FFFFF3"/>
              </a:solidFill>
              <a:latin typeface="Times New Roman" pitchFamily="18" charset="0"/>
            </a:endParaRPr>
          </a:p>
        </p:txBody>
      </p:sp>
      <p:sp>
        <p:nvSpPr>
          <p:cNvPr id="105493" name="Text Box 21"/>
          <p:cNvSpPr txBox="1">
            <a:spLocks noChangeArrowheads="1"/>
          </p:cNvSpPr>
          <p:nvPr/>
        </p:nvSpPr>
        <p:spPr bwMode="auto">
          <a:xfrm>
            <a:off x="1371600" y="4670425"/>
            <a:ext cx="27432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dirty="0">
                <a:solidFill>
                  <a:srgbClr val="FFFFF3"/>
                </a:solidFill>
                <a:latin typeface="Impact" pitchFamily="34" charset="0"/>
              </a:rPr>
              <a:t>Indemnity period</a:t>
            </a:r>
          </a:p>
        </p:txBody>
      </p:sp>
      <p:pic>
        <p:nvPicPr>
          <p:cNvPr id="105495" name="Picture 23" descr="Law Given on Mt"/>
          <p:cNvPicPr>
            <a:picLocks noChangeAspect="1" noChangeArrowheads="1"/>
          </p:cNvPicPr>
          <p:nvPr/>
        </p:nvPicPr>
        <p:blipFill>
          <a:blip r:embed="rId4"/>
          <a:srcRect/>
          <a:stretch>
            <a:fillRect/>
          </a:stretch>
        </p:blipFill>
        <p:spPr bwMode="auto">
          <a:xfrm>
            <a:off x="4514850" y="1143000"/>
            <a:ext cx="3333750" cy="4572000"/>
          </a:xfrm>
          <a:prstGeom prst="rect">
            <a:avLst/>
          </a:prstGeom>
          <a:noFill/>
        </p:spPr>
      </p:pic>
      <p:sp>
        <p:nvSpPr>
          <p:cNvPr id="105494" name="Text Box 22"/>
          <p:cNvSpPr txBox="1">
            <a:spLocks noChangeArrowheads="1"/>
          </p:cNvSpPr>
          <p:nvPr/>
        </p:nvSpPr>
        <p:spPr bwMode="auto">
          <a:xfrm>
            <a:off x="1066800" y="3589338"/>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rgbClr val="FFFFF3"/>
                </a:solidFill>
                <a:latin typeface="Times New Roman" pitchFamily="18" charset="0"/>
                <a:sym typeface="CommonBullets" pitchFamily="34" charset="2"/>
              </a:rPr>
              <a:t></a:t>
            </a:r>
            <a:endParaRPr lang="en-US" sz="4800" b="1" dirty="0">
              <a:solidFill>
                <a:srgbClr val="FFFFF3"/>
              </a:solidFill>
              <a:latin typeface="Times New Roman" pitchFamily="18" charset="0"/>
            </a:endParaRPr>
          </a:p>
        </p:txBody>
      </p:sp>
      <p:grpSp>
        <p:nvGrpSpPr>
          <p:cNvPr id="31" name="Group 30"/>
          <p:cNvGrpSpPr/>
          <p:nvPr/>
        </p:nvGrpSpPr>
        <p:grpSpPr>
          <a:xfrm>
            <a:off x="1371600" y="3578225"/>
            <a:ext cx="6477000" cy="522288"/>
            <a:chOff x="1371600" y="3578225"/>
            <a:chExt cx="6477000" cy="522288"/>
          </a:xfrm>
        </p:grpSpPr>
        <p:sp>
          <p:nvSpPr>
            <p:cNvPr id="105500" name="Text Box 28"/>
            <p:cNvSpPr txBox="1">
              <a:spLocks noChangeArrowheads="1"/>
            </p:cNvSpPr>
            <p:nvPr/>
          </p:nvSpPr>
          <p:spPr bwMode="auto">
            <a:xfrm>
              <a:off x="1371600" y="3581400"/>
              <a:ext cx="47244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dirty="0">
                  <a:solidFill>
                    <a:srgbClr val="FFFFF3"/>
                  </a:solidFill>
                  <a:latin typeface="Impact" pitchFamily="34" charset="0"/>
                </a:rPr>
                <a:t>Instruction concerning Ark and</a:t>
              </a:r>
            </a:p>
          </p:txBody>
        </p:sp>
        <p:sp>
          <p:nvSpPr>
            <p:cNvPr id="105501" name="Text Box 29"/>
            <p:cNvSpPr txBox="1">
              <a:spLocks noChangeArrowheads="1"/>
            </p:cNvSpPr>
            <p:nvPr/>
          </p:nvSpPr>
          <p:spPr bwMode="auto">
            <a:xfrm>
              <a:off x="5943600" y="3578225"/>
              <a:ext cx="19050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dirty="0">
                  <a:solidFill>
                    <a:srgbClr val="FFFFF3"/>
                  </a:solidFill>
                  <a:latin typeface="Impact" pitchFamily="34" charset="0"/>
                </a:rPr>
                <a:t>Tabernacle</a:t>
              </a:r>
            </a:p>
          </p:txBody>
        </p:sp>
      </p:grpSp>
      <p:sp>
        <p:nvSpPr>
          <p:cNvPr id="105496" name="Rectangle 24"/>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5497" name="Group 25"/>
          <p:cNvGrpSpPr>
            <a:grpSpLocks/>
          </p:cNvGrpSpPr>
          <p:nvPr/>
        </p:nvGrpSpPr>
        <p:grpSpPr bwMode="auto">
          <a:xfrm>
            <a:off x="1143000" y="5918200"/>
            <a:ext cx="6934200" cy="635000"/>
            <a:chOff x="240" y="3744"/>
            <a:chExt cx="4368" cy="400"/>
          </a:xfrm>
        </p:grpSpPr>
        <p:sp>
          <p:nvSpPr>
            <p:cNvPr id="105498" name="Text Box 26"/>
            <p:cNvSpPr txBox="1">
              <a:spLocks noChangeArrowheads="1"/>
            </p:cNvSpPr>
            <p:nvPr/>
          </p:nvSpPr>
          <p:spPr bwMode="auto">
            <a:xfrm>
              <a:off x="480" y="3776"/>
              <a:ext cx="4128"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During his </a:t>
              </a:r>
              <a:r>
                <a:rPr lang="en-US" sz="2000" b="1" u="sng" dirty="0">
                  <a:solidFill>
                    <a:schemeClr val="bg1"/>
                  </a:solidFill>
                  <a:latin typeface="Arial Narrow" pitchFamily="34" charset="0"/>
                </a:rPr>
                <a:t>fast</a:t>
              </a:r>
              <a:r>
                <a:rPr lang="en-US" sz="2000" b="1" dirty="0">
                  <a:solidFill>
                    <a:schemeClr val="bg1"/>
                  </a:solidFill>
                  <a:latin typeface="Arial Narrow" pitchFamily="34" charset="0"/>
                </a:rPr>
                <a:t> on Mt. Sinai, Moses received God’s instructions concerning the </a:t>
              </a:r>
              <a:r>
                <a:rPr lang="en-US" sz="2000" b="1" u="sng" dirty="0">
                  <a:solidFill>
                    <a:schemeClr val="bg1"/>
                  </a:solidFill>
                  <a:latin typeface="Arial Narrow" pitchFamily="34" charset="0"/>
                </a:rPr>
                <a:t>Ark of the Covenant and the Tabernacle</a:t>
              </a:r>
              <a:r>
                <a:rPr lang="en-US" sz="2000" b="1" dirty="0">
                  <a:solidFill>
                    <a:schemeClr val="bg1"/>
                  </a:solidFill>
                  <a:latin typeface="Arial Narrow" pitchFamily="34" charset="0"/>
                </a:rPr>
                <a:t>. </a:t>
              </a:r>
            </a:p>
          </p:txBody>
        </p:sp>
        <p:sp>
          <p:nvSpPr>
            <p:cNvPr id="105499" name="Text Box 27"/>
            <p:cNvSpPr txBox="1">
              <a:spLocks noChangeArrowheads="1"/>
            </p:cNvSpPr>
            <p:nvPr/>
          </p:nvSpPr>
          <p:spPr bwMode="auto">
            <a:xfrm>
              <a:off x="240" y="3744"/>
              <a:ext cx="240" cy="282"/>
            </a:xfrm>
            <a:prstGeom prst="rect">
              <a:avLst/>
            </a:prstGeom>
            <a:noFill/>
            <a:ln w="9525">
              <a:noFill/>
              <a:miter lim="800000"/>
              <a:headEnd/>
              <a:tailEnd/>
            </a:ln>
            <a:effectLst/>
          </p:spPr>
          <p:txBody>
            <a:bodyPr>
              <a:spAutoFit/>
            </a:bodyPr>
            <a:lstStyle/>
            <a:p>
              <a:pPr eaLnBrk="0" hangingPunct="0">
                <a:lnSpc>
                  <a:spcPts val="28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5497"/>
                                        </p:tgtEl>
                                        <p:attrNameLst>
                                          <p:attrName>style.visibility</p:attrName>
                                        </p:attrNameLst>
                                      </p:cBhvr>
                                      <p:to>
                                        <p:strVal val="visible"/>
                                      </p:to>
                                    </p:set>
                                    <p:animEffect transition="in" filter="barn(outVertical)">
                                      <p:cBhvr>
                                        <p:cTn id="7" dur="500"/>
                                        <p:tgtEl>
                                          <p:spTgt spid="10549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5490"/>
                                        </p:tgtEl>
                                        <p:attrNameLst>
                                          <p:attrName>style.visibility</p:attrName>
                                        </p:attrNameLst>
                                      </p:cBhvr>
                                      <p:to>
                                        <p:strVal val="visible"/>
                                      </p:to>
                                    </p:set>
                                    <p:anim calcmode="lin" valueType="num">
                                      <p:cBhvr>
                                        <p:cTn id="12" dur="1000" fill="hold"/>
                                        <p:tgtEl>
                                          <p:spTgt spid="105490"/>
                                        </p:tgtEl>
                                        <p:attrNameLst>
                                          <p:attrName>ppt_w</p:attrName>
                                        </p:attrNameLst>
                                      </p:cBhvr>
                                      <p:tavLst>
                                        <p:tav tm="0">
                                          <p:val>
                                            <p:strVal val="#ppt_w*0.70"/>
                                          </p:val>
                                        </p:tav>
                                        <p:tav tm="100000">
                                          <p:val>
                                            <p:strVal val="#ppt_w"/>
                                          </p:val>
                                        </p:tav>
                                      </p:tavLst>
                                    </p:anim>
                                    <p:anim calcmode="lin" valueType="num">
                                      <p:cBhvr>
                                        <p:cTn id="13" dur="1000" fill="hold"/>
                                        <p:tgtEl>
                                          <p:spTgt spid="105490"/>
                                        </p:tgtEl>
                                        <p:attrNameLst>
                                          <p:attrName>ppt_h</p:attrName>
                                        </p:attrNameLst>
                                      </p:cBhvr>
                                      <p:tavLst>
                                        <p:tav tm="0">
                                          <p:val>
                                            <p:strVal val="#ppt_h"/>
                                          </p:val>
                                        </p:tav>
                                        <p:tav tm="100000">
                                          <p:val>
                                            <p:strVal val="#ppt_h"/>
                                          </p:val>
                                        </p:tav>
                                      </p:tavLst>
                                    </p:anim>
                                    <p:animEffect transition="in" filter="fade">
                                      <p:cBhvr>
                                        <p:cTn id="14" dur="1000"/>
                                        <p:tgtEl>
                                          <p:spTgt spid="105490"/>
                                        </p:tgtEl>
                                      </p:cBhvr>
                                    </p:animEffect>
                                  </p:childTnLst>
                                </p:cTn>
                              </p:par>
                              <p:par>
                                <p:cTn id="15" presetID="10" presetClass="entr" presetSubtype="0" fill="hold" nodeType="withEffect">
                                  <p:stCondLst>
                                    <p:cond delay="0"/>
                                  </p:stCondLst>
                                  <p:childTnLst>
                                    <p:set>
                                      <p:cBhvr>
                                        <p:cTn id="16" dur="1" fill="hold">
                                          <p:stCondLst>
                                            <p:cond delay="0"/>
                                          </p:stCondLst>
                                        </p:cTn>
                                        <p:tgtEl>
                                          <p:spTgt spid="105495"/>
                                        </p:tgtEl>
                                        <p:attrNameLst>
                                          <p:attrName>style.visibility</p:attrName>
                                        </p:attrNameLst>
                                      </p:cBhvr>
                                      <p:to>
                                        <p:strVal val="visible"/>
                                      </p:to>
                                    </p:set>
                                    <p:animEffect transition="in" filter="fade">
                                      <p:cBhvr>
                                        <p:cTn id="17" dur="2000"/>
                                        <p:tgtEl>
                                          <p:spTgt spid="105495"/>
                                        </p:tgtEl>
                                      </p:cBhvr>
                                    </p:animEffect>
                                  </p:childTnLst>
                                </p:cTn>
                              </p:par>
                              <p:par>
                                <p:cTn id="18" presetID="10" presetClass="entr" presetSubtype="0" fill="hold" nodeType="withEffect">
                                  <p:stCondLst>
                                    <p:cond delay="0"/>
                                  </p:stCondLst>
                                  <p:childTnLst>
                                    <p:set>
                                      <p:cBhvr>
                                        <p:cTn id="19" dur="1" fill="hold">
                                          <p:stCondLst>
                                            <p:cond delay="0"/>
                                          </p:stCondLst>
                                        </p:cTn>
                                        <p:tgtEl>
                                          <p:spTgt spid="105491"/>
                                        </p:tgtEl>
                                        <p:attrNameLst>
                                          <p:attrName>style.visibility</p:attrName>
                                        </p:attrNameLst>
                                      </p:cBhvr>
                                      <p:to>
                                        <p:strVal val="visible"/>
                                      </p:to>
                                    </p:set>
                                    <p:animEffect transition="in" filter="fade">
                                      <p:cBhvr>
                                        <p:cTn id="20" dur="1000"/>
                                        <p:tgtEl>
                                          <p:spTgt spid="105491"/>
                                        </p:tgtEl>
                                      </p:cBhvr>
                                    </p:animEffect>
                                  </p:childTnLst>
                                </p:cTn>
                              </p:par>
                              <p:par>
                                <p:cTn id="21" presetID="10" presetClass="entr" presetSubtype="0" fill="hold" nodeType="withEffect">
                                  <p:stCondLst>
                                    <p:cond delay="0"/>
                                  </p:stCondLst>
                                  <p:childTnLst>
                                    <p:set>
                                      <p:cBhvr>
                                        <p:cTn id="22" dur="1" fill="hold">
                                          <p:stCondLst>
                                            <p:cond delay="0"/>
                                          </p:stCondLst>
                                        </p:cTn>
                                        <p:tgtEl>
                                          <p:spTgt spid="105493"/>
                                        </p:tgtEl>
                                        <p:attrNameLst>
                                          <p:attrName>style.visibility</p:attrName>
                                        </p:attrNameLst>
                                      </p:cBhvr>
                                      <p:to>
                                        <p:strVal val="visible"/>
                                      </p:to>
                                    </p:set>
                                    <p:animEffect transition="in" filter="fade">
                                      <p:cBhvr>
                                        <p:cTn id="23" dur="2000"/>
                                        <p:tgtEl>
                                          <p:spTgt spid="105493"/>
                                        </p:tgtEl>
                                      </p:cBhvr>
                                    </p:animEffect>
                                  </p:childTnLst>
                                </p:cTn>
                              </p:par>
                              <p:par>
                                <p:cTn id="24" presetID="10" presetClass="entr" presetSubtype="0" fill="hold" nodeType="withEffect">
                                  <p:stCondLst>
                                    <p:cond delay="0"/>
                                  </p:stCondLst>
                                  <p:childTnLst>
                                    <p:set>
                                      <p:cBhvr>
                                        <p:cTn id="25" dur="1" fill="hold">
                                          <p:stCondLst>
                                            <p:cond delay="0"/>
                                          </p:stCondLst>
                                        </p:cTn>
                                        <p:tgtEl>
                                          <p:spTgt spid="105492"/>
                                        </p:tgtEl>
                                        <p:attrNameLst>
                                          <p:attrName>style.visibility</p:attrName>
                                        </p:attrNameLst>
                                      </p:cBhvr>
                                      <p:to>
                                        <p:strVal val="visible"/>
                                      </p:to>
                                    </p:set>
                                    <p:animEffect transition="in" filter="fade">
                                      <p:cBhvr>
                                        <p:cTn id="26" dur="2000"/>
                                        <p:tgtEl>
                                          <p:spTgt spid="10549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2000" fill="hold"/>
                                        <p:tgtEl>
                                          <p:spTgt spid="31"/>
                                        </p:tgtEl>
                                        <p:attrNameLst>
                                          <p:attrName>ppt_w</p:attrName>
                                        </p:attrNameLst>
                                      </p:cBhvr>
                                      <p:tavLst>
                                        <p:tav tm="0">
                                          <p:val>
                                            <p:strVal val="#ppt_w*0.70"/>
                                          </p:val>
                                        </p:tav>
                                        <p:tav tm="100000">
                                          <p:val>
                                            <p:strVal val="#ppt_w"/>
                                          </p:val>
                                        </p:tav>
                                      </p:tavLst>
                                    </p:anim>
                                    <p:anim calcmode="lin" valueType="num">
                                      <p:cBhvr>
                                        <p:cTn id="32" dur="2000" fill="hold"/>
                                        <p:tgtEl>
                                          <p:spTgt spid="31"/>
                                        </p:tgtEl>
                                        <p:attrNameLst>
                                          <p:attrName>ppt_h</p:attrName>
                                        </p:attrNameLst>
                                      </p:cBhvr>
                                      <p:tavLst>
                                        <p:tav tm="0">
                                          <p:val>
                                            <p:strVal val="#ppt_h"/>
                                          </p:val>
                                        </p:tav>
                                        <p:tav tm="100000">
                                          <p:val>
                                            <p:strVal val="#ppt_h"/>
                                          </p:val>
                                        </p:tav>
                                      </p:tavLst>
                                    </p:anim>
                                    <p:animEffect transition="in" filter="fade">
                                      <p:cBhvr>
                                        <p:cTn id="33" dur="20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5494"/>
                                        </p:tgtEl>
                                        <p:attrNameLst>
                                          <p:attrName>style.visibility</p:attrName>
                                        </p:attrNameLst>
                                      </p:cBhvr>
                                      <p:to>
                                        <p:strVal val="visible"/>
                                      </p:to>
                                    </p:set>
                                    <p:animEffect transition="in" filter="fade">
                                      <p:cBhvr>
                                        <p:cTn id="36" dur="2000"/>
                                        <p:tgtEl>
                                          <p:spTgt spid="105494"/>
                                        </p:tgtEl>
                                      </p:cBhvr>
                                    </p:animEffect>
                                  </p:childTnLst>
                                </p:cTn>
                              </p:par>
                              <p:par>
                                <p:cTn id="37" presetID="10" presetClass="exit" presetSubtype="0" fill="hold" nodeType="withEffect">
                                  <p:stCondLst>
                                    <p:cond delay="1000"/>
                                  </p:stCondLst>
                                  <p:childTnLst>
                                    <p:animEffect transition="out" filter="fade">
                                      <p:cBhvr>
                                        <p:cTn id="38" dur="2000"/>
                                        <p:tgtEl>
                                          <p:spTgt spid="105495"/>
                                        </p:tgtEl>
                                      </p:cBhvr>
                                    </p:animEffect>
                                    <p:set>
                                      <p:cBhvr>
                                        <p:cTn id="39" dur="1" fill="hold">
                                          <p:stCondLst>
                                            <p:cond delay="1999"/>
                                          </p:stCondLst>
                                        </p:cTn>
                                        <p:tgtEl>
                                          <p:spTgt spid="1054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90" grpId="0"/>
      <p:bldP spid="105494"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6498"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06500" name="WordArt 4"/>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06501" name="WordArt 5"/>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06502" name="WordArt 6"/>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06503" name="WordArt 7"/>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06504" name="WordArt 8"/>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06505" name="WordArt 9"/>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106506" name="WordArt 10"/>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106507" name="WordArt 11"/>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106508" name="Text Box 12"/>
          <p:cNvSpPr txBox="1">
            <a:spLocks noChangeArrowheads="1"/>
          </p:cNvSpPr>
          <p:nvPr/>
        </p:nvSpPr>
        <p:spPr bwMode="auto">
          <a:xfrm>
            <a:off x="609600" y="76200"/>
            <a:ext cx="7848600" cy="579438"/>
          </a:xfrm>
          <a:prstGeom prst="rect">
            <a:avLst/>
          </a:prstGeom>
          <a:noFill/>
          <a:ln w="9525">
            <a:noFill/>
            <a:miter lim="800000"/>
            <a:headEnd/>
            <a:tailEnd/>
          </a:ln>
          <a:effectLst>
            <a:outerShdw dist="12700" dir="5400000" algn="ctr" rotWithShape="0">
              <a:srgbClr val="66FFFF"/>
            </a:outerShdw>
          </a:effectLst>
        </p:spPr>
        <p:txBody>
          <a:bodyPr>
            <a:spAutoFit/>
          </a:bodyPr>
          <a:lstStyle/>
          <a:p>
            <a:pPr eaLnBrk="0" hangingPunct="0"/>
            <a:r>
              <a:rPr lang="en-US" sz="3200" u="sng">
                <a:solidFill>
                  <a:srgbClr val="66FFFF"/>
                </a:solidFill>
                <a:latin typeface="Fette Engschrift" pitchFamily="2" charset="0"/>
              </a:rPr>
              <a:t>2.2.2.3  The Providence of Restoration and the Tabernacle</a:t>
            </a:r>
          </a:p>
        </p:txBody>
      </p:sp>
      <p:sp>
        <p:nvSpPr>
          <p:cNvPr id="106509" name="Text Box 13"/>
          <p:cNvSpPr txBox="1">
            <a:spLocks noChangeArrowheads="1"/>
          </p:cNvSpPr>
          <p:nvPr/>
        </p:nvSpPr>
        <p:spPr bwMode="auto">
          <a:xfrm>
            <a:off x="1143000" y="533400"/>
            <a:ext cx="6858000" cy="641350"/>
          </a:xfrm>
          <a:prstGeom prst="rect">
            <a:avLst/>
          </a:prstGeom>
          <a:noFill/>
          <a:ln w="9525">
            <a:noFill/>
            <a:miter lim="800000"/>
            <a:headEnd/>
            <a:tailEnd/>
          </a:ln>
          <a:effectLst>
            <a:outerShdw dist="12700" dir="5400000" algn="ctr" rotWithShape="0">
              <a:srgbClr val="66FFFF"/>
            </a:outerShdw>
          </a:effectLst>
        </p:spPr>
        <p:txBody>
          <a:bodyPr>
            <a:spAutoFit/>
          </a:bodyPr>
          <a:lstStyle/>
          <a:p>
            <a:pPr algn="ctr" eaLnBrk="0" hangingPunct="0"/>
            <a:r>
              <a:rPr lang="en-US" sz="3600" u="sng">
                <a:solidFill>
                  <a:srgbClr val="66FFFF"/>
                </a:solidFill>
                <a:latin typeface="Fette Engschrift" pitchFamily="2" charset="0"/>
              </a:rPr>
              <a:t>First and second foundations for the Tabernacle</a:t>
            </a:r>
          </a:p>
        </p:txBody>
      </p:sp>
      <p:grpSp>
        <p:nvGrpSpPr>
          <p:cNvPr id="106510" name="Group 14"/>
          <p:cNvGrpSpPr>
            <a:grpSpLocks/>
          </p:cNvGrpSpPr>
          <p:nvPr/>
        </p:nvGrpSpPr>
        <p:grpSpPr bwMode="auto">
          <a:xfrm>
            <a:off x="2667000" y="1905000"/>
            <a:ext cx="3733800" cy="609600"/>
            <a:chOff x="1680" y="1200"/>
            <a:chExt cx="2352" cy="384"/>
          </a:xfrm>
        </p:grpSpPr>
        <p:sp>
          <p:nvSpPr>
            <p:cNvPr id="106511" name="Oval 15"/>
            <p:cNvSpPr>
              <a:spLocks noChangeArrowheads="1"/>
            </p:cNvSpPr>
            <p:nvPr/>
          </p:nvSpPr>
          <p:spPr bwMode="auto">
            <a:xfrm>
              <a:off x="1680" y="1200"/>
              <a:ext cx="2352" cy="384"/>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6512" name="WordArt 16"/>
            <p:cNvSpPr>
              <a:spLocks noChangeArrowheads="1" noChangeShapeType="1" noTextEdit="1"/>
            </p:cNvSpPr>
            <p:nvPr/>
          </p:nvSpPr>
          <p:spPr bwMode="auto">
            <a:xfrm>
              <a:off x="1968" y="1272"/>
              <a:ext cx="1776" cy="237"/>
            </a:xfrm>
            <a:prstGeom prst="rect">
              <a:avLst/>
            </a:prstGeom>
          </p:spPr>
          <p:txBody>
            <a:bodyPr wrap="none" fromWordArt="1">
              <a:prstTxWarp prst="textInflate">
                <a:avLst>
                  <a:gd name="adj" fmla="val 13634"/>
                </a:avLst>
              </a:prstTxWarp>
            </a:bodyPr>
            <a:lstStyle/>
            <a:p>
              <a:pPr algn="ctr"/>
              <a:r>
                <a:rPr lang="en-US" sz="3600" kern="10">
                  <a:ln w="19050">
                    <a:noFill/>
                    <a:round/>
                    <a:headEnd/>
                    <a:tailEnd/>
                  </a:ln>
                  <a:solidFill>
                    <a:srgbClr val="FFFFEB"/>
                  </a:solidFill>
                  <a:latin typeface="Impact"/>
                </a:rPr>
                <a:t>Wilderness of Sinai</a:t>
              </a:r>
            </a:p>
          </p:txBody>
        </p:sp>
      </p:grpSp>
      <p:sp>
        <p:nvSpPr>
          <p:cNvPr id="106513" name="Text Box 17"/>
          <p:cNvSpPr txBox="1">
            <a:spLocks noChangeArrowheads="1"/>
          </p:cNvSpPr>
          <p:nvPr/>
        </p:nvSpPr>
        <p:spPr bwMode="auto">
          <a:xfrm>
            <a:off x="1371600" y="3001963"/>
            <a:ext cx="2209800" cy="519112"/>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Forty-day fast</a:t>
            </a:r>
            <a:endParaRPr lang="en-US" sz="3200">
              <a:solidFill>
                <a:srgbClr val="FFFFF3"/>
              </a:solidFill>
            </a:endParaRPr>
          </a:p>
        </p:txBody>
      </p:sp>
      <p:sp>
        <p:nvSpPr>
          <p:cNvPr id="106514" name="Text Box 18"/>
          <p:cNvSpPr txBox="1">
            <a:spLocks noChangeArrowheads="1"/>
          </p:cNvSpPr>
          <p:nvPr/>
        </p:nvSpPr>
        <p:spPr bwMode="auto">
          <a:xfrm>
            <a:off x="1066800" y="29718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6515" name="Text Box 19"/>
          <p:cNvSpPr txBox="1">
            <a:spLocks noChangeArrowheads="1"/>
          </p:cNvSpPr>
          <p:nvPr/>
        </p:nvSpPr>
        <p:spPr bwMode="auto">
          <a:xfrm>
            <a:off x="1066800" y="46482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6516" name="Text Box 20"/>
          <p:cNvSpPr txBox="1">
            <a:spLocks noChangeArrowheads="1"/>
          </p:cNvSpPr>
          <p:nvPr/>
        </p:nvSpPr>
        <p:spPr bwMode="auto">
          <a:xfrm>
            <a:off x="1371600" y="4670425"/>
            <a:ext cx="27432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Indemnity period</a:t>
            </a:r>
          </a:p>
        </p:txBody>
      </p:sp>
      <p:sp>
        <p:nvSpPr>
          <p:cNvPr id="106520" name="Text Box 24"/>
          <p:cNvSpPr txBox="1">
            <a:spLocks noChangeArrowheads="1"/>
          </p:cNvSpPr>
          <p:nvPr/>
        </p:nvSpPr>
        <p:spPr bwMode="auto">
          <a:xfrm>
            <a:off x="1371600" y="4140200"/>
            <a:ext cx="31242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dirty="0">
                <a:solidFill>
                  <a:srgbClr val="FFFFF3"/>
                </a:solidFill>
                <a:latin typeface="Impact" pitchFamily="34" charset="0"/>
              </a:rPr>
              <a:t>Two tablets of stone</a:t>
            </a:r>
          </a:p>
        </p:txBody>
      </p:sp>
      <p:sp>
        <p:nvSpPr>
          <p:cNvPr id="106521" name="Text Box 25"/>
          <p:cNvSpPr txBox="1">
            <a:spLocks noChangeArrowheads="1"/>
          </p:cNvSpPr>
          <p:nvPr/>
        </p:nvSpPr>
        <p:spPr bwMode="auto">
          <a:xfrm>
            <a:off x="1066800" y="413385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6522" name="Text Box 26"/>
          <p:cNvSpPr txBox="1">
            <a:spLocks noChangeArrowheads="1"/>
          </p:cNvSpPr>
          <p:nvPr/>
        </p:nvSpPr>
        <p:spPr bwMode="auto">
          <a:xfrm>
            <a:off x="4419600" y="4111625"/>
            <a:ext cx="3657600" cy="579438"/>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3200" dirty="0">
                <a:solidFill>
                  <a:srgbClr val="FFFFF3"/>
                </a:solidFill>
              </a:rPr>
              <a:t>(</a:t>
            </a:r>
            <a:r>
              <a:rPr lang="en-US" sz="2800" dirty="0">
                <a:solidFill>
                  <a:srgbClr val="FFFFF3"/>
                </a:solidFill>
                <a:latin typeface="Impact" pitchFamily="34" charset="0"/>
              </a:rPr>
              <a:t>Ten </a:t>
            </a:r>
            <a:r>
              <a:rPr lang="en-US" sz="2800" dirty="0" err="1">
                <a:solidFill>
                  <a:srgbClr val="FFFFF3"/>
                </a:solidFill>
                <a:latin typeface="Impact" pitchFamily="34" charset="0"/>
              </a:rPr>
              <a:t>Commandsments</a:t>
            </a:r>
            <a:r>
              <a:rPr lang="en-US" sz="3200" dirty="0">
                <a:solidFill>
                  <a:srgbClr val="FFFFF3"/>
                </a:solidFill>
              </a:rPr>
              <a:t>)</a:t>
            </a:r>
          </a:p>
        </p:txBody>
      </p:sp>
      <p:sp>
        <p:nvSpPr>
          <p:cNvPr id="106524" name="Rectangle 28"/>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6525" name="Text Box 29"/>
          <p:cNvSpPr txBox="1">
            <a:spLocks noChangeArrowheads="1"/>
          </p:cNvSpPr>
          <p:nvPr/>
        </p:nvSpPr>
        <p:spPr bwMode="auto">
          <a:xfrm>
            <a:off x="1193800" y="5919180"/>
            <a:ext cx="6654800" cy="634020"/>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When the forty-day fast was over, he received </a:t>
            </a:r>
            <a:r>
              <a:rPr lang="en-US" sz="2200" b="1" u="sng" dirty="0">
                <a:solidFill>
                  <a:schemeClr val="bg1"/>
                </a:solidFill>
                <a:latin typeface="Arial Narrow" pitchFamily="34" charset="0"/>
              </a:rPr>
              <a:t>two tablets</a:t>
            </a:r>
            <a:r>
              <a:rPr lang="en-US" sz="2200" b="1" dirty="0">
                <a:solidFill>
                  <a:schemeClr val="bg1"/>
                </a:solidFill>
                <a:latin typeface="Arial Narrow" pitchFamily="34" charset="0"/>
              </a:rPr>
              <a:t> of stone, inscribed with the Ten Commandments.</a:t>
            </a:r>
          </a:p>
        </p:txBody>
      </p:sp>
      <p:sp>
        <p:nvSpPr>
          <p:cNvPr id="106526" name="Freeform 30"/>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33" name="WordArt 4"/>
          <p:cNvSpPr>
            <a:spLocks noChangeArrowheads="1" noChangeShapeType="1" noTextEdit="1"/>
          </p:cNvSpPr>
          <p:nvPr/>
        </p:nvSpPr>
        <p:spPr bwMode="auto">
          <a:xfrm>
            <a:off x="3276600" y="3800475"/>
            <a:ext cx="1446213" cy="238125"/>
          </a:xfrm>
          <a:prstGeom prst="rect">
            <a:avLst/>
          </a:prstGeom>
        </p:spPr>
        <p:txBody>
          <a:bodyPr wrap="none" fromWordArt="1">
            <a:prstTxWarp prst="textCanDown">
              <a:avLst>
                <a:gd name="adj" fmla="val 33333"/>
              </a:avLst>
            </a:prstTxWarp>
          </a:bodyPr>
          <a:lstStyle/>
          <a:p>
            <a:pPr algn="ctr"/>
            <a:r>
              <a:rPr lang="en-US" sz="3600" kern="10">
                <a:ln w="3175">
                  <a:noFill/>
                  <a:round/>
                  <a:headEnd/>
                  <a:tailEnd/>
                </a:ln>
                <a:gradFill rotWithShape="1">
                  <a:gsLst>
                    <a:gs pos="0">
                      <a:srgbClr val="996633"/>
                    </a:gs>
                    <a:gs pos="100000">
                      <a:srgbClr val="663300"/>
                    </a:gs>
                  </a:gsLst>
                  <a:lin ang="2700000" scaled="1"/>
                </a:gradFill>
                <a:latin typeface="MANDELA"/>
              </a:rPr>
              <a:t>Wilderness of Sin</a:t>
            </a:r>
          </a:p>
        </p:txBody>
      </p:sp>
      <p:sp>
        <p:nvSpPr>
          <p:cNvPr id="34" name="Text Box 22"/>
          <p:cNvSpPr txBox="1">
            <a:spLocks noChangeArrowheads="1"/>
          </p:cNvSpPr>
          <p:nvPr/>
        </p:nvSpPr>
        <p:spPr bwMode="auto">
          <a:xfrm>
            <a:off x="1066800" y="3589338"/>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rgbClr val="FFFFF3"/>
                </a:solidFill>
                <a:latin typeface="Times New Roman" pitchFamily="18" charset="0"/>
                <a:sym typeface="CommonBullets" pitchFamily="34" charset="2"/>
              </a:rPr>
              <a:t></a:t>
            </a:r>
            <a:endParaRPr lang="en-US" sz="4800" b="1" dirty="0">
              <a:solidFill>
                <a:srgbClr val="FFFFF3"/>
              </a:solidFill>
              <a:latin typeface="Times New Roman" pitchFamily="18" charset="0"/>
            </a:endParaRPr>
          </a:p>
        </p:txBody>
      </p:sp>
      <p:grpSp>
        <p:nvGrpSpPr>
          <p:cNvPr id="35" name="Group 34"/>
          <p:cNvGrpSpPr/>
          <p:nvPr/>
        </p:nvGrpSpPr>
        <p:grpSpPr>
          <a:xfrm>
            <a:off x="1371600" y="3578225"/>
            <a:ext cx="6477000" cy="522288"/>
            <a:chOff x="1371600" y="3578225"/>
            <a:chExt cx="6477000" cy="522288"/>
          </a:xfrm>
        </p:grpSpPr>
        <p:sp>
          <p:nvSpPr>
            <p:cNvPr id="36" name="Text Box 28"/>
            <p:cNvSpPr txBox="1">
              <a:spLocks noChangeArrowheads="1"/>
            </p:cNvSpPr>
            <p:nvPr/>
          </p:nvSpPr>
          <p:spPr bwMode="auto">
            <a:xfrm>
              <a:off x="1371600" y="3581400"/>
              <a:ext cx="47244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dirty="0">
                  <a:solidFill>
                    <a:srgbClr val="FFFFF3"/>
                  </a:solidFill>
                  <a:latin typeface="Impact" pitchFamily="34" charset="0"/>
                </a:rPr>
                <a:t>Instruction concerning Ark and</a:t>
              </a:r>
            </a:p>
          </p:txBody>
        </p:sp>
        <p:sp>
          <p:nvSpPr>
            <p:cNvPr id="37" name="Text Box 29"/>
            <p:cNvSpPr txBox="1">
              <a:spLocks noChangeArrowheads="1"/>
            </p:cNvSpPr>
            <p:nvPr/>
          </p:nvSpPr>
          <p:spPr bwMode="auto">
            <a:xfrm>
              <a:off x="5943600" y="3578225"/>
              <a:ext cx="19050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dirty="0">
                  <a:solidFill>
                    <a:srgbClr val="FFFFF3"/>
                  </a:solidFill>
                  <a:latin typeface="Impact" pitchFamily="34" charset="0"/>
                </a:rPr>
                <a:t>Tabernacle</a:t>
              </a:r>
            </a:p>
          </p:txBody>
        </p:sp>
      </p:grpSp>
      <p:pic>
        <p:nvPicPr>
          <p:cNvPr id="38" name="Picture 7" descr="Tablets of Ston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81400" y="1353539"/>
            <a:ext cx="2819400" cy="2304061"/>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6525"/>
                                        </p:tgtEl>
                                        <p:attrNameLst>
                                          <p:attrName>style.visibility</p:attrName>
                                        </p:attrNameLst>
                                      </p:cBhvr>
                                      <p:to>
                                        <p:strVal val="visible"/>
                                      </p:to>
                                    </p:set>
                                    <p:animEffect transition="in" filter="barn(outVertical)">
                                      <p:cBhvr>
                                        <p:cTn id="7" dur="500"/>
                                        <p:tgtEl>
                                          <p:spTgt spid="10652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6520"/>
                                        </p:tgtEl>
                                        <p:attrNameLst>
                                          <p:attrName>style.visibility</p:attrName>
                                        </p:attrNameLst>
                                      </p:cBhvr>
                                      <p:to>
                                        <p:strVal val="visible"/>
                                      </p:to>
                                    </p:set>
                                    <p:anim calcmode="lin" valueType="num">
                                      <p:cBhvr>
                                        <p:cTn id="12" dur="1000" fill="hold"/>
                                        <p:tgtEl>
                                          <p:spTgt spid="106520"/>
                                        </p:tgtEl>
                                        <p:attrNameLst>
                                          <p:attrName>ppt_w</p:attrName>
                                        </p:attrNameLst>
                                      </p:cBhvr>
                                      <p:tavLst>
                                        <p:tav tm="0">
                                          <p:val>
                                            <p:fltVal val="0"/>
                                          </p:val>
                                        </p:tav>
                                        <p:tav tm="100000">
                                          <p:val>
                                            <p:strVal val="#ppt_w"/>
                                          </p:val>
                                        </p:tav>
                                      </p:tavLst>
                                    </p:anim>
                                    <p:anim calcmode="lin" valueType="num">
                                      <p:cBhvr>
                                        <p:cTn id="13" dur="1000" fill="hold"/>
                                        <p:tgtEl>
                                          <p:spTgt spid="106520"/>
                                        </p:tgtEl>
                                        <p:attrNameLst>
                                          <p:attrName>ppt_h</p:attrName>
                                        </p:attrNameLst>
                                      </p:cBhvr>
                                      <p:tavLst>
                                        <p:tav tm="0">
                                          <p:val>
                                            <p:strVal val="#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06521"/>
                                        </p:tgtEl>
                                        <p:attrNameLst>
                                          <p:attrName>style.visibility</p:attrName>
                                        </p:attrNameLst>
                                      </p:cBhvr>
                                      <p:to>
                                        <p:strVal val="visible"/>
                                      </p:to>
                                    </p:set>
                                    <p:animEffect transition="in" filter="fade">
                                      <p:cBhvr>
                                        <p:cTn id="16" dur="1000"/>
                                        <p:tgtEl>
                                          <p:spTgt spid="106521"/>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2000"/>
                                        <p:tgtEl>
                                          <p:spTgt spid="3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6522"/>
                                        </p:tgtEl>
                                        <p:attrNameLst>
                                          <p:attrName>style.visibility</p:attrName>
                                        </p:attrNameLst>
                                      </p:cBhvr>
                                      <p:to>
                                        <p:strVal val="visible"/>
                                      </p:to>
                                    </p:set>
                                    <p:animEffect transition="in" filter="fade">
                                      <p:cBhvr>
                                        <p:cTn id="23" dur="2000"/>
                                        <p:tgtEl>
                                          <p:spTgt spid="106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0" grpId="0"/>
      <p:bldP spid="106521" grpId="0"/>
      <p:bldP spid="106522" grpId="0"/>
      <p:bldP spid="106525"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7522"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07523" name="Freeform 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07524" name="WordArt 4"/>
          <p:cNvSpPr>
            <a:spLocks noChangeArrowheads="1" noChangeShapeType="1" noTextEdit="1"/>
          </p:cNvSpPr>
          <p:nvPr/>
        </p:nvSpPr>
        <p:spPr bwMode="auto">
          <a:xfrm>
            <a:off x="3276600" y="3800475"/>
            <a:ext cx="1446213" cy="238125"/>
          </a:xfrm>
          <a:prstGeom prst="rect">
            <a:avLst/>
          </a:prstGeom>
        </p:spPr>
        <p:txBody>
          <a:bodyPr wrap="none" fromWordArt="1">
            <a:prstTxWarp prst="textCanDown">
              <a:avLst>
                <a:gd name="adj" fmla="val 33333"/>
              </a:avLst>
            </a:prstTxWarp>
          </a:bodyPr>
          <a:lstStyle/>
          <a:p>
            <a:pPr algn="ctr"/>
            <a:r>
              <a:rPr lang="en-US" sz="3600" kern="10">
                <a:ln w="3175">
                  <a:noFill/>
                  <a:round/>
                  <a:headEnd/>
                  <a:tailEnd/>
                </a:ln>
                <a:gradFill rotWithShape="1">
                  <a:gsLst>
                    <a:gs pos="0">
                      <a:srgbClr val="996633"/>
                    </a:gs>
                    <a:gs pos="100000">
                      <a:srgbClr val="663300"/>
                    </a:gs>
                  </a:gsLst>
                  <a:lin ang="2700000" scaled="1"/>
                </a:gradFill>
                <a:latin typeface="MANDELA"/>
              </a:rPr>
              <a:t>Wilderness of Sin</a:t>
            </a:r>
          </a:p>
        </p:txBody>
      </p:sp>
      <p:sp>
        <p:nvSpPr>
          <p:cNvPr id="107525" name="WordArt 5"/>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07526" name="WordArt 6"/>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07527" name="WordArt 7"/>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07528" name="WordArt 8"/>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07529" name="WordArt 9"/>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07530" name="WordArt 10"/>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107531" name="WordArt 11"/>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107532" name="WordArt 12"/>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35" name="Text Box 22"/>
          <p:cNvSpPr txBox="1">
            <a:spLocks noChangeArrowheads="1"/>
          </p:cNvSpPr>
          <p:nvPr/>
        </p:nvSpPr>
        <p:spPr bwMode="auto">
          <a:xfrm>
            <a:off x="1066800" y="3589338"/>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rgbClr val="FFFFF3"/>
                </a:solidFill>
                <a:latin typeface="Times New Roman" pitchFamily="18" charset="0"/>
                <a:sym typeface="CommonBullets" pitchFamily="34" charset="2"/>
              </a:rPr>
              <a:t></a:t>
            </a:r>
            <a:endParaRPr lang="en-US" sz="4800" b="1" dirty="0">
              <a:solidFill>
                <a:srgbClr val="FFFFF3"/>
              </a:solidFill>
              <a:latin typeface="Times New Roman" pitchFamily="18" charset="0"/>
            </a:endParaRPr>
          </a:p>
        </p:txBody>
      </p:sp>
      <p:grpSp>
        <p:nvGrpSpPr>
          <p:cNvPr id="36" name="Group 35"/>
          <p:cNvGrpSpPr/>
          <p:nvPr/>
        </p:nvGrpSpPr>
        <p:grpSpPr>
          <a:xfrm>
            <a:off x="1371600" y="3578225"/>
            <a:ext cx="6477000" cy="522288"/>
            <a:chOff x="1371600" y="3578225"/>
            <a:chExt cx="6477000" cy="522288"/>
          </a:xfrm>
        </p:grpSpPr>
        <p:sp>
          <p:nvSpPr>
            <p:cNvPr id="37" name="Text Box 28"/>
            <p:cNvSpPr txBox="1">
              <a:spLocks noChangeArrowheads="1"/>
            </p:cNvSpPr>
            <p:nvPr/>
          </p:nvSpPr>
          <p:spPr bwMode="auto">
            <a:xfrm>
              <a:off x="1371600" y="3581400"/>
              <a:ext cx="47244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dirty="0">
                  <a:solidFill>
                    <a:srgbClr val="FFFFF3"/>
                  </a:solidFill>
                  <a:latin typeface="Impact" pitchFamily="34" charset="0"/>
                </a:rPr>
                <a:t>Instruction concerning Ark and</a:t>
              </a:r>
            </a:p>
          </p:txBody>
        </p:sp>
        <p:sp>
          <p:nvSpPr>
            <p:cNvPr id="38" name="Text Box 29"/>
            <p:cNvSpPr txBox="1">
              <a:spLocks noChangeArrowheads="1"/>
            </p:cNvSpPr>
            <p:nvPr/>
          </p:nvSpPr>
          <p:spPr bwMode="auto">
            <a:xfrm>
              <a:off x="5943600" y="3578225"/>
              <a:ext cx="19050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dirty="0">
                  <a:solidFill>
                    <a:srgbClr val="FFFFF3"/>
                  </a:solidFill>
                  <a:latin typeface="Impact" pitchFamily="34" charset="0"/>
                </a:rPr>
                <a:t>Tabernacle</a:t>
              </a:r>
            </a:p>
          </p:txBody>
        </p:sp>
      </p:grpSp>
      <p:sp>
        <p:nvSpPr>
          <p:cNvPr id="107533" name="Text Box 13"/>
          <p:cNvSpPr txBox="1">
            <a:spLocks noChangeArrowheads="1"/>
          </p:cNvSpPr>
          <p:nvPr/>
        </p:nvSpPr>
        <p:spPr bwMode="auto">
          <a:xfrm>
            <a:off x="609600" y="76200"/>
            <a:ext cx="7848600" cy="579438"/>
          </a:xfrm>
          <a:prstGeom prst="rect">
            <a:avLst/>
          </a:prstGeom>
          <a:noFill/>
          <a:ln w="9525">
            <a:noFill/>
            <a:miter lim="800000"/>
            <a:headEnd/>
            <a:tailEnd/>
          </a:ln>
          <a:effectLst>
            <a:outerShdw dist="12700" dir="5400000" algn="ctr" rotWithShape="0">
              <a:srgbClr val="66FFFF"/>
            </a:outerShdw>
          </a:effectLst>
        </p:spPr>
        <p:txBody>
          <a:bodyPr>
            <a:spAutoFit/>
          </a:bodyPr>
          <a:lstStyle/>
          <a:p>
            <a:pPr eaLnBrk="0" hangingPunct="0"/>
            <a:r>
              <a:rPr lang="en-US" sz="3200" u="sng">
                <a:solidFill>
                  <a:srgbClr val="66FFFF"/>
                </a:solidFill>
                <a:latin typeface="Fette Engschrift" pitchFamily="2" charset="0"/>
              </a:rPr>
              <a:t>2.2.2.3  The Providence of Restoration and the Tabernacle</a:t>
            </a:r>
          </a:p>
        </p:txBody>
      </p:sp>
      <p:sp>
        <p:nvSpPr>
          <p:cNvPr id="107534" name="Text Box 14"/>
          <p:cNvSpPr txBox="1">
            <a:spLocks noChangeArrowheads="1"/>
          </p:cNvSpPr>
          <p:nvPr/>
        </p:nvSpPr>
        <p:spPr bwMode="auto">
          <a:xfrm>
            <a:off x="1143000" y="533400"/>
            <a:ext cx="6858000" cy="641350"/>
          </a:xfrm>
          <a:prstGeom prst="rect">
            <a:avLst/>
          </a:prstGeom>
          <a:noFill/>
          <a:ln w="9525">
            <a:noFill/>
            <a:miter lim="800000"/>
            <a:headEnd/>
            <a:tailEnd/>
          </a:ln>
          <a:effectLst>
            <a:outerShdw dist="12700" dir="5400000" algn="ctr" rotWithShape="0">
              <a:srgbClr val="66FFFF"/>
            </a:outerShdw>
          </a:effectLst>
        </p:spPr>
        <p:txBody>
          <a:bodyPr>
            <a:spAutoFit/>
          </a:bodyPr>
          <a:lstStyle/>
          <a:p>
            <a:pPr algn="ctr" eaLnBrk="0" hangingPunct="0"/>
            <a:r>
              <a:rPr lang="en-US" sz="3600" u="sng">
                <a:solidFill>
                  <a:srgbClr val="66FFFF"/>
                </a:solidFill>
                <a:latin typeface="Fette Engschrift" pitchFamily="2" charset="0"/>
              </a:rPr>
              <a:t>First and second foundations for the Tabernacle</a:t>
            </a:r>
          </a:p>
        </p:txBody>
      </p:sp>
      <p:grpSp>
        <p:nvGrpSpPr>
          <p:cNvPr id="107535" name="Group 15"/>
          <p:cNvGrpSpPr>
            <a:grpSpLocks/>
          </p:cNvGrpSpPr>
          <p:nvPr/>
        </p:nvGrpSpPr>
        <p:grpSpPr bwMode="auto">
          <a:xfrm>
            <a:off x="2667000" y="1905000"/>
            <a:ext cx="3733800" cy="609600"/>
            <a:chOff x="1680" y="1200"/>
            <a:chExt cx="2352" cy="384"/>
          </a:xfrm>
        </p:grpSpPr>
        <p:sp>
          <p:nvSpPr>
            <p:cNvPr id="107536" name="Oval 16"/>
            <p:cNvSpPr>
              <a:spLocks noChangeArrowheads="1"/>
            </p:cNvSpPr>
            <p:nvPr/>
          </p:nvSpPr>
          <p:spPr bwMode="auto">
            <a:xfrm>
              <a:off x="1680" y="1200"/>
              <a:ext cx="2352" cy="384"/>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7537" name="WordArt 17"/>
            <p:cNvSpPr>
              <a:spLocks noChangeArrowheads="1" noChangeShapeType="1" noTextEdit="1"/>
            </p:cNvSpPr>
            <p:nvPr/>
          </p:nvSpPr>
          <p:spPr bwMode="auto">
            <a:xfrm>
              <a:off x="1968" y="1272"/>
              <a:ext cx="1776" cy="237"/>
            </a:xfrm>
            <a:prstGeom prst="rect">
              <a:avLst/>
            </a:prstGeom>
          </p:spPr>
          <p:txBody>
            <a:bodyPr wrap="none" fromWordArt="1">
              <a:prstTxWarp prst="textInflate">
                <a:avLst>
                  <a:gd name="adj" fmla="val 13634"/>
                </a:avLst>
              </a:prstTxWarp>
            </a:bodyPr>
            <a:lstStyle/>
            <a:p>
              <a:pPr algn="ctr"/>
              <a:r>
                <a:rPr lang="en-US" sz="3600" kern="10">
                  <a:ln w="19050">
                    <a:noFill/>
                    <a:round/>
                    <a:headEnd/>
                    <a:tailEnd/>
                  </a:ln>
                  <a:solidFill>
                    <a:srgbClr val="FFFFEB"/>
                  </a:solidFill>
                  <a:latin typeface="Impact"/>
                </a:rPr>
                <a:t>Wilderness of Sinai</a:t>
              </a:r>
            </a:p>
          </p:txBody>
        </p:sp>
      </p:grpSp>
      <p:sp>
        <p:nvSpPr>
          <p:cNvPr id="107538" name="Text Box 18"/>
          <p:cNvSpPr txBox="1">
            <a:spLocks noChangeArrowheads="1"/>
          </p:cNvSpPr>
          <p:nvPr/>
        </p:nvSpPr>
        <p:spPr bwMode="auto">
          <a:xfrm>
            <a:off x="1371600" y="3001963"/>
            <a:ext cx="2209800" cy="519112"/>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Forty-day fast</a:t>
            </a:r>
            <a:endParaRPr lang="en-US" sz="3200">
              <a:solidFill>
                <a:srgbClr val="FFFFF3"/>
              </a:solidFill>
            </a:endParaRPr>
          </a:p>
        </p:txBody>
      </p:sp>
      <p:sp>
        <p:nvSpPr>
          <p:cNvPr id="107539" name="Text Box 19"/>
          <p:cNvSpPr txBox="1">
            <a:spLocks noChangeArrowheads="1"/>
          </p:cNvSpPr>
          <p:nvPr/>
        </p:nvSpPr>
        <p:spPr bwMode="auto">
          <a:xfrm>
            <a:off x="1066800" y="29718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7540" name="Text Box 20"/>
          <p:cNvSpPr txBox="1">
            <a:spLocks noChangeArrowheads="1"/>
          </p:cNvSpPr>
          <p:nvPr/>
        </p:nvSpPr>
        <p:spPr bwMode="auto">
          <a:xfrm>
            <a:off x="1066800" y="46482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7541" name="Text Box 21"/>
          <p:cNvSpPr txBox="1">
            <a:spLocks noChangeArrowheads="1"/>
          </p:cNvSpPr>
          <p:nvPr/>
        </p:nvSpPr>
        <p:spPr bwMode="auto">
          <a:xfrm>
            <a:off x="1371600" y="4670425"/>
            <a:ext cx="27432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Indemnity period</a:t>
            </a:r>
          </a:p>
        </p:txBody>
      </p:sp>
      <p:sp>
        <p:nvSpPr>
          <p:cNvPr id="107545" name="Text Box 25"/>
          <p:cNvSpPr txBox="1">
            <a:spLocks noChangeArrowheads="1"/>
          </p:cNvSpPr>
          <p:nvPr/>
        </p:nvSpPr>
        <p:spPr bwMode="auto">
          <a:xfrm>
            <a:off x="1371600" y="4140200"/>
            <a:ext cx="31242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Two tablets of stone</a:t>
            </a:r>
          </a:p>
        </p:txBody>
      </p:sp>
      <p:sp>
        <p:nvSpPr>
          <p:cNvPr id="107546" name="Text Box 26"/>
          <p:cNvSpPr txBox="1">
            <a:spLocks noChangeArrowheads="1"/>
          </p:cNvSpPr>
          <p:nvPr/>
        </p:nvSpPr>
        <p:spPr bwMode="auto">
          <a:xfrm>
            <a:off x="1066800" y="413385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7547" name="Text Box 27"/>
          <p:cNvSpPr txBox="1">
            <a:spLocks noChangeArrowheads="1"/>
          </p:cNvSpPr>
          <p:nvPr/>
        </p:nvSpPr>
        <p:spPr bwMode="auto">
          <a:xfrm>
            <a:off x="4419600" y="4111625"/>
            <a:ext cx="3657600" cy="579438"/>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3200">
                <a:solidFill>
                  <a:srgbClr val="FFFFF3"/>
                </a:solidFill>
              </a:rPr>
              <a:t>(</a:t>
            </a:r>
            <a:r>
              <a:rPr lang="en-US" sz="2800">
                <a:solidFill>
                  <a:srgbClr val="FFFFF3"/>
                </a:solidFill>
                <a:latin typeface="Impact" pitchFamily="34" charset="0"/>
              </a:rPr>
              <a:t>Ten Commandsments</a:t>
            </a:r>
            <a:r>
              <a:rPr lang="en-US" sz="3200">
                <a:solidFill>
                  <a:srgbClr val="FFFFF3"/>
                </a:solidFill>
              </a:rPr>
              <a:t>)</a:t>
            </a:r>
          </a:p>
        </p:txBody>
      </p:sp>
      <p:pic>
        <p:nvPicPr>
          <p:cNvPr id="39" name="Picture 7" descr="Tablets of Ston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81400" y="1353539"/>
            <a:ext cx="2819400" cy="2304061"/>
          </a:xfrm>
          <a:prstGeom prst="rect">
            <a:avLst/>
          </a:prstGeom>
          <a:noFill/>
        </p:spPr>
      </p:pic>
      <p:pic>
        <p:nvPicPr>
          <p:cNvPr id="107548" name="Picture 28" descr="Golden Calf 2"/>
          <p:cNvPicPr>
            <a:picLocks noChangeAspect="1" noChangeArrowheads="1"/>
          </p:cNvPicPr>
          <p:nvPr/>
        </p:nvPicPr>
        <p:blipFill>
          <a:blip r:embed="rId5"/>
          <a:srcRect l="372" b="7841"/>
          <a:stretch>
            <a:fillRect/>
          </a:stretch>
        </p:blipFill>
        <p:spPr bwMode="auto">
          <a:xfrm>
            <a:off x="730250" y="704850"/>
            <a:ext cx="7677150" cy="5056188"/>
          </a:xfrm>
          <a:prstGeom prst="rect">
            <a:avLst/>
          </a:prstGeom>
          <a:noFill/>
        </p:spPr>
      </p:pic>
      <p:pic>
        <p:nvPicPr>
          <p:cNvPr id="107549" name="Picture 29" descr="Golden Calf 2"/>
          <p:cNvPicPr>
            <a:picLocks noChangeAspect="1" noChangeArrowheads="1"/>
          </p:cNvPicPr>
          <p:nvPr/>
        </p:nvPicPr>
        <p:blipFill>
          <a:blip r:embed="rId5">
            <a:lum bright="34000" contrast="-70000"/>
          </a:blip>
          <a:srcRect l="372" b="7841"/>
          <a:stretch>
            <a:fillRect/>
          </a:stretch>
        </p:blipFill>
        <p:spPr bwMode="auto">
          <a:xfrm>
            <a:off x="731838" y="704850"/>
            <a:ext cx="7677150" cy="5056188"/>
          </a:xfrm>
          <a:prstGeom prst="rect">
            <a:avLst/>
          </a:prstGeom>
          <a:noFill/>
        </p:spPr>
      </p:pic>
      <p:pic>
        <p:nvPicPr>
          <p:cNvPr id="107550" name="Picture 30" descr="MosesSmashingTablets"/>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43200" y="957263"/>
            <a:ext cx="3632200" cy="4800600"/>
          </a:xfrm>
          <a:prstGeom prst="rect">
            <a:avLst/>
          </a:prstGeom>
          <a:noFill/>
        </p:spPr>
      </p:pic>
      <p:sp>
        <p:nvSpPr>
          <p:cNvPr id="107551" name="Rectangle 31"/>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7552" name="Group 32"/>
          <p:cNvGrpSpPr>
            <a:grpSpLocks/>
          </p:cNvGrpSpPr>
          <p:nvPr/>
        </p:nvGrpSpPr>
        <p:grpSpPr bwMode="auto">
          <a:xfrm>
            <a:off x="762000" y="5889625"/>
            <a:ext cx="7620000" cy="663575"/>
            <a:chOff x="432" y="3654"/>
            <a:chExt cx="4800" cy="418"/>
          </a:xfrm>
        </p:grpSpPr>
        <p:sp>
          <p:nvSpPr>
            <p:cNvPr id="107553" name="Text Box 33"/>
            <p:cNvSpPr txBox="1">
              <a:spLocks noChangeArrowheads="1"/>
            </p:cNvSpPr>
            <p:nvPr/>
          </p:nvSpPr>
          <p:spPr bwMode="auto">
            <a:xfrm>
              <a:off x="672" y="3680"/>
              <a:ext cx="4560" cy="392"/>
            </a:xfrm>
            <a:prstGeom prst="rect">
              <a:avLst/>
            </a:prstGeom>
            <a:noFill/>
            <a:ln w="9525">
              <a:noFill/>
              <a:miter lim="800000"/>
              <a:headEnd/>
              <a:tailEnd/>
            </a:ln>
            <a:effectLst/>
          </p:spPr>
          <p:txBody>
            <a:bodyPr>
              <a:spAutoFit/>
            </a:bodyPr>
            <a:lstStyle/>
            <a:p>
              <a:pPr eaLnBrk="0" hangingPunct="0">
                <a:lnSpc>
                  <a:spcPct val="80000"/>
                </a:lnSpc>
              </a:pPr>
              <a:r>
                <a:rPr lang="en-US" sz="2000" b="1" dirty="0">
                  <a:solidFill>
                    <a:schemeClr val="bg1"/>
                  </a:solidFill>
                  <a:latin typeface="Arial Narrow" pitchFamily="34" charset="0"/>
                </a:rPr>
                <a:t>However, when Moses saw the faithlessness of the people his anger burned hot, and he </a:t>
              </a:r>
              <a:r>
                <a:rPr lang="en-US" sz="2000" b="1" dirty="0">
                  <a:solidFill>
                    <a:srgbClr val="FFFF66"/>
                  </a:solidFill>
                  <a:latin typeface="Arial Narrow" pitchFamily="34" charset="0"/>
                </a:rPr>
                <a:t>broke</a:t>
              </a:r>
              <a:r>
                <a:rPr lang="en-US" sz="2000" b="1" dirty="0">
                  <a:solidFill>
                    <a:schemeClr val="bg1"/>
                  </a:solidFill>
                  <a:latin typeface="Arial Narrow" pitchFamily="34" charset="0"/>
                </a:rPr>
                <a:t> the tablets of stone (first failure). </a:t>
              </a:r>
              <a:r>
                <a:rPr lang="en-US" sz="2300" b="1" dirty="0">
                  <a:solidFill>
                    <a:schemeClr val="bg1"/>
                  </a:solidFill>
                  <a:latin typeface="Arial Narrow" pitchFamily="34" charset="0"/>
                </a:rPr>
                <a:t> </a:t>
              </a:r>
              <a:r>
                <a:rPr lang="en-US" sz="2000" dirty="0">
                  <a:solidFill>
                    <a:schemeClr val="bg1"/>
                  </a:solidFill>
                  <a:latin typeface="Arial Narrow" pitchFamily="34" charset="0"/>
                </a:rPr>
                <a:t>(p. 244</a:t>
              </a:r>
              <a:r>
                <a:rPr lang="en-US" sz="2300" b="1" dirty="0">
                  <a:solidFill>
                    <a:schemeClr val="bg1"/>
                  </a:solidFill>
                  <a:latin typeface="Arial Narrow" pitchFamily="34" charset="0"/>
                </a:rPr>
                <a:t>). </a:t>
              </a:r>
            </a:p>
          </p:txBody>
        </p:sp>
        <p:sp>
          <p:nvSpPr>
            <p:cNvPr id="107554" name="Text Box 34"/>
            <p:cNvSpPr txBox="1">
              <a:spLocks noChangeArrowheads="1"/>
            </p:cNvSpPr>
            <p:nvPr/>
          </p:nvSpPr>
          <p:spPr bwMode="auto">
            <a:xfrm>
              <a:off x="432" y="3654"/>
              <a:ext cx="240" cy="282"/>
            </a:xfrm>
            <a:prstGeom prst="rect">
              <a:avLst/>
            </a:prstGeom>
            <a:noFill/>
            <a:ln w="9525">
              <a:noFill/>
              <a:miter lim="800000"/>
              <a:headEnd/>
              <a:tailEnd/>
            </a:ln>
            <a:effectLst/>
          </p:spPr>
          <p:txBody>
            <a:bodyPr>
              <a:spAutoFit/>
            </a:bodyPr>
            <a:lstStyle/>
            <a:p>
              <a:pPr eaLnBrk="0" hangingPunct="0">
                <a:lnSpc>
                  <a:spcPts val="28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7552"/>
                                        </p:tgtEl>
                                        <p:attrNameLst>
                                          <p:attrName>style.visibility</p:attrName>
                                        </p:attrNameLst>
                                      </p:cBhvr>
                                      <p:to>
                                        <p:strVal val="visible"/>
                                      </p:to>
                                    </p:set>
                                    <p:animEffect transition="in" filter="barn(outVertical)">
                                      <p:cBhvr>
                                        <p:cTn id="7" dur="500"/>
                                        <p:tgtEl>
                                          <p:spTgt spid="107552"/>
                                        </p:tgtEl>
                                      </p:cBhvr>
                                    </p:animEffect>
                                  </p:childTnLst>
                                </p:cTn>
                              </p:par>
                              <p:par>
                                <p:cTn id="8" presetID="10" presetClass="entr" presetSubtype="0" fill="hold" nodeType="withEffect">
                                  <p:stCondLst>
                                    <p:cond delay="0"/>
                                  </p:stCondLst>
                                  <p:childTnLst>
                                    <p:set>
                                      <p:cBhvr>
                                        <p:cTn id="9" dur="1" fill="hold">
                                          <p:stCondLst>
                                            <p:cond delay="0"/>
                                          </p:stCondLst>
                                        </p:cTn>
                                        <p:tgtEl>
                                          <p:spTgt spid="107548"/>
                                        </p:tgtEl>
                                        <p:attrNameLst>
                                          <p:attrName>style.visibility</p:attrName>
                                        </p:attrNameLst>
                                      </p:cBhvr>
                                      <p:to>
                                        <p:strVal val="visible"/>
                                      </p:to>
                                    </p:set>
                                    <p:animEffect transition="in" filter="fade">
                                      <p:cBhvr>
                                        <p:cTn id="10" dur="2000"/>
                                        <p:tgtEl>
                                          <p:spTgt spid="1075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7550"/>
                                        </p:tgtEl>
                                        <p:attrNameLst>
                                          <p:attrName>style.visibility</p:attrName>
                                        </p:attrNameLst>
                                      </p:cBhvr>
                                      <p:to>
                                        <p:strVal val="visible"/>
                                      </p:to>
                                    </p:set>
                                    <p:animEffect transition="in" filter="fade">
                                      <p:cBhvr>
                                        <p:cTn id="15" dur="1000"/>
                                        <p:tgtEl>
                                          <p:spTgt spid="107550"/>
                                        </p:tgtEl>
                                      </p:cBhvr>
                                    </p:animEffect>
                                  </p:childTnLst>
                                </p:cTn>
                              </p:par>
                              <p:par>
                                <p:cTn id="16" presetID="10" presetClass="entr" presetSubtype="0" fill="hold" nodeType="withEffect">
                                  <p:stCondLst>
                                    <p:cond delay="0"/>
                                  </p:stCondLst>
                                  <p:childTnLst>
                                    <p:set>
                                      <p:cBhvr>
                                        <p:cTn id="17" dur="1" fill="hold">
                                          <p:stCondLst>
                                            <p:cond delay="0"/>
                                          </p:stCondLst>
                                        </p:cTn>
                                        <p:tgtEl>
                                          <p:spTgt spid="107549"/>
                                        </p:tgtEl>
                                        <p:attrNameLst>
                                          <p:attrName>style.visibility</p:attrName>
                                        </p:attrNameLst>
                                      </p:cBhvr>
                                      <p:to>
                                        <p:strVal val="visible"/>
                                      </p:to>
                                    </p:set>
                                    <p:animEffect transition="in" filter="fade">
                                      <p:cBhvr>
                                        <p:cTn id="18" dur="2000"/>
                                        <p:tgtEl>
                                          <p:spTgt spid="107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8546"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08547" name="Freeform 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08548" name="WordArt 4"/>
          <p:cNvSpPr>
            <a:spLocks noChangeArrowheads="1" noChangeShapeType="1" noTextEdit="1"/>
          </p:cNvSpPr>
          <p:nvPr/>
        </p:nvSpPr>
        <p:spPr bwMode="auto">
          <a:xfrm>
            <a:off x="3276600" y="3800475"/>
            <a:ext cx="1446213" cy="238125"/>
          </a:xfrm>
          <a:prstGeom prst="rect">
            <a:avLst/>
          </a:prstGeom>
        </p:spPr>
        <p:txBody>
          <a:bodyPr wrap="none" fromWordArt="1">
            <a:prstTxWarp prst="textCanDown">
              <a:avLst>
                <a:gd name="adj" fmla="val 33333"/>
              </a:avLst>
            </a:prstTxWarp>
          </a:bodyPr>
          <a:lstStyle/>
          <a:p>
            <a:pPr algn="ctr"/>
            <a:r>
              <a:rPr lang="en-US" sz="3600" kern="10">
                <a:ln w="3175">
                  <a:noFill/>
                  <a:round/>
                  <a:headEnd/>
                  <a:tailEnd/>
                </a:ln>
                <a:gradFill rotWithShape="1">
                  <a:gsLst>
                    <a:gs pos="0">
                      <a:srgbClr val="996633"/>
                    </a:gs>
                    <a:gs pos="100000">
                      <a:srgbClr val="663300"/>
                    </a:gs>
                  </a:gsLst>
                  <a:lin ang="2700000" scaled="1"/>
                </a:gradFill>
                <a:latin typeface="MANDELA"/>
              </a:rPr>
              <a:t>Wilderness of Sin</a:t>
            </a:r>
          </a:p>
        </p:txBody>
      </p:sp>
      <p:sp>
        <p:nvSpPr>
          <p:cNvPr id="108549" name="WordArt 5"/>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08550" name="WordArt 6"/>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08551" name="WordArt 7"/>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08552" name="WordArt 8"/>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08553" name="WordArt 9"/>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08554" name="WordArt 10"/>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108555" name="WordArt 11"/>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108556" name="WordArt 12"/>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108557" name="Text Box 13"/>
          <p:cNvSpPr txBox="1">
            <a:spLocks noChangeArrowheads="1"/>
          </p:cNvSpPr>
          <p:nvPr/>
        </p:nvSpPr>
        <p:spPr bwMode="auto">
          <a:xfrm>
            <a:off x="609600" y="76200"/>
            <a:ext cx="7848600" cy="579438"/>
          </a:xfrm>
          <a:prstGeom prst="rect">
            <a:avLst/>
          </a:prstGeom>
          <a:noFill/>
          <a:ln w="9525">
            <a:noFill/>
            <a:miter lim="800000"/>
            <a:headEnd/>
            <a:tailEnd/>
          </a:ln>
          <a:effectLst>
            <a:outerShdw dist="12700" dir="5400000" algn="ctr" rotWithShape="0">
              <a:srgbClr val="66FFFF"/>
            </a:outerShdw>
          </a:effectLst>
        </p:spPr>
        <p:txBody>
          <a:bodyPr>
            <a:spAutoFit/>
          </a:bodyPr>
          <a:lstStyle/>
          <a:p>
            <a:pPr eaLnBrk="0" hangingPunct="0"/>
            <a:r>
              <a:rPr lang="en-US" sz="3200" u="sng">
                <a:solidFill>
                  <a:srgbClr val="66FFFF"/>
                </a:solidFill>
                <a:latin typeface="Fette Engschrift" pitchFamily="2" charset="0"/>
              </a:rPr>
              <a:t>2.2.2.3  The Providence of Restoration and the Tabernacle</a:t>
            </a:r>
          </a:p>
        </p:txBody>
      </p:sp>
      <p:sp>
        <p:nvSpPr>
          <p:cNvPr id="108558" name="Text Box 14"/>
          <p:cNvSpPr txBox="1">
            <a:spLocks noChangeArrowheads="1"/>
          </p:cNvSpPr>
          <p:nvPr/>
        </p:nvSpPr>
        <p:spPr bwMode="auto">
          <a:xfrm>
            <a:off x="1143000" y="533400"/>
            <a:ext cx="6858000" cy="641350"/>
          </a:xfrm>
          <a:prstGeom prst="rect">
            <a:avLst/>
          </a:prstGeom>
          <a:noFill/>
          <a:ln w="9525">
            <a:noFill/>
            <a:miter lim="800000"/>
            <a:headEnd/>
            <a:tailEnd/>
          </a:ln>
          <a:effectLst>
            <a:outerShdw dist="12700" dir="5400000" algn="ctr" rotWithShape="0">
              <a:srgbClr val="66FFFF"/>
            </a:outerShdw>
          </a:effectLst>
        </p:spPr>
        <p:txBody>
          <a:bodyPr>
            <a:spAutoFit/>
          </a:bodyPr>
          <a:lstStyle/>
          <a:p>
            <a:pPr algn="ctr" eaLnBrk="0" hangingPunct="0"/>
            <a:r>
              <a:rPr lang="en-US" sz="3600" u="sng">
                <a:solidFill>
                  <a:srgbClr val="66FFFF"/>
                </a:solidFill>
                <a:latin typeface="Fette Engschrift" pitchFamily="2" charset="0"/>
              </a:rPr>
              <a:t>First and second foundations for the Tabernacle</a:t>
            </a:r>
          </a:p>
        </p:txBody>
      </p:sp>
      <p:sp>
        <p:nvSpPr>
          <p:cNvPr id="108559" name="Text Box 15"/>
          <p:cNvSpPr txBox="1">
            <a:spLocks noChangeArrowheads="1"/>
          </p:cNvSpPr>
          <p:nvPr/>
        </p:nvSpPr>
        <p:spPr bwMode="auto">
          <a:xfrm>
            <a:off x="1371600" y="3001963"/>
            <a:ext cx="2209800" cy="519112"/>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Forty-day fast</a:t>
            </a:r>
            <a:endParaRPr lang="en-US" sz="3200">
              <a:solidFill>
                <a:srgbClr val="FFFFF3"/>
              </a:solidFill>
            </a:endParaRPr>
          </a:p>
        </p:txBody>
      </p:sp>
      <p:sp>
        <p:nvSpPr>
          <p:cNvPr id="108560" name="Text Box 16"/>
          <p:cNvSpPr txBox="1">
            <a:spLocks noChangeArrowheads="1"/>
          </p:cNvSpPr>
          <p:nvPr/>
        </p:nvSpPr>
        <p:spPr bwMode="auto">
          <a:xfrm>
            <a:off x="1066800" y="29718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8561" name="Text Box 17"/>
          <p:cNvSpPr txBox="1">
            <a:spLocks noChangeArrowheads="1"/>
          </p:cNvSpPr>
          <p:nvPr/>
        </p:nvSpPr>
        <p:spPr bwMode="auto">
          <a:xfrm>
            <a:off x="1066800" y="46482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8562" name="Text Box 18"/>
          <p:cNvSpPr txBox="1">
            <a:spLocks noChangeArrowheads="1"/>
          </p:cNvSpPr>
          <p:nvPr/>
        </p:nvSpPr>
        <p:spPr bwMode="auto">
          <a:xfrm>
            <a:off x="1371600" y="4670425"/>
            <a:ext cx="27432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Indemnity period</a:t>
            </a:r>
          </a:p>
        </p:txBody>
      </p:sp>
      <p:sp>
        <p:nvSpPr>
          <p:cNvPr id="108563" name="Text Box 19"/>
          <p:cNvSpPr txBox="1">
            <a:spLocks noChangeArrowheads="1"/>
          </p:cNvSpPr>
          <p:nvPr/>
        </p:nvSpPr>
        <p:spPr bwMode="auto">
          <a:xfrm>
            <a:off x="1066800" y="3589338"/>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8564" name="Text Box 20"/>
          <p:cNvSpPr txBox="1">
            <a:spLocks noChangeArrowheads="1"/>
          </p:cNvSpPr>
          <p:nvPr/>
        </p:nvSpPr>
        <p:spPr bwMode="auto">
          <a:xfrm>
            <a:off x="1066800" y="413385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grpSp>
        <p:nvGrpSpPr>
          <p:cNvPr id="108565" name="Group 21"/>
          <p:cNvGrpSpPr>
            <a:grpSpLocks/>
          </p:cNvGrpSpPr>
          <p:nvPr/>
        </p:nvGrpSpPr>
        <p:grpSpPr bwMode="auto">
          <a:xfrm>
            <a:off x="2667000" y="1905000"/>
            <a:ext cx="3733800" cy="609600"/>
            <a:chOff x="1680" y="1200"/>
            <a:chExt cx="2352" cy="384"/>
          </a:xfrm>
        </p:grpSpPr>
        <p:sp>
          <p:nvSpPr>
            <p:cNvPr id="108566" name="Oval 22"/>
            <p:cNvSpPr>
              <a:spLocks noChangeArrowheads="1"/>
            </p:cNvSpPr>
            <p:nvPr/>
          </p:nvSpPr>
          <p:spPr bwMode="auto">
            <a:xfrm>
              <a:off x="1680" y="1200"/>
              <a:ext cx="2352" cy="384"/>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8567" name="WordArt 23"/>
            <p:cNvSpPr>
              <a:spLocks noChangeArrowheads="1" noChangeShapeType="1" noTextEdit="1"/>
            </p:cNvSpPr>
            <p:nvPr/>
          </p:nvSpPr>
          <p:spPr bwMode="auto">
            <a:xfrm>
              <a:off x="1968" y="1272"/>
              <a:ext cx="1776" cy="237"/>
            </a:xfrm>
            <a:prstGeom prst="rect">
              <a:avLst/>
            </a:prstGeom>
          </p:spPr>
          <p:txBody>
            <a:bodyPr wrap="none" fromWordArt="1">
              <a:prstTxWarp prst="textInflate">
                <a:avLst>
                  <a:gd name="adj" fmla="val 13634"/>
                </a:avLst>
              </a:prstTxWarp>
            </a:bodyPr>
            <a:lstStyle/>
            <a:p>
              <a:pPr algn="ctr"/>
              <a:r>
                <a:rPr lang="en-US" sz="3600" kern="10">
                  <a:ln w="19050">
                    <a:noFill/>
                    <a:round/>
                    <a:headEnd/>
                    <a:tailEnd/>
                  </a:ln>
                  <a:solidFill>
                    <a:srgbClr val="FFFFEB"/>
                  </a:solidFill>
                  <a:latin typeface="Impact"/>
                </a:rPr>
                <a:t>Wilderness of Sinai</a:t>
              </a:r>
            </a:p>
          </p:txBody>
        </p:sp>
      </p:grpSp>
      <p:grpSp>
        <p:nvGrpSpPr>
          <p:cNvPr id="108568" name="Group 24"/>
          <p:cNvGrpSpPr>
            <a:grpSpLocks/>
          </p:cNvGrpSpPr>
          <p:nvPr/>
        </p:nvGrpSpPr>
        <p:grpSpPr bwMode="auto">
          <a:xfrm>
            <a:off x="4340225" y="762000"/>
            <a:ext cx="4117975" cy="5029200"/>
            <a:chOff x="2734" y="480"/>
            <a:chExt cx="2594" cy="3168"/>
          </a:xfrm>
        </p:grpSpPr>
        <p:sp>
          <p:nvSpPr>
            <p:cNvPr id="108569" name="Rectangle 25"/>
            <p:cNvSpPr>
              <a:spLocks noChangeArrowheads="1"/>
            </p:cNvSpPr>
            <p:nvPr/>
          </p:nvSpPr>
          <p:spPr bwMode="auto">
            <a:xfrm>
              <a:off x="5040" y="480"/>
              <a:ext cx="288" cy="288"/>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108570" name="Picture 26" descr="Moses on Mount Sinai"/>
            <p:cNvPicPr>
              <a:picLocks noChangeAspect="1" noChangeArrowheads="1"/>
            </p:cNvPicPr>
            <p:nvPr/>
          </p:nvPicPr>
          <p:blipFill>
            <a:blip r:embed="rId4"/>
            <a:srcRect l="1921" r="3540" b="5765"/>
            <a:stretch>
              <a:fillRect/>
            </a:stretch>
          </p:blipFill>
          <p:spPr bwMode="auto">
            <a:xfrm>
              <a:off x="2734" y="720"/>
              <a:ext cx="2546" cy="2928"/>
            </a:xfrm>
            <a:prstGeom prst="rect">
              <a:avLst/>
            </a:prstGeom>
            <a:solidFill>
              <a:schemeClr val="bg1"/>
            </a:solidFill>
          </p:spPr>
        </p:pic>
        <p:sp>
          <p:nvSpPr>
            <p:cNvPr id="108571" name="Rectangle 27"/>
            <p:cNvSpPr>
              <a:spLocks noChangeArrowheads="1"/>
            </p:cNvSpPr>
            <p:nvPr/>
          </p:nvSpPr>
          <p:spPr bwMode="auto">
            <a:xfrm>
              <a:off x="5280" y="720"/>
              <a:ext cx="48" cy="2928"/>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sp>
        <p:nvSpPr>
          <p:cNvPr id="108572" name="Text Box 28"/>
          <p:cNvSpPr txBox="1">
            <a:spLocks noChangeArrowheads="1"/>
          </p:cNvSpPr>
          <p:nvPr/>
        </p:nvSpPr>
        <p:spPr bwMode="auto">
          <a:xfrm>
            <a:off x="1371600" y="3578225"/>
            <a:ext cx="47244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Instruction concerning Ark and</a:t>
            </a:r>
          </a:p>
        </p:txBody>
      </p:sp>
      <p:sp>
        <p:nvSpPr>
          <p:cNvPr id="108573" name="Text Box 29"/>
          <p:cNvSpPr txBox="1">
            <a:spLocks noChangeArrowheads="1"/>
          </p:cNvSpPr>
          <p:nvPr/>
        </p:nvSpPr>
        <p:spPr bwMode="auto">
          <a:xfrm>
            <a:off x="5943600" y="3578225"/>
            <a:ext cx="19050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Tabernacle</a:t>
            </a:r>
          </a:p>
        </p:txBody>
      </p:sp>
      <p:sp>
        <p:nvSpPr>
          <p:cNvPr id="108574" name="Text Box 30"/>
          <p:cNvSpPr txBox="1">
            <a:spLocks noChangeArrowheads="1"/>
          </p:cNvSpPr>
          <p:nvPr/>
        </p:nvSpPr>
        <p:spPr bwMode="auto">
          <a:xfrm>
            <a:off x="3429000" y="2971800"/>
            <a:ext cx="1295400" cy="579438"/>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3200">
                <a:solidFill>
                  <a:srgbClr val="FFFFF3"/>
                </a:solidFill>
              </a:rPr>
              <a:t>(</a:t>
            </a:r>
            <a:r>
              <a:rPr lang="en-US" sz="2800">
                <a:solidFill>
                  <a:srgbClr val="FFFFF3"/>
                </a:solidFill>
                <a:latin typeface="Impact" pitchFamily="34" charset="0"/>
              </a:rPr>
              <a:t>twice</a:t>
            </a:r>
            <a:r>
              <a:rPr lang="en-US" sz="3200">
                <a:solidFill>
                  <a:srgbClr val="FFFFF3"/>
                </a:solidFill>
              </a:rPr>
              <a:t>)</a:t>
            </a:r>
          </a:p>
        </p:txBody>
      </p:sp>
      <p:sp>
        <p:nvSpPr>
          <p:cNvPr id="108575" name="Text Box 31"/>
          <p:cNvSpPr txBox="1">
            <a:spLocks noChangeArrowheads="1"/>
          </p:cNvSpPr>
          <p:nvPr/>
        </p:nvSpPr>
        <p:spPr bwMode="auto">
          <a:xfrm>
            <a:off x="1371600" y="4140200"/>
            <a:ext cx="31242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Two tablets of stone</a:t>
            </a:r>
          </a:p>
        </p:txBody>
      </p:sp>
      <p:sp>
        <p:nvSpPr>
          <p:cNvPr id="108576" name="Text Box 32"/>
          <p:cNvSpPr txBox="1">
            <a:spLocks noChangeArrowheads="1"/>
          </p:cNvSpPr>
          <p:nvPr/>
        </p:nvSpPr>
        <p:spPr bwMode="auto">
          <a:xfrm>
            <a:off x="4419600" y="4111625"/>
            <a:ext cx="3657600" cy="579438"/>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3200">
                <a:solidFill>
                  <a:srgbClr val="FFFFF3"/>
                </a:solidFill>
              </a:rPr>
              <a:t>(</a:t>
            </a:r>
            <a:r>
              <a:rPr lang="en-US" sz="2800">
                <a:solidFill>
                  <a:srgbClr val="FFFFF3"/>
                </a:solidFill>
                <a:latin typeface="Impact" pitchFamily="34" charset="0"/>
              </a:rPr>
              <a:t>Ten Commandsments</a:t>
            </a:r>
            <a:r>
              <a:rPr lang="en-US" sz="3200">
                <a:solidFill>
                  <a:srgbClr val="FFFFF3"/>
                </a:solidFill>
              </a:rPr>
              <a:t>)</a:t>
            </a:r>
          </a:p>
        </p:txBody>
      </p:sp>
      <p:pic>
        <p:nvPicPr>
          <p:cNvPr id="108577" name="Picture 33" descr="Golden Calf 2"/>
          <p:cNvPicPr>
            <a:picLocks noChangeAspect="1" noChangeArrowheads="1"/>
          </p:cNvPicPr>
          <p:nvPr/>
        </p:nvPicPr>
        <p:blipFill>
          <a:blip r:embed="rId5">
            <a:lum bright="34000" contrast="-70000"/>
          </a:blip>
          <a:srcRect l="372" b="7841"/>
          <a:stretch>
            <a:fillRect/>
          </a:stretch>
        </p:blipFill>
        <p:spPr bwMode="auto">
          <a:xfrm>
            <a:off x="731838" y="704850"/>
            <a:ext cx="7677150" cy="5056188"/>
          </a:xfrm>
          <a:prstGeom prst="rect">
            <a:avLst/>
          </a:prstGeom>
          <a:noFill/>
        </p:spPr>
      </p:pic>
      <p:pic>
        <p:nvPicPr>
          <p:cNvPr id="108578" name="Picture 34" descr="MosesSmashingTablets"/>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43200" y="957263"/>
            <a:ext cx="3632200" cy="4800600"/>
          </a:xfrm>
          <a:prstGeom prst="rect">
            <a:avLst/>
          </a:prstGeom>
          <a:noFill/>
        </p:spPr>
      </p:pic>
      <p:sp>
        <p:nvSpPr>
          <p:cNvPr id="108579" name="Rectangle 35"/>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8580" name="Text Box 36"/>
          <p:cNvSpPr txBox="1">
            <a:spLocks noChangeArrowheads="1"/>
          </p:cNvSpPr>
          <p:nvPr/>
        </p:nvSpPr>
        <p:spPr bwMode="auto">
          <a:xfrm>
            <a:off x="1447800" y="5842000"/>
            <a:ext cx="6019800" cy="830997"/>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Then, after Moses fasted for forty days a second</a:t>
            </a:r>
            <a:r>
              <a:rPr lang="en-US" sz="2000" b="1" dirty="0">
                <a:solidFill>
                  <a:srgbClr val="FFFF99"/>
                </a:solidFill>
                <a:latin typeface="Arial Narrow" pitchFamily="34" charset="0"/>
              </a:rPr>
              <a:t> </a:t>
            </a:r>
            <a:r>
              <a:rPr lang="en-US" sz="2000" b="1" dirty="0">
                <a:solidFill>
                  <a:schemeClr val="bg1"/>
                </a:solidFill>
                <a:latin typeface="Arial Narrow" pitchFamily="34" charset="0"/>
              </a:rPr>
              <a:t>time, God dictated the Ten Commandments to Moses, and Moses wrote them on the tablets  </a:t>
            </a:r>
            <a:r>
              <a:rPr lang="en-US" dirty="0">
                <a:solidFill>
                  <a:schemeClr val="bg1"/>
                </a:solidFill>
                <a:latin typeface="Arial Narrow" pitchFamily="34" charset="0"/>
              </a:rPr>
              <a:t>(p. 245</a:t>
            </a:r>
            <a:r>
              <a:rPr lang="en-US" b="1" dirty="0">
                <a:solidFill>
                  <a:schemeClr val="bg1"/>
                </a:solidFill>
                <a:latin typeface="Arial Narrow" pitchFamily="34" charset="0"/>
              </a:rPr>
              <a:t>).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8580"/>
                                        </p:tgtEl>
                                        <p:attrNameLst>
                                          <p:attrName>style.visibility</p:attrName>
                                        </p:attrNameLst>
                                      </p:cBhvr>
                                      <p:to>
                                        <p:strVal val="visible"/>
                                      </p:to>
                                    </p:set>
                                    <p:animEffect transition="in" filter="barn(outVertical)">
                                      <p:cBhvr>
                                        <p:cTn id="7" dur="500"/>
                                        <p:tgtEl>
                                          <p:spTgt spid="10858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8568"/>
                                        </p:tgtEl>
                                        <p:attrNameLst>
                                          <p:attrName>style.visibility</p:attrName>
                                        </p:attrNameLst>
                                      </p:cBhvr>
                                      <p:to>
                                        <p:strVal val="visible"/>
                                      </p:to>
                                    </p:set>
                                    <p:animEffect transition="in" filter="fade">
                                      <p:cBhvr>
                                        <p:cTn id="11" dur="2000"/>
                                        <p:tgtEl>
                                          <p:spTgt spid="108568"/>
                                        </p:tgtEl>
                                      </p:cBhvr>
                                    </p:animEffect>
                                  </p:childTnLst>
                                </p:cTn>
                              </p:par>
                              <p:par>
                                <p:cTn id="12" presetID="10" presetClass="exit" presetSubtype="0" fill="hold" nodeType="withEffect">
                                  <p:stCondLst>
                                    <p:cond delay="0"/>
                                  </p:stCondLst>
                                  <p:childTnLst>
                                    <p:animEffect transition="out" filter="fade">
                                      <p:cBhvr>
                                        <p:cTn id="13" dur="2000"/>
                                        <p:tgtEl>
                                          <p:spTgt spid="108577"/>
                                        </p:tgtEl>
                                      </p:cBhvr>
                                    </p:animEffect>
                                    <p:set>
                                      <p:cBhvr>
                                        <p:cTn id="14" dur="1" fill="hold">
                                          <p:stCondLst>
                                            <p:cond delay="1999"/>
                                          </p:stCondLst>
                                        </p:cTn>
                                        <p:tgtEl>
                                          <p:spTgt spid="108577"/>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2000"/>
                                        <p:tgtEl>
                                          <p:spTgt spid="108578"/>
                                        </p:tgtEl>
                                      </p:cBhvr>
                                    </p:animEffect>
                                    <p:set>
                                      <p:cBhvr>
                                        <p:cTn id="17" dur="1" fill="hold">
                                          <p:stCondLst>
                                            <p:cond delay="1999"/>
                                          </p:stCondLst>
                                        </p:cTn>
                                        <p:tgtEl>
                                          <p:spTgt spid="108578"/>
                                        </p:tgtEl>
                                        <p:attrNameLst>
                                          <p:attrName>style.visibility</p:attrName>
                                        </p:attrNameLst>
                                      </p:cBhvr>
                                      <p:to>
                                        <p:strVal val="hidden"/>
                                      </p:to>
                                    </p:se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08574"/>
                                        </p:tgtEl>
                                        <p:attrNameLst>
                                          <p:attrName>style.visibility</p:attrName>
                                        </p:attrNameLst>
                                      </p:cBhvr>
                                      <p:to>
                                        <p:strVal val="visible"/>
                                      </p:to>
                                    </p:set>
                                    <p:animEffect transition="in" filter="fade">
                                      <p:cBhvr>
                                        <p:cTn id="21" dur="2000"/>
                                        <p:tgtEl>
                                          <p:spTgt spid="108574"/>
                                        </p:tgtEl>
                                      </p:cBhvr>
                                    </p:animEffect>
                                  </p:childTnLst>
                                </p:cTn>
                              </p:par>
                            </p:childTnLst>
                          </p:cTn>
                        </p:par>
                        <p:par>
                          <p:cTn id="22" fill="hold">
                            <p:stCondLst>
                              <p:cond delay="4500"/>
                            </p:stCondLst>
                            <p:childTnLst>
                              <p:par>
                                <p:cTn id="23" presetID="10" presetClass="exit" presetSubtype="0" fill="hold" nodeType="afterEffect">
                                  <p:stCondLst>
                                    <p:cond delay="2500"/>
                                  </p:stCondLst>
                                  <p:childTnLst>
                                    <p:animEffect transition="out" filter="fade">
                                      <p:cBhvr>
                                        <p:cTn id="24" dur="2000"/>
                                        <p:tgtEl>
                                          <p:spTgt spid="108568"/>
                                        </p:tgtEl>
                                      </p:cBhvr>
                                    </p:animEffect>
                                    <p:set>
                                      <p:cBhvr>
                                        <p:cTn id="25" dur="1" fill="hold">
                                          <p:stCondLst>
                                            <p:cond delay="1999"/>
                                          </p:stCondLst>
                                        </p:cTn>
                                        <p:tgtEl>
                                          <p:spTgt spid="1085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4" grpId="0"/>
      <p:bldP spid="108580"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9570"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09571" name="Freeform 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09572" name="WordArt 4"/>
          <p:cNvSpPr>
            <a:spLocks noChangeArrowheads="1" noChangeShapeType="1" noTextEdit="1"/>
          </p:cNvSpPr>
          <p:nvPr/>
        </p:nvSpPr>
        <p:spPr bwMode="auto">
          <a:xfrm>
            <a:off x="3276600" y="3800475"/>
            <a:ext cx="1446213" cy="238125"/>
          </a:xfrm>
          <a:prstGeom prst="rect">
            <a:avLst/>
          </a:prstGeom>
        </p:spPr>
        <p:txBody>
          <a:bodyPr wrap="none" fromWordArt="1">
            <a:prstTxWarp prst="textCanDown">
              <a:avLst>
                <a:gd name="adj" fmla="val 33333"/>
              </a:avLst>
            </a:prstTxWarp>
          </a:bodyPr>
          <a:lstStyle/>
          <a:p>
            <a:pPr algn="ctr"/>
            <a:r>
              <a:rPr lang="en-US" sz="3600" kern="10">
                <a:ln w="3175">
                  <a:noFill/>
                  <a:round/>
                  <a:headEnd/>
                  <a:tailEnd/>
                </a:ln>
                <a:gradFill rotWithShape="1">
                  <a:gsLst>
                    <a:gs pos="0">
                      <a:srgbClr val="996633"/>
                    </a:gs>
                    <a:gs pos="100000">
                      <a:srgbClr val="663300"/>
                    </a:gs>
                  </a:gsLst>
                  <a:lin ang="2700000" scaled="1"/>
                </a:gradFill>
                <a:latin typeface="MANDELA"/>
              </a:rPr>
              <a:t>Wilderness of Sin</a:t>
            </a:r>
          </a:p>
        </p:txBody>
      </p:sp>
      <p:sp>
        <p:nvSpPr>
          <p:cNvPr id="109573" name="WordArt 5"/>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09574" name="WordArt 6"/>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09575" name="WordArt 7"/>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09576" name="WordArt 8"/>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09577" name="WordArt 9"/>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09578" name="WordArt 10"/>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109579" name="WordArt 11"/>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109580" name="WordArt 12"/>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109581" name="Text Box 13"/>
          <p:cNvSpPr txBox="1">
            <a:spLocks noChangeArrowheads="1"/>
          </p:cNvSpPr>
          <p:nvPr/>
        </p:nvSpPr>
        <p:spPr bwMode="auto">
          <a:xfrm>
            <a:off x="609600" y="76200"/>
            <a:ext cx="7848600" cy="579438"/>
          </a:xfrm>
          <a:prstGeom prst="rect">
            <a:avLst/>
          </a:prstGeom>
          <a:noFill/>
          <a:ln w="9525">
            <a:noFill/>
            <a:miter lim="800000"/>
            <a:headEnd/>
            <a:tailEnd/>
          </a:ln>
          <a:effectLst>
            <a:outerShdw dist="12700" dir="5400000" algn="ctr" rotWithShape="0">
              <a:srgbClr val="66FFFF"/>
            </a:outerShdw>
          </a:effectLst>
        </p:spPr>
        <p:txBody>
          <a:bodyPr>
            <a:spAutoFit/>
          </a:bodyPr>
          <a:lstStyle/>
          <a:p>
            <a:pPr eaLnBrk="0" hangingPunct="0"/>
            <a:r>
              <a:rPr lang="en-US" sz="3200" u="sng">
                <a:solidFill>
                  <a:srgbClr val="66FFFF"/>
                </a:solidFill>
                <a:latin typeface="Fette Engschrift" pitchFamily="2" charset="0"/>
              </a:rPr>
              <a:t>2.2.2.3  The Providence of Restoration and the Tabernacle</a:t>
            </a:r>
          </a:p>
        </p:txBody>
      </p:sp>
      <p:sp>
        <p:nvSpPr>
          <p:cNvPr id="109582" name="Text Box 14"/>
          <p:cNvSpPr txBox="1">
            <a:spLocks noChangeArrowheads="1"/>
          </p:cNvSpPr>
          <p:nvPr/>
        </p:nvSpPr>
        <p:spPr bwMode="auto">
          <a:xfrm>
            <a:off x="1143000" y="533400"/>
            <a:ext cx="6858000" cy="641350"/>
          </a:xfrm>
          <a:prstGeom prst="rect">
            <a:avLst/>
          </a:prstGeom>
          <a:noFill/>
          <a:ln w="9525">
            <a:noFill/>
            <a:miter lim="800000"/>
            <a:headEnd/>
            <a:tailEnd/>
          </a:ln>
          <a:effectLst>
            <a:outerShdw dist="12700" dir="5400000" algn="ctr" rotWithShape="0">
              <a:srgbClr val="66FFFF"/>
            </a:outerShdw>
          </a:effectLst>
        </p:spPr>
        <p:txBody>
          <a:bodyPr>
            <a:spAutoFit/>
          </a:bodyPr>
          <a:lstStyle/>
          <a:p>
            <a:pPr algn="ctr" eaLnBrk="0" hangingPunct="0"/>
            <a:r>
              <a:rPr lang="en-US" sz="3600" u="sng">
                <a:solidFill>
                  <a:srgbClr val="66FFFF"/>
                </a:solidFill>
                <a:latin typeface="Fette Engschrift" pitchFamily="2" charset="0"/>
              </a:rPr>
              <a:t>First and second foundations for the Tabernacle</a:t>
            </a:r>
          </a:p>
        </p:txBody>
      </p:sp>
      <p:grpSp>
        <p:nvGrpSpPr>
          <p:cNvPr id="109583" name="Group 15"/>
          <p:cNvGrpSpPr>
            <a:grpSpLocks/>
          </p:cNvGrpSpPr>
          <p:nvPr/>
        </p:nvGrpSpPr>
        <p:grpSpPr bwMode="auto">
          <a:xfrm>
            <a:off x="2667000" y="1905000"/>
            <a:ext cx="3733800" cy="609600"/>
            <a:chOff x="1680" y="1200"/>
            <a:chExt cx="2352" cy="384"/>
          </a:xfrm>
        </p:grpSpPr>
        <p:sp>
          <p:nvSpPr>
            <p:cNvPr id="109584" name="Oval 16"/>
            <p:cNvSpPr>
              <a:spLocks noChangeArrowheads="1"/>
            </p:cNvSpPr>
            <p:nvPr/>
          </p:nvSpPr>
          <p:spPr bwMode="auto">
            <a:xfrm>
              <a:off x="1680" y="1200"/>
              <a:ext cx="2352" cy="384"/>
            </a:xfrm>
            <a:prstGeom prst="ellipse">
              <a:avLst/>
            </a:prstGeom>
            <a:solidFill>
              <a:srgbClr val="660033"/>
            </a:solidFill>
            <a:ln w="12700" algn="ctr">
              <a:noFill/>
              <a:round/>
              <a:headEnd/>
              <a:tailEnd/>
            </a:ln>
            <a:effectLst>
              <a:outerShdw dist="52363" dir="4557825" algn="ctr" rotWithShape="0">
                <a:srgbClr val="B65B00"/>
              </a:outerShdw>
            </a:effectLst>
          </p:spPr>
          <p:txBody>
            <a:bodyPr wrap="none" anchor="ctr"/>
            <a:lstStyle/>
            <a:p>
              <a:endParaRPr lang="en-US"/>
            </a:p>
          </p:txBody>
        </p:sp>
        <p:sp>
          <p:nvSpPr>
            <p:cNvPr id="109585" name="WordArt 17"/>
            <p:cNvSpPr>
              <a:spLocks noChangeArrowheads="1" noChangeShapeType="1" noTextEdit="1"/>
            </p:cNvSpPr>
            <p:nvPr/>
          </p:nvSpPr>
          <p:spPr bwMode="auto">
            <a:xfrm>
              <a:off x="1968" y="1272"/>
              <a:ext cx="1776" cy="237"/>
            </a:xfrm>
            <a:prstGeom prst="rect">
              <a:avLst/>
            </a:prstGeom>
          </p:spPr>
          <p:txBody>
            <a:bodyPr wrap="none" fromWordArt="1">
              <a:prstTxWarp prst="textInflate">
                <a:avLst>
                  <a:gd name="adj" fmla="val 13634"/>
                </a:avLst>
              </a:prstTxWarp>
            </a:bodyPr>
            <a:lstStyle/>
            <a:p>
              <a:pPr algn="ctr"/>
              <a:r>
                <a:rPr lang="en-US" sz="3600" kern="10">
                  <a:ln w="19050">
                    <a:noFill/>
                    <a:round/>
                    <a:headEnd/>
                    <a:tailEnd/>
                  </a:ln>
                  <a:solidFill>
                    <a:srgbClr val="FFFFEB"/>
                  </a:solidFill>
                  <a:latin typeface="Impact"/>
                </a:rPr>
                <a:t>Wilderness of Sinai</a:t>
              </a:r>
            </a:p>
          </p:txBody>
        </p:sp>
      </p:grpSp>
      <p:sp>
        <p:nvSpPr>
          <p:cNvPr id="109586" name="Text Box 18"/>
          <p:cNvSpPr txBox="1">
            <a:spLocks noChangeArrowheads="1"/>
          </p:cNvSpPr>
          <p:nvPr/>
        </p:nvSpPr>
        <p:spPr bwMode="auto">
          <a:xfrm>
            <a:off x="1371600" y="3001963"/>
            <a:ext cx="2209800" cy="519112"/>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Forty-day fast</a:t>
            </a:r>
            <a:endParaRPr lang="en-US" sz="3200">
              <a:solidFill>
                <a:srgbClr val="FFFFF3"/>
              </a:solidFill>
            </a:endParaRPr>
          </a:p>
        </p:txBody>
      </p:sp>
      <p:sp>
        <p:nvSpPr>
          <p:cNvPr id="109587" name="Text Box 19"/>
          <p:cNvSpPr txBox="1">
            <a:spLocks noChangeArrowheads="1"/>
          </p:cNvSpPr>
          <p:nvPr/>
        </p:nvSpPr>
        <p:spPr bwMode="auto">
          <a:xfrm>
            <a:off x="1066800" y="29718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9588" name="Text Box 20"/>
          <p:cNvSpPr txBox="1">
            <a:spLocks noChangeArrowheads="1"/>
          </p:cNvSpPr>
          <p:nvPr/>
        </p:nvSpPr>
        <p:spPr bwMode="auto">
          <a:xfrm>
            <a:off x="1066800" y="46482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9589" name="Text Box 21"/>
          <p:cNvSpPr txBox="1">
            <a:spLocks noChangeArrowheads="1"/>
          </p:cNvSpPr>
          <p:nvPr/>
        </p:nvSpPr>
        <p:spPr bwMode="auto">
          <a:xfrm>
            <a:off x="1371600" y="4670425"/>
            <a:ext cx="27432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Indemnity period</a:t>
            </a:r>
          </a:p>
        </p:txBody>
      </p:sp>
      <p:sp>
        <p:nvSpPr>
          <p:cNvPr id="109590" name="Text Box 22"/>
          <p:cNvSpPr txBox="1">
            <a:spLocks noChangeArrowheads="1"/>
          </p:cNvSpPr>
          <p:nvPr/>
        </p:nvSpPr>
        <p:spPr bwMode="auto">
          <a:xfrm>
            <a:off x="1066800" y="3589338"/>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9591" name="Text Box 23"/>
          <p:cNvSpPr txBox="1">
            <a:spLocks noChangeArrowheads="1"/>
          </p:cNvSpPr>
          <p:nvPr/>
        </p:nvSpPr>
        <p:spPr bwMode="auto">
          <a:xfrm>
            <a:off x="1371600" y="3578225"/>
            <a:ext cx="47244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Instruction concerning Ark and</a:t>
            </a:r>
          </a:p>
        </p:txBody>
      </p:sp>
      <p:sp>
        <p:nvSpPr>
          <p:cNvPr id="109592" name="Text Box 24"/>
          <p:cNvSpPr txBox="1">
            <a:spLocks noChangeArrowheads="1"/>
          </p:cNvSpPr>
          <p:nvPr/>
        </p:nvSpPr>
        <p:spPr bwMode="auto">
          <a:xfrm>
            <a:off x="5943600" y="3578225"/>
            <a:ext cx="19050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Tabernacle</a:t>
            </a:r>
          </a:p>
        </p:txBody>
      </p:sp>
      <p:sp>
        <p:nvSpPr>
          <p:cNvPr id="109593" name="Text Box 25"/>
          <p:cNvSpPr txBox="1">
            <a:spLocks noChangeArrowheads="1"/>
          </p:cNvSpPr>
          <p:nvPr/>
        </p:nvSpPr>
        <p:spPr bwMode="auto">
          <a:xfrm>
            <a:off x="1371600" y="4140200"/>
            <a:ext cx="3124200" cy="519113"/>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Two tablets of stone</a:t>
            </a:r>
          </a:p>
        </p:txBody>
      </p:sp>
      <p:sp>
        <p:nvSpPr>
          <p:cNvPr id="109594" name="Text Box 26"/>
          <p:cNvSpPr txBox="1">
            <a:spLocks noChangeArrowheads="1"/>
          </p:cNvSpPr>
          <p:nvPr/>
        </p:nvSpPr>
        <p:spPr bwMode="auto">
          <a:xfrm>
            <a:off x="1066800" y="413385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F3"/>
                </a:solidFill>
                <a:latin typeface="Times New Roman" pitchFamily="18" charset="0"/>
                <a:sym typeface="CommonBullets" pitchFamily="34" charset="2"/>
              </a:rPr>
              <a:t></a:t>
            </a:r>
            <a:endParaRPr lang="en-US" sz="4800" b="1">
              <a:solidFill>
                <a:srgbClr val="FFFFF3"/>
              </a:solidFill>
              <a:latin typeface="Times New Roman" pitchFamily="18" charset="0"/>
            </a:endParaRPr>
          </a:p>
        </p:txBody>
      </p:sp>
      <p:sp>
        <p:nvSpPr>
          <p:cNvPr id="109595" name="Text Box 27"/>
          <p:cNvSpPr txBox="1">
            <a:spLocks noChangeArrowheads="1"/>
          </p:cNvSpPr>
          <p:nvPr/>
        </p:nvSpPr>
        <p:spPr bwMode="auto">
          <a:xfrm>
            <a:off x="4419600" y="4111625"/>
            <a:ext cx="3657600" cy="579438"/>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3200">
                <a:solidFill>
                  <a:srgbClr val="FFFFF3"/>
                </a:solidFill>
              </a:rPr>
              <a:t>(</a:t>
            </a:r>
            <a:r>
              <a:rPr lang="en-US" sz="2800">
                <a:solidFill>
                  <a:srgbClr val="FFFFF3"/>
                </a:solidFill>
                <a:latin typeface="Impact" pitchFamily="34" charset="0"/>
              </a:rPr>
              <a:t>Ten Commandsments</a:t>
            </a:r>
            <a:r>
              <a:rPr lang="en-US" sz="3200">
                <a:solidFill>
                  <a:srgbClr val="FFFFF3"/>
                </a:solidFill>
              </a:rPr>
              <a:t>)</a:t>
            </a:r>
          </a:p>
        </p:txBody>
      </p:sp>
      <p:sp>
        <p:nvSpPr>
          <p:cNvPr id="109596" name="Text Box 28"/>
          <p:cNvSpPr txBox="1">
            <a:spLocks noChangeArrowheads="1"/>
          </p:cNvSpPr>
          <p:nvPr/>
        </p:nvSpPr>
        <p:spPr bwMode="auto">
          <a:xfrm>
            <a:off x="3429000" y="2971800"/>
            <a:ext cx="1295400" cy="579438"/>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3200">
                <a:solidFill>
                  <a:srgbClr val="FFFFF3"/>
                </a:solidFill>
              </a:rPr>
              <a:t>(</a:t>
            </a:r>
            <a:r>
              <a:rPr lang="en-US" sz="2800">
                <a:solidFill>
                  <a:srgbClr val="FFFFF3"/>
                </a:solidFill>
                <a:latin typeface="Impact" pitchFamily="34" charset="0"/>
              </a:rPr>
              <a:t>twice</a:t>
            </a:r>
            <a:r>
              <a:rPr lang="en-US" sz="3200">
                <a:solidFill>
                  <a:srgbClr val="FFFFF3"/>
                </a:solidFill>
              </a:rPr>
              <a:t>)</a:t>
            </a:r>
          </a:p>
        </p:txBody>
      </p:sp>
      <p:grpSp>
        <p:nvGrpSpPr>
          <p:cNvPr id="109598" name="Group 30"/>
          <p:cNvGrpSpPr>
            <a:grpSpLocks/>
          </p:cNvGrpSpPr>
          <p:nvPr/>
        </p:nvGrpSpPr>
        <p:grpSpPr bwMode="auto">
          <a:xfrm>
            <a:off x="5943600" y="3581400"/>
            <a:ext cx="1905000" cy="519113"/>
            <a:chOff x="3744" y="2256"/>
            <a:chExt cx="1200" cy="327"/>
          </a:xfrm>
        </p:grpSpPr>
        <p:sp>
          <p:nvSpPr>
            <p:cNvPr id="109599" name="Rectangle 31"/>
            <p:cNvSpPr>
              <a:spLocks noChangeArrowheads="1"/>
            </p:cNvSpPr>
            <p:nvPr/>
          </p:nvSpPr>
          <p:spPr bwMode="auto">
            <a:xfrm>
              <a:off x="3744" y="2275"/>
              <a:ext cx="1152" cy="288"/>
            </a:xfrm>
            <a:prstGeom prst="rect">
              <a:avLst/>
            </a:prstGeom>
            <a:solidFill>
              <a:srgbClr val="FF9C0B"/>
            </a:solidFill>
            <a:ln w="9525">
              <a:solidFill>
                <a:schemeClr val="tx1"/>
              </a:solidFill>
              <a:miter lim="800000"/>
              <a:headEnd/>
              <a:tailEnd/>
            </a:ln>
            <a:effectLst/>
          </p:spPr>
          <p:txBody>
            <a:bodyPr wrap="none" anchor="ctr"/>
            <a:lstStyle/>
            <a:p>
              <a:endParaRPr lang="en-US"/>
            </a:p>
          </p:txBody>
        </p:sp>
        <p:sp>
          <p:nvSpPr>
            <p:cNvPr id="109600" name="Text Box 32"/>
            <p:cNvSpPr txBox="1">
              <a:spLocks noChangeArrowheads="1"/>
            </p:cNvSpPr>
            <p:nvPr/>
          </p:nvSpPr>
          <p:spPr bwMode="auto">
            <a:xfrm>
              <a:off x="3744" y="2256"/>
              <a:ext cx="1200" cy="327"/>
            </a:xfrm>
            <a:prstGeom prst="rect">
              <a:avLst/>
            </a:prstGeom>
            <a:noFill/>
            <a:ln w="9525">
              <a:noFill/>
              <a:miter lim="800000"/>
              <a:headEnd/>
              <a:tailEnd/>
            </a:ln>
            <a:effectLst>
              <a:outerShdw algn="ctr" rotWithShape="0">
                <a:srgbClr val="FFFFCC"/>
              </a:outerShdw>
            </a:effectLst>
          </p:spPr>
          <p:txBody>
            <a:bodyPr>
              <a:spAutoFit/>
            </a:bodyPr>
            <a:lstStyle/>
            <a:p>
              <a:pPr>
                <a:spcBef>
                  <a:spcPct val="50000"/>
                </a:spcBef>
              </a:pPr>
              <a:r>
                <a:rPr lang="en-US" sz="2800">
                  <a:solidFill>
                    <a:srgbClr val="FFFFF3"/>
                  </a:solidFill>
                  <a:latin typeface="Impact" pitchFamily="34" charset="0"/>
                </a:rPr>
                <a:t>Tabernacle</a:t>
              </a:r>
            </a:p>
          </p:txBody>
        </p:sp>
      </p:grpSp>
      <p:pic>
        <p:nvPicPr>
          <p:cNvPr id="109601" name="Picture 33" descr="Moses Comes Down Mt"/>
          <p:cNvPicPr>
            <a:picLocks noChangeAspect="1" noChangeArrowheads="1"/>
          </p:cNvPicPr>
          <p:nvPr/>
        </p:nvPicPr>
        <p:blipFill>
          <a:blip r:embed="rId4"/>
          <a:srcRect/>
          <a:stretch>
            <a:fillRect/>
          </a:stretch>
        </p:blipFill>
        <p:spPr bwMode="auto">
          <a:xfrm>
            <a:off x="2667000" y="1143000"/>
            <a:ext cx="3698875" cy="4572000"/>
          </a:xfrm>
          <a:prstGeom prst="rect">
            <a:avLst/>
          </a:prstGeom>
          <a:noFill/>
        </p:spPr>
      </p:pic>
      <p:sp>
        <p:nvSpPr>
          <p:cNvPr id="109602" name="Rectangle 34"/>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9603" name="Group 35"/>
          <p:cNvGrpSpPr>
            <a:grpSpLocks/>
          </p:cNvGrpSpPr>
          <p:nvPr/>
        </p:nvGrpSpPr>
        <p:grpSpPr bwMode="auto">
          <a:xfrm>
            <a:off x="990600" y="5788025"/>
            <a:ext cx="7391400" cy="876300"/>
            <a:chOff x="240" y="3654"/>
            <a:chExt cx="4656" cy="552"/>
          </a:xfrm>
        </p:grpSpPr>
        <p:sp>
          <p:nvSpPr>
            <p:cNvPr id="109604" name="Text Box 36"/>
            <p:cNvSpPr txBox="1">
              <a:spLocks noChangeArrowheads="1"/>
            </p:cNvSpPr>
            <p:nvPr/>
          </p:nvSpPr>
          <p:spPr bwMode="auto">
            <a:xfrm>
              <a:off x="432" y="3683"/>
              <a:ext cx="4464"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Moses took these tablets and went</a:t>
              </a:r>
              <a:r>
                <a:rPr lang="en-US" sz="2000" b="1" dirty="0">
                  <a:solidFill>
                    <a:srgbClr val="FFFFB1"/>
                  </a:solidFill>
                  <a:latin typeface="Arial Narrow" pitchFamily="34" charset="0"/>
                </a:rPr>
                <a:t> </a:t>
              </a:r>
              <a:r>
                <a:rPr lang="en-US" sz="2000" b="1" dirty="0">
                  <a:solidFill>
                    <a:schemeClr val="bg1"/>
                  </a:solidFill>
                  <a:latin typeface="Arial Narrow" pitchFamily="34" charset="0"/>
                </a:rPr>
                <a:t>before the Israelites again.  This time they honored</a:t>
              </a:r>
              <a:r>
                <a:rPr lang="en-US" sz="2000" b="1" dirty="0">
                  <a:solidFill>
                    <a:srgbClr val="FFFFAF"/>
                  </a:solidFill>
                  <a:latin typeface="Arial Narrow" pitchFamily="34" charset="0"/>
                </a:rPr>
                <a:t> </a:t>
              </a:r>
              <a:r>
                <a:rPr lang="en-US" sz="2000" b="1" dirty="0">
                  <a:solidFill>
                    <a:schemeClr val="bg1"/>
                  </a:solidFill>
                  <a:latin typeface="Arial Narrow" pitchFamily="34" charset="0"/>
                </a:rPr>
                <a:t>Moses. In Obedience to his directions, they built the Ark of the Covenant and </a:t>
              </a:r>
              <a:r>
                <a:rPr lang="en-US" sz="2000" b="1" u="sng" dirty="0">
                  <a:solidFill>
                    <a:schemeClr val="bg1"/>
                  </a:solidFill>
                  <a:latin typeface="Arial Narrow" pitchFamily="34" charset="0"/>
                </a:rPr>
                <a:t>constructed the Tabernacle</a:t>
              </a:r>
              <a:r>
                <a:rPr lang="en-US" sz="2000" b="1" dirty="0">
                  <a:solidFill>
                    <a:schemeClr val="bg1"/>
                  </a:solidFill>
                  <a:latin typeface="Arial Narrow" pitchFamily="34" charset="0"/>
                </a:rPr>
                <a:t>. </a:t>
              </a:r>
            </a:p>
          </p:txBody>
        </p:sp>
        <p:sp>
          <p:nvSpPr>
            <p:cNvPr id="109605" name="Text Box 37"/>
            <p:cNvSpPr txBox="1">
              <a:spLocks noChangeArrowheads="1"/>
            </p:cNvSpPr>
            <p:nvPr/>
          </p:nvSpPr>
          <p:spPr bwMode="auto">
            <a:xfrm>
              <a:off x="240" y="3654"/>
              <a:ext cx="240" cy="266"/>
            </a:xfrm>
            <a:prstGeom prst="rect">
              <a:avLst/>
            </a:prstGeom>
            <a:noFill/>
            <a:ln w="9525">
              <a:noFill/>
              <a:miter lim="800000"/>
              <a:headEnd/>
              <a:tailEnd/>
            </a:ln>
            <a:effectLst/>
          </p:spPr>
          <p:txBody>
            <a:bodyPr>
              <a:spAutoFit/>
            </a:bodyPr>
            <a:lstStyle/>
            <a:p>
              <a:pPr eaLnBrk="0" hangingPunct="0">
                <a:lnSpc>
                  <a:spcPts val="26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9603"/>
                                        </p:tgtEl>
                                        <p:attrNameLst>
                                          <p:attrName>style.visibility</p:attrName>
                                        </p:attrNameLst>
                                      </p:cBhvr>
                                      <p:to>
                                        <p:strVal val="visible"/>
                                      </p:to>
                                    </p:set>
                                    <p:animEffect transition="in" filter="barn(outVertical)">
                                      <p:cBhvr>
                                        <p:cTn id="7" dur="500"/>
                                        <p:tgtEl>
                                          <p:spTgt spid="109603"/>
                                        </p:tgtEl>
                                      </p:cBhvr>
                                    </p:animEffect>
                                  </p:childTnLst>
                                </p:cTn>
                              </p:par>
                              <p:par>
                                <p:cTn id="8" presetID="10" presetClass="entr" presetSubtype="0" fill="hold" nodeType="withEffect">
                                  <p:stCondLst>
                                    <p:cond delay="0"/>
                                  </p:stCondLst>
                                  <p:childTnLst>
                                    <p:set>
                                      <p:cBhvr>
                                        <p:cTn id="9" dur="1" fill="hold">
                                          <p:stCondLst>
                                            <p:cond delay="0"/>
                                          </p:stCondLst>
                                        </p:cTn>
                                        <p:tgtEl>
                                          <p:spTgt spid="109601"/>
                                        </p:tgtEl>
                                        <p:attrNameLst>
                                          <p:attrName>style.visibility</p:attrName>
                                        </p:attrNameLst>
                                      </p:cBhvr>
                                      <p:to>
                                        <p:strVal val="visible"/>
                                      </p:to>
                                    </p:set>
                                    <p:animEffect transition="in" filter="fade">
                                      <p:cBhvr>
                                        <p:cTn id="10" dur="1000"/>
                                        <p:tgtEl>
                                          <p:spTgt spid="1096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9598"/>
                                        </p:tgtEl>
                                        <p:attrNameLst>
                                          <p:attrName>style.visibility</p:attrName>
                                        </p:attrNameLst>
                                      </p:cBhvr>
                                      <p:to>
                                        <p:strVal val="visible"/>
                                      </p:to>
                                    </p:set>
                                    <p:animEffect transition="in" filter="fade">
                                      <p:cBhvr>
                                        <p:cTn id="15" dur="1000"/>
                                        <p:tgtEl>
                                          <p:spTgt spid="109598"/>
                                        </p:tgtEl>
                                      </p:cBhvr>
                                    </p:animEffect>
                                  </p:childTnLst>
                                </p:cTn>
                              </p:par>
                              <p:par>
                                <p:cTn id="16" presetID="10" presetClass="exit" presetSubtype="0" fill="hold" nodeType="withEffect">
                                  <p:stCondLst>
                                    <p:cond delay="0"/>
                                  </p:stCondLst>
                                  <p:childTnLst>
                                    <p:animEffect transition="out" filter="fade">
                                      <p:cBhvr>
                                        <p:cTn id="17" dur="2000"/>
                                        <p:tgtEl>
                                          <p:spTgt spid="109601"/>
                                        </p:tgtEl>
                                      </p:cBhvr>
                                    </p:animEffect>
                                    <p:set>
                                      <p:cBhvr>
                                        <p:cTn id="18" dur="1" fill="hold">
                                          <p:stCondLst>
                                            <p:cond delay="1999"/>
                                          </p:stCondLst>
                                        </p:cTn>
                                        <p:tgtEl>
                                          <p:spTgt spid="109601"/>
                                        </p:tgtEl>
                                        <p:attrNameLst>
                                          <p:attrName>style.visibility</p:attrName>
                                        </p:attrNameLst>
                                      </p:cBhvr>
                                      <p:to>
                                        <p:strVal val="hidden"/>
                                      </p:to>
                                    </p:set>
                                  </p:childTnLst>
                                </p:cTn>
                              </p:par>
                              <p:par>
                                <p:cTn id="19" presetID="6" presetClass="emph" presetSubtype="0" decel="50000" autoRev="1" fill="remove" nodeType="withEffect">
                                  <p:stCondLst>
                                    <p:cond delay="0"/>
                                  </p:stCondLst>
                                  <p:childTnLst>
                                    <p:animScale>
                                      <p:cBhvr>
                                        <p:cTn id="20" dur="2000" fill="hold"/>
                                        <p:tgtEl>
                                          <p:spTgt spid="109598"/>
                                        </p:tgtEl>
                                      </p:cBhvr>
                                      <p:by x="250000" y="250000"/>
                                    </p:animScale>
                                  </p:childTnLst>
                                  <p:subTnLst>
                                    <p:set>
                                      <p:cBhvr override="childStyle">
                                        <p:cTn dur="1" fill="hold" display="0" masterRel="nextClick" afterEffect="1"/>
                                        <p:tgtEl>
                                          <p:spTgt spid="109598"/>
                                        </p:tgtEl>
                                        <p:attrNameLst>
                                          <p:attrName>style.visibility</p:attrName>
                                        </p:attrNameLst>
                                      </p:cBhvr>
                                      <p:to>
                                        <p:strVal val="hidden"/>
                                      </p:to>
                                    </p:set>
                                  </p:subTnLst>
                                </p:cTn>
                              </p:par>
                            </p:childTnLst>
                          </p:cTn>
                        </p:par>
                        <p:par>
                          <p:cTn id="21" fill="hold">
                            <p:stCondLst>
                              <p:cond delay="4000"/>
                            </p:stCondLst>
                            <p:childTnLst>
                              <p:par>
                                <p:cTn id="22" presetID="9" presetClass="exit" presetSubtype="0" fill="hold" nodeType="afterEffect">
                                  <p:stCondLst>
                                    <p:cond delay="0"/>
                                  </p:stCondLst>
                                  <p:childTnLst>
                                    <p:animEffect transition="out" filter="dissolve">
                                      <p:cBhvr>
                                        <p:cTn id="23" dur="3000"/>
                                        <p:tgtEl>
                                          <p:spTgt spid="109598"/>
                                        </p:tgtEl>
                                      </p:cBhvr>
                                    </p:animEffect>
                                    <p:set>
                                      <p:cBhvr>
                                        <p:cTn id="24" dur="1" fill="hold">
                                          <p:stCondLst>
                                            <p:cond delay="2999"/>
                                          </p:stCondLst>
                                        </p:cTn>
                                        <p:tgtEl>
                                          <p:spTgt spid="1095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C9D"/>
            </a:gs>
          </a:gsLst>
          <a:path path="shape">
            <a:fillToRect l="50000" t="50000" r="50000" b="50000"/>
          </a:path>
        </a:gradFill>
        <a:effectLst/>
      </p:bgPr>
    </p:bg>
    <p:spTree>
      <p:nvGrpSpPr>
        <p:cNvPr id="1" name=""/>
        <p:cNvGrpSpPr/>
        <p:nvPr/>
      </p:nvGrpSpPr>
      <p:grpSpPr>
        <a:xfrm>
          <a:off x="0" y="0"/>
          <a:ext cx="0" cy="0"/>
          <a:chOff x="0" y="0"/>
          <a:chExt cx="0" cy="0"/>
        </a:xfrm>
      </p:grpSpPr>
      <p:grpSp>
        <p:nvGrpSpPr>
          <p:cNvPr id="110594" name="Group 2"/>
          <p:cNvGrpSpPr>
            <a:grpSpLocks/>
          </p:cNvGrpSpPr>
          <p:nvPr/>
        </p:nvGrpSpPr>
        <p:grpSpPr bwMode="auto">
          <a:xfrm>
            <a:off x="304800" y="0"/>
            <a:ext cx="8001000" cy="990600"/>
            <a:chOff x="192" y="0"/>
            <a:chExt cx="5040" cy="624"/>
          </a:xfrm>
        </p:grpSpPr>
        <p:sp>
          <p:nvSpPr>
            <p:cNvPr id="110595" name="Text Box 3"/>
            <p:cNvSpPr txBox="1">
              <a:spLocks noChangeArrowheads="1"/>
            </p:cNvSpPr>
            <p:nvPr/>
          </p:nvSpPr>
          <p:spPr bwMode="auto">
            <a:xfrm>
              <a:off x="960" y="259"/>
              <a:ext cx="3504" cy="36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Tabernacle and Ark of the Covenant</a:t>
              </a:r>
            </a:p>
          </p:txBody>
        </p:sp>
        <p:sp>
          <p:nvSpPr>
            <p:cNvPr id="110596" name="Text Box 4"/>
            <p:cNvSpPr txBox="1">
              <a:spLocks noChangeArrowheads="1"/>
            </p:cNvSpPr>
            <p:nvPr/>
          </p:nvSpPr>
          <p:spPr bwMode="auto">
            <a:xfrm>
              <a:off x="192" y="0"/>
              <a:ext cx="5040" cy="36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2.2.2.3.1  The Significance and Purpose of the Tablets of Stone, </a:t>
              </a:r>
            </a:p>
          </p:txBody>
        </p:sp>
      </p:grpSp>
      <p:sp>
        <p:nvSpPr>
          <p:cNvPr id="110597" name="Rectangle 5"/>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0598" name="Text Box 6"/>
          <p:cNvSpPr txBox="1">
            <a:spLocks noChangeArrowheads="1"/>
          </p:cNvSpPr>
          <p:nvPr/>
        </p:nvSpPr>
        <p:spPr bwMode="auto">
          <a:xfrm>
            <a:off x="266700" y="2209800"/>
            <a:ext cx="18288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spcBef>
                <a:spcPct val="50000"/>
              </a:spcBef>
            </a:pPr>
            <a:r>
              <a:rPr lang="en-US" sz="2800">
                <a:solidFill>
                  <a:srgbClr val="000099"/>
                </a:solidFill>
                <a:latin typeface="Arial Black" pitchFamily="34" charset="0"/>
              </a:rPr>
              <a:t>Tablets</a:t>
            </a:r>
          </a:p>
        </p:txBody>
      </p:sp>
      <p:pic>
        <p:nvPicPr>
          <p:cNvPr id="110599" name="Picture 7" descr="Tablets of Ston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2786063"/>
            <a:ext cx="1952625" cy="1695450"/>
          </a:xfrm>
          <a:prstGeom prst="rect">
            <a:avLst/>
          </a:prstGeom>
          <a:noFill/>
        </p:spPr>
      </p:pic>
      <p:grpSp>
        <p:nvGrpSpPr>
          <p:cNvPr id="110600" name="Group 8"/>
          <p:cNvGrpSpPr>
            <a:grpSpLocks/>
          </p:cNvGrpSpPr>
          <p:nvPr/>
        </p:nvGrpSpPr>
        <p:grpSpPr bwMode="auto">
          <a:xfrm>
            <a:off x="304800" y="4435475"/>
            <a:ext cx="1600200" cy="427038"/>
            <a:chOff x="192" y="2707"/>
            <a:chExt cx="1008" cy="269"/>
          </a:xfrm>
        </p:grpSpPr>
        <p:sp>
          <p:nvSpPr>
            <p:cNvPr id="110601" name="Text Box 9"/>
            <p:cNvSpPr txBox="1">
              <a:spLocks noChangeArrowheads="1"/>
            </p:cNvSpPr>
            <p:nvPr/>
          </p:nvSpPr>
          <p:spPr bwMode="auto">
            <a:xfrm>
              <a:off x="192" y="2707"/>
              <a:ext cx="528" cy="269"/>
            </a:xfrm>
            <a:prstGeom prst="rect">
              <a:avLst/>
            </a:prstGeom>
            <a:noFill/>
            <a:ln w="9525">
              <a:noFill/>
              <a:miter lim="800000"/>
              <a:headEnd/>
              <a:tailEnd/>
            </a:ln>
            <a:effectLst>
              <a:outerShdw dist="35921" dir="2700000" algn="ctr" rotWithShape="0">
                <a:schemeClr val="bg1"/>
              </a:outerShdw>
            </a:effectLst>
          </p:spPr>
          <p:txBody>
            <a:bodyPr>
              <a:spAutoFit/>
            </a:bodyPr>
            <a:lstStyle/>
            <a:p>
              <a:r>
                <a:rPr lang="en-US" sz="2200" dirty="0">
                  <a:solidFill>
                    <a:srgbClr val="000099"/>
                  </a:solidFill>
                  <a:latin typeface="Impact" pitchFamily="34" charset="0"/>
                </a:rPr>
                <a:t>Adam</a:t>
              </a:r>
            </a:p>
          </p:txBody>
        </p:sp>
        <p:sp>
          <p:nvSpPr>
            <p:cNvPr id="110602" name="Text Box 10"/>
            <p:cNvSpPr txBox="1">
              <a:spLocks noChangeArrowheads="1"/>
            </p:cNvSpPr>
            <p:nvPr/>
          </p:nvSpPr>
          <p:spPr bwMode="auto">
            <a:xfrm>
              <a:off x="768" y="2707"/>
              <a:ext cx="432" cy="269"/>
            </a:xfrm>
            <a:prstGeom prst="rect">
              <a:avLst/>
            </a:prstGeom>
            <a:noFill/>
            <a:ln w="9525">
              <a:noFill/>
              <a:miter lim="800000"/>
              <a:headEnd/>
              <a:tailEnd/>
            </a:ln>
            <a:effectLst>
              <a:outerShdw dist="35921" dir="2700000" algn="ctr" rotWithShape="0">
                <a:schemeClr val="bg1"/>
              </a:outerShdw>
            </a:effectLst>
          </p:spPr>
          <p:txBody>
            <a:bodyPr>
              <a:spAutoFit/>
            </a:bodyPr>
            <a:lstStyle/>
            <a:p>
              <a:r>
                <a:rPr lang="en-US" sz="2200">
                  <a:solidFill>
                    <a:srgbClr val="000099"/>
                  </a:solidFill>
                  <a:latin typeface="Impact" pitchFamily="34" charset="0"/>
                </a:rPr>
                <a:t>Eve</a:t>
              </a:r>
            </a:p>
          </p:txBody>
        </p:sp>
        <p:sp>
          <p:nvSpPr>
            <p:cNvPr id="110603" name="Text Box 11"/>
            <p:cNvSpPr txBox="1">
              <a:spLocks noChangeArrowheads="1"/>
            </p:cNvSpPr>
            <p:nvPr/>
          </p:nvSpPr>
          <p:spPr bwMode="auto">
            <a:xfrm>
              <a:off x="648" y="2745"/>
              <a:ext cx="192" cy="192"/>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1400">
                  <a:solidFill>
                    <a:srgbClr val="000099"/>
                  </a:solidFill>
                  <a:latin typeface="Arial Black" pitchFamily="34" charset="0"/>
                </a:rPr>
                <a:t>●</a:t>
              </a:r>
            </a:p>
          </p:txBody>
        </p:sp>
      </p:grpSp>
      <p:sp>
        <p:nvSpPr>
          <p:cNvPr id="110604" name="Text Box 12"/>
          <p:cNvSpPr txBox="1">
            <a:spLocks noChangeArrowheads="1"/>
          </p:cNvSpPr>
          <p:nvPr/>
        </p:nvSpPr>
        <p:spPr bwMode="auto">
          <a:xfrm>
            <a:off x="304800" y="4740275"/>
            <a:ext cx="838200" cy="427038"/>
          </a:xfrm>
          <a:prstGeom prst="rect">
            <a:avLst/>
          </a:prstGeom>
          <a:noFill/>
          <a:ln w="9525">
            <a:noFill/>
            <a:miter lim="800000"/>
            <a:headEnd/>
            <a:tailEnd/>
          </a:ln>
          <a:effectLst>
            <a:outerShdw dist="35921" dir="2700000" algn="ctr" rotWithShape="0">
              <a:schemeClr val="bg1"/>
            </a:outerShdw>
          </a:effectLst>
        </p:spPr>
        <p:txBody>
          <a:bodyPr>
            <a:spAutoFit/>
          </a:bodyPr>
          <a:lstStyle/>
          <a:p>
            <a:r>
              <a:rPr lang="en-US" sz="2200">
                <a:solidFill>
                  <a:srgbClr val="000099"/>
                </a:solidFill>
                <a:latin typeface="Impact" pitchFamily="34" charset="0"/>
              </a:rPr>
              <a:t>Jesus</a:t>
            </a:r>
          </a:p>
        </p:txBody>
      </p:sp>
      <p:sp>
        <p:nvSpPr>
          <p:cNvPr id="110605" name="Text Box 13"/>
          <p:cNvSpPr txBox="1">
            <a:spLocks noChangeArrowheads="1"/>
          </p:cNvSpPr>
          <p:nvPr/>
        </p:nvSpPr>
        <p:spPr bwMode="auto">
          <a:xfrm>
            <a:off x="1219200" y="4740275"/>
            <a:ext cx="1524000" cy="427038"/>
          </a:xfrm>
          <a:prstGeom prst="rect">
            <a:avLst/>
          </a:prstGeom>
          <a:noFill/>
          <a:ln w="9525">
            <a:noFill/>
            <a:miter lim="800000"/>
            <a:headEnd/>
            <a:tailEnd/>
          </a:ln>
          <a:effectLst>
            <a:outerShdw dist="35921" dir="2700000" algn="ctr" rotWithShape="0">
              <a:schemeClr val="bg1"/>
            </a:outerShdw>
          </a:effectLst>
        </p:spPr>
        <p:txBody>
          <a:bodyPr>
            <a:spAutoFit/>
          </a:bodyPr>
          <a:lstStyle/>
          <a:p>
            <a:r>
              <a:rPr lang="en-US" sz="2200">
                <a:solidFill>
                  <a:srgbClr val="000099"/>
                </a:solidFill>
                <a:latin typeface="Impact" pitchFamily="34" charset="0"/>
              </a:rPr>
              <a:t>Holy Spirit</a:t>
            </a:r>
          </a:p>
        </p:txBody>
      </p:sp>
      <p:sp>
        <p:nvSpPr>
          <p:cNvPr id="110606" name="Text Box 14"/>
          <p:cNvSpPr txBox="1">
            <a:spLocks noChangeArrowheads="1"/>
          </p:cNvSpPr>
          <p:nvPr/>
        </p:nvSpPr>
        <p:spPr bwMode="auto">
          <a:xfrm>
            <a:off x="1028700" y="4800600"/>
            <a:ext cx="304800" cy="30480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1400">
                <a:solidFill>
                  <a:srgbClr val="000099"/>
                </a:solidFill>
                <a:latin typeface="Arial Black" pitchFamily="34" charset="0"/>
              </a:rPr>
              <a:t>●</a:t>
            </a:r>
          </a:p>
        </p:txBody>
      </p:sp>
      <p:grpSp>
        <p:nvGrpSpPr>
          <p:cNvPr id="110607" name="Group 15"/>
          <p:cNvGrpSpPr>
            <a:grpSpLocks/>
          </p:cNvGrpSpPr>
          <p:nvPr/>
        </p:nvGrpSpPr>
        <p:grpSpPr bwMode="auto">
          <a:xfrm>
            <a:off x="381000" y="1295400"/>
            <a:ext cx="3657600" cy="560388"/>
            <a:chOff x="1872" y="2592"/>
            <a:chExt cx="2736" cy="656"/>
          </a:xfrm>
        </p:grpSpPr>
        <p:sp>
          <p:nvSpPr>
            <p:cNvPr id="110608" name="Rectangle 16"/>
            <p:cNvSpPr>
              <a:spLocks noChangeArrowheads="1"/>
            </p:cNvSpPr>
            <p:nvPr/>
          </p:nvSpPr>
          <p:spPr bwMode="auto">
            <a:xfrm>
              <a:off x="1872" y="2592"/>
              <a:ext cx="2736" cy="624"/>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10609" name="Text Box 17"/>
            <p:cNvSpPr txBox="1">
              <a:spLocks noChangeArrowheads="1"/>
            </p:cNvSpPr>
            <p:nvPr/>
          </p:nvSpPr>
          <p:spPr bwMode="auto">
            <a:xfrm>
              <a:off x="1872" y="2640"/>
              <a:ext cx="2736" cy="60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70000"/>
                </a:lnSpc>
              </a:pPr>
              <a:r>
                <a:rPr lang="en-US" sz="4000">
                  <a:solidFill>
                    <a:schemeClr val="bg1"/>
                  </a:solidFill>
                  <a:latin typeface="Arial Black" pitchFamily="34" charset="0"/>
                </a:rPr>
                <a:t>Significance</a:t>
              </a:r>
            </a:p>
          </p:txBody>
        </p:sp>
      </p:grpSp>
      <p:grpSp>
        <p:nvGrpSpPr>
          <p:cNvPr id="110610" name="Group 18"/>
          <p:cNvGrpSpPr>
            <a:grpSpLocks/>
          </p:cNvGrpSpPr>
          <p:nvPr/>
        </p:nvGrpSpPr>
        <p:grpSpPr bwMode="auto">
          <a:xfrm>
            <a:off x="1219058" y="5829301"/>
            <a:ext cx="6629542" cy="876299"/>
            <a:chOff x="144" y="3633"/>
            <a:chExt cx="4450" cy="552"/>
          </a:xfrm>
        </p:grpSpPr>
        <p:sp>
          <p:nvSpPr>
            <p:cNvPr id="110611" name="Text Box 19"/>
            <p:cNvSpPr txBox="1">
              <a:spLocks noChangeArrowheads="1"/>
            </p:cNvSpPr>
            <p:nvPr/>
          </p:nvSpPr>
          <p:spPr bwMode="auto">
            <a:xfrm>
              <a:off x="367" y="3662"/>
              <a:ext cx="4227"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The </a:t>
              </a:r>
              <a:r>
                <a:rPr lang="en-US" sz="2000" b="1" u="sng" dirty="0">
                  <a:solidFill>
                    <a:schemeClr val="bg1"/>
                  </a:solidFill>
                  <a:latin typeface="Arial Narrow" pitchFamily="34" charset="0"/>
                </a:rPr>
                <a:t>two tablets</a:t>
              </a:r>
              <a:r>
                <a:rPr lang="en-US" sz="2000" b="1" dirty="0">
                  <a:solidFill>
                    <a:schemeClr val="bg1"/>
                  </a:solidFill>
                  <a:latin typeface="Arial Narrow" pitchFamily="34" charset="0"/>
                </a:rPr>
                <a:t> inscribed with the Word symbolized restored Adam</a:t>
              </a:r>
              <a:r>
                <a:rPr lang="en-US" sz="2000" b="1" dirty="0">
                  <a:solidFill>
                    <a:srgbClr val="FFFFCC"/>
                  </a:solidFill>
                  <a:latin typeface="Arial Narrow" pitchFamily="34" charset="0"/>
                </a:rPr>
                <a:t> </a:t>
              </a:r>
              <a:r>
                <a:rPr lang="en-US" sz="2000" b="1" dirty="0">
                  <a:solidFill>
                    <a:schemeClr val="bg1"/>
                  </a:solidFill>
                  <a:latin typeface="Arial Narrow" pitchFamily="34" charset="0"/>
                </a:rPr>
                <a:t>and Eve, and also symbolized </a:t>
              </a:r>
              <a:r>
                <a:rPr lang="en-US" sz="2000" b="1" u="sng" dirty="0">
                  <a:solidFill>
                    <a:schemeClr val="bg1"/>
                  </a:solidFill>
                  <a:latin typeface="Arial Narrow" pitchFamily="34" charset="0"/>
                </a:rPr>
                <a:t>Jesus</a:t>
              </a:r>
              <a:r>
                <a:rPr lang="en-US" sz="2000" b="1" dirty="0">
                  <a:solidFill>
                    <a:schemeClr val="bg1"/>
                  </a:solidFill>
                  <a:latin typeface="Arial Narrow" pitchFamily="34" charset="0"/>
                </a:rPr>
                <a:t> and his would-be </a:t>
              </a:r>
              <a:r>
                <a:rPr lang="en-US" sz="2000" b="1" u="sng" dirty="0">
                  <a:solidFill>
                    <a:schemeClr val="bg1"/>
                  </a:solidFill>
                  <a:latin typeface="Arial Narrow" pitchFamily="34" charset="0"/>
                </a:rPr>
                <a:t>Bride (Holy Spirit)</a:t>
              </a:r>
              <a:r>
                <a:rPr lang="en-US" sz="2000" b="1" dirty="0">
                  <a:solidFill>
                    <a:schemeClr val="bg1"/>
                  </a:solidFill>
                  <a:latin typeface="Arial Narrow" pitchFamily="34" charset="0"/>
                </a:rPr>
                <a:t>.</a:t>
              </a:r>
              <a:endParaRPr lang="en-US" sz="2000" dirty="0">
                <a:solidFill>
                  <a:schemeClr val="bg1"/>
                </a:solidFill>
                <a:latin typeface="Arial Narrow" pitchFamily="34" charset="0"/>
              </a:endParaRPr>
            </a:p>
          </p:txBody>
        </p:sp>
        <p:sp>
          <p:nvSpPr>
            <p:cNvPr id="110612" name="Text Box 20"/>
            <p:cNvSpPr txBox="1">
              <a:spLocks noChangeArrowheads="1"/>
            </p:cNvSpPr>
            <p:nvPr/>
          </p:nvSpPr>
          <p:spPr bwMode="auto">
            <a:xfrm>
              <a:off x="144" y="3633"/>
              <a:ext cx="223" cy="266"/>
            </a:xfrm>
            <a:prstGeom prst="rect">
              <a:avLst/>
            </a:prstGeom>
            <a:noFill/>
            <a:ln w="9525">
              <a:noFill/>
              <a:miter lim="800000"/>
              <a:headEnd/>
              <a:tailEnd/>
            </a:ln>
            <a:effectLst/>
          </p:spPr>
          <p:txBody>
            <a:bodyPr>
              <a:spAutoFit/>
            </a:bodyPr>
            <a:lstStyle/>
            <a:p>
              <a:pPr eaLnBrk="0" hangingPunct="0">
                <a:lnSpc>
                  <a:spcPts val="26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2000"/>
                                        <p:tgtEl>
                                          <p:spTgt spid="110594"/>
                                        </p:tgtEl>
                                      </p:cBhvr>
                                    </p:animEffect>
                                    <p:anim calcmode="lin" valueType="num">
                                      <p:cBhvr>
                                        <p:cTn id="8" dur="2000" fill="hold"/>
                                        <p:tgtEl>
                                          <p:spTgt spid="110594"/>
                                        </p:tgtEl>
                                        <p:attrNameLst>
                                          <p:attrName>ppt_x</p:attrName>
                                        </p:attrNameLst>
                                      </p:cBhvr>
                                      <p:tavLst>
                                        <p:tav tm="0">
                                          <p:val>
                                            <p:strVal val="#ppt_x"/>
                                          </p:val>
                                        </p:tav>
                                        <p:tav tm="100000">
                                          <p:val>
                                            <p:strVal val="#ppt_x"/>
                                          </p:val>
                                        </p:tav>
                                      </p:tavLst>
                                    </p:anim>
                                    <p:anim calcmode="lin" valueType="num">
                                      <p:cBhvr>
                                        <p:cTn id="9" dur="2000" fill="hold"/>
                                        <p:tgtEl>
                                          <p:spTgt spid="11059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10607"/>
                                        </p:tgtEl>
                                        <p:attrNameLst>
                                          <p:attrName>style.visibility</p:attrName>
                                        </p:attrNameLst>
                                      </p:cBhvr>
                                      <p:to>
                                        <p:strVal val="visible"/>
                                      </p:to>
                                    </p:set>
                                    <p:animEffect transition="in" filter="fade">
                                      <p:cBhvr>
                                        <p:cTn id="13" dur="2000"/>
                                        <p:tgtEl>
                                          <p:spTgt spid="11060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10610"/>
                                        </p:tgtEl>
                                        <p:attrNameLst>
                                          <p:attrName>style.visibility</p:attrName>
                                        </p:attrNameLst>
                                      </p:cBhvr>
                                      <p:to>
                                        <p:strVal val="visible"/>
                                      </p:to>
                                    </p:set>
                                    <p:animEffect transition="in" filter="barn(outVertical)">
                                      <p:cBhvr>
                                        <p:cTn id="18" dur="500"/>
                                        <p:tgtEl>
                                          <p:spTgt spid="110610"/>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272" fill="hold" grpId="0" nodeType="clickEffect">
                                  <p:stCondLst>
                                    <p:cond delay="0"/>
                                  </p:stCondLst>
                                  <p:childTnLst>
                                    <p:set>
                                      <p:cBhvr>
                                        <p:cTn id="22" dur="1" fill="hold">
                                          <p:stCondLst>
                                            <p:cond delay="0"/>
                                          </p:stCondLst>
                                        </p:cTn>
                                        <p:tgtEl>
                                          <p:spTgt spid="110598"/>
                                        </p:tgtEl>
                                        <p:attrNameLst>
                                          <p:attrName>style.visibility</p:attrName>
                                        </p:attrNameLst>
                                      </p:cBhvr>
                                      <p:to>
                                        <p:strVal val="visible"/>
                                      </p:to>
                                    </p:set>
                                    <p:anim calcmode="lin" valueType="num">
                                      <p:cBhvr>
                                        <p:cTn id="23" dur="1000" fill="hold"/>
                                        <p:tgtEl>
                                          <p:spTgt spid="110598"/>
                                        </p:tgtEl>
                                        <p:attrNameLst>
                                          <p:attrName>ppt_w</p:attrName>
                                        </p:attrNameLst>
                                      </p:cBhvr>
                                      <p:tavLst>
                                        <p:tav tm="0">
                                          <p:val>
                                            <p:strVal val="2/3*#ppt_w"/>
                                          </p:val>
                                        </p:tav>
                                        <p:tav tm="100000">
                                          <p:val>
                                            <p:strVal val="#ppt_w"/>
                                          </p:val>
                                        </p:tav>
                                      </p:tavLst>
                                    </p:anim>
                                    <p:anim calcmode="lin" valueType="num">
                                      <p:cBhvr>
                                        <p:cTn id="24" dur="1000" fill="hold"/>
                                        <p:tgtEl>
                                          <p:spTgt spid="110598"/>
                                        </p:tgtEl>
                                        <p:attrNameLst>
                                          <p:attrName>ppt_h</p:attrName>
                                        </p:attrNameLst>
                                      </p:cBhvr>
                                      <p:tavLst>
                                        <p:tav tm="0">
                                          <p:val>
                                            <p:strVal val="2/3*#ppt_h"/>
                                          </p:val>
                                        </p:tav>
                                        <p:tav tm="100000">
                                          <p:val>
                                            <p:strVal val="#ppt_h"/>
                                          </p:val>
                                        </p:tav>
                                      </p:tavLst>
                                    </p:anim>
                                  </p:childTnLst>
                                </p:cTn>
                              </p:par>
                              <p:par>
                                <p:cTn id="25" presetID="6" presetClass="emph" presetSubtype="0" decel="50000" autoRev="1" fill="remove" nodeType="withEffect">
                                  <p:stCondLst>
                                    <p:cond delay="0"/>
                                  </p:stCondLst>
                                  <p:childTnLst>
                                    <p:animScale>
                                      <p:cBhvr>
                                        <p:cTn id="26" dur="1000" fill="hold"/>
                                        <p:tgtEl>
                                          <p:spTgt spid="110598"/>
                                        </p:tgtEl>
                                      </p:cBhvr>
                                      <p:by x="140000" y="140000"/>
                                    </p:animScale>
                                  </p:childTnLst>
                                </p:cTn>
                              </p:par>
                              <p:par>
                                <p:cTn id="27" presetID="10" presetClass="entr" presetSubtype="0" fill="hold" nodeType="withEffect">
                                  <p:stCondLst>
                                    <p:cond delay="0"/>
                                  </p:stCondLst>
                                  <p:childTnLst>
                                    <p:set>
                                      <p:cBhvr>
                                        <p:cTn id="28" dur="1" fill="hold">
                                          <p:stCondLst>
                                            <p:cond delay="0"/>
                                          </p:stCondLst>
                                        </p:cTn>
                                        <p:tgtEl>
                                          <p:spTgt spid="110599"/>
                                        </p:tgtEl>
                                        <p:attrNameLst>
                                          <p:attrName>style.visibility</p:attrName>
                                        </p:attrNameLst>
                                      </p:cBhvr>
                                      <p:to>
                                        <p:strVal val="visible"/>
                                      </p:to>
                                    </p:set>
                                    <p:animEffect transition="in" filter="fade">
                                      <p:cBhvr>
                                        <p:cTn id="29" dur="3000"/>
                                        <p:tgtEl>
                                          <p:spTgt spid="110599"/>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10600"/>
                                        </p:tgtEl>
                                        <p:attrNameLst>
                                          <p:attrName>style.visibility</p:attrName>
                                        </p:attrNameLst>
                                      </p:cBhvr>
                                      <p:to>
                                        <p:strVal val="visible"/>
                                      </p:to>
                                    </p:set>
                                    <p:animEffect transition="in" filter="fade">
                                      <p:cBhvr>
                                        <p:cTn id="33" dur="2000"/>
                                        <p:tgtEl>
                                          <p:spTgt spid="110600"/>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10604"/>
                                        </p:tgtEl>
                                        <p:attrNameLst>
                                          <p:attrName>style.visibility</p:attrName>
                                        </p:attrNameLst>
                                      </p:cBhvr>
                                      <p:to>
                                        <p:strVal val="visible"/>
                                      </p:to>
                                    </p:set>
                                    <p:anim calcmode="lin" valueType="num">
                                      <p:cBhvr>
                                        <p:cTn id="38" dur="500" fill="hold"/>
                                        <p:tgtEl>
                                          <p:spTgt spid="110604"/>
                                        </p:tgtEl>
                                        <p:attrNameLst>
                                          <p:attrName>ppt_w</p:attrName>
                                        </p:attrNameLst>
                                      </p:cBhvr>
                                      <p:tavLst>
                                        <p:tav tm="0">
                                          <p:val>
                                            <p:fltVal val="0"/>
                                          </p:val>
                                        </p:tav>
                                        <p:tav tm="100000">
                                          <p:val>
                                            <p:strVal val="#ppt_w"/>
                                          </p:val>
                                        </p:tav>
                                      </p:tavLst>
                                    </p:anim>
                                    <p:anim calcmode="lin" valueType="num">
                                      <p:cBhvr>
                                        <p:cTn id="39" dur="500" fill="hold"/>
                                        <p:tgtEl>
                                          <p:spTgt spid="11060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110605"/>
                                        </p:tgtEl>
                                        <p:attrNameLst>
                                          <p:attrName>style.visibility</p:attrName>
                                        </p:attrNameLst>
                                      </p:cBhvr>
                                      <p:to>
                                        <p:strVal val="visible"/>
                                      </p:to>
                                    </p:set>
                                    <p:anim calcmode="lin" valueType="num">
                                      <p:cBhvr>
                                        <p:cTn id="44" dur="500" fill="hold"/>
                                        <p:tgtEl>
                                          <p:spTgt spid="110605"/>
                                        </p:tgtEl>
                                        <p:attrNameLst>
                                          <p:attrName>ppt_w</p:attrName>
                                        </p:attrNameLst>
                                      </p:cBhvr>
                                      <p:tavLst>
                                        <p:tav tm="0">
                                          <p:val>
                                            <p:fltVal val="0"/>
                                          </p:val>
                                        </p:tav>
                                        <p:tav tm="100000">
                                          <p:val>
                                            <p:strVal val="#ppt_w"/>
                                          </p:val>
                                        </p:tav>
                                      </p:tavLst>
                                    </p:anim>
                                    <p:anim calcmode="lin" valueType="num">
                                      <p:cBhvr>
                                        <p:cTn id="45" dur="500" fill="hold"/>
                                        <p:tgtEl>
                                          <p:spTgt spid="110605"/>
                                        </p:tgtEl>
                                        <p:attrNameLst>
                                          <p:attrName>ppt_h</p:attrName>
                                        </p:attrNameLst>
                                      </p:cBhvr>
                                      <p:tavLst>
                                        <p:tav tm="0">
                                          <p:val>
                                            <p:strVal val="#ppt_h"/>
                                          </p:val>
                                        </p:tav>
                                        <p:tav tm="100000">
                                          <p:val>
                                            <p:strVal val="#ppt_h"/>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110606"/>
                                        </p:tgtEl>
                                        <p:attrNameLst>
                                          <p:attrName>style.visibility</p:attrName>
                                        </p:attrNameLst>
                                      </p:cBhvr>
                                      <p:to>
                                        <p:strVal val="visible"/>
                                      </p:to>
                                    </p:set>
                                    <p:animEffect transition="in" filter="fade">
                                      <p:cBhvr>
                                        <p:cTn id="48" dur="1000"/>
                                        <p:tgtEl>
                                          <p:spTgt spid="110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p:bldP spid="110604" grpId="0"/>
      <p:bldP spid="110605" grpId="0"/>
      <p:bldP spid="11060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6057900" y="1301750"/>
            <a:ext cx="2590800" cy="519113"/>
          </a:xfrm>
          <a:prstGeom prst="rect">
            <a:avLst/>
          </a:prstGeom>
          <a:noFill/>
          <a:ln w="9525">
            <a:noFill/>
            <a:miter lim="800000"/>
            <a:headEnd/>
            <a:tailEnd/>
          </a:ln>
          <a:effectLst/>
        </p:spPr>
        <p:txBody>
          <a:bodyPr>
            <a:spAutoFit/>
          </a:bodyPr>
          <a:lstStyle/>
          <a:p>
            <a:pPr algn="ctr">
              <a:spcBef>
                <a:spcPct val="50000"/>
              </a:spcBef>
            </a:pPr>
            <a:r>
              <a:rPr lang="en-US" sz="2800" dirty="0">
                <a:solidFill>
                  <a:srgbClr val="000099"/>
                </a:solidFill>
                <a:latin typeface="Arial Black" pitchFamily="34" charset="0"/>
              </a:rPr>
              <a:t>Tabernacle</a:t>
            </a:r>
          </a:p>
        </p:txBody>
      </p:sp>
      <p:sp>
        <p:nvSpPr>
          <p:cNvPr id="112645" name="Text Box 5"/>
          <p:cNvSpPr txBox="1">
            <a:spLocks noChangeArrowheads="1"/>
          </p:cNvSpPr>
          <p:nvPr/>
        </p:nvSpPr>
        <p:spPr bwMode="auto">
          <a:xfrm>
            <a:off x="6172200" y="3530600"/>
            <a:ext cx="2362200" cy="66040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85000"/>
              </a:lnSpc>
            </a:pPr>
            <a:r>
              <a:rPr lang="en-US" sz="2200" dirty="0">
                <a:solidFill>
                  <a:srgbClr val="000099"/>
                </a:solidFill>
                <a:latin typeface="Impact" pitchFamily="34" charset="0"/>
              </a:rPr>
              <a:t>Representation</a:t>
            </a:r>
          </a:p>
          <a:p>
            <a:pPr algn="ctr">
              <a:lnSpc>
                <a:spcPct val="85000"/>
              </a:lnSpc>
            </a:pPr>
            <a:r>
              <a:rPr lang="en-US" sz="2200" dirty="0">
                <a:solidFill>
                  <a:srgbClr val="000099"/>
                </a:solidFill>
                <a:latin typeface="Impact" pitchFamily="34" charset="0"/>
              </a:rPr>
              <a:t>of Jesus in symbol</a:t>
            </a:r>
          </a:p>
        </p:txBody>
      </p:sp>
      <p:sp>
        <p:nvSpPr>
          <p:cNvPr id="112646" name="Rectangle 6"/>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2647" name="Text Box 7"/>
          <p:cNvSpPr txBox="1">
            <a:spLocks noChangeArrowheads="1"/>
          </p:cNvSpPr>
          <p:nvPr/>
        </p:nvSpPr>
        <p:spPr bwMode="auto">
          <a:xfrm>
            <a:off x="266700" y="2209800"/>
            <a:ext cx="18288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spcBef>
                <a:spcPct val="50000"/>
              </a:spcBef>
            </a:pPr>
            <a:r>
              <a:rPr lang="en-US" sz="2800">
                <a:solidFill>
                  <a:srgbClr val="000099"/>
                </a:solidFill>
                <a:latin typeface="Arial Black" pitchFamily="34" charset="0"/>
              </a:rPr>
              <a:t>Tablets</a:t>
            </a:r>
          </a:p>
        </p:txBody>
      </p:sp>
      <p:sp>
        <p:nvSpPr>
          <p:cNvPr id="112648" name="Text Box 8"/>
          <p:cNvSpPr txBox="1">
            <a:spLocks noChangeArrowheads="1"/>
          </p:cNvSpPr>
          <p:nvPr/>
        </p:nvSpPr>
        <p:spPr bwMode="auto">
          <a:xfrm>
            <a:off x="3695700" y="2528888"/>
            <a:ext cx="11430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spcBef>
                <a:spcPct val="50000"/>
              </a:spcBef>
            </a:pPr>
            <a:r>
              <a:rPr lang="en-US" sz="2800">
                <a:solidFill>
                  <a:srgbClr val="000099"/>
                </a:solidFill>
                <a:latin typeface="Arial Black" pitchFamily="34" charset="0"/>
              </a:rPr>
              <a:t>Ark</a:t>
            </a:r>
          </a:p>
        </p:txBody>
      </p:sp>
      <p:sp>
        <p:nvSpPr>
          <p:cNvPr id="112649" name="Text Box 9"/>
          <p:cNvSpPr txBox="1">
            <a:spLocks noChangeArrowheads="1"/>
          </p:cNvSpPr>
          <p:nvPr/>
        </p:nvSpPr>
        <p:spPr bwMode="auto">
          <a:xfrm>
            <a:off x="2628900" y="4826000"/>
            <a:ext cx="3276600" cy="660400"/>
          </a:xfrm>
          <a:prstGeom prst="rect">
            <a:avLst/>
          </a:prstGeom>
          <a:noFill/>
          <a:ln w="9525" algn="ctr">
            <a:noFill/>
            <a:miter lim="800000"/>
            <a:headEnd/>
            <a:tailEnd/>
          </a:ln>
          <a:effectLst>
            <a:outerShdw dist="35921" dir="2700000" algn="ctr" rotWithShape="0">
              <a:schemeClr val="bg1"/>
            </a:outerShdw>
          </a:effectLst>
        </p:spPr>
        <p:txBody>
          <a:bodyPr>
            <a:spAutoFit/>
          </a:bodyPr>
          <a:lstStyle/>
          <a:p>
            <a:pPr algn="ctr">
              <a:lnSpc>
                <a:spcPct val="85000"/>
              </a:lnSpc>
            </a:pPr>
            <a:r>
              <a:rPr lang="en-US" sz="2200" dirty="0">
                <a:solidFill>
                  <a:srgbClr val="000099"/>
                </a:solidFill>
                <a:latin typeface="Impact" pitchFamily="34" charset="0"/>
              </a:rPr>
              <a:t>Representation</a:t>
            </a:r>
          </a:p>
          <a:p>
            <a:pPr algn="ctr">
              <a:lnSpc>
                <a:spcPct val="85000"/>
              </a:lnSpc>
            </a:pPr>
            <a:r>
              <a:rPr lang="en-US" sz="2200" dirty="0">
                <a:solidFill>
                  <a:srgbClr val="000099"/>
                </a:solidFill>
                <a:latin typeface="Impact" pitchFamily="34" charset="0"/>
              </a:rPr>
              <a:t>of cosmos and Tabernacle</a:t>
            </a:r>
          </a:p>
        </p:txBody>
      </p:sp>
      <p:pic>
        <p:nvPicPr>
          <p:cNvPr id="112650" name="Picture 10" descr="Tablets of Ston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2786063"/>
            <a:ext cx="1952625" cy="1695450"/>
          </a:xfrm>
          <a:prstGeom prst="rect">
            <a:avLst/>
          </a:prstGeom>
          <a:noFill/>
        </p:spPr>
      </p:pic>
      <p:pic>
        <p:nvPicPr>
          <p:cNvPr id="112651" name="Picture 11" descr="Tabernacle_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28975" y="3100388"/>
            <a:ext cx="2076450" cy="1624012"/>
          </a:xfrm>
          <a:prstGeom prst="rect">
            <a:avLst/>
          </a:prstGeom>
          <a:noFill/>
        </p:spPr>
      </p:pic>
      <p:sp>
        <p:nvSpPr>
          <p:cNvPr id="112652" name="AutoShape 12"/>
          <p:cNvSpPr>
            <a:spLocks noChangeArrowheads="1"/>
          </p:cNvSpPr>
          <p:nvPr/>
        </p:nvSpPr>
        <p:spPr bwMode="auto">
          <a:xfrm rot="-5400000">
            <a:off x="2514600" y="3308350"/>
            <a:ext cx="685800" cy="533400"/>
          </a:xfrm>
          <a:prstGeom prst="downArrow">
            <a:avLst>
              <a:gd name="adj1" fmla="val 39019"/>
              <a:gd name="adj2" fmla="val 44130"/>
            </a:avLst>
          </a:prstGeom>
          <a:gradFill rotWithShape="0">
            <a:gsLst>
              <a:gs pos="0">
                <a:srgbClr val="CC9900"/>
              </a:gs>
              <a:gs pos="100000">
                <a:srgbClr val="FFCC00"/>
              </a:gs>
            </a:gsLst>
            <a:lin ang="5400000" scaled="1"/>
          </a:gradFill>
          <a:ln w="38100">
            <a:noFill/>
            <a:miter lim="800000"/>
            <a:headEnd/>
            <a:tailEnd/>
          </a:ln>
          <a:effectLst/>
          <a:scene3d>
            <a:camera prst="legacyObliqueBottomLeft"/>
            <a:lightRig rig="legacyFlat3" dir="b"/>
          </a:scene3d>
          <a:sp3d extrusionH="163500" prstMaterial="legacyMatte">
            <a:bevelT w="13500" h="13500" prst="angle"/>
            <a:bevelB w="13500" h="13500" prst="angle"/>
            <a:extrusionClr>
              <a:srgbClr val="660066"/>
            </a:extrusionClr>
          </a:sp3d>
        </p:spPr>
        <p:txBody>
          <a:bodyPr vert="eaVert" wrap="none" anchor="ctr">
            <a:flatTx/>
          </a:bodyPr>
          <a:lstStyle/>
          <a:p>
            <a:pPr algn="ctr"/>
            <a:endParaRPr lang="en-US">
              <a:latin typeface="Arial Black" pitchFamily="34" charset="0"/>
            </a:endParaRPr>
          </a:p>
        </p:txBody>
      </p:sp>
      <p:sp>
        <p:nvSpPr>
          <p:cNvPr id="112653" name="AutoShape 13"/>
          <p:cNvSpPr>
            <a:spLocks noChangeArrowheads="1"/>
          </p:cNvSpPr>
          <p:nvPr/>
        </p:nvSpPr>
        <p:spPr bwMode="auto">
          <a:xfrm rot="-5400000">
            <a:off x="5410200" y="3308350"/>
            <a:ext cx="685800" cy="533400"/>
          </a:xfrm>
          <a:prstGeom prst="downArrow">
            <a:avLst>
              <a:gd name="adj1" fmla="val 39019"/>
              <a:gd name="adj2" fmla="val 44130"/>
            </a:avLst>
          </a:prstGeom>
          <a:gradFill rotWithShape="0">
            <a:gsLst>
              <a:gs pos="0">
                <a:srgbClr val="CC9900"/>
              </a:gs>
              <a:gs pos="100000">
                <a:srgbClr val="FFCC00"/>
              </a:gs>
            </a:gsLst>
            <a:lin ang="5400000" scaled="1"/>
          </a:gradFill>
          <a:ln w="38100">
            <a:noFill/>
            <a:miter lim="800000"/>
            <a:headEnd/>
            <a:tailEnd/>
          </a:ln>
          <a:effectLst/>
          <a:scene3d>
            <a:camera prst="legacyObliqueBottomLeft"/>
            <a:lightRig rig="legacyFlat3" dir="b"/>
          </a:scene3d>
          <a:sp3d extrusionH="163500" prstMaterial="legacyMatte">
            <a:bevelT w="13500" h="13500" prst="angle"/>
            <a:bevelB w="13500" h="13500" prst="angle"/>
            <a:extrusionClr>
              <a:srgbClr val="660066"/>
            </a:extrusionClr>
          </a:sp3d>
        </p:spPr>
        <p:txBody>
          <a:bodyPr vert="eaVert" wrap="none" anchor="ctr">
            <a:flatTx/>
          </a:bodyPr>
          <a:lstStyle/>
          <a:p>
            <a:pPr algn="ctr"/>
            <a:endParaRPr lang="en-US">
              <a:latin typeface="Arial Black" pitchFamily="34" charset="0"/>
            </a:endParaRPr>
          </a:p>
        </p:txBody>
      </p:sp>
      <p:grpSp>
        <p:nvGrpSpPr>
          <p:cNvPr id="112654" name="Group 14"/>
          <p:cNvGrpSpPr>
            <a:grpSpLocks/>
          </p:cNvGrpSpPr>
          <p:nvPr/>
        </p:nvGrpSpPr>
        <p:grpSpPr bwMode="auto">
          <a:xfrm>
            <a:off x="304800" y="4435475"/>
            <a:ext cx="1600200" cy="427038"/>
            <a:chOff x="192" y="2707"/>
            <a:chExt cx="1008" cy="269"/>
          </a:xfrm>
        </p:grpSpPr>
        <p:sp>
          <p:nvSpPr>
            <p:cNvPr id="112655" name="Text Box 15"/>
            <p:cNvSpPr txBox="1">
              <a:spLocks noChangeArrowheads="1"/>
            </p:cNvSpPr>
            <p:nvPr/>
          </p:nvSpPr>
          <p:spPr bwMode="auto">
            <a:xfrm>
              <a:off x="192" y="2707"/>
              <a:ext cx="528" cy="269"/>
            </a:xfrm>
            <a:prstGeom prst="rect">
              <a:avLst/>
            </a:prstGeom>
            <a:noFill/>
            <a:ln w="9525">
              <a:noFill/>
              <a:miter lim="800000"/>
              <a:headEnd/>
              <a:tailEnd/>
            </a:ln>
            <a:effectLst>
              <a:outerShdw dist="35921" dir="2700000" algn="ctr" rotWithShape="0">
                <a:schemeClr val="bg1"/>
              </a:outerShdw>
            </a:effectLst>
          </p:spPr>
          <p:txBody>
            <a:bodyPr>
              <a:spAutoFit/>
            </a:bodyPr>
            <a:lstStyle/>
            <a:p>
              <a:r>
                <a:rPr lang="en-US" sz="2200">
                  <a:solidFill>
                    <a:srgbClr val="000099"/>
                  </a:solidFill>
                  <a:latin typeface="Impact" pitchFamily="34" charset="0"/>
                </a:rPr>
                <a:t>Adam</a:t>
              </a:r>
            </a:p>
          </p:txBody>
        </p:sp>
        <p:sp>
          <p:nvSpPr>
            <p:cNvPr id="112656" name="Text Box 16"/>
            <p:cNvSpPr txBox="1">
              <a:spLocks noChangeArrowheads="1"/>
            </p:cNvSpPr>
            <p:nvPr/>
          </p:nvSpPr>
          <p:spPr bwMode="auto">
            <a:xfrm>
              <a:off x="768" y="2707"/>
              <a:ext cx="432" cy="269"/>
            </a:xfrm>
            <a:prstGeom prst="rect">
              <a:avLst/>
            </a:prstGeom>
            <a:noFill/>
            <a:ln w="9525">
              <a:noFill/>
              <a:miter lim="800000"/>
              <a:headEnd/>
              <a:tailEnd/>
            </a:ln>
            <a:effectLst>
              <a:outerShdw dist="35921" dir="2700000" algn="ctr" rotWithShape="0">
                <a:schemeClr val="bg1"/>
              </a:outerShdw>
            </a:effectLst>
          </p:spPr>
          <p:txBody>
            <a:bodyPr>
              <a:spAutoFit/>
            </a:bodyPr>
            <a:lstStyle/>
            <a:p>
              <a:r>
                <a:rPr lang="en-US" sz="2200">
                  <a:solidFill>
                    <a:srgbClr val="000099"/>
                  </a:solidFill>
                  <a:latin typeface="Impact" pitchFamily="34" charset="0"/>
                </a:rPr>
                <a:t>Eve</a:t>
              </a:r>
            </a:p>
          </p:txBody>
        </p:sp>
        <p:sp>
          <p:nvSpPr>
            <p:cNvPr id="112657" name="Text Box 17"/>
            <p:cNvSpPr txBox="1">
              <a:spLocks noChangeArrowheads="1"/>
            </p:cNvSpPr>
            <p:nvPr/>
          </p:nvSpPr>
          <p:spPr bwMode="auto">
            <a:xfrm>
              <a:off x="648" y="2745"/>
              <a:ext cx="192" cy="192"/>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1400">
                  <a:solidFill>
                    <a:srgbClr val="000099"/>
                  </a:solidFill>
                  <a:latin typeface="Arial Black" pitchFamily="34" charset="0"/>
                </a:rPr>
                <a:t>●</a:t>
              </a:r>
            </a:p>
          </p:txBody>
        </p:sp>
      </p:grpSp>
      <p:sp>
        <p:nvSpPr>
          <p:cNvPr id="112658" name="Text Box 18"/>
          <p:cNvSpPr txBox="1">
            <a:spLocks noChangeArrowheads="1"/>
          </p:cNvSpPr>
          <p:nvPr/>
        </p:nvSpPr>
        <p:spPr bwMode="auto">
          <a:xfrm>
            <a:off x="304800" y="4740275"/>
            <a:ext cx="838200" cy="427038"/>
          </a:xfrm>
          <a:prstGeom prst="rect">
            <a:avLst/>
          </a:prstGeom>
          <a:noFill/>
          <a:ln w="9525">
            <a:noFill/>
            <a:miter lim="800000"/>
            <a:headEnd/>
            <a:tailEnd/>
          </a:ln>
          <a:effectLst>
            <a:outerShdw dist="35921" dir="2700000" algn="ctr" rotWithShape="0">
              <a:schemeClr val="bg1"/>
            </a:outerShdw>
          </a:effectLst>
        </p:spPr>
        <p:txBody>
          <a:bodyPr>
            <a:spAutoFit/>
          </a:bodyPr>
          <a:lstStyle/>
          <a:p>
            <a:r>
              <a:rPr lang="en-US" sz="2200">
                <a:solidFill>
                  <a:srgbClr val="000099"/>
                </a:solidFill>
                <a:latin typeface="Impact" pitchFamily="34" charset="0"/>
              </a:rPr>
              <a:t>Jesus</a:t>
            </a:r>
          </a:p>
        </p:txBody>
      </p:sp>
      <p:sp>
        <p:nvSpPr>
          <p:cNvPr id="112659" name="Text Box 19"/>
          <p:cNvSpPr txBox="1">
            <a:spLocks noChangeArrowheads="1"/>
          </p:cNvSpPr>
          <p:nvPr/>
        </p:nvSpPr>
        <p:spPr bwMode="auto">
          <a:xfrm>
            <a:off x="1219200" y="4740275"/>
            <a:ext cx="1524000" cy="427038"/>
          </a:xfrm>
          <a:prstGeom prst="rect">
            <a:avLst/>
          </a:prstGeom>
          <a:noFill/>
          <a:ln w="9525">
            <a:noFill/>
            <a:miter lim="800000"/>
            <a:headEnd/>
            <a:tailEnd/>
          </a:ln>
          <a:effectLst>
            <a:outerShdw dist="35921" dir="2700000" algn="ctr" rotWithShape="0">
              <a:schemeClr val="bg1"/>
            </a:outerShdw>
          </a:effectLst>
        </p:spPr>
        <p:txBody>
          <a:bodyPr>
            <a:spAutoFit/>
          </a:bodyPr>
          <a:lstStyle/>
          <a:p>
            <a:r>
              <a:rPr lang="en-US" sz="2200">
                <a:solidFill>
                  <a:srgbClr val="000099"/>
                </a:solidFill>
                <a:latin typeface="Impact" pitchFamily="34" charset="0"/>
              </a:rPr>
              <a:t>Holy Spirit</a:t>
            </a:r>
          </a:p>
        </p:txBody>
      </p:sp>
      <p:sp>
        <p:nvSpPr>
          <p:cNvPr id="112660" name="Text Box 20"/>
          <p:cNvSpPr txBox="1">
            <a:spLocks noChangeArrowheads="1"/>
          </p:cNvSpPr>
          <p:nvPr/>
        </p:nvSpPr>
        <p:spPr bwMode="auto">
          <a:xfrm>
            <a:off x="1028700" y="4800600"/>
            <a:ext cx="304800" cy="30480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1400">
                <a:solidFill>
                  <a:srgbClr val="000099"/>
                </a:solidFill>
                <a:latin typeface="Arial Black" pitchFamily="34" charset="0"/>
              </a:rPr>
              <a:t>●</a:t>
            </a:r>
          </a:p>
        </p:txBody>
      </p:sp>
      <p:grpSp>
        <p:nvGrpSpPr>
          <p:cNvPr id="112661" name="Group 21"/>
          <p:cNvGrpSpPr>
            <a:grpSpLocks/>
          </p:cNvGrpSpPr>
          <p:nvPr/>
        </p:nvGrpSpPr>
        <p:grpSpPr bwMode="auto">
          <a:xfrm>
            <a:off x="381000" y="1295400"/>
            <a:ext cx="3657600" cy="560388"/>
            <a:chOff x="1872" y="2592"/>
            <a:chExt cx="2736" cy="656"/>
          </a:xfrm>
        </p:grpSpPr>
        <p:sp>
          <p:nvSpPr>
            <p:cNvPr id="112662" name="Rectangle 22"/>
            <p:cNvSpPr>
              <a:spLocks noChangeArrowheads="1"/>
            </p:cNvSpPr>
            <p:nvPr/>
          </p:nvSpPr>
          <p:spPr bwMode="auto">
            <a:xfrm>
              <a:off x="1872" y="2592"/>
              <a:ext cx="2736" cy="624"/>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12663" name="Text Box 23"/>
            <p:cNvSpPr txBox="1">
              <a:spLocks noChangeArrowheads="1"/>
            </p:cNvSpPr>
            <p:nvPr/>
          </p:nvSpPr>
          <p:spPr bwMode="auto">
            <a:xfrm>
              <a:off x="1872" y="2640"/>
              <a:ext cx="2736" cy="60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70000"/>
                </a:lnSpc>
              </a:pPr>
              <a:r>
                <a:rPr lang="en-US" sz="4000">
                  <a:solidFill>
                    <a:schemeClr val="bg1"/>
                  </a:solidFill>
                  <a:latin typeface="Arial Black" pitchFamily="34" charset="0"/>
                </a:rPr>
                <a:t>Significance</a:t>
              </a:r>
            </a:p>
          </p:txBody>
        </p:sp>
      </p:grpSp>
      <p:grpSp>
        <p:nvGrpSpPr>
          <p:cNvPr id="112664" name="Group 24"/>
          <p:cNvGrpSpPr>
            <a:grpSpLocks/>
          </p:cNvGrpSpPr>
          <p:nvPr/>
        </p:nvGrpSpPr>
        <p:grpSpPr bwMode="auto">
          <a:xfrm>
            <a:off x="838200" y="5791200"/>
            <a:ext cx="7543800" cy="876300"/>
            <a:chOff x="144" y="3633"/>
            <a:chExt cx="4752" cy="552"/>
          </a:xfrm>
        </p:grpSpPr>
        <p:sp>
          <p:nvSpPr>
            <p:cNvPr id="112665" name="Text Box 25"/>
            <p:cNvSpPr txBox="1">
              <a:spLocks noChangeArrowheads="1"/>
            </p:cNvSpPr>
            <p:nvPr/>
          </p:nvSpPr>
          <p:spPr bwMode="auto">
            <a:xfrm>
              <a:off x="367" y="3662"/>
              <a:ext cx="4529"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The </a:t>
              </a:r>
              <a:r>
                <a:rPr lang="en-US" sz="2000" b="1" u="sng" dirty="0">
                  <a:solidFill>
                    <a:schemeClr val="bg1"/>
                  </a:solidFill>
                  <a:latin typeface="Arial Narrow" pitchFamily="34" charset="0"/>
                </a:rPr>
                <a:t>Tabernacle</a:t>
              </a:r>
              <a:r>
                <a:rPr lang="en-US" sz="2000" b="1" dirty="0">
                  <a:solidFill>
                    <a:schemeClr val="bg1"/>
                  </a:solidFill>
                  <a:latin typeface="Arial Narrow" pitchFamily="34" charset="0"/>
                </a:rPr>
                <a:t> was a </a:t>
              </a:r>
              <a:r>
                <a:rPr lang="en-US" sz="2000" b="1" u="sng" dirty="0">
                  <a:solidFill>
                    <a:schemeClr val="bg1"/>
                  </a:solidFill>
                  <a:latin typeface="Arial Narrow" pitchFamily="34" charset="0"/>
                </a:rPr>
                <a:t>representation of Jesus</a:t>
              </a:r>
              <a:r>
                <a:rPr lang="en-US" sz="2000" b="1" dirty="0">
                  <a:solidFill>
                    <a:schemeClr val="bg1"/>
                  </a:solidFill>
                  <a:latin typeface="Arial Narrow" pitchFamily="34" charset="0"/>
                </a:rPr>
                <a:t> in symbol. </a:t>
              </a:r>
              <a:r>
                <a:rPr lang="en-US" sz="2000" b="1" dirty="0" smtClean="0">
                  <a:solidFill>
                    <a:schemeClr val="bg1"/>
                  </a:solidFill>
                  <a:latin typeface="Arial Narrow" pitchFamily="34" charset="0"/>
                </a:rPr>
                <a:t> </a:t>
              </a:r>
              <a:r>
                <a:rPr lang="en-US" sz="2000" b="1" dirty="0">
                  <a:solidFill>
                    <a:schemeClr val="bg1"/>
                  </a:solidFill>
                  <a:latin typeface="Arial Narrow" pitchFamily="34" charset="0"/>
                </a:rPr>
                <a:t>The </a:t>
              </a:r>
              <a:r>
                <a:rPr lang="en-US" sz="2000" b="1" u="sng" dirty="0">
                  <a:solidFill>
                    <a:schemeClr val="bg1"/>
                  </a:solidFill>
                  <a:latin typeface="Arial Narrow" pitchFamily="34" charset="0"/>
                </a:rPr>
                <a:t>Ark</a:t>
              </a:r>
              <a:r>
                <a:rPr lang="en-US" sz="2000" b="1" dirty="0">
                  <a:solidFill>
                    <a:schemeClr val="bg1"/>
                  </a:solidFill>
                  <a:latin typeface="Arial Narrow" pitchFamily="34" charset="0"/>
                </a:rPr>
                <a:t> of the Covenant represented the cosmos and, at the  same time, was a </a:t>
              </a:r>
              <a:r>
                <a:rPr lang="en-US" sz="2000" b="1" u="sng" dirty="0">
                  <a:solidFill>
                    <a:schemeClr val="bg1"/>
                  </a:solidFill>
                  <a:latin typeface="Arial Narrow" pitchFamily="34" charset="0"/>
                </a:rPr>
                <a:t>smaller representation</a:t>
              </a:r>
              <a:r>
                <a:rPr lang="en-US" sz="2000" b="1" dirty="0">
                  <a:solidFill>
                    <a:schemeClr val="bg1"/>
                  </a:solidFill>
                  <a:latin typeface="Arial Narrow" pitchFamily="34" charset="0"/>
                </a:rPr>
                <a:t> of the Tabernacle </a:t>
              </a:r>
              <a:r>
                <a:rPr lang="en-US" sz="2000" dirty="0">
                  <a:solidFill>
                    <a:schemeClr val="bg1"/>
                  </a:solidFill>
                  <a:latin typeface="Arial Narrow" pitchFamily="34" charset="0"/>
                </a:rPr>
                <a:t>(p. 246).</a:t>
              </a:r>
            </a:p>
          </p:txBody>
        </p:sp>
        <p:sp>
          <p:nvSpPr>
            <p:cNvPr id="112666" name="Text Box 26"/>
            <p:cNvSpPr txBox="1">
              <a:spLocks noChangeArrowheads="1"/>
            </p:cNvSpPr>
            <p:nvPr/>
          </p:nvSpPr>
          <p:spPr bwMode="auto">
            <a:xfrm>
              <a:off x="144" y="3633"/>
              <a:ext cx="223" cy="266"/>
            </a:xfrm>
            <a:prstGeom prst="rect">
              <a:avLst/>
            </a:prstGeom>
            <a:noFill/>
            <a:ln w="9525">
              <a:noFill/>
              <a:miter lim="800000"/>
              <a:headEnd/>
              <a:tailEnd/>
            </a:ln>
            <a:effectLst/>
          </p:spPr>
          <p:txBody>
            <a:bodyPr>
              <a:spAutoFit/>
            </a:bodyPr>
            <a:lstStyle/>
            <a:p>
              <a:pPr eaLnBrk="0" hangingPunct="0">
                <a:lnSpc>
                  <a:spcPts val="26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pic>
        <p:nvPicPr>
          <p:cNvPr id="112667" name="Picture 27" descr="Tabernacle2"/>
          <p:cNvPicPr>
            <a:picLocks noChangeAspect="1" noChangeArrowheads="1"/>
          </p:cNvPicPr>
          <p:nvPr/>
        </p:nvPicPr>
        <p:blipFill>
          <a:blip r:embed="rId5">
            <a:clrChange>
              <a:clrFrom>
                <a:srgbClr val="FFFFF3"/>
              </a:clrFrom>
              <a:clrTo>
                <a:srgbClr val="FFFFF3">
                  <a:alpha val="0"/>
                </a:srgbClr>
              </a:clrTo>
            </a:clrChange>
          </a:blip>
          <a:srcRect/>
          <a:stretch>
            <a:fillRect/>
          </a:stretch>
        </p:blipFill>
        <p:spPr bwMode="auto">
          <a:xfrm>
            <a:off x="6172200" y="1752600"/>
            <a:ext cx="2438400" cy="1785938"/>
          </a:xfrm>
          <a:prstGeom prst="rect">
            <a:avLst/>
          </a:prstGeom>
          <a:noFill/>
        </p:spPr>
      </p:pic>
      <p:grpSp>
        <p:nvGrpSpPr>
          <p:cNvPr id="28" name="Group 2"/>
          <p:cNvGrpSpPr>
            <a:grpSpLocks/>
          </p:cNvGrpSpPr>
          <p:nvPr/>
        </p:nvGrpSpPr>
        <p:grpSpPr bwMode="auto">
          <a:xfrm>
            <a:off x="304800" y="0"/>
            <a:ext cx="8001000" cy="990600"/>
            <a:chOff x="192" y="0"/>
            <a:chExt cx="5040" cy="624"/>
          </a:xfrm>
        </p:grpSpPr>
        <p:sp>
          <p:nvSpPr>
            <p:cNvPr id="29" name="Text Box 3"/>
            <p:cNvSpPr txBox="1">
              <a:spLocks noChangeArrowheads="1"/>
            </p:cNvSpPr>
            <p:nvPr/>
          </p:nvSpPr>
          <p:spPr bwMode="auto">
            <a:xfrm>
              <a:off x="960" y="259"/>
              <a:ext cx="3504" cy="36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Tabernacle and Ark of the Covenant</a:t>
              </a:r>
            </a:p>
          </p:txBody>
        </p:sp>
        <p:sp>
          <p:nvSpPr>
            <p:cNvPr id="30" name="Text Box 4"/>
            <p:cNvSpPr txBox="1">
              <a:spLocks noChangeArrowheads="1"/>
            </p:cNvSpPr>
            <p:nvPr/>
          </p:nvSpPr>
          <p:spPr bwMode="auto">
            <a:xfrm>
              <a:off x="192" y="0"/>
              <a:ext cx="5040" cy="36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2.2.2.3.1  The Significance and Purpose of the Tablets of Stone, </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2664"/>
                                        </p:tgtEl>
                                        <p:attrNameLst>
                                          <p:attrName>style.visibility</p:attrName>
                                        </p:attrNameLst>
                                      </p:cBhvr>
                                      <p:to>
                                        <p:strVal val="visible"/>
                                      </p:to>
                                    </p:set>
                                    <p:animEffect transition="in" filter="barn(outVertical)">
                                      <p:cBhvr>
                                        <p:cTn id="7" dur="500"/>
                                        <p:tgtEl>
                                          <p:spTgt spid="11266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2644">
                                            <p:txEl>
                                              <p:pRg st="0" end="0"/>
                                            </p:txEl>
                                          </p:spTgt>
                                        </p:tgtEl>
                                        <p:attrNameLst>
                                          <p:attrName>style.visibility</p:attrName>
                                        </p:attrNameLst>
                                      </p:cBhvr>
                                      <p:to>
                                        <p:strVal val="visible"/>
                                      </p:to>
                                    </p:set>
                                    <p:anim calcmode="lin" valueType="num">
                                      <p:cBhvr>
                                        <p:cTn id="12" dur="1000" fill="hold"/>
                                        <p:tgtEl>
                                          <p:spTgt spid="11264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1264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12644">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12667"/>
                                        </p:tgtEl>
                                        <p:attrNameLst>
                                          <p:attrName>style.visibility</p:attrName>
                                        </p:attrNameLst>
                                      </p:cBhvr>
                                      <p:to>
                                        <p:strVal val="visible"/>
                                      </p:to>
                                    </p:set>
                                    <p:animEffect transition="in" filter="fade">
                                      <p:cBhvr>
                                        <p:cTn id="17" dur="1000"/>
                                        <p:tgtEl>
                                          <p:spTgt spid="112667"/>
                                        </p:tgtEl>
                                      </p:cBhvr>
                                    </p:animEffect>
                                  </p:childTnLst>
                                </p:cTn>
                              </p:par>
                              <p:par>
                                <p:cTn id="18" presetID="10" presetClass="entr" presetSubtype="0" fill="hold" nodeType="withEffect">
                                  <p:stCondLst>
                                    <p:cond delay="0"/>
                                  </p:stCondLst>
                                  <p:childTnLst>
                                    <p:set>
                                      <p:cBhvr>
                                        <p:cTn id="19" dur="1" fill="hold">
                                          <p:stCondLst>
                                            <p:cond delay="0"/>
                                          </p:stCondLst>
                                        </p:cTn>
                                        <p:tgtEl>
                                          <p:spTgt spid="112652"/>
                                        </p:tgtEl>
                                        <p:attrNameLst>
                                          <p:attrName>style.visibility</p:attrName>
                                        </p:attrNameLst>
                                      </p:cBhvr>
                                      <p:to>
                                        <p:strVal val="visible"/>
                                      </p:to>
                                    </p:set>
                                    <p:animEffect transition="in" filter="fade">
                                      <p:cBhvr>
                                        <p:cTn id="20" dur="2000"/>
                                        <p:tgtEl>
                                          <p:spTgt spid="112652"/>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childTnLst>
                                    <p:set>
                                      <p:cBhvr>
                                        <p:cTn id="24" dur="1" fill="hold">
                                          <p:stCondLst>
                                            <p:cond delay="0"/>
                                          </p:stCondLst>
                                        </p:cTn>
                                        <p:tgtEl>
                                          <p:spTgt spid="112645"/>
                                        </p:tgtEl>
                                        <p:attrNameLst>
                                          <p:attrName>style.visibility</p:attrName>
                                        </p:attrNameLst>
                                      </p:cBhvr>
                                      <p:to>
                                        <p:strVal val="visible"/>
                                      </p:to>
                                    </p:set>
                                    <p:anim calcmode="lin" valueType="num">
                                      <p:cBhvr>
                                        <p:cTn id="25" dur="2000" fill="hold"/>
                                        <p:tgtEl>
                                          <p:spTgt spid="112645"/>
                                        </p:tgtEl>
                                        <p:attrNameLst>
                                          <p:attrName>ppt_x</p:attrName>
                                        </p:attrNameLst>
                                      </p:cBhvr>
                                      <p:tavLst>
                                        <p:tav tm="0">
                                          <p:val>
                                            <p:strVal val="#ppt_x"/>
                                          </p:val>
                                        </p:tav>
                                        <p:tav tm="50000">
                                          <p:val>
                                            <p:strVal val="#ppt_x+.1"/>
                                          </p:val>
                                        </p:tav>
                                        <p:tav tm="100000">
                                          <p:val>
                                            <p:strVal val="#ppt_x"/>
                                          </p:val>
                                        </p:tav>
                                      </p:tavLst>
                                    </p:anim>
                                    <p:anim calcmode="lin" valueType="num">
                                      <p:cBhvr>
                                        <p:cTn id="26" dur="2000" fill="hold"/>
                                        <p:tgtEl>
                                          <p:spTgt spid="112645"/>
                                        </p:tgtEl>
                                        <p:attrNameLst>
                                          <p:attrName>ppt_y</p:attrName>
                                        </p:attrNameLst>
                                      </p:cBhvr>
                                      <p:tavLst>
                                        <p:tav tm="0">
                                          <p:val>
                                            <p:strVal val="#ppt_y"/>
                                          </p:val>
                                        </p:tav>
                                        <p:tav tm="100000">
                                          <p:val>
                                            <p:strVal val="#ppt_y"/>
                                          </p:val>
                                        </p:tav>
                                      </p:tavLst>
                                    </p:anim>
                                    <p:anim calcmode="lin" valueType="num">
                                      <p:cBhvr>
                                        <p:cTn id="27" dur="2000" fill="hold"/>
                                        <p:tgtEl>
                                          <p:spTgt spid="112645"/>
                                        </p:tgtEl>
                                        <p:attrNameLst>
                                          <p:attrName>ppt_h</p:attrName>
                                        </p:attrNameLst>
                                      </p:cBhvr>
                                      <p:tavLst>
                                        <p:tav tm="0">
                                          <p:val>
                                            <p:strVal val="#ppt_h/10"/>
                                          </p:val>
                                        </p:tav>
                                        <p:tav tm="50000">
                                          <p:val>
                                            <p:strVal val="#ppt_h+.01"/>
                                          </p:val>
                                        </p:tav>
                                        <p:tav tm="100000">
                                          <p:val>
                                            <p:strVal val="#ppt_h"/>
                                          </p:val>
                                        </p:tav>
                                      </p:tavLst>
                                    </p:anim>
                                    <p:anim calcmode="lin" valueType="num">
                                      <p:cBhvr>
                                        <p:cTn id="28" dur="2000" fill="hold"/>
                                        <p:tgtEl>
                                          <p:spTgt spid="11264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0" tmFilter="0,0; .5, 1; 1, 1"/>
                                        <p:tgtEl>
                                          <p:spTgt spid="112645"/>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12648"/>
                                        </p:tgtEl>
                                        <p:attrNameLst>
                                          <p:attrName>style.visibility</p:attrName>
                                        </p:attrNameLst>
                                      </p:cBhvr>
                                      <p:to>
                                        <p:strVal val="visible"/>
                                      </p:to>
                                    </p:set>
                                    <p:anim calcmode="lin" valueType="num">
                                      <p:cBhvr>
                                        <p:cTn id="34" dur="500" fill="hold"/>
                                        <p:tgtEl>
                                          <p:spTgt spid="112648"/>
                                        </p:tgtEl>
                                        <p:attrNameLst>
                                          <p:attrName>ppt_w</p:attrName>
                                        </p:attrNameLst>
                                      </p:cBhvr>
                                      <p:tavLst>
                                        <p:tav tm="0">
                                          <p:val>
                                            <p:fltVal val="0"/>
                                          </p:val>
                                        </p:tav>
                                        <p:tav tm="100000">
                                          <p:val>
                                            <p:strVal val="#ppt_w"/>
                                          </p:val>
                                        </p:tav>
                                      </p:tavLst>
                                    </p:anim>
                                    <p:anim calcmode="lin" valueType="num">
                                      <p:cBhvr>
                                        <p:cTn id="35" dur="500" fill="hold"/>
                                        <p:tgtEl>
                                          <p:spTgt spid="112648"/>
                                        </p:tgtEl>
                                        <p:attrNameLst>
                                          <p:attrName>ppt_h</p:attrName>
                                        </p:attrNameLst>
                                      </p:cBhvr>
                                      <p:tavLst>
                                        <p:tav tm="0">
                                          <p:val>
                                            <p:strVal val="#ppt_h"/>
                                          </p:val>
                                        </p:tav>
                                        <p:tav tm="100000">
                                          <p:val>
                                            <p:strVal val="#ppt_h"/>
                                          </p:val>
                                        </p:tav>
                                      </p:tavLst>
                                    </p:anim>
                                  </p:childTnLst>
                                </p:cTn>
                              </p:par>
                              <p:par>
                                <p:cTn id="36" presetID="10" presetClass="entr" presetSubtype="0" fill="hold" nodeType="withEffect">
                                  <p:stCondLst>
                                    <p:cond delay="0"/>
                                  </p:stCondLst>
                                  <p:childTnLst>
                                    <p:set>
                                      <p:cBhvr>
                                        <p:cTn id="37" dur="1" fill="hold">
                                          <p:stCondLst>
                                            <p:cond delay="0"/>
                                          </p:stCondLst>
                                        </p:cTn>
                                        <p:tgtEl>
                                          <p:spTgt spid="112651"/>
                                        </p:tgtEl>
                                        <p:attrNameLst>
                                          <p:attrName>style.visibility</p:attrName>
                                        </p:attrNameLst>
                                      </p:cBhvr>
                                      <p:to>
                                        <p:strVal val="visible"/>
                                      </p:to>
                                    </p:set>
                                    <p:animEffect transition="in" filter="fade">
                                      <p:cBhvr>
                                        <p:cTn id="38" dur="2000"/>
                                        <p:tgtEl>
                                          <p:spTgt spid="112651"/>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childTnLst>
                                    <p:set>
                                      <p:cBhvr>
                                        <p:cTn id="42" dur="1" fill="hold">
                                          <p:stCondLst>
                                            <p:cond delay="0"/>
                                          </p:stCondLst>
                                        </p:cTn>
                                        <p:tgtEl>
                                          <p:spTgt spid="112649"/>
                                        </p:tgtEl>
                                        <p:attrNameLst>
                                          <p:attrName>style.visibility</p:attrName>
                                        </p:attrNameLst>
                                      </p:cBhvr>
                                      <p:to>
                                        <p:strVal val="visible"/>
                                      </p:to>
                                    </p:set>
                                    <p:anim calcmode="lin" valueType="num">
                                      <p:cBhvr>
                                        <p:cTn id="43" dur="2000" fill="hold"/>
                                        <p:tgtEl>
                                          <p:spTgt spid="112649"/>
                                        </p:tgtEl>
                                        <p:attrNameLst>
                                          <p:attrName>ppt_x</p:attrName>
                                        </p:attrNameLst>
                                      </p:cBhvr>
                                      <p:tavLst>
                                        <p:tav tm="0">
                                          <p:val>
                                            <p:strVal val="#ppt_x"/>
                                          </p:val>
                                        </p:tav>
                                        <p:tav tm="50000">
                                          <p:val>
                                            <p:strVal val="#ppt_x+.1"/>
                                          </p:val>
                                        </p:tav>
                                        <p:tav tm="100000">
                                          <p:val>
                                            <p:strVal val="#ppt_x"/>
                                          </p:val>
                                        </p:tav>
                                      </p:tavLst>
                                    </p:anim>
                                    <p:anim calcmode="lin" valueType="num">
                                      <p:cBhvr>
                                        <p:cTn id="44" dur="2000" fill="hold"/>
                                        <p:tgtEl>
                                          <p:spTgt spid="112649"/>
                                        </p:tgtEl>
                                        <p:attrNameLst>
                                          <p:attrName>ppt_y</p:attrName>
                                        </p:attrNameLst>
                                      </p:cBhvr>
                                      <p:tavLst>
                                        <p:tav tm="0">
                                          <p:val>
                                            <p:strVal val="#ppt_y"/>
                                          </p:val>
                                        </p:tav>
                                        <p:tav tm="100000">
                                          <p:val>
                                            <p:strVal val="#ppt_y"/>
                                          </p:val>
                                        </p:tav>
                                      </p:tavLst>
                                    </p:anim>
                                    <p:anim calcmode="lin" valueType="num">
                                      <p:cBhvr>
                                        <p:cTn id="45" dur="2000" fill="hold"/>
                                        <p:tgtEl>
                                          <p:spTgt spid="112649"/>
                                        </p:tgtEl>
                                        <p:attrNameLst>
                                          <p:attrName>ppt_h</p:attrName>
                                        </p:attrNameLst>
                                      </p:cBhvr>
                                      <p:tavLst>
                                        <p:tav tm="0">
                                          <p:val>
                                            <p:strVal val="#ppt_h/10"/>
                                          </p:val>
                                        </p:tav>
                                        <p:tav tm="50000">
                                          <p:val>
                                            <p:strVal val="#ppt_h+.01"/>
                                          </p:val>
                                        </p:tav>
                                        <p:tav tm="100000">
                                          <p:val>
                                            <p:strVal val="#ppt_h"/>
                                          </p:val>
                                        </p:tav>
                                      </p:tavLst>
                                    </p:anim>
                                    <p:anim calcmode="lin" valueType="num">
                                      <p:cBhvr>
                                        <p:cTn id="46" dur="2000" fill="hold"/>
                                        <p:tgtEl>
                                          <p:spTgt spid="11264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000" tmFilter="0,0; .5, 1; 1, 1"/>
                                        <p:tgtEl>
                                          <p:spTgt spid="112649"/>
                                        </p:tgtEl>
                                      </p:cBhvr>
                                    </p:animEffect>
                                  </p:childTnLst>
                                </p:cTn>
                              </p:par>
                              <p:par>
                                <p:cTn id="48" presetID="10" presetClass="entr" presetSubtype="0" fill="hold" nodeType="withEffect">
                                  <p:stCondLst>
                                    <p:cond delay="0"/>
                                  </p:stCondLst>
                                  <p:childTnLst>
                                    <p:set>
                                      <p:cBhvr>
                                        <p:cTn id="49" dur="1" fill="hold">
                                          <p:stCondLst>
                                            <p:cond delay="0"/>
                                          </p:stCondLst>
                                        </p:cTn>
                                        <p:tgtEl>
                                          <p:spTgt spid="112653"/>
                                        </p:tgtEl>
                                        <p:attrNameLst>
                                          <p:attrName>style.visibility</p:attrName>
                                        </p:attrNameLst>
                                      </p:cBhvr>
                                      <p:to>
                                        <p:strVal val="visible"/>
                                      </p:to>
                                    </p:set>
                                    <p:animEffect transition="in" filter="fade">
                                      <p:cBhvr>
                                        <p:cTn id="50" dur="2000"/>
                                        <p:tgtEl>
                                          <p:spTgt spid="112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48" grpId="0"/>
      <p:bldP spid="1126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533400" y="1371600"/>
            <a:ext cx="8077200" cy="3886200"/>
          </a:xfrm>
          <a:prstGeom prst="roundRect">
            <a:avLst>
              <a:gd name="adj" fmla="val 16667"/>
            </a:avLst>
          </a:prstGeom>
          <a:solidFill>
            <a:srgbClr val="FFEA91"/>
          </a:solidFill>
          <a:ln w="28575" algn="ctr">
            <a:solidFill>
              <a:srgbClr val="800000"/>
            </a:solidFill>
            <a:round/>
            <a:headEnd/>
            <a:tailEnd/>
          </a:ln>
          <a:effectLst/>
        </p:spPr>
        <p:txBody>
          <a:bodyPr wrap="none" anchor="ctr"/>
          <a:lstStyle/>
          <a:p>
            <a:endParaRPr lang="en-US"/>
          </a:p>
        </p:txBody>
      </p:sp>
      <p:grpSp>
        <p:nvGrpSpPr>
          <p:cNvPr id="9219" name="Group 3"/>
          <p:cNvGrpSpPr>
            <a:grpSpLocks/>
          </p:cNvGrpSpPr>
          <p:nvPr/>
        </p:nvGrpSpPr>
        <p:grpSpPr bwMode="auto">
          <a:xfrm>
            <a:off x="228600" y="228600"/>
            <a:ext cx="8686800" cy="914400"/>
            <a:chOff x="144" y="144"/>
            <a:chExt cx="5472" cy="576"/>
          </a:xfrm>
        </p:grpSpPr>
        <p:sp>
          <p:nvSpPr>
            <p:cNvPr id="9220" name="AutoShape 4"/>
            <p:cNvSpPr>
              <a:spLocks noChangeArrowheads="1"/>
            </p:cNvSpPr>
            <p:nvPr/>
          </p:nvSpPr>
          <p:spPr bwMode="auto">
            <a:xfrm>
              <a:off x="144" y="144"/>
              <a:ext cx="5472" cy="576"/>
            </a:xfrm>
            <a:prstGeom prst="roundRect">
              <a:avLst>
                <a:gd name="adj" fmla="val 16667"/>
              </a:avLst>
            </a:prstGeom>
            <a:solidFill>
              <a:srgbClr val="442200"/>
            </a:solidFill>
            <a:ln w="28575">
              <a:solidFill>
                <a:srgbClr val="800000"/>
              </a:solid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9221" name="WordArt 5"/>
            <p:cNvSpPr>
              <a:spLocks noChangeArrowheads="1" noChangeShapeType="1" noTextEdit="1"/>
            </p:cNvSpPr>
            <p:nvPr/>
          </p:nvSpPr>
          <p:spPr bwMode="auto">
            <a:xfrm>
              <a:off x="240" y="288"/>
              <a:ext cx="5280" cy="336"/>
            </a:xfrm>
            <a:prstGeom prst="rect">
              <a:avLst/>
            </a:prstGeom>
          </p:spPr>
          <p:txBody>
            <a:bodyPr wrap="none" fromWordArt="1">
              <a:prstTxWarp prst="textPlain">
                <a:avLst>
                  <a:gd name="adj" fmla="val 50000"/>
                </a:avLst>
              </a:prstTxWarp>
            </a:bodyPr>
            <a:lstStyle/>
            <a:p>
              <a:pPr algn="ctr"/>
              <a:r>
                <a:rPr lang="en-US" sz="3600" kern="10">
                  <a:ln w="28575">
                    <a:solidFill>
                      <a:srgbClr val="4E0027"/>
                    </a:solidFill>
                    <a:round/>
                    <a:headEnd/>
                    <a:tailEnd/>
                  </a:ln>
                  <a:gradFill rotWithShape="0">
                    <a:gsLst>
                      <a:gs pos="0">
                        <a:srgbClr val="FFFFFF"/>
                      </a:gs>
                      <a:gs pos="100000">
                        <a:srgbClr val="FFFFCC"/>
                      </a:gs>
                    </a:gsLst>
                    <a:lin ang="5400000" scaled="1"/>
                  </a:gradFill>
                  <a:effectLst>
                    <a:outerShdw dist="12700" algn="ctr" rotWithShape="0">
                      <a:schemeClr val="tx1"/>
                    </a:outerShdw>
                  </a:effectLst>
                  <a:latin typeface="Impact"/>
                </a:rPr>
                <a:t>Model course for subjugating Satan</a:t>
              </a:r>
            </a:p>
          </p:txBody>
        </p:sp>
      </p:grpSp>
      <p:sp>
        <p:nvSpPr>
          <p:cNvPr id="9222" name="Rectangle 6"/>
          <p:cNvSpPr>
            <a:spLocks noChangeArrowheads="1"/>
          </p:cNvSpPr>
          <p:nvPr/>
        </p:nvSpPr>
        <p:spPr bwMode="auto">
          <a:xfrm>
            <a:off x="0" y="5418138"/>
            <a:ext cx="9144000" cy="1439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223" name="WordArt 7"/>
          <p:cNvSpPr>
            <a:spLocks noChangeArrowheads="1" noChangeShapeType="1" noTextEdit="1"/>
          </p:cNvSpPr>
          <p:nvPr/>
        </p:nvSpPr>
        <p:spPr bwMode="auto">
          <a:xfrm>
            <a:off x="990600" y="1581150"/>
            <a:ext cx="2438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Jacob</a:t>
            </a:r>
          </a:p>
        </p:txBody>
      </p:sp>
      <p:sp>
        <p:nvSpPr>
          <p:cNvPr id="9224" name="WordArt 8"/>
          <p:cNvSpPr>
            <a:spLocks noChangeArrowheads="1" noChangeShapeType="1" noTextEdit="1"/>
          </p:cNvSpPr>
          <p:nvPr/>
        </p:nvSpPr>
        <p:spPr bwMode="auto">
          <a:xfrm>
            <a:off x="990600" y="2498725"/>
            <a:ext cx="2438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Moses</a:t>
            </a:r>
          </a:p>
        </p:txBody>
      </p:sp>
      <p:sp>
        <p:nvSpPr>
          <p:cNvPr id="9225" name="WordArt 9"/>
          <p:cNvSpPr>
            <a:spLocks noChangeArrowheads="1" noChangeShapeType="1" noTextEdit="1"/>
          </p:cNvSpPr>
          <p:nvPr/>
        </p:nvSpPr>
        <p:spPr bwMode="auto">
          <a:xfrm>
            <a:off x="4000500" y="3413125"/>
            <a:ext cx="41148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substantial course</a:t>
            </a:r>
          </a:p>
        </p:txBody>
      </p:sp>
      <p:sp>
        <p:nvSpPr>
          <p:cNvPr id="9226" name="Text Box 10"/>
          <p:cNvSpPr txBox="1">
            <a:spLocks noChangeArrowheads="1"/>
          </p:cNvSpPr>
          <p:nvPr/>
        </p:nvSpPr>
        <p:spPr bwMode="auto">
          <a:xfrm>
            <a:off x="3571875" y="3260725"/>
            <a:ext cx="304800" cy="701675"/>
          </a:xfrm>
          <a:prstGeom prst="rect">
            <a:avLst/>
          </a:prstGeom>
          <a:noFill/>
          <a:ln w="9525">
            <a:noFill/>
            <a:miter lim="800000"/>
            <a:headEnd/>
            <a:tailEnd/>
          </a:ln>
          <a:effectLst/>
        </p:spPr>
        <p:txBody>
          <a:bodyPr>
            <a:spAutoFit/>
          </a:bodyPr>
          <a:lstStyle/>
          <a:p>
            <a:pPr algn="ctr"/>
            <a:r>
              <a:rPr lang="en-US" sz="4000" b="1" dirty="0">
                <a:solidFill>
                  <a:srgbClr val="800000"/>
                </a:solidFill>
                <a:latin typeface="Impact" pitchFamily="34" charset="0"/>
              </a:rPr>
              <a:t>:</a:t>
            </a:r>
            <a:endParaRPr lang="en-US" dirty="0">
              <a:solidFill>
                <a:srgbClr val="800000"/>
              </a:solidFill>
              <a:latin typeface="Arial Black" pitchFamily="34" charset="0"/>
            </a:endParaRPr>
          </a:p>
        </p:txBody>
      </p:sp>
      <p:sp>
        <p:nvSpPr>
          <p:cNvPr id="9227" name="WordArt 11"/>
          <p:cNvSpPr>
            <a:spLocks noChangeArrowheads="1" noChangeShapeType="1" noTextEdit="1"/>
          </p:cNvSpPr>
          <p:nvPr/>
        </p:nvSpPr>
        <p:spPr bwMode="auto">
          <a:xfrm>
            <a:off x="990600" y="3413125"/>
            <a:ext cx="2438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Jesus</a:t>
            </a:r>
          </a:p>
        </p:txBody>
      </p:sp>
      <p:grpSp>
        <p:nvGrpSpPr>
          <p:cNvPr id="9228" name="Group 12"/>
          <p:cNvGrpSpPr>
            <a:grpSpLocks/>
          </p:cNvGrpSpPr>
          <p:nvPr/>
        </p:nvGrpSpPr>
        <p:grpSpPr bwMode="auto">
          <a:xfrm>
            <a:off x="1143000" y="5672137"/>
            <a:ext cx="6934200" cy="881063"/>
            <a:chOff x="672" y="3516"/>
            <a:chExt cx="4368" cy="555"/>
          </a:xfrm>
        </p:grpSpPr>
        <p:sp>
          <p:nvSpPr>
            <p:cNvPr id="9229" name="Text Box 13"/>
            <p:cNvSpPr txBox="1">
              <a:spLocks noChangeArrowheads="1"/>
            </p:cNvSpPr>
            <p:nvPr/>
          </p:nvSpPr>
          <p:spPr bwMode="auto">
            <a:xfrm>
              <a:off x="896" y="3518"/>
              <a:ext cx="4144" cy="553"/>
            </a:xfrm>
            <a:prstGeom prst="rect">
              <a:avLst/>
            </a:prstGeom>
            <a:noFill/>
            <a:ln w="9525">
              <a:noFill/>
              <a:miter lim="800000"/>
              <a:headEnd/>
              <a:tailEnd/>
            </a:ln>
            <a:effectLst/>
          </p:spPr>
          <p:txBody>
            <a:bodyPr wrap="square">
              <a:spAutoFit/>
            </a:bodyPr>
            <a:lstStyle/>
            <a:p>
              <a:pPr eaLnBrk="0" hangingPunct="0">
                <a:lnSpc>
                  <a:spcPct val="85000"/>
                </a:lnSpc>
              </a:pPr>
              <a:r>
                <a:rPr lang="en-US" sz="2000" b="1" u="sng" dirty="0">
                  <a:solidFill>
                    <a:schemeClr val="bg1"/>
                  </a:solidFill>
                  <a:latin typeface="Arial Narrow" pitchFamily="34" charset="0"/>
                </a:rPr>
                <a:t>Jacob’s</a:t>
              </a:r>
              <a:r>
                <a:rPr lang="en-US" sz="2000" b="1" dirty="0">
                  <a:solidFill>
                    <a:schemeClr val="bg1"/>
                  </a:solidFill>
                  <a:latin typeface="Arial Narrow" pitchFamily="34" charset="0"/>
                </a:rPr>
                <a:t> entire course to bring Satan to submission became the model course for </a:t>
              </a: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 and </a:t>
              </a:r>
              <a:r>
                <a:rPr lang="en-US" sz="2000" b="1" u="sng" dirty="0">
                  <a:solidFill>
                    <a:schemeClr val="bg1"/>
                  </a:solidFill>
                  <a:latin typeface="Arial Narrow" pitchFamily="34" charset="0"/>
                </a:rPr>
                <a:t>Jesus</a:t>
              </a:r>
              <a:r>
                <a:rPr lang="en-US" sz="2000" b="1" dirty="0">
                  <a:solidFill>
                    <a:schemeClr val="bg1"/>
                  </a:solidFill>
                  <a:latin typeface="Arial Narrow" pitchFamily="34" charset="0"/>
                </a:rPr>
                <a:t>.  Jesus came to bring Satan to submission in </a:t>
              </a:r>
              <a:r>
                <a:rPr lang="en-US" sz="2000" b="1" u="sng" dirty="0">
                  <a:solidFill>
                    <a:schemeClr val="bg1"/>
                  </a:solidFill>
                  <a:latin typeface="Arial Narrow" pitchFamily="34" charset="0"/>
                </a:rPr>
                <a:t>substantial</a:t>
              </a:r>
              <a:r>
                <a:rPr lang="en-US" sz="2000" b="1" dirty="0">
                  <a:solidFill>
                    <a:schemeClr val="bg1"/>
                  </a:solidFill>
                  <a:latin typeface="Arial Narrow" pitchFamily="34" charset="0"/>
                </a:rPr>
                <a:t> terms. </a:t>
              </a:r>
              <a:endParaRPr lang="en-US" sz="2000" u="sng" dirty="0">
                <a:solidFill>
                  <a:schemeClr val="bg1"/>
                </a:solidFill>
                <a:latin typeface="Arial Narrow" pitchFamily="34" charset="0"/>
              </a:endParaRPr>
            </a:p>
          </p:txBody>
        </p:sp>
        <p:sp>
          <p:nvSpPr>
            <p:cNvPr id="9230" name="Text Box 14"/>
            <p:cNvSpPr txBox="1">
              <a:spLocks noChangeArrowheads="1"/>
            </p:cNvSpPr>
            <p:nvPr/>
          </p:nvSpPr>
          <p:spPr bwMode="auto">
            <a:xfrm>
              <a:off x="672" y="3516"/>
              <a:ext cx="288" cy="264"/>
            </a:xfrm>
            <a:prstGeom prst="rect">
              <a:avLst/>
            </a:prstGeom>
            <a:noFill/>
            <a:ln w="9525">
              <a:noFill/>
              <a:miter lim="800000"/>
              <a:headEnd/>
              <a:tailEnd/>
            </a:ln>
            <a:effectLst/>
          </p:spPr>
          <p:txBody>
            <a:bodyPr wrap="square">
              <a:spAutoFit/>
            </a:bodyPr>
            <a:lstStyle/>
            <a:p>
              <a:pPr algn="ctr" eaLnBrk="0" hangingPunct="0">
                <a:lnSpc>
                  <a:spcPts val="23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2000"/>
                                        <p:tgtEl>
                                          <p:spTgt spid="9219"/>
                                        </p:tgtEl>
                                      </p:cBhvr>
                                    </p:animEffect>
                                    <p:anim calcmode="lin" valueType="num">
                                      <p:cBhvr>
                                        <p:cTn id="8" dur="2000" fill="hold"/>
                                        <p:tgtEl>
                                          <p:spTgt spid="9219"/>
                                        </p:tgtEl>
                                        <p:attrNameLst>
                                          <p:attrName>ppt_x</p:attrName>
                                        </p:attrNameLst>
                                      </p:cBhvr>
                                      <p:tavLst>
                                        <p:tav tm="0">
                                          <p:val>
                                            <p:strVal val="#ppt_x"/>
                                          </p:val>
                                        </p:tav>
                                        <p:tav tm="100000">
                                          <p:val>
                                            <p:strVal val="#ppt_x"/>
                                          </p:val>
                                        </p:tav>
                                      </p:tavLst>
                                    </p:anim>
                                    <p:anim calcmode="lin" valueType="num">
                                      <p:cBhvr>
                                        <p:cTn id="9" dur="2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9228"/>
                                        </p:tgtEl>
                                        <p:attrNameLst>
                                          <p:attrName>style.visibility</p:attrName>
                                        </p:attrNameLst>
                                      </p:cBhvr>
                                      <p:to>
                                        <p:strVal val="visible"/>
                                      </p:to>
                                    </p:set>
                                    <p:animEffect transition="in" filter="barn(outVertical)">
                                      <p:cBhvr>
                                        <p:cTn id="14" dur="500"/>
                                        <p:tgtEl>
                                          <p:spTgt spid="92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10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9223"/>
                                        </p:tgtEl>
                                        <p:attrNameLst>
                                          <p:attrName>style.visibility</p:attrName>
                                        </p:attrNameLst>
                                      </p:cBhvr>
                                      <p:to>
                                        <p:strVal val="visible"/>
                                      </p:to>
                                    </p:set>
                                    <p:anim calcmode="lin" valueType="num">
                                      <p:cBhvr>
                                        <p:cTn id="22" dur="1000" fill="hold"/>
                                        <p:tgtEl>
                                          <p:spTgt spid="9223"/>
                                        </p:tgtEl>
                                        <p:attrNameLst>
                                          <p:attrName>ppt_w</p:attrName>
                                        </p:attrNameLst>
                                      </p:cBhvr>
                                      <p:tavLst>
                                        <p:tav tm="0">
                                          <p:val>
                                            <p:strVal val="#ppt_w*0.70"/>
                                          </p:val>
                                        </p:tav>
                                        <p:tav tm="100000">
                                          <p:val>
                                            <p:strVal val="#ppt_w"/>
                                          </p:val>
                                        </p:tav>
                                      </p:tavLst>
                                    </p:anim>
                                    <p:anim calcmode="lin" valueType="num">
                                      <p:cBhvr>
                                        <p:cTn id="23" dur="1000" fill="hold"/>
                                        <p:tgtEl>
                                          <p:spTgt spid="9223"/>
                                        </p:tgtEl>
                                        <p:attrNameLst>
                                          <p:attrName>ppt_h</p:attrName>
                                        </p:attrNameLst>
                                      </p:cBhvr>
                                      <p:tavLst>
                                        <p:tav tm="0">
                                          <p:val>
                                            <p:strVal val="#ppt_h"/>
                                          </p:val>
                                        </p:tav>
                                        <p:tav tm="100000">
                                          <p:val>
                                            <p:strVal val="#ppt_h"/>
                                          </p:val>
                                        </p:tav>
                                      </p:tavLst>
                                    </p:anim>
                                    <p:animEffect transition="in" filter="fade">
                                      <p:cBhvr>
                                        <p:cTn id="24" dur="1000"/>
                                        <p:tgtEl>
                                          <p:spTgt spid="922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9224"/>
                                        </p:tgtEl>
                                        <p:attrNameLst>
                                          <p:attrName>style.visibility</p:attrName>
                                        </p:attrNameLst>
                                      </p:cBhvr>
                                      <p:to>
                                        <p:strVal val="visible"/>
                                      </p:to>
                                    </p:set>
                                    <p:anim calcmode="lin" valueType="num">
                                      <p:cBhvr>
                                        <p:cTn id="29" dur="1000" fill="hold"/>
                                        <p:tgtEl>
                                          <p:spTgt spid="9224"/>
                                        </p:tgtEl>
                                        <p:attrNameLst>
                                          <p:attrName>ppt_w</p:attrName>
                                        </p:attrNameLst>
                                      </p:cBhvr>
                                      <p:tavLst>
                                        <p:tav tm="0">
                                          <p:val>
                                            <p:strVal val="#ppt_w*0.70"/>
                                          </p:val>
                                        </p:tav>
                                        <p:tav tm="100000">
                                          <p:val>
                                            <p:strVal val="#ppt_w"/>
                                          </p:val>
                                        </p:tav>
                                      </p:tavLst>
                                    </p:anim>
                                    <p:anim calcmode="lin" valueType="num">
                                      <p:cBhvr>
                                        <p:cTn id="30" dur="1000" fill="hold"/>
                                        <p:tgtEl>
                                          <p:spTgt spid="9224"/>
                                        </p:tgtEl>
                                        <p:attrNameLst>
                                          <p:attrName>ppt_h</p:attrName>
                                        </p:attrNameLst>
                                      </p:cBhvr>
                                      <p:tavLst>
                                        <p:tav tm="0">
                                          <p:val>
                                            <p:strVal val="#ppt_h"/>
                                          </p:val>
                                        </p:tav>
                                        <p:tav tm="100000">
                                          <p:val>
                                            <p:strVal val="#ppt_h"/>
                                          </p:val>
                                        </p:tav>
                                      </p:tavLst>
                                    </p:anim>
                                    <p:animEffect transition="in" filter="fade">
                                      <p:cBhvr>
                                        <p:cTn id="31" dur="1000"/>
                                        <p:tgtEl>
                                          <p:spTgt spid="9224"/>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9227"/>
                                        </p:tgtEl>
                                        <p:attrNameLst>
                                          <p:attrName>style.visibility</p:attrName>
                                        </p:attrNameLst>
                                      </p:cBhvr>
                                      <p:to>
                                        <p:strVal val="visible"/>
                                      </p:to>
                                    </p:set>
                                    <p:anim calcmode="lin" valueType="num">
                                      <p:cBhvr>
                                        <p:cTn id="36" dur="1000" fill="hold"/>
                                        <p:tgtEl>
                                          <p:spTgt spid="9227"/>
                                        </p:tgtEl>
                                        <p:attrNameLst>
                                          <p:attrName>ppt_w</p:attrName>
                                        </p:attrNameLst>
                                      </p:cBhvr>
                                      <p:tavLst>
                                        <p:tav tm="0">
                                          <p:val>
                                            <p:strVal val="#ppt_w*0.70"/>
                                          </p:val>
                                        </p:tav>
                                        <p:tav tm="100000">
                                          <p:val>
                                            <p:strVal val="#ppt_w"/>
                                          </p:val>
                                        </p:tav>
                                      </p:tavLst>
                                    </p:anim>
                                    <p:anim calcmode="lin" valueType="num">
                                      <p:cBhvr>
                                        <p:cTn id="37" dur="1000" fill="hold"/>
                                        <p:tgtEl>
                                          <p:spTgt spid="9227"/>
                                        </p:tgtEl>
                                        <p:attrNameLst>
                                          <p:attrName>ppt_h</p:attrName>
                                        </p:attrNameLst>
                                      </p:cBhvr>
                                      <p:tavLst>
                                        <p:tav tm="0">
                                          <p:val>
                                            <p:strVal val="#ppt_h"/>
                                          </p:val>
                                        </p:tav>
                                        <p:tav tm="100000">
                                          <p:val>
                                            <p:strVal val="#ppt_h"/>
                                          </p:val>
                                        </p:tav>
                                      </p:tavLst>
                                    </p:anim>
                                    <p:animEffect transition="in" filter="fade">
                                      <p:cBhvr>
                                        <p:cTn id="38" dur="1000"/>
                                        <p:tgtEl>
                                          <p:spTgt spid="9227"/>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9225"/>
                                        </p:tgtEl>
                                        <p:attrNameLst>
                                          <p:attrName>style.visibility</p:attrName>
                                        </p:attrNameLst>
                                      </p:cBhvr>
                                      <p:to>
                                        <p:strVal val="visible"/>
                                      </p:to>
                                    </p:set>
                                    <p:anim calcmode="lin" valueType="num">
                                      <p:cBhvr>
                                        <p:cTn id="43" dur="1000" fill="hold"/>
                                        <p:tgtEl>
                                          <p:spTgt spid="9225"/>
                                        </p:tgtEl>
                                        <p:attrNameLst>
                                          <p:attrName>ppt_w</p:attrName>
                                        </p:attrNameLst>
                                      </p:cBhvr>
                                      <p:tavLst>
                                        <p:tav tm="0">
                                          <p:val>
                                            <p:strVal val="#ppt_w*0.70"/>
                                          </p:val>
                                        </p:tav>
                                        <p:tav tm="100000">
                                          <p:val>
                                            <p:strVal val="#ppt_w"/>
                                          </p:val>
                                        </p:tav>
                                      </p:tavLst>
                                    </p:anim>
                                    <p:anim calcmode="lin" valueType="num">
                                      <p:cBhvr>
                                        <p:cTn id="44" dur="1000" fill="hold"/>
                                        <p:tgtEl>
                                          <p:spTgt spid="9225"/>
                                        </p:tgtEl>
                                        <p:attrNameLst>
                                          <p:attrName>ppt_h</p:attrName>
                                        </p:attrNameLst>
                                      </p:cBhvr>
                                      <p:tavLst>
                                        <p:tav tm="0">
                                          <p:val>
                                            <p:strVal val="#ppt_h"/>
                                          </p:val>
                                        </p:tav>
                                        <p:tav tm="100000">
                                          <p:val>
                                            <p:strVal val="#ppt_h"/>
                                          </p:val>
                                        </p:tav>
                                      </p:tavLst>
                                    </p:anim>
                                    <p:animEffect transition="in" filter="fade">
                                      <p:cBhvr>
                                        <p:cTn id="45" dur="1000"/>
                                        <p:tgtEl>
                                          <p:spTgt spid="9225"/>
                                        </p:tgtEl>
                                      </p:cBhvr>
                                    </p:animEffect>
                                  </p:childTnLst>
                                </p:cTn>
                              </p:par>
                              <p:par>
                                <p:cTn id="46" presetID="10" presetClass="entr" presetSubtype="0" fill="hold" nodeType="withEffect">
                                  <p:stCondLst>
                                    <p:cond delay="0"/>
                                  </p:stCondLst>
                                  <p:childTnLst>
                                    <p:set>
                                      <p:cBhvr>
                                        <p:cTn id="47" dur="1" fill="hold">
                                          <p:stCondLst>
                                            <p:cond delay="0"/>
                                          </p:stCondLst>
                                        </p:cTn>
                                        <p:tgtEl>
                                          <p:spTgt spid="9226">
                                            <p:txEl>
                                              <p:pRg st="0" end="0"/>
                                            </p:txEl>
                                          </p:spTgt>
                                        </p:tgtEl>
                                        <p:attrNameLst>
                                          <p:attrName>style.visibility</p:attrName>
                                        </p:attrNameLst>
                                      </p:cBhvr>
                                      <p:to>
                                        <p:strVal val="visible"/>
                                      </p:to>
                                    </p:set>
                                    <p:animEffect transition="in" filter="fade">
                                      <p:cBhvr>
                                        <p:cTn id="48" dur="1000"/>
                                        <p:tgtEl>
                                          <p:spTgt spid="9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23" grpId="0" animBg="1"/>
      <p:bldP spid="9224" grpId="0" animBg="1"/>
      <p:bldP spid="9225" grpId="0" animBg="1"/>
      <p:bldP spid="92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2"/>
          <p:cNvGrpSpPr>
            <a:grpSpLocks/>
          </p:cNvGrpSpPr>
          <p:nvPr/>
        </p:nvGrpSpPr>
        <p:grpSpPr bwMode="auto">
          <a:xfrm>
            <a:off x="609600" y="457200"/>
            <a:ext cx="7772400" cy="4953000"/>
            <a:chOff x="384" y="288"/>
            <a:chExt cx="4896" cy="3120"/>
          </a:xfrm>
        </p:grpSpPr>
        <p:pic>
          <p:nvPicPr>
            <p:cNvPr id="114691" name="Picture 3" descr="Tablets of Ston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48" y="288"/>
              <a:ext cx="2640" cy="2290"/>
            </a:xfrm>
            <a:prstGeom prst="rect">
              <a:avLst/>
            </a:prstGeom>
            <a:noFill/>
          </p:spPr>
        </p:pic>
        <p:grpSp>
          <p:nvGrpSpPr>
            <p:cNvPr id="114692" name="Group 4"/>
            <p:cNvGrpSpPr>
              <a:grpSpLocks/>
            </p:cNvGrpSpPr>
            <p:nvPr/>
          </p:nvGrpSpPr>
          <p:grpSpPr bwMode="auto">
            <a:xfrm>
              <a:off x="2448" y="1440"/>
              <a:ext cx="2832" cy="1968"/>
              <a:chOff x="2256" y="1392"/>
              <a:chExt cx="2784" cy="2040"/>
            </a:xfrm>
          </p:grpSpPr>
          <p:sp>
            <p:nvSpPr>
              <p:cNvPr id="114693" name="AutoShape 5"/>
              <p:cNvSpPr>
                <a:spLocks noChangeArrowheads="1"/>
              </p:cNvSpPr>
              <p:nvPr/>
            </p:nvSpPr>
            <p:spPr bwMode="auto">
              <a:xfrm>
                <a:off x="2785" y="1680"/>
                <a:ext cx="2159" cy="1189"/>
              </a:xfrm>
              <a:prstGeom prst="parallelogram">
                <a:avLst>
                  <a:gd name="adj" fmla="val 75634"/>
                </a:avLst>
              </a:prstGeom>
              <a:solidFill>
                <a:srgbClr val="FFFFCC"/>
              </a:solidFill>
              <a:ln w="3175" algn="ctr">
                <a:noFill/>
                <a:miter lim="800000"/>
                <a:headEnd/>
                <a:tailEnd/>
              </a:ln>
              <a:effectLst/>
            </p:spPr>
            <p:txBody>
              <a:bodyPr wrap="none" anchor="ctr"/>
              <a:lstStyle/>
              <a:p>
                <a:pPr algn="ctr"/>
                <a:endParaRPr lang="en-US" sz="3200">
                  <a:solidFill>
                    <a:srgbClr val="000099"/>
                  </a:solidFill>
                  <a:latin typeface="Arial Black" pitchFamily="34" charset="0"/>
                </a:endParaRPr>
              </a:p>
            </p:txBody>
          </p:sp>
          <p:sp>
            <p:nvSpPr>
              <p:cNvPr id="114694" name="AutoShape 6"/>
              <p:cNvSpPr>
                <a:spLocks noChangeArrowheads="1"/>
              </p:cNvSpPr>
              <p:nvPr/>
            </p:nvSpPr>
            <p:spPr bwMode="auto">
              <a:xfrm rot="999589" flipH="1">
                <a:off x="4032" y="1488"/>
                <a:ext cx="720" cy="1488"/>
              </a:xfrm>
              <a:prstGeom prst="rtTriangle">
                <a:avLst/>
              </a:prstGeom>
              <a:solidFill>
                <a:srgbClr val="FFFFCC"/>
              </a:solidFill>
              <a:ln w="3175" algn="ctr">
                <a:noFill/>
                <a:miter lim="800000"/>
                <a:headEnd/>
                <a:tailEnd/>
              </a:ln>
              <a:effectLst/>
            </p:spPr>
            <p:txBody>
              <a:bodyPr wrap="none" anchor="ctr"/>
              <a:lstStyle/>
              <a:p>
                <a:endParaRPr lang="en-US"/>
              </a:p>
            </p:txBody>
          </p:sp>
          <p:pic>
            <p:nvPicPr>
              <p:cNvPr id="114695" name="Picture 7" descr="Tabernacle2"/>
              <p:cNvPicPr>
                <a:picLocks noChangeAspect="1" noChangeArrowheads="1"/>
              </p:cNvPicPr>
              <p:nvPr/>
            </p:nvPicPr>
            <p:blipFill>
              <a:blip r:embed="rId4">
                <a:clrChange>
                  <a:clrFrom>
                    <a:srgbClr val="FFFFF3"/>
                  </a:clrFrom>
                  <a:clrTo>
                    <a:srgbClr val="FFFFF3">
                      <a:alpha val="0"/>
                    </a:srgbClr>
                  </a:clrTo>
                </a:clrChange>
              </a:blip>
              <a:srcRect/>
              <a:stretch>
                <a:fillRect/>
              </a:stretch>
            </p:blipFill>
            <p:spPr bwMode="auto">
              <a:xfrm>
                <a:off x="2256" y="1392"/>
                <a:ext cx="2784" cy="2040"/>
              </a:xfrm>
              <a:prstGeom prst="rect">
                <a:avLst/>
              </a:prstGeom>
              <a:noFill/>
            </p:spPr>
          </p:pic>
        </p:grpSp>
        <p:pic>
          <p:nvPicPr>
            <p:cNvPr id="114696" name="Picture 8" descr="Tabernacle_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84" y="1307"/>
              <a:ext cx="2544" cy="1989"/>
            </a:xfrm>
            <a:prstGeom prst="rect">
              <a:avLst/>
            </a:prstGeom>
            <a:noFill/>
          </p:spPr>
        </p:pic>
      </p:grpSp>
      <p:grpSp>
        <p:nvGrpSpPr>
          <p:cNvPr id="114697" name="Group 9"/>
          <p:cNvGrpSpPr>
            <a:grpSpLocks/>
          </p:cNvGrpSpPr>
          <p:nvPr/>
        </p:nvGrpSpPr>
        <p:grpSpPr bwMode="auto">
          <a:xfrm>
            <a:off x="609600" y="457200"/>
            <a:ext cx="7772400" cy="4953000"/>
            <a:chOff x="384" y="288"/>
            <a:chExt cx="4896" cy="3120"/>
          </a:xfrm>
        </p:grpSpPr>
        <p:pic>
          <p:nvPicPr>
            <p:cNvPr id="114698" name="Picture 10" descr="Tablets of Stone"/>
            <p:cNvPicPr>
              <a:picLocks noChangeAspect="1" noChangeArrowheads="1"/>
            </p:cNvPicPr>
            <p:nvPr/>
          </p:nvPicPr>
          <p:blipFill>
            <a:blip r:embed="rId3">
              <a:clrChange>
                <a:clrFrom>
                  <a:srgbClr val="FFFFFF"/>
                </a:clrFrom>
                <a:clrTo>
                  <a:srgbClr val="FFFFFF">
                    <a:alpha val="0"/>
                  </a:srgbClr>
                </a:clrTo>
              </a:clrChange>
              <a:lum bright="70000" contrast="-70000"/>
            </a:blip>
            <a:srcRect/>
            <a:stretch>
              <a:fillRect/>
            </a:stretch>
          </p:blipFill>
          <p:spPr bwMode="auto">
            <a:xfrm>
              <a:off x="2448" y="288"/>
              <a:ext cx="2640" cy="2290"/>
            </a:xfrm>
            <a:prstGeom prst="rect">
              <a:avLst/>
            </a:prstGeom>
            <a:noFill/>
          </p:spPr>
        </p:pic>
        <p:grpSp>
          <p:nvGrpSpPr>
            <p:cNvPr id="114699" name="Group 11"/>
            <p:cNvGrpSpPr>
              <a:grpSpLocks/>
            </p:cNvGrpSpPr>
            <p:nvPr/>
          </p:nvGrpSpPr>
          <p:grpSpPr bwMode="auto">
            <a:xfrm>
              <a:off x="2448" y="1440"/>
              <a:ext cx="2832" cy="1968"/>
              <a:chOff x="2448" y="1440"/>
              <a:chExt cx="2832" cy="1968"/>
            </a:xfrm>
          </p:grpSpPr>
          <p:sp>
            <p:nvSpPr>
              <p:cNvPr id="114700" name="AutoShape 12"/>
              <p:cNvSpPr>
                <a:spLocks noChangeArrowheads="1"/>
              </p:cNvSpPr>
              <p:nvPr/>
            </p:nvSpPr>
            <p:spPr bwMode="auto">
              <a:xfrm>
                <a:off x="2986" y="1718"/>
                <a:ext cx="2196" cy="1147"/>
              </a:xfrm>
              <a:prstGeom prst="parallelogram">
                <a:avLst>
                  <a:gd name="adj" fmla="val 79747"/>
                </a:avLst>
              </a:prstGeom>
              <a:solidFill>
                <a:srgbClr val="FFFFCC"/>
              </a:solidFill>
              <a:ln w="3175" algn="ctr">
                <a:noFill/>
                <a:miter lim="800000"/>
                <a:headEnd/>
                <a:tailEnd/>
              </a:ln>
              <a:effectLst/>
            </p:spPr>
            <p:txBody>
              <a:bodyPr wrap="none" anchor="ctr"/>
              <a:lstStyle/>
              <a:p>
                <a:pPr algn="ctr"/>
                <a:endParaRPr lang="en-US" sz="3200">
                  <a:solidFill>
                    <a:srgbClr val="000099"/>
                  </a:solidFill>
                  <a:latin typeface="Arial Black" pitchFamily="34" charset="0"/>
                </a:endParaRPr>
              </a:p>
            </p:txBody>
          </p:sp>
          <p:sp>
            <p:nvSpPr>
              <p:cNvPr id="114701" name="AutoShape 13"/>
              <p:cNvSpPr>
                <a:spLocks noChangeArrowheads="1"/>
              </p:cNvSpPr>
              <p:nvPr/>
            </p:nvSpPr>
            <p:spPr bwMode="auto">
              <a:xfrm rot="999589" flipH="1">
                <a:off x="4255" y="1533"/>
                <a:ext cx="732" cy="1435"/>
              </a:xfrm>
              <a:prstGeom prst="rtTriangle">
                <a:avLst/>
              </a:prstGeom>
              <a:solidFill>
                <a:srgbClr val="FFFFCC"/>
              </a:solidFill>
              <a:ln w="3175" algn="ctr">
                <a:noFill/>
                <a:miter lim="800000"/>
                <a:headEnd/>
                <a:tailEnd/>
              </a:ln>
              <a:effectLst/>
            </p:spPr>
            <p:txBody>
              <a:bodyPr wrap="none" anchor="ctr"/>
              <a:lstStyle/>
              <a:p>
                <a:endParaRPr lang="en-US"/>
              </a:p>
            </p:txBody>
          </p:sp>
          <p:pic>
            <p:nvPicPr>
              <p:cNvPr id="114702" name="Picture 14" descr="Tabernacle2"/>
              <p:cNvPicPr>
                <a:picLocks noChangeAspect="1" noChangeArrowheads="1"/>
              </p:cNvPicPr>
              <p:nvPr/>
            </p:nvPicPr>
            <p:blipFill>
              <a:blip r:embed="rId4">
                <a:clrChange>
                  <a:clrFrom>
                    <a:srgbClr val="FFFFF3"/>
                  </a:clrFrom>
                  <a:clrTo>
                    <a:srgbClr val="FFFFF3">
                      <a:alpha val="0"/>
                    </a:srgbClr>
                  </a:clrTo>
                </a:clrChange>
                <a:lum bright="70000" contrast="-76000"/>
              </a:blip>
              <a:srcRect/>
              <a:stretch>
                <a:fillRect/>
              </a:stretch>
            </p:blipFill>
            <p:spPr bwMode="auto">
              <a:xfrm>
                <a:off x="2448" y="1440"/>
                <a:ext cx="2832" cy="1968"/>
              </a:xfrm>
              <a:prstGeom prst="rect">
                <a:avLst/>
              </a:prstGeom>
              <a:noFill/>
            </p:spPr>
          </p:pic>
        </p:grpSp>
        <p:pic>
          <p:nvPicPr>
            <p:cNvPr id="114703" name="Picture 15" descr="Tabernacle_3"/>
            <p:cNvPicPr>
              <a:picLocks noChangeAspect="1" noChangeArrowheads="1"/>
            </p:cNvPicPr>
            <p:nvPr/>
          </p:nvPicPr>
          <p:blipFill>
            <a:blip r:embed="rId5">
              <a:clrChange>
                <a:clrFrom>
                  <a:srgbClr val="FFFFFF"/>
                </a:clrFrom>
                <a:clrTo>
                  <a:srgbClr val="FFFFFF">
                    <a:alpha val="0"/>
                  </a:srgbClr>
                </a:clrTo>
              </a:clrChange>
              <a:lum bright="70000" contrast="-70000"/>
            </a:blip>
            <a:srcRect/>
            <a:stretch>
              <a:fillRect/>
            </a:stretch>
          </p:blipFill>
          <p:spPr bwMode="auto">
            <a:xfrm>
              <a:off x="384" y="1307"/>
              <a:ext cx="2544" cy="1989"/>
            </a:xfrm>
            <a:prstGeom prst="rect">
              <a:avLst/>
            </a:prstGeom>
            <a:noFill/>
            <a:ln w="9525">
              <a:noFill/>
              <a:miter lim="800000"/>
              <a:headEnd/>
              <a:tailEnd/>
            </a:ln>
          </p:spPr>
        </p:pic>
      </p:grpSp>
      <p:sp>
        <p:nvSpPr>
          <p:cNvPr id="114704" name="Rectangle 16"/>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4705" name="Group 17"/>
          <p:cNvGrpSpPr>
            <a:grpSpLocks/>
          </p:cNvGrpSpPr>
          <p:nvPr/>
        </p:nvGrpSpPr>
        <p:grpSpPr bwMode="auto">
          <a:xfrm>
            <a:off x="1447800" y="5949950"/>
            <a:ext cx="6477173" cy="679450"/>
            <a:chOff x="144" y="3633"/>
            <a:chExt cx="5343" cy="428"/>
          </a:xfrm>
        </p:grpSpPr>
        <p:sp>
          <p:nvSpPr>
            <p:cNvPr id="114706" name="Text Box 18"/>
            <p:cNvSpPr txBox="1">
              <a:spLocks noChangeArrowheads="1"/>
            </p:cNvSpPr>
            <p:nvPr/>
          </p:nvSpPr>
          <p:spPr bwMode="auto">
            <a:xfrm>
              <a:off x="431" y="3662"/>
              <a:ext cx="5056" cy="399"/>
            </a:xfrm>
            <a:prstGeom prst="rect">
              <a:avLst/>
            </a:prstGeom>
            <a:noFill/>
            <a:ln w="9525">
              <a:noFill/>
              <a:miter lim="800000"/>
              <a:headEnd/>
              <a:tailEnd/>
            </a:ln>
            <a:effectLst/>
          </p:spPr>
          <p:txBody>
            <a:bodyPr>
              <a:spAutoFit/>
            </a:bodyPr>
            <a:lstStyle/>
            <a:p>
              <a:pPr eaLnBrk="0" hangingPunct="0">
                <a:lnSpc>
                  <a:spcPct val="80000"/>
                </a:lnSpc>
              </a:pPr>
              <a:r>
                <a:rPr lang="en-US" sz="2200" b="1" dirty="0">
                  <a:solidFill>
                    <a:schemeClr val="bg1"/>
                  </a:solidFill>
                  <a:latin typeface="Arial Narrow" pitchFamily="34" charset="0"/>
                </a:rPr>
                <a:t>For what </a:t>
              </a:r>
              <a:r>
                <a:rPr lang="en-US" sz="2200" b="1" u="sng" dirty="0">
                  <a:solidFill>
                    <a:schemeClr val="bg1"/>
                  </a:solidFill>
                  <a:latin typeface="Arial Narrow" pitchFamily="34" charset="0"/>
                </a:rPr>
                <a:t>purpose</a:t>
              </a:r>
              <a:r>
                <a:rPr lang="en-US" sz="2200" b="1" dirty="0">
                  <a:solidFill>
                    <a:schemeClr val="bg1"/>
                  </a:solidFill>
                  <a:latin typeface="Arial Narrow" pitchFamily="34" charset="0"/>
                </a:rPr>
                <a:t> did God give the tablets of stone, the Tabernacle, and the Ark of the Covenant </a:t>
              </a:r>
              <a:r>
                <a:rPr lang="en-US" sz="1600" dirty="0">
                  <a:solidFill>
                    <a:schemeClr val="bg1"/>
                  </a:solidFill>
                  <a:latin typeface="Arial Narrow" pitchFamily="34" charset="0"/>
                </a:rPr>
                <a:t>(p. 247</a:t>
              </a:r>
              <a:r>
                <a:rPr lang="en-US" sz="1600" dirty="0" smtClean="0">
                  <a:solidFill>
                    <a:schemeClr val="bg1"/>
                  </a:solidFill>
                  <a:latin typeface="Arial Narrow" pitchFamily="34" charset="0"/>
                </a:rPr>
                <a:t>) </a:t>
              </a:r>
              <a:r>
                <a:rPr lang="en-US" sz="2000" dirty="0" smtClean="0">
                  <a:solidFill>
                    <a:schemeClr val="bg1"/>
                  </a:solidFill>
                  <a:latin typeface="Arial Narrow" pitchFamily="34" charset="0"/>
                </a:rPr>
                <a:t>?</a:t>
              </a:r>
              <a:endParaRPr lang="en-US" sz="2000" dirty="0">
                <a:solidFill>
                  <a:schemeClr val="bg1"/>
                </a:solidFill>
                <a:latin typeface="Arial Narrow" pitchFamily="34" charset="0"/>
              </a:endParaRPr>
            </a:p>
          </p:txBody>
        </p:sp>
        <p:sp>
          <p:nvSpPr>
            <p:cNvPr id="114707" name="Text Box 19"/>
            <p:cNvSpPr txBox="1">
              <a:spLocks noChangeArrowheads="1"/>
            </p:cNvSpPr>
            <p:nvPr/>
          </p:nvSpPr>
          <p:spPr bwMode="auto">
            <a:xfrm>
              <a:off x="144" y="3633"/>
              <a:ext cx="223" cy="266"/>
            </a:xfrm>
            <a:prstGeom prst="rect">
              <a:avLst/>
            </a:prstGeom>
            <a:noFill/>
            <a:ln w="9525">
              <a:noFill/>
              <a:miter lim="800000"/>
              <a:headEnd/>
              <a:tailEnd/>
            </a:ln>
            <a:effectLst/>
          </p:spPr>
          <p:txBody>
            <a:bodyPr>
              <a:spAutoFit/>
            </a:bodyPr>
            <a:lstStyle/>
            <a:p>
              <a:pPr eaLnBrk="0" hangingPunct="0">
                <a:lnSpc>
                  <a:spcPts val="26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grpSp>
        <p:nvGrpSpPr>
          <p:cNvPr id="23" name="Group 22"/>
          <p:cNvGrpSpPr/>
          <p:nvPr/>
        </p:nvGrpSpPr>
        <p:grpSpPr>
          <a:xfrm>
            <a:off x="609600" y="1066800"/>
            <a:ext cx="2590800" cy="636588"/>
            <a:chOff x="609600" y="1066800"/>
            <a:chExt cx="2590800" cy="636588"/>
          </a:xfrm>
        </p:grpSpPr>
        <p:sp>
          <p:nvSpPr>
            <p:cNvPr id="114709" name="Rectangle 21"/>
            <p:cNvSpPr>
              <a:spLocks noChangeArrowheads="1"/>
            </p:cNvSpPr>
            <p:nvPr/>
          </p:nvSpPr>
          <p:spPr bwMode="auto">
            <a:xfrm>
              <a:off x="609600" y="1066800"/>
              <a:ext cx="2590800" cy="609252"/>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14710" name="Text Box 22"/>
            <p:cNvSpPr txBox="1">
              <a:spLocks noChangeArrowheads="1"/>
            </p:cNvSpPr>
            <p:nvPr/>
          </p:nvSpPr>
          <p:spPr bwMode="auto">
            <a:xfrm>
              <a:off x="609600" y="1184004"/>
              <a:ext cx="2590800" cy="519384"/>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70000"/>
                </a:lnSpc>
              </a:pPr>
              <a:r>
                <a:rPr lang="en-US" sz="4000" dirty="0">
                  <a:solidFill>
                    <a:schemeClr val="bg1"/>
                  </a:solidFill>
                  <a:latin typeface="Arial Black" pitchFamily="34" charset="0"/>
                </a:rPr>
                <a:t>Purpose</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4705"/>
                                        </p:tgtEl>
                                        <p:attrNameLst>
                                          <p:attrName>style.visibility</p:attrName>
                                        </p:attrNameLst>
                                      </p:cBhvr>
                                      <p:to>
                                        <p:strVal val="visible"/>
                                      </p:to>
                                    </p:set>
                                    <p:animEffect transition="in" filter="barn(outVertical)">
                                      <p:cBhvr>
                                        <p:cTn id="7" dur="500"/>
                                        <p:tgtEl>
                                          <p:spTgt spid="114705"/>
                                        </p:tgtEl>
                                      </p:cBhvr>
                                    </p:animEffect>
                                  </p:childTnLst>
                                </p:cTn>
                              </p:par>
                              <p:par>
                                <p:cTn id="8" presetID="10" presetClass="entr" presetSubtype="0" fill="hold" nodeType="withEffect">
                                  <p:stCondLst>
                                    <p:cond delay="0"/>
                                  </p:stCondLst>
                                  <p:childTnLst>
                                    <p:set>
                                      <p:cBhvr>
                                        <p:cTn id="9" dur="1" fill="hold">
                                          <p:stCondLst>
                                            <p:cond delay="0"/>
                                          </p:stCondLst>
                                        </p:cTn>
                                        <p:tgtEl>
                                          <p:spTgt spid="114690"/>
                                        </p:tgtEl>
                                        <p:attrNameLst>
                                          <p:attrName>style.visibility</p:attrName>
                                        </p:attrNameLst>
                                      </p:cBhvr>
                                      <p:to>
                                        <p:strVal val="visible"/>
                                      </p:to>
                                    </p:set>
                                    <p:animEffect transition="in" filter="fade">
                                      <p:cBhvr>
                                        <p:cTn id="10" dur="1000"/>
                                        <p:tgtEl>
                                          <p:spTgt spid="114690"/>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strVal val="#ppt_w*0.70"/>
                                          </p:val>
                                        </p:tav>
                                        <p:tav tm="100000">
                                          <p:val>
                                            <p:strVal val="#ppt_w"/>
                                          </p:val>
                                        </p:tav>
                                      </p:tavLst>
                                    </p:anim>
                                    <p:anim calcmode="lin" valueType="num">
                                      <p:cBhvr>
                                        <p:cTn id="16" dur="1000" fill="hold"/>
                                        <p:tgtEl>
                                          <p:spTgt spid="23"/>
                                        </p:tgtEl>
                                        <p:attrNameLst>
                                          <p:attrName>ppt_h</p:attrName>
                                        </p:attrNameLst>
                                      </p:cBhvr>
                                      <p:tavLst>
                                        <p:tav tm="0">
                                          <p:val>
                                            <p:strVal val="#ppt_h"/>
                                          </p:val>
                                        </p:tav>
                                        <p:tav tm="100000">
                                          <p:val>
                                            <p:strVal val="#ppt_h"/>
                                          </p:val>
                                        </p:tav>
                                      </p:tavLst>
                                    </p:anim>
                                    <p:animEffect transition="in" filter="fade">
                                      <p:cBhvr>
                                        <p:cTn id="17" dur="1000"/>
                                        <p:tgtEl>
                                          <p:spTgt spid="23"/>
                                        </p:tgtEl>
                                      </p:cBhvr>
                                    </p:animEffect>
                                  </p:childTnLst>
                                </p:cTn>
                              </p:par>
                            </p:childTnLst>
                          </p:cTn>
                        </p:par>
                        <p:par>
                          <p:cTn id="18" fill="hold">
                            <p:stCondLst>
                              <p:cond delay="1000"/>
                            </p:stCondLst>
                            <p:childTnLst>
                              <p:par>
                                <p:cTn id="19" presetID="10" presetClass="exit" presetSubtype="0" fill="hold" nodeType="afterEffect">
                                  <p:stCondLst>
                                    <p:cond delay="0"/>
                                  </p:stCondLst>
                                  <p:childTnLst>
                                    <p:animEffect transition="out" filter="fade">
                                      <p:cBhvr>
                                        <p:cTn id="20" dur="3000"/>
                                        <p:tgtEl>
                                          <p:spTgt spid="114690"/>
                                        </p:tgtEl>
                                      </p:cBhvr>
                                    </p:animEffect>
                                    <p:set>
                                      <p:cBhvr>
                                        <p:cTn id="21" dur="1" fill="hold">
                                          <p:stCondLst>
                                            <p:cond delay="2999"/>
                                          </p:stCondLst>
                                        </p:cTn>
                                        <p:tgtEl>
                                          <p:spTgt spid="114690"/>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14697"/>
                                        </p:tgtEl>
                                        <p:attrNameLst>
                                          <p:attrName>style.visibility</p:attrName>
                                        </p:attrNameLst>
                                      </p:cBhvr>
                                      <p:to>
                                        <p:strVal val="visible"/>
                                      </p:to>
                                    </p:set>
                                    <p:animEffect transition="in" filter="fade">
                                      <p:cBhvr>
                                        <p:cTn id="24" dur="2000"/>
                                        <p:tgtEl>
                                          <p:spTgt spid="114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6739" name="Group 3"/>
          <p:cNvGrpSpPr>
            <a:grpSpLocks/>
          </p:cNvGrpSpPr>
          <p:nvPr/>
        </p:nvGrpSpPr>
        <p:grpSpPr bwMode="auto">
          <a:xfrm>
            <a:off x="913881" y="5922962"/>
            <a:ext cx="7239519" cy="630238"/>
            <a:chOff x="144" y="3633"/>
            <a:chExt cx="4918" cy="397"/>
          </a:xfrm>
        </p:grpSpPr>
        <p:sp>
          <p:nvSpPr>
            <p:cNvPr id="116740" name="Text Box 4"/>
            <p:cNvSpPr txBox="1">
              <a:spLocks noChangeArrowheads="1"/>
            </p:cNvSpPr>
            <p:nvPr/>
          </p:nvSpPr>
          <p:spPr bwMode="auto">
            <a:xfrm>
              <a:off x="367" y="3662"/>
              <a:ext cx="4695"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The Israelites repeatedly fell into </a:t>
              </a:r>
              <a:r>
                <a:rPr lang="en-US" sz="2000" b="1" u="sng" dirty="0">
                  <a:solidFill>
                    <a:schemeClr val="bg1"/>
                  </a:solidFill>
                  <a:latin typeface="Arial Narrow" pitchFamily="34" charset="0"/>
                </a:rPr>
                <a:t>faithlessness</a:t>
              </a:r>
              <a:r>
                <a:rPr lang="en-US" sz="2000" b="1" dirty="0">
                  <a:solidFill>
                    <a:schemeClr val="bg1"/>
                  </a:solidFill>
                  <a:latin typeface="Arial Narrow" pitchFamily="34" charset="0"/>
                </a:rPr>
                <a:t> during their journey.  In the end, there was danger that even </a:t>
              </a: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 might act faithlessly.</a:t>
              </a:r>
              <a:endParaRPr lang="en-US" sz="2000" dirty="0">
                <a:solidFill>
                  <a:schemeClr val="bg1"/>
                </a:solidFill>
                <a:latin typeface="Arial Narrow" pitchFamily="34" charset="0"/>
              </a:endParaRPr>
            </a:p>
          </p:txBody>
        </p:sp>
        <p:sp>
          <p:nvSpPr>
            <p:cNvPr id="116741" name="Text Box 5"/>
            <p:cNvSpPr txBox="1">
              <a:spLocks noChangeArrowheads="1"/>
            </p:cNvSpPr>
            <p:nvPr/>
          </p:nvSpPr>
          <p:spPr bwMode="auto">
            <a:xfrm>
              <a:off x="144" y="3633"/>
              <a:ext cx="223" cy="266"/>
            </a:xfrm>
            <a:prstGeom prst="rect">
              <a:avLst/>
            </a:prstGeom>
            <a:noFill/>
            <a:ln w="9525">
              <a:noFill/>
              <a:miter lim="800000"/>
              <a:headEnd/>
              <a:tailEnd/>
            </a:ln>
            <a:effectLst/>
          </p:spPr>
          <p:txBody>
            <a:bodyPr>
              <a:spAutoFit/>
            </a:bodyPr>
            <a:lstStyle/>
            <a:p>
              <a:pPr eaLnBrk="0" hangingPunct="0">
                <a:lnSpc>
                  <a:spcPts val="26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grpSp>
        <p:nvGrpSpPr>
          <p:cNvPr id="116742" name="Group 6"/>
          <p:cNvGrpSpPr>
            <a:grpSpLocks/>
          </p:cNvGrpSpPr>
          <p:nvPr/>
        </p:nvGrpSpPr>
        <p:grpSpPr bwMode="auto">
          <a:xfrm>
            <a:off x="609600" y="457200"/>
            <a:ext cx="7772400" cy="4953000"/>
            <a:chOff x="384" y="288"/>
            <a:chExt cx="4896" cy="3120"/>
          </a:xfrm>
        </p:grpSpPr>
        <p:pic>
          <p:nvPicPr>
            <p:cNvPr id="116743" name="Picture 7" descr="Tablets of Stone"/>
            <p:cNvPicPr>
              <a:picLocks noChangeAspect="1" noChangeArrowheads="1"/>
            </p:cNvPicPr>
            <p:nvPr/>
          </p:nvPicPr>
          <p:blipFill>
            <a:blip r:embed="rId3">
              <a:clrChange>
                <a:clrFrom>
                  <a:srgbClr val="FFFFFF"/>
                </a:clrFrom>
                <a:clrTo>
                  <a:srgbClr val="FFFFFF">
                    <a:alpha val="0"/>
                  </a:srgbClr>
                </a:clrTo>
              </a:clrChange>
              <a:lum bright="70000" contrast="-70000"/>
            </a:blip>
            <a:srcRect/>
            <a:stretch>
              <a:fillRect/>
            </a:stretch>
          </p:blipFill>
          <p:spPr bwMode="auto">
            <a:xfrm>
              <a:off x="2448" y="288"/>
              <a:ext cx="2640" cy="2290"/>
            </a:xfrm>
            <a:prstGeom prst="rect">
              <a:avLst/>
            </a:prstGeom>
            <a:noFill/>
          </p:spPr>
        </p:pic>
        <p:grpSp>
          <p:nvGrpSpPr>
            <p:cNvPr id="116744" name="Group 8"/>
            <p:cNvGrpSpPr>
              <a:grpSpLocks/>
            </p:cNvGrpSpPr>
            <p:nvPr/>
          </p:nvGrpSpPr>
          <p:grpSpPr bwMode="auto">
            <a:xfrm>
              <a:off x="2448" y="1440"/>
              <a:ext cx="2832" cy="1968"/>
              <a:chOff x="2448" y="1440"/>
              <a:chExt cx="2832" cy="1968"/>
            </a:xfrm>
          </p:grpSpPr>
          <p:sp>
            <p:nvSpPr>
              <p:cNvPr id="116745" name="AutoShape 9"/>
              <p:cNvSpPr>
                <a:spLocks noChangeArrowheads="1"/>
              </p:cNvSpPr>
              <p:nvPr/>
            </p:nvSpPr>
            <p:spPr bwMode="auto">
              <a:xfrm>
                <a:off x="2986" y="1718"/>
                <a:ext cx="2196" cy="1147"/>
              </a:xfrm>
              <a:prstGeom prst="parallelogram">
                <a:avLst>
                  <a:gd name="adj" fmla="val 79747"/>
                </a:avLst>
              </a:prstGeom>
              <a:solidFill>
                <a:srgbClr val="FFFFCC"/>
              </a:solidFill>
              <a:ln w="3175" algn="ctr">
                <a:noFill/>
                <a:miter lim="800000"/>
                <a:headEnd/>
                <a:tailEnd/>
              </a:ln>
              <a:effectLst/>
            </p:spPr>
            <p:txBody>
              <a:bodyPr wrap="none" anchor="ctr"/>
              <a:lstStyle/>
              <a:p>
                <a:pPr algn="ctr"/>
                <a:endParaRPr lang="en-US" sz="3200">
                  <a:solidFill>
                    <a:srgbClr val="000099"/>
                  </a:solidFill>
                  <a:latin typeface="Arial Black" pitchFamily="34" charset="0"/>
                </a:endParaRPr>
              </a:p>
            </p:txBody>
          </p:sp>
          <p:sp>
            <p:nvSpPr>
              <p:cNvPr id="116746" name="AutoShape 10"/>
              <p:cNvSpPr>
                <a:spLocks noChangeArrowheads="1"/>
              </p:cNvSpPr>
              <p:nvPr/>
            </p:nvSpPr>
            <p:spPr bwMode="auto">
              <a:xfrm rot="999589" flipH="1">
                <a:off x="4255" y="1533"/>
                <a:ext cx="732" cy="1435"/>
              </a:xfrm>
              <a:prstGeom prst="rtTriangle">
                <a:avLst/>
              </a:prstGeom>
              <a:solidFill>
                <a:srgbClr val="FFFFCC"/>
              </a:solidFill>
              <a:ln w="3175" algn="ctr">
                <a:noFill/>
                <a:miter lim="800000"/>
                <a:headEnd/>
                <a:tailEnd/>
              </a:ln>
              <a:effectLst/>
            </p:spPr>
            <p:txBody>
              <a:bodyPr wrap="none" anchor="ctr"/>
              <a:lstStyle/>
              <a:p>
                <a:endParaRPr lang="en-US"/>
              </a:p>
            </p:txBody>
          </p:sp>
          <p:pic>
            <p:nvPicPr>
              <p:cNvPr id="116747" name="Picture 11" descr="Tabernacle2"/>
              <p:cNvPicPr>
                <a:picLocks noChangeAspect="1" noChangeArrowheads="1"/>
              </p:cNvPicPr>
              <p:nvPr/>
            </p:nvPicPr>
            <p:blipFill>
              <a:blip r:embed="rId4">
                <a:clrChange>
                  <a:clrFrom>
                    <a:srgbClr val="FFFFF3"/>
                  </a:clrFrom>
                  <a:clrTo>
                    <a:srgbClr val="FFFFF3">
                      <a:alpha val="0"/>
                    </a:srgbClr>
                  </a:clrTo>
                </a:clrChange>
                <a:lum bright="70000" contrast="-76000"/>
              </a:blip>
              <a:srcRect/>
              <a:stretch>
                <a:fillRect/>
              </a:stretch>
            </p:blipFill>
            <p:spPr bwMode="auto">
              <a:xfrm>
                <a:off x="2448" y="1440"/>
                <a:ext cx="2832" cy="1968"/>
              </a:xfrm>
              <a:prstGeom prst="rect">
                <a:avLst/>
              </a:prstGeom>
              <a:noFill/>
            </p:spPr>
          </p:pic>
        </p:grpSp>
        <p:pic>
          <p:nvPicPr>
            <p:cNvPr id="116748" name="Picture 12" descr="Tabernacle_3"/>
            <p:cNvPicPr>
              <a:picLocks noChangeAspect="1" noChangeArrowheads="1"/>
            </p:cNvPicPr>
            <p:nvPr/>
          </p:nvPicPr>
          <p:blipFill>
            <a:blip r:embed="rId5">
              <a:clrChange>
                <a:clrFrom>
                  <a:srgbClr val="FFFFFF"/>
                </a:clrFrom>
                <a:clrTo>
                  <a:srgbClr val="FFFFFF">
                    <a:alpha val="0"/>
                  </a:srgbClr>
                </a:clrTo>
              </a:clrChange>
              <a:lum bright="70000" contrast="-70000"/>
            </a:blip>
            <a:srcRect/>
            <a:stretch>
              <a:fillRect/>
            </a:stretch>
          </p:blipFill>
          <p:spPr bwMode="auto">
            <a:xfrm>
              <a:off x="384" y="1307"/>
              <a:ext cx="2544" cy="1989"/>
            </a:xfrm>
            <a:prstGeom prst="rect">
              <a:avLst/>
            </a:prstGeom>
            <a:noFill/>
            <a:ln w="9525">
              <a:noFill/>
              <a:miter lim="800000"/>
              <a:headEnd/>
              <a:tailEnd/>
            </a:ln>
          </p:spPr>
        </p:pic>
      </p:grpSp>
      <p:sp>
        <p:nvSpPr>
          <p:cNvPr id="116752" name="Text Box 16"/>
          <p:cNvSpPr txBox="1">
            <a:spLocks noChangeArrowheads="1"/>
          </p:cNvSpPr>
          <p:nvPr/>
        </p:nvSpPr>
        <p:spPr bwMode="auto">
          <a:xfrm>
            <a:off x="930275" y="2482850"/>
            <a:ext cx="6537325"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Arial Black" pitchFamily="34" charset="0"/>
              </a:rPr>
              <a:t>Faithlessness of Israelites</a:t>
            </a:r>
          </a:p>
        </p:txBody>
      </p:sp>
      <p:sp>
        <p:nvSpPr>
          <p:cNvPr id="116753" name="Text Box 17"/>
          <p:cNvSpPr txBox="1">
            <a:spLocks noChangeArrowheads="1"/>
          </p:cNvSpPr>
          <p:nvPr/>
        </p:nvSpPr>
        <p:spPr bwMode="auto">
          <a:xfrm>
            <a:off x="533400" y="248285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116754" name="Text Box 18"/>
          <p:cNvSpPr txBox="1">
            <a:spLocks noChangeArrowheads="1"/>
          </p:cNvSpPr>
          <p:nvPr/>
        </p:nvSpPr>
        <p:spPr bwMode="auto">
          <a:xfrm>
            <a:off x="941388" y="3154363"/>
            <a:ext cx="7745412" cy="57943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Arial Black" pitchFamily="34" charset="0"/>
              </a:rPr>
              <a:t>Even Moses might act faithlessly</a:t>
            </a:r>
          </a:p>
        </p:txBody>
      </p:sp>
      <p:sp>
        <p:nvSpPr>
          <p:cNvPr id="116755" name="Text Box 19"/>
          <p:cNvSpPr txBox="1">
            <a:spLocks noChangeArrowheads="1"/>
          </p:cNvSpPr>
          <p:nvPr/>
        </p:nvSpPr>
        <p:spPr bwMode="auto">
          <a:xfrm>
            <a:off x="533400" y="31623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nvGrpSpPr>
          <p:cNvPr id="20" name="Group 19"/>
          <p:cNvGrpSpPr/>
          <p:nvPr/>
        </p:nvGrpSpPr>
        <p:grpSpPr>
          <a:xfrm>
            <a:off x="609600" y="1066800"/>
            <a:ext cx="2590800" cy="636588"/>
            <a:chOff x="609600" y="1066800"/>
            <a:chExt cx="2590800" cy="636588"/>
          </a:xfrm>
        </p:grpSpPr>
        <p:sp>
          <p:nvSpPr>
            <p:cNvPr id="21" name="Rectangle 21"/>
            <p:cNvSpPr>
              <a:spLocks noChangeArrowheads="1"/>
            </p:cNvSpPr>
            <p:nvPr/>
          </p:nvSpPr>
          <p:spPr bwMode="auto">
            <a:xfrm>
              <a:off x="609600" y="1066800"/>
              <a:ext cx="2590800" cy="609252"/>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22" name="Text Box 22"/>
            <p:cNvSpPr txBox="1">
              <a:spLocks noChangeArrowheads="1"/>
            </p:cNvSpPr>
            <p:nvPr/>
          </p:nvSpPr>
          <p:spPr bwMode="auto">
            <a:xfrm>
              <a:off x="609600" y="1184004"/>
              <a:ext cx="2590800" cy="519384"/>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70000"/>
                </a:lnSpc>
              </a:pPr>
              <a:r>
                <a:rPr lang="en-US" sz="4000" dirty="0">
                  <a:solidFill>
                    <a:schemeClr val="bg1"/>
                  </a:solidFill>
                  <a:latin typeface="Arial Black" pitchFamily="34" charset="0"/>
                </a:rPr>
                <a:t>Purpose</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barn(outVertical)">
                                      <p:cBhvr>
                                        <p:cTn id="7" dur="500"/>
                                        <p:tgtEl>
                                          <p:spTgt spid="1167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52"/>
                                        </p:tgtEl>
                                        <p:attrNameLst>
                                          <p:attrName>style.visibility</p:attrName>
                                        </p:attrNameLst>
                                      </p:cBhvr>
                                      <p:to>
                                        <p:strVal val="visible"/>
                                      </p:to>
                                    </p:set>
                                    <p:animEffect transition="in" filter="wipe(left)">
                                      <p:cBhvr>
                                        <p:cTn id="12" dur="1000"/>
                                        <p:tgtEl>
                                          <p:spTgt spid="1167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6753"/>
                                        </p:tgtEl>
                                        <p:attrNameLst>
                                          <p:attrName>style.visibility</p:attrName>
                                        </p:attrNameLst>
                                      </p:cBhvr>
                                      <p:to>
                                        <p:strVal val="visible"/>
                                      </p:to>
                                    </p:set>
                                    <p:animEffect transition="in" filter="fade">
                                      <p:cBhvr>
                                        <p:cTn id="15" dur="1000"/>
                                        <p:tgtEl>
                                          <p:spTgt spid="1167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6754"/>
                                        </p:tgtEl>
                                        <p:attrNameLst>
                                          <p:attrName>style.visibility</p:attrName>
                                        </p:attrNameLst>
                                      </p:cBhvr>
                                      <p:to>
                                        <p:strVal val="visible"/>
                                      </p:to>
                                    </p:set>
                                    <p:animEffect transition="in" filter="wipe(left)">
                                      <p:cBhvr>
                                        <p:cTn id="20" dur="1000"/>
                                        <p:tgtEl>
                                          <p:spTgt spid="1167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6755"/>
                                        </p:tgtEl>
                                        <p:attrNameLst>
                                          <p:attrName>style.visibility</p:attrName>
                                        </p:attrNameLst>
                                      </p:cBhvr>
                                      <p:to>
                                        <p:strVal val="visible"/>
                                      </p:to>
                                    </p:set>
                                    <p:animEffect transition="in" filter="fade">
                                      <p:cBhvr>
                                        <p:cTn id="23" dur="1000"/>
                                        <p:tgtEl>
                                          <p:spTgt spid="116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2" grpId="0"/>
      <p:bldP spid="116753" grpId="0"/>
      <p:bldP spid="116754" grpId="0"/>
      <p:bldP spid="11675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8787" name="Group 3"/>
          <p:cNvGrpSpPr>
            <a:grpSpLocks/>
          </p:cNvGrpSpPr>
          <p:nvPr/>
        </p:nvGrpSpPr>
        <p:grpSpPr bwMode="auto">
          <a:xfrm>
            <a:off x="1447800" y="5829299"/>
            <a:ext cx="6172200" cy="876301"/>
            <a:chOff x="144" y="3633"/>
            <a:chExt cx="4455" cy="552"/>
          </a:xfrm>
        </p:grpSpPr>
        <p:sp>
          <p:nvSpPr>
            <p:cNvPr id="118788" name="Text Box 4"/>
            <p:cNvSpPr txBox="1">
              <a:spLocks noChangeArrowheads="1"/>
            </p:cNvSpPr>
            <p:nvPr/>
          </p:nvSpPr>
          <p:spPr bwMode="auto">
            <a:xfrm>
              <a:off x="367" y="3662"/>
              <a:ext cx="4232"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To cope with this situation, God set up an </a:t>
              </a:r>
              <a:r>
                <a:rPr lang="en-US" sz="2000" b="1" u="sng" dirty="0">
                  <a:solidFill>
                    <a:schemeClr val="bg1"/>
                  </a:solidFill>
                  <a:latin typeface="Arial Narrow" pitchFamily="34" charset="0"/>
                </a:rPr>
                <a:t>object of faith</a:t>
              </a:r>
              <a:r>
                <a:rPr lang="en-US" sz="2000" b="1" dirty="0">
                  <a:solidFill>
                    <a:schemeClr val="bg1"/>
                  </a:solidFill>
                  <a:latin typeface="Arial Narrow" pitchFamily="34" charset="0"/>
                </a:rPr>
                <a:t>, one which would remain unchanged even though the people might change.</a:t>
              </a:r>
              <a:endParaRPr lang="en-US" sz="2000" dirty="0">
                <a:solidFill>
                  <a:schemeClr val="bg1"/>
                </a:solidFill>
                <a:latin typeface="Arial Narrow" pitchFamily="34" charset="0"/>
              </a:endParaRPr>
            </a:p>
          </p:txBody>
        </p:sp>
        <p:sp>
          <p:nvSpPr>
            <p:cNvPr id="118789" name="Text Box 5"/>
            <p:cNvSpPr txBox="1">
              <a:spLocks noChangeArrowheads="1"/>
            </p:cNvSpPr>
            <p:nvPr/>
          </p:nvSpPr>
          <p:spPr bwMode="auto">
            <a:xfrm>
              <a:off x="144" y="3633"/>
              <a:ext cx="223" cy="266"/>
            </a:xfrm>
            <a:prstGeom prst="rect">
              <a:avLst/>
            </a:prstGeom>
            <a:noFill/>
            <a:ln w="9525">
              <a:noFill/>
              <a:miter lim="800000"/>
              <a:headEnd/>
              <a:tailEnd/>
            </a:ln>
            <a:effectLst/>
          </p:spPr>
          <p:txBody>
            <a:bodyPr>
              <a:spAutoFit/>
            </a:bodyPr>
            <a:lstStyle/>
            <a:p>
              <a:pPr eaLnBrk="0" hangingPunct="0">
                <a:lnSpc>
                  <a:spcPts val="26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grpSp>
        <p:nvGrpSpPr>
          <p:cNvPr id="118790" name="Group 6"/>
          <p:cNvGrpSpPr>
            <a:grpSpLocks/>
          </p:cNvGrpSpPr>
          <p:nvPr/>
        </p:nvGrpSpPr>
        <p:grpSpPr bwMode="auto">
          <a:xfrm>
            <a:off x="609600" y="457200"/>
            <a:ext cx="7772400" cy="4953000"/>
            <a:chOff x="384" y="288"/>
            <a:chExt cx="4896" cy="3120"/>
          </a:xfrm>
        </p:grpSpPr>
        <p:pic>
          <p:nvPicPr>
            <p:cNvPr id="118791" name="Picture 7" descr="Tablets of Stone"/>
            <p:cNvPicPr>
              <a:picLocks noChangeAspect="1" noChangeArrowheads="1"/>
            </p:cNvPicPr>
            <p:nvPr/>
          </p:nvPicPr>
          <p:blipFill>
            <a:blip r:embed="rId3">
              <a:clrChange>
                <a:clrFrom>
                  <a:srgbClr val="FFFFFF"/>
                </a:clrFrom>
                <a:clrTo>
                  <a:srgbClr val="FFFFFF">
                    <a:alpha val="0"/>
                  </a:srgbClr>
                </a:clrTo>
              </a:clrChange>
              <a:lum bright="70000" contrast="-70000"/>
            </a:blip>
            <a:srcRect/>
            <a:stretch>
              <a:fillRect/>
            </a:stretch>
          </p:blipFill>
          <p:spPr bwMode="auto">
            <a:xfrm>
              <a:off x="2448" y="288"/>
              <a:ext cx="2640" cy="2290"/>
            </a:xfrm>
            <a:prstGeom prst="rect">
              <a:avLst/>
            </a:prstGeom>
            <a:noFill/>
          </p:spPr>
        </p:pic>
        <p:grpSp>
          <p:nvGrpSpPr>
            <p:cNvPr id="118792" name="Group 8"/>
            <p:cNvGrpSpPr>
              <a:grpSpLocks/>
            </p:cNvGrpSpPr>
            <p:nvPr/>
          </p:nvGrpSpPr>
          <p:grpSpPr bwMode="auto">
            <a:xfrm>
              <a:off x="2448" y="1440"/>
              <a:ext cx="2832" cy="1968"/>
              <a:chOff x="2448" y="1440"/>
              <a:chExt cx="2832" cy="1968"/>
            </a:xfrm>
          </p:grpSpPr>
          <p:sp>
            <p:nvSpPr>
              <p:cNvPr id="118793" name="AutoShape 9"/>
              <p:cNvSpPr>
                <a:spLocks noChangeArrowheads="1"/>
              </p:cNvSpPr>
              <p:nvPr/>
            </p:nvSpPr>
            <p:spPr bwMode="auto">
              <a:xfrm>
                <a:off x="2986" y="1718"/>
                <a:ext cx="2196" cy="1147"/>
              </a:xfrm>
              <a:prstGeom prst="parallelogram">
                <a:avLst>
                  <a:gd name="adj" fmla="val 79747"/>
                </a:avLst>
              </a:prstGeom>
              <a:solidFill>
                <a:srgbClr val="FFFFCC"/>
              </a:solidFill>
              <a:ln w="3175" algn="ctr">
                <a:noFill/>
                <a:miter lim="800000"/>
                <a:headEnd/>
                <a:tailEnd/>
              </a:ln>
              <a:effectLst/>
            </p:spPr>
            <p:txBody>
              <a:bodyPr wrap="none" anchor="ctr"/>
              <a:lstStyle/>
              <a:p>
                <a:pPr algn="ctr"/>
                <a:endParaRPr lang="en-US" sz="3200">
                  <a:solidFill>
                    <a:srgbClr val="000099"/>
                  </a:solidFill>
                  <a:latin typeface="Arial Black" pitchFamily="34" charset="0"/>
                </a:endParaRPr>
              </a:p>
            </p:txBody>
          </p:sp>
          <p:sp>
            <p:nvSpPr>
              <p:cNvPr id="118794" name="AutoShape 10"/>
              <p:cNvSpPr>
                <a:spLocks noChangeArrowheads="1"/>
              </p:cNvSpPr>
              <p:nvPr/>
            </p:nvSpPr>
            <p:spPr bwMode="auto">
              <a:xfrm rot="999589" flipH="1">
                <a:off x="4255" y="1533"/>
                <a:ext cx="732" cy="1435"/>
              </a:xfrm>
              <a:prstGeom prst="rtTriangle">
                <a:avLst/>
              </a:prstGeom>
              <a:solidFill>
                <a:srgbClr val="FFFFCC"/>
              </a:solidFill>
              <a:ln w="3175" algn="ctr">
                <a:noFill/>
                <a:miter lim="800000"/>
                <a:headEnd/>
                <a:tailEnd/>
              </a:ln>
              <a:effectLst/>
            </p:spPr>
            <p:txBody>
              <a:bodyPr wrap="none" anchor="ctr"/>
              <a:lstStyle/>
              <a:p>
                <a:endParaRPr lang="en-US"/>
              </a:p>
            </p:txBody>
          </p:sp>
          <p:pic>
            <p:nvPicPr>
              <p:cNvPr id="118795" name="Picture 11" descr="Tabernacle2"/>
              <p:cNvPicPr>
                <a:picLocks noChangeAspect="1" noChangeArrowheads="1"/>
              </p:cNvPicPr>
              <p:nvPr/>
            </p:nvPicPr>
            <p:blipFill>
              <a:blip r:embed="rId4">
                <a:clrChange>
                  <a:clrFrom>
                    <a:srgbClr val="FFFFF3"/>
                  </a:clrFrom>
                  <a:clrTo>
                    <a:srgbClr val="FFFFF3">
                      <a:alpha val="0"/>
                    </a:srgbClr>
                  </a:clrTo>
                </a:clrChange>
                <a:lum bright="70000" contrast="-76000"/>
              </a:blip>
              <a:srcRect/>
              <a:stretch>
                <a:fillRect/>
              </a:stretch>
            </p:blipFill>
            <p:spPr bwMode="auto">
              <a:xfrm>
                <a:off x="2448" y="1440"/>
                <a:ext cx="2832" cy="1968"/>
              </a:xfrm>
              <a:prstGeom prst="rect">
                <a:avLst/>
              </a:prstGeom>
              <a:noFill/>
            </p:spPr>
          </p:pic>
        </p:grpSp>
        <p:pic>
          <p:nvPicPr>
            <p:cNvPr id="118796" name="Picture 12" descr="Tabernacle_3"/>
            <p:cNvPicPr>
              <a:picLocks noChangeAspect="1" noChangeArrowheads="1"/>
            </p:cNvPicPr>
            <p:nvPr/>
          </p:nvPicPr>
          <p:blipFill>
            <a:blip r:embed="rId5">
              <a:clrChange>
                <a:clrFrom>
                  <a:srgbClr val="FFFFFF"/>
                </a:clrFrom>
                <a:clrTo>
                  <a:srgbClr val="FFFFFF">
                    <a:alpha val="0"/>
                  </a:srgbClr>
                </a:clrTo>
              </a:clrChange>
              <a:lum bright="70000" contrast="-70000"/>
            </a:blip>
            <a:srcRect/>
            <a:stretch>
              <a:fillRect/>
            </a:stretch>
          </p:blipFill>
          <p:spPr bwMode="auto">
            <a:xfrm>
              <a:off x="384" y="1307"/>
              <a:ext cx="2544" cy="1989"/>
            </a:xfrm>
            <a:prstGeom prst="rect">
              <a:avLst/>
            </a:prstGeom>
            <a:noFill/>
            <a:ln w="9525">
              <a:noFill/>
              <a:miter lim="800000"/>
              <a:headEnd/>
              <a:tailEnd/>
            </a:ln>
          </p:spPr>
        </p:pic>
      </p:grpSp>
      <p:sp>
        <p:nvSpPr>
          <p:cNvPr id="118800" name="Text Box 16"/>
          <p:cNvSpPr txBox="1">
            <a:spLocks noChangeArrowheads="1"/>
          </p:cNvSpPr>
          <p:nvPr/>
        </p:nvSpPr>
        <p:spPr bwMode="auto">
          <a:xfrm>
            <a:off x="930275" y="2482850"/>
            <a:ext cx="6537325"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Arial Black" pitchFamily="34" charset="0"/>
              </a:rPr>
              <a:t>Faithlessness of Israelites</a:t>
            </a:r>
          </a:p>
        </p:txBody>
      </p:sp>
      <p:sp>
        <p:nvSpPr>
          <p:cNvPr id="118801" name="Text Box 17"/>
          <p:cNvSpPr txBox="1">
            <a:spLocks noChangeArrowheads="1"/>
          </p:cNvSpPr>
          <p:nvPr/>
        </p:nvSpPr>
        <p:spPr bwMode="auto">
          <a:xfrm>
            <a:off x="533400" y="248285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118802" name="Text Box 18"/>
          <p:cNvSpPr txBox="1">
            <a:spLocks noChangeArrowheads="1"/>
          </p:cNvSpPr>
          <p:nvPr/>
        </p:nvSpPr>
        <p:spPr bwMode="auto">
          <a:xfrm>
            <a:off x="941388" y="3154363"/>
            <a:ext cx="7745412" cy="57943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Arial Black" pitchFamily="34" charset="0"/>
              </a:rPr>
              <a:t>Even Moses might act faithlessly</a:t>
            </a:r>
          </a:p>
        </p:txBody>
      </p:sp>
      <p:sp>
        <p:nvSpPr>
          <p:cNvPr id="118803" name="Text Box 19"/>
          <p:cNvSpPr txBox="1">
            <a:spLocks noChangeArrowheads="1"/>
          </p:cNvSpPr>
          <p:nvPr/>
        </p:nvSpPr>
        <p:spPr bwMode="auto">
          <a:xfrm>
            <a:off x="533400" y="31623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118804" name="Text Box 20"/>
          <p:cNvSpPr txBox="1">
            <a:spLocks noChangeArrowheads="1"/>
          </p:cNvSpPr>
          <p:nvPr/>
        </p:nvSpPr>
        <p:spPr bwMode="auto">
          <a:xfrm>
            <a:off x="914400" y="3840163"/>
            <a:ext cx="7696200" cy="57943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99"/>
                </a:solidFill>
                <a:latin typeface="Arial Black" pitchFamily="34" charset="0"/>
              </a:rPr>
              <a:t>Unchanging</a:t>
            </a:r>
            <a:r>
              <a:rPr lang="en-US" sz="3200">
                <a:solidFill>
                  <a:srgbClr val="660033"/>
                </a:solidFill>
                <a:latin typeface="Arial Black" pitchFamily="34" charset="0"/>
              </a:rPr>
              <a:t> </a:t>
            </a:r>
            <a:r>
              <a:rPr lang="en-US" sz="3200">
                <a:solidFill>
                  <a:srgbClr val="000099"/>
                </a:solidFill>
                <a:latin typeface="Arial Black" pitchFamily="34" charset="0"/>
              </a:rPr>
              <a:t>object</a:t>
            </a:r>
            <a:r>
              <a:rPr lang="en-US" sz="3200">
                <a:solidFill>
                  <a:srgbClr val="660033"/>
                </a:solidFill>
                <a:latin typeface="Arial Black" pitchFamily="34" charset="0"/>
              </a:rPr>
              <a:t> </a:t>
            </a:r>
            <a:r>
              <a:rPr lang="en-US" sz="3200">
                <a:solidFill>
                  <a:srgbClr val="000099"/>
                </a:solidFill>
                <a:latin typeface="Arial Black" pitchFamily="34" charset="0"/>
              </a:rPr>
              <a:t>of</a:t>
            </a:r>
            <a:r>
              <a:rPr lang="en-US" sz="3200">
                <a:solidFill>
                  <a:srgbClr val="660033"/>
                </a:solidFill>
                <a:latin typeface="Arial Black" pitchFamily="34" charset="0"/>
              </a:rPr>
              <a:t> </a:t>
            </a:r>
            <a:r>
              <a:rPr lang="en-US" sz="3200">
                <a:solidFill>
                  <a:srgbClr val="000099"/>
                </a:solidFill>
                <a:latin typeface="Arial Black" pitchFamily="34" charset="0"/>
              </a:rPr>
              <a:t>faith</a:t>
            </a:r>
          </a:p>
        </p:txBody>
      </p:sp>
      <p:sp>
        <p:nvSpPr>
          <p:cNvPr id="118805" name="Text Box 21"/>
          <p:cNvSpPr txBox="1">
            <a:spLocks noChangeArrowheads="1"/>
          </p:cNvSpPr>
          <p:nvPr/>
        </p:nvSpPr>
        <p:spPr bwMode="auto">
          <a:xfrm>
            <a:off x="533400" y="3827463"/>
            <a:ext cx="381000" cy="495300"/>
          </a:xfrm>
          <a:prstGeom prst="rect">
            <a:avLst/>
          </a:prstGeom>
          <a:noFill/>
          <a:ln w="9525" algn="ctr">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nvGrpSpPr>
          <p:cNvPr id="22" name="Group 21"/>
          <p:cNvGrpSpPr/>
          <p:nvPr/>
        </p:nvGrpSpPr>
        <p:grpSpPr>
          <a:xfrm>
            <a:off x="609600" y="1066800"/>
            <a:ext cx="2590800" cy="636588"/>
            <a:chOff x="609600" y="1066800"/>
            <a:chExt cx="2590800" cy="636588"/>
          </a:xfrm>
        </p:grpSpPr>
        <p:sp>
          <p:nvSpPr>
            <p:cNvPr id="23" name="Rectangle 21"/>
            <p:cNvSpPr>
              <a:spLocks noChangeArrowheads="1"/>
            </p:cNvSpPr>
            <p:nvPr/>
          </p:nvSpPr>
          <p:spPr bwMode="auto">
            <a:xfrm>
              <a:off x="609600" y="1066800"/>
              <a:ext cx="2590800" cy="609252"/>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24" name="Text Box 22"/>
            <p:cNvSpPr txBox="1">
              <a:spLocks noChangeArrowheads="1"/>
            </p:cNvSpPr>
            <p:nvPr/>
          </p:nvSpPr>
          <p:spPr bwMode="auto">
            <a:xfrm>
              <a:off x="609600" y="1184004"/>
              <a:ext cx="2590800" cy="519384"/>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70000"/>
                </a:lnSpc>
              </a:pPr>
              <a:r>
                <a:rPr lang="en-US" sz="4000" dirty="0">
                  <a:solidFill>
                    <a:schemeClr val="bg1"/>
                  </a:solidFill>
                  <a:latin typeface="Arial Black" pitchFamily="34" charset="0"/>
                </a:rPr>
                <a:t>Purpose</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barn(outVertical)">
                                      <p:cBhvr>
                                        <p:cTn id="7" dur="500"/>
                                        <p:tgtEl>
                                          <p:spTgt spid="1187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8804"/>
                                        </p:tgtEl>
                                        <p:attrNameLst>
                                          <p:attrName>style.visibility</p:attrName>
                                        </p:attrNameLst>
                                      </p:cBhvr>
                                      <p:to>
                                        <p:strVal val="visible"/>
                                      </p:to>
                                    </p:set>
                                    <p:animEffect transition="in" filter="wipe(left)">
                                      <p:cBhvr>
                                        <p:cTn id="12" dur="1000"/>
                                        <p:tgtEl>
                                          <p:spTgt spid="11880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8805"/>
                                        </p:tgtEl>
                                        <p:attrNameLst>
                                          <p:attrName>style.visibility</p:attrName>
                                        </p:attrNameLst>
                                      </p:cBhvr>
                                      <p:to>
                                        <p:strVal val="visible"/>
                                      </p:to>
                                    </p:set>
                                    <p:animEffect transition="in" filter="fade">
                                      <p:cBhvr>
                                        <p:cTn id="15" dur="1000"/>
                                        <p:tgtEl>
                                          <p:spTgt spid="118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4" grpId="0"/>
      <p:bldP spid="11880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304800" y="76200"/>
            <a:ext cx="5715000" cy="641350"/>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600" u="sng" dirty="0">
                <a:solidFill>
                  <a:srgbClr val="000099"/>
                </a:solidFill>
                <a:latin typeface="Fette Engschrift" pitchFamily="2" charset="0"/>
              </a:rPr>
              <a:t>The Third Foundation for the Tabernacle</a:t>
            </a:r>
          </a:p>
        </p:txBody>
      </p:sp>
      <p:pic>
        <p:nvPicPr>
          <p:cNvPr id="120835" name="Picture 3" descr="Striking of the Rock"/>
          <p:cNvPicPr>
            <a:picLocks noChangeAspect="1" noChangeArrowheads="1"/>
          </p:cNvPicPr>
          <p:nvPr/>
        </p:nvPicPr>
        <p:blipFill>
          <a:blip r:embed="rId3"/>
          <a:srcRect l="45573" t="26355"/>
          <a:stretch>
            <a:fillRect/>
          </a:stretch>
        </p:blipFill>
        <p:spPr bwMode="auto">
          <a:xfrm>
            <a:off x="1778000" y="701675"/>
            <a:ext cx="5592763" cy="5033963"/>
          </a:xfrm>
          <a:prstGeom prst="rect">
            <a:avLst/>
          </a:prstGeom>
          <a:solidFill>
            <a:srgbClr val="FFFFDF"/>
          </a:solidFill>
        </p:spPr>
      </p:pic>
      <p:sp>
        <p:nvSpPr>
          <p:cNvPr id="120836" name="Rectangle 4"/>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0837" name="Group 5"/>
          <p:cNvGrpSpPr>
            <a:grpSpLocks/>
          </p:cNvGrpSpPr>
          <p:nvPr/>
        </p:nvGrpSpPr>
        <p:grpSpPr bwMode="auto">
          <a:xfrm>
            <a:off x="1371571" y="5853112"/>
            <a:ext cx="6858029" cy="852488"/>
            <a:chOff x="144" y="3633"/>
            <a:chExt cx="4849" cy="537"/>
          </a:xfrm>
        </p:grpSpPr>
        <p:sp>
          <p:nvSpPr>
            <p:cNvPr id="120838" name="Text Box 6"/>
            <p:cNvSpPr txBox="1">
              <a:spLocks noChangeArrowheads="1"/>
            </p:cNvSpPr>
            <p:nvPr/>
          </p:nvSpPr>
          <p:spPr bwMode="auto">
            <a:xfrm>
              <a:off x="367" y="3662"/>
              <a:ext cx="4626" cy="50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Because of the faithlessness of the Israelites, the second foundation for the Tabernacle was again defiled by </a:t>
              </a:r>
              <a:r>
                <a:rPr lang="en-US" sz="2000" b="1" dirty="0" smtClean="0">
                  <a:solidFill>
                    <a:schemeClr val="bg1"/>
                  </a:solidFill>
                  <a:latin typeface="Arial Narrow" pitchFamily="34" charset="0"/>
                </a:rPr>
                <a:t>Satan</a:t>
              </a:r>
            </a:p>
            <a:p>
              <a:pPr eaLnBrk="0" hangingPunct="0">
                <a:lnSpc>
                  <a:spcPct val="80000"/>
                </a:lnSpc>
              </a:pPr>
              <a:r>
                <a:rPr lang="en-US" sz="1600" dirty="0" smtClean="0">
                  <a:solidFill>
                    <a:schemeClr val="bg1"/>
                  </a:solidFill>
                  <a:latin typeface="Arial Narrow" pitchFamily="34" charset="0"/>
                </a:rPr>
                <a:t>(</a:t>
              </a:r>
              <a:r>
                <a:rPr lang="en-US" sz="1600" dirty="0">
                  <a:solidFill>
                    <a:schemeClr val="bg1"/>
                  </a:solidFill>
                  <a:latin typeface="Arial Narrow" pitchFamily="34" charset="0"/>
                </a:rPr>
                <a:t>p. 251).</a:t>
              </a:r>
            </a:p>
          </p:txBody>
        </p:sp>
        <p:sp>
          <p:nvSpPr>
            <p:cNvPr id="120839" name="Text Box 7"/>
            <p:cNvSpPr txBox="1">
              <a:spLocks noChangeArrowheads="1"/>
            </p:cNvSpPr>
            <p:nvPr/>
          </p:nvSpPr>
          <p:spPr bwMode="auto">
            <a:xfrm>
              <a:off x="144" y="3633"/>
              <a:ext cx="223" cy="266"/>
            </a:xfrm>
            <a:prstGeom prst="rect">
              <a:avLst/>
            </a:prstGeom>
            <a:noFill/>
            <a:ln w="9525">
              <a:noFill/>
              <a:miter lim="800000"/>
              <a:headEnd/>
              <a:tailEnd/>
            </a:ln>
            <a:effectLst/>
          </p:spPr>
          <p:txBody>
            <a:bodyPr>
              <a:spAutoFit/>
            </a:bodyPr>
            <a:lstStyle/>
            <a:p>
              <a:pPr eaLnBrk="0" hangingPunct="0">
                <a:lnSpc>
                  <a:spcPts val="26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2000"/>
                                        <p:tgtEl>
                                          <p:spTgt spid="120834"/>
                                        </p:tgtEl>
                                      </p:cBhvr>
                                    </p:animEffect>
                                    <p:anim calcmode="lin" valueType="num">
                                      <p:cBhvr>
                                        <p:cTn id="8" dur="2000" fill="hold"/>
                                        <p:tgtEl>
                                          <p:spTgt spid="120834"/>
                                        </p:tgtEl>
                                        <p:attrNameLst>
                                          <p:attrName>ppt_x</p:attrName>
                                        </p:attrNameLst>
                                      </p:cBhvr>
                                      <p:tavLst>
                                        <p:tav tm="0">
                                          <p:val>
                                            <p:strVal val="#ppt_x"/>
                                          </p:val>
                                        </p:tav>
                                        <p:tav tm="100000">
                                          <p:val>
                                            <p:strVal val="#ppt_x"/>
                                          </p:val>
                                        </p:tav>
                                      </p:tavLst>
                                    </p:anim>
                                    <p:anim calcmode="lin" valueType="num">
                                      <p:cBhvr>
                                        <p:cTn id="9" dur="2000" fill="hold"/>
                                        <p:tgtEl>
                                          <p:spTgt spid="1208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20837"/>
                                        </p:tgtEl>
                                        <p:attrNameLst>
                                          <p:attrName>style.visibility</p:attrName>
                                        </p:attrNameLst>
                                      </p:cBhvr>
                                      <p:to>
                                        <p:strVal val="visible"/>
                                      </p:to>
                                    </p:set>
                                    <p:animEffect transition="in" filter="barn(outVertical)">
                                      <p:cBhvr>
                                        <p:cTn id="14" dur="500"/>
                                        <p:tgtEl>
                                          <p:spTgt spid="120837"/>
                                        </p:tgtEl>
                                      </p:cBhvr>
                                    </p:animEffect>
                                  </p:childTnLst>
                                </p:cTn>
                              </p:par>
                              <p:par>
                                <p:cTn id="15" presetID="10" presetClass="entr" presetSubtype="0" fill="hold" nodeType="withEffect">
                                  <p:stCondLst>
                                    <p:cond delay="0"/>
                                  </p:stCondLst>
                                  <p:childTnLst>
                                    <p:set>
                                      <p:cBhvr>
                                        <p:cTn id="16" dur="1" fill="hold">
                                          <p:stCondLst>
                                            <p:cond delay="0"/>
                                          </p:stCondLst>
                                        </p:cTn>
                                        <p:tgtEl>
                                          <p:spTgt spid="120835"/>
                                        </p:tgtEl>
                                        <p:attrNameLst>
                                          <p:attrName>style.visibility</p:attrName>
                                        </p:attrNameLst>
                                      </p:cBhvr>
                                      <p:to>
                                        <p:strVal val="visible"/>
                                      </p:to>
                                    </p:set>
                                    <p:animEffect transition="in" filter="fade">
                                      <p:cBhvr>
                                        <p:cTn id="17" dur="20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304800" y="76200"/>
            <a:ext cx="5715000" cy="641350"/>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600" u="sng" dirty="0">
                <a:solidFill>
                  <a:srgbClr val="000099"/>
                </a:solidFill>
                <a:latin typeface="Fette Engschrift" pitchFamily="2" charset="0"/>
              </a:rPr>
              <a:t>The Third Foundation for the Tabernacle</a:t>
            </a:r>
          </a:p>
        </p:txBody>
      </p:sp>
      <p:pic>
        <p:nvPicPr>
          <p:cNvPr id="122883" name="Picture 3" descr="Striking of the Rock"/>
          <p:cNvPicPr>
            <a:picLocks noChangeAspect="1" noChangeArrowheads="1"/>
          </p:cNvPicPr>
          <p:nvPr/>
        </p:nvPicPr>
        <p:blipFill>
          <a:blip r:embed="rId3"/>
          <a:srcRect l="45573" t="26355"/>
          <a:stretch>
            <a:fillRect/>
          </a:stretch>
        </p:blipFill>
        <p:spPr bwMode="auto">
          <a:xfrm>
            <a:off x="1778000" y="701675"/>
            <a:ext cx="5592763" cy="5033963"/>
          </a:xfrm>
          <a:prstGeom prst="rect">
            <a:avLst/>
          </a:prstGeom>
          <a:solidFill>
            <a:srgbClr val="FFFFDF"/>
          </a:solidFill>
        </p:spPr>
      </p:pic>
      <p:grpSp>
        <p:nvGrpSpPr>
          <p:cNvPr id="122888" name="Group 8"/>
          <p:cNvGrpSpPr>
            <a:grpSpLocks/>
          </p:cNvGrpSpPr>
          <p:nvPr/>
        </p:nvGrpSpPr>
        <p:grpSpPr bwMode="auto">
          <a:xfrm>
            <a:off x="533400" y="973138"/>
            <a:ext cx="8001000" cy="2608262"/>
            <a:chOff x="336" y="613"/>
            <a:chExt cx="5040" cy="1643"/>
          </a:xfrm>
        </p:grpSpPr>
        <p:sp>
          <p:nvSpPr>
            <p:cNvPr id="122889" name="AutoShape 9"/>
            <p:cNvSpPr>
              <a:spLocks noChangeArrowheads="1"/>
            </p:cNvSpPr>
            <p:nvPr/>
          </p:nvSpPr>
          <p:spPr bwMode="auto">
            <a:xfrm rot="5400000">
              <a:off x="2691" y="644"/>
              <a:ext cx="161" cy="2713"/>
            </a:xfrm>
            <a:prstGeom prst="downArrow">
              <a:avLst>
                <a:gd name="adj1" fmla="val 41667"/>
                <a:gd name="adj2" fmla="val 168197"/>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grpSp>
          <p:nvGrpSpPr>
            <p:cNvPr id="122890" name="Group 10"/>
            <p:cNvGrpSpPr>
              <a:grpSpLocks/>
            </p:cNvGrpSpPr>
            <p:nvPr/>
          </p:nvGrpSpPr>
          <p:grpSpPr bwMode="auto">
            <a:xfrm>
              <a:off x="3936" y="1717"/>
              <a:ext cx="1440" cy="539"/>
              <a:chOff x="3840" y="960"/>
              <a:chExt cx="1440" cy="539"/>
            </a:xfrm>
          </p:grpSpPr>
          <p:sp>
            <p:nvSpPr>
              <p:cNvPr id="122891" name="Oval 11"/>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22892" name="WordArt 12"/>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nvGrpSpPr>
            <p:cNvPr id="122893" name="Group 13"/>
            <p:cNvGrpSpPr>
              <a:grpSpLocks/>
            </p:cNvGrpSpPr>
            <p:nvPr/>
          </p:nvGrpSpPr>
          <p:grpSpPr bwMode="auto">
            <a:xfrm>
              <a:off x="2016" y="1322"/>
              <a:ext cx="1488" cy="480"/>
              <a:chOff x="3120" y="2880"/>
              <a:chExt cx="2160" cy="480"/>
            </a:xfrm>
          </p:grpSpPr>
          <p:sp>
            <p:nvSpPr>
              <p:cNvPr id="122894" name="Rectangle 14"/>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22895" name="Text Box 15"/>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grpSp>
          <p:nvGrpSpPr>
            <p:cNvPr id="122896" name="Group 16"/>
            <p:cNvGrpSpPr>
              <a:grpSpLocks/>
            </p:cNvGrpSpPr>
            <p:nvPr/>
          </p:nvGrpSpPr>
          <p:grpSpPr bwMode="auto">
            <a:xfrm>
              <a:off x="498" y="613"/>
              <a:ext cx="695" cy="687"/>
              <a:chOff x="4704" y="288"/>
              <a:chExt cx="672" cy="720"/>
            </a:xfrm>
          </p:grpSpPr>
          <p:sp>
            <p:nvSpPr>
              <p:cNvPr id="122897" name="Oval 1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22898" name="WordArt 1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122899" name="AutoShape 19"/>
            <p:cNvSpPr>
              <a:spLocks noChangeArrowheads="1"/>
            </p:cNvSpPr>
            <p:nvPr/>
          </p:nvSpPr>
          <p:spPr bwMode="auto">
            <a:xfrm rot="10800000">
              <a:off x="792" y="1333"/>
              <a:ext cx="120" cy="912"/>
            </a:xfrm>
            <a:prstGeom prst="downArrow">
              <a:avLst>
                <a:gd name="adj1" fmla="val 41676"/>
                <a:gd name="adj2" fmla="val 172161"/>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22900" name="Group 20"/>
            <p:cNvGrpSpPr>
              <a:grpSpLocks/>
            </p:cNvGrpSpPr>
            <p:nvPr/>
          </p:nvGrpSpPr>
          <p:grpSpPr bwMode="auto">
            <a:xfrm>
              <a:off x="336" y="1717"/>
              <a:ext cx="1020" cy="539"/>
              <a:chOff x="1344" y="2736"/>
              <a:chExt cx="1056" cy="528"/>
            </a:xfrm>
          </p:grpSpPr>
          <p:sp>
            <p:nvSpPr>
              <p:cNvPr id="122901" name="Oval 21"/>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22902" name="WordArt 22"/>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sp>
        <p:nvSpPr>
          <p:cNvPr id="122884" name="Rectangle 4"/>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2903" name="Group 23"/>
          <p:cNvGrpSpPr>
            <a:grpSpLocks/>
          </p:cNvGrpSpPr>
          <p:nvPr/>
        </p:nvGrpSpPr>
        <p:grpSpPr bwMode="auto">
          <a:xfrm>
            <a:off x="774700" y="5834063"/>
            <a:ext cx="7302500" cy="871537"/>
            <a:chOff x="248" y="3632"/>
            <a:chExt cx="4600" cy="549"/>
          </a:xfrm>
        </p:grpSpPr>
        <p:sp>
          <p:nvSpPr>
            <p:cNvPr id="122886" name="Text Box 6"/>
            <p:cNvSpPr txBox="1">
              <a:spLocks noChangeArrowheads="1"/>
            </p:cNvSpPr>
            <p:nvPr/>
          </p:nvSpPr>
          <p:spPr bwMode="auto">
            <a:xfrm>
              <a:off x="440" y="3661"/>
              <a:ext cx="4408" cy="520"/>
            </a:xfrm>
            <a:prstGeom prst="rect">
              <a:avLst/>
            </a:prstGeom>
            <a:noFill/>
            <a:ln w="9525">
              <a:noFill/>
              <a:miter lim="800000"/>
              <a:headEnd/>
              <a:tailEnd/>
            </a:ln>
            <a:effectLst/>
          </p:spPr>
          <p:txBody>
            <a:bodyPr>
              <a:spAutoFit/>
            </a:bodyPr>
            <a:lstStyle/>
            <a:p>
              <a:pPr algn="dist" eaLnBrk="0" hangingPunct="0">
                <a:lnSpc>
                  <a:spcPct val="80000"/>
                </a:lnSpc>
              </a:pPr>
              <a:r>
                <a:rPr lang="en-US" sz="2000" b="1" dirty="0">
                  <a:solidFill>
                    <a:schemeClr val="bg1"/>
                  </a:solidFill>
                  <a:latin typeface="Arial Narrow" pitchFamily="34" charset="0"/>
                </a:rPr>
                <a:t>However, the Israelites were allowed to attempt yet another dispensation of forty for the separation of Satan and restore through indemnity the foundation for the Tabernacle in their third attempt.</a:t>
              </a:r>
              <a:endParaRPr lang="en-US" sz="2000" dirty="0">
                <a:solidFill>
                  <a:schemeClr val="bg1"/>
                </a:solidFill>
                <a:latin typeface="Arial Narrow" pitchFamily="34" charset="0"/>
              </a:endParaRPr>
            </a:p>
          </p:txBody>
        </p:sp>
        <p:sp>
          <p:nvSpPr>
            <p:cNvPr id="122887" name="Text Box 7"/>
            <p:cNvSpPr txBox="1">
              <a:spLocks noChangeArrowheads="1"/>
            </p:cNvSpPr>
            <p:nvPr/>
          </p:nvSpPr>
          <p:spPr bwMode="auto">
            <a:xfrm>
              <a:off x="248" y="3632"/>
              <a:ext cx="192" cy="266"/>
            </a:xfrm>
            <a:prstGeom prst="rect">
              <a:avLst/>
            </a:prstGeom>
            <a:noFill/>
            <a:ln w="9525">
              <a:noFill/>
              <a:miter lim="800000"/>
              <a:headEnd/>
              <a:tailEnd/>
            </a:ln>
            <a:effectLst/>
          </p:spPr>
          <p:txBody>
            <a:bodyPr>
              <a:spAutoFit/>
            </a:bodyPr>
            <a:lstStyle/>
            <a:p>
              <a:pPr eaLnBrk="0" hangingPunct="0">
                <a:lnSpc>
                  <a:spcPts val="26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2903"/>
                                        </p:tgtEl>
                                        <p:attrNameLst>
                                          <p:attrName>style.visibility</p:attrName>
                                        </p:attrNameLst>
                                      </p:cBhvr>
                                      <p:to>
                                        <p:strVal val="visible"/>
                                      </p:to>
                                    </p:set>
                                    <p:animEffect transition="in" filter="barn(outVertical)">
                                      <p:cBhvr>
                                        <p:cTn id="7" dur="500"/>
                                        <p:tgtEl>
                                          <p:spTgt spid="1229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888"/>
                                        </p:tgtEl>
                                        <p:attrNameLst>
                                          <p:attrName>style.visibility</p:attrName>
                                        </p:attrNameLst>
                                      </p:cBhvr>
                                      <p:to>
                                        <p:strVal val="visible"/>
                                      </p:to>
                                    </p:set>
                                    <p:animEffect transition="in" filter="fade">
                                      <p:cBhvr>
                                        <p:cTn id="11" dur="2000"/>
                                        <p:tgtEl>
                                          <p:spTgt spid="122888"/>
                                        </p:tgtEl>
                                      </p:cBhvr>
                                    </p:animEffect>
                                  </p:childTnLst>
                                </p:cTn>
                              </p:par>
                              <p:par>
                                <p:cTn id="12" presetID="10" presetClass="exit" presetSubtype="0" fill="hold" nodeType="withEffect">
                                  <p:stCondLst>
                                    <p:cond delay="0"/>
                                  </p:stCondLst>
                                  <p:childTnLst>
                                    <p:animEffect transition="out" filter="fade">
                                      <p:cBhvr>
                                        <p:cTn id="13" dur="2000"/>
                                        <p:tgtEl>
                                          <p:spTgt spid="122883"/>
                                        </p:tgtEl>
                                      </p:cBhvr>
                                    </p:animEffect>
                                    <p:set>
                                      <p:cBhvr>
                                        <p:cTn id="14" dur="1" fill="hold">
                                          <p:stCondLst>
                                            <p:cond delay="1999"/>
                                          </p:stCondLst>
                                        </p:cTn>
                                        <p:tgtEl>
                                          <p:spTgt spid="1228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124930" name="AutoShape 2"/>
          <p:cNvSpPr>
            <a:spLocks noChangeArrowheads="1"/>
          </p:cNvSpPr>
          <p:nvPr/>
        </p:nvSpPr>
        <p:spPr bwMode="auto">
          <a:xfrm rot="5400000">
            <a:off x="4271963" y="1022350"/>
            <a:ext cx="255588" cy="4306887"/>
          </a:xfrm>
          <a:prstGeom prst="downArrow">
            <a:avLst>
              <a:gd name="adj1" fmla="val 41667"/>
              <a:gd name="adj2" fmla="val 168197"/>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grpSp>
        <p:nvGrpSpPr>
          <p:cNvPr id="124931" name="Group 3"/>
          <p:cNvGrpSpPr>
            <a:grpSpLocks/>
          </p:cNvGrpSpPr>
          <p:nvPr/>
        </p:nvGrpSpPr>
        <p:grpSpPr bwMode="auto">
          <a:xfrm>
            <a:off x="6248400" y="2725738"/>
            <a:ext cx="2286000" cy="855662"/>
            <a:chOff x="3840" y="960"/>
            <a:chExt cx="1440" cy="539"/>
          </a:xfrm>
        </p:grpSpPr>
        <p:sp>
          <p:nvSpPr>
            <p:cNvPr id="124932" name="Oval 4"/>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24933" name="WordArt 5"/>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nvGrpSpPr>
          <p:cNvPr id="124934" name="Group 6"/>
          <p:cNvGrpSpPr>
            <a:grpSpLocks/>
          </p:cNvGrpSpPr>
          <p:nvPr/>
        </p:nvGrpSpPr>
        <p:grpSpPr bwMode="auto">
          <a:xfrm>
            <a:off x="3200400" y="2098675"/>
            <a:ext cx="2362200" cy="762000"/>
            <a:chOff x="3120" y="2880"/>
            <a:chExt cx="2160" cy="480"/>
          </a:xfrm>
        </p:grpSpPr>
        <p:sp>
          <p:nvSpPr>
            <p:cNvPr id="124935" name="Rectangle 7"/>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24936" name="Text Box 8"/>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grpSp>
        <p:nvGrpSpPr>
          <p:cNvPr id="124937" name="Group 9"/>
          <p:cNvGrpSpPr>
            <a:grpSpLocks/>
          </p:cNvGrpSpPr>
          <p:nvPr/>
        </p:nvGrpSpPr>
        <p:grpSpPr bwMode="auto">
          <a:xfrm>
            <a:off x="790575" y="973138"/>
            <a:ext cx="1103313" cy="1090612"/>
            <a:chOff x="4704" y="288"/>
            <a:chExt cx="672" cy="720"/>
          </a:xfrm>
        </p:grpSpPr>
        <p:sp>
          <p:nvSpPr>
            <p:cNvPr id="124938" name="Oval 10"/>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24939" name="WordArt 11"/>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124940" name="AutoShape 12"/>
          <p:cNvSpPr>
            <a:spLocks noChangeArrowheads="1"/>
          </p:cNvSpPr>
          <p:nvPr/>
        </p:nvSpPr>
        <p:spPr bwMode="auto">
          <a:xfrm rot="10800000">
            <a:off x="1257300" y="2116138"/>
            <a:ext cx="190500" cy="1447800"/>
          </a:xfrm>
          <a:prstGeom prst="downArrow">
            <a:avLst>
              <a:gd name="adj1" fmla="val 41676"/>
              <a:gd name="adj2" fmla="val 172161"/>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24941" name="Group 13"/>
          <p:cNvGrpSpPr>
            <a:grpSpLocks/>
          </p:cNvGrpSpPr>
          <p:nvPr/>
        </p:nvGrpSpPr>
        <p:grpSpPr bwMode="auto">
          <a:xfrm>
            <a:off x="533400" y="2725738"/>
            <a:ext cx="1619250" cy="855662"/>
            <a:chOff x="1344" y="2736"/>
            <a:chExt cx="1056" cy="528"/>
          </a:xfrm>
        </p:grpSpPr>
        <p:sp>
          <p:nvSpPr>
            <p:cNvPr id="124942" name="Oval 14"/>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24943" name="WordArt 15"/>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124944" name="Text Box 16"/>
          <p:cNvSpPr txBox="1">
            <a:spLocks noChangeArrowheads="1"/>
          </p:cNvSpPr>
          <p:nvPr/>
        </p:nvSpPr>
        <p:spPr bwMode="auto">
          <a:xfrm>
            <a:off x="1524000" y="3886200"/>
            <a:ext cx="32766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40-day spy mission</a:t>
            </a:r>
          </a:p>
        </p:txBody>
      </p:sp>
      <p:sp>
        <p:nvSpPr>
          <p:cNvPr id="124945" name="Text Box 17"/>
          <p:cNvSpPr txBox="1">
            <a:spLocks noChangeArrowheads="1"/>
          </p:cNvSpPr>
          <p:nvPr/>
        </p:nvSpPr>
        <p:spPr bwMode="auto">
          <a:xfrm>
            <a:off x="1219200" y="3894138"/>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pic>
        <p:nvPicPr>
          <p:cNvPr id="124946" name="Picture 18" descr="Spies_Bearing back the grapes of Eshcol"/>
          <p:cNvPicPr>
            <a:picLocks noChangeAspect="1" noChangeArrowheads="1"/>
          </p:cNvPicPr>
          <p:nvPr/>
        </p:nvPicPr>
        <p:blipFill>
          <a:blip r:embed="rId3"/>
          <a:srcRect/>
          <a:stretch>
            <a:fillRect/>
          </a:stretch>
        </p:blipFill>
        <p:spPr bwMode="auto">
          <a:xfrm>
            <a:off x="4964113" y="838200"/>
            <a:ext cx="4179887" cy="4953000"/>
          </a:xfrm>
          <a:prstGeom prst="rect">
            <a:avLst/>
          </a:prstGeom>
          <a:solidFill>
            <a:schemeClr val="bg1"/>
          </a:solidFill>
        </p:spPr>
      </p:pic>
      <p:sp>
        <p:nvSpPr>
          <p:cNvPr id="124949" name="Text Box 21"/>
          <p:cNvSpPr txBox="1">
            <a:spLocks noChangeArrowheads="1"/>
          </p:cNvSpPr>
          <p:nvPr/>
        </p:nvSpPr>
        <p:spPr bwMode="auto">
          <a:xfrm>
            <a:off x="304800" y="76200"/>
            <a:ext cx="5715000" cy="641350"/>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600" u="sng">
                <a:solidFill>
                  <a:srgbClr val="000099"/>
                </a:solidFill>
                <a:latin typeface="Fette Engschrift" pitchFamily="2" charset="0"/>
              </a:rPr>
              <a:t>The Third Foundation for the Tabernacle</a:t>
            </a:r>
          </a:p>
        </p:txBody>
      </p:sp>
      <p:sp>
        <p:nvSpPr>
          <p:cNvPr id="124947" name="Rectangle 19"/>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24948" name="Text Box 20"/>
          <p:cNvSpPr txBox="1">
            <a:spLocks noChangeArrowheads="1"/>
          </p:cNvSpPr>
          <p:nvPr/>
        </p:nvSpPr>
        <p:spPr bwMode="auto">
          <a:xfrm>
            <a:off x="1371600" y="5943600"/>
            <a:ext cx="6388100" cy="634020"/>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The </a:t>
            </a:r>
            <a:r>
              <a:rPr lang="en-US" sz="2200" b="1" u="sng" dirty="0">
                <a:solidFill>
                  <a:schemeClr val="bg1"/>
                </a:solidFill>
                <a:latin typeface="Arial Narrow" pitchFamily="34" charset="0"/>
              </a:rPr>
              <a:t>forty-day</a:t>
            </a:r>
            <a:r>
              <a:rPr lang="en-US" sz="2200" b="1" dirty="0">
                <a:solidFill>
                  <a:schemeClr val="bg1"/>
                </a:solidFill>
                <a:latin typeface="Arial Narrow" pitchFamily="34" charset="0"/>
              </a:rPr>
              <a:t> mission to spy out the land of Canaan was given as the condition to achieve this.</a:t>
            </a:r>
            <a:endParaRPr lang="en-US" sz="2200" dirty="0">
              <a:solidFill>
                <a:schemeClr val="bg1"/>
              </a:solidFill>
              <a:latin typeface="Arial Narrow"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24948"/>
                                        </p:tgtEl>
                                        <p:attrNameLst>
                                          <p:attrName>style.visibility</p:attrName>
                                        </p:attrNameLst>
                                      </p:cBhvr>
                                      <p:to>
                                        <p:strVal val="visible"/>
                                      </p:to>
                                    </p:set>
                                    <p:animEffect transition="in" filter="barn(outVertical)">
                                      <p:cBhvr>
                                        <p:cTn id="7" dur="500"/>
                                        <p:tgtEl>
                                          <p:spTgt spid="12494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4944"/>
                                        </p:tgtEl>
                                        <p:attrNameLst>
                                          <p:attrName>style.visibility</p:attrName>
                                        </p:attrNameLst>
                                      </p:cBhvr>
                                      <p:to>
                                        <p:strVal val="visible"/>
                                      </p:to>
                                    </p:set>
                                    <p:anim calcmode="lin" valueType="num">
                                      <p:cBhvr>
                                        <p:cTn id="12" dur="1000" fill="hold"/>
                                        <p:tgtEl>
                                          <p:spTgt spid="124944"/>
                                        </p:tgtEl>
                                        <p:attrNameLst>
                                          <p:attrName>ppt_w</p:attrName>
                                        </p:attrNameLst>
                                      </p:cBhvr>
                                      <p:tavLst>
                                        <p:tav tm="0">
                                          <p:val>
                                            <p:fltVal val="0"/>
                                          </p:val>
                                        </p:tav>
                                        <p:tav tm="100000">
                                          <p:val>
                                            <p:strVal val="#ppt_w"/>
                                          </p:val>
                                        </p:tav>
                                      </p:tavLst>
                                    </p:anim>
                                    <p:anim calcmode="lin" valueType="num">
                                      <p:cBhvr>
                                        <p:cTn id="13" dur="1000" fill="hold"/>
                                        <p:tgtEl>
                                          <p:spTgt spid="124944"/>
                                        </p:tgtEl>
                                        <p:attrNameLst>
                                          <p:attrName>ppt_h</p:attrName>
                                        </p:attrNameLst>
                                      </p:cBhvr>
                                      <p:tavLst>
                                        <p:tav tm="0">
                                          <p:val>
                                            <p:strVal val="#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24945"/>
                                        </p:tgtEl>
                                        <p:attrNameLst>
                                          <p:attrName>style.visibility</p:attrName>
                                        </p:attrNameLst>
                                      </p:cBhvr>
                                      <p:to>
                                        <p:strVal val="visible"/>
                                      </p:to>
                                    </p:set>
                                    <p:animEffect transition="in" filter="fade">
                                      <p:cBhvr>
                                        <p:cTn id="16" dur="1000"/>
                                        <p:tgtEl>
                                          <p:spTgt spid="124945"/>
                                        </p:tgtEl>
                                      </p:cBhvr>
                                    </p:animEffect>
                                  </p:childTnLst>
                                </p:cTn>
                              </p:par>
                              <p:par>
                                <p:cTn id="17" presetID="10" presetClass="entr" presetSubtype="0" fill="hold" nodeType="withEffect">
                                  <p:stCondLst>
                                    <p:cond delay="0"/>
                                  </p:stCondLst>
                                  <p:childTnLst>
                                    <p:set>
                                      <p:cBhvr>
                                        <p:cTn id="18" dur="1" fill="hold">
                                          <p:stCondLst>
                                            <p:cond delay="0"/>
                                          </p:stCondLst>
                                        </p:cTn>
                                        <p:tgtEl>
                                          <p:spTgt spid="124946"/>
                                        </p:tgtEl>
                                        <p:attrNameLst>
                                          <p:attrName>style.visibility</p:attrName>
                                        </p:attrNameLst>
                                      </p:cBhvr>
                                      <p:to>
                                        <p:strVal val="visible"/>
                                      </p:to>
                                    </p:set>
                                    <p:animEffect transition="in" filter="fade">
                                      <p:cBhvr>
                                        <p:cTn id="19" dur="2000"/>
                                        <p:tgtEl>
                                          <p:spTgt spid="124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4" grpId="0"/>
      <p:bldP spid="124945" grpId="0"/>
      <p:bldP spid="124948"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126982" name="AutoShape 6"/>
          <p:cNvSpPr>
            <a:spLocks noChangeArrowheads="1"/>
          </p:cNvSpPr>
          <p:nvPr/>
        </p:nvSpPr>
        <p:spPr bwMode="auto">
          <a:xfrm rot="5400000">
            <a:off x="4271963" y="1022350"/>
            <a:ext cx="255588" cy="4306887"/>
          </a:xfrm>
          <a:prstGeom prst="downArrow">
            <a:avLst>
              <a:gd name="adj1" fmla="val 41667"/>
              <a:gd name="adj2" fmla="val 168197"/>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grpSp>
        <p:nvGrpSpPr>
          <p:cNvPr id="126983" name="Group 7"/>
          <p:cNvGrpSpPr>
            <a:grpSpLocks/>
          </p:cNvGrpSpPr>
          <p:nvPr/>
        </p:nvGrpSpPr>
        <p:grpSpPr bwMode="auto">
          <a:xfrm>
            <a:off x="6248400" y="2725738"/>
            <a:ext cx="2286000" cy="855662"/>
            <a:chOff x="3840" y="960"/>
            <a:chExt cx="1440" cy="539"/>
          </a:xfrm>
        </p:grpSpPr>
        <p:sp>
          <p:nvSpPr>
            <p:cNvPr id="126984" name="Oval 8"/>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26985" name="WordArt 9"/>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nvGrpSpPr>
          <p:cNvPr id="126986" name="Group 10"/>
          <p:cNvGrpSpPr>
            <a:grpSpLocks/>
          </p:cNvGrpSpPr>
          <p:nvPr/>
        </p:nvGrpSpPr>
        <p:grpSpPr bwMode="auto">
          <a:xfrm>
            <a:off x="3200400" y="2098675"/>
            <a:ext cx="2362200" cy="762000"/>
            <a:chOff x="3120" y="2880"/>
            <a:chExt cx="2160" cy="480"/>
          </a:xfrm>
        </p:grpSpPr>
        <p:sp>
          <p:nvSpPr>
            <p:cNvPr id="126987" name="Rectangle 11"/>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26988" name="Text Box 12"/>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grpSp>
        <p:nvGrpSpPr>
          <p:cNvPr id="126989" name="Group 13"/>
          <p:cNvGrpSpPr>
            <a:grpSpLocks/>
          </p:cNvGrpSpPr>
          <p:nvPr/>
        </p:nvGrpSpPr>
        <p:grpSpPr bwMode="auto">
          <a:xfrm>
            <a:off x="790575" y="973138"/>
            <a:ext cx="1103313" cy="1090612"/>
            <a:chOff x="4704" y="288"/>
            <a:chExt cx="672" cy="720"/>
          </a:xfrm>
        </p:grpSpPr>
        <p:sp>
          <p:nvSpPr>
            <p:cNvPr id="126990" name="Oval 14"/>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26991" name="WordArt 15"/>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126992" name="AutoShape 16"/>
          <p:cNvSpPr>
            <a:spLocks noChangeArrowheads="1"/>
          </p:cNvSpPr>
          <p:nvPr/>
        </p:nvSpPr>
        <p:spPr bwMode="auto">
          <a:xfrm rot="10800000">
            <a:off x="1257300" y="2116138"/>
            <a:ext cx="190500" cy="1447800"/>
          </a:xfrm>
          <a:prstGeom prst="downArrow">
            <a:avLst>
              <a:gd name="adj1" fmla="val 41676"/>
              <a:gd name="adj2" fmla="val 172161"/>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26993" name="Group 17"/>
          <p:cNvGrpSpPr>
            <a:grpSpLocks/>
          </p:cNvGrpSpPr>
          <p:nvPr/>
        </p:nvGrpSpPr>
        <p:grpSpPr bwMode="auto">
          <a:xfrm>
            <a:off x="533400" y="2725738"/>
            <a:ext cx="1619250" cy="855662"/>
            <a:chOff x="1344" y="2736"/>
            <a:chExt cx="1056" cy="528"/>
          </a:xfrm>
        </p:grpSpPr>
        <p:sp>
          <p:nvSpPr>
            <p:cNvPr id="126994" name="Oval 1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26995" name="WordArt 1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126996" name="Text Box 20"/>
          <p:cNvSpPr txBox="1">
            <a:spLocks noChangeArrowheads="1"/>
          </p:cNvSpPr>
          <p:nvPr/>
        </p:nvSpPr>
        <p:spPr bwMode="auto">
          <a:xfrm>
            <a:off x="1524000" y="3886200"/>
            <a:ext cx="32766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40-day spy mission</a:t>
            </a:r>
          </a:p>
        </p:txBody>
      </p:sp>
      <p:sp>
        <p:nvSpPr>
          <p:cNvPr id="126997" name="Text Box 21"/>
          <p:cNvSpPr txBox="1">
            <a:spLocks noChangeArrowheads="1"/>
          </p:cNvSpPr>
          <p:nvPr/>
        </p:nvSpPr>
        <p:spPr bwMode="auto">
          <a:xfrm>
            <a:off x="1219200" y="3894138"/>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126998" name="Text Box 22"/>
          <p:cNvSpPr txBox="1">
            <a:spLocks noChangeArrowheads="1"/>
          </p:cNvSpPr>
          <p:nvPr/>
        </p:nvSpPr>
        <p:spPr bwMode="auto">
          <a:xfrm>
            <a:off x="1524000" y="4411663"/>
            <a:ext cx="28194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Faithless reports</a:t>
            </a:r>
          </a:p>
        </p:txBody>
      </p:sp>
      <p:sp>
        <p:nvSpPr>
          <p:cNvPr id="126999" name="Text Box 23"/>
          <p:cNvSpPr txBox="1">
            <a:spLocks noChangeArrowheads="1"/>
          </p:cNvSpPr>
          <p:nvPr/>
        </p:nvSpPr>
        <p:spPr bwMode="auto">
          <a:xfrm>
            <a:off x="1219200" y="44196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127000" name="Text Box 24"/>
          <p:cNvSpPr txBox="1">
            <a:spLocks noChangeArrowheads="1"/>
          </p:cNvSpPr>
          <p:nvPr/>
        </p:nvSpPr>
        <p:spPr bwMode="auto">
          <a:xfrm>
            <a:off x="304800" y="76200"/>
            <a:ext cx="5715000" cy="641350"/>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600" u="sng">
                <a:solidFill>
                  <a:srgbClr val="000099"/>
                </a:solidFill>
                <a:latin typeface="Fette Engschrift" pitchFamily="2" charset="0"/>
              </a:rPr>
              <a:t>The Third Foundation for the Tabernacle</a:t>
            </a:r>
          </a:p>
        </p:txBody>
      </p:sp>
      <p:pic>
        <p:nvPicPr>
          <p:cNvPr id="127002" name="Picture 26" descr="Spies_Bearing back the grapes of Eshcol"/>
          <p:cNvPicPr>
            <a:picLocks noChangeAspect="1" noChangeArrowheads="1"/>
          </p:cNvPicPr>
          <p:nvPr/>
        </p:nvPicPr>
        <p:blipFill>
          <a:blip r:embed="rId3"/>
          <a:srcRect/>
          <a:stretch>
            <a:fillRect/>
          </a:stretch>
        </p:blipFill>
        <p:spPr bwMode="auto">
          <a:xfrm>
            <a:off x="4964113" y="838200"/>
            <a:ext cx="4179887" cy="4953000"/>
          </a:xfrm>
          <a:prstGeom prst="rect">
            <a:avLst/>
          </a:prstGeom>
          <a:solidFill>
            <a:schemeClr val="bg1"/>
          </a:solidFill>
        </p:spPr>
      </p:pic>
      <p:sp>
        <p:nvSpPr>
          <p:cNvPr id="126978"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6979" name="Group 3"/>
          <p:cNvGrpSpPr>
            <a:grpSpLocks/>
          </p:cNvGrpSpPr>
          <p:nvPr/>
        </p:nvGrpSpPr>
        <p:grpSpPr bwMode="auto">
          <a:xfrm>
            <a:off x="1295717" y="5894392"/>
            <a:ext cx="6705283" cy="679450"/>
            <a:chOff x="144" y="3633"/>
            <a:chExt cx="4741" cy="428"/>
          </a:xfrm>
        </p:grpSpPr>
        <p:sp>
          <p:nvSpPr>
            <p:cNvPr id="126980" name="Text Box 4"/>
            <p:cNvSpPr txBox="1">
              <a:spLocks noChangeArrowheads="1"/>
            </p:cNvSpPr>
            <p:nvPr/>
          </p:nvSpPr>
          <p:spPr bwMode="auto">
            <a:xfrm>
              <a:off x="367" y="3662"/>
              <a:ext cx="4518" cy="399"/>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When they returned from the mission, all the spies except Joshua and Caleb presented </a:t>
              </a:r>
              <a:r>
                <a:rPr lang="en-US" sz="2200" b="1" u="sng" dirty="0">
                  <a:solidFill>
                    <a:schemeClr val="bg1"/>
                  </a:solidFill>
                  <a:latin typeface="Arial Narrow" pitchFamily="34" charset="0"/>
                </a:rPr>
                <a:t>faithless reports</a:t>
              </a:r>
              <a:r>
                <a:rPr lang="en-US" sz="2200" b="1" dirty="0">
                  <a:solidFill>
                    <a:schemeClr val="bg1"/>
                  </a:solidFill>
                  <a:latin typeface="Arial Narrow" pitchFamily="34" charset="0"/>
                </a:rPr>
                <a:t>.</a:t>
              </a:r>
              <a:endParaRPr lang="en-US" sz="2200" dirty="0">
                <a:solidFill>
                  <a:schemeClr val="bg1"/>
                </a:solidFill>
                <a:latin typeface="Arial Narrow" pitchFamily="34" charset="0"/>
              </a:endParaRPr>
            </a:p>
          </p:txBody>
        </p:sp>
        <p:sp>
          <p:nvSpPr>
            <p:cNvPr id="126981" name="Text Box 5"/>
            <p:cNvSpPr txBox="1">
              <a:spLocks noChangeArrowheads="1"/>
            </p:cNvSpPr>
            <p:nvPr/>
          </p:nvSpPr>
          <p:spPr bwMode="auto">
            <a:xfrm>
              <a:off x="144" y="3633"/>
              <a:ext cx="223" cy="266"/>
            </a:xfrm>
            <a:prstGeom prst="rect">
              <a:avLst/>
            </a:prstGeom>
            <a:noFill/>
            <a:ln w="9525">
              <a:noFill/>
              <a:miter lim="800000"/>
              <a:headEnd/>
              <a:tailEnd/>
            </a:ln>
            <a:effectLst/>
          </p:spPr>
          <p:txBody>
            <a:bodyPr>
              <a:spAutoFit/>
            </a:bodyPr>
            <a:lstStyle/>
            <a:p>
              <a:pPr eaLnBrk="0" hangingPunct="0">
                <a:lnSpc>
                  <a:spcPts val="26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barn(outVertical)">
                                      <p:cBhvr>
                                        <p:cTn id="7" dur="500"/>
                                        <p:tgtEl>
                                          <p:spTgt spid="12697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6998"/>
                                        </p:tgtEl>
                                        <p:attrNameLst>
                                          <p:attrName>style.visibility</p:attrName>
                                        </p:attrNameLst>
                                      </p:cBhvr>
                                      <p:to>
                                        <p:strVal val="visible"/>
                                      </p:to>
                                    </p:set>
                                    <p:anim calcmode="lin" valueType="num">
                                      <p:cBhvr>
                                        <p:cTn id="12" dur="1000" fill="hold"/>
                                        <p:tgtEl>
                                          <p:spTgt spid="126998"/>
                                        </p:tgtEl>
                                        <p:attrNameLst>
                                          <p:attrName>ppt_w</p:attrName>
                                        </p:attrNameLst>
                                      </p:cBhvr>
                                      <p:tavLst>
                                        <p:tav tm="0">
                                          <p:val>
                                            <p:fltVal val="0"/>
                                          </p:val>
                                        </p:tav>
                                        <p:tav tm="100000">
                                          <p:val>
                                            <p:strVal val="#ppt_w"/>
                                          </p:val>
                                        </p:tav>
                                      </p:tavLst>
                                    </p:anim>
                                    <p:anim calcmode="lin" valueType="num">
                                      <p:cBhvr>
                                        <p:cTn id="13" dur="1000" fill="hold"/>
                                        <p:tgtEl>
                                          <p:spTgt spid="126998"/>
                                        </p:tgtEl>
                                        <p:attrNameLst>
                                          <p:attrName>ppt_h</p:attrName>
                                        </p:attrNameLst>
                                      </p:cBhvr>
                                      <p:tavLst>
                                        <p:tav tm="0">
                                          <p:val>
                                            <p:strVal val="#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26999"/>
                                        </p:tgtEl>
                                        <p:attrNameLst>
                                          <p:attrName>style.visibility</p:attrName>
                                        </p:attrNameLst>
                                      </p:cBhvr>
                                      <p:to>
                                        <p:strVal val="visible"/>
                                      </p:to>
                                    </p:set>
                                    <p:animEffect transition="in" filter="fade">
                                      <p:cBhvr>
                                        <p:cTn id="16" dur="1000"/>
                                        <p:tgtEl>
                                          <p:spTgt spid="126999"/>
                                        </p:tgtEl>
                                      </p:cBhvr>
                                    </p:animEffect>
                                  </p:childTnLst>
                                </p:cTn>
                              </p:par>
                              <p:par>
                                <p:cTn id="17" presetID="10" presetClass="exit" presetSubtype="0" fill="hold" nodeType="withEffect">
                                  <p:stCondLst>
                                    <p:cond delay="0"/>
                                  </p:stCondLst>
                                  <p:childTnLst>
                                    <p:animEffect transition="out" filter="fade">
                                      <p:cBhvr>
                                        <p:cTn id="18" dur="2000"/>
                                        <p:tgtEl>
                                          <p:spTgt spid="127002"/>
                                        </p:tgtEl>
                                      </p:cBhvr>
                                    </p:animEffect>
                                    <p:set>
                                      <p:cBhvr>
                                        <p:cTn id="19" dur="1" fill="hold">
                                          <p:stCondLst>
                                            <p:cond delay="1999"/>
                                          </p:stCondLst>
                                        </p:cTn>
                                        <p:tgtEl>
                                          <p:spTgt spid="1270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8" grpId="0"/>
      <p:bldP spid="12699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9027" name="Group 3"/>
          <p:cNvGrpSpPr>
            <a:grpSpLocks/>
          </p:cNvGrpSpPr>
          <p:nvPr/>
        </p:nvGrpSpPr>
        <p:grpSpPr bwMode="auto">
          <a:xfrm>
            <a:off x="1066389" y="5829300"/>
            <a:ext cx="7048911" cy="876300"/>
            <a:chOff x="27" y="3633"/>
            <a:chExt cx="5397" cy="552"/>
          </a:xfrm>
        </p:grpSpPr>
        <p:sp>
          <p:nvSpPr>
            <p:cNvPr id="129028" name="Text Box 4"/>
            <p:cNvSpPr txBox="1">
              <a:spLocks noChangeArrowheads="1"/>
            </p:cNvSpPr>
            <p:nvPr/>
          </p:nvSpPr>
          <p:spPr bwMode="auto">
            <a:xfrm>
              <a:off x="367" y="3662"/>
              <a:ext cx="5057" cy="523"/>
            </a:xfrm>
            <a:prstGeom prst="rect">
              <a:avLst/>
            </a:prstGeom>
            <a:noFill/>
            <a:ln w="9525">
              <a:noFill/>
              <a:miter lim="800000"/>
              <a:headEnd/>
              <a:tailEnd/>
            </a:ln>
            <a:effectLst/>
          </p:spPr>
          <p:txBody>
            <a:bodyPr>
              <a:spAutoFit/>
            </a:bodyPr>
            <a:lstStyle/>
            <a:p>
              <a:pPr eaLnBrk="0" hangingPunct="0">
                <a:lnSpc>
                  <a:spcPct val="80000"/>
                </a:lnSpc>
              </a:pPr>
              <a:r>
                <a:rPr lang="en-US" sz="2000" b="1" dirty="0">
                  <a:solidFill>
                    <a:schemeClr val="bg1"/>
                  </a:solidFill>
                  <a:latin typeface="Arial Narrow" pitchFamily="34" charset="0"/>
                </a:rPr>
                <a:t>Upon hearing this report, the </a:t>
              </a:r>
              <a:r>
                <a:rPr lang="en-US" sz="2000" b="1" u="sng" dirty="0">
                  <a:solidFill>
                    <a:schemeClr val="bg1"/>
                  </a:solidFill>
                  <a:latin typeface="Arial Narrow" pitchFamily="34" charset="0"/>
                </a:rPr>
                <a:t>Israelites</a:t>
              </a:r>
              <a:r>
                <a:rPr lang="en-US" sz="2000" b="1" dirty="0">
                  <a:solidFill>
                    <a:schemeClr val="bg1"/>
                  </a:solidFill>
                  <a:latin typeface="Arial Narrow" pitchFamily="34" charset="0"/>
                </a:rPr>
                <a:t> again murmured against Moses.  As a result of their lack of faith, the third foundation for the Tabernacle ended in </a:t>
              </a:r>
              <a:r>
                <a:rPr lang="en-US" sz="2000" b="1" u="sng" dirty="0">
                  <a:solidFill>
                    <a:schemeClr val="bg1"/>
                  </a:solidFill>
                  <a:latin typeface="Arial Narrow" pitchFamily="34" charset="0"/>
                </a:rPr>
                <a:t>failure</a:t>
              </a:r>
              <a:r>
                <a:rPr lang="en-US" sz="2000" b="1" dirty="0">
                  <a:solidFill>
                    <a:schemeClr val="bg1"/>
                  </a:solidFill>
                  <a:latin typeface="Arial Narrow" pitchFamily="34" charset="0"/>
                </a:rPr>
                <a:t> </a:t>
              </a:r>
              <a:r>
                <a:rPr lang="en-US" sz="1600" dirty="0">
                  <a:solidFill>
                    <a:schemeClr val="bg1"/>
                  </a:solidFill>
                  <a:latin typeface="Arial Narrow" pitchFamily="34" charset="0"/>
                </a:rPr>
                <a:t>(p. 251-2).</a:t>
              </a:r>
            </a:p>
          </p:txBody>
        </p:sp>
        <p:sp>
          <p:nvSpPr>
            <p:cNvPr id="129029" name="Text Box 5"/>
            <p:cNvSpPr txBox="1">
              <a:spLocks noChangeArrowheads="1"/>
            </p:cNvSpPr>
            <p:nvPr/>
          </p:nvSpPr>
          <p:spPr bwMode="auto">
            <a:xfrm>
              <a:off x="27" y="3633"/>
              <a:ext cx="408" cy="285"/>
            </a:xfrm>
            <a:prstGeom prst="rect">
              <a:avLst/>
            </a:prstGeom>
            <a:noFill/>
            <a:ln w="9525">
              <a:noFill/>
              <a:miter lim="800000"/>
              <a:headEnd/>
              <a:tailEnd/>
            </a:ln>
            <a:effectLst/>
          </p:spPr>
          <p:txBody>
            <a:bodyPr wrap="square">
              <a:spAutoFit/>
            </a:bodyPr>
            <a:lstStyle/>
            <a:p>
              <a:pPr algn="r" eaLnBrk="0" hangingPunct="0">
                <a:lnSpc>
                  <a:spcPts val="26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sp>
        <p:nvSpPr>
          <p:cNvPr id="129030" name="AutoShape 6"/>
          <p:cNvSpPr>
            <a:spLocks noChangeArrowheads="1"/>
          </p:cNvSpPr>
          <p:nvPr/>
        </p:nvSpPr>
        <p:spPr bwMode="auto">
          <a:xfrm rot="5400000">
            <a:off x="4271963" y="1022350"/>
            <a:ext cx="255588" cy="4306887"/>
          </a:xfrm>
          <a:prstGeom prst="downArrow">
            <a:avLst>
              <a:gd name="adj1" fmla="val 41667"/>
              <a:gd name="adj2" fmla="val 168197"/>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grpSp>
        <p:nvGrpSpPr>
          <p:cNvPr id="129031" name="Group 7"/>
          <p:cNvGrpSpPr>
            <a:grpSpLocks/>
          </p:cNvGrpSpPr>
          <p:nvPr/>
        </p:nvGrpSpPr>
        <p:grpSpPr bwMode="auto">
          <a:xfrm>
            <a:off x="6248400" y="2725738"/>
            <a:ext cx="2286000" cy="855662"/>
            <a:chOff x="3840" y="960"/>
            <a:chExt cx="1440" cy="539"/>
          </a:xfrm>
        </p:grpSpPr>
        <p:sp>
          <p:nvSpPr>
            <p:cNvPr id="129032" name="Oval 8"/>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29033" name="WordArt 9"/>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sp>
        <p:nvSpPr>
          <p:cNvPr id="129034" name="Line 10"/>
          <p:cNvSpPr>
            <a:spLocks noChangeShapeType="1"/>
          </p:cNvSpPr>
          <p:nvPr/>
        </p:nvSpPr>
        <p:spPr bwMode="auto">
          <a:xfrm rot="20870636" flipH="1">
            <a:off x="4076700" y="3030538"/>
            <a:ext cx="533400" cy="304800"/>
          </a:xfrm>
          <a:prstGeom prst="line">
            <a:avLst/>
          </a:prstGeom>
          <a:noFill/>
          <a:ln w="76200">
            <a:solidFill>
              <a:srgbClr val="000066"/>
            </a:solidFill>
            <a:round/>
            <a:headEnd/>
            <a:tailEnd/>
          </a:ln>
          <a:effectLst/>
        </p:spPr>
        <p:txBody>
          <a:bodyPr/>
          <a:lstStyle/>
          <a:p>
            <a:endParaRPr lang="en-US"/>
          </a:p>
        </p:txBody>
      </p:sp>
      <p:sp>
        <p:nvSpPr>
          <p:cNvPr id="129035" name="Line 11"/>
          <p:cNvSpPr>
            <a:spLocks noChangeShapeType="1"/>
          </p:cNvSpPr>
          <p:nvPr/>
        </p:nvSpPr>
        <p:spPr bwMode="auto">
          <a:xfrm rot="729364">
            <a:off x="4114800" y="3030538"/>
            <a:ext cx="533400" cy="304800"/>
          </a:xfrm>
          <a:prstGeom prst="line">
            <a:avLst/>
          </a:prstGeom>
          <a:noFill/>
          <a:ln w="76200">
            <a:solidFill>
              <a:srgbClr val="000066"/>
            </a:solidFill>
            <a:round/>
            <a:headEnd/>
            <a:tailEnd/>
          </a:ln>
          <a:effectLst/>
        </p:spPr>
        <p:txBody>
          <a:bodyPr/>
          <a:lstStyle/>
          <a:p>
            <a:endParaRPr lang="en-US"/>
          </a:p>
        </p:txBody>
      </p:sp>
      <p:grpSp>
        <p:nvGrpSpPr>
          <p:cNvPr id="129036" name="Group 12"/>
          <p:cNvGrpSpPr>
            <a:grpSpLocks/>
          </p:cNvGrpSpPr>
          <p:nvPr/>
        </p:nvGrpSpPr>
        <p:grpSpPr bwMode="auto">
          <a:xfrm>
            <a:off x="3200400" y="2098675"/>
            <a:ext cx="2362200" cy="762000"/>
            <a:chOff x="3120" y="2880"/>
            <a:chExt cx="2160" cy="480"/>
          </a:xfrm>
        </p:grpSpPr>
        <p:sp>
          <p:nvSpPr>
            <p:cNvPr id="129037" name="Rectangle 13"/>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29038" name="Text Box 14"/>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grpSp>
        <p:nvGrpSpPr>
          <p:cNvPr id="129039" name="Group 15"/>
          <p:cNvGrpSpPr>
            <a:grpSpLocks/>
          </p:cNvGrpSpPr>
          <p:nvPr/>
        </p:nvGrpSpPr>
        <p:grpSpPr bwMode="auto">
          <a:xfrm>
            <a:off x="790575" y="973138"/>
            <a:ext cx="1103313" cy="1090612"/>
            <a:chOff x="4704" y="288"/>
            <a:chExt cx="672" cy="720"/>
          </a:xfrm>
        </p:grpSpPr>
        <p:sp>
          <p:nvSpPr>
            <p:cNvPr id="129040" name="Oval 16"/>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29041" name="WordArt 17"/>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129042" name="AutoShape 18"/>
          <p:cNvSpPr>
            <a:spLocks noChangeArrowheads="1"/>
          </p:cNvSpPr>
          <p:nvPr/>
        </p:nvSpPr>
        <p:spPr bwMode="auto">
          <a:xfrm rot="10800000">
            <a:off x="1257300" y="2116138"/>
            <a:ext cx="190500" cy="1447800"/>
          </a:xfrm>
          <a:prstGeom prst="downArrow">
            <a:avLst>
              <a:gd name="adj1" fmla="val 41676"/>
              <a:gd name="adj2" fmla="val 172161"/>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sp>
        <p:nvSpPr>
          <p:cNvPr id="129043" name="Text Box 19"/>
          <p:cNvSpPr txBox="1">
            <a:spLocks noChangeArrowheads="1"/>
          </p:cNvSpPr>
          <p:nvPr/>
        </p:nvSpPr>
        <p:spPr bwMode="auto">
          <a:xfrm>
            <a:off x="304800" y="76200"/>
            <a:ext cx="5867400" cy="641350"/>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600" u="sng">
                <a:solidFill>
                  <a:srgbClr val="000099"/>
                </a:solidFill>
                <a:latin typeface="Fette Engschrift" pitchFamily="2" charset="0"/>
              </a:rPr>
              <a:t>The Third Foundation for the Tabernacle</a:t>
            </a:r>
          </a:p>
        </p:txBody>
      </p:sp>
      <p:grpSp>
        <p:nvGrpSpPr>
          <p:cNvPr id="129044" name="Group 20"/>
          <p:cNvGrpSpPr>
            <a:grpSpLocks/>
          </p:cNvGrpSpPr>
          <p:nvPr/>
        </p:nvGrpSpPr>
        <p:grpSpPr bwMode="auto">
          <a:xfrm>
            <a:off x="533400" y="2725738"/>
            <a:ext cx="1619250" cy="855662"/>
            <a:chOff x="1344" y="2736"/>
            <a:chExt cx="1056" cy="528"/>
          </a:xfrm>
        </p:grpSpPr>
        <p:sp>
          <p:nvSpPr>
            <p:cNvPr id="129045" name="Oval 21"/>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29046" name="WordArt 22"/>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129047" name="Text Box 23"/>
          <p:cNvSpPr txBox="1">
            <a:spLocks noChangeArrowheads="1"/>
          </p:cNvSpPr>
          <p:nvPr/>
        </p:nvSpPr>
        <p:spPr bwMode="auto">
          <a:xfrm>
            <a:off x="1524000" y="3886200"/>
            <a:ext cx="32766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40-day spy mission</a:t>
            </a:r>
          </a:p>
        </p:txBody>
      </p:sp>
      <p:sp>
        <p:nvSpPr>
          <p:cNvPr id="129048" name="Text Box 24"/>
          <p:cNvSpPr txBox="1">
            <a:spLocks noChangeArrowheads="1"/>
          </p:cNvSpPr>
          <p:nvPr/>
        </p:nvSpPr>
        <p:spPr bwMode="auto">
          <a:xfrm>
            <a:off x="1219200" y="3894138"/>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129049" name="Text Box 25"/>
          <p:cNvSpPr txBox="1">
            <a:spLocks noChangeArrowheads="1"/>
          </p:cNvSpPr>
          <p:nvPr/>
        </p:nvSpPr>
        <p:spPr bwMode="auto">
          <a:xfrm>
            <a:off x="1219200" y="4862513"/>
            <a:ext cx="381000" cy="531812"/>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129050" name="Text Box 26"/>
          <p:cNvSpPr txBox="1">
            <a:spLocks noChangeArrowheads="1"/>
          </p:cNvSpPr>
          <p:nvPr/>
        </p:nvSpPr>
        <p:spPr bwMode="auto">
          <a:xfrm>
            <a:off x="1524000" y="4411663"/>
            <a:ext cx="28194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Faithless reports</a:t>
            </a:r>
          </a:p>
        </p:txBody>
      </p:sp>
      <p:sp>
        <p:nvSpPr>
          <p:cNvPr id="129051" name="Text Box 27"/>
          <p:cNvSpPr txBox="1">
            <a:spLocks noChangeArrowheads="1"/>
          </p:cNvSpPr>
          <p:nvPr/>
        </p:nvSpPr>
        <p:spPr bwMode="auto">
          <a:xfrm>
            <a:off x="1219200" y="44196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pic>
        <p:nvPicPr>
          <p:cNvPr id="129052" name="Picture 28" descr="Fighter3"/>
          <p:cNvPicPr>
            <a:picLocks noChangeAspect="1" noChangeArrowheads="1"/>
          </p:cNvPicPr>
          <p:nvPr/>
        </p:nvPicPr>
        <p:blipFill>
          <a:blip r:embed="rId3">
            <a:clrChange>
              <a:clrFrom>
                <a:srgbClr val="FFFFFF"/>
              </a:clrFrom>
              <a:clrTo>
                <a:srgbClr val="FFFFFF">
                  <a:alpha val="0"/>
                </a:srgbClr>
              </a:clrTo>
            </a:clrChange>
          </a:blip>
          <a:srcRect l="1041" t="-6149" r="5032" b="11259"/>
          <a:stretch>
            <a:fillRect/>
          </a:stretch>
        </p:blipFill>
        <p:spPr bwMode="auto">
          <a:xfrm>
            <a:off x="5640388" y="1870075"/>
            <a:ext cx="3416300" cy="3319463"/>
          </a:xfrm>
          <a:prstGeom prst="rect">
            <a:avLst/>
          </a:prstGeom>
          <a:noFill/>
        </p:spPr>
      </p:pic>
      <p:sp>
        <p:nvSpPr>
          <p:cNvPr id="129053" name="Text Box 29"/>
          <p:cNvSpPr txBox="1">
            <a:spLocks noChangeArrowheads="1"/>
          </p:cNvSpPr>
          <p:nvPr/>
        </p:nvSpPr>
        <p:spPr bwMode="auto">
          <a:xfrm>
            <a:off x="1524000" y="4884738"/>
            <a:ext cx="54102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Israelites murmured against Moses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barn(outVertical)">
                                      <p:cBhvr>
                                        <p:cTn id="7" dur="500"/>
                                        <p:tgtEl>
                                          <p:spTgt spid="12902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iterate type="wd">
                                    <p:tmPct val="20000"/>
                                  </p:iterate>
                                  <p:childTnLst>
                                    <p:set>
                                      <p:cBhvr>
                                        <p:cTn id="11" dur="1" fill="hold">
                                          <p:stCondLst>
                                            <p:cond delay="0"/>
                                          </p:stCondLst>
                                        </p:cTn>
                                        <p:tgtEl>
                                          <p:spTgt spid="129053"/>
                                        </p:tgtEl>
                                        <p:attrNameLst>
                                          <p:attrName>style.visibility</p:attrName>
                                        </p:attrNameLst>
                                      </p:cBhvr>
                                      <p:to>
                                        <p:strVal val="visible"/>
                                      </p:to>
                                    </p:set>
                                    <p:anim calcmode="lin" valueType="num">
                                      <p:cBhvr>
                                        <p:cTn id="12" dur="500" fill="hold"/>
                                        <p:tgtEl>
                                          <p:spTgt spid="129053"/>
                                        </p:tgtEl>
                                        <p:attrNameLst>
                                          <p:attrName>ppt_w</p:attrName>
                                        </p:attrNameLst>
                                      </p:cBhvr>
                                      <p:tavLst>
                                        <p:tav tm="0">
                                          <p:val>
                                            <p:fltVal val="0"/>
                                          </p:val>
                                        </p:tav>
                                        <p:tav tm="100000">
                                          <p:val>
                                            <p:strVal val="#ppt_w"/>
                                          </p:val>
                                        </p:tav>
                                      </p:tavLst>
                                    </p:anim>
                                    <p:anim calcmode="lin" valueType="num">
                                      <p:cBhvr>
                                        <p:cTn id="13" dur="500" fill="hold"/>
                                        <p:tgtEl>
                                          <p:spTgt spid="129053"/>
                                        </p:tgtEl>
                                        <p:attrNameLst>
                                          <p:attrName>ppt_h</p:attrName>
                                        </p:attrNameLst>
                                      </p:cBhvr>
                                      <p:tavLst>
                                        <p:tav tm="0">
                                          <p:val>
                                            <p:strVal val="#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29049"/>
                                        </p:tgtEl>
                                        <p:attrNameLst>
                                          <p:attrName>style.visibility</p:attrName>
                                        </p:attrNameLst>
                                      </p:cBhvr>
                                      <p:to>
                                        <p:strVal val="visible"/>
                                      </p:to>
                                    </p:set>
                                    <p:animEffect transition="in" filter="fade">
                                      <p:cBhvr>
                                        <p:cTn id="16" dur="1000"/>
                                        <p:tgtEl>
                                          <p:spTgt spid="129049"/>
                                        </p:tgtEl>
                                      </p:cBhvr>
                                    </p:animEffect>
                                  </p:childTnLst>
                                </p:cTn>
                              </p:par>
                              <p:par>
                                <p:cTn id="17" presetID="10" presetClass="entr" presetSubtype="0" fill="hold" nodeType="withEffect">
                                  <p:stCondLst>
                                    <p:cond delay="0"/>
                                  </p:stCondLst>
                                  <p:childTnLst>
                                    <p:set>
                                      <p:cBhvr>
                                        <p:cTn id="18" dur="1" fill="hold">
                                          <p:stCondLst>
                                            <p:cond delay="0"/>
                                          </p:stCondLst>
                                        </p:cTn>
                                        <p:tgtEl>
                                          <p:spTgt spid="129052"/>
                                        </p:tgtEl>
                                        <p:attrNameLst>
                                          <p:attrName>style.visibility</p:attrName>
                                        </p:attrNameLst>
                                      </p:cBhvr>
                                      <p:to>
                                        <p:strVal val="visible"/>
                                      </p:to>
                                    </p:set>
                                    <p:animEffect transition="in" filter="fade">
                                      <p:cBhvr>
                                        <p:cTn id="19" dur="1000"/>
                                        <p:tgtEl>
                                          <p:spTgt spid="1290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9034"/>
                                        </p:tgtEl>
                                        <p:attrNameLst>
                                          <p:attrName>style.visibility</p:attrName>
                                        </p:attrNameLst>
                                      </p:cBhvr>
                                      <p:to>
                                        <p:strVal val="visible"/>
                                      </p:to>
                                    </p:set>
                                    <p:animEffect transition="in" filter="wipe(up)">
                                      <p:cBhvr>
                                        <p:cTn id="24" dur="500"/>
                                        <p:tgtEl>
                                          <p:spTgt spid="129034"/>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29035"/>
                                        </p:tgtEl>
                                        <p:attrNameLst>
                                          <p:attrName>style.visibility</p:attrName>
                                        </p:attrNameLst>
                                      </p:cBhvr>
                                      <p:to>
                                        <p:strVal val="visible"/>
                                      </p:to>
                                    </p:set>
                                    <p:animEffect transition="in" filter="wipe(up)">
                                      <p:cBhvr>
                                        <p:cTn id="28" dur="500"/>
                                        <p:tgtEl>
                                          <p:spTgt spid="129035"/>
                                        </p:tgtEl>
                                      </p:cBhvr>
                                    </p:animEffect>
                                  </p:childTnLst>
                                </p:cTn>
                              </p:par>
                            </p:childTnLst>
                          </p:cTn>
                        </p:par>
                        <p:par>
                          <p:cTn id="29" fill="hold">
                            <p:stCondLst>
                              <p:cond delay="1000"/>
                            </p:stCondLst>
                            <p:childTnLst>
                              <p:par>
                                <p:cTn id="30" presetID="22" presetClass="entr" presetSubtype="1" fill="hold" grpId="1" nodeType="afterEffect">
                                  <p:stCondLst>
                                    <p:cond delay="0"/>
                                  </p:stCondLst>
                                  <p:childTnLst>
                                    <p:set>
                                      <p:cBhvr>
                                        <p:cTn id="31" dur="1" fill="hold">
                                          <p:stCondLst>
                                            <p:cond delay="0"/>
                                          </p:stCondLst>
                                        </p:cTn>
                                        <p:tgtEl>
                                          <p:spTgt spid="129034"/>
                                        </p:tgtEl>
                                        <p:attrNameLst>
                                          <p:attrName>style.visibility</p:attrName>
                                        </p:attrNameLst>
                                      </p:cBhvr>
                                      <p:to>
                                        <p:strVal val="visible"/>
                                      </p:to>
                                    </p:set>
                                    <p:animEffect transition="in" filter="wipe(up)">
                                      <p:cBhvr>
                                        <p:cTn id="32" dur="500"/>
                                        <p:tgtEl>
                                          <p:spTgt spid="129034"/>
                                        </p:tgtEl>
                                      </p:cBhvr>
                                    </p:animEffect>
                                  </p:childTnLst>
                                </p:cTn>
                              </p:par>
                            </p:childTnLst>
                          </p:cTn>
                        </p:par>
                        <p:par>
                          <p:cTn id="33" fill="hold">
                            <p:stCondLst>
                              <p:cond delay="1500"/>
                            </p:stCondLst>
                            <p:childTnLst>
                              <p:par>
                                <p:cTn id="34" presetID="22" presetClass="entr" presetSubtype="1" fill="hold" grpId="1" nodeType="afterEffect">
                                  <p:stCondLst>
                                    <p:cond delay="0"/>
                                  </p:stCondLst>
                                  <p:childTnLst>
                                    <p:set>
                                      <p:cBhvr>
                                        <p:cTn id="35" dur="1" fill="hold">
                                          <p:stCondLst>
                                            <p:cond delay="0"/>
                                          </p:stCondLst>
                                        </p:cTn>
                                        <p:tgtEl>
                                          <p:spTgt spid="129035"/>
                                        </p:tgtEl>
                                        <p:attrNameLst>
                                          <p:attrName>style.visibility</p:attrName>
                                        </p:attrNameLst>
                                      </p:cBhvr>
                                      <p:to>
                                        <p:strVal val="visible"/>
                                      </p:to>
                                    </p:set>
                                    <p:animEffect transition="in" filter="wipe(up)">
                                      <p:cBhvr>
                                        <p:cTn id="36" dur="500"/>
                                        <p:tgtEl>
                                          <p:spTgt spid="129035"/>
                                        </p:tgtEl>
                                      </p:cBhvr>
                                    </p:animEffect>
                                  </p:childTnLst>
                                </p:cTn>
                              </p:par>
                              <p:par>
                                <p:cTn id="37" presetID="10" presetClass="exit" presetSubtype="0" fill="hold" nodeType="withEffect">
                                  <p:stCondLst>
                                    <p:cond delay="0"/>
                                  </p:stCondLst>
                                  <p:childTnLst>
                                    <p:animEffect transition="out" filter="fade">
                                      <p:cBhvr>
                                        <p:cTn id="38" dur="1000"/>
                                        <p:tgtEl>
                                          <p:spTgt spid="129052"/>
                                        </p:tgtEl>
                                      </p:cBhvr>
                                    </p:animEffect>
                                    <p:set>
                                      <p:cBhvr>
                                        <p:cTn id="39" dur="1" fill="hold">
                                          <p:stCondLst>
                                            <p:cond delay="999"/>
                                          </p:stCondLst>
                                        </p:cTn>
                                        <p:tgtEl>
                                          <p:spTgt spid="129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4" grpId="0" animBg="1"/>
      <p:bldP spid="129034" grpId="1" animBg="1"/>
      <p:bldP spid="129035" grpId="0" animBg="1"/>
      <p:bldP spid="129035" grpId="1" animBg="1"/>
      <p:bldP spid="129049" grpId="0"/>
      <p:bldP spid="12905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grpSp>
        <p:nvGrpSpPr>
          <p:cNvPr id="131074" name="Group 2"/>
          <p:cNvGrpSpPr>
            <a:grpSpLocks/>
          </p:cNvGrpSpPr>
          <p:nvPr/>
        </p:nvGrpSpPr>
        <p:grpSpPr bwMode="auto">
          <a:xfrm>
            <a:off x="533400" y="762000"/>
            <a:ext cx="8001000" cy="2608263"/>
            <a:chOff x="336" y="480"/>
            <a:chExt cx="5040" cy="1643"/>
          </a:xfrm>
        </p:grpSpPr>
        <p:sp>
          <p:nvSpPr>
            <p:cNvPr id="131075" name="AutoShape 3"/>
            <p:cNvSpPr>
              <a:spLocks noChangeArrowheads="1"/>
            </p:cNvSpPr>
            <p:nvPr/>
          </p:nvSpPr>
          <p:spPr bwMode="auto">
            <a:xfrm rot="5400000">
              <a:off x="2691" y="511"/>
              <a:ext cx="161" cy="2713"/>
            </a:xfrm>
            <a:prstGeom prst="downArrow">
              <a:avLst>
                <a:gd name="adj1" fmla="val 41667"/>
                <a:gd name="adj2" fmla="val 168197"/>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grpSp>
          <p:nvGrpSpPr>
            <p:cNvPr id="131076" name="Group 4"/>
            <p:cNvGrpSpPr>
              <a:grpSpLocks/>
            </p:cNvGrpSpPr>
            <p:nvPr/>
          </p:nvGrpSpPr>
          <p:grpSpPr bwMode="auto">
            <a:xfrm>
              <a:off x="3936" y="1584"/>
              <a:ext cx="1440" cy="539"/>
              <a:chOff x="3840" y="960"/>
              <a:chExt cx="1440" cy="539"/>
            </a:xfrm>
          </p:grpSpPr>
          <p:sp>
            <p:nvSpPr>
              <p:cNvPr id="131077" name="Oval 5"/>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31078" name="WordArt 6"/>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nvGrpSpPr>
            <p:cNvPr id="131079" name="Group 7"/>
            <p:cNvGrpSpPr>
              <a:grpSpLocks/>
            </p:cNvGrpSpPr>
            <p:nvPr/>
          </p:nvGrpSpPr>
          <p:grpSpPr bwMode="auto">
            <a:xfrm>
              <a:off x="498" y="480"/>
              <a:ext cx="695" cy="687"/>
              <a:chOff x="4704" y="288"/>
              <a:chExt cx="672" cy="720"/>
            </a:xfrm>
          </p:grpSpPr>
          <p:sp>
            <p:nvSpPr>
              <p:cNvPr id="131080" name="Oval 8"/>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31081" name="WordArt 9"/>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131082" name="AutoShape 10"/>
            <p:cNvSpPr>
              <a:spLocks noChangeArrowheads="1"/>
            </p:cNvSpPr>
            <p:nvPr/>
          </p:nvSpPr>
          <p:spPr bwMode="auto">
            <a:xfrm rot="10800000">
              <a:off x="792" y="1200"/>
              <a:ext cx="120" cy="912"/>
            </a:xfrm>
            <a:prstGeom prst="downArrow">
              <a:avLst>
                <a:gd name="adj1" fmla="val 41676"/>
                <a:gd name="adj2" fmla="val 172161"/>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31083" name="Group 11"/>
            <p:cNvGrpSpPr>
              <a:grpSpLocks/>
            </p:cNvGrpSpPr>
            <p:nvPr/>
          </p:nvGrpSpPr>
          <p:grpSpPr bwMode="auto">
            <a:xfrm>
              <a:off x="336" y="1584"/>
              <a:ext cx="1020" cy="539"/>
              <a:chOff x="1344" y="2736"/>
              <a:chExt cx="1056" cy="528"/>
            </a:xfrm>
          </p:grpSpPr>
          <p:sp>
            <p:nvSpPr>
              <p:cNvPr id="131084" name="Oval 12"/>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31085" name="WordArt 13"/>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grpSp>
        <p:nvGrpSpPr>
          <p:cNvPr id="131086" name="Group 14"/>
          <p:cNvGrpSpPr>
            <a:grpSpLocks/>
          </p:cNvGrpSpPr>
          <p:nvPr/>
        </p:nvGrpSpPr>
        <p:grpSpPr bwMode="auto">
          <a:xfrm>
            <a:off x="3200400" y="1887538"/>
            <a:ext cx="2362200" cy="762000"/>
            <a:chOff x="3120" y="2880"/>
            <a:chExt cx="2160" cy="480"/>
          </a:xfrm>
        </p:grpSpPr>
        <p:sp>
          <p:nvSpPr>
            <p:cNvPr id="131087" name="Rectangle 15"/>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31088" name="Text Box 16"/>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131089" name="Rectangle 17"/>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31101" name="Group 29"/>
          <p:cNvGrpSpPr>
            <a:grpSpLocks/>
          </p:cNvGrpSpPr>
          <p:nvPr/>
        </p:nvGrpSpPr>
        <p:grpSpPr bwMode="auto">
          <a:xfrm>
            <a:off x="1231900" y="5834063"/>
            <a:ext cx="6388100" cy="871537"/>
            <a:chOff x="344" y="3640"/>
            <a:chExt cx="4024" cy="549"/>
          </a:xfrm>
        </p:grpSpPr>
        <p:sp>
          <p:nvSpPr>
            <p:cNvPr id="131091" name="Text Box 19"/>
            <p:cNvSpPr txBox="1">
              <a:spLocks noChangeArrowheads="1"/>
            </p:cNvSpPr>
            <p:nvPr/>
          </p:nvSpPr>
          <p:spPr bwMode="auto">
            <a:xfrm>
              <a:off x="557" y="3669"/>
              <a:ext cx="3811" cy="520"/>
            </a:xfrm>
            <a:prstGeom prst="rect">
              <a:avLst/>
            </a:prstGeom>
            <a:noFill/>
            <a:ln w="9525">
              <a:noFill/>
              <a:miter lim="800000"/>
              <a:headEnd/>
              <a:tailEnd/>
            </a:ln>
            <a:effectLst/>
          </p:spPr>
          <p:txBody>
            <a:bodyPr>
              <a:spAutoFit/>
            </a:bodyPr>
            <a:lstStyle/>
            <a:p>
              <a:pPr algn="dist" eaLnBrk="0" hangingPunct="0">
                <a:lnSpc>
                  <a:spcPct val="80000"/>
                </a:lnSpc>
              </a:pPr>
              <a:r>
                <a:rPr lang="en-US" sz="2000" b="1" dirty="0">
                  <a:solidFill>
                    <a:schemeClr val="bg1"/>
                  </a:solidFill>
                  <a:latin typeface="Arial Narrow" pitchFamily="34" charset="0"/>
                </a:rPr>
                <a:t>The foundation for the Tabernacle was invaded by Satan </a:t>
              </a:r>
              <a:r>
                <a:rPr lang="en-US" sz="2000" b="1" u="sng" dirty="0">
                  <a:solidFill>
                    <a:schemeClr val="bg1"/>
                  </a:solidFill>
                  <a:latin typeface="Arial Narrow" pitchFamily="34" charset="0"/>
                </a:rPr>
                <a:t>three times</a:t>
              </a:r>
              <a:r>
                <a:rPr lang="en-US" sz="2000" b="1" dirty="0">
                  <a:solidFill>
                    <a:schemeClr val="bg1"/>
                  </a:solidFill>
                  <a:latin typeface="Arial Narrow" pitchFamily="34" charset="0"/>
                </a:rPr>
                <a:t>. Therefore, the </a:t>
              </a:r>
              <a:r>
                <a:rPr lang="en-US" sz="2000" b="1" u="sng" dirty="0">
                  <a:solidFill>
                    <a:schemeClr val="bg1"/>
                  </a:solidFill>
                  <a:latin typeface="Arial Narrow" pitchFamily="34" charset="0"/>
                </a:rPr>
                <a:t>foundation of substance</a:t>
              </a:r>
              <a:r>
                <a:rPr lang="en-US" sz="2000" b="1" dirty="0">
                  <a:solidFill>
                    <a:schemeClr val="bg1"/>
                  </a:solidFill>
                  <a:latin typeface="Arial Narrow" pitchFamily="34" charset="0"/>
                </a:rPr>
                <a:t> for the second national course to restore Canaan was not laid.</a:t>
              </a:r>
              <a:endParaRPr lang="en-US" sz="2000" dirty="0">
                <a:solidFill>
                  <a:schemeClr val="bg1"/>
                </a:solidFill>
                <a:latin typeface="Arial Narrow" pitchFamily="34" charset="0"/>
              </a:endParaRPr>
            </a:p>
          </p:txBody>
        </p:sp>
        <p:sp>
          <p:nvSpPr>
            <p:cNvPr id="131092" name="Text Box 20"/>
            <p:cNvSpPr txBox="1">
              <a:spLocks noChangeArrowheads="1"/>
            </p:cNvSpPr>
            <p:nvPr/>
          </p:nvSpPr>
          <p:spPr bwMode="auto">
            <a:xfrm>
              <a:off x="344" y="3640"/>
              <a:ext cx="213" cy="266"/>
            </a:xfrm>
            <a:prstGeom prst="rect">
              <a:avLst/>
            </a:prstGeom>
            <a:noFill/>
            <a:ln w="9525">
              <a:noFill/>
              <a:miter lim="800000"/>
              <a:headEnd/>
              <a:tailEnd/>
            </a:ln>
            <a:effectLst/>
          </p:spPr>
          <p:txBody>
            <a:bodyPr>
              <a:spAutoFit/>
            </a:bodyPr>
            <a:lstStyle/>
            <a:p>
              <a:pPr eaLnBrk="0" hangingPunct="0">
                <a:lnSpc>
                  <a:spcPts val="26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
        <p:nvSpPr>
          <p:cNvPr id="131093" name="Text Box 21"/>
          <p:cNvSpPr txBox="1">
            <a:spLocks noChangeArrowheads="1"/>
          </p:cNvSpPr>
          <p:nvPr/>
        </p:nvSpPr>
        <p:spPr bwMode="auto">
          <a:xfrm>
            <a:off x="304800" y="0"/>
            <a:ext cx="8001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2.2.2.4 Failure of the Second National Course to Restore Canaan</a:t>
            </a:r>
          </a:p>
        </p:txBody>
      </p:sp>
      <p:sp>
        <p:nvSpPr>
          <p:cNvPr id="131094" name="Line 22"/>
          <p:cNvSpPr>
            <a:spLocks noChangeShapeType="1"/>
          </p:cNvSpPr>
          <p:nvPr/>
        </p:nvSpPr>
        <p:spPr bwMode="auto">
          <a:xfrm rot="20870636" flipH="1">
            <a:off x="4076700" y="2819400"/>
            <a:ext cx="533400" cy="304800"/>
          </a:xfrm>
          <a:prstGeom prst="line">
            <a:avLst/>
          </a:prstGeom>
          <a:noFill/>
          <a:ln w="76200">
            <a:solidFill>
              <a:srgbClr val="000066"/>
            </a:solidFill>
            <a:round/>
            <a:headEnd/>
            <a:tailEnd/>
          </a:ln>
          <a:effectLst/>
        </p:spPr>
        <p:txBody>
          <a:bodyPr/>
          <a:lstStyle/>
          <a:p>
            <a:endParaRPr lang="en-US"/>
          </a:p>
        </p:txBody>
      </p:sp>
      <p:sp>
        <p:nvSpPr>
          <p:cNvPr id="131095" name="Line 23"/>
          <p:cNvSpPr>
            <a:spLocks noChangeShapeType="1"/>
          </p:cNvSpPr>
          <p:nvPr/>
        </p:nvSpPr>
        <p:spPr bwMode="auto">
          <a:xfrm rot="729364">
            <a:off x="4114800" y="2819400"/>
            <a:ext cx="533400" cy="304800"/>
          </a:xfrm>
          <a:prstGeom prst="line">
            <a:avLst/>
          </a:prstGeom>
          <a:noFill/>
          <a:ln w="76200">
            <a:solidFill>
              <a:srgbClr val="000066"/>
            </a:solidFill>
            <a:round/>
            <a:headEnd/>
            <a:tailEnd/>
          </a:ln>
          <a:effectLst/>
        </p:spPr>
        <p:txBody>
          <a:bodyPr/>
          <a:lstStyle/>
          <a:p>
            <a:endParaRPr lang="en-US"/>
          </a:p>
        </p:txBody>
      </p:sp>
      <p:grpSp>
        <p:nvGrpSpPr>
          <p:cNvPr id="30" name="Group 21"/>
          <p:cNvGrpSpPr>
            <a:grpSpLocks/>
          </p:cNvGrpSpPr>
          <p:nvPr/>
        </p:nvGrpSpPr>
        <p:grpSpPr bwMode="auto">
          <a:xfrm>
            <a:off x="304800" y="3657600"/>
            <a:ext cx="8534400" cy="550863"/>
            <a:chOff x="1008" y="2736"/>
            <a:chExt cx="3264" cy="347"/>
          </a:xfrm>
        </p:grpSpPr>
        <p:sp>
          <p:nvSpPr>
            <p:cNvPr id="31" name="Rectangle 22"/>
            <p:cNvSpPr>
              <a:spLocks noChangeArrowheads="1"/>
            </p:cNvSpPr>
            <p:nvPr/>
          </p:nvSpPr>
          <p:spPr bwMode="auto">
            <a:xfrm>
              <a:off x="1008" y="2736"/>
              <a:ext cx="3264" cy="336"/>
            </a:xfrm>
            <a:prstGeom prst="rect">
              <a:avLst/>
            </a:prstGeom>
            <a:solidFill>
              <a:srgbClr val="0000CC"/>
            </a:solidFill>
            <a:ln w="38100" algn="ctr">
              <a:noFill/>
              <a:miter lim="800000"/>
              <a:headEnd/>
              <a:tailEnd/>
            </a:ln>
            <a:effectLst/>
          </p:spPr>
          <p:txBody>
            <a:bodyPr wrap="none" anchor="ctr"/>
            <a:lstStyle/>
            <a:p>
              <a:endParaRPr lang="en-US"/>
            </a:p>
          </p:txBody>
        </p:sp>
        <p:sp>
          <p:nvSpPr>
            <p:cNvPr id="32" name="Text Box 23"/>
            <p:cNvSpPr txBox="1">
              <a:spLocks noChangeArrowheads="1"/>
            </p:cNvSpPr>
            <p:nvPr/>
          </p:nvSpPr>
          <p:spPr bwMode="auto">
            <a:xfrm>
              <a:off x="1008" y="2764"/>
              <a:ext cx="3264" cy="319"/>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80000"/>
                </a:lnSpc>
              </a:pPr>
              <a:r>
                <a:rPr lang="en-US" sz="3400" dirty="0">
                  <a:solidFill>
                    <a:srgbClr val="EFFFFF"/>
                  </a:solidFill>
                  <a:latin typeface="Fette Engschrift" pitchFamily="2" charset="0"/>
                </a:rPr>
                <a:t>Failure of first, second, and third foundation for the Tabernacle</a:t>
              </a:r>
            </a:p>
          </p:txBody>
        </p:sp>
      </p:grpSp>
      <p:grpSp>
        <p:nvGrpSpPr>
          <p:cNvPr id="36" name="Group 35"/>
          <p:cNvGrpSpPr/>
          <p:nvPr/>
        </p:nvGrpSpPr>
        <p:grpSpPr>
          <a:xfrm>
            <a:off x="533400" y="499646"/>
            <a:ext cx="8061252" cy="3128699"/>
            <a:chOff x="533400" y="499646"/>
            <a:chExt cx="8061252" cy="3128699"/>
          </a:xfrm>
        </p:grpSpPr>
        <p:grpSp>
          <p:nvGrpSpPr>
            <p:cNvPr id="34" name="Group 33"/>
            <p:cNvGrpSpPr/>
            <p:nvPr/>
          </p:nvGrpSpPr>
          <p:grpSpPr>
            <a:xfrm>
              <a:off x="533400" y="533400"/>
              <a:ext cx="8061252" cy="3094945"/>
              <a:chOff x="304800" y="533400"/>
              <a:chExt cx="8534401" cy="3276600"/>
            </a:xfrm>
          </p:grpSpPr>
          <p:pic>
            <p:nvPicPr>
              <p:cNvPr id="131096" name="Picture 24" descr="Spies_Bearing back the grapes of Eshcol"/>
              <p:cNvPicPr>
                <a:picLocks noChangeAspect="1" noChangeArrowheads="1"/>
              </p:cNvPicPr>
              <p:nvPr/>
            </p:nvPicPr>
            <p:blipFill>
              <a:blip r:embed="rId3"/>
              <a:srcRect l="-78" r="1840"/>
              <a:stretch>
                <a:fillRect/>
              </a:stretch>
            </p:blipFill>
            <p:spPr bwMode="auto">
              <a:xfrm>
                <a:off x="6122988" y="533400"/>
                <a:ext cx="2716213" cy="3276600"/>
              </a:xfrm>
              <a:prstGeom prst="rect">
                <a:avLst/>
              </a:prstGeom>
              <a:solidFill>
                <a:schemeClr val="bg1"/>
              </a:solidFill>
              <a:ln w="3175">
                <a:noFill/>
              </a:ln>
            </p:spPr>
          </p:pic>
          <p:pic>
            <p:nvPicPr>
              <p:cNvPr id="131099" name="Picture 27" descr="Striking of the Rock"/>
              <p:cNvPicPr>
                <a:picLocks noChangeAspect="1" noChangeArrowheads="1"/>
              </p:cNvPicPr>
              <p:nvPr/>
            </p:nvPicPr>
            <p:blipFill>
              <a:blip r:embed="rId4"/>
              <a:srcRect l="51610" t="26355" r="2440" b="1657"/>
              <a:stretch>
                <a:fillRect/>
              </a:stretch>
            </p:blipFill>
            <p:spPr bwMode="auto">
              <a:xfrm>
                <a:off x="2998787" y="533400"/>
                <a:ext cx="3141663" cy="3273425"/>
              </a:xfrm>
              <a:prstGeom prst="rect">
                <a:avLst/>
              </a:prstGeom>
              <a:solidFill>
                <a:srgbClr val="FFFFDF"/>
              </a:solidFill>
              <a:ln>
                <a:noFill/>
              </a:ln>
            </p:spPr>
          </p:pic>
          <p:pic>
            <p:nvPicPr>
              <p:cNvPr id="131097" name="Picture 25" descr="Golden Calf"/>
              <p:cNvPicPr>
                <a:picLocks noChangeAspect="1" noChangeArrowheads="1"/>
              </p:cNvPicPr>
              <p:nvPr/>
            </p:nvPicPr>
            <p:blipFill>
              <a:blip r:embed="rId5"/>
              <a:srcRect l="1698" b="18965"/>
              <a:stretch>
                <a:fillRect/>
              </a:stretch>
            </p:blipFill>
            <p:spPr bwMode="auto">
              <a:xfrm>
                <a:off x="304800" y="533400"/>
                <a:ext cx="2808288" cy="3276600"/>
              </a:xfrm>
              <a:prstGeom prst="rect">
                <a:avLst/>
              </a:prstGeom>
              <a:noFill/>
            </p:spPr>
          </p:pic>
        </p:grpSp>
        <p:sp>
          <p:nvSpPr>
            <p:cNvPr id="35" name="TextBox 34"/>
            <p:cNvSpPr txBox="1"/>
            <p:nvPr/>
          </p:nvSpPr>
          <p:spPr>
            <a:xfrm>
              <a:off x="4267200" y="499646"/>
              <a:ext cx="1828800" cy="338554"/>
            </a:xfrm>
            <a:prstGeom prst="rect">
              <a:avLst/>
            </a:prstGeom>
            <a:noFill/>
          </p:spPr>
          <p:txBody>
            <a:bodyPr wrap="square" rtlCol="0">
              <a:spAutoFit/>
            </a:bodyPr>
            <a:lstStyle/>
            <a:p>
              <a:pPr algn="r"/>
              <a:r>
                <a:rPr lang="en-US" sz="1600" b="1" dirty="0" smtClean="0">
                  <a:solidFill>
                    <a:srgbClr val="000000"/>
                  </a:solidFill>
                  <a:latin typeface="Imprint MT Shadow" pitchFamily="82" charset="0"/>
                  <a:cs typeface="Arial" pitchFamily="34" charset="0"/>
                </a:rPr>
                <a:t>(Numbers 11:1-35)</a:t>
              </a:r>
              <a:endParaRPr lang="en-US" sz="1600" b="1" dirty="0">
                <a:solidFill>
                  <a:srgbClr val="000000"/>
                </a:solidFill>
                <a:latin typeface="Imprint MT Shadow" pitchFamily="82" charset="0"/>
                <a:cs typeface="Arial" pitchFamily="34"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1093"/>
                                        </p:tgtEl>
                                        <p:attrNameLst>
                                          <p:attrName>style.visibility</p:attrName>
                                        </p:attrNameLst>
                                      </p:cBhvr>
                                      <p:to>
                                        <p:strVal val="visible"/>
                                      </p:to>
                                    </p:set>
                                    <p:anim calcmode="lin" valueType="num">
                                      <p:cBhvr>
                                        <p:cTn id="7" dur="2000" fill="hold"/>
                                        <p:tgtEl>
                                          <p:spTgt spid="131093"/>
                                        </p:tgtEl>
                                        <p:attrNameLst>
                                          <p:attrName>ppt_w</p:attrName>
                                        </p:attrNameLst>
                                      </p:cBhvr>
                                      <p:tavLst>
                                        <p:tav tm="0">
                                          <p:val>
                                            <p:strVal val="#ppt_w*0.70"/>
                                          </p:val>
                                        </p:tav>
                                        <p:tav tm="100000">
                                          <p:val>
                                            <p:strVal val="#ppt_w"/>
                                          </p:val>
                                        </p:tav>
                                      </p:tavLst>
                                    </p:anim>
                                    <p:anim calcmode="lin" valueType="num">
                                      <p:cBhvr>
                                        <p:cTn id="8" dur="2000" fill="hold"/>
                                        <p:tgtEl>
                                          <p:spTgt spid="131093"/>
                                        </p:tgtEl>
                                        <p:attrNameLst>
                                          <p:attrName>ppt_h</p:attrName>
                                        </p:attrNameLst>
                                      </p:cBhvr>
                                      <p:tavLst>
                                        <p:tav tm="0">
                                          <p:val>
                                            <p:strVal val="#ppt_h"/>
                                          </p:val>
                                        </p:tav>
                                        <p:tav tm="100000">
                                          <p:val>
                                            <p:strVal val="#ppt_h"/>
                                          </p:val>
                                        </p:tav>
                                      </p:tavLst>
                                    </p:anim>
                                    <p:animEffect transition="in" filter="fade">
                                      <p:cBhvr>
                                        <p:cTn id="9" dur="2000"/>
                                        <p:tgtEl>
                                          <p:spTgt spid="13109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31101"/>
                                        </p:tgtEl>
                                        <p:attrNameLst>
                                          <p:attrName>style.visibility</p:attrName>
                                        </p:attrNameLst>
                                      </p:cBhvr>
                                      <p:to>
                                        <p:strVal val="visible"/>
                                      </p:to>
                                    </p:set>
                                    <p:animEffect transition="in" filter="barn(outVertical)">
                                      <p:cBhvr>
                                        <p:cTn id="14" dur="500"/>
                                        <p:tgtEl>
                                          <p:spTgt spid="131101"/>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20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000"/>
                                        <p:tgtEl>
                                          <p:spTgt spid="30"/>
                                        </p:tgtEl>
                                      </p:cBhvr>
                                    </p:animEffect>
                                    <p:anim calcmode="lin" valueType="num">
                                      <p:cBhvr>
                                        <p:cTn id="23" dur="2000" fill="hold"/>
                                        <p:tgtEl>
                                          <p:spTgt spid="30"/>
                                        </p:tgtEl>
                                        <p:attrNameLst>
                                          <p:attrName>ppt_x</p:attrName>
                                        </p:attrNameLst>
                                      </p:cBhvr>
                                      <p:tavLst>
                                        <p:tav tm="0">
                                          <p:val>
                                            <p:strVal val="#ppt_x"/>
                                          </p:val>
                                        </p:tav>
                                        <p:tav tm="100000">
                                          <p:val>
                                            <p:strVal val="#ppt_x"/>
                                          </p:val>
                                        </p:tav>
                                      </p:tavLst>
                                    </p:anim>
                                    <p:anim calcmode="lin" valueType="num">
                                      <p:cBhvr>
                                        <p:cTn id="24" dur="2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1074"/>
                                        </p:tgtEl>
                                        <p:attrNameLst>
                                          <p:attrName>style.visibility</p:attrName>
                                        </p:attrNameLst>
                                      </p:cBhvr>
                                      <p:to>
                                        <p:strVal val="visible"/>
                                      </p:to>
                                    </p:set>
                                    <p:animEffect transition="in" filter="fade">
                                      <p:cBhvr>
                                        <p:cTn id="29" dur="2000"/>
                                        <p:tgtEl>
                                          <p:spTgt spid="131074"/>
                                        </p:tgtEl>
                                      </p:cBhvr>
                                    </p:animEffect>
                                  </p:childTnLst>
                                </p:cTn>
                              </p:par>
                              <p:par>
                                <p:cTn id="30" presetID="10" presetClass="exit" presetSubtype="0" fill="hold" nodeType="withEffect">
                                  <p:stCondLst>
                                    <p:cond delay="0"/>
                                  </p:stCondLst>
                                  <p:childTnLst>
                                    <p:animEffect transition="out" filter="fade">
                                      <p:cBhvr>
                                        <p:cTn id="31" dur="2000"/>
                                        <p:tgtEl>
                                          <p:spTgt spid="36"/>
                                        </p:tgtEl>
                                      </p:cBhvr>
                                    </p:animEffect>
                                    <p:set>
                                      <p:cBhvr>
                                        <p:cTn id="32" dur="1" fill="hold">
                                          <p:stCondLst>
                                            <p:cond delay="1999"/>
                                          </p:stCondLst>
                                        </p:cTn>
                                        <p:tgtEl>
                                          <p:spTgt spid="36"/>
                                        </p:tgtEl>
                                        <p:attrNameLst>
                                          <p:attrName>style.visibility</p:attrName>
                                        </p:attrNameLst>
                                      </p:cBhvr>
                                      <p:to>
                                        <p:strVal val="hidden"/>
                                      </p:to>
                                    </p:set>
                                  </p:childTnLst>
                                </p:cTn>
                              </p:par>
                              <p:par>
                                <p:cTn id="33" presetID="23" presetClass="entr" presetSubtype="272" fill="hold" nodeType="withEffect">
                                  <p:stCondLst>
                                    <p:cond delay="0"/>
                                  </p:stCondLst>
                                  <p:childTnLst>
                                    <p:set>
                                      <p:cBhvr>
                                        <p:cTn id="34" dur="1" fill="hold">
                                          <p:stCondLst>
                                            <p:cond delay="0"/>
                                          </p:stCondLst>
                                        </p:cTn>
                                        <p:tgtEl>
                                          <p:spTgt spid="131086"/>
                                        </p:tgtEl>
                                        <p:attrNameLst>
                                          <p:attrName>style.visibility</p:attrName>
                                        </p:attrNameLst>
                                      </p:cBhvr>
                                      <p:to>
                                        <p:strVal val="visible"/>
                                      </p:to>
                                    </p:set>
                                    <p:anim calcmode="lin" valueType="num">
                                      <p:cBhvr>
                                        <p:cTn id="35" dur="2000" fill="hold"/>
                                        <p:tgtEl>
                                          <p:spTgt spid="131086"/>
                                        </p:tgtEl>
                                        <p:attrNameLst>
                                          <p:attrName>ppt_w</p:attrName>
                                        </p:attrNameLst>
                                      </p:cBhvr>
                                      <p:tavLst>
                                        <p:tav tm="0">
                                          <p:val>
                                            <p:strVal val="2/3*#ppt_w"/>
                                          </p:val>
                                        </p:tav>
                                        <p:tav tm="100000">
                                          <p:val>
                                            <p:strVal val="#ppt_w"/>
                                          </p:val>
                                        </p:tav>
                                      </p:tavLst>
                                    </p:anim>
                                    <p:anim calcmode="lin" valueType="num">
                                      <p:cBhvr>
                                        <p:cTn id="36" dur="2000" fill="hold"/>
                                        <p:tgtEl>
                                          <p:spTgt spid="131086"/>
                                        </p:tgtEl>
                                        <p:attrNameLst>
                                          <p:attrName>ppt_h</p:attrName>
                                        </p:attrNameLst>
                                      </p:cBhvr>
                                      <p:tavLst>
                                        <p:tav tm="0">
                                          <p:val>
                                            <p:strVal val="2/3*#ppt_h"/>
                                          </p:val>
                                        </p:tav>
                                        <p:tav tm="100000">
                                          <p:val>
                                            <p:strVal val="#ppt_h"/>
                                          </p:val>
                                        </p:tav>
                                      </p:tavLst>
                                    </p:anim>
                                  </p:childTnLst>
                                </p:cTn>
                              </p:par>
                              <p:par>
                                <p:cTn id="37" presetID="6" presetClass="emph" presetSubtype="0" decel="50000" autoRev="1" fill="remove" nodeType="withEffect">
                                  <p:stCondLst>
                                    <p:cond delay="0"/>
                                  </p:stCondLst>
                                  <p:childTnLst>
                                    <p:animScale>
                                      <p:cBhvr>
                                        <p:cTn id="38" dur="2000" fill="hold"/>
                                        <p:tgtEl>
                                          <p:spTgt spid="131086"/>
                                        </p:tgtEl>
                                      </p:cBhvr>
                                      <p:by x="150000" y="150000"/>
                                    </p:animScale>
                                  </p:childTnLst>
                                </p:cTn>
                              </p:par>
                              <p:par>
                                <p:cTn id="39" presetID="22" presetClass="entr" presetSubtype="1" fill="hold" grpId="0" nodeType="withEffect">
                                  <p:stCondLst>
                                    <p:cond delay="3500"/>
                                  </p:stCondLst>
                                  <p:childTnLst>
                                    <p:set>
                                      <p:cBhvr>
                                        <p:cTn id="40" dur="1" fill="hold">
                                          <p:stCondLst>
                                            <p:cond delay="0"/>
                                          </p:stCondLst>
                                        </p:cTn>
                                        <p:tgtEl>
                                          <p:spTgt spid="131094"/>
                                        </p:tgtEl>
                                        <p:attrNameLst>
                                          <p:attrName>style.visibility</p:attrName>
                                        </p:attrNameLst>
                                      </p:cBhvr>
                                      <p:to>
                                        <p:strVal val="visible"/>
                                      </p:to>
                                    </p:set>
                                    <p:animEffect transition="in" filter="wipe(up)">
                                      <p:cBhvr>
                                        <p:cTn id="41" dur="500"/>
                                        <p:tgtEl>
                                          <p:spTgt spid="131094"/>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31095"/>
                                        </p:tgtEl>
                                        <p:attrNameLst>
                                          <p:attrName>style.visibility</p:attrName>
                                        </p:attrNameLst>
                                      </p:cBhvr>
                                      <p:to>
                                        <p:strVal val="visible"/>
                                      </p:to>
                                    </p:set>
                                    <p:animEffect transition="in" filter="wipe(up)">
                                      <p:cBhvr>
                                        <p:cTn id="45" dur="500"/>
                                        <p:tgtEl>
                                          <p:spTgt spid="131095"/>
                                        </p:tgtEl>
                                      </p:cBhvr>
                                    </p:animEffect>
                                  </p:childTnLst>
                                </p:cTn>
                              </p:par>
                            </p:childTnLst>
                          </p:cTn>
                        </p:par>
                        <p:par>
                          <p:cTn id="46" fill="hold">
                            <p:stCondLst>
                              <p:cond delay="4500"/>
                            </p:stCondLst>
                            <p:childTnLst>
                              <p:par>
                                <p:cTn id="47" presetID="22" presetClass="entr" presetSubtype="1" fill="hold" grpId="1" nodeType="afterEffect">
                                  <p:stCondLst>
                                    <p:cond delay="0"/>
                                  </p:stCondLst>
                                  <p:childTnLst>
                                    <p:set>
                                      <p:cBhvr>
                                        <p:cTn id="48" dur="1" fill="hold">
                                          <p:stCondLst>
                                            <p:cond delay="0"/>
                                          </p:stCondLst>
                                        </p:cTn>
                                        <p:tgtEl>
                                          <p:spTgt spid="131094"/>
                                        </p:tgtEl>
                                        <p:attrNameLst>
                                          <p:attrName>style.visibility</p:attrName>
                                        </p:attrNameLst>
                                      </p:cBhvr>
                                      <p:to>
                                        <p:strVal val="visible"/>
                                      </p:to>
                                    </p:set>
                                    <p:animEffect transition="in" filter="wipe(up)">
                                      <p:cBhvr>
                                        <p:cTn id="49" dur="500"/>
                                        <p:tgtEl>
                                          <p:spTgt spid="131094"/>
                                        </p:tgtEl>
                                      </p:cBhvr>
                                    </p:animEffect>
                                  </p:childTnLst>
                                </p:cTn>
                              </p:par>
                            </p:childTnLst>
                          </p:cTn>
                        </p:par>
                        <p:par>
                          <p:cTn id="50" fill="hold">
                            <p:stCondLst>
                              <p:cond delay="5000"/>
                            </p:stCondLst>
                            <p:childTnLst>
                              <p:par>
                                <p:cTn id="51" presetID="22" presetClass="entr" presetSubtype="1" fill="hold" grpId="1" nodeType="afterEffect">
                                  <p:stCondLst>
                                    <p:cond delay="0"/>
                                  </p:stCondLst>
                                  <p:childTnLst>
                                    <p:set>
                                      <p:cBhvr>
                                        <p:cTn id="52" dur="1" fill="hold">
                                          <p:stCondLst>
                                            <p:cond delay="0"/>
                                          </p:stCondLst>
                                        </p:cTn>
                                        <p:tgtEl>
                                          <p:spTgt spid="131095"/>
                                        </p:tgtEl>
                                        <p:attrNameLst>
                                          <p:attrName>style.visibility</p:attrName>
                                        </p:attrNameLst>
                                      </p:cBhvr>
                                      <p:to>
                                        <p:strVal val="visible"/>
                                      </p:to>
                                    </p:set>
                                    <p:animEffect transition="in" filter="wipe(up)">
                                      <p:cBhvr>
                                        <p:cTn id="53" dur="500"/>
                                        <p:tgtEl>
                                          <p:spTgt spid="131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3" grpId="0"/>
      <p:bldP spid="131094" grpId="0" animBg="1"/>
      <p:bldP spid="131094" grpId="1" animBg="1"/>
      <p:bldP spid="131095" grpId="0" animBg="1"/>
      <p:bldP spid="131095"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3123" name="Text Box 3"/>
          <p:cNvSpPr txBox="1">
            <a:spLocks noChangeArrowheads="1"/>
          </p:cNvSpPr>
          <p:nvPr/>
        </p:nvSpPr>
        <p:spPr bwMode="auto">
          <a:xfrm>
            <a:off x="1371600" y="5919180"/>
            <a:ext cx="6667500" cy="634020"/>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Consequently, the entire second national course to restore Canaan ended in failure.</a:t>
            </a:r>
            <a:endParaRPr lang="en-US" sz="2200" dirty="0">
              <a:solidFill>
                <a:schemeClr val="bg1"/>
              </a:solidFill>
              <a:latin typeface="Arial Narrow" pitchFamily="34" charset="0"/>
            </a:endParaRPr>
          </a:p>
        </p:txBody>
      </p:sp>
      <p:sp>
        <p:nvSpPr>
          <p:cNvPr id="133124" name="AutoShape 4"/>
          <p:cNvSpPr>
            <a:spLocks noChangeArrowheads="1"/>
          </p:cNvSpPr>
          <p:nvPr/>
        </p:nvSpPr>
        <p:spPr bwMode="auto">
          <a:xfrm rot="5400000">
            <a:off x="4271963" y="811213"/>
            <a:ext cx="255587" cy="4306887"/>
          </a:xfrm>
          <a:prstGeom prst="downArrow">
            <a:avLst>
              <a:gd name="adj1" fmla="val 41667"/>
              <a:gd name="adj2" fmla="val 168198"/>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grpSp>
        <p:nvGrpSpPr>
          <p:cNvPr id="133125" name="Group 5"/>
          <p:cNvGrpSpPr>
            <a:grpSpLocks/>
          </p:cNvGrpSpPr>
          <p:nvPr/>
        </p:nvGrpSpPr>
        <p:grpSpPr bwMode="auto">
          <a:xfrm>
            <a:off x="6248400" y="2514600"/>
            <a:ext cx="2286000" cy="855663"/>
            <a:chOff x="3840" y="960"/>
            <a:chExt cx="1440" cy="539"/>
          </a:xfrm>
        </p:grpSpPr>
        <p:sp>
          <p:nvSpPr>
            <p:cNvPr id="133126" name="Oval 6"/>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33127" name="WordArt 7"/>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sp>
        <p:nvSpPr>
          <p:cNvPr id="133128" name="Line 8"/>
          <p:cNvSpPr>
            <a:spLocks noChangeShapeType="1"/>
          </p:cNvSpPr>
          <p:nvPr/>
        </p:nvSpPr>
        <p:spPr bwMode="auto">
          <a:xfrm rot="20870636" flipH="1">
            <a:off x="4076700" y="2819400"/>
            <a:ext cx="533400" cy="304800"/>
          </a:xfrm>
          <a:prstGeom prst="line">
            <a:avLst/>
          </a:prstGeom>
          <a:noFill/>
          <a:ln w="76200">
            <a:solidFill>
              <a:srgbClr val="000066"/>
            </a:solidFill>
            <a:round/>
            <a:headEnd/>
            <a:tailEnd/>
          </a:ln>
          <a:effectLst/>
        </p:spPr>
        <p:txBody>
          <a:bodyPr/>
          <a:lstStyle/>
          <a:p>
            <a:endParaRPr lang="en-US"/>
          </a:p>
        </p:txBody>
      </p:sp>
      <p:sp>
        <p:nvSpPr>
          <p:cNvPr id="133129" name="Line 9"/>
          <p:cNvSpPr>
            <a:spLocks noChangeShapeType="1"/>
          </p:cNvSpPr>
          <p:nvPr/>
        </p:nvSpPr>
        <p:spPr bwMode="auto">
          <a:xfrm rot="729364">
            <a:off x="4114800" y="2819400"/>
            <a:ext cx="533400" cy="304800"/>
          </a:xfrm>
          <a:prstGeom prst="line">
            <a:avLst/>
          </a:prstGeom>
          <a:noFill/>
          <a:ln w="76200">
            <a:solidFill>
              <a:srgbClr val="000066"/>
            </a:solidFill>
            <a:round/>
            <a:headEnd/>
            <a:tailEnd/>
          </a:ln>
          <a:effectLst/>
        </p:spPr>
        <p:txBody>
          <a:bodyPr/>
          <a:lstStyle/>
          <a:p>
            <a:endParaRPr lang="en-US"/>
          </a:p>
        </p:txBody>
      </p:sp>
      <p:grpSp>
        <p:nvGrpSpPr>
          <p:cNvPr id="133130" name="Group 10"/>
          <p:cNvGrpSpPr>
            <a:grpSpLocks/>
          </p:cNvGrpSpPr>
          <p:nvPr/>
        </p:nvGrpSpPr>
        <p:grpSpPr bwMode="auto">
          <a:xfrm>
            <a:off x="3200400" y="1887538"/>
            <a:ext cx="2362200" cy="762000"/>
            <a:chOff x="3120" y="2880"/>
            <a:chExt cx="2160" cy="480"/>
          </a:xfrm>
        </p:grpSpPr>
        <p:sp>
          <p:nvSpPr>
            <p:cNvPr id="133131" name="Rectangle 11"/>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33132" name="Text Box 12"/>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grpSp>
        <p:nvGrpSpPr>
          <p:cNvPr id="133133" name="Group 13"/>
          <p:cNvGrpSpPr>
            <a:grpSpLocks/>
          </p:cNvGrpSpPr>
          <p:nvPr/>
        </p:nvGrpSpPr>
        <p:grpSpPr bwMode="auto">
          <a:xfrm>
            <a:off x="790575" y="762000"/>
            <a:ext cx="1103313" cy="1090613"/>
            <a:chOff x="4704" y="288"/>
            <a:chExt cx="672" cy="720"/>
          </a:xfrm>
        </p:grpSpPr>
        <p:sp>
          <p:nvSpPr>
            <p:cNvPr id="133134" name="Oval 14"/>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33135" name="WordArt 15"/>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133136" name="AutoShape 16"/>
          <p:cNvSpPr>
            <a:spLocks noChangeArrowheads="1"/>
          </p:cNvSpPr>
          <p:nvPr/>
        </p:nvSpPr>
        <p:spPr bwMode="auto">
          <a:xfrm rot="10800000">
            <a:off x="1257300" y="1905000"/>
            <a:ext cx="190500" cy="1447800"/>
          </a:xfrm>
          <a:prstGeom prst="downArrow">
            <a:avLst>
              <a:gd name="adj1" fmla="val 41676"/>
              <a:gd name="adj2" fmla="val 172161"/>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sp>
        <p:nvSpPr>
          <p:cNvPr id="133137" name="Text Box 17"/>
          <p:cNvSpPr txBox="1">
            <a:spLocks noChangeArrowheads="1"/>
          </p:cNvSpPr>
          <p:nvPr/>
        </p:nvSpPr>
        <p:spPr bwMode="auto">
          <a:xfrm>
            <a:off x="304800" y="0"/>
            <a:ext cx="8001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2.2.2.4 Failure of the Second National Course to Restore Canaan</a:t>
            </a:r>
          </a:p>
        </p:txBody>
      </p:sp>
      <p:grpSp>
        <p:nvGrpSpPr>
          <p:cNvPr id="133138" name="Group 18"/>
          <p:cNvGrpSpPr>
            <a:grpSpLocks/>
          </p:cNvGrpSpPr>
          <p:nvPr/>
        </p:nvGrpSpPr>
        <p:grpSpPr bwMode="auto">
          <a:xfrm>
            <a:off x="533400" y="2514600"/>
            <a:ext cx="1619250" cy="855663"/>
            <a:chOff x="1344" y="2736"/>
            <a:chExt cx="1056" cy="528"/>
          </a:xfrm>
        </p:grpSpPr>
        <p:sp>
          <p:nvSpPr>
            <p:cNvPr id="133139" name="Oval 19"/>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33140" name="WordArt 20"/>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133141" name="Group 21"/>
          <p:cNvGrpSpPr>
            <a:grpSpLocks/>
          </p:cNvGrpSpPr>
          <p:nvPr/>
        </p:nvGrpSpPr>
        <p:grpSpPr bwMode="auto">
          <a:xfrm>
            <a:off x="304800" y="3657600"/>
            <a:ext cx="8534400" cy="550863"/>
            <a:chOff x="1008" y="2736"/>
            <a:chExt cx="3264" cy="347"/>
          </a:xfrm>
        </p:grpSpPr>
        <p:sp>
          <p:nvSpPr>
            <p:cNvPr id="133142" name="Rectangle 22"/>
            <p:cNvSpPr>
              <a:spLocks noChangeArrowheads="1"/>
            </p:cNvSpPr>
            <p:nvPr/>
          </p:nvSpPr>
          <p:spPr bwMode="auto">
            <a:xfrm>
              <a:off x="1008" y="2736"/>
              <a:ext cx="3264" cy="336"/>
            </a:xfrm>
            <a:prstGeom prst="rect">
              <a:avLst/>
            </a:prstGeom>
            <a:solidFill>
              <a:srgbClr val="0000CC"/>
            </a:solidFill>
            <a:ln w="38100" algn="ctr">
              <a:noFill/>
              <a:miter lim="800000"/>
              <a:headEnd/>
              <a:tailEnd/>
            </a:ln>
            <a:effectLst/>
          </p:spPr>
          <p:txBody>
            <a:bodyPr wrap="none" anchor="ctr"/>
            <a:lstStyle/>
            <a:p>
              <a:endParaRPr lang="en-US"/>
            </a:p>
          </p:txBody>
        </p:sp>
        <p:sp>
          <p:nvSpPr>
            <p:cNvPr id="133143" name="Text Box 23"/>
            <p:cNvSpPr txBox="1">
              <a:spLocks noChangeArrowheads="1"/>
            </p:cNvSpPr>
            <p:nvPr/>
          </p:nvSpPr>
          <p:spPr bwMode="auto">
            <a:xfrm>
              <a:off x="1008" y="2764"/>
              <a:ext cx="3264" cy="319"/>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80000"/>
                </a:lnSpc>
              </a:pPr>
              <a:r>
                <a:rPr lang="en-US" sz="3400" dirty="0">
                  <a:solidFill>
                    <a:srgbClr val="EFFFFF"/>
                  </a:solidFill>
                  <a:latin typeface="Fette Engschrift" pitchFamily="2" charset="0"/>
                </a:rPr>
                <a:t>Failure of first, second, and third foundation for the Tabernacle</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barn(outVertical)">
                                      <p:cBhvr>
                                        <p:cTn id="7" dur="500"/>
                                        <p:tgtEl>
                                          <p:spTgt spid="133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5418138"/>
            <a:ext cx="9144000" cy="14398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243" name="Text Box 3"/>
          <p:cNvSpPr txBox="1">
            <a:spLocks noChangeArrowheads="1"/>
          </p:cNvSpPr>
          <p:nvPr/>
        </p:nvSpPr>
        <p:spPr bwMode="auto">
          <a:xfrm>
            <a:off x="1600200" y="5599837"/>
            <a:ext cx="5562600" cy="877163"/>
          </a:xfrm>
          <a:prstGeom prst="rect">
            <a:avLst/>
          </a:prstGeom>
          <a:noFill/>
          <a:ln w="9525">
            <a:noFill/>
            <a:miter lim="800000"/>
            <a:headEnd/>
            <a:tailEnd/>
          </a:ln>
          <a:effectLst/>
        </p:spPr>
        <p:txBody>
          <a:bodyPr wrap="square">
            <a:spAutoFit/>
          </a:bodyPr>
          <a:lstStyle/>
          <a:p>
            <a:pPr eaLnBrk="0" hangingPunct="0">
              <a:lnSpc>
                <a:spcPct val="85000"/>
              </a:lnSpc>
            </a:pPr>
            <a:r>
              <a:rPr lang="en-US" sz="2000" b="1" dirty="0">
                <a:solidFill>
                  <a:schemeClr val="bg1"/>
                </a:solidFill>
                <a:latin typeface="Arial Narrow" pitchFamily="34" charset="0"/>
              </a:rPr>
              <a:t>Moses walked a course that was the </a:t>
            </a:r>
            <a:r>
              <a:rPr lang="en-US" sz="2000" b="1" u="sng" dirty="0">
                <a:solidFill>
                  <a:schemeClr val="bg1"/>
                </a:solidFill>
                <a:latin typeface="Arial Narrow" pitchFamily="34" charset="0"/>
              </a:rPr>
              <a:t>image</a:t>
            </a:r>
            <a:r>
              <a:rPr lang="en-US" sz="2000" b="1" dirty="0">
                <a:solidFill>
                  <a:schemeClr val="bg1"/>
                </a:solidFill>
                <a:latin typeface="Arial Narrow" pitchFamily="34" charset="0"/>
              </a:rPr>
              <a:t> of </a:t>
            </a:r>
            <a:r>
              <a:rPr lang="en-US" sz="2000" b="1" dirty="0" smtClean="0">
                <a:solidFill>
                  <a:schemeClr val="bg1"/>
                </a:solidFill>
                <a:latin typeface="Arial Narrow" pitchFamily="34" charset="0"/>
              </a:rPr>
              <a:t>Jesus’ course</a:t>
            </a:r>
            <a:r>
              <a:rPr lang="en-US" sz="2000" b="1" dirty="0">
                <a:solidFill>
                  <a:schemeClr val="bg1"/>
                </a:solidFill>
                <a:latin typeface="Arial Narrow" pitchFamily="34" charset="0"/>
              </a:rPr>
              <a:t>. Still earlier, God had Jacob walk a course </a:t>
            </a:r>
            <a:r>
              <a:rPr lang="en-US" sz="2000" b="1" dirty="0" smtClean="0">
                <a:solidFill>
                  <a:schemeClr val="bg1"/>
                </a:solidFill>
                <a:latin typeface="Arial Narrow" pitchFamily="34" charset="0"/>
              </a:rPr>
              <a:t>that was </a:t>
            </a:r>
            <a:r>
              <a:rPr lang="en-US" sz="2000" b="1" dirty="0">
                <a:solidFill>
                  <a:schemeClr val="bg1"/>
                </a:solidFill>
                <a:latin typeface="Arial Narrow" pitchFamily="34" charset="0"/>
              </a:rPr>
              <a:t>a </a:t>
            </a:r>
            <a:r>
              <a:rPr lang="en-US" sz="2000" b="1" u="sng" dirty="0">
                <a:solidFill>
                  <a:schemeClr val="bg1"/>
                </a:solidFill>
                <a:latin typeface="Arial Narrow" pitchFamily="34" charset="0"/>
              </a:rPr>
              <a:t>symbolic</a:t>
            </a:r>
            <a:r>
              <a:rPr lang="en-US" sz="2000" b="1" dirty="0">
                <a:solidFill>
                  <a:schemeClr val="bg1"/>
                </a:solidFill>
                <a:latin typeface="Arial Narrow" pitchFamily="34" charset="0"/>
              </a:rPr>
              <a:t> representation of Jesus’ course.</a:t>
            </a:r>
            <a:endParaRPr lang="en-US" sz="2000" dirty="0">
              <a:solidFill>
                <a:schemeClr val="bg1"/>
              </a:solidFill>
              <a:latin typeface="Arial Narrow" pitchFamily="34" charset="0"/>
            </a:endParaRPr>
          </a:p>
        </p:txBody>
      </p:sp>
      <p:grpSp>
        <p:nvGrpSpPr>
          <p:cNvPr id="10244" name="Group 4"/>
          <p:cNvGrpSpPr>
            <a:grpSpLocks/>
          </p:cNvGrpSpPr>
          <p:nvPr/>
        </p:nvGrpSpPr>
        <p:grpSpPr bwMode="auto">
          <a:xfrm>
            <a:off x="228600" y="228600"/>
            <a:ext cx="8686800" cy="914400"/>
            <a:chOff x="144" y="144"/>
            <a:chExt cx="5472" cy="576"/>
          </a:xfrm>
        </p:grpSpPr>
        <p:sp>
          <p:nvSpPr>
            <p:cNvPr id="10245" name="AutoShape 5"/>
            <p:cNvSpPr>
              <a:spLocks noChangeArrowheads="1"/>
            </p:cNvSpPr>
            <p:nvPr/>
          </p:nvSpPr>
          <p:spPr bwMode="auto">
            <a:xfrm>
              <a:off x="144" y="144"/>
              <a:ext cx="5472" cy="576"/>
            </a:xfrm>
            <a:prstGeom prst="roundRect">
              <a:avLst>
                <a:gd name="adj" fmla="val 16667"/>
              </a:avLst>
            </a:prstGeom>
            <a:solidFill>
              <a:srgbClr val="442200"/>
            </a:solidFill>
            <a:ln w="28575">
              <a:solidFill>
                <a:srgbClr val="800000"/>
              </a:solid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10246" name="WordArt 6"/>
            <p:cNvSpPr>
              <a:spLocks noChangeArrowheads="1" noChangeShapeType="1" noTextEdit="1"/>
            </p:cNvSpPr>
            <p:nvPr/>
          </p:nvSpPr>
          <p:spPr bwMode="auto">
            <a:xfrm>
              <a:off x="240" y="288"/>
              <a:ext cx="5280" cy="336"/>
            </a:xfrm>
            <a:prstGeom prst="rect">
              <a:avLst/>
            </a:prstGeom>
          </p:spPr>
          <p:txBody>
            <a:bodyPr wrap="none" fromWordArt="1">
              <a:prstTxWarp prst="textPlain">
                <a:avLst>
                  <a:gd name="adj" fmla="val 50000"/>
                </a:avLst>
              </a:prstTxWarp>
            </a:bodyPr>
            <a:lstStyle/>
            <a:p>
              <a:pPr algn="ctr"/>
              <a:r>
                <a:rPr lang="en-US" sz="3600" kern="10">
                  <a:ln w="28575">
                    <a:solidFill>
                      <a:srgbClr val="4E0027"/>
                    </a:solidFill>
                    <a:round/>
                    <a:headEnd/>
                    <a:tailEnd/>
                  </a:ln>
                  <a:gradFill rotWithShape="0">
                    <a:gsLst>
                      <a:gs pos="0">
                        <a:srgbClr val="FFFFFF"/>
                      </a:gs>
                      <a:gs pos="100000">
                        <a:srgbClr val="FFFFCC"/>
                      </a:gs>
                    </a:gsLst>
                    <a:lin ang="5400000" scaled="1"/>
                  </a:gradFill>
                  <a:effectLst>
                    <a:outerShdw dist="12700" algn="ctr" rotWithShape="0">
                      <a:schemeClr val="tx1"/>
                    </a:outerShdw>
                  </a:effectLst>
                  <a:latin typeface="Impact"/>
                </a:rPr>
                <a:t>Model course for subjugating Satan</a:t>
              </a:r>
            </a:p>
          </p:txBody>
        </p:sp>
      </p:grpSp>
      <p:sp>
        <p:nvSpPr>
          <p:cNvPr id="10247" name="AutoShape 7"/>
          <p:cNvSpPr>
            <a:spLocks noChangeArrowheads="1"/>
          </p:cNvSpPr>
          <p:nvPr/>
        </p:nvSpPr>
        <p:spPr bwMode="auto">
          <a:xfrm>
            <a:off x="533400" y="1371600"/>
            <a:ext cx="8077200" cy="3886200"/>
          </a:xfrm>
          <a:prstGeom prst="roundRect">
            <a:avLst>
              <a:gd name="adj" fmla="val 16667"/>
            </a:avLst>
          </a:prstGeom>
          <a:solidFill>
            <a:srgbClr val="FFEA91"/>
          </a:solidFill>
          <a:ln w="28575" algn="ctr">
            <a:solidFill>
              <a:srgbClr val="800000"/>
            </a:solidFill>
            <a:round/>
            <a:headEnd/>
            <a:tailEnd/>
          </a:ln>
          <a:effectLst/>
        </p:spPr>
        <p:txBody>
          <a:bodyPr wrap="none" anchor="ctr"/>
          <a:lstStyle/>
          <a:p>
            <a:endParaRPr lang="en-US"/>
          </a:p>
        </p:txBody>
      </p:sp>
      <p:sp>
        <p:nvSpPr>
          <p:cNvPr id="10248" name="Text Box 8"/>
          <p:cNvSpPr txBox="1">
            <a:spLocks noChangeArrowheads="1"/>
          </p:cNvSpPr>
          <p:nvPr/>
        </p:nvSpPr>
        <p:spPr bwMode="auto">
          <a:xfrm>
            <a:off x="3571875" y="1371600"/>
            <a:ext cx="304800" cy="762000"/>
          </a:xfrm>
          <a:prstGeom prst="rect">
            <a:avLst/>
          </a:prstGeom>
          <a:noFill/>
          <a:ln w="9525">
            <a:noFill/>
            <a:miter lim="800000"/>
            <a:headEnd/>
            <a:tailEnd/>
          </a:ln>
          <a:effectLst/>
        </p:spPr>
        <p:txBody>
          <a:bodyPr>
            <a:spAutoFit/>
          </a:bodyPr>
          <a:lstStyle/>
          <a:p>
            <a:pPr algn="ctr">
              <a:lnSpc>
                <a:spcPct val="110000"/>
              </a:lnSpc>
            </a:pPr>
            <a:r>
              <a:rPr lang="en-US" sz="4000" b="1">
                <a:solidFill>
                  <a:srgbClr val="800000"/>
                </a:solidFill>
                <a:latin typeface="Impact" pitchFamily="34" charset="0"/>
              </a:rPr>
              <a:t>:</a:t>
            </a:r>
            <a:endParaRPr lang="en-US">
              <a:solidFill>
                <a:srgbClr val="800000"/>
              </a:solidFill>
              <a:latin typeface="Arial Black" pitchFamily="34" charset="0"/>
            </a:endParaRPr>
          </a:p>
        </p:txBody>
      </p:sp>
      <p:sp>
        <p:nvSpPr>
          <p:cNvPr id="10249" name="WordArt 9"/>
          <p:cNvSpPr>
            <a:spLocks noChangeArrowheads="1" noChangeShapeType="1" noTextEdit="1"/>
          </p:cNvSpPr>
          <p:nvPr/>
        </p:nvSpPr>
        <p:spPr bwMode="auto">
          <a:xfrm>
            <a:off x="990600" y="1581150"/>
            <a:ext cx="2438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Jacob</a:t>
            </a:r>
          </a:p>
        </p:txBody>
      </p:sp>
      <p:sp>
        <p:nvSpPr>
          <p:cNvPr id="10250" name="WordArt 10"/>
          <p:cNvSpPr>
            <a:spLocks noChangeArrowheads="1" noChangeShapeType="1" noTextEdit="1"/>
          </p:cNvSpPr>
          <p:nvPr/>
        </p:nvSpPr>
        <p:spPr bwMode="auto">
          <a:xfrm>
            <a:off x="4000500" y="1600200"/>
            <a:ext cx="3582988" cy="457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symbolic course</a:t>
            </a:r>
          </a:p>
        </p:txBody>
      </p:sp>
      <p:sp>
        <p:nvSpPr>
          <p:cNvPr id="10251" name="Text Box 11"/>
          <p:cNvSpPr txBox="1">
            <a:spLocks noChangeArrowheads="1"/>
          </p:cNvSpPr>
          <p:nvPr/>
        </p:nvSpPr>
        <p:spPr bwMode="auto">
          <a:xfrm>
            <a:off x="3571875" y="2286000"/>
            <a:ext cx="304800" cy="701675"/>
          </a:xfrm>
          <a:prstGeom prst="rect">
            <a:avLst/>
          </a:prstGeom>
          <a:noFill/>
          <a:ln w="9525">
            <a:noFill/>
            <a:miter lim="800000"/>
            <a:headEnd/>
            <a:tailEnd/>
          </a:ln>
          <a:effectLst/>
        </p:spPr>
        <p:txBody>
          <a:bodyPr>
            <a:spAutoFit/>
          </a:bodyPr>
          <a:lstStyle/>
          <a:p>
            <a:pPr algn="ctr"/>
            <a:r>
              <a:rPr lang="en-US" sz="4000" b="1">
                <a:solidFill>
                  <a:srgbClr val="800000"/>
                </a:solidFill>
                <a:latin typeface="Impact" pitchFamily="34" charset="0"/>
              </a:rPr>
              <a:t>:</a:t>
            </a:r>
            <a:endParaRPr lang="en-US">
              <a:solidFill>
                <a:srgbClr val="800000"/>
              </a:solidFill>
              <a:latin typeface="Arial Black" pitchFamily="34" charset="0"/>
            </a:endParaRPr>
          </a:p>
        </p:txBody>
      </p:sp>
      <p:sp>
        <p:nvSpPr>
          <p:cNvPr id="10252" name="WordArt 12"/>
          <p:cNvSpPr>
            <a:spLocks noChangeArrowheads="1" noChangeShapeType="1" noTextEdit="1"/>
          </p:cNvSpPr>
          <p:nvPr/>
        </p:nvSpPr>
        <p:spPr bwMode="auto">
          <a:xfrm>
            <a:off x="990600" y="2498725"/>
            <a:ext cx="2438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Moses</a:t>
            </a:r>
          </a:p>
        </p:txBody>
      </p:sp>
      <p:sp>
        <p:nvSpPr>
          <p:cNvPr id="10253" name="WordArt 13"/>
          <p:cNvSpPr>
            <a:spLocks noChangeArrowheads="1" noChangeShapeType="1" noTextEdit="1"/>
          </p:cNvSpPr>
          <p:nvPr/>
        </p:nvSpPr>
        <p:spPr bwMode="auto">
          <a:xfrm>
            <a:off x="4000500" y="3413125"/>
            <a:ext cx="41148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substantial course</a:t>
            </a:r>
          </a:p>
        </p:txBody>
      </p:sp>
      <p:sp>
        <p:nvSpPr>
          <p:cNvPr id="10254" name="Text Box 14"/>
          <p:cNvSpPr txBox="1">
            <a:spLocks noChangeArrowheads="1"/>
          </p:cNvSpPr>
          <p:nvPr/>
        </p:nvSpPr>
        <p:spPr bwMode="auto">
          <a:xfrm>
            <a:off x="3571875" y="3260725"/>
            <a:ext cx="304800" cy="701675"/>
          </a:xfrm>
          <a:prstGeom prst="rect">
            <a:avLst/>
          </a:prstGeom>
          <a:noFill/>
          <a:ln w="9525">
            <a:noFill/>
            <a:miter lim="800000"/>
            <a:headEnd/>
            <a:tailEnd/>
          </a:ln>
          <a:effectLst/>
        </p:spPr>
        <p:txBody>
          <a:bodyPr>
            <a:spAutoFit/>
          </a:bodyPr>
          <a:lstStyle/>
          <a:p>
            <a:pPr algn="ctr"/>
            <a:r>
              <a:rPr lang="en-US" sz="4000" b="1">
                <a:solidFill>
                  <a:srgbClr val="800000"/>
                </a:solidFill>
                <a:latin typeface="Impact" pitchFamily="34" charset="0"/>
              </a:rPr>
              <a:t>:</a:t>
            </a:r>
            <a:endParaRPr lang="en-US">
              <a:solidFill>
                <a:srgbClr val="800000"/>
              </a:solidFill>
              <a:latin typeface="Arial Black" pitchFamily="34" charset="0"/>
            </a:endParaRPr>
          </a:p>
        </p:txBody>
      </p:sp>
      <p:sp>
        <p:nvSpPr>
          <p:cNvPr id="10255" name="WordArt 15"/>
          <p:cNvSpPr>
            <a:spLocks noChangeArrowheads="1" noChangeShapeType="1" noTextEdit="1"/>
          </p:cNvSpPr>
          <p:nvPr/>
        </p:nvSpPr>
        <p:spPr bwMode="auto">
          <a:xfrm>
            <a:off x="990600" y="3413125"/>
            <a:ext cx="2438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Jesus</a:t>
            </a:r>
          </a:p>
        </p:txBody>
      </p:sp>
      <p:sp>
        <p:nvSpPr>
          <p:cNvPr id="10256" name="WordArt 16"/>
          <p:cNvSpPr>
            <a:spLocks noChangeArrowheads="1" noChangeShapeType="1" noTextEdit="1"/>
          </p:cNvSpPr>
          <p:nvPr/>
        </p:nvSpPr>
        <p:spPr bwMode="auto">
          <a:xfrm>
            <a:off x="4068763" y="2498725"/>
            <a:ext cx="3246437" cy="457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image course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outVertic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 calcmode="lin" valueType="num">
                                      <p:cBhvr>
                                        <p:cTn id="12" dur="1000" fill="hold"/>
                                        <p:tgtEl>
                                          <p:spTgt spid="10256"/>
                                        </p:tgtEl>
                                        <p:attrNameLst>
                                          <p:attrName>ppt_w</p:attrName>
                                        </p:attrNameLst>
                                      </p:cBhvr>
                                      <p:tavLst>
                                        <p:tav tm="0">
                                          <p:val>
                                            <p:strVal val="#ppt_w*0.70"/>
                                          </p:val>
                                        </p:tav>
                                        <p:tav tm="100000">
                                          <p:val>
                                            <p:strVal val="#ppt_w"/>
                                          </p:val>
                                        </p:tav>
                                      </p:tavLst>
                                    </p:anim>
                                    <p:anim calcmode="lin" valueType="num">
                                      <p:cBhvr>
                                        <p:cTn id="13" dur="1000" fill="hold"/>
                                        <p:tgtEl>
                                          <p:spTgt spid="10256"/>
                                        </p:tgtEl>
                                        <p:attrNameLst>
                                          <p:attrName>ppt_h</p:attrName>
                                        </p:attrNameLst>
                                      </p:cBhvr>
                                      <p:tavLst>
                                        <p:tav tm="0">
                                          <p:val>
                                            <p:strVal val="#ppt_h"/>
                                          </p:val>
                                        </p:tav>
                                        <p:tav tm="100000">
                                          <p:val>
                                            <p:strVal val="#ppt_h"/>
                                          </p:val>
                                        </p:tav>
                                      </p:tavLst>
                                    </p:anim>
                                    <p:animEffect transition="in" filter="fade">
                                      <p:cBhvr>
                                        <p:cTn id="14" dur="1000"/>
                                        <p:tgtEl>
                                          <p:spTgt spid="1025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51"/>
                                        </p:tgtEl>
                                        <p:attrNameLst>
                                          <p:attrName>style.visibility</p:attrName>
                                        </p:attrNameLst>
                                      </p:cBhvr>
                                      <p:to>
                                        <p:strVal val="visible"/>
                                      </p:to>
                                    </p:set>
                                    <p:animEffect transition="in" filter="fade">
                                      <p:cBhvr>
                                        <p:cTn id="17" dur="1000"/>
                                        <p:tgtEl>
                                          <p:spTgt spid="10251"/>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0250"/>
                                        </p:tgtEl>
                                        <p:attrNameLst>
                                          <p:attrName>style.visibility</p:attrName>
                                        </p:attrNameLst>
                                      </p:cBhvr>
                                      <p:to>
                                        <p:strVal val="visible"/>
                                      </p:to>
                                    </p:set>
                                    <p:anim calcmode="lin" valueType="num">
                                      <p:cBhvr>
                                        <p:cTn id="22" dur="1000" fill="hold"/>
                                        <p:tgtEl>
                                          <p:spTgt spid="10250"/>
                                        </p:tgtEl>
                                        <p:attrNameLst>
                                          <p:attrName>ppt_w</p:attrName>
                                        </p:attrNameLst>
                                      </p:cBhvr>
                                      <p:tavLst>
                                        <p:tav tm="0">
                                          <p:val>
                                            <p:strVal val="#ppt_w*0.70"/>
                                          </p:val>
                                        </p:tav>
                                        <p:tav tm="100000">
                                          <p:val>
                                            <p:strVal val="#ppt_w"/>
                                          </p:val>
                                        </p:tav>
                                      </p:tavLst>
                                    </p:anim>
                                    <p:anim calcmode="lin" valueType="num">
                                      <p:cBhvr>
                                        <p:cTn id="23" dur="1000" fill="hold"/>
                                        <p:tgtEl>
                                          <p:spTgt spid="10250"/>
                                        </p:tgtEl>
                                        <p:attrNameLst>
                                          <p:attrName>ppt_h</p:attrName>
                                        </p:attrNameLst>
                                      </p:cBhvr>
                                      <p:tavLst>
                                        <p:tav tm="0">
                                          <p:val>
                                            <p:strVal val="#ppt_h"/>
                                          </p:val>
                                        </p:tav>
                                        <p:tav tm="100000">
                                          <p:val>
                                            <p:strVal val="#ppt_h"/>
                                          </p:val>
                                        </p:tav>
                                      </p:tavLst>
                                    </p:anim>
                                    <p:animEffect transition="in" filter="fade">
                                      <p:cBhvr>
                                        <p:cTn id="24" dur="1000"/>
                                        <p:tgtEl>
                                          <p:spTgt spid="102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fade">
                                      <p:cBhvr>
                                        <p:cTn id="27" dur="1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8" grpId="0"/>
      <p:bldP spid="10250" grpId="0" animBg="1"/>
      <p:bldP spid="10251" grpId="0"/>
      <p:bldP spid="1025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304800" y="0"/>
            <a:ext cx="8001000" cy="579438"/>
          </a:xfrm>
          <a:prstGeom prst="rect">
            <a:avLst/>
          </a:prstGeom>
          <a:noFill/>
          <a:ln w="9525">
            <a:noFill/>
            <a:miter lim="800000"/>
            <a:headEnd/>
            <a:tailEnd/>
          </a:ln>
          <a:effectLst>
            <a:outerShdw dist="35921" dir="2700000" algn="ctr" rotWithShape="0">
              <a:srgbClr val="66FFFF"/>
            </a:outerShdw>
          </a:effectLst>
        </p:spPr>
        <p:txBody>
          <a:bodyPr>
            <a:spAutoFit/>
          </a:bodyPr>
          <a:lstStyle/>
          <a:p>
            <a:pPr eaLnBrk="0" hangingPunct="0"/>
            <a:r>
              <a:rPr lang="en-US" sz="3200" u="sng">
                <a:solidFill>
                  <a:srgbClr val="000099"/>
                </a:solidFill>
                <a:latin typeface="Fette Engschrift" pitchFamily="2" charset="0"/>
              </a:rPr>
              <a:t>2.2.2.4 Failure of the Second National Course to Restore Canaan</a:t>
            </a:r>
          </a:p>
        </p:txBody>
      </p:sp>
      <p:grpSp>
        <p:nvGrpSpPr>
          <p:cNvPr id="163843" name="Group 3"/>
          <p:cNvGrpSpPr>
            <a:grpSpLocks/>
          </p:cNvGrpSpPr>
          <p:nvPr/>
        </p:nvGrpSpPr>
        <p:grpSpPr bwMode="auto">
          <a:xfrm>
            <a:off x="304800" y="3657600"/>
            <a:ext cx="8534400" cy="550863"/>
            <a:chOff x="1008" y="2736"/>
            <a:chExt cx="3264" cy="347"/>
          </a:xfrm>
        </p:grpSpPr>
        <p:sp>
          <p:nvSpPr>
            <p:cNvPr id="163844" name="Rectangle 4"/>
            <p:cNvSpPr>
              <a:spLocks noChangeArrowheads="1"/>
            </p:cNvSpPr>
            <p:nvPr/>
          </p:nvSpPr>
          <p:spPr bwMode="auto">
            <a:xfrm>
              <a:off x="1008" y="2736"/>
              <a:ext cx="3264" cy="336"/>
            </a:xfrm>
            <a:prstGeom prst="rect">
              <a:avLst/>
            </a:prstGeom>
            <a:solidFill>
              <a:srgbClr val="0000CC"/>
            </a:solidFill>
            <a:ln w="38100" algn="ctr">
              <a:noFill/>
              <a:miter lim="800000"/>
              <a:headEnd/>
              <a:tailEnd/>
            </a:ln>
            <a:effectLst/>
          </p:spPr>
          <p:txBody>
            <a:bodyPr wrap="none" anchor="ctr"/>
            <a:lstStyle/>
            <a:p>
              <a:endParaRPr lang="en-US"/>
            </a:p>
          </p:txBody>
        </p:sp>
        <p:sp>
          <p:nvSpPr>
            <p:cNvPr id="163845" name="Text Box 5"/>
            <p:cNvSpPr txBox="1">
              <a:spLocks noChangeArrowheads="1"/>
            </p:cNvSpPr>
            <p:nvPr/>
          </p:nvSpPr>
          <p:spPr bwMode="auto">
            <a:xfrm>
              <a:off x="1008" y="2764"/>
              <a:ext cx="3264" cy="319"/>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80000"/>
                </a:lnSpc>
              </a:pPr>
              <a:r>
                <a:rPr lang="en-US" sz="3400">
                  <a:solidFill>
                    <a:srgbClr val="EFFFFF"/>
                  </a:solidFill>
                  <a:latin typeface="Fette Engschrift" pitchFamily="2" charset="0"/>
                </a:rPr>
                <a:t>Failure of first, second, and third foundation for the Tabernacle</a:t>
              </a:r>
            </a:p>
          </p:txBody>
        </p:sp>
      </p:grpSp>
      <p:sp>
        <p:nvSpPr>
          <p:cNvPr id="163846" name="AutoShape 6"/>
          <p:cNvSpPr>
            <a:spLocks noChangeArrowheads="1"/>
          </p:cNvSpPr>
          <p:nvPr/>
        </p:nvSpPr>
        <p:spPr bwMode="auto">
          <a:xfrm rot="5400000">
            <a:off x="4271963" y="811213"/>
            <a:ext cx="255587" cy="4306887"/>
          </a:xfrm>
          <a:prstGeom prst="downArrow">
            <a:avLst>
              <a:gd name="adj1" fmla="val 41667"/>
              <a:gd name="adj2" fmla="val 168198"/>
            </a:avLst>
          </a:prstGeom>
          <a:solidFill>
            <a:srgbClr val="6600CC"/>
          </a:solidFill>
          <a:ln w="38100" algn="ctr">
            <a:solidFill>
              <a:srgbClr val="6600CC"/>
            </a:solidFill>
            <a:miter lim="800000"/>
            <a:headEnd/>
            <a:tailEnd/>
          </a:ln>
          <a:effectLst/>
        </p:spPr>
        <p:txBody>
          <a:bodyPr rot="10800000" vert="eaVert" wrap="none" anchor="ctr"/>
          <a:lstStyle/>
          <a:p>
            <a:pPr algn="ctr"/>
            <a:endParaRPr lang="en-US">
              <a:latin typeface="Arial Black" pitchFamily="34" charset="0"/>
            </a:endParaRPr>
          </a:p>
        </p:txBody>
      </p:sp>
      <p:grpSp>
        <p:nvGrpSpPr>
          <p:cNvPr id="163847" name="Group 7"/>
          <p:cNvGrpSpPr>
            <a:grpSpLocks/>
          </p:cNvGrpSpPr>
          <p:nvPr/>
        </p:nvGrpSpPr>
        <p:grpSpPr bwMode="auto">
          <a:xfrm>
            <a:off x="6248400" y="2514600"/>
            <a:ext cx="2286000" cy="855663"/>
            <a:chOff x="3840" y="960"/>
            <a:chExt cx="1440" cy="539"/>
          </a:xfrm>
        </p:grpSpPr>
        <p:sp>
          <p:nvSpPr>
            <p:cNvPr id="163848" name="Oval 8"/>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63849" name="WordArt 9"/>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sp>
        <p:nvSpPr>
          <p:cNvPr id="163850" name="Line 10"/>
          <p:cNvSpPr>
            <a:spLocks noChangeShapeType="1"/>
          </p:cNvSpPr>
          <p:nvPr/>
        </p:nvSpPr>
        <p:spPr bwMode="auto">
          <a:xfrm rot="20870636" flipH="1">
            <a:off x="4076700" y="2819400"/>
            <a:ext cx="533400" cy="304800"/>
          </a:xfrm>
          <a:prstGeom prst="line">
            <a:avLst/>
          </a:prstGeom>
          <a:noFill/>
          <a:ln w="76200">
            <a:solidFill>
              <a:srgbClr val="000066"/>
            </a:solidFill>
            <a:round/>
            <a:headEnd/>
            <a:tailEnd/>
          </a:ln>
          <a:effectLst/>
        </p:spPr>
        <p:txBody>
          <a:bodyPr/>
          <a:lstStyle/>
          <a:p>
            <a:endParaRPr lang="en-US"/>
          </a:p>
        </p:txBody>
      </p:sp>
      <p:sp>
        <p:nvSpPr>
          <p:cNvPr id="163851" name="Line 11"/>
          <p:cNvSpPr>
            <a:spLocks noChangeShapeType="1"/>
          </p:cNvSpPr>
          <p:nvPr/>
        </p:nvSpPr>
        <p:spPr bwMode="auto">
          <a:xfrm rot="729364">
            <a:off x="4114800" y="2819400"/>
            <a:ext cx="533400" cy="304800"/>
          </a:xfrm>
          <a:prstGeom prst="line">
            <a:avLst/>
          </a:prstGeom>
          <a:noFill/>
          <a:ln w="76200">
            <a:solidFill>
              <a:srgbClr val="000066"/>
            </a:solidFill>
            <a:round/>
            <a:headEnd/>
            <a:tailEnd/>
          </a:ln>
          <a:effectLst/>
        </p:spPr>
        <p:txBody>
          <a:bodyPr/>
          <a:lstStyle/>
          <a:p>
            <a:endParaRPr lang="en-US"/>
          </a:p>
        </p:txBody>
      </p:sp>
      <p:grpSp>
        <p:nvGrpSpPr>
          <p:cNvPr id="163852" name="Group 12"/>
          <p:cNvGrpSpPr>
            <a:grpSpLocks/>
          </p:cNvGrpSpPr>
          <p:nvPr/>
        </p:nvGrpSpPr>
        <p:grpSpPr bwMode="auto">
          <a:xfrm>
            <a:off x="3200400" y="1887538"/>
            <a:ext cx="2362200" cy="762000"/>
            <a:chOff x="3120" y="2880"/>
            <a:chExt cx="2160" cy="480"/>
          </a:xfrm>
        </p:grpSpPr>
        <p:sp>
          <p:nvSpPr>
            <p:cNvPr id="163853" name="Rectangle 13"/>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63854" name="Text Box 14"/>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grpSp>
        <p:nvGrpSpPr>
          <p:cNvPr id="163855" name="Group 15"/>
          <p:cNvGrpSpPr>
            <a:grpSpLocks/>
          </p:cNvGrpSpPr>
          <p:nvPr/>
        </p:nvGrpSpPr>
        <p:grpSpPr bwMode="auto">
          <a:xfrm>
            <a:off x="790575" y="762000"/>
            <a:ext cx="1103313" cy="1090613"/>
            <a:chOff x="4704" y="288"/>
            <a:chExt cx="672" cy="720"/>
          </a:xfrm>
        </p:grpSpPr>
        <p:sp>
          <p:nvSpPr>
            <p:cNvPr id="163856" name="Oval 16"/>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63857" name="WordArt 17"/>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163858" name="AutoShape 18"/>
          <p:cNvSpPr>
            <a:spLocks noChangeArrowheads="1"/>
          </p:cNvSpPr>
          <p:nvPr/>
        </p:nvSpPr>
        <p:spPr bwMode="auto">
          <a:xfrm rot="10800000">
            <a:off x="1257300" y="1905000"/>
            <a:ext cx="190500" cy="1447800"/>
          </a:xfrm>
          <a:prstGeom prst="downArrow">
            <a:avLst>
              <a:gd name="adj1" fmla="val 41676"/>
              <a:gd name="adj2" fmla="val 172161"/>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63859" name="Group 19"/>
          <p:cNvGrpSpPr>
            <a:grpSpLocks/>
          </p:cNvGrpSpPr>
          <p:nvPr/>
        </p:nvGrpSpPr>
        <p:grpSpPr bwMode="auto">
          <a:xfrm>
            <a:off x="533400" y="2514600"/>
            <a:ext cx="1619250" cy="855663"/>
            <a:chOff x="1344" y="2736"/>
            <a:chExt cx="1056" cy="528"/>
          </a:xfrm>
        </p:grpSpPr>
        <p:sp>
          <p:nvSpPr>
            <p:cNvPr id="163860" name="Oval 20"/>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63861" name="WordArt 21"/>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163862" name="Group 22"/>
          <p:cNvGrpSpPr>
            <a:grpSpLocks/>
          </p:cNvGrpSpPr>
          <p:nvPr/>
        </p:nvGrpSpPr>
        <p:grpSpPr bwMode="auto">
          <a:xfrm>
            <a:off x="685800" y="4343400"/>
            <a:ext cx="7772400" cy="549275"/>
            <a:chOff x="1008" y="2736"/>
            <a:chExt cx="3264" cy="346"/>
          </a:xfrm>
        </p:grpSpPr>
        <p:sp>
          <p:nvSpPr>
            <p:cNvPr id="163863" name="Rectangle 23"/>
            <p:cNvSpPr>
              <a:spLocks noChangeArrowheads="1"/>
            </p:cNvSpPr>
            <p:nvPr/>
          </p:nvSpPr>
          <p:spPr bwMode="auto">
            <a:xfrm>
              <a:off x="1008" y="2736"/>
              <a:ext cx="3264" cy="336"/>
            </a:xfrm>
            <a:prstGeom prst="rect">
              <a:avLst/>
            </a:prstGeom>
            <a:solidFill>
              <a:srgbClr val="9C39FF"/>
            </a:solidFill>
            <a:ln w="38100" algn="ctr">
              <a:noFill/>
              <a:miter lim="800000"/>
              <a:headEnd/>
              <a:tailEnd/>
            </a:ln>
            <a:effectLst/>
          </p:spPr>
          <p:txBody>
            <a:bodyPr wrap="none" anchor="ctr"/>
            <a:lstStyle/>
            <a:p>
              <a:endParaRPr lang="en-US"/>
            </a:p>
          </p:txBody>
        </p:sp>
        <p:sp>
          <p:nvSpPr>
            <p:cNvPr id="163864" name="Text Box 24"/>
            <p:cNvSpPr txBox="1">
              <a:spLocks noChangeArrowheads="1"/>
            </p:cNvSpPr>
            <p:nvPr/>
          </p:nvSpPr>
          <p:spPr bwMode="auto">
            <a:xfrm>
              <a:off x="1008" y="2764"/>
              <a:ext cx="3264" cy="31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75000"/>
                </a:lnSpc>
              </a:pPr>
              <a:r>
                <a:rPr lang="en-US" sz="3600" b="1">
                  <a:solidFill>
                    <a:srgbClr val="FFFFE9"/>
                  </a:solidFill>
                  <a:latin typeface="Fette Engschrift" pitchFamily="2" charset="0"/>
                </a:rPr>
                <a:t>Failure of  21-month second wilderness course</a:t>
              </a:r>
            </a:p>
          </p:txBody>
        </p:sp>
      </p:grpSp>
      <p:grpSp>
        <p:nvGrpSpPr>
          <p:cNvPr id="163865" name="Group 25"/>
          <p:cNvGrpSpPr>
            <a:grpSpLocks/>
          </p:cNvGrpSpPr>
          <p:nvPr/>
        </p:nvGrpSpPr>
        <p:grpSpPr bwMode="auto">
          <a:xfrm>
            <a:off x="0" y="0"/>
            <a:ext cx="9144000" cy="5791200"/>
            <a:chOff x="0" y="0"/>
            <a:chExt cx="5760" cy="3648"/>
          </a:xfrm>
        </p:grpSpPr>
        <p:sp>
          <p:nvSpPr>
            <p:cNvPr id="163866" name="Rectangle 26"/>
            <p:cNvSpPr>
              <a:spLocks noChangeArrowheads="1"/>
            </p:cNvSpPr>
            <p:nvPr/>
          </p:nvSpPr>
          <p:spPr bwMode="auto">
            <a:xfrm>
              <a:off x="0" y="432"/>
              <a:ext cx="480" cy="3216"/>
            </a:xfrm>
            <a:prstGeom prst="rect">
              <a:avLst/>
            </a:prstGeom>
            <a:solidFill>
              <a:schemeClr val="tx1"/>
            </a:solidFill>
            <a:ln w="9525" algn="ctr">
              <a:noFill/>
              <a:miter lim="800000"/>
              <a:headEnd/>
              <a:tailEnd/>
            </a:ln>
            <a:effectLst/>
          </p:spPr>
          <p:txBody>
            <a:bodyPr wrap="none" anchor="ctr"/>
            <a:lstStyle/>
            <a:p>
              <a:endParaRPr lang="en-US"/>
            </a:p>
          </p:txBody>
        </p:sp>
        <p:sp>
          <p:nvSpPr>
            <p:cNvPr id="163867" name="Rectangle 27"/>
            <p:cNvSpPr>
              <a:spLocks noChangeArrowheads="1"/>
            </p:cNvSpPr>
            <p:nvPr/>
          </p:nvSpPr>
          <p:spPr bwMode="auto">
            <a:xfrm>
              <a:off x="0" y="0"/>
              <a:ext cx="5760" cy="432"/>
            </a:xfrm>
            <a:prstGeom prst="rect">
              <a:avLst/>
            </a:prstGeom>
            <a:solidFill>
              <a:schemeClr val="tx1"/>
            </a:solidFill>
            <a:ln w="9525" algn="ctr">
              <a:noFill/>
              <a:miter lim="800000"/>
              <a:headEnd/>
              <a:tailEnd/>
            </a:ln>
            <a:effectLst/>
          </p:spPr>
          <p:txBody>
            <a:bodyPr wrap="none" anchor="ctr"/>
            <a:lstStyle/>
            <a:p>
              <a:endParaRPr lang="en-US"/>
            </a:p>
          </p:txBody>
        </p:sp>
        <p:sp>
          <p:nvSpPr>
            <p:cNvPr id="163868" name="Rectangle 28"/>
            <p:cNvSpPr>
              <a:spLocks noChangeArrowheads="1"/>
            </p:cNvSpPr>
            <p:nvPr/>
          </p:nvSpPr>
          <p:spPr bwMode="auto">
            <a:xfrm>
              <a:off x="5280" y="432"/>
              <a:ext cx="480" cy="3216"/>
            </a:xfrm>
            <a:prstGeom prst="rect">
              <a:avLst/>
            </a:prstGeom>
            <a:solidFill>
              <a:schemeClr val="tx1"/>
            </a:solidFill>
            <a:ln w="9525" algn="ctr">
              <a:noFill/>
              <a:miter lim="800000"/>
              <a:headEnd/>
              <a:tailEnd/>
            </a:ln>
            <a:effectLst/>
          </p:spPr>
          <p:txBody>
            <a:bodyPr wrap="none" anchor="ctr"/>
            <a:lstStyle/>
            <a:p>
              <a:endParaRPr lang="en-US"/>
            </a:p>
          </p:txBody>
        </p:sp>
      </p:grpSp>
      <p:pic>
        <p:nvPicPr>
          <p:cNvPr id="163869" name="Picture 29" descr="Sinai_New_11_13_03"/>
          <p:cNvPicPr>
            <a:picLocks noChangeAspect="1" noChangeArrowheads="1"/>
          </p:cNvPicPr>
          <p:nvPr/>
        </p:nvPicPr>
        <p:blipFill>
          <a:blip r:embed="rId3">
            <a:lum bright="-30000"/>
          </a:blip>
          <a:srcRect/>
          <a:stretch>
            <a:fillRect/>
          </a:stretch>
        </p:blipFill>
        <p:spPr bwMode="auto">
          <a:xfrm>
            <a:off x="739775" y="633413"/>
            <a:ext cx="7661275" cy="5919787"/>
          </a:xfrm>
          <a:prstGeom prst="rect">
            <a:avLst/>
          </a:prstGeom>
          <a:noFill/>
        </p:spPr>
      </p:pic>
      <p:sp>
        <p:nvSpPr>
          <p:cNvPr id="163870" name="WordArt 30"/>
          <p:cNvSpPr>
            <a:spLocks noChangeArrowheads="1" noChangeShapeType="1" noTextEdit="1"/>
          </p:cNvSpPr>
          <p:nvPr/>
        </p:nvSpPr>
        <p:spPr bwMode="auto">
          <a:xfrm>
            <a:off x="3276600" y="3800475"/>
            <a:ext cx="1443038" cy="238125"/>
          </a:xfrm>
          <a:prstGeom prst="rect">
            <a:avLst/>
          </a:prstGeom>
        </p:spPr>
        <p:txBody>
          <a:bodyPr wrap="none" fromWordArt="1">
            <a:prstTxWarp prst="textCanDown">
              <a:avLst>
                <a:gd name="adj" fmla="val 33333"/>
              </a:avLst>
            </a:prstTxWarp>
          </a:bodyPr>
          <a:lstStyle/>
          <a:p>
            <a:pPr algn="ctr"/>
            <a:r>
              <a:rPr lang="en-US" sz="3600" kern="10">
                <a:ln w="3175">
                  <a:noFill/>
                  <a:round/>
                  <a:headEnd/>
                  <a:tailEnd/>
                </a:ln>
                <a:gradFill rotWithShape="1">
                  <a:gsLst>
                    <a:gs pos="0">
                      <a:srgbClr val="996633"/>
                    </a:gs>
                    <a:gs pos="100000">
                      <a:srgbClr val="663300"/>
                    </a:gs>
                  </a:gsLst>
                  <a:lin ang="2700000" scaled="1"/>
                </a:gradFill>
                <a:latin typeface="MANDELA"/>
              </a:rPr>
              <a:t>Wilderness of Sin</a:t>
            </a:r>
          </a:p>
        </p:txBody>
      </p:sp>
      <p:sp>
        <p:nvSpPr>
          <p:cNvPr id="163871" name="WordArt 31"/>
          <p:cNvSpPr>
            <a:spLocks noChangeArrowheads="1" noChangeShapeType="1" noTextEdit="1"/>
          </p:cNvSpPr>
          <p:nvPr/>
        </p:nvSpPr>
        <p:spPr bwMode="auto">
          <a:xfrm rot="-66688103">
            <a:off x="6842125" y="1404938"/>
            <a:ext cx="1485900" cy="347662"/>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63872" name="WordArt 32"/>
          <p:cNvSpPr>
            <a:spLocks noChangeArrowheads="1" noChangeShapeType="1" noTextEdit="1"/>
          </p:cNvSpPr>
          <p:nvPr/>
        </p:nvSpPr>
        <p:spPr bwMode="auto">
          <a:xfrm>
            <a:off x="7778750" y="1693863"/>
            <a:ext cx="525463"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63873" name="WordArt 33"/>
          <p:cNvSpPr>
            <a:spLocks noChangeArrowheads="1" noChangeShapeType="1" noTextEdit="1"/>
          </p:cNvSpPr>
          <p:nvPr/>
        </p:nvSpPr>
        <p:spPr bwMode="auto">
          <a:xfrm>
            <a:off x="7775575" y="1838325"/>
            <a:ext cx="523875"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63874" name="WordArt 34"/>
          <p:cNvSpPr>
            <a:spLocks noChangeArrowheads="1" noChangeShapeType="1" noTextEdit="1"/>
          </p:cNvSpPr>
          <p:nvPr/>
        </p:nvSpPr>
        <p:spPr bwMode="auto">
          <a:xfrm>
            <a:off x="7058025" y="2171700"/>
            <a:ext cx="1320800"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63875" name="WordArt 35"/>
          <p:cNvSpPr>
            <a:spLocks noChangeArrowheads="1" noChangeShapeType="1" noTextEdit="1"/>
          </p:cNvSpPr>
          <p:nvPr/>
        </p:nvSpPr>
        <p:spPr bwMode="auto">
          <a:xfrm rot="-25553890">
            <a:off x="560387" y="3932238"/>
            <a:ext cx="1751013" cy="439738"/>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63876" name="WordArt 36"/>
          <p:cNvSpPr>
            <a:spLocks noChangeArrowheads="1" noChangeShapeType="1" noTextEdit="1"/>
          </p:cNvSpPr>
          <p:nvPr/>
        </p:nvSpPr>
        <p:spPr bwMode="auto">
          <a:xfrm rot="-42460276">
            <a:off x="6627813" y="3205163"/>
            <a:ext cx="1752600" cy="1697037"/>
          </a:xfrm>
          <a:prstGeom prst="rect">
            <a:avLst/>
          </a:prstGeom>
        </p:spPr>
        <p:txBody>
          <a:bodyPr wrap="none" fromWordArt="1">
            <a:prstTxWarp prst="textCurveDown">
              <a:avLst>
                <a:gd name="adj" fmla="val 52630"/>
              </a:avLst>
            </a:prstTxWarp>
          </a:bodyPr>
          <a:lstStyle/>
          <a:p>
            <a:pPr algn="ctr"/>
            <a:r>
              <a:rPr lang="en-US" sz="3600" kern="10" dirty="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dirty="0">
                <a:ln w="12700">
                  <a:noFill/>
                  <a:round/>
                  <a:headEnd/>
                  <a:tailEnd/>
                </a:ln>
                <a:gradFill rotWithShape="1">
                  <a:gsLst>
                    <a:gs pos="0">
                      <a:srgbClr val="996633"/>
                    </a:gs>
                    <a:gs pos="100000">
                      <a:srgbClr val="663300"/>
                    </a:gs>
                  </a:gsLst>
                  <a:lin ang="2700000" scaled="1"/>
                </a:gradFill>
                <a:latin typeface="MANDELA"/>
              </a:rPr>
              <a:t>of</a:t>
            </a:r>
          </a:p>
          <a:p>
            <a:pPr algn="ctr"/>
            <a:r>
              <a:rPr lang="en-US" sz="3600" kern="10" dirty="0" err="1">
                <a:ln w="12700">
                  <a:noFill/>
                  <a:round/>
                  <a:headEnd/>
                  <a:tailEnd/>
                </a:ln>
                <a:gradFill rotWithShape="1">
                  <a:gsLst>
                    <a:gs pos="0">
                      <a:srgbClr val="996633"/>
                    </a:gs>
                    <a:gs pos="100000">
                      <a:srgbClr val="663300"/>
                    </a:gs>
                  </a:gsLst>
                  <a:lin ang="2700000" scaled="1"/>
                </a:gradFill>
                <a:latin typeface="MANDELA"/>
              </a:rPr>
              <a:t>Midian</a:t>
            </a:r>
            <a:endParaRPr lang="en-US" sz="3600" kern="10" dirty="0">
              <a:ln w="12700">
                <a:noFill/>
                <a:round/>
                <a:headEnd/>
                <a:tailEnd/>
              </a:ln>
              <a:gradFill rotWithShape="1">
                <a:gsLst>
                  <a:gs pos="0">
                    <a:srgbClr val="996633"/>
                  </a:gs>
                  <a:gs pos="100000">
                    <a:srgbClr val="663300"/>
                  </a:gs>
                </a:gsLst>
                <a:lin ang="2700000" scaled="1"/>
              </a:gradFill>
              <a:latin typeface="MANDELA"/>
            </a:endParaRPr>
          </a:p>
        </p:txBody>
      </p:sp>
      <p:sp>
        <p:nvSpPr>
          <p:cNvPr id="163877" name="WordArt 37"/>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163878" name="WordArt 38"/>
          <p:cNvSpPr>
            <a:spLocks noChangeArrowheads="1" noChangeShapeType="1" noTextEdit="1"/>
          </p:cNvSpPr>
          <p:nvPr/>
        </p:nvSpPr>
        <p:spPr bwMode="auto">
          <a:xfrm>
            <a:off x="3886200" y="4800600"/>
            <a:ext cx="927100" cy="228600"/>
          </a:xfrm>
          <a:prstGeom prst="rect">
            <a:avLst/>
          </a:prstGeom>
        </p:spPr>
        <p:txBody>
          <a:bodyPr spcFirstLastPara="1" wrap="none" fromWordArt="1">
            <a:prstTxWarp prst="textArchDown">
              <a:avLst>
                <a:gd name="adj" fmla="val 145726"/>
              </a:avLst>
            </a:prstTxWarp>
          </a:bodyPr>
          <a:lstStyle/>
          <a:p>
            <a:pPr algn="ctr"/>
            <a:r>
              <a:rPr lang="en-US" sz="3600" kern="10">
                <a:ln w="3175">
                  <a:noFill/>
                  <a:round/>
                  <a:headEnd/>
                  <a:tailEnd/>
                </a:ln>
                <a:solidFill>
                  <a:srgbClr val="996633"/>
                </a:solidFill>
                <a:latin typeface="Arial Black"/>
              </a:rPr>
              <a:t>Mt. Horeb</a:t>
            </a:r>
          </a:p>
        </p:txBody>
      </p:sp>
      <p:sp>
        <p:nvSpPr>
          <p:cNvPr id="163879" name="Freeform 39"/>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grpSp>
        <p:nvGrpSpPr>
          <p:cNvPr id="163880" name="Group 40"/>
          <p:cNvGrpSpPr>
            <a:grpSpLocks/>
          </p:cNvGrpSpPr>
          <p:nvPr/>
        </p:nvGrpSpPr>
        <p:grpSpPr bwMode="auto">
          <a:xfrm>
            <a:off x="2540000" y="2487613"/>
            <a:ext cx="1677988" cy="2200275"/>
            <a:chOff x="1600" y="1567"/>
            <a:chExt cx="1057" cy="1386"/>
          </a:xfrm>
        </p:grpSpPr>
        <p:sp>
          <p:nvSpPr>
            <p:cNvPr id="163881" name="Freeform 41"/>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882" name="Freeform 42"/>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883" name="Oval 43"/>
            <p:cNvSpPr>
              <a:spLocks noChangeArrowheads="1"/>
            </p:cNvSpPr>
            <p:nvPr/>
          </p:nvSpPr>
          <p:spPr bwMode="auto">
            <a:xfrm>
              <a:off x="2602" y="2908"/>
              <a:ext cx="55" cy="45"/>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63884" name="Oval 44"/>
            <p:cNvSpPr>
              <a:spLocks noChangeArrowheads="1"/>
            </p:cNvSpPr>
            <p:nvPr/>
          </p:nvSpPr>
          <p:spPr bwMode="auto">
            <a:xfrm>
              <a:off x="1767" y="1685"/>
              <a:ext cx="56" cy="45"/>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63885" name="Oval 45"/>
            <p:cNvSpPr>
              <a:spLocks noChangeArrowheads="1"/>
            </p:cNvSpPr>
            <p:nvPr/>
          </p:nvSpPr>
          <p:spPr bwMode="auto">
            <a:xfrm>
              <a:off x="1600" y="1567"/>
              <a:ext cx="56" cy="45"/>
            </a:xfrm>
            <a:prstGeom prst="ellipse">
              <a:avLst/>
            </a:prstGeom>
            <a:solidFill>
              <a:srgbClr val="FF3300"/>
            </a:solidFill>
            <a:ln w="57150">
              <a:solidFill>
                <a:srgbClr val="FF3300"/>
              </a:solidFill>
              <a:round/>
              <a:headEnd/>
              <a:tailEnd/>
            </a:ln>
            <a:effectLst/>
          </p:spPr>
          <p:txBody>
            <a:bodyPr wrap="none" anchor="ctr"/>
            <a:lstStyle/>
            <a:p>
              <a:endParaRPr lang="en-US"/>
            </a:p>
          </p:txBody>
        </p:sp>
        <p:grpSp>
          <p:nvGrpSpPr>
            <p:cNvPr id="163886" name="Group 46"/>
            <p:cNvGrpSpPr>
              <a:grpSpLocks/>
            </p:cNvGrpSpPr>
            <p:nvPr/>
          </p:nvGrpSpPr>
          <p:grpSpPr bwMode="auto">
            <a:xfrm>
              <a:off x="1920" y="1595"/>
              <a:ext cx="672" cy="1252"/>
              <a:chOff x="1920" y="1595"/>
              <a:chExt cx="672" cy="1252"/>
            </a:xfrm>
          </p:grpSpPr>
          <p:sp>
            <p:nvSpPr>
              <p:cNvPr id="163887" name="Freeform 47"/>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888" name="Freeform 48"/>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889" name="Freeform 49"/>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890" name="Freeform 50"/>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891" name="Freeform 51"/>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grpSp>
      <p:sp>
        <p:nvSpPr>
          <p:cNvPr id="163892" name="Oval 52"/>
          <p:cNvSpPr>
            <a:spLocks noChangeArrowheads="1"/>
          </p:cNvSpPr>
          <p:nvPr/>
        </p:nvSpPr>
        <p:spPr bwMode="auto">
          <a:xfrm>
            <a:off x="6618288" y="3281363"/>
            <a:ext cx="87312" cy="71437"/>
          </a:xfrm>
          <a:prstGeom prst="ellipse">
            <a:avLst/>
          </a:prstGeom>
          <a:solidFill>
            <a:srgbClr val="FF3300"/>
          </a:solidFill>
          <a:ln w="57150">
            <a:solidFill>
              <a:srgbClr val="FF3300"/>
            </a:solidFill>
            <a:round/>
            <a:headEnd/>
            <a:tailEnd/>
          </a:ln>
          <a:effectLst/>
        </p:spPr>
        <p:txBody>
          <a:bodyPr wrap="none" anchor="ctr"/>
          <a:lstStyle/>
          <a:p>
            <a:endParaRPr lang="en-US"/>
          </a:p>
        </p:txBody>
      </p:sp>
      <p:grpSp>
        <p:nvGrpSpPr>
          <p:cNvPr id="163893" name="Group 53"/>
          <p:cNvGrpSpPr>
            <a:grpSpLocks/>
          </p:cNvGrpSpPr>
          <p:nvPr/>
        </p:nvGrpSpPr>
        <p:grpSpPr bwMode="auto">
          <a:xfrm>
            <a:off x="4495800" y="1981200"/>
            <a:ext cx="2971800" cy="2773363"/>
            <a:chOff x="2832" y="1248"/>
            <a:chExt cx="1872" cy="1747"/>
          </a:xfrm>
        </p:grpSpPr>
        <p:grpSp>
          <p:nvGrpSpPr>
            <p:cNvPr id="163894" name="Group 54"/>
            <p:cNvGrpSpPr>
              <a:grpSpLocks/>
            </p:cNvGrpSpPr>
            <p:nvPr/>
          </p:nvGrpSpPr>
          <p:grpSpPr bwMode="auto">
            <a:xfrm>
              <a:off x="2832" y="1680"/>
              <a:ext cx="1311" cy="1315"/>
              <a:chOff x="2832" y="1680"/>
              <a:chExt cx="1311" cy="1315"/>
            </a:xfrm>
          </p:grpSpPr>
          <p:sp>
            <p:nvSpPr>
              <p:cNvPr id="163895" name="Oval 55"/>
              <p:cNvSpPr>
                <a:spLocks noChangeArrowheads="1"/>
              </p:cNvSpPr>
              <p:nvPr/>
            </p:nvSpPr>
            <p:spPr bwMode="auto">
              <a:xfrm>
                <a:off x="4025" y="1680"/>
                <a:ext cx="55" cy="45"/>
              </a:xfrm>
              <a:prstGeom prst="ellipse">
                <a:avLst/>
              </a:prstGeom>
              <a:solidFill>
                <a:srgbClr val="FF3300"/>
              </a:solidFill>
              <a:ln w="57150">
                <a:solidFill>
                  <a:srgbClr val="FF3300"/>
                </a:solidFill>
                <a:round/>
                <a:headEnd/>
                <a:tailEnd/>
              </a:ln>
              <a:effectLst/>
            </p:spPr>
            <p:txBody>
              <a:bodyPr wrap="none" anchor="ctr"/>
              <a:lstStyle/>
              <a:p>
                <a:pPr algn="ctr"/>
                <a:endParaRPr lang="en-US" sz="3200">
                  <a:solidFill>
                    <a:srgbClr val="000099"/>
                  </a:solidFill>
                  <a:latin typeface="Arial Black" pitchFamily="34" charset="0"/>
                </a:endParaRPr>
              </a:p>
            </p:txBody>
          </p:sp>
          <p:sp>
            <p:nvSpPr>
              <p:cNvPr id="163896" name="Oval 56"/>
              <p:cNvSpPr>
                <a:spLocks noChangeArrowheads="1"/>
              </p:cNvSpPr>
              <p:nvPr/>
            </p:nvSpPr>
            <p:spPr bwMode="auto">
              <a:xfrm>
                <a:off x="3545" y="2547"/>
                <a:ext cx="55" cy="45"/>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63897" name="Freeform 57"/>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898" name="Freeform 58"/>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899" name="Freeform 59"/>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900" name="Freeform 60"/>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901" name="Oval 61"/>
              <p:cNvSpPr>
                <a:spLocks noChangeArrowheads="1"/>
              </p:cNvSpPr>
              <p:nvPr/>
            </p:nvSpPr>
            <p:spPr bwMode="auto">
              <a:xfrm>
                <a:off x="3257" y="2688"/>
                <a:ext cx="55" cy="45"/>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63902" name="Freeform 62"/>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903" name="Freeform 63"/>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grpSp>
          <p:nvGrpSpPr>
            <p:cNvPr id="163904" name="Group 64"/>
            <p:cNvGrpSpPr>
              <a:grpSpLocks/>
            </p:cNvGrpSpPr>
            <p:nvPr/>
          </p:nvGrpSpPr>
          <p:grpSpPr bwMode="auto">
            <a:xfrm>
              <a:off x="4080" y="1248"/>
              <a:ext cx="624" cy="384"/>
              <a:chOff x="4080" y="1248"/>
              <a:chExt cx="624" cy="384"/>
            </a:xfrm>
          </p:grpSpPr>
          <p:sp>
            <p:nvSpPr>
              <p:cNvPr id="163905" name="Freeform 65"/>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906" name="Freeform 66"/>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907" name="Freeform 67"/>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908" name="Freeform 68"/>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63909" name="Freeform 69"/>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grpSp>
      <p:sp>
        <p:nvSpPr>
          <p:cNvPr id="163913" name="AutoShape 73"/>
          <p:cNvSpPr>
            <a:spLocks noChangeArrowheads="1"/>
          </p:cNvSpPr>
          <p:nvPr/>
        </p:nvSpPr>
        <p:spPr bwMode="auto">
          <a:xfrm flipH="1">
            <a:off x="7923213" y="1906588"/>
            <a:ext cx="76200" cy="76200"/>
          </a:xfrm>
          <a:prstGeom prst="triangle">
            <a:avLst>
              <a:gd name="adj" fmla="val 50000"/>
            </a:avLst>
          </a:prstGeom>
          <a:solidFill>
            <a:srgbClr val="CC6600"/>
          </a:solidFill>
          <a:ln w="57150" algn="ctr">
            <a:solidFill>
              <a:srgbClr val="663300"/>
            </a:solidFill>
            <a:miter lim="800000"/>
            <a:headEnd/>
            <a:tailEnd/>
          </a:ln>
          <a:effectLst/>
        </p:spPr>
        <p:txBody>
          <a:bodyPr anchor="ctr">
            <a:spAutoFit/>
          </a:bodyPr>
          <a:lstStyle/>
          <a:p>
            <a:endParaRPr lang="en-US"/>
          </a:p>
        </p:txBody>
      </p:sp>
      <p:sp>
        <p:nvSpPr>
          <p:cNvPr id="163916" name="Text Box 76"/>
          <p:cNvSpPr txBox="1">
            <a:spLocks noChangeArrowheads="1"/>
          </p:cNvSpPr>
          <p:nvPr/>
        </p:nvSpPr>
        <p:spPr bwMode="auto">
          <a:xfrm>
            <a:off x="762000" y="4419600"/>
            <a:ext cx="7620000" cy="513602"/>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75000"/>
              </a:lnSpc>
            </a:pPr>
            <a:r>
              <a:rPr lang="en-US" sz="3600" b="1" dirty="0">
                <a:solidFill>
                  <a:srgbClr val="FFFFE9"/>
                </a:solidFill>
                <a:effectLst>
                  <a:outerShdw dist="38100" dir="12960000" algn="tl">
                    <a:srgbClr val="000000"/>
                  </a:outerShdw>
                </a:effectLst>
                <a:latin typeface="Fette Engschrift" pitchFamily="2" charset="0"/>
              </a:rPr>
              <a:t>Failure of  21-month second wilderness course</a:t>
            </a:r>
          </a:p>
        </p:txBody>
      </p:sp>
      <p:sp>
        <p:nvSpPr>
          <p:cNvPr id="163921" name="Text Box 81"/>
          <p:cNvSpPr txBox="1">
            <a:spLocks noChangeArrowheads="1"/>
          </p:cNvSpPr>
          <p:nvPr/>
        </p:nvSpPr>
        <p:spPr bwMode="auto">
          <a:xfrm>
            <a:off x="317500" y="12700"/>
            <a:ext cx="8001000" cy="579438"/>
          </a:xfrm>
          <a:prstGeom prst="rect">
            <a:avLst/>
          </a:prstGeom>
          <a:noFill/>
          <a:ln w="9525">
            <a:noFill/>
            <a:miter lim="800000"/>
            <a:headEnd/>
            <a:tailEnd/>
          </a:ln>
          <a:effectLst/>
        </p:spPr>
        <p:txBody>
          <a:bodyPr>
            <a:spAutoFit/>
          </a:bodyPr>
          <a:lstStyle/>
          <a:p>
            <a:pPr eaLnBrk="0" hangingPunct="0"/>
            <a:r>
              <a:rPr lang="en-US" sz="3200" u="sng">
                <a:solidFill>
                  <a:srgbClr val="66FFFF"/>
                </a:solidFill>
                <a:latin typeface="Fette Engschrift" pitchFamily="2" charset="0"/>
              </a:rPr>
              <a:t>2.2.2.4 Failure of the Second National Course to Restore Canaan</a:t>
            </a:r>
          </a:p>
        </p:txBody>
      </p:sp>
      <p:grpSp>
        <p:nvGrpSpPr>
          <p:cNvPr id="163922" name="Group 82"/>
          <p:cNvGrpSpPr>
            <a:grpSpLocks/>
          </p:cNvGrpSpPr>
          <p:nvPr/>
        </p:nvGrpSpPr>
        <p:grpSpPr bwMode="auto">
          <a:xfrm>
            <a:off x="6705600" y="2058988"/>
            <a:ext cx="1446213" cy="1238250"/>
            <a:chOff x="4224" y="1297"/>
            <a:chExt cx="911" cy="780"/>
          </a:xfrm>
        </p:grpSpPr>
        <p:grpSp>
          <p:nvGrpSpPr>
            <p:cNvPr id="163923" name="Group 83"/>
            <p:cNvGrpSpPr>
              <a:grpSpLocks/>
            </p:cNvGrpSpPr>
            <p:nvPr/>
          </p:nvGrpSpPr>
          <p:grpSpPr bwMode="auto">
            <a:xfrm>
              <a:off x="4224" y="1441"/>
              <a:ext cx="573" cy="636"/>
              <a:chOff x="4224" y="1440"/>
              <a:chExt cx="574" cy="637"/>
            </a:xfrm>
          </p:grpSpPr>
          <p:sp>
            <p:nvSpPr>
              <p:cNvPr id="163924" name="WordArt 84"/>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63925" name="Arc 85"/>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sp>
            <p:nvSpPr>
              <p:cNvPr id="163926" name="WordArt 86"/>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63927" name="Arc 87"/>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sp>
            <p:nvSpPr>
              <p:cNvPr id="163928" name="WordArt 88"/>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63929" name="Arc 89"/>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sp>
            <p:nvSpPr>
              <p:cNvPr id="163930" name="WordArt 90"/>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FF00"/>
                    </a:solidFill>
                    <a:effectLst>
                      <a:outerShdw dist="17961" dir="18900000" algn="ctr" rotWithShape="0">
                        <a:schemeClr val="tx1"/>
                      </a:outerShdw>
                    </a:effectLst>
                    <a:latin typeface="Century"/>
                  </a:rPr>
                  <a:t>.</a:t>
                </a:r>
              </a:p>
            </p:txBody>
          </p:sp>
          <p:sp>
            <p:nvSpPr>
              <p:cNvPr id="163931" name="Arc 91"/>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grpSp>
        <p:grpSp>
          <p:nvGrpSpPr>
            <p:cNvPr id="163932" name="Group 92"/>
            <p:cNvGrpSpPr>
              <a:grpSpLocks/>
            </p:cNvGrpSpPr>
            <p:nvPr/>
          </p:nvGrpSpPr>
          <p:grpSpPr bwMode="auto">
            <a:xfrm>
              <a:off x="4703" y="1393"/>
              <a:ext cx="432" cy="101"/>
              <a:chOff x="4704" y="1392"/>
              <a:chExt cx="432" cy="101"/>
            </a:xfrm>
          </p:grpSpPr>
          <p:sp>
            <p:nvSpPr>
              <p:cNvPr id="163933" name="Arc 93"/>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FFFF00"/>
                </a:solidFill>
                <a:prstDash val="lgDashDot"/>
                <a:round/>
                <a:headEnd/>
                <a:tailEnd/>
              </a:ln>
              <a:effectLst>
                <a:outerShdw dist="25400" algn="ctr" rotWithShape="0">
                  <a:schemeClr val="tx2"/>
                </a:outerShdw>
              </a:effectLst>
            </p:spPr>
            <p:txBody>
              <a:bodyPr anchor="ctr">
                <a:spAutoFit/>
              </a:bodyPr>
              <a:lstStyle/>
              <a:p>
                <a:endParaRPr lang="en-US"/>
              </a:p>
            </p:txBody>
          </p:sp>
          <p:sp>
            <p:nvSpPr>
              <p:cNvPr id="163934" name="Arc 94"/>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prstDash val="lgDashDot"/>
                <a:round/>
                <a:headEnd/>
                <a:tailEnd/>
              </a:ln>
              <a:effectLst>
                <a:outerShdw dist="25400" algn="ctr" rotWithShape="0">
                  <a:schemeClr val="tx2"/>
                </a:outerShdw>
              </a:effectLst>
            </p:spPr>
            <p:txBody>
              <a:bodyPr anchor="ctr">
                <a:spAutoFit/>
              </a:bodyPr>
              <a:lstStyle/>
              <a:p>
                <a:endParaRPr lang="en-US"/>
              </a:p>
            </p:txBody>
          </p:sp>
          <p:sp>
            <p:nvSpPr>
              <p:cNvPr id="163935" name="WordArt 95"/>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63936" name="WordArt 96"/>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grpSp>
        <p:grpSp>
          <p:nvGrpSpPr>
            <p:cNvPr id="163937" name="Group 97"/>
            <p:cNvGrpSpPr>
              <a:grpSpLocks/>
            </p:cNvGrpSpPr>
            <p:nvPr/>
          </p:nvGrpSpPr>
          <p:grpSpPr bwMode="auto">
            <a:xfrm rot="824930">
              <a:off x="5039" y="1297"/>
              <a:ext cx="54" cy="136"/>
              <a:chOff x="5040" y="1304"/>
              <a:chExt cx="54" cy="136"/>
            </a:xfrm>
          </p:grpSpPr>
          <p:sp>
            <p:nvSpPr>
              <p:cNvPr id="163938" name="Arc 98"/>
              <p:cNvSpPr>
                <a:spLocks/>
              </p:cNvSpPr>
              <p:nvPr/>
            </p:nvSpPr>
            <p:spPr bwMode="auto">
              <a:xfrm rot="19008633" flipV="1">
                <a:off x="5040" y="1304"/>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sp>
            <p:nvSpPr>
              <p:cNvPr id="163939" name="AutoShape 99"/>
              <p:cNvSpPr>
                <a:spLocks noChangeArrowheads="1"/>
              </p:cNvSpPr>
              <p:nvPr/>
            </p:nvSpPr>
            <p:spPr bwMode="auto">
              <a:xfrm rot="-2249214">
                <a:off x="5040" y="1304"/>
                <a:ext cx="48" cy="48"/>
              </a:xfrm>
              <a:prstGeom prst="triangle">
                <a:avLst>
                  <a:gd name="adj" fmla="val 52083"/>
                </a:avLst>
              </a:prstGeom>
              <a:solidFill>
                <a:srgbClr val="FFFF00"/>
              </a:solidFill>
              <a:ln w="19050" algn="ctr">
                <a:solidFill>
                  <a:srgbClr val="FFFF00"/>
                </a:solidFill>
                <a:miter lim="800000"/>
                <a:headEnd/>
                <a:tailEnd/>
              </a:ln>
              <a:effectLst/>
            </p:spPr>
            <p:txBody>
              <a:bodyPr anchor="ctr">
                <a:spAutoFit/>
              </a:bodyPr>
              <a:lstStyle/>
              <a:p>
                <a:endParaRPr lang="en-US"/>
              </a:p>
            </p:txBody>
          </p:sp>
        </p:grpSp>
      </p:grpSp>
      <p:grpSp>
        <p:nvGrpSpPr>
          <p:cNvPr id="163940" name="Group 100"/>
          <p:cNvGrpSpPr>
            <a:grpSpLocks/>
          </p:cNvGrpSpPr>
          <p:nvPr/>
        </p:nvGrpSpPr>
        <p:grpSpPr bwMode="auto">
          <a:xfrm>
            <a:off x="990600" y="1219200"/>
            <a:ext cx="1797050" cy="1463675"/>
            <a:chOff x="624" y="768"/>
            <a:chExt cx="1132" cy="922"/>
          </a:xfrm>
        </p:grpSpPr>
        <p:sp>
          <p:nvSpPr>
            <p:cNvPr id="163941" name="WordArt 101"/>
            <p:cNvSpPr>
              <a:spLocks noChangeArrowheads="1" noChangeShapeType="1" noTextEdit="1"/>
            </p:cNvSpPr>
            <p:nvPr/>
          </p:nvSpPr>
          <p:spPr bwMode="auto">
            <a:xfrm>
              <a:off x="624" y="768"/>
              <a:ext cx="912" cy="624"/>
            </a:xfrm>
            <a:prstGeom prst="rect">
              <a:avLst/>
            </a:prstGeom>
          </p:spPr>
          <p:txBody>
            <a:bodyPr wrap="none" fromWordArt="1">
              <a:prstTxWarp prst="textPlain">
                <a:avLst>
                  <a:gd name="adj" fmla="val 50000"/>
                </a:avLst>
              </a:prstTxWarp>
            </a:bodyPr>
            <a:lstStyle/>
            <a:p>
              <a:pPr algn="ctr"/>
              <a:r>
                <a:rPr lang="en-US" sz="3600" kern="10" dirty="0">
                  <a:ln w="9525">
                    <a:solidFill>
                      <a:srgbClr val="003300"/>
                    </a:solidFill>
                    <a:round/>
                    <a:headEnd/>
                    <a:tailEnd/>
                  </a:ln>
                  <a:solidFill>
                    <a:srgbClr val="57FF57"/>
                  </a:solidFill>
                  <a:latin typeface="Arial Black"/>
                </a:rPr>
                <a:t>Second</a:t>
              </a:r>
            </a:p>
            <a:p>
              <a:pPr algn="ctr"/>
              <a:r>
                <a:rPr lang="en-US" sz="3600" kern="10" dirty="0">
                  <a:ln w="9525">
                    <a:solidFill>
                      <a:srgbClr val="003300"/>
                    </a:solidFill>
                    <a:round/>
                    <a:headEnd/>
                    <a:tailEnd/>
                  </a:ln>
                  <a:solidFill>
                    <a:srgbClr val="57FF57"/>
                  </a:solidFill>
                  <a:latin typeface="Arial Black"/>
                </a:rPr>
                <a:t>twenty-one-month</a:t>
              </a:r>
            </a:p>
            <a:p>
              <a:pPr algn="ctr"/>
              <a:r>
                <a:rPr lang="en-US" sz="3600" kern="10" dirty="0">
                  <a:ln w="9525">
                    <a:solidFill>
                      <a:srgbClr val="003300"/>
                    </a:solidFill>
                    <a:round/>
                    <a:headEnd/>
                    <a:tailEnd/>
                  </a:ln>
                  <a:solidFill>
                    <a:srgbClr val="57FF57"/>
                  </a:solidFill>
                  <a:latin typeface="Arial Black"/>
                </a:rPr>
                <a:t>course</a:t>
              </a:r>
            </a:p>
          </p:txBody>
        </p:sp>
        <p:sp>
          <p:nvSpPr>
            <p:cNvPr id="163942" name="Line 102"/>
            <p:cNvSpPr>
              <a:spLocks noChangeShapeType="1"/>
            </p:cNvSpPr>
            <p:nvPr/>
          </p:nvSpPr>
          <p:spPr bwMode="auto">
            <a:xfrm rot="13803019" flipV="1">
              <a:off x="1521" y="1456"/>
              <a:ext cx="353" cy="116"/>
            </a:xfrm>
            <a:prstGeom prst="line">
              <a:avLst/>
            </a:prstGeom>
            <a:noFill/>
            <a:ln w="28575">
              <a:solidFill>
                <a:srgbClr val="00FF00"/>
              </a:solidFill>
              <a:prstDash val="sysDot"/>
              <a:round/>
              <a:headEnd/>
              <a:tailEnd/>
            </a:ln>
            <a:effectLst/>
          </p:spPr>
          <p:txBody>
            <a:bodyPr/>
            <a:lstStyle/>
            <a:p>
              <a:endParaRPr lang="en-US"/>
            </a:p>
          </p:txBody>
        </p:sp>
      </p:grpSp>
      <p:grpSp>
        <p:nvGrpSpPr>
          <p:cNvPr id="163943" name="Group 103"/>
          <p:cNvGrpSpPr>
            <a:grpSpLocks/>
          </p:cNvGrpSpPr>
          <p:nvPr/>
        </p:nvGrpSpPr>
        <p:grpSpPr bwMode="auto">
          <a:xfrm>
            <a:off x="6477000" y="2514600"/>
            <a:ext cx="457200" cy="685800"/>
            <a:chOff x="4080" y="1584"/>
            <a:chExt cx="288" cy="432"/>
          </a:xfrm>
        </p:grpSpPr>
        <p:sp>
          <p:nvSpPr>
            <p:cNvPr id="163944" name="Freeform 104"/>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mpd="sng">
              <a:solidFill>
                <a:srgbClr val="FFFF00"/>
              </a:solidFill>
              <a:round/>
              <a:headEnd/>
              <a:tailEnd/>
            </a:ln>
            <a:effectLst>
              <a:outerShdw dist="35921" dir="2700000" algn="ctr" rotWithShape="0">
                <a:schemeClr val="tx1"/>
              </a:outerShdw>
            </a:effectLst>
          </p:spPr>
          <p:txBody>
            <a:bodyPr/>
            <a:lstStyle/>
            <a:p>
              <a:endParaRPr lang="en-US"/>
            </a:p>
          </p:txBody>
        </p:sp>
        <p:grpSp>
          <p:nvGrpSpPr>
            <p:cNvPr id="163945" name="Group 105"/>
            <p:cNvGrpSpPr>
              <a:grpSpLocks/>
            </p:cNvGrpSpPr>
            <p:nvPr/>
          </p:nvGrpSpPr>
          <p:grpSpPr bwMode="auto">
            <a:xfrm>
              <a:off x="4272" y="1632"/>
              <a:ext cx="96" cy="384"/>
              <a:chOff x="4272" y="1632"/>
              <a:chExt cx="96" cy="384"/>
            </a:xfrm>
          </p:grpSpPr>
          <p:sp>
            <p:nvSpPr>
              <p:cNvPr id="163946" name="Freeform 106"/>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mpd="sng">
                <a:solidFill>
                  <a:srgbClr val="FFFF00"/>
                </a:solidFill>
                <a:round/>
                <a:headEnd/>
                <a:tailEnd/>
              </a:ln>
              <a:effectLst>
                <a:outerShdw dist="35921" dir="2700000" algn="ctr" rotWithShape="0">
                  <a:schemeClr val="tx1"/>
                </a:outerShdw>
              </a:effectLst>
            </p:spPr>
            <p:txBody>
              <a:bodyPr/>
              <a:lstStyle/>
              <a:p>
                <a:endParaRPr lang="en-US"/>
              </a:p>
            </p:txBody>
          </p:sp>
          <p:sp>
            <p:nvSpPr>
              <p:cNvPr id="163947" name="Freeform 107"/>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mpd="sng">
                <a:solidFill>
                  <a:srgbClr val="FFFF00"/>
                </a:solidFill>
                <a:round/>
                <a:headEnd/>
                <a:tailEnd/>
              </a:ln>
              <a:effectLst>
                <a:outerShdw dist="35921" dir="2700000" algn="ctr" rotWithShape="0">
                  <a:schemeClr val="tx1"/>
                </a:outerShdw>
              </a:effectLst>
            </p:spPr>
            <p:txBody>
              <a:bodyPr/>
              <a:lstStyle/>
              <a:p>
                <a:endParaRPr lang="en-US"/>
              </a:p>
            </p:txBody>
          </p:sp>
        </p:grpSp>
      </p:grpSp>
      <p:grpSp>
        <p:nvGrpSpPr>
          <p:cNvPr id="163910" name="Group 70"/>
          <p:cNvGrpSpPr>
            <a:grpSpLocks/>
          </p:cNvGrpSpPr>
          <p:nvPr/>
        </p:nvGrpSpPr>
        <p:grpSpPr bwMode="auto">
          <a:xfrm>
            <a:off x="876300" y="5029200"/>
            <a:ext cx="7277100" cy="563563"/>
            <a:chOff x="1248" y="3168"/>
            <a:chExt cx="2880" cy="355"/>
          </a:xfrm>
        </p:grpSpPr>
        <p:sp>
          <p:nvSpPr>
            <p:cNvPr id="163911" name="Rectangle 71"/>
            <p:cNvSpPr>
              <a:spLocks noChangeArrowheads="1"/>
            </p:cNvSpPr>
            <p:nvPr/>
          </p:nvSpPr>
          <p:spPr bwMode="auto">
            <a:xfrm>
              <a:off x="1248" y="3168"/>
              <a:ext cx="2880" cy="336"/>
            </a:xfrm>
            <a:prstGeom prst="rect">
              <a:avLst/>
            </a:prstGeom>
            <a:solidFill>
              <a:srgbClr val="EAD5FF"/>
            </a:solidFill>
            <a:ln w="19050" algn="ctr">
              <a:solidFill>
                <a:srgbClr val="6600CC"/>
              </a:solidFill>
              <a:miter lim="800000"/>
              <a:headEnd/>
              <a:tailEnd/>
            </a:ln>
            <a:effectLst/>
          </p:spPr>
          <p:txBody>
            <a:bodyPr wrap="none" anchor="ctr"/>
            <a:lstStyle/>
            <a:p>
              <a:endParaRPr lang="en-US"/>
            </a:p>
          </p:txBody>
        </p:sp>
        <p:sp>
          <p:nvSpPr>
            <p:cNvPr id="163912" name="Text Box 72"/>
            <p:cNvSpPr txBox="1">
              <a:spLocks noChangeArrowheads="1"/>
            </p:cNvSpPr>
            <p:nvPr/>
          </p:nvSpPr>
          <p:spPr bwMode="auto">
            <a:xfrm>
              <a:off x="1248" y="3196"/>
              <a:ext cx="2880" cy="327"/>
            </a:xfrm>
            <a:prstGeom prst="rect">
              <a:avLst/>
            </a:prstGeom>
            <a:noFill/>
            <a:ln w="19050">
              <a:noFill/>
              <a:miter lim="800000"/>
              <a:headEnd/>
              <a:tailEnd/>
            </a:ln>
            <a:effectLst>
              <a:outerShdw dist="28398" dir="20006097" algn="ctr" rotWithShape="0">
                <a:schemeClr val="bg1"/>
              </a:outerShdw>
            </a:effectLst>
          </p:spPr>
          <p:txBody>
            <a:bodyPr>
              <a:spAutoFit/>
            </a:bodyPr>
            <a:lstStyle/>
            <a:p>
              <a:pPr algn="ctr" eaLnBrk="0" hangingPunct="0">
                <a:lnSpc>
                  <a:spcPct val="70000"/>
                </a:lnSpc>
              </a:pPr>
              <a:r>
                <a:rPr lang="en-US" sz="4000" b="1" dirty="0">
                  <a:solidFill>
                    <a:srgbClr val="000099"/>
                  </a:solidFill>
                  <a:latin typeface="Fette Engschrift" pitchFamily="2" charset="0"/>
                </a:rPr>
                <a:t>Prolonged to 4O-year third wilderness course</a:t>
              </a:r>
            </a:p>
          </p:txBody>
        </p:sp>
      </p:grpSp>
      <p:sp>
        <p:nvSpPr>
          <p:cNvPr id="163917" name="Rectangle 77"/>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63918" name="Group 78"/>
          <p:cNvGrpSpPr>
            <a:grpSpLocks/>
          </p:cNvGrpSpPr>
          <p:nvPr/>
        </p:nvGrpSpPr>
        <p:grpSpPr bwMode="auto">
          <a:xfrm>
            <a:off x="1373822" y="5868995"/>
            <a:ext cx="6702916" cy="658813"/>
            <a:chOff x="260" y="3633"/>
            <a:chExt cx="4941" cy="415"/>
          </a:xfrm>
        </p:grpSpPr>
        <p:sp>
          <p:nvSpPr>
            <p:cNvPr id="163919" name="Text Box 79"/>
            <p:cNvSpPr txBox="1">
              <a:spLocks noChangeArrowheads="1"/>
            </p:cNvSpPr>
            <p:nvPr/>
          </p:nvSpPr>
          <p:spPr bwMode="auto">
            <a:xfrm>
              <a:off x="481" y="3680"/>
              <a:ext cx="4720" cy="368"/>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smtClean="0">
                  <a:solidFill>
                    <a:schemeClr val="bg1"/>
                  </a:solidFill>
                  <a:latin typeface="Arial Narrow" pitchFamily="34" charset="0"/>
                </a:rPr>
                <a:t>The  </a:t>
              </a:r>
              <a:r>
                <a:rPr lang="en-US" sz="2000" b="1" u="sng" dirty="0">
                  <a:solidFill>
                    <a:schemeClr val="bg1"/>
                  </a:solidFill>
                  <a:latin typeface="Arial Narrow" pitchFamily="34" charset="0"/>
                </a:rPr>
                <a:t>twenty-one-month </a:t>
              </a:r>
              <a:r>
                <a:rPr lang="en-US" sz="2000" b="1" u="sng" dirty="0" smtClean="0">
                  <a:solidFill>
                    <a:schemeClr val="bg1"/>
                  </a:solidFill>
                  <a:latin typeface="Arial Narrow" pitchFamily="34" charset="0"/>
                </a:rPr>
                <a:t>second wilderness </a:t>
              </a:r>
              <a:r>
                <a:rPr lang="en-US" sz="2000" b="1" u="sng" dirty="0">
                  <a:solidFill>
                    <a:schemeClr val="bg1"/>
                  </a:solidFill>
                  <a:latin typeface="Arial Narrow" pitchFamily="34" charset="0"/>
                </a:rPr>
                <a:t>course</a:t>
              </a:r>
              <a:r>
                <a:rPr lang="en-US" sz="2000" b="1" dirty="0">
                  <a:solidFill>
                    <a:schemeClr val="bg1"/>
                  </a:solidFill>
                  <a:latin typeface="Arial Narrow" pitchFamily="34" charset="0"/>
                </a:rPr>
                <a:t>  </a:t>
              </a:r>
            </a:p>
            <a:p>
              <a:pPr eaLnBrk="0" hangingPunct="0">
                <a:lnSpc>
                  <a:spcPct val="80000"/>
                </a:lnSpc>
              </a:pPr>
              <a:r>
                <a:rPr lang="en-US" sz="2000" b="1" dirty="0">
                  <a:solidFill>
                    <a:schemeClr val="bg1"/>
                  </a:solidFill>
                  <a:latin typeface="Arial Narrow" pitchFamily="34" charset="0"/>
                </a:rPr>
                <a:t>was prolonged to </a:t>
              </a:r>
              <a:r>
                <a:rPr lang="en-US" sz="2000" b="1" dirty="0" smtClean="0">
                  <a:solidFill>
                    <a:schemeClr val="bg1"/>
                  </a:solidFill>
                  <a:latin typeface="Arial Narrow" pitchFamily="34" charset="0"/>
                </a:rPr>
                <a:t>the  </a:t>
              </a:r>
              <a:r>
                <a:rPr lang="en-US" sz="2000" b="1" u="sng" dirty="0">
                  <a:solidFill>
                    <a:schemeClr val="bg1"/>
                  </a:solidFill>
                  <a:latin typeface="Arial Narrow" pitchFamily="34" charset="0"/>
                </a:rPr>
                <a:t>forty-year </a:t>
              </a:r>
              <a:r>
                <a:rPr lang="en-US" sz="2000" b="1" u="sng" dirty="0" smtClean="0">
                  <a:solidFill>
                    <a:schemeClr val="bg1"/>
                  </a:solidFill>
                  <a:latin typeface="Arial Narrow" pitchFamily="34" charset="0"/>
                </a:rPr>
                <a:t>third wilderness </a:t>
              </a:r>
              <a:r>
                <a:rPr lang="en-US" sz="2000" b="1" u="sng" dirty="0">
                  <a:solidFill>
                    <a:schemeClr val="bg1"/>
                  </a:solidFill>
                  <a:latin typeface="Arial Narrow" pitchFamily="34" charset="0"/>
                </a:rPr>
                <a:t>course</a:t>
              </a:r>
              <a:r>
                <a:rPr lang="en-US" sz="2000" b="1" dirty="0">
                  <a:solidFill>
                    <a:schemeClr val="bg1"/>
                  </a:solidFill>
                  <a:latin typeface="Arial Narrow" pitchFamily="34" charset="0"/>
                </a:rPr>
                <a:t>.</a:t>
              </a:r>
              <a:endParaRPr lang="en-US" sz="2000" dirty="0">
                <a:solidFill>
                  <a:schemeClr val="bg1"/>
                </a:solidFill>
                <a:latin typeface="Arial Narrow" pitchFamily="34" charset="0"/>
              </a:endParaRPr>
            </a:p>
          </p:txBody>
        </p:sp>
        <p:sp>
          <p:nvSpPr>
            <p:cNvPr id="163920" name="Text Box 80"/>
            <p:cNvSpPr txBox="1">
              <a:spLocks noChangeArrowheads="1"/>
            </p:cNvSpPr>
            <p:nvPr/>
          </p:nvSpPr>
          <p:spPr bwMode="auto">
            <a:xfrm>
              <a:off x="260" y="3633"/>
              <a:ext cx="223" cy="266"/>
            </a:xfrm>
            <a:prstGeom prst="rect">
              <a:avLst/>
            </a:prstGeom>
            <a:noFill/>
            <a:ln w="9525">
              <a:noFill/>
              <a:miter lim="800000"/>
              <a:headEnd/>
              <a:tailEnd/>
            </a:ln>
            <a:effectLst/>
          </p:spPr>
          <p:txBody>
            <a:bodyPr>
              <a:spAutoFit/>
            </a:bodyPr>
            <a:lstStyle/>
            <a:p>
              <a:pPr eaLnBrk="0" hangingPunct="0">
                <a:lnSpc>
                  <a:spcPts val="26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3918"/>
                                        </p:tgtEl>
                                        <p:attrNameLst>
                                          <p:attrName>style.visibility</p:attrName>
                                        </p:attrNameLst>
                                      </p:cBhvr>
                                      <p:to>
                                        <p:strVal val="visible"/>
                                      </p:to>
                                    </p:set>
                                    <p:animEffect transition="in" filter="barn(outVertical)">
                                      <p:cBhvr>
                                        <p:cTn id="7" dur="500"/>
                                        <p:tgtEl>
                                          <p:spTgt spid="1639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3916"/>
                                        </p:tgtEl>
                                        <p:attrNameLst>
                                          <p:attrName>style.visibility</p:attrName>
                                        </p:attrNameLst>
                                      </p:cBhvr>
                                      <p:to>
                                        <p:strVal val="visible"/>
                                      </p:to>
                                    </p:set>
                                    <p:animEffect transition="in" filter="fade">
                                      <p:cBhvr>
                                        <p:cTn id="12" dur="2000"/>
                                        <p:tgtEl>
                                          <p:spTgt spid="163916"/>
                                        </p:tgtEl>
                                      </p:cBhvr>
                                    </p:animEffect>
                                    <p:anim calcmode="lin" valueType="num">
                                      <p:cBhvr>
                                        <p:cTn id="13" dur="2000" fill="hold"/>
                                        <p:tgtEl>
                                          <p:spTgt spid="163916"/>
                                        </p:tgtEl>
                                        <p:attrNameLst>
                                          <p:attrName>ppt_x</p:attrName>
                                        </p:attrNameLst>
                                      </p:cBhvr>
                                      <p:tavLst>
                                        <p:tav tm="0">
                                          <p:val>
                                            <p:strVal val="#ppt_x"/>
                                          </p:val>
                                        </p:tav>
                                        <p:tav tm="100000">
                                          <p:val>
                                            <p:strVal val="#ppt_x"/>
                                          </p:val>
                                        </p:tav>
                                      </p:tavLst>
                                    </p:anim>
                                    <p:anim calcmode="lin" valueType="num">
                                      <p:cBhvr>
                                        <p:cTn id="14" dur="2000" fill="hold"/>
                                        <p:tgtEl>
                                          <p:spTgt spid="163916"/>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63880"/>
                                        </p:tgtEl>
                                        <p:attrNameLst>
                                          <p:attrName>style.visibility</p:attrName>
                                        </p:attrNameLst>
                                      </p:cBhvr>
                                      <p:to>
                                        <p:strVal val="visible"/>
                                      </p:to>
                                    </p:set>
                                    <p:animEffect transition="in" filter="fade">
                                      <p:cBhvr>
                                        <p:cTn id="17" dur="2000"/>
                                        <p:tgtEl>
                                          <p:spTgt spid="163880"/>
                                        </p:tgtEl>
                                      </p:cBhvr>
                                    </p:animEffect>
                                  </p:childTnLst>
                                </p:cTn>
                              </p:par>
                              <p:par>
                                <p:cTn id="18" presetID="10" presetClass="entr" presetSubtype="0" fill="hold" nodeType="withEffect">
                                  <p:stCondLst>
                                    <p:cond delay="0"/>
                                  </p:stCondLst>
                                  <p:childTnLst>
                                    <p:set>
                                      <p:cBhvr>
                                        <p:cTn id="19" dur="1" fill="hold">
                                          <p:stCondLst>
                                            <p:cond delay="0"/>
                                          </p:stCondLst>
                                        </p:cTn>
                                        <p:tgtEl>
                                          <p:spTgt spid="163893"/>
                                        </p:tgtEl>
                                        <p:attrNameLst>
                                          <p:attrName>style.visibility</p:attrName>
                                        </p:attrNameLst>
                                      </p:cBhvr>
                                      <p:to>
                                        <p:strVal val="visible"/>
                                      </p:to>
                                    </p:set>
                                    <p:animEffect transition="in" filter="fade">
                                      <p:cBhvr>
                                        <p:cTn id="20" dur="2000"/>
                                        <p:tgtEl>
                                          <p:spTgt spid="163893"/>
                                        </p:tgtEl>
                                      </p:cBhvr>
                                    </p:animEffect>
                                  </p:childTnLst>
                                </p:cTn>
                              </p:par>
                              <p:par>
                                <p:cTn id="21" presetID="10" presetClass="entr" presetSubtype="0" fill="hold" nodeType="withEffect">
                                  <p:stCondLst>
                                    <p:cond delay="0"/>
                                  </p:stCondLst>
                                  <p:childTnLst>
                                    <p:set>
                                      <p:cBhvr>
                                        <p:cTn id="22" dur="1" fill="hold">
                                          <p:stCondLst>
                                            <p:cond delay="0"/>
                                          </p:stCondLst>
                                        </p:cTn>
                                        <p:tgtEl>
                                          <p:spTgt spid="163940"/>
                                        </p:tgtEl>
                                        <p:attrNameLst>
                                          <p:attrName>style.visibility</p:attrName>
                                        </p:attrNameLst>
                                      </p:cBhvr>
                                      <p:to>
                                        <p:strVal val="visible"/>
                                      </p:to>
                                    </p:set>
                                    <p:animEffect transition="in" filter="fade">
                                      <p:cBhvr>
                                        <p:cTn id="23" dur="2000"/>
                                        <p:tgtEl>
                                          <p:spTgt spid="1639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repeatCount="3000" fill="hold" nodeType="clickEffect">
                                  <p:stCondLst>
                                    <p:cond delay="0"/>
                                  </p:stCondLst>
                                  <p:childTnLst>
                                    <p:set>
                                      <p:cBhvr>
                                        <p:cTn id="27" dur="1" fill="hold">
                                          <p:stCondLst>
                                            <p:cond delay="0"/>
                                          </p:stCondLst>
                                        </p:cTn>
                                        <p:tgtEl>
                                          <p:spTgt spid="163922"/>
                                        </p:tgtEl>
                                        <p:attrNameLst>
                                          <p:attrName>style.visibility</p:attrName>
                                        </p:attrNameLst>
                                      </p:cBhvr>
                                      <p:to>
                                        <p:strVal val="visible"/>
                                      </p:to>
                                    </p:set>
                                    <p:animEffect transition="in" filter="wipe(down)">
                                      <p:cBhvr>
                                        <p:cTn id="28" dur="1000"/>
                                        <p:tgtEl>
                                          <p:spTgt spid="163922"/>
                                        </p:tgtEl>
                                      </p:cBhvr>
                                    </p:animEffect>
                                  </p:childTnLst>
                                </p:cTn>
                              </p:par>
                              <p:par>
                                <p:cTn id="29" presetID="10" presetClass="exit" presetSubtype="0" fill="hold" grpId="1" nodeType="withEffect">
                                  <p:stCondLst>
                                    <p:cond delay="0"/>
                                  </p:stCondLst>
                                  <p:childTnLst>
                                    <p:animEffect transition="out" filter="fade">
                                      <p:cBhvr>
                                        <p:cTn id="30" dur="2000"/>
                                        <p:tgtEl>
                                          <p:spTgt spid="163916"/>
                                        </p:tgtEl>
                                      </p:cBhvr>
                                    </p:animEffect>
                                    <p:set>
                                      <p:cBhvr>
                                        <p:cTn id="31" dur="1" fill="hold">
                                          <p:stCondLst>
                                            <p:cond delay="1999"/>
                                          </p:stCondLst>
                                        </p:cTn>
                                        <p:tgtEl>
                                          <p:spTgt spid="163916"/>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63943"/>
                                        </p:tgtEl>
                                        <p:attrNameLst>
                                          <p:attrName>style.visibility</p:attrName>
                                        </p:attrNameLst>
                                      </p:cBhvr>
                                      <p:to>
                                        <p:strVal val="visible"/>
                                      </p:to>
                                    </p:set>
                                    <p:animEffect transition="in" filter="fade">
                                      <p:cBhvr>
                                        <p:cTn id="34" dur="1000"/>
                                        <p:tgtEl>
                                          <p:spTgt spid="1639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3892"/>
                                        </p:tgtEl>
                                        <p:attrNameLst>
                                          <p:attrName>style.visibility</p:attrName>
                                        </p:attrNameLst>
                                      </p:cBhvr>
                                      <p:to>
                                        <p:strVal val="visible"/>
                                      </p:to>
                                    </p:set>
                                    <p:animEffect transition="in" filter="fade">
                                      <p:cBhvr>
                                        <p:cTn id="37" dur="500"/>
                                        <p:tgtEl>
                                          <p:spTgt spid="163892"/>
                                        </p:tgtEl>
                                      </p:cBhvr>
                                    </p:animEffect>
                                  </p:childTnLst>
                                </p:cTn>
                              </p:par>
                              <p:par>
                                <p:cTn id="38" presetID="23" presetClass="entr" presetSubtype="16" fill="hold" grpId="0" nodeType="withEffect">
                                  <p:stCondLst>
                                    <p:cond delay="0"/>
                                  </p:stCondLst>
                                  <p:childTnLst>
                                    <p:set>
                                      <p:cBhvr>
                                        <p:cTn id="39" dur="1" fill="hold">
                                          <p:stCondLst>
                                            <p:cond delay="0"/>
                                          </p:stCondLst>
                                        </p:cTn>
                                        <p:tgtEl>
                                          <p:spTgt spid="163913"/>
                                        </p:tgtEl>
                                        <p:attrNameLst>
                                          <p:attrName>style.visibility</p:attrName>
                                        </p:attrNameLst>
                                      </p:cBhvr>
                                      <p:to>
                                        <p:strVal val="visible"/>
                                      </p:to>
                                    </p:set>
                                    <p:anim calcmode="lin" valueType="num">
                                      <p:cBhvr>
                                        <p:cTn id="40" dur="3000" fill="hold"/>
                                        <p:tgtEl>
                                          <p:spTgt spid="163913"/>
                                        </p:tgtEl>
                                        <p:attrNameLst>
                                          <p:attrName>ppt_w</p:attrName>
                                        </p:attrNameLst>
                                      </p:cBhvr>
                                      <p:tavLst>
                                        <p:tav tm="0">
                                          <p:val>
                                            <p:fltVal val="0"/>
                                          </p:val>
                                        </p:tav>
                                        <p:tav tm="100000">
                                          <p:val>
                                            <p:strVal val="#ppt_w"/>
                                          </p:val>
                                        </p:tav>
                                      </p:tavLst>
                                    </p:anim>
                                    <p:anim calcmode="lin" valueType="num">
                                      <p:cBhvr>
                                        <p:cTn id="41" dur="3000" fill="hold"/>
                                        <p:tgtEl>
                                          <p:spTgt spid="163913"/>
                                        </p:tgtEl>
                                        <p:attrNameLst>
                                          <p:attrName>ppt_h</p:attrName>
                                        </p:attrNameLst>
                                      </p:cBhvr>
                                      <p:tavLst>
                                        <p:tav tm="0">
                                          <p:val>
                                            <p:fltVal val="0"/>
                                          </p:val>
                                        </p:tav>
                                        <p:tav tm="100000">
                                          <p:val>
                                            <p:strVal val="#ppt_h"/>
                                          </p:val>
                                        </p:tav>
                                      </p:tavLst>
                                    </p:anim>
                                  </p:childTnLst>
                                </p:cTn>
                              </p:par>
                              <p:par>
                                <p:cTn id="42" presetID="42" presetClass="entr" presetSubtype="0" fill="hold" nodeType="withEffect">
                                  <p:stCondLst>
                                    <p:cond delay="0"/>
                                  </p:stCondLst>
                                  <p:childTnLst>
                                    <p:set>
                                      <p:cBhvr>
                                        <p:cTn id="43" dur="1" fill="hold">
                                          <p:stCondLst>
                                            <p:cond delay="0"/>
                                          </p:stCondLst>
                                        </p:cTn>
                                        <p:tgtEl>
                                          <p:spTgt spid="163910"/>
                                        </p:tgtEl>
                                        <p:attrNameLst>
                                          <p:attrName>style.visibility</p:attrName>
                                        </p:attrNameLst>
                                      </p:cBhvr>
                                      <p:to>
                                        <p:strVal val="visible"/>
                                      </p:to>
                                    </p:set>
                                    <p:animEffect transition="in" filter="fade">
                                      <p:cBhvr>
                                        <p:cTn id="44" dur="2000"/>
                                        <p:tgtEl>
                                          <p:spTgt spid="163910"/>
                                        </p:tgtEl>
                                      </p:cBhvr>
                                    </p:animEffect>
                                    <p:anim calcmode="lin" valueType="num">
                                      <p:cBhvr>
                                        <p:cTn id="45" dur="2000" fill="hold"/>
                                        <p:tgtEl>
                                          <p:spTgt spid="163910"/>
                                        </p:tgtEl>
                                        <p:attrNameLst>
                                          <p:attrName>ppt_x</p:attrName>
                                        </p:attrNameLst>
                                      </p:cBhvr>
                                      <p:tavLst>
                                        <p:tav tm="0">
                                          <p:val>
                                            <p:strVal val="#ppt_x"/>
                                          </p:val>
                                        </p:tav>
                                        <p:tav tm="100000">
                                          <p:val>
                                            <p:strVal val="#ppt_x"/>
                                          </p:val>
                                        </p:tav>
                                      </p:tavLst>
                                    </p:anim>
                                    <p:anim calcmode="lin" valueType="num">
                                      <p:cBhvr>
                                        <p:cTn id="46" dur="2000" fill="hold"/>
                                        <p:tgtEl>
                                          <p:spTgt spid="1639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2000"/>
                                        <p:tgtEl>
                                          <p:spTgt spid="163893"/>
                                        </p:tgtEl>
                                      </p:cBhvr>
                                    </p:animEffect>
                                    <p:set>
                                      <p:cBhvr>
                                        <p:cTn id="51" dur="1" fill="hold">
                                          <p:stCondLst>
                                            <p:cond delay="1999"/>
                                          </p:stCondLst>
                                        </p:cTn>
                                        <p:tgtEl>
                                          <p:spTgt spid="16389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163940"/>
                                        </p:tgtEl>
                                      </p:cBhvr>
                                    </p:animEffect>
                                    <p:set>
                                      <p:cBhvr>
                                        <p:cTn id="54" dur="1" fill="hold">
                                          <p:stCondLst>
                                            <p:cond delay="1999"/>
                                          </p:stCondLst>
                                        </p:cTn>
                                        <p:tgtEl>
                                          <p:spTgt spid="16394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163922"/>
                                        </p:tgtEl>
                                      </p:cBhvr>
                                    </p:animEffect>
                                    <p:set>
                                      <p:cBhvr>
                                        <p:cTn id="57" dur="1" fill="hold">
                                          <p:stCondLst>
                                            <p:cond delay="1999"/>
                                          </p:stCondLst>
                                        </p:cTn>
                                        <p:tgtEl>
                                          <p:spTgt spid="16392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163943"/>
                                        </p:tgtEl>
                                      </p:cBhvr>
                                    </p:animEffect>
                                    <p:set>
                                      <p:cBhvr>
                                        <p:cTn id="60" dur="1" fill="hold">
                                          <p:stCondLst>
                                            <p:cond delay="999"/>
                                          </p:stCondLst>
                                        </p:cTn>
                                        <p:tgtEl>
                                          <p:spTgt spid="163943"/>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1000"/>
                                        <p:tgtEl>
                                          <p:spTgt spid="163892"/>
                                        </p:tgtEl>
                                      </p:cBhvr>
                                    </p:animEffect>
                                    <p:set>
                                      <p:cBhvr>
                                        <p:cTn id="63" dur="1" fill="hold">
                                          <p:stCondLst>
                                            <p:cond delay="999"/>
                                          </p:stCondLst>
                                        </p:cTn>
                                        <p:tgtEl>
                                          <p:spTgt spid="16389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163913"/>
                                        </p:tgtEl>
                                      </p:cBhvr>
                                    </p:animEffect>
                                    <p:set>
                                      <p:cBhvr>
                                        <p:cTn id="66" dur="1" fill="hold">
                                          <p:stCondLst>
                                            <p:cond delay="1999"/>
                                          </p:stCondLst>
                                        </p:cTn>
                                        <p:tgtEl>
                                          <p:spTgt spid="16391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163880"/>
                                        </p:tgtEl>
                                      </p:cBhvr>
                                    </p:animEffect>
                                    <p:set>
                                      <p:cBhvr>
                                        <p:cTn id="69" dur="1" fill="hold">
                                          <p:stCondLst>
                                            <p:cond delay="1999"/>
                                          </p:stCondLst>
                                        </p:cTn>
                                        <p:tgtEl>
                                          <p:spTgt spid="163880"/>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2000"/>
                                        <p:tgtEl>
                                          <p:spTgt spid="163865"/>
                                        </p:tgtEl>
                                      </p:cBhvr>
                                    </p:animEffect>
                                    <p:set>
                                      <p:cBhvr>
                                        <p:cTn id="72" dur="1" fill="hold">
                                          <p:stCondLst>
                                            <p:cond delay="1999"/>
                                          </p:stCondLst>
                                        </p:cTn>
                                        <p:tgtEl>
                                          <p:spTgt spid="163865"/>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000"/>
                                        <p:tgtEl>
                                          <p:spTgt spid="163869"/>
                                        </p:tgtEl>
                                      </p:cBhvr>
                                    </p:animEffect>
                                    <p:set>
                                      <p:cBhvr>
                                        <p:cTn id="75" dur="1" fill="hold">
                                          <p:stCondLst>
                                            <p:cond delay="1999"/>
                                          </p:stCondLst>
                                        </p:cTn>
                                        <p:tgtEl>
                                          <p:spTgt spid="163869"/>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2000"/>
                                        <p:tgtEl>
                                          <p:spTgt spid="163870"/>
                                        </p:tgtEl>
                                      </p:cBhvr>
                                    </p:animEffect>
                                    <p:set>
                                      <p:cBhvr>
                                        <p:cTn id="78" dur="1" fill="hold">
                                          <p:stCondLst>
                                            <p:cond delay="1999"/>
                                          </p:stCondLst>
                                        </p:cTn>
                                        <p:tgtEl>
                                          <p:spTgt spid="163870"/>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2000"/>
                                        <p:tgtEl>
                                          <p:spTgt spid="163871"/>
                                        </p:tgtEl>
                                      </p:cBhvr>
                                    </p:animEffect>
                                    <p:set>
                                      <p:cBhvr>
                                        <p:cTn id="81" dur="1" fill="hold">
                                          <p:stCondLst>
                                            <p:cond delay="1999"/>
                                          </p:stCondLst>
                                        </p:cTn>
                                        <p:tgtEl>
                                          <p:spTgt spid="163871"/>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2000"/>
                                        <p:tgtEl>
                                          <p:spTgt spid="163872"/>
                                        </p:tgtEl>
                                      </p:cBhvr>
                                    </p:animEffect>
                                    <p:set>
                                      <p:cBhvr>
                                        <p:cTn id="84" dur="1" fill="hold">
                                          <p:stCondLst>
                                            <p:cond delay="1999"/>
                                          </p:stCondLst>
                                        </p:cTn>
                                        <p:tgtEl>
                                          <p:spTgt spid="163872"/>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2000"/>
                                        <p:tgtEl>
                                          <p:spTgt spid="163873"/>
                                        </p:tgtEl>
                                      </p:cBhvr>
                                    </p:animEffect>
                                    <p:set>
                                      <p:cBhvr>
                                        <p:cTn id="87" dur="1" fill="hold">
                                          <p:stCondLst>
                                            <p:cond delay="1999"/>
                                          </p:stCondLst>
                                        </p:cTn>
                                        <p:tgtEl>
                                          <p:spTgt spid="163873"/>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2000"/>
                                        <p:tgtEl>
                                          <p:spTgt spid="163874"/>
                                        </p:tgtEl>
                                      </p:cBhvr>
                                    </p:animEffect>
                                    <p:set>
                                      <p:cBhvr>
                                        <p:cTn id="90" dur="1" fill="hold">
                                          <p:stCondLst>
                                            <p:cond delay="1999"/>
                                          </p:stCondLst>
                                        </p:cTn>
                                        <p:tgtEl>
                                          <p:spTgt spid="163874"/>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2000"/>
                                        <p:tgtEl>
                                          <p:spTgt spid="163875"/>
                                        </p:tgtEl>
                                      </p:cBhvr>
                                    </p:animEffect>
                                    <p:set>
                                      <p:cBhvr>
                                        <p:cTn id="93" dur="1" fill="hold">
                                          <p:stCondLst>
                                            <p:cond delay="1999"/>
                                          </p:stCondLst>
                                        </p:cTn>
                                        <p:tgtEl>
                                          <p:spTgt spid="163875"/>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2000"/>
                                        <p:tgtEl>
                                          <p:spTgt spid="163876"/>
                                        </p:tgtEl>
                                      </p:cBhvr>
                                    </p:animEffect>
                                    <p:set>
                                      <p:cBhvr>
                                        <p:cTn id="96" dur="1" fill="hold">
                                          <p:stCondLst>
                                            <p:cond delay="1999"/>
                                          </p:stCondLst>
                                        </p:cTn>
                                        <p:tgtEl>
                                          <p:spTgt spid="163876"/>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2000"/>
                                        <p:tgtEl>
                                          <p:spTgt spid="163877"/>
                                        </p:tgtEl>
                                      </p:cBhvr>
                                    </p:animEffect>
                                    <p:set>
                                      <p:cBhvr>
                                        <p:cTn id="99" dur="1" fill="hold">
                                          <p:stCondLst>
                                            <p:cond delay="1999"/>
                                          </p:stCondLst>
                                        </p:cTn>
                                        <p:tgtEl>
                                          <p:spTgt spid="163877"/>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2000"/>
                                        <p:tgtEl>
                                          <p:spTgt spid="163878"/>
                                        </p:tgtEl>
                                      </p:cBhvr>
                                    </p:animEffect>
                                    <p:set>
                                      <p:cBhvr>
                                        <p:cTn id="102" dur="1" fill="hold">
                                          <p:stCondLst>
                                            <p:cond delay="1999"/>
                                          </p:stCondLst>
                                        </p:cTn>
                                        <p:tgtEl>
                                          <p:spTgt spid="163878"/>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2000"/>
                                        <p:tgtEl>
                                          <p:spTgt spid="163879"/>
                                        </p:tgtEl>
                                      </p:cBhvr>
                                    </p:animEffect>
                                    <p:set>
                                      <p:cBhvr>
                                        <p:cTn id="105" dur="1" fill="hold">
                                          <p:stCondLst>
                                            <p:cond delay="1999"/>
                                          </p:stCondLst>
                                        </p:cTn>
                                        <p:tgtEl>
                                          <p:spTgt spid="163879"/>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2000"/>
                                        <p:tgtEl>
                                          <p:spTgt spid="163921"/>
                                        </p:tgtEl>
                                      </p:cBhvr>
                                    </p:animEffect>
                                    <p:set>
                                      <p:cBhvr>
                                        <p:cTn id="108" dur="1" fill="hold">
                                          <p:stCondLst>
                                            <p:cond delay="1999"/>
                                          </p:stCondLst>
                                        </p:cTn>
                                        <p:tgtEl>
                                          <p:spTgt spid="1639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0" grpId="0" animBg="1"/>
      <p:bldP spid="163871" grpId="0" animBg="1"/>
      <p:bldP spid="163872" grpId="0" animBg="1"/>
      <p:bldP spid="163873" grpId="0" animBg="1"/>
      <p:bldP spid="163874" grpId="0" animBg="1"/>
      <p:bldP spid="163875" grpId="0" animBg="1"/>
      <p:bldP spid="163876" grpId="0" animBg="1"/>
      <p:bldP spid="163877" grpId="0" animBg="1"/>
      <p:bldP spid="163878" grpId="0" animBg="1"/>
      <p:bldP spid="163879" grpId="0" animBg="1"/>
      <p:bldP spid="163892" grpId="0" animBg="1"/>
      <p:bldP spid="163892" grpId="1" animBg="1"/>
      <p:bldP spid="163913" grpId="0" animBg="1"/>
      <p:bldP spid="163913" grpId="1" animBg="1"/>
      <p:bldP spid="163916" grpId="0"/>
      <p:bldP spid="163916" grpId="1"/>
      <p:bldP spid="163921"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6194"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36195" name="WordArt 3"/>
          <p:cNvSpPr>
            <a:spLocks noChangeArrowheads="1" noChangeShapeType="1" noTextEdit="1"/>
          </p:cNvSpPr>
          <p:nvPr/>
        </p:nvSpPr>
        <p:spPr bwMode="auto">
          <a:xfrm>
            <a:off x="3276600" y="3800475"/>
            <a:ext cx="1446213" cy="238125"/>
          </a:xfrm>
          <a:prstGeom prst="rect">
            <a:avLst/>
          </a:prstGeom>
        </p:spPr>
        <p:txBody>
          <a:bodyPr wrap="none" fromWordArt="1">
            <a:prstTxWarp prst="textCanDown">
              <a:avLst>
                <a:gd name="adj" fmla="val 33333"/>
              </a:avLst>
            </a:prstTxWarp>
          </a:bodyPr>
          <a:lstStyle/>
          <a:p>
            <a:pPr algn="ctr"/>
            <a:r>
              <a:rPr lang="en-US" sz="3600" kern="10">
                <a:ln w="3175">
                  <a:noFill/>
                  <a:round/>
                  <a:headEnd/>
                  <a:tailEnd/>
                </a:ln>
                <a:gradFill rotWithShape="1">
                  <a:gsLst>
                    <a:gs pos="0">
                      <a:srgbClr val="996633"/>
                    </a:gs>
                    <a:gs pos="100000">
                      <a:srgbClr val="663300"/>
                    </a:gs>
                  </a:gsLst>
                  <a:lin ang="2700000" scaled="1"/>
                </a:gradFill>
                <a:latin typeface="MANDELA"/>
              </a:rPr>
              <a:t>Wilderness of Sin</a:t>
            </a:r>
          </a:p>
        </p:txBody>
      </p:sp>
      <p:sp>
        <p:nvSpPr>
          <p:cNvPr id="136196" name="WordArt 4"/>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36197" name="WordArt 5"/>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36198" name="WordArt 6"/>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36199" name="WordArt 7"/>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36200" name="WordArt 8"/>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36201" name="WordArt 9"/>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136202" name="WordArt 10"/>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136203" name="WordArt 11"/>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136204" name="Freeform 12"/>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36205" name="Text Box 13"/>
          <p:cNvSpPr txBox="1">
            <a:spLocks noChangeArrowheads="1"/>
          </p:cNvSpPr>
          <p:nvPr/>
        </p:nvSpPr>
        <p:spPr bwMode="auto">
          <a:xfrm>
            <a:off x="304800" y="457200"/>
            <a:ext cx="4267200" cy="579438"/>
          </a:xfrm>
          <a:prstGeom prst="rect">
            <a:avLst/>
          </a:prstGeom>
          <a:noFill/>
          <a:ln w="9525">
            <a:noFill/>
            <a:miter lim="800000"/>
            <a:headEnd/>
            <a:tailEnd/>
          </a:ln>
          <a:effectLst/>
        </p:spPr>
        <p:txBody>
          <a:bodyPr>
            <a:spAutoFit/>
          </a:bodyPr>
          <a:lstStyle/>
          <a:p>
            <a:pPr eaLnBrk="0" hangingPunct="0"/>
            <a:r>
              <a:rPr lang="en-US" sz="3200" u="sng" dirty="0">
                <a:solidFill>
                  <a:srgbClr val="66FFFF"/>
                </a:solidFill>
                <a:latin typeface="Fette Engschrift" pitchFamily="2" charset="0"/>
              </a:rPr>
              <a:t>2.2.3.1  The Foundation of Faith</a:t>
            </a:r>
          </a:p>
        </p:txBody>
      </p:sp>
      <p:sp>
        <p:nvSpPr>
          <p:cNvPr id="136206" name="Text Box 14"/>
          <p:cNvSpPr txBox="1">
            <a:spLocks noChangeArrowheads="1"/>
          </p:cNvSpPr>
          <p:nvPr/>
        </p:nvSpPr>
        <p:spPr bwMode="auto">
          <a:xfrm>
            <a:off x="304800" y="0"/>
            <a:ext cx="6629400" cy="579438"/>
          </a:xfrm>
          <a:prstGeom prst="rect">
            <a:avLst/>
          </a:prstGeom>
          <a:noFill/>
          <a:ln w="9525">
            <a:noFill/>
            <a:miter lim="800000"/>
            <a:headEnd/>
            <a:tailEnd/>
          </a:ln>
          <a:effectLst/>
        </p:spPr>
        <p:txBody>
          <a:bodyPr>
            <a:spAutoFit/>
          </a:bodyPr>
          <a:lstStyle/>
          <a:p>
            <a:pPr eaLnBrk="0" hangingPunct="0"/>
            <a:r>
              <a:rPr lang="en-US" sz="3200" u="sng" dirty="0">
                <a:solidFill>
                  <a:srgbClr val="66FFFF"/>
                </a:solidFill>
                <a:latin typeface="Fette Engschrift" pitchFamily="2" charset="0"/>
              </a:rPr>
              <a:t>2.2.3  The  Third National Course to Restore Canaan</a:t>
            </a:r>
          </a:p>
        </p:txBody>
      </p:sp>
      <p:sp>
        <p:nvSpPr>
          <p:cNvPr id="136207" name="Rectangle 15"/>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36208" name="Group 16"/>
          <p:cNvGrpSpPr>
            <a:grpSpLocks/>
          </p:cNvGrpSpPr>
          <p:nvPr/>
        </p:nvGrpSpPr>
        <p:grpSpPr bwMode="auto">
          <a:xfrm>
            <a:off x="1079930" y="5519738"/>
            <a:ext cx="6921070" cy="881062"/>
            <a:chOff x="288" y="3336"/>
            <a:chExt cx="4900" cy="555"/>
          </a:xfrm>
        </p:grpSpPr>
        <p:sp>
          <p:nvSpPr>
            <p:cNvPr id="136209" name="Text Box 17"/>
            <p:cNvSpPr txBox="1">
              <a:spLocks noChangeArrowheads="1"/>
            </p:cNvSpPr>
            <p:nvPr/>
          </p:nvSpPr>
          <p:spPr bwMode="auto">
            <a:xfrm>
              <a:off x="512" y="3397"/>
              <a:ext cx="4676" cy="494"/>
            </a:xfrm>
            <a:prstGeom prst="rect">
              <a:avLst/>
            </a:prstGeom>
            <a:noFill/>
            <a:ln w="9525">
              <a:noFill/>
              <a:miter lim="800000"/>
              <a:headEnd/>
              <a:tailEnd/>
            </a:ln>
            <a:effectLst/>
          </p:spPr>
          <p:txBody>
            <a:bodyPr wrap="square">
              <a:spAutoFit/>
            </a:bodyPr>
            <a:lstStyle/>
            <a:p>
              <a:pPr eaLnBrk="0" hangingPunct="0">
                <a:lnSpc>
                  <a:spcPct val="75000"/>
                </a:lnSpc>
              </a:pPr>
              <a:r>
                <a:rPr lang="en-US" sz="2000" b="1" dirty="0">
                  <a:solidFill>
                    <a:schemeClr val="bg1"/>
                  </a:solidFill>
                  <a:latin typeface="Arial Narrow" pitchFamily="34" charset="0"/>
                </a:rPr>
                <a:t>Because the second national course to restore Canaan </a:t>
              </a:r>
              <a:r>
                <a:rPr lang="en-US" sz="2000" b="1" dirty="0" smtClean="0">
                  <a:solidFill>
                    <a:schemeClr val="bg1"/>
                  </a:solidFill>
                  <a:latin typeface="Arial Narrow" pitchFamily="34" charset="0"/>
                </a:rPr>
                <a:t>ended</a:t>
              </a:r>
            </a:p>
            <a:p>
              <a:pPr eaLnBrk="0" hangingPunct="0">
                <a:lnSpc>
                  <a:spcPct val="75000"/>
                </a:lnSpc>
              </a:pPr>
              <a:r>
                <a:rPr lang="en-US" sz="2000" b="1" dirty="0" smtClean="0">
                  <a:solidFill>
                    <a:schemeClr val="bg1"/>
                  </a:solidFill>
                  <a:latin typeface="Arial Narrow" pitchFamily="34" charset="0"/>
                </a:rPr>
                <a:t>in </a:t>
              </a:r>
              <a:r>
                <a:rPr lang="en-US" sz="2000" b="1" dirty="0">
                  <a:solidFill>
                    <a:schemeClr val="bg1"/>
                  </a:solidFill>
                  <a:latin typeface="Arial Narrow" pitchFamily="34" charset="0"/>
                </a:rPr>
                <a:t>failure, the forty years </a:t>
              </a:r>
              <a:r>
                <a:rPr lang="en-US" sz="2000" b="1" dirty="0">
                  <a:solidFill>
                    <a:srgbClr val="FFFF66"/>
                  </a:solidFill>
                  <a:latin typeface="Arial Narrow" pitchFamily="34" charset="0"/>
                </a:rPr>
                <a:t>Moses</a:t>
              </a:r>
              <a:r>
                <a:rPr lang="en-US" sz="2000" b="1" dirty="0">
                  <a:solidFill>
                    <a:schemeClr val="bg1"/>
                  </a:solidFill>
                  <a:latin typeface="Arial Narrow" pitchFamily="34" charset="0"/>
                </a:rPr>
                <a:t> had spent in the wilderness</a:t>
              </a:r>
              <a:r>
                <a:rPr lang="en-US" sz="2000" b="1" dirty="0">
                  <a:solidFill>
                    <a:srgbClr val="FFFF66"/>
                  </a:solidFill>
                  <a:latin typeface="Arial Narrow" pitchFamily="34" charset="0"/>
                </a:rPr>
                <a:t> </a:t>
              </a:r>
              <a:r>
                <a:rPr lang="en-US" sz="2000" b="1" dirty="0">
                  <a:solidFill>
                    <a:schemeClr val="bg1"/>
                  </a:solidFill>
                  <a:latin typeface="Arial Narrow" pitchFamily="34" charset="0"/>
                </a:rPr>
                <a:t>of </a:t>
              </a:r>
              <a:r>
                <a:rPr lang="en-US" sz="2000" b="1" dirty="0" err="1">
                  <a:solidFill>
                    <a:schemeClr val="bg1"/>
                  </a:solidFill>
                  <a:latin typeface="Arial Narrow" pitchFamily="34" charset="0"/>
                </a:rPr>
                <a:t>Midian</a:t>
              </a:r>
              <a:r>
                <a:rPr lang="en-US" sz="2000" b="1" dirty="0">
                  <a:solidFill>
                    <a:schemeClr val="bg1"/>
                  </a:solidFill>
                  <a:latin typeface="Arial Narrow" pitchFamily="34" charset="0"/>
                </a:rPr>
                <a:t> to restore the foundation of faith were invaded by Satan.</a:t>
              </a:r>
            </a:p>
          </p:txBody>
        </p:sp>
        <p:sp>
          <p:nvSpPr>
            <p:cNvPr id="136210" name="Text Box 18"/>
            <p:cNvSpPr txBox="1">
              <a:spLocks noChangeArrowheads="1"/>
            </p:cNvSpPr>
            <p:nvPr/>
          </p:nvSpPr>
          <p:spPr bwMode="auto">
            <a:xfrm>
              <a:off x="288" y="3336"/>
              <a:ext cx="240"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136211" name="WordArt 19"/>
          <p:cNvSpPr>
            <a:spLocks noChangeArrowheads="1" noChangeShapeType="1" noTextEdit="1"/>
          </p:cNvSpPr>
          <p:nvPr/>
        </p:nvSpPr>
        <p:spPr bwMode="auto">
          <a:xfrm rot="-42460276">
            <a:off x="6629400" y="3200400"/>
            <a:ext cx="1754188" cy="1698625"/>
          </a:xfrm>
          <a:prstGeom prst="rect">
            <a:avLst/>
          </a:prstGeom>
        </p:spPr>
        <p:txBody>
          <a:bodyPr wrap="none" fromWordArt="1">
            <a:prstTxWarp prst="textCurveDown">
              <a:avLst>
                <a:gd name="adj" fmla="val 52630"/>
              </a:avLst>
            </a:prstTxWarp>
          </a:bodyPr>
          <a:lstStyle/>
          <a:p>
            <a:pPr algn="ctr"/>
            <a:r>
              <a:rPr lang="en-US" sz="3600" kern="10" dirty="0">
                <a:ln w="12700">
                  <a:noFill/>
                  <a:round/>
                  <a:headEnd/>
                  <a:tailEnd/>
                </a:ln>
                <a:gradFill rotWithShape="1">
                  <a:gsLst>
                    <a:gs pos="0">
                      <a:srgbClr val="663300"/>
                    </a:gs>
                    <a:gs pos="50000">
                      <a:schemeClr val="bg1"/>
                    </a:gs>
                    <a:gs pos="100000">
                      <a:srgbClr val="663300"/>
                    </a:gs>
                  </a:gsLst>
                  <a:lin ang="2700000" scaled="1"/>
                </a:gradFill>
                <a:effectLst>
                  <a:prstShdw prst="shdw17" dist="12700" dir="5400000">
                    <a:srgbClr val="996600"/>
                  </a:prstShdw>
                </a:effectLst>
                <a:latin typeface="MANDELA"/>
              </a:rPr>
              <a:t>Wilderness</a:t>
            </a:r>
          </a:p>
          <a:p>
            <a:pPr algn="ctr"/>
            <a:r>
              <a:rPr lang="en-US" sz="3600" kern="10" dirty="0">
                <a:ln w="12700">
                  <a:noFill/>
                  <a:round/>
                  <a:headEnd/>
                  <a:tailEnd/>
                </a:ln>
                <a:gradFill rotWithShape="1">
                  <a:gsLst>
                    <a:gs pos="0">
                      <a:srgbClr val="663300"/>
                    </a:gs>
                    <a:gs pos="50000">
                      <a:schemeClr val="bg1"/>
                    </a:gs>
                    <a:gs pos="100000">
                      <a:srgbClr val="663300"/>
                    </a:gs>
                  </a:gsLst>
                  <a:lin ang="2700000" scaled="1"/>
                </a:gradFill>
                <a:effectLst>
                  <a:prstShdw prst="shdw17" dist="12700" dir="5400000">
                    <a:srgbClr val="996600"/>
                  </a:prstShdw>
                </a:effectLst>
                <a:latin typeface="MANDELA"/>
              </a:rPr>
              <a:t>of</a:t>
            </a:r>
          </a:p>
          <a:p>
            <a:pPr algn="ctr"/>
            <a:r>
              <a:rPr lang="en-US" sz="3600" kern="10" dirty="0" err="1">
                <a:ln w="12700">
                  <a:noFill/>
                  <a:round/>
                  <a:headEnd/>
                  <a:tailEnd/>
                </a:ln>
                <a:gradFill rotWithShape="1">
                  <a:gsLst>
                    <a:gs pos="0">
                      <a:srgbClr val="663300"/>
                    </a:gs>
                    <a:gs pos="50000">
                      <a:schemeClr val="bg1"/>
                    </a:gs>
                    <a:gs pos="100000">
                      <a:srgbClr val="663300"/>
                    </a:gs>
                  </a:gsLst>
                  <a:lin ang="2700000" scaled="1"/>
                </a:gradFill>
                <a:effectLst>
                  <a:prstShdw prst="shdw17" dist="12700" dir="5400000">
                    <a:srgbClr val="996600"/>
                  </a:prstShdw>
                </a:effectLst>
                <a:latin typeface="MANDELA"/>
              </a:rPr>
              <a:t>Midian</a:t>
            </a:r>
            <a:endParaRPr lang="en-US" sz="3600" kern="10" dirty="0">
              <a:ln w="12700">
                <a:noFill/>
                <a:round/>
                <a:headEnd/>
                <a:tailEnd/>
              </a:ln>
              <a:gradFill rotWithShape="1">
                <a:gsLst>
                  <a:gs pos="0">
                    <a:srgbClr val="663300"/>
                  </a:gs>
                  <a:gs pos="50000">
                    <a:schemeClr val="bg1"/>
                  </a:gs>
                  <a:gs pos="100000">
                    <a:srgbClr val="663300"/>
                  </a:gs>
                </a:gsLst>
                <a:lin ang="2700000" scaled="1"/>
              </a:gradFill>
              <a:effectLst>
                <a:prstShdw prst="shdw17" dist="12700" dir="5400000">
                  <a:srgbClr val="996600"/>
                </a:prstShdw>
              </a:effectLst>
              <a:latin typeface="MANDELA"/>
            </a:endParaRPr>
          </a:p>
        </p:txBody>
      </p:sp>
      <p:grpSp>
        <p:nvGrpSpPr>
          <p:cNvPr id="136212" name="Group 20"/>
          <p:cNvGrpSpPr>
            <a:grpSpLocks/>
          </p:cNvGrpSpPr>
          <p:nvPr/>
        </p:nvGrpSpPr>
        <p:grpSpPr bwMode="auto">
          <a:xfrm>
            <a:off x="7158038" y="2895600"/>
            <a:ext cx="1223962" cy="1416050"/>
            <a:chOff x="4352" y="2036"/>
            <a:chExt cx="771" cy="892"/>
          </a:xfrm>
        </p:grpSpPr>
        <p:pic>
          <p:nvPicPr>
            <p:cNvPr id="136213" name="Picture 21" descr="Burning Bush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352" y="2036"/>
              <a:ext cx="448" cy="508"/>
            </a:xfrm>
            <a:prstGeom prst="rect">
              <a:avLst/>
            </a:prstGeom>
            <a:noFill/>
          </p:spPr>
        </p:pic>
        <p:pic>
          <p:nvPicPr>
            <p:cNvPr id="136214" name="Picture 22" descr="Burning Bush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52" y="2160"/>
              <a:ext cx="371" cy="768"/>
            </a:xfrm>
            <a:prstGeom prst="rect">
              <a:avLst/>
            </a:prstGeom>
            <a:noFill/>
          </p:spPr>
        </p:pic>
      </p:grpSp>
      <p:grpSp>
        <p:nvGrpSpPr>
          <p:cNvPr id="136215" name="Group 23"/>
          <p:cNvGrpSpPr>
            <a:grpSpLocks/>
          </p:cNvGrpSpPr>
          <p:nvPr/>
        </p:nvGrpSpPr>
        <p:grpSpPr bwMode="auto">
          <a:xfrm>
            <a:off x="990600" y="1219200"/>
            <a:ext cx="6477000" cy="3535363"/>
            <a:chOff x="624" y="768"/>
            <a:chExt cx="4080" cy="2227"/>
          </a:xfrm>
        </p:grpSpPr>
        <p:grpSp>
          <p:nvGrpSpPr>
            <p:cNvPr id="136216" name="Group 24"/>
            <p:cNvGrpSpPr>
              <a:grpSpLocks/>
            </p:cNvGrpSpPr>
            <p:nvPr/>
          </p:nvGrpSpPr>
          <p:grpSpPr bwMode="auto">
            <a:xfrm>
              <a:off x="624" y="768"/>
              <a:ext cx="1132" cy="922"/>
              <a:chOff x="624" y="768"/>
              <a:chExt cx="1132" cy="922"/>
            </a:xfrm>
          </p:grpSpPr>
          <p:sp>
            <p:nvSpPr>
              <p:cNvPr id="136217" name="WordArt 25"/>
              <p:cNvSpPr>
                <a:spLocks noChangeArrowheads="1" noChangeShapeType="1" noTextEdit="1"/>
              </p:cNvSpPr>
              <p:nvPr/>
            </p:nvSpPr>
            <p:spPr bwMode="auto">
              <a:xfrm>
                <a:off x="624" y="768"/>
                <a:ext cx="912" cy="624"/>
              </a:xfrm>
              <a:prstGeom prst="rect">
                <a:avLst/>
              </a:prstGeom>
            </p:spPr>
            <p:txBody>
              <a:bodyPr wrap="none" fromWordArt="1">
                <a:prstTxWarp prst="textPlain">
                  <a:avLst>
                    <a:gd name="adj" fmla="val 50000"/>
                  </a:avLst>
                </a:prstTxWarp>
              </a:bodyPr>
              <a:lstStyle/>
              <a:p>
                <a:pPr algn="ctr"/>
                <a:r>
                  <a:rPr lang="en-US" sz="3600" kern="10">
                    <a:ln w="9525">
                      <a:solidFill>
                        <a:srgbClr val="003300"/>
                      </a:solidFill>
                      <a:round/>
                      <a:headEnd/>
                      <a:tailEnd/>
                    </a:ln>
                    <a:solidFill>
                      <a:srgbClr val="57FF57"/>
                    </a:solidFill>
                    <a:latin typeface="Arial Black"/>
                  </a:rPr>
                  <a:t>Second</a:t>
                </a:r>
              </a:p>
              <a:p>
                <a:pPr algn="ctr"/>
                <a:r>
                  <a:rPr lang="en-US" sz="3600" kern="10">
                    <a:ln w="9525">
                      <a:solidFill>
                        <a:srgbClr val="003300"/>
                      </a:solidFill>
                      <a:round/>
                      <a:headEnd/>
                      <a:tailEnd/>
                    </a:ln>
                    <a:solidFill>
                      <a:srgbClr val="57FF57"/>
                    </a:solidFill>
                    <a:latin typeface="Arial Black"/>
                  </a:rPr>
                  <a:t>twenty-one-month</a:t>
                </a:r>
              </a:p>
              <a:p>
                <a:pPr algn="ctr"/>
                <a:r>
                  <a:rPr lang="en-US" sz="3600" kern="10">
                    <a:ln w="9525">
                      <a:solidFill>
                        <a:srgbClr val="003300"/>
                      </a:solidFill>
                      <a:round/>
                      <a:headEnd/>
                      <a:tailEnd/>
                    </a:ln>
                    <a:solidFill>
                      <a:srgbClr val="57FF57"/>
                    </a:solidFill>
                    <a:latin typeface="Arial Black"/>
                  </a:rPr>
                  <a:t>course</a:t>
                </a:r>
              </a:p>
            </p:txBody>
          </p:sp>
          <p:sp>
            <p:nvSpPr>
              <p:cNvPr id="136218" name="Line 26"/>
              <p:cNvSpPr>
                <a:spLocks noChangeShapeType="1"/>
              </p:cNvSpPr>
              <p:nvPr/>
            </p:nvSpPr>
            <p:spPr bwMode="auto">
              <a:xfrm rot="13803019" flipV="1">
                <a:off x="1521" y="1456"/>
                <a:ext cx="353" cy="116"/>
              </a:xfrm>
              <a:prstGeom prst="line">
                <a:avLst/>
              </a:prstGeom>
              <a:noFill/>
              <a:ln w="28575">
                <a:solidFill>
                  <a:srgbClr val="00FF00"/>
                </a:solidFill>
                <a:prstDash val="sysDot"/>
                <a:round/>
                <a:headEnd/>
                <a:tailEnd/>
              </a:ln>
              <a:effectLst/>
            </p:spPr>
            <p:txBody>
              <a:bodyPr/>
              <a:lstStyle/>
              <a:p>
                <a:endParaRPr lang="en-US"/>
              </a:p>
            </p:txBody>
          </p:sp>
        </p:grpSp>
        <p:grpSp>
          <p:nvGrpSpPr>
            <p:cNvPr id="136219" name="Group 27"/>
            <p:cNvGrpSpPr>
              <a:grpSpLocks/>
            </p:cNvGrpSpPr>
            <p:nvPr/>
          </p:nvGrpSpPr>
          <p:grpSpPr bwMode="auto">
            <a:xfrm>
              <a:off x="1600" y="1248"/>
              <a:ext cx="3104" cy="1747"/>
              <a:chOff x="1600" y="1248"/>
              <a:chExt cx="3104" cy="1747"/>
            </a:xfrm>
          </p:grpSpPr>
          <p:grpSp>
            <p:nvGrpSpPr>
              <p:cNvPr id="136220" name="Group 28"/>
              <p:cNvGrpSpPr>
                <a:grpSpLocks/>
              </p:cNvGrpSpPr>
              <p:nvPr/>
            </p:nvGrpSpPr>
            <p:grpSpPr bwMode="auto">
              <a:xfrm>
                <a:off x="1600" y="1567"/>
                <a:ext cx="1057" cy="1386"/>
                <a:chOff x="1600" y="1567"/>
                <a:chExt cx="1057" cy="1386"/>
              </a:xfrm>
            </p:grpSpPr>
            <p:sp>
              <p:nvSpPr>
                <p:cNvPr id="136221" name="Freeform 29"/>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22" name="Freeform 30"/>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23" name="Oval 31"/>
                <p:cNvSpPr>
                  <a:spLocks noChangeArrowheads="1"/>
                </p:cNvSpPr>
                <p:nvPr/>
              </p:nvSpPr>
              <p:spPr bwMode="auto">
                <a:xfrm>
                  <a:off x="2602" y="2908"/>
                  <a:ext cx="55" cy="45"/>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36224" name="Oval 32"/>
                <p:cNvSpPr>
                  <a:spLocks noChangeArrowheads="1"/>
                </p:cNvSpPr>
                <p:nvPr/>
              </p:nvSpPr>
              <p:spPr bwMode="auto">
                <a:xfrm>
                  <a:off x="1767" y="1685"/>
                  <a:ext cx="56" cy="45"/>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36225" name="Oval 33"/>
                <p:cNvSpPr>
                  <a:spLocks noChangeArrowheads="1"/>
                </p:cNvSpPr>
                <p:nvPr/>
              </p:nvSpPr>
              <p:spPr bwMode="auto">
                <a:xfrm>
                  <a:off x="1600" y="1567"/>
                  <a:ext cx="56" cy="45"/>
                </a:xfrm>
                <a:prstGeom prst="ellipse">
                  <a:avLst/>
                </a:prstGeom>
                <a:solidFill>
                  <a:srgbClr val="FF3300"/>
                </a:solidFill>
                <a:ln w="57150">
                  <a:solidFill>
                    <a:srgbClr val="FF3300"/>
                  </a:solidFill>
                  <a:round/>
                  <a:headEnd/>
                  <a:tailEnd/>
                </a:ln>
                <a:effectLst/>
              </p:spPr>
              <p:txBody>
                <a:bodyPr wrap="none" anchor="ctr"/>
                <a:lstStyle/>
                <a:p>
                  <a:endParaRPr lang="en-US"/>
                </a:p>
              </p:txBody>
            </p:sp>
            <p:grpSp>
              <p:nvGrpSpPr>
                <p:cNvPr id="136226" name="Group 34"/>
                <p:cNvGrpSpPr>
                  <a:grpSpLocks/>
                </p:cNvGrpSpPr>
                <p:nvPr/>
              </p:nvGrpSpPr>
              <p:grpSpPr bwMode="auto">
                <a:xfrm>
                  <a:off x="1920" y="1595"/>
                  <a:ext cx="672" cy="1252"/>
                  <a:chOff x="1920" y="1595"/>
                  <a:chExt cx="672" cy="1252"/>
                </a:xfrm>
              </p:grpSpPr>
              <p:sp>
                <p:nvSpPr>
                  <p:cNvPr id="136227" name="Freeform 35"/>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28" name="Freeform 36"/>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29" name="Freeform 37"/>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30" name="Freeform 38"/>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31" name="Freeform 39"/>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grpSp>
          <p:grpSp>
            <p:nvGrpSpPr>
              <p:cNvPr id="136232" name="Group 40"/>
              <p:cNvGrpSpPr>
                <a:grpSpLocks/>
              </p:cNvGrpSpPr>
              <p:nvPr/>
            </p:nvGrpSpPr>
            <p:grpSpPr bwMode="auto">
              <a:xfrm>
                <a:off x="2832" y="1248"/>
                <a:ext cx="1872" cy="1747"/>
                <a:chOff x="2832" y="1248"/>
                <a:chExt cx="1872" cy="1747"/>
              </a:xfrm>
            </p:grpSpPr>
            <p:grpSp>
              <p:nvGrpSpPr>
                <p:cNvPr id="136233" name="Group 41"/>
                <p:cNvGrpSpPr>
                  <a:grpSpLocks/>
                </p:cNvGrpSpPr>
                <p:nvPr/>
              </p:nvGrpSpPr>
              <p:grpSpPr bwMode="auto">
                <a:xfrm>
                  <a:off x="2832" y="1680"/>
                  <a:ext cx="1311" cy="1315"/>
                  <a:chOff x="2832" y="1680"/>
                  <a:chExt cx="1311" cy="1315"/>
                </a:xfrm>
              </p:grpSpPr>
              <p:sp>
                <p:nvSpPr>
                  <p:cNvPr id="136234" name="Oval 42"/>
                  <p:cNvSpPr>
                    <a:spLocks noChangeArrowheads="1"/>
                  </p:cNvSpPr>
                  <p:nvPr/>
                </p:nvSpPr>
                <p:spPr bwMode="auto">
                  <a:xfrm>
                    <a:off x="4025" y="1680"/>
                    <a:ext cx="55" cy="45"/>
                  </a:xfrm>
                  <a:prstGeom prst="ellipse">
                    <a:avLst/>
                  </a:prstGeom>
                  <a:solidFill>
                    <a:srgbClr val="FF3300"/>
                  </a:solidFill>
                  <a:ln w="57150">
                    <a:solidFill>
                      <a:srgbClr val="FF3300"/>
                    </a:solidFill>
                    <a:round/>
                    <a:headEnd/>
                    <a:tailEnd/>
                  </a:ln>
                  <a:effectLst/>
                </p:spPr>
                <p:txBody>
                  <a:bodyPr wrap="none" anchor="ctr"/>
                  <a:lstStyle/>
                  <a:p>
                    <a:pPr algn="ctr"/>
                    <a:endParaRPr lang="en-US" sz="3200">
                      <a:solidFill>
                        <a:srgbClr val="000099"/>
                      </a:solidFill>
                      <a:latin typeface="Arial Black" pitchFamily="34" charset="0"/>
                    </a:endParaRPr>
                  </a:p>
                </p:txBody>
              </p:sp>
              <p:sp>
                <p:nvSpPr>
                  <p:cNvPr id="136235" name="Oval 43"/>
                  <p:cNvSpPr>
                    <a:spLocks noChangeArrowheads="1"/>
                  </p:cNvSpPr>
                  <p:nvPr/>
                </p:nvSpPr>
                <p:spPr bwMode="auto">
                  <a:xfrm>
                    <a:off x="3545" y="2547"/>
                    <a:ext cx="55" cy="45"/>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36236" name="Freeform 44"/>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37" name="Freeform 45"/>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38" name="Freeform 46"/>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39" name="Freeform 47"/>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40" name="Oval 48"/>
                  <p:cNvSpPr>
                    <a:spLocks noChangeArrowheads="1"/>
                  </p:cNvSpPr>
                  <p:nvPr/>
                </p:nvSpPr>
                <p:spPr bwMode="auto">
                  <a:xfrm>
                    <a:off x="3257" y="2688"/>
                    <a:ext cx="55" cy="45"/>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36241" name="Freeform 49"/>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42" name="Freeform 50"/>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grpSp>
              <p:nvGrpSpPr>
                <p:cNvPr id="136243" name="Group 51"/>
                <p:cNvGrpSpPr>
                  <a:grpSpLocks/>
                </p:cNvGrpSpPr>
                <p:nvPr/>
              </p:nvGrpSpPr>
              <p:grpSpPr bwMode="auto">
                <a:xfrm>
                  <a:off x="4080" y="1248"/>
                  <a:ext cx="624" cy="384"/>
                  <a:chOff x="4080" y="1248"/>
                  <a:chExt cx="624" cy="384"/>
                </a:xfrm>
              </p:grpSpPr>
              <p:sp>
                <p:nvSpPr>
                  <p:cNvPr id="136244" name="Freeform 52"/>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45" name="Freeform 53"/>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46" name="Freeform 54"/>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47" name="Freeform 55"/>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6248" name="Freeform 56"/>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grpSp>
        </p:gr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6206"/>
                                        </p:tgtEl>
                                        <p:attrNameLst>
                                          <p:attrName>style.visibility</p:attrName>
                                        </p:attrNameLst>
                                      </p:cBhvr>
                                      <p:to>
                                        <p:strVal val="visible"/>
                                      </p:to>
                                    </p:set>
                                    <p:anim calcmode="lin" valueType="num">
                                      <p:cBhvr>
                                        <p:cTn id="7" dur="2000" fill="hold"/>
                                        <p:tgtEl>
                                          <p:spTgt spid="136206"/>
                                        </p:tgtEl>
                                        <p:attrNameLst>
                                          <p:attrName>ppt_w</p:attrName>
                                        </p:attrNameLst>
                                      </p:cBhvr>
                                      <p:tavLst>
                                        <p:tav tm="0">
                                          <p:val>
                                            <p:strVal val="#ppt_w*0.70"/>
                                          </p:val>
                                        </p:tav>
                                        <p:tav tm="100000">
                                          <p:val>
                                            <p:strVal val="#ppt_w"/>
                                          </p:val>
                                        </p:tav>
                                      </p:tavLst>
                                    </p:anim>
                                    <p:anim calcmode="lin" valueType="num">
                                      <p:cBhvr>
                                        <p:cTn id="8" dur="2000" fill="hold"/>
                                        <p:tgtEl>
                                          <p:spTgt spid="136206"/>
                                        </p:tgtEl>
                                        <p:attrNameLst>
                                          <p:attrName>ppt_h</p:attrName>
                                        </p:attrNameLst>
                                      </p:cBhvr>
                                      <p:tavLst>
                                        <p:tav tm="0">
                                          <p:val>
                                            <p:strVal val="#ppt_h"/>
                                          </p:val>
                                        </p:tav>
                                        <p:tav tm="100000">
                                          <p:val>
                                            <p:strVal val="#ppt_h"/>
                                          </p:val>
                                        </p:tav>
                                      </p:tavLst>
                                    </p:anim>
                                    <p:animEffect transition="in" filter="fade">
                                      <p:cBhvr>
                                        <p:cTn id="9" dur="2000"/>
                                        <p:tgtEl>
                                          <p:spTgt spid="13620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6205">
                                            <p:txEl>
                                              <p:pRg st="0" end="0"/>
                                            </p:txEl>
                                          </p:spTgt>
                                        </p:tgtEl>
                                        <p:attrNameLst>
                                          <p:attrName>style.visibility</p:attrName>
                                        </p:attrNameLst>
                                      </p:cBhvr>
                                      <p:to>
                                        <p:strVal val="visible"/>
                                      </p:to>
                                    </p:set>
                                    <p:anim calcmode="lin" valueType="num">
                                      <p:cBhvr>
                                        <p:cTn id="14" dur="2000" fill="hold"/>
                                        <p:tgtEl>
                                          <p:spTgt spid="136205">
                                            <p:txEl>
                                              <p:pRg st="0" end="0"/>
                                            </p:txEl>
                                          </p:spTgt>
                                        </p:tgtEl>
                                        <p:attrNameLst>
                                          <p:attrName>ppt_w</p:attrName>
                                        </p:attrNameLst>
                                      </p:cBhvr>
                                      <p:tavLst>
                                        <p:tav tm="0">
                                          <p:val>
                                            <p:strVal val="#ppt_w*0.70"/>
                                          </p:val>
                                        </p:tav>
                                        <p:tav tm="100000">
                                          <p:val>
                                            <p:strVal val="#ppt_w"/>
                                          </p:val>
                                        </p:tav>
                                      </p:tavLst>
                                    </p:anim>
                                    <p:anim calcmode="lin" valueType="num">
                                      <p:cBhvr>
                                        <p:cTn id="15" dur="2000" fill="hold"/>
                                        <p:tgtEl>
                                          <p:spTgt spid="136205">
                                            <p:txEl>
                                              <p:pRg st="0" end="0"/>
                                            </p:txEl>
                                          </p:spTgt>
                                        </p:tgtEl>
                                        <p:attrNameLst>
                                          <p:attrName>ppt_h</p:attrName>
                                        </p:attrNameLst>
                                      </p:cBhvr>
                                      <p:tavLst>
                                        <p:tav tm="0">
                                          <p:val>
                                            <p:strVal val="#ppt_h"/>
                                          </p:val>
                                        </p:tav>
                                        <p:tav tm="100000">
                                          <p:val>
                                            <p:strVal val="#ppt_h"/>
                                          </p:val>
                                        </p:tav>
                                      </p:tavLst>
                                    </p:anim>
                                    <p:animEffect transition="in" filter="fade">
                                      <p:cBhvr>
                                        <p:cTn id="16" dur="2000"/>
                                        <p:tgtEl>
                                          <p:spTgt spid="13620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36208"/>
                                        </p:tgtEl>
                                        <p:attrNameLst>
                                          <p:attrName>style.visibility</p:attrName>
                                        </p:attrNameLst>
                                      </p:cBhvr>
                                      <p:to>
                                        <p:strVal val="visible"/>
                                      </p:to>
                                    </p:set>
                                    <p:animEffect transition="in" filter="barn(outVertical)">
                                      <p:cBhvr>
                                        <p:cTn id="21" dur="500"/>
                                        <p:tgtEl>
                                          <p:spTgt spid="13620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6215"/>
                                        </p:tgtEl>
                                        <p:attrNameLst>
                                          <p:attrName>style.visibility</p:attrName>
                                        </p:attrNameLst>
                                      </p:cBhvr>
                                      <p:to>
                                        <p:strVal val="visible"/>
                                      </p:to>
                                    </p:set>
                                    <p:animEffect transition="in" filter="fade">
                                      <p:cBhvr>
                                        <p:cTn id="25" dur="2000"/>
                                        <p:tgtEl>
                                          <p:spTgt spid="13621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0" nodeType="clickEffect">
                                  <p:stCondLst>
                                    <p:cond delay="0"/>
                                  </p:stCondLst>
                                  <p:childTnLst>
                                    <p:animScale>
                                      <p:cBhvr>
                                        <p:cTn id="29" dur="3000" fill="hold"/>
                                        <p:tgtEl>
                                          <p:spTgt spid="136201"/>
                                        </p:tgtEl>
                                      </p:cBhvr>
                                      <p:by x="100000" y="100000"/>
                                    </p:animScale>
                                  </p:childTnLst>
                                </p:cTn>
                              </p:par>
                              <p:par>
                                <p:cTn id="30" presetID="10" presetClass="entr" presetSubtype="0" fill="hold" grpId="0" nodeType="withEffect">
                                  <p:stCondLst>
                                    <p:cond delay="0"/>
                                  </p:stCondLst>
                                  <p:childTnLst>
                                    <p:set>
                                      <p:cBhvr>
                                        <p:cTn id="31" dur="1" fill="hold">
                                          <p:stCondLst>
                                            <p:cond delay="0"/>
                                          </p:stCondLst>
                                        </p:cTn>
                                        <p:tgtEl>
                                          <p:spTgt spid="136211"/>
                                        </p:tgtEl>
                                        <p:attrNameLst>
                                          <p:attrName>style.visibility</p:attrName>
                                        </p:attrNameLst>
                                      </p:cBhvr>
                                      <p:to>
                                        <p:strVal val="visible"/>
                                      </p:to>
                                    </p:set>
                                    <p:animEffect transition="in" filter="fade">
                                      <p:cBhvr>
                                        <p:cTn id="32" dur="2000"/>
                                        <p:tgtEl>
                                          <p:spTgt spid="136211"/>
                                        </p:tgtEl>
                                      </p:cBhvr>
                                    </p:animEffect>
                                  </p:childTnLst>
                                </p:cTn>
                              </p:par>
                              <p:par>
                                <p:cTn id="33" presetID="10" presetClass="entr" presetSubtype="0" fill="hold" nodeType="withEffect">
                                  <p:stCondLst>
                                    <p:cond delay="0"/>
                                  </p:stCondLst>
                                  <p:childTnLst>
                                    <p:set>
                                      <p:cBhvr>
                                        <p:cTn id="34" dur="1" fill="hold">
                                          <p:stCondLst>
                                            <p:cond delay="0"/>
                                          </p:stCondLst>
                                        </p:cTn>
                                        <p:tgtEl>
                                          <p:spTgt spid="136212"/>
                                        </p:tgtEl>
                                        <p:attrNameLst>
                                          <p:attrName>style.visibility</p:attrName>
                                        </p:attrNameLst>
                                      </p:cBhvr>
                                      <p:to>
                                        <p:strVal val="visible"/>
                                      </p:to>
                                    </p:set>
                                    <p:animEffect transition="in" filter="fade">
                                      <p:cBhvr>
                                        <p:cTn id="35" dur="2000"/>
                                        <p:tgtEl>
                                          <p:spTgt spid="136212"/>
                                        </p:tgtEl>
                                      </p:cBhvr>
                                    </p:animEffect>
                                  </p:childTnLst>
                                </p:cTn>
                              </p:par>
                              <p:par>
                                <p:cTn id="36" presetID="10" presetClass="exit" presetSubtype="0" fill="hold" nodeType="withEffect">
                                  <p:stCondLst>
                                    <p:cond delay="4500"/>
                                  </p:stCondLst>
                                  <p:childTnLst>
                                    <p:animEffect transition="out" filter="fade">
                                      <p:cBhvr>
                                        <p:cTn id="37" dur="2000"/>
                                        <p:tgtEl>
                                          <p:spTgt spid="136211"/>
                                        </p:tgtEl>
                                      </p:cBhvr>
                                    </p:animEffect>
                                    <p:set>
                                      <p:cBhvr>
                                        <p:cTn id="38" dur="1" fill="hold">
                                          <p:stCondLst>
                                            <p:cond delay="1999"/>
                                          </p:stCondLst>
                                        </p:cTn>
                                        <p:tgtEl>
                                          <p:spTgt spid="136211"/>
                                        </p:tgtEl>
                                        <p:attrNameLst>
                                          <p:attrName>style.visibility</p:attrName>
                                        </p:attrNameLst>
                                      </p:cBhvr>
                                      <p:to>
                                        <p:strVal val="hidden"/>
                                      </p:to>
                                    </p:set>
                                  </p:childTnLst>
                                </p:cTn>
                              </p:par>
                              <p:par>
                                <p:cTn id="39" presetID="10" presetClass="exit" presetSubtype="0" fill="hold" nodeType="withEffect">
                                  <p:stCondLst>
                                    <p:cond delay="4500"/>
                                  </p:stCondLst>
                                  <p:childTnLst>
                                    <p:animEffect transition="out" filter="fade">
                                      <p:cBhvr>
                                        <p:cTn id="40" dur="2000"/>
                                        <p:tgtEl>
                                          <p:spTgt spid="136212"/>
                                        </p:tgtEl>
                                      </p:cBhvr>
                                    </p:animEffect>
                                    <p:set>
                                      <p:cBhvr>
                                        <p:cTn id="41" dur="1" fill="hold">
                                          <p:stCondLst>
                                            <p:cond delay="1999"/>
                                          </p:stCondLst>
                                        </p:cTn>
                                        <p:tgtEl>
                                          <p:spTgt spid="136212"/>
                                        </p:tgtEl>
                                        <p:attrNameLst>
                                          <p:attrName>style.visibility</p:attrName>
                                        </p:attrNameLst>
                                      </p:cBhvr>
                                      <p:to>
                                        <p:strVal val="hidden"/>
                                      </p:to>
                                    </p:set>
                                  </p:childTnLst>
                                </p:cTn>
                              </p:par>
                              <p:par>
                                <p:cTn id="42" presetID="10" presetClass="exit" presetSubtype="0" fill="hold" nodeType="withEffect">
                                  <p:stCondLst>
                                    <p:cond delay="4500"/>
                                  </p:stCondLst>
                                  <p:childTnLst>
                                    <p:animEffect transition="out" filter="fade">
                                      <p:cBhvr>
                                        <p:cTn id="43" dur="2000"/>
                                        <p:tgtEl>
                                          <p:spTgt spid="136215"/>
                                        </p:tgtEl>
                                      </p:cBhvr>
                                    </p:animEffect>
                                    <p:set>
                                      <p:cBhvr>
                                        <p:cTn id="44" dur="1" fill="hold">
                                          <p:stCondLst>
                                            <p:cond delay="1999"/>
                                          </p:stCondLst>
                                        </p:cTn>
                                        <p:tgtEl>
                                          <p:spTgt spid="1362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1" grpId="0" animBg="1"/>
      <p:bldP spid="136206" grpId="0"/>
      <p:bldP spid="1362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7218"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37219" name="WordArt 3"/>
          <p:cNvSpPr>
            <a:spLocks noChangeArrowheads="1" noChangeShapeType="1" noTextEdit="1"/>
          </p:cNvSpPr>
          <p:nvPr/>
        </p:nvSpPr>
        <p:spPr bwMode="auto">
          <a:xfrm>
            <a:off x="3276600" y="3800475"/>
            <a:ext cx="1446213" cy="238125"/>
          </a:xfrm>
          <a:prstGeom prst="rect">
            <a:avLst/>
          </a:prstGeom>
        </p:spPr>
        <p:txBody>
          <a:bodyPr wrap="none" fromWordArt="1">
            <a:prstTxWarp prst="textCanDown">
              <a:avLst>
                <a:gd name="adj" fmla="val 33333"/>
              </a:avLst>
            </a:prstTxWarp>
          </a:bodyPr>
          <a:lstStyle/>
          <a:p>
            <a:pPr algn="ctr"/>
            <a:r>
              <a:rPr lang="en-US" sz="3600" kern="10">
                <a:ln w="3175">
                  <a:noFill/>
                  <a:round/>
                  <a:headEnd/>
                  <a:tailEnd/>
                </a:ln>
                <a:gradFill rotWithShape="1">
                  <a:gsLst>
                    <a:gs pos="0">
                      <a:srgbClr val="996633"/>
                    </a:gs>
                    <a:gs pos="100000">
                      <a:srgbClr val="663300"/>
                    </a:gs>
                  </a:gsLst>
                  <a:lin ang="2700000" scaled="1"/>
                </a:gradFill>
                <a:latin typeface="MANDELA"/>
              </a:rPr>
              <a:t>Wilderness of Sin</a:t>
            </a:r>
          </a:p>
        </p:txBody>
      </p:sp>
      <p:sp>
        <p:nvSpPr>
          <p:cNvPr id="137220" name="WordArt 4"/>
          <p:cNvSpPr>
            <a:spLocks noChangeArrowheads="1" noChangeShapeType="1" noTextEdit="1"/>
          </p:cNvSpPr>
          <p:nvPr/>
        </p:nvSpPr>
        <p:spPr bwMode="auto">
          <a:xfrm rot="-66688103">
            <a:off x="6845300" y="1411288"/>
            <a:ext cx="1471613" cy="344487"/>
          </a:xfrm>
          <a:prstGeom prst="rect">
            <a:avLst/>
          </a:prstGeom>
        </p:spPr>
        <p:txBody>
          <a:bodyPr wrap="none" fromWordArt="1">
            <a:prstTxWarp prst="textChevron">
              <a:avLst>
                <a:gd name="adj" fmla="val 50000"/>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0" scaled="1"/>
                </a:gradFill>
                <a:latin typeface="One Stroke Script LET"/>
              </a:rPr>
              <a:t>Canaan</a:t>
            </a:r>
          </a:p>
        </p:txBody>
      </p:sp>
      <p:sp>
        <p:nvSpPr>
          <p:cNvPr id="137221" name="WordArt 5"/>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Jordan</a:t>
            </a:r>
          </a:p>
        </p:txBody>
      </p:sp>
      <p:sp>
        <p:nvSpPr>
          <p:cNvPr id="137222" name="WordArt 6"/>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Arial Black"/>
              </a:rPr>
              <a:t> River </a:t>
            </a:r>
          </a:p>
        </p:txBody>
      </p:sp>
      <p:sp>
        <p:nvSpPr>
          <p:cNvPr id="137223" name="WordArt 7"/>
          <p:cNvSpPr>
            <a:spLocks noChangeArrowheads="1" noChangeShapeType="1" noTextEdit="1"/>
          </p:cNvSpPr>
          <p:nvPr/>
        </p:nvSpPr>
        <p:spPr bwMode="auto">
          <a:xfrm>
            <a:off x="7058025" y="21717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gradFill rotWithShape="1">
                  <a:gsLst>
                    <a:gs pos="0">
                      <a:srgbClr val="663300"/>
                    </a:gs>
                    <a:gs pos="50000">
                      <a:srgbClr val="996633"/>
                    </a:gs>
                    <a:gs pos="100000">
                      <a:srgbClr val="663300"/>
                    </a:gs>
                  </a:gsLst>
                  <a:lin ang="2700000" scaled="1"/>
                </a:gradFill>
                <a:latin typeface="Arial Black"/>
              </a:rPr>
              <a:t>Dead Sea</a:t>
            </a:r>
          </a:p>
        </p:txBody>
      </p:sp>
      <p:sp>
        <p:nvSpPr>
          <p:cNvPr id="137224" name="WordArt 8"/>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663300"/>
                    </a:gs>
                    <a:gs pos="100000">
                      <a:srgbClr val="996600"/>
                    </a:gs>
                  </a:gsLst>
                  <a:lin ang="2700000" scaled="1"/>
                </a:gradFill>
                <a:latin typeface="Lithograph"/>
              </a:rPr>
              <a:t>Egypt</a:t>
            </a:r>
          </a:p>
        </p:txBody>
      </p:sp>
      <p:sp>
        <p:nvSpPr>
          <p:cNvPr id="137225" name="WordArt 9"/>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Midian</a:t>
            </a:r>
          </a:p>
        </p:txBody>
      </p:sp>
      <p:sp>
        <p:nvSpPr>
          <p:cNvPr id="137226" name="WordArt 10"/>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latin typeface="MANDELA"/>
              </a:rPr>
              <a:t>of</a:t>
            </a:r>
          </a:p>
          <a:p>
            <a:pPr algn="ctr"/>
            <a:r>
              <a:rPr lang="en-US" sz="3600" kern="10">
                <a:ln w="12700">
                  <a:noFill/>
                  <a:round/>
                  <a:headEnd/>
                  <a:tailEnd/>
                </a:ln>
                <a:gradFill rotWithShape="1">
                  <a:gsLst>
                    <a:gs pos="0">
                      <a:srgbClr val="996633"/>
                    </a:gs>
                    <a:gs pos="100000">
                      <a:srgbClr val="663300"/>
                    </a:gs>
                  </a:gsLst>
                  <a:lin ang="2700000" scaled="1"/>
                </a:gradFill>
                <a:latin typeface="MANDELA"/>
              </a:rPr>
              <a:t>Sinai</a:t>
            </a:r>
          </a:p>
        </p:txBody>
      </p:sp>
      <p:sp>
        <p:nvSpPr>
          <p:cNvPr id="137227" name="WordArt 11"/>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137228" name="Text Box 12"/>
          <p:cNvSpPr txBox="1">
            <a:spLocks noChangeArrowheads="1"/>
          </p:cNvSpPr>
          <p:nvPr/>
        </p:nvSpPr>
        <p:spPr bwMode="auto">
          <a:xfrm>
            <a:off x="304800" y="457200"/>
            <a:ext cx="4267200" cy="579438"/>
          </a:xfrm>
          <a:prstGeom prst="rect">
            <a:avLst/>
          </a:prstGeom>
          <a:noFill/>
          <a:ln w="9525">
            <a:noFill/>
            <a:miter lim="800000"/>
            <a:headEnd/>
            <a:tailEnd/>
          </a:ln>
          <a:effectLst/>
        </p:spPr>
        <p:txBody>
          <a:bodyPr>
            <a:spAutoFit/>
          </a:bodyPr>
          <a:lstStyle/>
          <a:p>
            <a:pPr eaLnBrk="0" hangingPunct="0"/>
            <a:r>
              <a:rPr lang="en-US" sz="3200" u="sng">
                <a:solidFill>
                  <a:srgbClr val="66FFFF"/>
                </a:solidFill>
                <a:latin typeface="Fette Engschrift" pitchFamily="2" charset="0"/>
              </a:rPr>
              <a:t>2.2.3.1  The Foundation of Faith</a:t>
            </a:r>
          </a:p>
        </p:txBody>
      </p:sp>
      <p:sp>
        <p:nvSpPr>
          <p:cNvPr id="137229" name="Text Box 13"/>
          <p:cNvSpPr txBox="1">
            <a:spLocks noChangeArrowheads="1"/>
          </p:cNvSpPr>
          <p:nvPr/>
        </p:nvSpPr>
        <p:spPr bwMode="auto">
          <a:xfrm>
            <a:off x="304800" y="0"/>
            <a:ext cx="6629400" cy="579438"/>
          </a:xfrm>
          <a:prstGeom prst="rect">
            <a:avLst/>
          </a:prstGeom>
          <a:noFill/>
          <a:ln w="9525">
            <a:noFill/>
            <a:miter lim="800000"/>
            <a:headEnd/>
            <a:tailEnd/>
          </a:ln>
          <a:effectLst/>
        </p:spPr>
        <p:txBody>
          <a:bodyPr>
            <a:spAutoFit/>
          </a:bodyPr>
          <a:lstStyle/>
          <a:p>
            <a:pPr eaLnBrk="0" hangingPunct="0"/>
            <a:r>
              <a:rPr lang="en-US" sz="3200" u="sng">
                <a:solidFill>
                  <a:srgbClr val="66FFFF"/>
                </a:solidFill>
                <a:latin typeface="Fette Engschrift" pitchFamily="2" charset="0"/>
              </a:rPr>
              <a:t>2.2.3  The  Third National Course to Restore Canaan</a:t>
            </a:r>
          </a:p>
        </p:txBody>
      </p:sp>
      <p:sp>
        <p:nvSpPr>
          <p:cNvPr id="137230" name="Rectangle 14"/>
          <p:cNvSpPr>
            <a:spLocks noChangeArrowheads="1"/>
          </p:cNvSpPr>
          <p:nvPr/>
        </p:nvSpPr>
        <p:spPr bwMode="auto">
          <a:xfrm>
            <a:off x="4572000" y="2209800"/>
            <a:ext cx="304800" cy="533400"/>
          </a:xfrm>
          <a:prstGeom prst="rect">
            <a:avLst/>
          </a:prstGeom>
          <a:noFill/>
          <a:ln w="9525">
            <a:noFill/>
            <a:miter lim="800000"/>
            <a:headEnd/>
            <a:tailEnd/>
          </a:ln>
          <a:effectLst/>
        </p:spPr>
        <p:txBody>
          <a:bodyPr wrap="none" anchor="ctr"/>
          <a:lstStyle/>
          <a:p>
            <a:pPr algn="ctr" eaLnBrk="0" hangingPunct="0">
              <a:lnSpc>
                <a:spcPct val="115000"/>
              </a:lnSpc>
            </a:pPr>
            <a:r>
              <a:rPr lang="en-US" sz="2800">
                <a:solidFill>
                  <a:srgbClr val="FFFFD5"/>
                </a:solidFill>
                <a:latin typeface="Impact" pitchFamily="34" charset="0"/>
              </a:rPr>
              <a:t>:</a:t>
            </a:r>
          </a:p>
        </p:txBody>
      </p:sp>
      <p:sp>
        <p:nvSpPr>
          <p:cNvPr id="137231" name="Text Box 15"/>
          <p:cNvSpPr txBox="1">
            <a:spLocks noChangeArrowheads="1"/>
          </p:cNvSpPr>
          <p:nvPr/>
        </p:nvSpPr>
        <p:spPr bwMode="auto">
          <a:xfrm>
            <a:off x="4800600" y="2239963"/>
            <a:ext cx="1295400" cy="519112"/>
          </a:xfrm>
          <a:prstGeom prst="rect">
            <a:avLst/>
          </a:prstGeom>
          <a:noFill/>
          <a:ln w="9525">
            <a:noFill/>
            <a:miter lim="800000"/>
            <a:headEnd/>
            <a:tailEnd/>
          </a:ln>
          <a:effectLst/>
        </p:spPr>
        <p:txBody>
          <a:bodyPr>
            <a:spAutoFit/>
          </a:bodyPr>
          <a:lstStyle/>
          <a:p>
            <a:pPr>
              <a:spcBef>
                <a:spcPct val="50000"/>
              </a:spcBef>
            </a:pPr>
            <a:r>
              <a:rPr lang="en-US" sz="2800">
                <a:solidFill>
                  <a:srgbClr val="FFFFD5"/>
                </a:solidFill>
                <a:latin typeface="Impact" pitchFamily="34" charset="0"/>
              </a:rPr>
              <a:t>Moses</a:t>
            </a:r>
          </a:p>
        </p:txBody>
      </p:sp>
      <p:sp>
        <p:nvSpPr>
          <p:cNvPr id="137232" name="Text Box 16"/>
          <p:cNvSpPr txBox="1">
            <a:spLocks noChangeArrowheads="1"/>
          </p:cNvSpPr>
          <p:nvPr/>
        </p:nvSpPr>
        <p:spPr bwMode="auto">
          <a:xfrm>
            <a:off x="5410200" y="2667000"/>
            <a:ext cx="304800" cy="539750"/>
          </a:xfrm>
          <a:prstGeom prst="rect">
            <a:avLst/>
          </a:prstGeom>
          <a:noFill/>
          <a:ln w="9525">
            <a:noFill/>
            <a:miter lim="800000"/>
            <a:headEnd/>
            <a:tailEnd/>
          </a:ln>
          <a:effectLst/>
        </p:spPr>
        <p:txBody>
          <a:bodyPr>
            <a:spAutoFit/>
          </a:bodyPr>
          <a:lstStyle/>
          <a:p>
            <a:pPr algn="ctr">
              <a:lnSpc>
                <a:spcPct val="105000"/>
              </a:lnSpc>
            </a:pPr>
            <a:r>
              <a:rPr lang="en-US" sz="2800">
                <a:solidFill>
                  <a:srgbClr val="FFFFD5"/>
                </a:solidFill>
                <a:latin typeface="Impact" pitchFamily="34" charset="0"/>
              </a:rPr>
              <a:t>:</a:t>
            </a:r>
          </a:p>
        </p:txBody>
      </p:sp>
      <p:sp>
        <p:nvSpPr>
          <p:cNvPr id="137233" name="Text Box 17"/>
          <p:cNvSpPr txBox="1">
            <a:spLocks noChangeArrowheads="1"/>
          </p:cNvSpPr>
          <p:nvPr/>
        </p:nvSpPr>
        <p:spPr bwMode="auto">
          <a:xfrm>
            <a:off x="5029200" y="3184525"/>
            <a:ext cx="304800" cy="519113"/>
          </a:xfrm>
          <a:prstGeom prst="rect">
            <a:avLst/>
          </a:prstGeom>
          <a:noFill/>
          <a:ln w="9525">
            <a:noFill/>
            <a:miter lim="800000"/>
            <a:headEnd/>
            <a:tailEnd/>
          </a:ln>
          <a:effectLst/>
        </p:spPr>
        <p:txBody>
          <a:bodyPr>
            <a:spAutoFit/>
          </a:bodyPr>
          <a:lstStyle/>
          <a:p>
            <a:pPr algn="ctr"/>
            <a:r>
              <a:rPr lang="en-US" sz="2800">
                <a:solidFill>
                  <a:srgbClr val="FFFFD5"/>
                </a:solidFill>
                <a:latin typeface="Impact" pitchFamily="34" charset="0"/>
              </a:rPr>
              <a:t>:</a:t>
            </a:r>
          </a:p>
        </p:txBody>
      </p:sp>
      <p:grpSp>
        <p:nvGrpSpPr>
          <p:cNvPr id="137234" name="Group 18"/>
          <p:cNvGrpSpPr>
            <a:grpSpLocks/>
          </p:cNvGrpSpPr>
          <p:nvPr/>
        </p:nvGrpSpPr>
        <p:grpSpPr bwMode="auto">
          <a:xfrm>
            <a:off x="304800" y="2819400"/>
            <a:ext cx="1600200" cy="762000"/>
            <a:chOff x="192" y="1872"/>
            <a:chExt cx="1008" cy="480"/>
          </a:xfrm>
        </p:grpSpPr>
        <p:sp>
          <p:nvSpPr>
            <p:cNvPr id="137235" name="Rectangle 19"/>
            <p:cNvSpPr>
              <a:spLocks noChangeArrowheads="1"/>
            </p:cNvSpPr>
            <p:nvPr/>
          </p:nvSpPr>
          <p:spPr bwMode="auto">
            <a:xfrm>
              <a:off x="211" y="1872"/>
              <a:ext cx="970" cy="480"/>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37236" name="Text Box 20"/>
            <p:cNvSpPr txBox="1">
              <a:spLocks noChangeArrowheads="1"/>
            </p:cNvSpPr>
            <p:nvPr/>
          </p:nvSpPr>
          <p:spPr bwMode="auto">
            <a:xfrm>
              <a:off x="192" y="1912"/>
              <a:ext cx="1008" cy="440"/>
            </a:xfrm>
            <a:prstGeom prst="rect">
              <a:avLst/>
            </a:prstGeom>
            <a:noFill/>
            <a:ln w="19050">
              <a:noFill/>
              <a:miter lim="800000"/>
              <a:headEnd/>
              <a:tailEnd/>
            </a:ln>
            <a:effectLst/>
          </p:spPr>
          <p:txBody>
            <a:bodyPr>
              <a:spAutoFit/>
            </a:bodyPr>
            <a:lstStyle/>
            <a:p>
              <a:pPr algn="ctr" eaLnBrk="0" hangingPunct="0">
                <a:lnSpc>
                  <a:spcPct val="75000"/>
                </a:lnSpc>
              </a:pPr>
              <a:endParaRPr lang="en-US" sz="200" dirty="0">
                <a:solidFill>
                  <a:srgbClr val="440022"/>
                </a:solidFill>
                <a:latin typeface="Impact" pitchFamily="34" charset="0"/>
              </a:endParaRPr>
            </a:p>
            <a:p>
              <a:pPr algn="ctr" eaLnBrk="0" hangingPunct="0">
                <a:lnSpc>
                  <a:spcPct val="80000"/>
                </a:lnSpc>
              </a:pPr>
              <a:r>
                <a:rPr lang="en-US" sz="2400" dirty="0">
                  <a:solidFill>
                    <a:srgbClr val="440022"/>
                  </a:solidFill>
                  <a:latin typeface="Impact" pitchFamily="34" charset="0"/>
                </a:rPr>
                <a:t>Foundation</a:t>
              </a:r>
            </a:p>
            <a:p>
              <a:pPr algn="ctr" eaLnBrk="0" hangingPunct="0">
                <a:lnSpc>
                  <a:spcPct val="80000"/>
                </a:lnSpc>
              </a:pPr>
              <a:r>
                <a:rPr lang="en-US" sz="2400" dirty="0">
                  <a:solidFill>
                    <a:srgbClr val="440022"/>
                  </a:solidFill>
                  <a:latin typeface="Impact" pitchFamily="34" charset="0"/>
                </a:rPr>
                <a:t>of faith</a:t>
              </a:r>
            </a:p>
          </p:txBody>
        </p:sp>
      </p:grpSp>
      <p:sp>
        <p:nvSpPr>
          <p:cNvPr id="137237" name="AutoShape 21"/>
          <p:cNvSpPr>
            <a:spLocks noChangeArrowheads="1"/>
          </p:cNvSpPr>
          <p:nvPr/>
        </p:nvSpPr>
        <p:spPr bwMode="auto">
          <a:xfrm rot="10800000">
            <a:off x="1943100" y="2286000"/>
            <a:ext cx="190500" cy="1828800"/>
          </a:xfrm>
          <a:prstGeom prst="downArrow">
            <a:avLst>
              <a:gd name="adj1" fmla="val 41676"/>
              <a:gd name="adj2" fmla="val 217467"/>
            </a:avLst>
          </a:prstGeom>
          <a:solidFill>
            <a:srgbClr val="6600CC"/>
          </a:solidFill>
          <a:ln w="19050"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137238" name="Group 22"/>
          <p:cNvGrpSpPr>
            <a:grpSpLocks/>
          </p:cNvGrpSpPr>
          <p:nvPr/>
        </p:nvGrpSpPr>
        <p:grpSpPr bwMode="auto">
          <a:xfrm>
            <a:off x="1476375" y="1143000"/>
            <a:ext cx="1103313" cy="1090613"/>
            <a:chOff x="4704" y="288"/>
            <a:chExt cx="672" cy="720"/>
          </a:xfrm>
        </p:grpSpPr>
        <p:sp>
          <p:nvSpPr>
            <p:cNvPr id="137239" name="Oval 23"/>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37240" name="WordArt 24"/>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37241" name="Group 25"/>
          <p:cNvGrpSpPr>
            <a:grpSpLocks/>
          </p:cNvGrpSpPr>
          <p:nvPr/>
        </p:nvGrpSpPr>
        <p:grpSpPr bwMode="auto">
          <a:xfrm>
            <a:off x="1219200" y="3997325"/>
            <a:ext cx="1619250" cy="855663"/>
            <a:chOff x="1344" y="2736"/>
            <a:chExt cx="1056" cy="528"/>
          </a:xfrm>
        </p:grpSpPr>
        <p:sp>
          <p:nvSpPr>
            <p:cNvPr id="137242" name="Oval 26"/>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37243" name="WordArt 27"/>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137244" name="Rectangle 28"/>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7245" name="Rectangle 29"/>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37246" name="Group 30"/>
          <p:cNvGrpSpPr>
            <a:grpSpLocks/>
          </p:cNvGrpSpPr>
          <p:nvPr/>
        </p:nvGrpSpPr>
        <p:grpSpPr bwMode="auto">
          <a:xfrm>
            <a:off x="312737" y="5432425"/>
            <a:ext cx="8526463" cy="1196975"/>
            <a:chOff x="237" y="3363"/>
            <a:chExt cx="5371" cy="754"/>
          </a:xfrm>
        </p:grpSpPr>
        <p:sp>
          <p:nvSpPr>
            <p:cNvPr id="137247" name="Text Box 31"/>
            <p:cNvSpPr txBox="1">
              <a:spLocks noChangeArrowheads="1"/>
            </p:cNvSpPr>
            <p:nvPr/>
          </p:nvSpPr>
          <p:spPr bwMode="auto">
            <a:xfrm>
              <a:off x="432" y="3400"/>
              <a:ext cx="5176" cy="717"/>
            </a:xfrm>
            <a:prstGeom prst="rect">
              <a:avLst/>
            </a:prstGeom>
            <a:noFill/>
            <a:ln w="9525">
              <a:noFill/>
              <a:miter lim="800000"/>
              <a:headEnd/>
              <a:tailEnd/>
            </a:ln>
            <a:effectLst/>
          </p:spPr>
          <p:txBody>
            <a:bodyPr wrap="square">
              <a:spAutoFit/>
            </a:bodyPr>
            <a:lstStyle/>
            <a:p>
              <a:pPr eaLnBrk="0" hangingPunct="0">
                <a:lnSpc>
                  <a:spcPct val="85000"/>
                </a:lnSpc>
              </a:pPr>
              <a:r>
                <a:rPr lang="en-US" sz="2000" b="1" dirty="0">
                  <a:solidFill>
                    <a:schemeClr val="bg1"/>
                  </a:solidFill>
                  <a:latin typeface="Arial Narrow" pitchFamily="34" charset="0"/>
                </a:rPr>
                <a:t>For </a:t>
              </a: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 the </a:t>
              </a:r>
              <a:r>
                <a:rPr lang="en-US" sz="2000" b="1" u="sng" dirty="0">
                  <a:solidFill>
                    <a:schemeClr val="bg1"/>
                  </a:solidFill>
                  <a:latin typeface="Arial Narrow" pitchFamily="34" charset="0"/>
                </a:rPr>
                <a:t>forty-year’s wandering</a:t>
              </a:r>
              <a:r>
                <a:rPr lang="en-US" sz="2000" b="1" dirty="0">
                  <a:solidFill>
                    <a:schemeClr val="bg1"/>
                  </a:solidFill>
                  <a:latin typeface="Arial Narrow" pitchFamily="34" charset="0"/>
                </a:rPr>
                <a:t> in the wilderness </a:t>
              </a:r>
              <a:r>
                <a:rPr lang="en-US" sz="2000" b="1" u="sng" dirty="0">
                  <a:solidFill>
                    <a:schemeClr val="bg1"/>
                  </a:solidFill>
                  <a:latin typeface="Arial Narrow" pitchFamily="34" charset="0"/>
                </a:rPr>
                <a:t>honoring the Tabernacle</a:t>
              </a:r>
              <a:r>
                <a:rPr lang="en-US" sz="2000" b="1" dirty="0">
                  <a:solidFill>
                    <a:schemeClr val="bg1"/>
                  </a:solidFill>
                  <a:latin typeface="Arial Narrow" pitchFamily="34" charset="0"/>
                </a:rPr>
                <a:t> until the Israelites returned to </a:t>
              </a:r>
              <a:r>
                <a:rPr lang="en-US" sz="2000" b="1" dirty="0" err="1">
                  <a:solidFill>
                    <a:srgbClr val="FFFF66"/>
                  </a:solidFill>
                  <a:latin typeface="Arial Narrow" pitchFamily="34" charset="0"/>
                </a:rPr>
                <a:t>Kadesh-barnea</a:t>
              </a:r>
              <a:r>
                <a:rPr lang="en-US" sz="2000" b="1" dirty="0">
                  <a:solidFill>
                    <a:schemeClr val="bg1"/>
                  </a:solidFill>
                  <a:latin typeface="Arial Narrow" pitchFamily="34" charset="0"/>
                </a:rPr>
                <a:t> was to </a:t>
              </a:r>
              <a:r>
                <a:rPr lang="en-US" sz="2000" b="1" u="sng" dirty="0" smtClean="0">
                  <a:solidFill>
                    <a:schemeClr val="bg1"/>
                  </a:solidFill>
                  <a:latin typeface="Arial Narrow" pitchFamily="34" charset="0"/>
                </a:rPr>
                <a:t>separate </a:t>
              </a:r>
              <a:r>
                <a:rPr lang="en-US" sz="2000" b="1" u="sng" dirty="0">
                  <a:solidFill>
                    <a:schemeClr val="bg1"/>
                  </a:solidFill>
                  <a:latin typeface="Arial Narrow" pitchFamily="34" charset="0"/>
                </a:rPr>
                <a:t>Satan</a:t>
              </a:r>
              <a:r>
                <a:rPr lang="en-US" sz="2000" b="1" dirty="0">
                  <a:solidFill>
                    <a:schemeClr val="bg1"/>
                  </a:solidFill>
                  <a:latin typeface="Arial Narrow" pitchFamily="34" charset="0"/>
                </a:rPr>
                <a:t>, who had invaded the previous foundation of faith, </a:t>
              </a:r>
              <a:r>
                <a:rPr lang="en-US" sz="2000" b="1" dirty="0" smtClean="0">
                  <a:solidFill>
                    <a:schemeClr val="bg1"/>
                  </a:solidFill>
                  <a:latin typeface="Arial Narrow" pitchFamily="34" charset="0"/>
                </a:rPr>
                <a:t>and to </a:t>
              </a:r>
              <a:r>
                <a:rPr lang="en-US" sz="2000" b="1" dirty="0">
                  <a:solidFill>
                    <a:schemeClr val="bg1"/>
                  </a:solidFill>
                  <a:latin typeface="Arial Narrow" pitchFamily="34" charset="0"/>
                </a:rPr>
                <a:t>restore through indemnity the </a:t>
              </a:r>
              <a:r>
                <a:rPr lang="en-US" sz="2000" b="1" u="sng" dirty="0">
                  <a:solidFill>
                    <a:schemeClr val="bg1"/>
                  </a:solidFill>
                  <a:latin typeface="Arial Narrow" pitchFamily="34" charset="0"/>
                </a:rPr>
                <a:t>foundation of faith</a:t>
              </a:r>
              <a:r>
                <a:rPr lang="en-US" sz="2000" b="1" dirty="0">
                  <a:solidFill>
                    <a:schemeClr val="bg1"/>
                  </a:solidFill>
                  <a:latin typeface="Arial Narrow" pitchFamily="34" charset="0"/>
                </a:rPr>
                <a:t> for the third </a:t>
              </a:r>
              <a:r>
                <a:rPr lang="en-US" sz="2000" b="1" dirty="0" smtClean="0">
                  <a:solidFill>
                    <a:schemeClr val="bg1"/>
                  </a:solidFill>
                  <a:latin typeface="Arial Narrow" pitchFamily="34" charset="0"/>
                </a:rPr>
                <a:t>course </a:t>
              </a:r>
              <a:r>
                <a:rPr lang="en-US" sz="1600" dirty="0" smtClean="0">
                  <a:solidFill>
                    <a:schemeClr val="bg1"/>
                  </a:solidFill>
                  <a:latin typeface="Arial Narrow" pitchFamily="34" charset="0"/>
                </a:rPr>
                <a:t>(p</a:t>
              </a:r>
              <a:r>
                <a:rPr lang="en-US" sz="1600" dirty="0">
                  <a:solidFill>
                    <a:schemeClr val="bg1"/>
                  </a:solidFill>
                  <a:latin typeface="Arial Narrow" pitchFamily="34" charset="0"/>
                </a:rPr>
                <a:t>. 252-3)</a:t>
              </a:r>
              <a:r>
                <a:rPr lang="en-US" sz="1600" b="1" dirty="0">
                  <a:solidFill>
                    <a:schemeClr val="bg1"/>
                  </a:solidFill>
                  <a:latin typeface="Arial Narrow" pitchFamily="34" charset="0"/>
                </a:rPr>
                <a:t>.</a:t>
              </a:r>
            </a:p>
          </p:txBody>
        </p:sp>
        <p:sp>
          <p:nvSpPr>
            <p:cNvPr id="137248" name="Text Box 32"/>
            <p:cNvSpPr txBox="1">
              <a:spLocks noChangeArrowheads="1"/>
            </p:cNvSpPr>
            <p:nvPr/>
          </p:nvSpPr>
          <p:spPr bwMode="auto">
            <a:xfrm>
              <a:off x="237" y="3363"/>
              <a:ext cx="235" cy="293"/>
            </a:xfrm>
            <a:prstGeom prst="rect">
              <a:avLst/>
            </a:prstGeom>
            <a:noFill/>
            <a:ln w="9525">
              <a:noFill/>
              <a:miter lim="800000"/>
              <a:headEnd/>
              <a:tailEnd/>
            </a:ln>
            <a:effectLst/>
          </p:spPr>
          <p:txBody>
            <a:bodyPr>
              <a:spAutoFit/>
            </a:bodyPr>
            <a:lstStyle/>
            <a:p>
              <a:pPr eaLnBrk="0" hangingPunct="0">
                <a:lnSpc>
                  <a:spcPct val="55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
        <p:nvSpPr>
          <p:cNvPr id="137249" name="Freeform 3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grpSp>
        <p:nvGrpSpPr>
          <p:cNvPr id="137250" name="Group 34"/>
          <p:cNvGrpSpPr>
            <a:grpSpLocks/>
          </p:cNvGrpSpPr>
          <p:nvPr/>
        </p:nvGrpSpPr>
        <p:grpSpPr bwMode="auto">
          <a:xfrm>
            <a:off x="2540000" y="1981200"/>
            <a:ext cx="4927600" cy="2773363"/>
            <a:chOff x="1600" y="1248"/>
            <a:chExt cx="3104" cy="1747"/>
          </a:xfrm>
        </p:grpSpPr>
        <p:sp>
          <p:nvSpPr>
            <p:cNvPr id="137251" name="Oval 35"/>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37252" name="Group 36"/>
            <p:cNvGrpSpPr>
              <a:grpSpLocks/>
            </p:cNvGrpSpPr>
            <p:nvPr/>
          </p:nvGrpSpPr>
          <p:grpSpPr bwMode="auto">
            <a:xfrm>
              <a:off x="1600" y="1248"/>
              <a:ext cx="3104" cy="1747"/>
              <a:chOff x="1600" y="1248"/>
              <a:chExt cx="3104" cy="1747"/>
            </a:xfrm>
          </p:grpSpPr>
          <p:grpSp>
            <p:nvGrpSpPr>
              <p:cNvPr id="137253" name="Group 37"/>
              <p:cNvGrpSpPr>
                <a:grpSpLocks/>
              </p:cNvGrpSpPr>
              <p:nvPr/>
            </p:nvGrpSpPr>
            <p:grpSpPr bwMode="auto">
              <a:xfrm>
                <a:off x="1600" y="1567"/>
                <a:ext cx="1057" cy="1386"/>
                <a:chOff x="1600" y="1567"/>
                <a:chExt cx="1057" cy="1386"/>
              </a:xfrm>
            </p:grpSpPr>
            <p:sp>
              <p:nvSpPr>
                <p:cNvPr id="137254" name="Freeform 38"/>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55" name="Freeform 39"/>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37256" name="Group 40"/>
                <p:cNvGrpSpPr>
                  <a:grpSpLocks/>
                </p:cNvGrpSpPr>
                <p:nvPr/>
              </p:nvGrpSpPr>
              <p:grpSpPr bwMode="auto">
                <a:xfrm>
                  <a:off x="1920" y="1595"/>
                  <a:ext cx="672" cy="1252"/>
                  <a:chOff x="1920" y="1595"/>
                  <a:chExt cx="672" cy="1252"/>
                </a:xfrm>
              </p:grpSpPr>
              <p:sp>
                <p:nvSpPr>
                  <p:cNvPr id="137257" name="Freeform 41"/>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58" name="Freeform 42"/>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59" name="Freeform 43"/>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60" name="Freeform 44"/>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61" name="Freeform 45"/>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37262" name="Oval 46"/>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37263" name="Oval 47"/>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37264" name="Oval 48"/>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37265" name="Group 49"/>
              <p:cNvGrpSpPr>
                <a:grpSpLocks/>
              </p:cNvGrpSpPr>
              <p:nvPr/>
            </p:nvGrpSpPr>
            <p:grpSpPr bwMode="auto">
              <a:xfrm>
                <a:off x="2832" y="1248"/>
                <a:ext cx="1872" cy="1747"/>
                <a:chOff x="2832" y="1248"/>
                <a:chExt cx="1872" cy="1747"/>
              </a:xfrm>
            </p:grpSpPr>
            <p:sp>
              <p:nvSpPr>
                <p:cNvPr id="137266" name="Oval 50"/>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37267" name="Freeform 51"/>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68" name="Freeform 52"/>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69" name="Freeform 53"/>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70" name="Freeform 54"/>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71" name="Oval 55"/>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37272" name="Freeform 56"/>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73" name="Freeform 57"/>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74" name="Freeform 58"/>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75" name="Freeform 59"/>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76" name="Freeform 60"/>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77" name="Freeform 61"/>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7278" name="Freeform 62"/>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grpSp>
        <p:nvGrpSpPr>
          <p:cNvPr id="137279" name="Group 63"/>
          <p:cNvGrpSpPr>
            <a:grpSpLocks/>
          </p:cNvGrpSpPr>
          <p:nvPr/>
        </p:nvGrpSpPr>
        <p:grpSpPr bwMode="auto">
          <a:xfrm>
            <a:off x="6477000" y="2514600"/>
            <a:ext cx="457200" cy="685800"/>
            <a:chOff x="4080" y="1584"/>
            <a:chExt cx="288" cy="432"/>
          </a:xfrm>
        </p:grpSpPr>
        <p:sp>
          <p:nvSpPr>
            <p:cNvPr id="137280" name="Freeform 64"/>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mpd="sng">
              <a:solidFill>
                <a:srgbClr val="FFFF00"/>
              </a:solidFill>
              <a:round/>
              <a:headEnd/>
              <a:tailEnd/>
            </a:ln>
            <a:effectLst>
              <a:outerShdw dist="35921" dir="2700000" algn="ctr" rotWithShape="0">
                <a:schemeClr val="tx1"/>
              </a:outerShdw>
            </a:effectLst>
          </p:spPr>
          <p:txBody>
            <a:bodyPr/>
            <a:lstStyle/>
            <a:p>
              <a:endParaRPr lang="en-US"/>
            </a:p>
          </p:txBody>
        </p:sp>
        <p:grpSp>
          <p:nvGrpSpPr>
            <p:cNvPr id="137281" name="Group 65"/>
            <p:cNvGrpSpPr>
              <a:grpSpLocks/>
            </p:cNvGrpSpPr>
            <p:nvPr/>
          </p:nvGrpSpPr>
          <p:grpSpPr bwMode="auto">
            <a:xfrm>
              <a:off x="4272" y="1632"/>
              <a:ext cx="96" cy="384"/>
              <a:chOff x="4272" y="1632"/>
              <a:chExt cx="96" cy="384"/>
            </a:xfrm>
          </p:grpSpPr>
          <p:sp>
            <p:nvSpPr>
              <p:cNvPr id="137282" name="Freeform 66"/>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mpd="sng">
                <a:solidFill>
                  <a:srgbClr val="FFFF00"/>
                </a:solidFill>
                <a:round/>
                <a:headEnd/>
                <a:tailEnd/>
              </a:ln>
              <a:effectLst>
                <a:outerShdw dist="35921" dir="2700000" algn="ctr" rotWithShape="0">
                  <a:schemeClr val="tx1"/>
                </a:outerShdw>
              </a:effectLst>
            </p:spPr>
            <p:txBody>
              <a:bodyPr/>
              <a:lstStyle/>
              <a:p>
                <a:endParaRPr lang="en-US"/>
              </a:p>
            </p:txBody>
          </p:sp>
          <p:sp>
            <p:nvSpPr>
              <p:cNvPr id="137283" name="Freeform 67"/>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mpd="sng">
                <a:solidFill>
                  <a:srgbClr val="FFFF00"/>
                </a:solidFill>
                <a:round/>
                <a:headEnd/>
                <a:tailEnd/>
              </a:ln>
              <a:effectLst>
                <a:outerShdw dist="35921" dir="2700000" algn="ctr" rotWithShape="0">
                  <a:schemeClr val="tx1"/>
                </a:outerShdw>
              </a:effectLst>
            </p:spPr>
            <p:txBody>
              <a:bodyPr/>
              <a:lstStyle/>
              <a:p>
                <a:endParaRPr lang="en-US"/>
              </a:p>
            </p:txBody>
          </p:sp>
        </p:grpSp>
      </p:grpSp>
      <p:grpSp>
        <p:nvGrpSpPr>
          <p:cNvPr id="137284" name="Group 68"/>
          <p:cNvGrpSpPr>
            <a:grpSpLocks/>
          </p:cNvGrpSpPr>
          <p:nvPr/>
        </p:nvGrpSpPr>
        <p:grpSpPr bwMode="auto">
          <a:xfrm>
            <a:off x="6477000" y="2311400"/>
            <a:ext cx="487363" cy="279400"/>
            <a:chOff x="4080" y="1456"/>
            <a:chExt cx="307" cy="176"/>
          </a:xfrm>
        </p:grpSpPr>
        <p:sp>
          <p:nvSpPr>
            <p:cNvPr id="137285" name="Freeform 69"/>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ap="flat" cmpd="sng">
              <a:solidFill>
                <a:srgbClr val="FFFF00"/>
              </a:solidFill>
              <a:prstDash val="solid"/>
              <a:round/>
              <a:headEnd type="none" w="med" len="med"/>
              <a:tailEnd type="none" w="med" len="med"/>
            </a:ln>
            <a:effectLst>
              <a:outerShdw dist="35921" dir="2700000" algn="ctr" rotWithShape="0">
                <a:schemeClr val="tx1"/>
              </a:outerShdw>
            </a:effectLst>
          </p:spPr>
          <p:txBody>
            <a:bodyPr/>
            <a:lstStyle/>
            <a:p>
              <a:endParaRPr lang="en-US"/>
            </a:p>
          </p:txBody>
        </p:sp>
        <p:sp>
          <p:nvSpPr>
            <p:cNvPr id="137286" name="Freeform 70"/>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ap="flat" cmpd="sng">
              <a:solidFill>
                <a:srgbClr val="FFFF00"/>
              </a:solidFill>
              <a:prstDash val="solid"/>
              <a:round/>
              <a:headEnd type="none" w="med" len="med"/>
              <a:tailEnd type="none" w="med" len="med"/>
            </a:ln>
            <a:effectLst>
              <a:outerShdw dist="35921" dir="2700000" algn="ctr" rotWithShape="0">
                <a:schemeClr val="tx1"/>
              </a:outerShdw>
            </a:effectLst>
          </p:spPr>
          <p:txBody>
            <a:bodyPr/>
            <a:lstStyle/>
            <a:p>
              <a:endParaRPr lang="en-US"/>
            </a:p>
          </p:txBody>
        </p:sp>
      </p:grpSp>
      <p:sp>
        <p:nvSpPr>
          <p:cNvPr id="137287" name="Oval 71"/>
          <p:cNvSpPr>
            <a:spLocks noChangeArrowheads="1"/>
          </p:cNvSpPr>
          <p:nvPr/>
        </p:nvSpPr>
        <p:spPr bwMode="auto">
          <a:xfrm>
            <a:off x="6389688" y="2667000"/>
            <a:ext cx="87312" cy="71438"/>
          </a:xfrm>
          <a:prstGeom prst="ellipse">
            <a:avLst/>
          </a:prstGeom>
          <a:solidFill>
            <a:srgbClr val="FF3300"/>
          </a:solidFill>
          <a:ln w="57150">
            <a:solidFill>
              <a:srgbClr val="FF3300"/>
            </a:solidFill>
            <a:round/>
            <a:headEnd/>
            <a:tailEnd/>
          </a:ln>
          <a:effectLst/>
        </p:spPr>
        <p:txBody>
          <a:bodyPr wrap="none" anchor="ctr"/>
          <a:lstStyle/>
          <a:p>
            <a:pPr algn="ctr"/>
            <a:endParaRPr lang="en-US" sz="3200">
              <a:solidFill>
                <a:srgbClr val="000099"/>
              </a:solidFill>
              <a:latin typeface="Arial Black" pitchFamily="34" charset="0"/>
            </a:endParaRPr>
          </a:p>
        </p:txBody>
      </p:sp>
      <p:sp>
        <p:nvSpPr>
          <p:cNvPr id="137288" name="Text Box 72"/>
          <p:cNvSpPr txBox="1">
            <a:spLocks noChangeArrowheads="1"/>
          </p:cNvSpPr>
          <p:nvPr/>
        </p:nvSpPr>
        <p:spPr bwMode="auto">
          <a:xfrm>
            <a:off x="2209800" y="22479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FFFFD5"/>
                </a:solidFill>
                <a:latin typeface="Times New Roman" pitchFamily="18" charset="0"/>
                <a:sym typeface="CommonBullets" pitchFamily="34" charset="2"/>
              </a:rPr>
              <a:t></a:t>
            </a:r>
            <a:endParaRPr lang="en-US" sz="4800" b="1">
              <a:solidFill>
                <a:srgbClr val="FFFFD5"/>
              </a:solidFill>
              <a:latin typeface="Times New Roman" pitchFamily="18" charset="0"/>
            </a:endParaRPr>
          </a:p>
        </p:txBody>
      </p:sp>
      <p:sp>
        <p:nvSpPr>
          <p:cNvPr id="137289" name="Text Box 73"/>
          <p:cNvSpPr txBox="1">
            <a:spLocks noChangeArrowheads="1"/>
          </p:cNvSpPr>
          <p:nvPr/>
        </p:nvSpPr>
        <p:spPr bwMode="auto">
          <a:xfrm>
            <a:off x="2209800" y="31623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FFFFD5"/>
                </a:solidFill>
                <a:latin typeface="Times New Roman" pitchFamily="18" charset="0"/>
                <a:sym typeface="CommonBullets" pitchFamily="34" charset="2"/>
              </a:rPr>
              <a:t></a:t>
            </a:r>
            <a:endParaRPr lang="en-US" sz="4800" b="1">
              <a:solidFill>
                <a:srgbClr val="FFFFD5"/>
              </a:solidFill>
              <a:latin typeface="Times New Roman" pitchFamily="18" charset="0"/>
            </a:endParaRPr>
          </a:p>
        </p:txBody>
      </p:sp>
      <p:sp>
        <p:nvSpPr>
          <p:cNvPr id="137290" name="Text Box 74"/>
          <p:cNvSpPr txBox="1">
            <a:spLocks noChangeArrowheads="1"/>
          </p:cNvSpPr>
          <p:nvPr/>
        </p:nvSpPr>
        <p:spPr bwMode="auto">
          <a:xfrm>
            <a:off x="5257800" y="3519488"/>
            <a:ext cx="2209800" cy="519112"/>
          </a:xfrm>
          <a:prstGeom prst="rect">
            <a:avLst/>
          </a:prstGeom>
          <a:noFill/>
          <a:ln w="9525">
            <a:noFill/>
            <a:miter lim="800000"/>
            <a:headEnd/>
            <a:tailEnd/>
          </a:ln>
          <a:effectLst/>
        </p:spPr>
        <p:txBody>
          <a:bodyPr>
            <a:spAutoFit/>
          </a:bodyPr>
          <a:lstStyle/>
          <a:p>
            <a:pPr>
              <a:spcBef>
                <a:spcPct val="50000"/>
              </a:spcBef>
            </a:pPr>
            <a:r>
              <a:rPr lang="en-US" sz="2800">
                <a:solidFill>
                  <a:srgbClr val="FFFFD5"/>
                </a:solidFill>
                <a:latin typeface="Impact" pitchFamily="34" charset="0"/>
              </a:rPr>
              <a:t>in wilderness</a:t>
            </a:r>
          </a:p>
        </p:txBody>
      </p:sp>
      <p:sp>
        <p:nvSpPr>
          <p:cNvPr id="137291" name="Text Box 75"/>
          <p:cNvSpPr txBox="1">
            <a:spLocks noChangeArrowheads="1"/>
          </p:cNvSpPr>
          <p:nvPr/>
        </p:nvSpPr>
        <p:spPr bwMode="auto">
          <a:xfrm>
            <a:off x="2514600" y="2239963"/>
            <a:ext cx="2209800" cy="519112"/>
          </a:xfrm>
          <a:prstGeom prst="rect">
            <a:avLst/>
          </a:prstGeom>
          <a:noFill/>
          <a:ln w="9525">
            <a:noFill/>
            <a:miter lim="800000"/>
            <a:headEnd/>
            <a:tailEnd/>
          </a:ln>
          <a:effectLst/>
        </p:spPr>
        <p:txBody>
          <a:bodyPr>
            <a:spAutoFit/>
          </a:bodyPr>
          <a:lstStyle/>
          <a:p>
            <a:pPr>
              <a:spcBef>
                <a:spcPct val="50000"/>
              </a:spcBef>
            </a:pPr>
            <a:r>
              <a:rPr lang="en-US" sz="2800">
                <a:solidFill>
                  <a:srgbClr val="FFFFD5"/>
                </a:solidFill>
                <a:latin typeface="Impact" pitchFamily="34" charset="0"/>
              </a:rPr>
              <a:t>Central figure</a:t>
            </a:r>
          </a:p>
        </p:txBody>
      </p:sp>
      <p:sp>
        <p:nvSpPr>
          <p:cNvPr id="137292" name="Text Box 76"/>
          <p:cNvSpPr txBox="1">
            <a:spLocks noChangeArrowheads="1"/>
          </p:cNvSpPr>
          <p:nvPr/>
        </p:nvSpPr>
        <p:spPr bwMode="auto">
          <a:xfrm>
            <a:off x="2514600" y="3184525"/>
            <a:ext cx="2743200" cy="519113"/>
          </a:xfrm>
          <a:prstGeom prst="rect">
            <a:avLst/>
          </a:prstGeom>
          <a:noFill/>
          <a:ln w="9525">
            <a:noFill/>
            <a:miter lim="800000"/>
            <a:headEnd/>
            <a:tailEnd/>
          </a:ln>
          <a:effectLst/>
        </p:spPr>
        <p:txBody>
          <a:bodyPr>
            <a:spAutoFit/>
          </a:bodyPr>
          <a:lstStyle/>
          <a:p>
            <a:pPr>
              <a:spcBef>
                <a:spcPct val="50000"/>
              </a:spcBef>
            </a:pPr>
            <a:r>
              <a:rPr lang="en-US" sz="2800">
                <a:solidFill>
                  <a:srgbClr val="FFFFD5"/>
                </a:solidFill>
                <a:latin typeface="Impact" pitchFamily="34" charset="0"/>
              </a:rPr>
              <a:t>Indemnity period</a:t>
            </a:r>
          </a:p>
        </p:txBody>
      </p:sp>
      <p:grpSp>
        <p:nvGrpSpPr>
          <p:cNvPr id="137293" name="Group 77"/>
          <p:cNvGrpSpPr>
            <a:grpSpLocks/>
          </p:cNvGrpSpPr>
          <p:nvPr/>
        </p:nvGrpSpPr>
        <p:grpSpPr bwMode="auto">
          <a:xfrm>
            <a:off x="2209800" y="2697163"/>
            <a:ext cx="3429000" cy="519112"/>
            <a:chOff x="1392" y="1699"/>
            <a:chExt cx="2160" cy="327"/>
          </a:xfrm>
        </p:grpSpPr>
        <p:sp>
          <p:nvSpPr>
            <p:cNvPr id="137294" name="Text Box 78"/>
            <p:cNvSpPr txBox="1">
              <a:spLocks noChangeArrowheads="1"/>
            </p:cNvSpPr>
            <p:nvPr/>
          </p:nvSpPr>
          <p:spPr bwMode="auto">
            <a:xfrm>
              <a:off x="1392" y="1704"/>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FFFFD5"/>
                  </a:solidFill>
                  <a:latin typeface="Times New Roman" pitchFamily="18" charset="0"/>
                  <a:sym typeface="CommonBullets" pitchFamily="34" charset="2"/>
                </a:rPr>
                <a:t></a:t>
              </a:r>
              <a:endParaRPr lang="en-US" sz="4800" b="1">
                <a:solidFill>
                  <a:srgbClr val="FFFFD5"/>
                </a:solidFill>
                <a:latin typeface="Times New Roman" pitchFamily="18" charset="0"/>
              </a:endParaRPr>
            </a:p>
          </p:txBody>
        </p:sp>
        <p:sp>
          <p:nvSpPr>
            <p:cNvPr id="137295" name="Text Box 79"/>
            <p:cNvSpPr txBox="1">
              <a:spLocks noChangeArrowheads="1"/>
            </p:cNvSpPr>
            <p:nvPr/>
          </p:nvSpPr>
          <p:spPr bwMode="auto">
            <a:xfrm>
              <a:off x="1584" y="1699"/>
              <a:ext cx="1968" cy="327"/>
            </a:xfrm>
            <a:prstGeom prst="rect">
              <a:avLst/>
            </a:prstGeom>
            <a:noFill/>
            <a:ln w="9525">
              <a:noFill/>
              <a:miter lim="800000"/>
              <a:headEnd/>
              <a:tailEnd/>
            </a:ln>
            <a:effectLst/>
          </p:spPr>
          <p:txBody>
            <a:bodyPr>
              <a:spAutoFit/>
            </a:bodyPr>
            <a:lstStyle/>
            <a:p>
              <a:pPr>
                <a:spcBef>
                  <a:spcPct val="50000"/>
                </a:spcBef>
              </a:pPr>
              <a:r>
                <a:rPr lang="en-US" sz="2800">
                  <a:solidFill>
                    <a:srgbClr val="FFFFD5"/>
                  </a:solidFill>
                  <a:latin typeface="Impact" pitchFamily="34" charset="0"/>
                </a:rPr>
                <a:t>Object for condition</a:t>
              </a:r>
            </a:p>
          </p:txBody>
        </p:sp>
      </p:grpSp>
      <p:grpSp>
        <p:nvGrpSpPr>
          <p:cNvPr id="137296" name="Group 80"/>
          <p:cNvGrpSpPr>
            <a:grpSpLocks/>
          </p:cNvGrpSpPr>
          <p:nvPr/>
        </p:nvGrpSpPr>
        <p:grpSpPr bwMode="auto">
          <a:xfrm>
            <a:off x="3276600" y="4114800"/>
            <a:ext cx="3810000" cy="990600"/>
            <a:chOff x="2064" y="2592"/>
            <a:chExt cx="2400" cy="624"/>
          </a:xfrm>
        </p:grpSpPr>
        <p:sp>
          <p:nvSpPr>
            <p:cNvPr id="137297" name="Rectangle 81"/>
            <p:cNvSpPr>
              <a:spLocks noChangeArrowheads="1"/>
            </p:cNvSpPr>
            <p:nvPr/>
          </p:nvSpPr>
          <p:spPr bwMode="auto">
            <a:xfrm>
              <a:off x="2064" y="2592"/>
              <a:ext cx="2400" cy="624"/>
            </a:xfrm>
            <a:prstGeom prst="rect">
              <a:avLst/>
            </a:prstGeom>
            <a:gradFill rotWithShape="1">
              <a:gsLst>
                <a:gs pos="0">
                  <a:srgbClr val="FFFFCC"/>
                </a:gs>
                <a:gs pos="100000">
                  <a:srgbClr val="FFCC66"/>
                </a:gs>
              </a:gsLst>
              <a:path path="shape">
                <a:fillToRect l="50000" t="50000" r="50000" b="50000"/>
              </a:path>
            </a:gradFill>
            <a:ln w="38100" algn="ctr">
              <a:noFill/>
              <a:miter lim="800000"/>
              <a:headEnd/>
              <a:tailEnd/>
            </a:ln>
            <a:effectLst/>
          </p:spPr>
          <p:txBody>
            <a:bodyPr wrap="none" anchor="ctr"/>
            <a:lstStyle/>
            <a:p>
              <a:endParaRPr lang="en-US"/>
            </a:p>
          </p:txBody>
        </p:sp>
        <p:sp>
          <p:nvSpPr>
            <p:cNvPr id="137298" name="Text Box 82"/>
            <p:cNvSpPr txBox="1">
              <a:spLocks noChangeArrowheads="1"/>
            </p:cNvSpPr>
            <p:nvPr/>
          </p:nvSpPr>
          <p:spPr bwMode="auto">
            <a:xfrm>
              <a:off x="2064" y="2658"/>
              <a:ext cx="2400" cy="558"/>
            </a:xfrm>
            <a:prstGeom prst="rect">
              <a:avLst/>
            </a:prstGeom>
            <a:noFill/>
            <a:ln w="19050">
              <a:noFill/>
              <a:miter lim="800000"/>
              <a:headEnd/>
              <a:tailEnd/>
            </a:ln>
            <a:effectLst>
              <a:outerShdw dist="12700" algn="ctr" rotWithShape="0">
                <a:srgbClr val="FFFFCC"/>
              </a:outerShdw>
            </a:effectLst>
          </p:spPr>
          <p:txBody>
            <a:bodyPr>
              <a:spAutoFit/>
            </a:bodyPr>
            <a:lstStyle/>
            <a:p>
              <a:pPr algn="ctr" eaLnBrk="0" hangingPunct="0">
                <a:lnSpc>
                  <a:spcPct val="65000"/>
                </a:lnSpc>
              </a:pPr>
              <a:r>
                <a:rPr lang="en-US" sz="4000" b="1" dirty="0">
                  <a:solidFill>
                    <a:srgbClr val="663300"/>
                  </a:solidFill>
                  <a:latin typeface="Fette Engschrift" pitchFamily="2" charset="0"/>
                </a:rPr>
                <a:t>Dispensation of forty       for separation of Satan</a:t>
              </a:r>
            </a:p>
          </p:txBody>
        </p:sp>
      </p:grpSp>
      <p:sp>
        <p:nvSpPr>
          <p:cNvPr id="137299" name="Text Box 83"/>
          <p:cNvSpPr txBox="1">
            <a:spLocks noChangeArrowheads="1"/>
          </p:cNvSpPr>
          <p:nvPr/>
        </p:nvSpPr>
        <p:spPr bwMode="auto">
          <a:xfrm>
            <a:off x="5257800" y="3184525"/>
            <a:ext cx="1828800" cy="519113"/>
          </a:xfrm>
          <a:prstGeom prst="rect">
            <a:avLst/>
          </a:prstGeom>
          <a:noFill/>
          <a:ln w="9525">
            <a:noFill/>
            <a:miter lim="800000"/>
            <a:headEnd/>
            <a:tailEnd/>
          </a:ln>
          <a:effectLst/>
        </p:spPr>
        <p:txBody>
          <a:bodyPr>
            <a:spAutoFit/>
          </a:bodyPr>
          <a:lstStyle/>
          <a:p>
            <a:pPr>
              <a:spcBef>
                <a:spcPct val="50000"/>
              </a:spcBef>
            </a:pPr>
            <a:r>
              <a:rPr lang="en-US" sz="2800">
                <a:solidFill>
                  <a:srgbClr val="FFFFD5"/>
                </a:solidFill>
                <a:latin typeface="Impact" pitchFamily="34" charset="0"/>
              </a:rPr>
              <a:t>Forty years</a:t>
            </a:r>
          </a:p>
        </p:txBody>
      </p:sp>
      <p:pic>
        <p:nvPicPr>
          <p:cNvPr id="137300" name="Picture 84" descr="Moses in Wilderness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43700" y="1635125"/>
            <a:ext cx="1550988" cy="2044700"/>
          </a:xfrm>
          <a:prstGeom prst="rect">
            <a:avLst/>
          </a:prstGeom>
          <a:noFill/>
        </p:spPr>
      </p:pic>
      <p:sp>
        <p:nvSpPr>
          <p:cNvPr id="137301" name="Oval 85"/>
          <p:cNvSpPr>
            <a:spLocks noChangeArrowheads="1"/>
          </p:cNvSpPr>
          <p:nvPr/>
        </p:nvSpPr>
        <p:spPr bwMode="auto">
          <a:xfrm rot="-851383">
            <a:off x="6632575" y="1460500"/>
            <a:ext cx="360363" cy="373063"/>
          </a:xfrm>
          <a:prstGeom prst="ellipse">
            <a:avLst/>
          </a:prstGeom>
          <a:solidFill>
            <a:schemeClr val="tx1"/>
          </a:solidFill>
          <a:ln w="9525" algn="ctr">
            <a:solidFill>
              <a:schemeClr val="tx1"/>
            </a:solidFill>
            <a:round/>
            <a:headEnd/>
            <a:tailEnd/>
          </a:ln>
          <a:effectLst/>
        </p:spPr>
        <p:txBody>
          <a:bodyPr wrap="none" anchor="ctr"/>
          <a:lstStyle/>
          <a:p>
            <a:endParaRPr lang="en-US"/>
          </a:p>
        </p:txBody>
      </p:sp>
      <p:grpSp>
        <p:nvGrpSpPr>
          <p:cNvPr id="137302" name="Group 86"/>
          <p:cNvGrpSpPr>
            <a:grpSpLocks/>
          </p:cNvGrpSpPr>
          <p:nvPr/>
        </p:nvGrpSpPr>
        <p:grpSpPr bwMode="auto">
          <a:xfrm>
            <a:off x="5257800" y="1600200"/>
            <a:ext cx="2870200" cy="981075"/>
            <a:chOff x="3312" y="1008"/>
            <a:chExt cx="1808" cy="618"/>
          </a:xfrm>
        </p:grpSpPr>
        <p:sp>
          <p:nvSpPr>
            <p:cNvPr id="137303" name="WordArt 87"/>
            <p:cNvSpPr>
              <a:spLocks noChangeArrowheads="1" noChangeShapeType="1" noTextEdit="1"/>
            </p:cNvSpPr>
            <p:nvPr/>
          </p:nvSpPr>
          <p:spPr bwMode="auto">
            <a:xfrm rot="992322">
              <a:off x="3312" y="1008"/>
              <a:ext cx="1808" cy="334"/>
            </a:xfrm>
            <a:prstGeom prst="rect">
              <a:avLst/>
            </a:prstGeom>
          </p:spPr>
          <p:txBody>
            <a:bodyPr wrap="none" fromWordArt="1">
              <a:prstTxWarp prst="textFadeDown">
                <a:avLst>
                  <a:gd name="adj" fmla="val 17032"/>
                </a:avLst>
              </a:prstTxWarp>
            </a:bodyPr>
            <a:lstStyle/>
            <a:p>
              <a:pPr algn="ctr"/>
              <a:r>
                <a:rPr lang="en-US" sz="3600" kern="10">
                  <a:ln w="12700">
                    <a:solidFill>
                      <a:srgbClr val="723900"/>
                    </a:solidFill>
                    <a:round/>
                    <a:headEnd/>
                    <a:tailEnd/>
                  </a:ln>
                  <a:solidFill>
                    <a:srgbClr val="FFD98D"/>
                  </a:solidFill>
                  <a:effectLst>
                    <a:outerShdw dist="35921" dir="2700000" algn="ctr" rotWithShape="0">
                      <a:srgbClr val="663300">
                        <a:alpha val="70000"/>
                      </a:srgbClr>
                    </a:outerShdw>
                  </a:effectLst>
                  <a:latin typeface="Arial Black"/>
                </a:rPr>
                <a:t>Kadesh</a:t>
              </a:r>
            </a:p>
          </p:txBody>
        </p:sp>
        <p:sp>
          <p:nvSpPr>
            <p:cNvPr id="137304" name="WordArt 88"/>
            <p:cNvSpPr>
              <a:spLocks noChangeArrowheads="1" noChangeShapeType="1" noTextEdit="1"/>
            </p:cNvSpPr>
            <p:nvPr/>
          </p:nvSpPr>
          <p:spPr bwMode="auto">
            <a:xfrm rot="884163">
              <a:off x="3550" y="1339"/>
              <a:ext cx="1200" cy="287"/>
            </a:xfrm>
            <a:prstGeom prst="rect">
              <a:avLst/>
            </a:prstGeom>
          </p:spPr>
          <p:txBody>
            <a:bodyPr wrap="none" fromWordArt="1">
              <a:prstTxWarp prst="textFadeDown">
                <a:avLst>
                  <a:gd name="adj" fmla="val 24815"/>
                </a:avLst>
              </a:prstTxWarp>
            </a:bodyPr>
            <a:lstStyle/>
            <a:p>
              <a:pPr algn="ctr"/>
              <a:r>
                <a:rPr lang="en-US" sz="3600" kern="10">
                  <a:ln w="12700">
                    <a:solidFill>
                      <a:srgbClr val="723900"/>
                    </a:solidFill>
                    <a:round/>
                    <a:headEnd/>
                    <a:tailEnd/>
                  </a:ln>
                  <a:solidFill>
                    <a:srgbClr val="FFD98D"/>
                  </a:solidFill>
                  <a:effectLst>
                    <a:outerShdw dist="35921" dir="2700000" algn="ctr" rotWithShape="0">
                      <a:srgbClr val="663300">
                        <a:alpha val="70000"/>
                      </a:srgbClr>
                    </a:outerShdw>
                  </a:effectLst>
                  <a:latin typeface="Arial Black"/>
                </a:rPr>
                <a:t>barnea</a:t>
              </a:r>
            </a:p>
          </p:txBody>
        </p:sp>
        <p:sp>
          <p:nvSpPr>
            <p:cNvPr id="137305" name="WordArt 89"/>
            <p:cNvSpPr>
              <a:spLocks noChangeArrowheads="1" noChangeShapeType="1" noTextEdit="1"/>
            </p:cNvSpPr>
            <p:nvPr/>
          </p:nvSpPr>
          <p:spPr bwMode="auto">
            <a:xfrm rot="14134325" flipV="1">
              <a:off x="4892" y="1397"/>
              <a:ext cx="47" cy="136"/>
            </a:xfrm>
            <a:prstGeom prst="rect">
              <a:avLst/>
            </a:prstGeom>
          </p:spPr>
          <p:txBody>
            <a:bodyPr wrap="none" fromWordArt="1">
              <a:prstTxWarp prst="textCurveDown">
                <a:avLst>
                  <a:gd name="adj" fmla="val 43477"/>
                </a:avLst>
              </a:prstTxWarp>
            </a:bodyPr>
            <a:lstStyle/>
            <a:p>
              <a:pPr algn="ctr"/>
              <a:r>
                <a:rPr lang="en-US" sz="3600" kern="10">
                  <a:ln w="12700">
                    <a:solidFill>
                      <a:srgbClr val="723900"/>
                    </a:solidFill>
                    <a:round/>
                    <a:headEnd/>
                    <a:tailEnd/>
                  </a:ln>
                  <a:solidFill>
                    <a:srgbClr val="FFD98D"/>
                  </a:solidFill>
                  <a:latin typeface="Arial Black"/>
                </a:rPr>
                <a:t>-</a:t>
              </a:r>
            </a:p>
          </p:txBody>
        </p:sp>
      </p:grpSp>
      <p:sp>
        <p:nvSpPr>
          <p:cNvPr id="137306" name="Text Box 90"/>
          <p:cNvSpPr txBox="1">
            <a:spLocks noChangeArrowheads="1"/>
          </p:cNvSpPr>
          <p:nvPr/>
        </p:nvSpPr>
        <p:spPr bwMode="auto">
          <a:xfrm>
            <a:off x="5638800" y="2697163"/>
            <a:ext cx="2057400" cy="519112"/>
          </a:xfrm>
          <a:prstGeom prst="rect">
            <a:avLst/>
          </a:prstGeom>
          <a:noFill/>
          <a:ln w="9525">
            <a:noFill/>
            <a:miter lim="800000"/>
            <a:headEnd/>
            <a:tailEnd/>
          </a:ln>
          <a:effectLst/>
        </p:spPr>
        <p:txBody>
          <a:bodyPr>
            <a:spAutoFit/>
          </a:bodyPr>
          <a:lstStyle/>
          <a:p>
            <a:pPr>
              <a:spcBef>
                <a:spcPct val="50000"/>
              </a:spcBef>
            </a:pPr>
            <a:r>
              <a:rPr lang="en-US" sz="2800">
                <a:solidFill>
                  <a:srgbClr val="FFFFD5"/>
                </a:solidFill>
                <a:latin typeface="Impact" pitchFamily="34" charset="0"/>
              </a:rPr>
              <a:t>Tabernacle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7246"/>
                                        </p:tgtEl>
                                        <p:attrNameLst>
                                          <p:attrName>style.visibility</p:attrName>
                                        </p:attrNameLst>
                                      </p:cBhvr>
                                      <p:to>
                                        <p:strVal val="visible"/>
                                      </p:to>
                                    </p:set>
                                    <p:animEffect transition="in" filter="barn(outVertical)">
                                      <p:cBhvr>
                                        <p:cTn id="7" dur="500"/>
                                        <p:tgtEl>
                                          <p:spTgt spid="137246"/>
                                        </p:tgtEl>
                                      </p:cBhvr>
                                    </p:animEffect>
                                  </p:childTnLst>
                                </p:cTn>
                              </p:par>
                              <p:par>
                                <p:cTn id="8" presetID="10" presetClass="entr" presetSubtype="0" fill="hold" nodeType="withEffect">
                                  <p:stCondLst>
                                    <p:cond delay="0"/>
                                  </p:stCondLst>
                                  <p:childTnLst>
                                    <p:set>
                                      <p:cBhvr>
                                        <p:cTn id="9" dur="1" fill="hold">
                                          <p:stCondLst>
                                            <p:cond delay="0"/>
                                          </p:stCondLst>
                                        </p:cTn>
                                        <p:tgtEl>
                                          <p:spTgt spid="137250"/>
                                        </p:tgtEl>
                                        <p:attrNameLst>
                                          <p:attrName>style.visibility</p:attrName>
                                        </p:attrNameLst>
                                      </p:cBhvr>
                                      <p:to>
                                        <p:strVal val="visible"/>
                                      </p:to>
                                    </p:set>
                                    <p:animEffect transition="in" filter="fade">
                                      <p:cBhvr>
                                        <p:cTn id="10" dur="1000"/>
                                        <p:tgtEl>
                                          <p:spTgt spid="1372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7241"/>
                                        </p:tgtEl>
                                        <p:attrNameLst>
                                          <p:attrName>style.visibility</p:attrName>
                                        </p:attrNameLst>
                                      </p:cBhvr>
                                      <p:to>
                                        <p:strVal val="visible"/>
                                      </p:to>
                                    </p:set>
                                    <p:animEffect transition="in" filter="fade">
                                      <p:cBhvr>
                                        <p:cTn id="15" dur="1000"/>
                                        <p:tgtEl>
                                          <p:spTgt spid="137241"/>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137231"/>
                                        </p:tgtEl>
                                        <p:attrNameLst>
                                          <p:attrName>style.visibility</p:attrName>
                                        </p:attrNameLst>
                                      </p:cBhvr>
                                      <p:to>
                                        <p:strVal val="visible"/>
                                      </p:to>
                                    </p:set>
                                    <p:anim calcmode="lin" valueType="num">
                                      <p:cBhvr>
                                        <p:cTn id="18" dur="500" fill="hold"/>
                                        <p:tgtEl>
                                          <p:spTgt spid="137231"/>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37231"/>
                                        </p:tgtEl>
                                        <p:attrNameLst>
                                          <p:attrName>ppt_y</p:attrName>
                                        </p:attrNameLst>
                                      </p:cBhvr>
                                      <p:tavLst>
                                        <p:tav tm="0">
                                          <p:val>
                                            <p:strVal val="#ppt_y"/>
                                          </p:val>
                                        </p:tav>
                                        <p:tav tm="100000">
                                          <p:val>
                                            <p:strVal val="#ppt_y"/>
                                          </p:val>
                                        </p:tav>
                                      </p:tavLst>
                                    </p:anim>
                                    <p:anim calcmode="lin" valueType="num">
                                      <p:cBhvr>
                                        <p:cTn id="20" dur="500" fill="hold"/>
                                        <p:tgtEl>
                                          <p:spTgt spid="137231"/>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37231"/>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372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7291"/>
                                        </p:tgtEl>
                                        <p:attrNameLst>
                                          <p:attrName>style.visibility</p:attrName>
                                        </p:attrNameLst>
                                      </p:cBhvr>
                                      <p:to>
                                        <p:strVal val="visible"/>
                                      </p:to>
                                    </p:set>
                                    <p:animEffect transition="in" filter="fade">
                                      <p:cBhvr>
                                        <p:cTn id="25" dur="1000"/>
                                        <p:tgtEl>
                                          <p:spTgt spid="13729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7288"/>
                                        </p:tgtEl>
                                        <p:attrNameLst>
                                          <p:attrName>style.visibility</p:attrName>
                                        </p:attrNameLst>
                                      </p:cBhvr>
                                      <p:to>
                                        <p:strVal val="visible"/>
                                      </p:to>
                                    </p:set>
                                    <p:animEffect transition="in" filter="fade">
                                      <p:cBhvr>
                                        <p:cTn id="28" dur="1000"/>
                                        <p:tgtEl>
                                          <p:spTgt spid="13728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37230"/>
                                        </p:tgtEl>
                                        <p:attrNameLst>
                                          <p:attrName>style.visibility</p:attrName>
                                        </p:attrNameLst>
                                      </p:cBhvr>
                                      <p:to>
                                        <p:strVal val="visible"/>
                                      </p:to>
                                    </p:set>
                                    <p:animEffect transition="in" filter="fade">
                                      <p:cBhvr>
                                        <p:cTn id="31" dur="500"/>
                                        <p:tgtEl>
                                          <p:spTgt spid="1372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7292"/>
                                        </p:tgtEl>
                                        <p:attrNameLst>
                                          <p:attrName>style.visibility</p:attrName>
                                        </p:attrNameLst>
                                      </p:cBhvr>
                                      <p:to>
                                        <p:strVal val="visible"/>
                                      </p:to>
                                    </p:set>
                                    <p:animEffect transition="in" filter="fade">
                                      <p:cBhvr>
                                        <p:cTn id="36" dur="1000"/>
                                        <p:tgtEl>
                                          <p:spTgt spid="13729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7289"/>
                                        </p:tgtEl>
                                        <p:attrNameLst>
                                          <p:attrName>style.visibility</p:attrName>
                                        </p:attrNameLst>
                                      </p:cBhvr>
                                      <p:to>
                                        <p:strVal val="visible"/>
                                      </p:to>
                                    </p:set>
                                    <p:animEffect transition="in" filter="fade">
                                      <p:cBhvr>
                                        <p:cTn id="39" dur="2000"/>
                                        <p:tgtEl>
                                          <p:spTgt spid="137289"/>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37233"/>
                                        </p:tgtEl>
                                        <p:attrNameLst>
                                          <p:attrName>style.visibility</p:attrName>
                                        </p:attrNameLst>
                                      </p:cBhvr>
                                      <p:to>
                                        <p:strVal val="visible"/>
                                      </p:to>
                                    </p:set>
                                    <p:animEffect transition="in" filter="fade">
                                      <p:cBhvr>
                                        <p:cTn id="42" dur="500"/>
                                        <p:tgtEl>
                                          <p:spTgt spid="137233"/>
                                        </p:tgtEl>
                                      </p:cBhvr>
                                    </p:animEffect>
                                  </p:childTnLst>
                                </p:cTn>
                              </p:par>
                              <p:par>
                                <p:cTn id="43" presetID="41" presetClass="entr" presetSubtype="0" fill="hold" grpId="0" nodeType="withEffect">
                                  <p:stCondLst>
                                    <p:cond delay="500"/>
                                  </p:stCondLst>
                                  <p:iterate type="lt">
                                    <p:tmPct val="10000"/>
                                  </p:iterate>
                                  <p:childTnLst>
                                    <p:set>
                                      <p:cBhvr>
                                        <p:cTn id="44" dur="1" fill="hold">
                                          <p:stCondLst>
                                            <p:cond delay="0"/>
                                          </p:stCondLst>
                                        </p:cTn>
                                        <p:tgtEl>
                                          <p:spTgt spid="137299"/>
                                        </p:tgtEl>
                                        <p:attrNameLst>
                                          <p:attrName>style.visibility</p:attrName>
                                        </p:attrNameLst>
                                      </p:cBhvr>
                                      <p:to>
                                        <p:strVal val="visible"/>
                                      </p:to>
                                    </p:set>
                                    <p:anim calcmode="lin" valueType="num">
                                      <p:cBhvr>
                                        <p:cTn id="45" dur="500" fill="hold"/>
                                        <p:tgtEl>
                                          <p:spTgt spid="137299"/>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37299"/>
                                        </p:tgtEl>
                                        <p:attrNameLst>
                                          <p:attrName>ppt_y</p:attrName>
                                        </p:attrNameLst>
                                      </p:cBhvr>
                                      <p:tavLst>
                                        <p:tav tm="0">
                                          <p:val>
                                            <p:strVal val="#ppt_y"/>
                                          </p:val>
                                        </p:tav>
                                        <p:tav tm="100000">
                                          <p:val>
                                            <p:strVal val="#ppt_y"/>
                                          </p:val>
                                        </p:tav>
                                      </p:tavLst>
                                    </p:anim>
                                    <p:anim calcmode="lin" valueType="num">
                                      <p:cBhvr>
                                        <p:cTn id="47" dur="500" fill="hold"/>
                                        <p:tgtEl>
                                          <p:spTgt spid="137299"/>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37299"/>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37299"/>
                                        </p:tgtEl>
                                      </p:cBhvr>
                                    </p:animEffect>
                                  </p:childTnLst>
                                </p:cTn>
                              </p:par>
                              <p:par>
                                <p:cTn id="50" presetID="41" presetClass="entr" presetSubtype="0" fill="hold" grpId="0" nodeType="withEffect">
                                  <p:stCondLst>
                                    <p:cond delay="1000"/>
                                  </p:stCondLst>
                                  <p:iterate type="lt">
                                    <p:tmPct val="10000"/>
                                  </p:iterate>
                                  <p:childTnLst>
                                    <p:set>
                                      <p:cBhvr>
                                        <p:cTn id="51" dur="1" fill="hold">
                                          <p:stCondLst>
                                            <p:cond delay="0"/>
                                          </p:stCondLst>
                                        </p:cTn>
                                        <p:tgtEl>
                                          <p:spTgt spid="137290"/>
                                        </p:tgtEl>
                                        <p:attrNameLst>
                                          <p:attrName>style.visibility</p:attrName>
                                        </p:attrNameLst>
                                      </p:cBhvr>
                                      <p:to>
                                        <p:strVal val="visible"/>
                                      </p:to>
                                    </p:set>
                                    <p:anim calcmode="lin" valueType="num">
                                      <p:cBhvr>
                                        <p:cTn id="52" dur="500" fill="hold"/>
                                        <p:tgtEl>
                                          <p:spTgt spid="137290"/>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37290"/>
                                        </p:tgtEl>
                                        <p:attrNameLst>
                                          <p:attrName>ppt_y</p:attrName>
                                        </p:attrNameLst>
                                      </p:cBhvr>
                                      <p:tavLst>
                                        <p:tav tm="0">
                                          <p:val>
                                            <p:strVal val="#ppt_y"/>
                                          </p:val>
                                        </p:tav>
                                        <p:tav tm="100000">
                                          <p:val>
                                            <p:strVal val="#ppt_y"/>
                                          </p:val>
                                        </p:tav>
                                      </p:tavLst>
                                    </p:anim>
                                    <p:anim calcmode="lin" valueType="num">
                                      <p:cBhvr>
                                        <p:cTn id="54" dur="500" fill="hold"/>
                                        <p:tgtEl>
                                          <p:spTgt spid="137290"/>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3729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37290"/>
                                        </p:tgtEl>
                                      </p:cBhvr>
                                    </p:animEffect>
                                  </p:childTnLst>
                                </p:cTn>
                              </p:par>
                              <p:par>
                                <p:cTn id="57" presetID="10" presetClass="entr" presetSubtype="0" fill="hold" nodeType="withEffect">
                                  <p:stCondLst>
                                    <p:cond delay="1000"/>
                                  </p:stCondLst>
                                  <p:childTnLst>
                                    <p:set>
                                      <p:cBhvr>
                                        <p:cTn id="58" dur="1" fill="hold">
                                          <p:stCondLst>
                                            <p:cond delay="0"/>
                                          </p:stCondLst>
                                        </p:cTn>
                                        <p:tgtEl>
                                          <p:spTgt spid="137279"/>
                                        </p:tgtEl>
                                        <p:attrNameLst>
                                          <p:attrName>style.visibility</p:attrName>
                                        </p:attrNameLst>
                                      </p:cBhvr>
                                      <p:to>
                                        <p:strVal val="visible"/>
                                      </p:to>
                                    </p:set>
                                    <p:animEffect transition="in" filter="fade">
                                      <p:cBhvr>
                                        <p:cTn id="59" dur="1000"/>
                                        <p:tgtEl>
                                          <p:spTgt spid="137279"/>
                                        </p:tgtEl>
                                      </p:cBhvr>
                                    </p:animEffect>
                                  </p:childTnLst>
                                </p:cTn>
                              </p:par>
                              <p:par>
                                <p:cTn id="60" presetID="10" presetClass="entr" presetSubtype="0" fill="hold" nodeType="withEffect">
                                  <p:stCondLst>
                                    <p:cond delay="1000"/>
                                  </p:stCondLst>
                                  <p:childTnLst>
                                    <p:set>
                                      <p:cBhvr>
                                        <p:cTn id="61" dur="1" fill="hold">
                                          <p:stCondLst>
                                            <p:cond delay="0"/>
                                          </p:stCondLst>
                                        </p:cTn>
                                        <p:tgtEl>
                                          <p:spTgt spid="137284"/>
                                        </p:tgtEl>
                                        <p:attrNameLst>
                                          <p:attrName>style.visibility</p:attrName>
                                        </p:attrNameLst>
                                      </p:cBhvr>
                                      <p:to>
                                        <p:strVal val="visible"/>
                                      </p:to>
                                    </p:set>
                                    <p:animEffect transition="in" filter="fade">
                                      <p:cBhvr>
                                        <p:cTn id="62" dur="1000"/>
                                        <p:tgtEl>
                                          <p:spTgt spid="137284"/>
                                        </p:tgtEl>
                                      </p:cBhvr>
                                    </p:animEffect>
                                  </p:childTnLst>
                                </p:cTn>
                              </p:par>
                              <p:par>
                                <p:cTn id="63" presetID="10" presetClass="entr" presetSubtype="0" fill="hold" nodeType="withEffect">
                                  <p:stCondLst>
                                    <p:cond delay="1000"/>
                                  </p:stCondLst>
                                  <p:childTnLst>
                                    <p:set>
                                      <p:cBhvr>
                                        <p:cTn id="64" dur="1" fill="hold">
                                          <p:stCondLst>
                                            <p:cond delay="0"/>
                                          </p:stCondLst>
                                        </p:cTn>
                                        <p:tgtEl>
                                          <p:spTgt spid="137300"/>
                                        </p:tgtEl>
                                        <p:attrNameLst>
                                          <p:attrName>style.visibility</p:attrName>
                                        </p:attrNameLst>
                                      </p:cBhvr>
                                      <p:to>
                                        <p:strVal val="visible"/>
                                      </p:to>
                                    </p:set>
                                    <p:animEffect transition="in" filter="fade">
                                      <p:cBhvr>
                                        <p:cTn id="65" dur="1000"/>
                                        <p:tgtEl>
                                          <p:spTgt spid="137300"/>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37306"/>
                                        </p:tgtEl>
                                        <p:attrNameLst>
                                          <p:attrName>style.visibility</p:attrName>
                                        </p:attrNameLst>
                                      </p:cBhvr>
                                      <p:to>
                                        <p:strVal val="visible"/>
                                      </p:to>
                                    </p:set>
                                    <p:anim calcmode="lin" valueType="num">
                                      <p:cBhvr>
                                        <p:cTn id="70" dur="500" fill="hold"/>
                                        <p:tgtEl>
                                          <p:spTgt spid="137306"/>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37306"/>
                                        </p:tgtEl>
                                        <p:attrNameLst>
                                          <p:attrName>ppt_y</p:attrName>
                                        </p:attrNameLst>
                                      </p:cBhvr>
                                      <p:tavLst>
                                        <p:tav tm="0">
                                          <p:val>
                                            <p:strVal val="#ppt_y"/>
                                          </p:val>
                                        </p:tav>
                                        <p:tav tm="100000">
                                          <p:val>
                                            <p:strVal val="#ppt_y"/>
                                          </p:val>
                                        </p:tav>
                                      </p:tavLst>
                                    </p:anim>
                                    <p:anim calcmode="lin" valueType="num">
                                      <p:cBhvr>
                                        <p:cTn id="72" dur="500" fill="hold"/>
                                        <p:tgtEl>
                                          <p:spTgt spid="137306"/>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37306"/>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37306"/>
                                        </p:tgtEl>
                                      </p:cBhvr>
                                    </p:animEffect>
                                  </p:childTnLst>
                                </p:cTn>
                              </p:par>
                              <p:par>
                                <p:cTn id="75" presetID="10" presetClass="entr" presetSubtype="0" fill="hold" nodeType="withEffect">
                                  <p:stCondLst>
                                    <p:cond delay="0"/>
                                  </p:stCondLst>
                                  <p:childTnLst>
                                    <p:set>
                                      <p:cBhvr>
                                        <p:cTn id="76" dur="1" fill="hold">
                                          <p:stCondLst>
                                            <p:cond delay="0"/>
                                          </p:stCondLst>
                                        </p:cTn>
                                        <p:tgtEl>
                                          <p:spTgt spid="137293"/>
                                        </p:tgtEl>
                                        <p:attrNameLst>
                                          <p:attrName>style.visibility</p:attrName>
                                        </p:attrNameLst>
                                      </p:cBhvr>
                                      <p:to>
                                        <p:strVal val="visible"/>
                                      </p:to>
                                    </p:set>
                                    <p:animEffect transition="in" filter="fade">
                                      <p:cBhvr>
                                        <p:cTn id="77" dur="1000"/>
                                        <p:tgtEl>
                                          <p:spTgt spid="13729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7232"/>
                                        </p:tgtEl>
                                        <p:attrNameLst>
                                          <p:attrName>style.visibility</p:attrName>
                                        </p:attrNameLst>
                                      </p:cBhvr>
                                      <p:to>
                                        <p:strVal val="visible"/>
                                      </p:to>
                                    </p:set>
                                    <p:animEffect transition="in" filter="fade">
                                      <p:cBhvr>
                                        <p:cTn id="80" dur="1000"/>
                                        <p:tgtEl>
                                          <p:spTgt spid="13723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137302"/>
                                        </p:tgtEl>
                                        <p:attrNameLst>
                                          <p:attrName>style.visibility</p:attrName>
                                        </p:attrNameLst>
                                      </p:cBhvr>
                                      <p:to>
                                        <p:strVal val="visible"/>
                                      </p:to>
                                    </p:set>
                                    <p:anim calcmode="lin" valueType="num">
                                      <p:cBhvr>
                                        <p:cTn id="85" dur="2000" fill="hold"/>
                                        <p:tgtEl>
                                          <p:spTgt spid="137302"/>
                                        </p:tgtEl>
                                        <p:attrNameLst>
                                          <p:attrName>ppt_w</p:attrName>
                                        </p:attrNameLst>
                                      </p:cBhvr>
                                      <p:tavLst>
                                        <p:tav tm="0">
                                          <p:val>
                                            <p:fltVal val="0"/>
                                          </p:val>
                                        </p:tav>
                                        <p:tav tm="100000">
                                          <p:val>
                                            <p:strVal val="#ppt_w"/>
                                          </p:val>
                                        </p:tav>
                                      </p:tavLst>
                                    </p:anim>
                                    <p:anim calcmode="lin" valueType="num">
                                      <p:cBhvr>
                                        <p:cTn id="86" dur="2000" fill="hold"/>
                                        <p:tgtEl>
                                          <p:spTgt spid="137302"/>
                                        </p:tgtEl>
                                        <p:attrNameLst>
                                          <p:attrName>ppt_h</p:attrName>
                                        </p:attrNameLst>
                                      </p:cBhvr>
                                      <p:tavLst>
                                        <p:tav tm="0">
                                          <p:val>
                                            <p:fltVal val="0"/>
                                          </p:val>
                                        </p:tav>
                                        <p:tav tm="100000">
                                          <p:val>
                                            <p:strVal val="#ppt_h"/>
                                          </p:val>
                                        </p:tav>
                                      </p:tavLst>
                                    </p:anim>
                                    <p:animEffect transition="in" filter="fade">
                                      <p:cBhvr>
                                        <p:cTn id="87" dur="2000"/>
                                        <p:tgtEl>
                                          <p:spTgt spid="137302"/>
                                        </p:tgtEl>
                                      </p:cBhvr>
                                    </p:animEffect>
                                  </p:childTnLst>
                                </p:cTn>
                              </p:par>
                              <p:par>
                                <p:cTn id="88" presetID="23" presetClass="entr" presetSubtype="16" fill="hold" grpId="0" nodeType="withEffect">
                                  <p:stCondLst>
                                    <p:cond delay="0"/>
                                  </p:stCondLst>
                                  <p:childTnLst>
                                    <p:set>
                                      <p:cBhvr>
                                        <p:cTn id="89" dur="1" fill="hold">
                                          <p:stCondLst>
                                            <p:cond delay="0"/>
                                          </p:stCondLst>
                                        </p:cTn>
                                        <p:tgtEl>
                                          <p:spTgt spid="137287"/>
                                        </p:tgtEl>
                                        <p:attrNameLst>
                                          <p:attrName>style.visibility</p:attrName>
                                        </p:attrNameLst>
                                      </p:cBhvr>
                                      <p:to>
                                        <p:strVal val="visible"/>
                                      </p:to>
                                    </p:set>
                                    <p:anim calcmode="lin" valueType="num">
                                      <p:cBhvr>
                                        <p:cTn id="90" dur="500" fill="hold"/>
                                        <p:tgtEl>
                                          <p:spTgt spid="137287"/>
                                        </p:tgtEl>
                                        <p:attrNameLst>
                                          <p:attrName>ppt_w</p:attrName>
                                        </p:attrNameLst>
                                      </p:cBhvr>
                                      <p:tavLst>
                                        <p:tav tm="0">
                                          <p:val>
                                            <p:fltVal val="0"/>
                                          </p:val>
                                        </p:tav>
                                        <p:tav tm="100000">
                                          <p:val>
                                            <p:strVal val="#ppt_w"/>
                                          </p:val>
                                        </p:tav>
                                      </p:tavLst>
                                    </p:anim>
                                    <p:anim calcmode="lin" valueType="num">
                                      <p:cBhvr>
                                        <p:cTn id="91" dur="500" fill="hold"/>
                                        <p:tgtEl>
                                          <p:spTgt spid="137287"/>
                                        </p:tgtEl>
                                        <p:attrNameLst>
                                          <p:attrName>ppt_h</p:attrName>
                                        </p:attrNameLst>
                                      </p:cBhvr>
                                      <p:tavLst>
                                        <p:tav tm="0">
                                          <p:val>
                                            <p:fltVal val="0"/>
                                          </p:val>
                                        </p:tav>
                                        <p:tav tm="100000">
                                          <p:val>
                                            <p:strVal val="#ppt_h"/>
                                          </p:val>
                                        </p:tav>
                                      </p:tavLst>
                                    </p:anim>
                                  </p:childTnLst>
                                </p:cTn>
                              </p:par>
                              <p:par>
                                <p:cTn id="92" presetID="6" presetClass="emph" presetSubtype="0" decel="50000" autoRev="1" fill="remove" grpId="1" nodeType="withEffect">
                                  <p:stCondLst>
                                    <p:cond delay="0"/>
                                  </p:stCondLst>
                                  <p:childTnLst>
                                    <p:animScale>
                                      <p:cBhvr>
                                        <p:cTn id="93" dur="1000" fill="hold"/>
                                        <p:tgtEl>
                                          <p:spTgt spid="137287"/>
                                        </p:tgtEl>
                                      </p:cBhvr>
                                      <p:by x="350000" y="350000"/>
                                    </p:animScale>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nodeType="clickEffect">
                                  <p:stCondLst>
                                    <p:cond delay="0"/>
                                  </p:stCondLst>
                                  <p:childTnLst>
                                    <p:set>
                                      <p:cBhvr>
                                        <p:cTn id="97" dur="1" fill="hold">
                                          <p:stCondLst>
                                            <p:cond delay="0"/>
                                          </p:stCondLst>
                                        </p:cTn>
                                        <p:tgtEl>
                                          <p:spTgt spid="137296"/>
                                        </p:tgtEl>
                                        <p:attrNameLst>
                                          <p:attrName>style.visibility</p:attrName>
                                        </p:attrNameLst>
                                      </p:cBhvr>
                                      <p:to>
                                        <p:strVal val="visible"/>
                                      </p:to>
                                    </p:set>
                                    <p:anim calcmode="lin" valueType="num">
                                      <p:cBhvr>
                                        <p:cTn id="98" dur="2000" fill="hold"/>
                                        <p:tgtEl>
                                          <p:spTgt spid="137296"/>
                                        </p:tgtEl>
                                        <p:attrNameLst>
                                          <p:attrName>ppt_w</p:attrName>
                                        </p:attrNameLst>
                                      </p:cBhvr>
                                      <p:tavLst>
                                        <p:tav tm="0">
                                          <p:val>
                                            <p:strVal val="#ppt_w*0.70"/>
                                          </p:val>
                                        </p:tav>
                                        <p:tav tm="100000">
                                          <p:val>
                                            <p:strVal val="#ppt_w"/>
                                          </p:val>
                                        </p:tav>
                                      </p:tavLst>
                                    </p:anim>
                                    <p:anim calcmode="lin" valueType="num">
                                      <p:cBhvr>
                                        <p:cTn id="99" dur="2000" fill="hold"/>
                                        <p:tgtEl>
                                          <p:spTgt spid="137296"/>
                                        </p:tgtEl>
                                        <p:attrNameLst>
                                          <p:attrName>ppt_h</p:attrName>
                                        </p:attrNameLst>
                                      </p:cBhvr>
                                      <p:tavLst>
                                        <p:tav tm="0">
                                          <p:val>
                                            <p:strVal val="#ppt_h"/>
                                          </p:val>
                                        </p:tav>
                                        <p:tav tm="100000">
                                          <p:val>
                                            <p:strVal val="#ppt_h"/>
                                          </p:val>
                                        </p:tav>
                                      </p:tavLst>
                                    </p:anim>
                                    <p:animEffect transition="in" filter="fade">
                                      <p:cBhvr>
                                        <p:cTn id="100" dur="2000"/>
                                        <p:tgtEl>
                                          <p:spTgt spid="137296"/>
                                        </p:tgtEl>
                                      </p:cBhvr>
                                    </p:animEffect>
                                  </p:childTnLst>
                                </p:cTn>
                              </p:par>
                              <p:par>
                                <p:cTn id="101" presetID="10" presetClass="exit" presetSubtype="0" fill="hold" grpId="2" nodeType="withEffect">
                                  <p:stCondLst>
                                    <p:cond delay="0"/>
                                  </p:stCondLst>
                                  <p:childTnLst>
                                    <p:animEffect transition="out" filter="fade">
                                      <p:cBhvr>
                                        <p:cTn id="102" dur="2000"/>
                                        <p:tgtEl>
                                          <p:spTgt spid="137287"/>
                                        </p:tgtEl>
                                      </p:cBhvr>
                                    </p:animEffect>
                                    <p:set>
                                      <p:cBhvr>
                                        <p:cTn id="103" dur="1" fill="hold">
                                          <p:stCondLst>
                                            <p:cond delay="1999"/>
                                          </p:stCondLst>
                                        </p:cTn>
                                        <p:tgtEl>
                                          <p:spTgt spid="13728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2000"/>
                                        <p:tgtEl>
                                          <p:spTgt spid="137302"/>
                                        </p:tgtEl>
                                      </p:cBhvr>
                                    </p:animEffect>
                                    <p:set>
                                      <p:cBhvr>
                                        <p:cTn id="106" dur="1" fill="hold">
                                          <p:stCondLst>
                                            <p:cond delay="1999"/>
                                          </p:stCondLst>
                                        </p:cTn>
                                        <p:tgtEl>
                                          <p:spTgt spid="137302"/>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1000"/>
                                        <p:tgtEl>
                                          <p:spTgt spid="137279"/>
                                        </p:tgtEl>
                                      </p:cBhvr>
                                    </p:animEffect>
                                    <p:set>
                                      <p:cBhvr>
                                        <p:cTn id="109" dur="1" fill="hold">
                                          <p:stCondLst>
                                            <p:cond delay="999"/>
                                          </p:stCondLst>
                                        </p:cTn>
                                        <p:tgtEl>
                                          <p:spTgt spid="137279"/>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1000"/>
                                        <p:tgtEl>
                                          <p:spTgt spid="137284"/>
                                        </p:tgtEl>
                                      </p:cBhvr>
                                    </p:animEffect>
                                    <p:set>
                                      <p:cBhvr>
                                        <p:cTn id="112" dur="1" fill="hold">
                                          <p:stCondLst>
                                            <p:cond delay="999"/>
                                          </p:stCondLst>
                                        </p:cTn>
                                        <p:tgtEl>
                                          <p:spTgt spid="137284"/>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1000"/>
                                        <p:tgtEl>
                                          <p:spTgt spid="137300"/>
                                        </p:tgtEl>
                                      </p:cBhvr>
                                    </p:animEffect>
                                    <p:set>
                                      <p:cBhvr>
                                        <p:cTn id="115" dur="1" fill="hold">
                                          <p:stCondLst>
                                            <p:cond delay="999"/>
                                          </p:stCondLst>
                                        </p:cTn>
                                        <p:tgtEl>
                                          <p:spTgt spid="137300"/>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2000"/>
                                        <p:tgtEl>
                                          <p:spTgt spid="137250"/>
                                        </p:tgtEl>
                                      </p:cBhvr>
                                    </p:animEffect>
                                    <p:set>
                                      <p:cBhvr>
                                        <p:cTn id="118" dur="1" fill="hold">
                                          <p:stCondLst>
                                            <p:cond delay="1999"/>
                                          </p:stCondLst>
                                        </p:cTn>
                                        <p:tgtEl>
                                          <p:spTgt spid="137250"/>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3" presetClass="entr" presetSubtype="272" fill="hold" nodeType="clickEffect">
                                  <p:stCondLst>
                                    <p:cond delay="0"/>
                                  </p:stCondLst>
                                  <p:childTnLst>
                                    <p:set>
                                      <p:cBhvr>
                                        <p:cTn id="122" dur="1" fill="hold">
                                          <p:stCondLst>
                                            <p:cond delay="0"/>
                                          </p:stCondLst>
                                        </p:cTn>
                                        <p:tgtEl>
                                          <p:spTgt spid="137234"/>
                                        </p:tgtEl>
                                        <p:attrNameLst>
                                          <p:attrName>style.visibility</p:attrName>
                                        </p:attrNameLst>
                                      </p:cBhvr>
                                      <p:to>
                                        <p:strVal val="visible"/>
                                      </p:to>
                                    </p:set>
                                    <p:anim calcmode="lin" valueType="num">
                                      <p:cBhvr>
                                        <p:cTn id="123" dur="1000" fill="hold"/>
                                        <p:tgtEl>
                                          <p:spTgt spid="137234"/>
                                        </p:tgtEl>
                                        <p:attrNameLst>
                                          <p:attrName>ppt_w</p:attrName>
                                        </p:attrNameLst>
                                      </p:cBhvr>
                                      <p:tavLst>
                                        <p:tav tm="0">
                                          <p:val>
                                            <p:strVal val="2/3*#ppt_w"/>
                                          </p:val>
                                        </p:tav>
                                        <p:tav tm="100000">
                                          <p:val>
                                            <p:strVal val="#ppt_w"/>
                                          </p:val>
                                        </p:tav>
                                      </p:tavLst>
                                    </p:anim>
                                    <p:anim calcmode="lin" valueType="num">
                                      <p:cBhvr>
                                        <p:cTn id="124" dur="1000" fill="hold"/>
                                        <p:tgtEl>
                                          <p:spTgt spid="137234"/>
                                        </p:tgtEl>
                                        <p:attrNameLst>
                                          <p:attrName>ppt_h</p:attrName>
                                        </p:attrNameLst>
                                      </p:cBhvr>
                                      <p:tavLst>
                                        <p:tav tm="0">
                                          <p:val>
                                            <p:strVal val="2/3*#ppt_h"/>
                                          </p:val>
                                        </p:tav>
                                        <p:tav tm="100000">
                                          <p:val>
                                            <p:strVal val="#ppt_h"/>
                                          </p:val>
                                        </p:tav>
                                      </p:tavLst>
                                    </p:anim>
                                  </p:childTnLst>
                                </p:cTn>
                              </p:par>
                              <p:par>
                                <p:cTn id="125" presetID="10" presetClass="entr" presetSubtype="0" fill="hold" nodeType="withEffect">
                                  <p:stCondLst>
                                    <p:cond delay="0"/>
                                  </p:stCondLst>
                                  <p:childTnLst>
                                    <p:set>
                                      <p:cBhvr>
                                        <p:cTn id="126" dur="1" fill="hold">
                                          <p:stCondLst>
                                            <p:cond delay="0"/>
                                          </p:stCondLst>
                                        </p:cTn>
                                        <p:tgtEl>
                                          <p:spTgt spid="137237"/>
                                        </p:tgtEl>
                                        <p:attrNameLst>
                                          <p:attrName>style.visibility</p:attrName>
                                        </p:attrNameLst>
                                      </p:cBhvr>
                                      <p:to>
                                        <p:strVal val="visible"/>
                                      </p:to>
                                    </p:set>
                                    <p:animEffect transition="in" filter="fade">
                                      <p:cBhvr>
                                        <p:cTn id="127" dur="2000"/>
                                        <p:tgtEl>
                                          <p:spTgt spid="137237"/>
                                        </p:tgtEl>
                                      </p:cBhvr>
                                    </p:animEffect>
                                  </p:childTnLst>
                                </p:cTn>
                              </p:par>
                              <p:par>
                                <p:cTn id="128" presetID="10" presetClass="entr" presetSubtype="0" fill="hold" nodeType="withEffect">
                                  <p:stCondLst>
                                    <p:cond delay="0"/>
                                  </p:stCondLst>
                                  <p:childTnLst>
                                    <p:set>
                                      <p:cBhvr>
                                        <p:cTn id="129" dur="1" fill="hold">
                                          <p:stCondLst>
                                            <p:cond delay="0"/>
                                          </p:stCondLst>
                                        </p:cTn>
                                        <p:tgtEl>
                                          <p:spTgt spid="137238"/>
                                        </p:tgtEl>
                                        <p:attrNameLst>
                                          <p:attrName>style.visibility</p:attrName>
                                        </p:attrNameLst>
                                      </p:cBhvr>
                                      <p:to>
                                        <p:strVal val="visible"/>
                                      </p:to>
                                    </p:set>
                                    <p:animEffect transition="in" filter="fade">
                                      <p:cBhvr>
                                        <p:cTn id="130" dur="2000"/>
                                        <p:tgtEl>
                                          <p:spTgt spid="137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0" grpId="0"/>
      <p:bldP spid="137231" grpId="0"/>
      <p:bldP spid="137232" grpId="0"/>
      <p:bldP spid="137233" grpId="0"/>
      <p:bldP spid="137287" grpId="0" animBg="1"/>
      <p:bldP spid="137287" grpId="1" animBg="1"/>
      <p:bldP spid="137287" grpId="2" animBg="1"/>
      <p:bldP spid="137288" grpId="0"/>
      <p:bldP spid="137289" grpId="0"/>
      <p:bldP spid="137290" grpId="0"/>
      <p:bldP spid="137291" grpId="0"/>
      <p:bldP spid="137292" grpId="0"/>
      <p:bldP spid="137299" grpId="0"/>
      <p:bldP spid="137306"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8242" name="Picture 2" descr="Sinai_New_11_13_03"/>
          <p:cNvPicPr>
            <a:picLocks noChangeAspect="1" noChangeArrowheads="1"/>
          </p:cNvPicPr>
          <p:nvPr/>
        </p:nvPicPr>
        <p:blipFill>
          <a:blip r:embed="rId3">
            <a:lum bright="-12000"/>
          </a:blip>
          <a:srcRect/>
          <a:stretch>
            <a:fillRect/>
          </a:stretch>
        </p:blipFill>
        <p:spPr bwMode="auto">
          <a:xfrm>
            <a:off x="738188" y="628650"/>
            <a:ext cx="7667625" cy="5924550"/>
          </a:xfrm>
          <a:prstGeom prst="rect">
            <a:avLst/>
          </a:prstGeom>
          <a:noFill/>
        </p:spPr>
      </p:pic>
      <p:sp>
        <p:nvSpPr>
          <p:cNvPr id="138243" name="WordArt 3"/>
          <p:cNvSpPr>
            <a:spLocks noChangeArrowheads="1" noChangeShapeType="1" noTextEdit="1"/>
          </p:cNvSpPr>
          <p:nvPr/>
        </p:nvSpPr>
        <p:spPr bwMode="auto">
          <a:xfrm rot="-452953">
            <a:off x="3352800" y="3581400"/>
            <a:ext cx="1446213" cy="23812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C38547"/>
                </a:solidFill>
                <a:latin typeface="Arial Black"/>
              </a:rPr>
              <a:t>Wilderness of Sin</a:t>
            </a:r>
          </a:p>
        </p:txBody>
      </p:sp>
      <p:sp>
        <p:nvSpPr>
          <p:cNvPr id="138244" name="WordArt 4"/>
          <p:cNvSpPr>
            <a:spLocks noChangeArrowheads="1" noChangeShapeType="1" noTextEdit="1"/>
          </p:cNvSpPr>
          <p:nvPr/>
        </p:nvSpPr>
        <p:spPr bwMode="auto">
          <a:xfrm rot="-25553890">
            <a:off x="561182" y="3933031"/>
            <a:ext cx="1752600" cy="439737"/>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solidFill>
                  <a:srgbClr val="C38547"/>
                </a:solidFill>
                <a:latin typeface="Lithograph"/>
              </a:rPr>
              <a:t>Egypt</a:t>
            </a:r>
          </a:p>
        </p:txBody>
      </p:sp>
      <p:sp>
        <p:nvSpPr>
          <p:cNvPr id="138245" name="WordArt 5"/>
          <p:cNvSpPr>
            <a:spLocks noChangeArrowheads="1" noChangeShapeType="1" noTextEdit="1"/>
          </p:cNvSpPr>
          <p:nvPr/>
        </p:nvSpPr>
        <p:spPr bwMode="auto">
          <a:xfrm rot="-42460276">
            <a:off x="6629400" y="3205163"/>
            <a:ext cx="1754188" cy="1698625"/>
          </a:xfrm>
          <a:prstGeom prst="rect">
            <a:avLst/>
          </a:prstGeom>
        </p:spPr>
        <p:txBody>
          <a:bodyPr wrap="none" fromWordArt="1">
            <a:prstTxWarp prst="textCurveDown">
              <a:avLst>
                <a:gd name="adj" fmla="val 52630"/>
              </a:avLst>
            </a:prstTxWarp>
          </a:bodyPr>
          <a:lstStyle/>
          <a:p>
            <a:pPr algn="ctr"/>
            <a:r>
              <a:rPr lang="en-US" sz="3600" kern="10">
                <a:ln w="12700">
                  <a:noFill/>
                  <a:round/>
                  <a:headEnd/>
                  <a:tailEnd/>
                </a:ln>
                <a:solidFill>
                  <a:srgbClr val="C38547"/>
                </a:solidFill>
                <a:latin typeface="MANDELA"/>
              </a:rPr>
              <a:t>Wilderness</a:t>
            </a:r>
          </a:p>
          <a:p>
            <a:pPr algn="ctr"/>
            <a:r>
              <a:rPr lang="en-US" sz="3600" kern="10">
                <a:ln w="12700">
                  <a:noFill/>
                  <a:round/>
                  <a:headEnd/>
                  <a:tailEnd/>
                </a:ln>
                <a:solidFill>
                  <a:srgbClr val="C38547"/>
                </a:solidFill>
                <a:latin typeface="MANDELA"/>
              </a:rPr>
              <a:t>of</a:t>
            </a:r>
          </a:p>
          <a:p>
            <a:pPr algn="ctr"/>
            <a:r>
              <a:rPr lang="en-US" sz="3600" kern="10">
                <a:ln w="12700">
                  <a:noFill/>
                  <a:round/>
                  <a:headEnd/>
                  <a:tailEnd/>
                </a:ln>
                <a:solidFill>
                  <a:srgbClr val="C38547"/>
                </a:solidFill>
                <a:latin typeface="MANDELA"/>
              </a:rPr>
              <a:t>Midian</a:t>
            </a:r>
          </a:p>
        </p:txBody>
      </p:sp>
      <p:sp>
        <p:nvSpPr>
          <p:cNvPr id="138246" name="WordArt 6"/>
          <p:cNvSpPr>
            <a:spLocks noChangeArrowheads="1" noChangeShapeType="1" noTextEdit="1"/>
          </p:cNvSpPr>
          <p:nvPr/>
        </p:nvSpPr>
        <p:spPr bwMode="auto">
          <a:xfrm>
            <a:off x="7778750" y="1693863"/>
            <a:ext cx="527050" cy="144462"/>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C38547"/>
                </a:solidFill>
                <a:latin typeface="Arial Black"/>
              </a:rPr>
              <a:t>Jordan</a:t>
            </a:r>
          </a:p>
        </p:txBody>
      </p:sp>
      <p:sp>
        <p:nvSpPr>
          <p:cNvPr id="138247" name="WordArt 7"/>
          <p:cNvSpPr>
            <a:spLocks noChangeArrowheads="1" noChangeShapeType="1" noTextEdit="1"/>
          </p:cNvSpPr>
          <p:nvPr/>
        </p:nvSpPr>
        <p:spPr bwMode="auto">
          <a:xfrm>
            <a:off x="7775575" y="1838325"/>
            <a:ext cx="525463" cy="142875"/>
          </a:xfrm>
          <a:prstGeom prst="rect">
            <a:avLst/>
          </a:prstGeom>
        </p:spPr>
        <p:txBody>
          <a:bodyPr wrap="none" fromWordArt="1">
            <a:prstTxWarp prst="textCanDown">
              <a:avLst>
                <a:gd name="adj" fmla="val 33333"/>
              </a:avLst>
            </a:prstTxWarp>
          </a:bodyPr>
          <a:lstStyle/>
          <a:p>
            <a:pPr algn="ctr"/>
            <a:r>
              <a:rPr lang="en-US" sz="3600" kern="10">
                <a:ln w="12700">
                  <a:noFill/>
                  <a:round/>
                  <a:headEnd/>
                  <a:tailEnd/>
                </a:ln>
                <a:solidFill>
                  <a:srgbClr val="C38547"/>
                </a:solidFill>
                <a:latin typeface="Arial Black"/>
              </a:rPr>
              <a:t> River </a:t>
            </a:r>
          </a:p>
        </p:txBody>
      </p:sp>
      <p:sp>
        <p:nvSpPr>
          <p:cNvPr id="138248" name="WordArt 8"/>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solidFill>
                    <a:srgbClr val="663300"/>
                  </a:solidFill>
                  <a:round/>
                  <a:headEnd/>
                  <a:tailEnd/>
                </a:ln>
                <a:solidFill>
                  <a:srgbClr val="FFD523"/>
                </a:solidFill>
                <a:latin typeface="Arial Black"/>
              </a:rPr>
              <a:t>Mt. Horeb</a:t>
            </a:r>
          </a:p>
        </p:txBody>
      </p:sp>
      <p:sp>
        <p:nvSpPr>
          <p:cNvPr id="138249" name="WordArt 9"/>
          <p:cNvSpPr>
            <a:spLocks noChangeArrowheads="1" noChangeShapeType="1" noTextEdit="1"/>
          </p:cNvSpPr>
          <p:nvPr/>
        </p:nvSpPr>
        <p:spPr bwMode="auto">
          <a:xfrm rot="-44106511">
            <a:off x="4086225" y="3968750"/>
            <a:ext cx="1323975" cy="863600"/>
          </a:xfrm>
          <a:prstGeom prst="rect">
            <a:avLst/>
          </a:prstGeom>
        </p:spPr>
        <p:txBody>
          <a:bodyPr wrap="none" fromWordArt="1">
            <a:prstTxWarp prst="textCanDown">
              <a:avLst>
                <a:gd name="adj" fmla="val 14287"/>
              </a:avLst>
            </a:prstTxWarp>
          </a:bodyPr>
          <a:lstStyle/>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Wilderness</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of</a:t>
            </a:r>
          </a:p>
          <a:p>
            <a:pPr algn="ctr"/>
            <a:r>
              <a:rPr lang="en-US" sz="3600" kern="10">
                <a:ln w="12700">
                  <a:noFill/>
                  <a:round/>
                  <a:headEnd/>
                  <a:tailEnd/>
                </a:ln>
                <a:gradFill rotWithShape="1">
                  <a:gsLst>
                    <a:gs pos="0">
                      <a:srgbClr val="996633"/>
                    </a:gs>
                    <a:gs pos="100000">
                      <a:srgbClr val="663300"/>
                    </a:gs>
                  </a:gsLst>
                  <a:lin ang="2700000" scaled="1"/>
                </a:gradFill>
                <a:effectLst>
                  <a:prstShdw prst="shdw17" dist="12700" dir="5400000">
                    <a:srgbClr val="996600"/>
                  </a:prstShdw>
                </a:effectLst>
                <a:latin typeface="MANDELA"/>
              </a:rPr>
              <a:t>Sinai</a:t>
            </a:r>
          </a:p>
        </p:txBody>
      </p:sp>
      <p:sp>
        <p:nvSpPr>
          <p:cNvPr id="138250" name="WordArt 10"/>
          <p:cNvSpPr>
            <a:spLocks noChangeArrowheads="1" noChangeShapeType="1" noTextEdit="1"/>
          </p:cNvSpPr>
          <p:nvPr/>
        </p:nvSpPr>
        <p:spPr bwMode="auto">
          <a:xfrm>
            <a:off x="4724400" y="609600"/>
            <a:ext cx="1447800" cy="990600"/>
          </a:xfrm>
          <a:prstGeom prst="rect">
            <a:avLst/>
          </a:prstGeom>
        </p:spPr>
        <p:txBody>
          <a:bodyPr wrap="none" fromWordArt="1">
            <a:prstTxWarp prst="textPlain">
              <a:avLst>
                <a:gd name="adj" fmla="val 50000"/>
              </a:avLst>
            </a:prstTxWarp>
          </a:bodyPr>
          <a:lstStyle/>
          <a:p>
            <a:pPr algn="dist"/>
            <a:r>
              <a:rPr lang="en-US" sz="3600" kern="10">
                <a:ln w="9525">
                  <a:noFill/>
                  <a:round/>
                  <a:headEnd/>
                  <a:tailEnd/>
                </a:ln>
                <a:solidFill>
                  <a:srgbClr val="57FF57"/>
                </a:solidFill>
                <a:latin typeface="Arial Black"/>
              </a:rPr>
              <a:t>Forty-day</a:t>
            </a:r>
          </a:p>
          <a:p>
            <a:pPr algn="dist"/>
            <a:r>
              <a:rPr lang="en-US" sz="3600" kern="10">
                <a:ln w="9525">
                  <a:noFill/>
                  <a:round/>
                  <a:headEnd/>
                  <a:tailEnd/>
                </a:ln>
                <a:solidFill>
                  <a:srgbClr val="57FF57"/>
                </a:solidFill>
                <a:latin typeface="Arial Black"/>
              </a:rPr>
              <a:t>spying</a:t>
            </a:r>
          </a:p>
          <a:p>
            <a:pPr algn="dist"/>
            <a:r>
              <a:rPr lang="en-US" sz="3600" kern="10">
                <a:ln w="9525">
                  <a:noFill/>
                  <a:round/>
                  <a:headEnd/>
                  <a:tailEnd/>
                </a:ln>
                <a:solidFill>
                  <a:srgbClr val="57FF57"/>
                </a:solidFill>
                <a:latin typeface="Arial Black"/>
              </a:rPr>
              <a:t>in Canaan</a:t>
            </a:r>
          </a:p>
        </p:txBody>
      </p:sp>
      <p:sp>
        <p:nvSpPr>
          <p:cNvPr id="138251" name="WordArt 11"/>
          <p:cNvSpPr>
            <a:spLocks noChangeArrowheads="1" noChangeShapeType="1" noTextEdit="1"/>
          </p:cNvSpPr>
          <p:nvPr/>
        </p:nvSpPr>
        <p:spPr bwMode="auto">
          <a:xfrm rot="491556">
            <a:off x="6642100" y="990600"/>
            <a:ext cx="2136775" cy="762000"/>
          </a:xfrm>
          <a:prstGeom prst="rect">
            <a:avLst/>
          </a:prstGeom>
        </p:spPr>
        <p:txBody>
          <a:bodyPr wrap="none" fromWordArt="1">
            <a:prstTxWarp prst="textChevronInverted">
              <a:avLst>
                <a:gd name="adj" fmla="val 50000"/>
              </a:avLst>
            </a:prstTxWarp>
          </a:bodyPr>
          <a:lstStyle/>
          <a:p>
            <a:pPr algn="ctr"/>
            <a:r>
              <a:rPr lang="en-US" sz="3600" kern="10">
                <a:ln w="12700">
                  <a:solidFill>
                    <a:srgbClr val="723900"/>
                  </a:solidFill>
                  <a:round/>
                  <a:headEnd/>
                  <a:tailEnd/>
                </a:ln>
                <a:solidFill>
                  <a:srgbClr val="FFD98D"/>
                </a:solidFill>
                <a:effectLst>
                  <a:outerShdw dist="56796" dir="3806097" algn="ctr" rotWithShape="0">
                    <a:srgbClr val="723900">
                      <a:alpha val="70000"/>
                    </a:srgbClr>
                  </a:outerShdw>
                </a:effectLst>
                <a:latin typeface="Arial Black"/>
              </a:rPr>
              <a:t>Jericho</a:t>
            </a:r>
          </a:p>
        </p:txBody>
      </p:sp>
      <p:sp>
        <p:nvSpPr>
          <p:cNvPr id="138252" name="Freeform 12"/>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CC9900"/>
              </a:gs>
              <a:gs pos="100000">
                <a:srgbClr val="663300"/>
              </a:gs>
            </a:gsLst>
            <a:lin ang="5400000" scaled="1"/>
          </a:gradFill>
          <a:ln w="9525">
            <a:noFill/>
            <a:round/>
            <a:headEnd/>
            <a:tailEnd/>
          </a:ln>
        </p:spPr>
        <p:txBody>
          <a:bodyPr/>
          <a:lstStyle/>
          <a:p>
            <a:endParaRPr lang="en-US"/>
          </a:p>
        </p:txBody>
      </p:sp>
      <p:sp>
        <p:nvSpPr>
          <p:cNvPr id="138253" name="AutoShape 13"/>
          <p:cNvSpPr>
            <a:spLocks noChangeArrowheads="1"/>
          </p:cNvSpPr>
          <p:nvPr/>
        </p:nvSpPr>
        <p:spPr bwMode="auto">
          <a:xfrm flipH="1">
            <a:off x="7924800" y="1905000"/>
            <a:ext cx="76200" cy="76200"/>
          </a:xfrm>
          <a:prstGeom prst="triangle">
            <a:avLst>
              <a:gd name="adj" fmla="val 50000"/>
            </a:avLst>
          </a:prstGeom>
          <a:solidFill>
            <a:srgbClr val="CC6600"/>
          </a:solidFill>
          <a:ln w="57150" algn="ctr">
            <a:solidFill>
              <a:srgbClr val="663300"/>
            </a:solidFill>
            <a:miter lim="800000"/>
            <a:headEnd/>
            <a:tailEnd/>
          </a:ln>
          <a:effectLst/>
        </p:spPr>
        <p:txBody>
          <a:bodyPr anchor="ctr">
            <a:spAutoFit/>
          </a:bodyPr>
          <a:lstStyle/>
          <a:p>
            <a:endParaRPr lang="en-US"/>
          </a:p>
        </p:txBody>
      </p:sp>
      <p:sp>
        <p:nvSpPr>
          <p:cNvPr id="138254" name="WordArt 14"/>
          <p:cNvSpPr>
            <a:spLocks noChangeArrowheads="1" noChangeShapeType="1" noTextEdit="1"/>
          </p:cNvSpPr>
          <p:nvPr/>
        </p:nvSpPr>
        <p:spPr bwMode="auto">
          <a:xfrm>
            <a:off x="7086600" y="2209800"/>
            <a:ext cx="1323975" cy="287338"/>
          </a:xfrm>
          <a:prstGeom prst="rect">
            <a:avLst/>
          </a:prstGeom>
        </p:spPr>
        <p:txBody>
          <a:bodyPr wrap="none" fromWordArt="1">
            <a:prstTxWarp prst="textFadeUp">
              <a:avLst>
                <a:gd name="adj" fmla="val 26866"/>
              </a:avLst>
            </a:prstTxWarp>
          </a:bodyPr>
          <a:lstStyle/>
          <a:p>
            <a:pPr algn="ctr"/>
            <a:r>
              <a:rPr lang="en-US" sz="3600" kern="10">
                <a:ln w="12700">
                  <a:noFill/>
                  <a:round/>
                  <a:headEnd/>
                  <a:tailEnd/>
                </a:ln>
                <a:solidFill>
                  <a:srgbClr val="C38547"/>
                </a:solidFill>
                <a:latin typeface="Arial Black"/>
              </a:rPr>
              <a:t>Dead Sea</a:t>
            </a:r>
          </a:p>
        </p:txBody>
      </p:sp>
      <p:grpSp>
        <p:nvGrpSpPr>
          <p:cNvPr id="138255" name="Group 15"/>
          <p:cNvGrpSpPr>
            <a:grpSpLocks/>
          </p:cNvGrpSpPr>
          <p:nvPr/>
        </p:nvGrpSpPr>
        <p:grpSpPr bwMode="auto">
          <a:xfrm>
            <a:off x="6705600" y="2286000"/>
            <a:ext cx="911225" cy="1011238"/>
            <a:chOff x="4224" y="1440"/>
            <a:chExt cx="574" cy="637"/>
          </a:xfrm>
        </p:grpSpPr>
        <p:sp>
          <p:nvSpPr>
            <p:cNvPr id="138256" name="WordArt 16"/>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38257" name="Arc 17"/>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sp>
          <p:nvSpPr>
            <p:cNvPr id="138258" name="WordArt 18"/>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38259" name="Arc 19"/>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sp>
          <p:nvSpPr>
            <p:cNvPr id="138260" name="WordArt 20"/>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38261" name="Arc 21"/>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sp>
          <p:nvSpPr>
            <p:cNvPr id="138262" name="WordArt 22"/>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38263" name="Arc 23"/>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grpSp>
      <p:grpSp>
        <p:nvGrpSpPr>
          <p:cNvPr id="138264" name="Group 24"/>
          <p:cNvGrpSpPr>
            <a:grpSpLocks/>
          </p:cNvGrpSpPr>
          <p:nvPr/>
        </p:nvGrpSpPr>
        <p:grpSpPr bwMode="auto">
          <a:xfrm>
            <a:off x="7467600" y="2209800"/>
            <a:ext cx="685800" cy="160338"/>
            <a:chOff x="4704" y="1392"/>
            <a:chExt cx="432" cy="101"/>
          </a:xfrm>
        </p:grpSpPr>
        <p:sp>
          <p:nvSpPr>
            <p:cNvPr id="138265" name="Arc 25"/>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FFFF00"/>
              </a:solidFill>
              <a:prstDash val="lgDashDot"/>
              <a:round/>
              <a:headEnd/>
              <a:tailEnd/>
            </a:ln>
            <a:effectLst>
              <a:outerShdw dist="25400" algn="ctr" rotWithShape="0">
                <a:schemeClr val="tx2"/>
              </a:outerShdw>
            </a:effectLst>
          </p:spPr>
          <p:txBody>
            <a:bodyPr anchor="ctr">
              <a:spAutoFit/>
            </a:bodyPr>
            <a:lstStyle/>
            <a:p>
              <a:endParaRPr lang="en-US"/>
            </a:p>
          </p:txBody>
        </p:sp>
        <p:sp>
          <p:nvSpPr>
            <p:cNvPr id="138266" name="Arc 26"/>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prstDash val="lgDashDot"/>
              <a:round/>
              <a:headEnd/>
              <a:tailEnd/>
            </a:ln>
            <a:effectLst>
              <a:outerShdw dist="25400" algn="ctr" rotWithShape="0">
                <a:schemeClr val="tx2"/>
              </a:outerShdw>
            </a:effectLst>
          </p:spPr>
          <p:txBody>
            <a:bodyPr anchor="ctr">
              <a:spAutoFit/>
            </a:bodyPr>
            <a:lstStyle/>
            <a:p>
              <a:endParaRPr lang="en-US"/>
            </a:p>
          </p:txBody>
        </p:sp>
        <p:sp>
          <p:nvSpPr>
            <p:cNvPr id="138267" name="WordArt 27"/>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38268" name="WordArt 28"/>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grpSp>
      <p:grpSp>
        <p:nvGrpSpPr>
          <p:cNvPr id="138269" name="Group 29"/>
          <p:cNvGrpSpPr>
            <a:grpSpLocks/>
          </p:cNvGrpSpPr>
          <p:nvPr/>
        </p:nvGrpSpPr>
        <p:grpSpPr bwMode="auto">
          <a:xfrm rot="824930">
            <a:off x="8001000" y="2057400"/>
            <a:ext cx="85725" cy="215900"/>
            <a:chOff x="5040" y="1304"/>
            <a:chExt cx="54" cy="136"/>
          </a:xfrm>
        </p:grpSpPr>
        <p:sp>
          <p:nvSpPr>
            <p:cNvPr id="138270" name="Arc 30"/>
            <p:cNvSpPr>
              <a:spLocks/>
            </p:cNvSpPr>
            <p:nvPr/>
          </p:nvSpPr>
          <p:spPr bwMode="auto">
            <a:xfrm rot="19008633" flipV="1">
              <a:off x="5040" y="1304"/>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sp>
          <p:nvSpPr>
            <p:cNvPr id="138271" name="AutoShape 31"/>
            <p:cNvSpPr>
              <a:spLocks noChangeArrowheads="1"/>
            </p:cNvSpPr>
            <p:nvPr/>
          </p:nvSpPr>
          <p:spPr bwMode="auto">
            <a:xfrm rot="-2249214">
              <a:off x="5040" y="1304"/>
              <a:ext cx="48" cy="48"/>
            </a:xfrm>
            <a:prstGeom prst="triangle">
              <a:avLst>
                <a:gd name="adj" fmla="val 52083"/>
              </a:avLst>
            </a:prstGeom>
            <a:solidFill>
              <a:srgbClr val="FFFF00"/>
            </a:solidFill>
            <a:ln w="19050" algn="ctr">
              <a:solidFill>
                <a:srgbClr val="FFFF00"/>
              </a:solidFill>
              <a:miter lim="800000"/>
              <a:headEnd/>
              <a:tailEnd/>
            </a:ln>
            <a:effectLst/>
          </p:spPr>
          <p:txBody>
            <a:bodyPr anchor="ctr">
              <a:spAutoFit/>
            </a:bodyPr>
            <a:lstStyle/>
            <a:p>
              <a:endParaRPr lang="en-US"/>
            </a:p>
          </p:txBody>
        </p:sp>
      </p:grpSp>
      <p:sp>
        <p:nvSpPr>
          <p:cNvPr id="138272" name="Oval 32"/>
          <p:cNvSpPr>
            <a:spLocks noChangeArrowheads="1"/>
          </p:cNvSpPr>
          <p:nvPr/>
        </p:nvSpPr>
        <p:spPr bwMode="auto">
          <a:xfrm>
            <a:off x="7532688" y="1828800"/>
            <a:ext cx="87312" cy="71438"/>
          </a:xfrm>
          <a:prstGeom prst="ellipse">
            <a:avLst/>
          </a:prstGeom>
          <a:solidFill>
            <a:srgbClr val="FF3300"/>
          </a:solidFill>
          <a:ln w="57150" algn="ctr">
            <a:solidFill>
              <a:srgbClr val="FF3300"/>
            </a:solidFill>
            <a:round/>
            <a:headEnd/>
            <a:tailEnd/>
          </a:ln>
          <a:effectLst/>
        </p:spPr>
        <p:txBody>
          <a:bodyPr wrap="none" anchor="ctr"/>
          <a:lstStyle/>
          <a:p>
            <a:endParaRPr lang="en-US"/>
          </a:p>
        </p:txBody>
      </p:sp>
      <p:grpSp>
        <p:nvGrpSpPr>
          <p:cNvPr id="138273" name="Group 33"/>
          <p:cNvGrpSpPr>
            <a:grpSpLocks/>
          </p:cNvGrpSpPr>
          <p:nvPr/>
        </p:nvGrpSpPr>
        <p:grpSpPr bwMode="auto">
          <a:xfrm>
            <a:off x="763588" y="609600"/>
            <a:ext cx="2589212" cy="228600"/>
            <a:chOff x="481" y="384"/>
            <a:chExt cx="1631" cy="144"/>
          </a:xfrm>
        </p:grpSpPr>
        <p:sp>
          <p:nvSpPr>
            <p:cNvPr id="138274" name="WordArt 34"/>
            <p:cNvSpPr>
              <a:spLocks noChangeArrowheads="1" noChangeShapeType="1" noTextEdit="1"/>
            </p:cNvSpPr>
            <p:nvPr/>
          </p:nvSpPr>
          <p:spPr bwMode="auto">
            <a:xfrm>
              <a:off x="1008" y="384"/>
              <a:ext cx="1104" cy="144"/>
            </a:xfrm>
            <a:prstGeom prst="rect">
              <a:avLst/>
            </a:prstGeom>
          </p:spPr>
          <p:txBody>
            <a:bodyPr wrap="none" fromWordArt="1">
              <a:prstTxWarp prst="textPlain">
                <a:avLst>
                  <a:gd name="adj" fmla="val 50000"/>
                </a:avLst>
              </a:prstTxWarp>
            </a:bodyPr>
            <a:lstStyle/>
            <a:p>
              <a:pPr algn="ctr"/>
              <a:r>
                <a:rPr lang="en-US" sz="3600" kern="10">
                  <a:ln w="9525">
                    <a:solidFill>
                      <a:srgbClr val="FF8F1F"/>
                    </a:solidFill>
                    <a:round/>
                    <a:headEnd/>
                    <a:tailEnd/>
                  </a:ln>
                  <a:solidFill>
                    <a:srgbClr val="623100"/>
                  </a:solidFill>
                  <a:latin typeface="Arial Black"/>
                </a:rPr>
                <a:t>First course</a:t>
              </a:r>
            </a:p>
          </p:txBody>
        </p:sp>
        <p:sp>
          <p:nvSpPr>
            <p:cNvPr id="138275" name="WordArt 35"/>
            <p:cNvSpPr>
              <a:spLocks noChangeArrowheads="1" noChangeShapeType="1"/>
            </p:cNvSpPr>
            <p:nvPr/>
          </p:nvSpPr>
          <p:spPr bwMode="auto">
            <a:xfrm rot="24409" flipH="1">
              <a:off x="481" y="432"/>
              <a:ext cx="441" cy="45"/>
            </a:xfrm>
            <a:prstGeom prst="rect">
              <a:avLst/>
            </a:prstGeom>
          </p:spPr>
          <p:txBody>
            <a:bodyPr wrap="none" fromWordArt="1">
              <a:prstTxWarp prst="textPlain">
                <a:avLst>
                  <a:gd name="adj" fmla="val 50000"/>
                </a:avLst>
              </a:prstTxWarp>
            </a:bodyPr>
            <a:lstStyle/>
            <a:p>
              <a:pPr algn="ctr"/>
              <a:r>
                <a:rPr lang="en-US" sz="3600" b="1" kern="10" spc="-360">
                  <a:ln w="1270">
                    <a:noFill/>
                    <a:round/>
                    <a:headEnd/>
                    <a:tailEnd/>
                  </a:ln>
                  <a:solidFill>
                    <a:srgbClr val="663300"/>
                  </a:solidFill>
                  <a:latin typeface="Trebuchet MS"/>
                </a:rPr>
                <a:t>......</a:t>
              </a:r>
            </a:p>
          </p:txBody>
        </p:sp>
      </p:grpSp>
      <p:grpSp>
        <p:nvGrpSpPr>
          <p:cNvPr id="138276" name="Group 36"/>
          <p:cNvGrpSpPr>
            <a:grpSpLocks/>
          </p:cNvGrpSpPr>
          <p:nvPr/>
        </p:nvGrpSpPr>
        <p:grpSpPr bwMode="auto">
          <a:xfrm>
            <a:off x="762000" y="990600"/>
            <a:ext cx="2743200" cy="230188"/>
            <a:chOff x="480" y="624"/>
            <a:chExt cx="1728" cy="145"/>
          </a:xfrm>
        </p:grpSpPr>
        <p:sp>
          <p:nvSpPr>
            <p:cNvPr id="138277" name="WordArt 37"/>
            <p:cNvSpPr>
              <a:spLocks noChangeArrowheads="1" noChangeShapeType="1" noTextEdit="1"/>
            </p:cNvSpPr>
            <p:nvPr/>
          </p:nvSpPr>
          <p:spPr bwMode="auto">
            <a:xfrm>
              <a:off x="1008" y="624"/>
              <a:ext cx="1200" cy="145"/>
            </a:xfrm>
            <a:prstGeom prst="rect">
              <a:avLst/>
            </a:prstGeom>
          </p:spPr>
          <p:txBody>
            <a:bodyPr wrap="none" fromWordArt="1">
              <a:prstTxWarp prst="textPlain">
                <a:avLst>
                  <a:gd name="adj" fmla="val 50000"/>
                </a:avLst>
              </a:prstTxWarp>
            </a:bodyPr>
            <a:lstStyle/>
            <a:p>
              <a:pPr algn="ctr"/>
              <a:r>
                <a:rPr lang="en-US" sz="3600" kern="10">
                  <a:ln w="9525">
                    <a:solidFill>
                      <a:srgbClr val="003300"/>
                    </a:solidFill>
                    <a:round/>
                    <a:headEnd/>
                    <a:tailEnd/>
                  </a:ln>
                  <a:solidFill>
                    <a:srgbClr val="57FF57"/>
                  </a:solidFill>
                  <a:latin typeface="Arial Black"/>
                </a:rPr>
                <a:t>Second course</a:t>
              </a:r>
            </a:p>
          </p:txBody>
        </p:sp>
        <p:grpSp>
          <p:nvGrpSpPr>
            <p:cNvPr id="138278" name="Group 38"/>
            <p:cNvGrpSpPr>
              <a:grpSpLocks/>
            </p:cNvGrpSpPr>
            <p:nvPr/>
          </p:nvGrpSpPr>
          <p:grpSpPr bwMode="auto">
            <a:xfrm>
              <a:off x="480" y="653"/>
              <a:ext cx="433" cy="87"/>
              <a:chOff x="480" y="675"/>
              <a:chExt cx="433" cy="87"/>
            </a:xfrm>
          </p:grpSpPr>
          <p:sp>
            <p:nvSpPr>
              <p:cNvPr id="138279" name="Freeform 39"/>
              <p:cNvSpPr>
                <a:spLocks/>
              </p:cNvSpPr>
              <p:nvPr/>
            </p:nvSpPr>
            <p:spPr bwMode="auto">
              <a:xfrm rot="15509117">
                <a:off x="537" y="618"/>
                <a:ext cx="86"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280" name="Freeform 40"/>
              <p:cNvSpPr>
                <a:spLocks/>
              </p:cNvSpPr>
              <p:nvPr/>
            </p:nvSpPr>
            <p:spPr bwMode="auto">
              <a:xfrm rot="16555038" flipH="1">
                <a:off x="777" y="626"/>
                <a:ext cx="70" cy="20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grpSp>
      <p:sp>
        <p:nvSpPr>
          <p:cNvPr id="138281" name="Oval 41"/>
          <p:cNvSpPr>
            <a:spLocks noChangeArrowheads="1"/>
          </p:cNvSpPr>
          <p:nvPr/>
        </p:nvSpPr>
        <p:spPr bwMode="auto">
          <a:xfrm>
            <a:off x="6618288" y="3281363"/>
            <a:ext cx="87312" cy="71437"/>
          </a:xfrm>
          <a:prstGeom prst="ellipse">
            <a:avLst/>
          </a:prstGeom>
          <a:solidFill>
            <a:srgbClr val="FF3300"/>
          </a:solidFill>
          <a:ln w="57150">
            <a:solidFill>
              <a:srgbClr val="FF3300"/>
            </a:solidFill>
            <a:round/>
            <a:headEnd/>
            <a:tailEnd/>
          </a:ln>
          <a:effectLst/>
        </p:spPr>
        <p:txBody>
          <a:bodyPr wrap="none" anchor="ctr"/>
          <a:lstStyle/>
          <a:p>
            <a:endParaRPr lang="en-US"/>
          </a:p>
        </p:txBody>
      </p:sp>
      <p:grpSp>
        <p:nvGrpSpPr>
          <p:cNvPr id="138282" name="Group 42"/>
          <p:cNvGrpSpPr>
            <a:grpSpLocks/>
          </p:cNvGrpSpPr>
          <p:nvPr/>
        </p:nvGrpSpPr>
        <p:grpSpPr bwMode="auto">
          <a:xfrm>
            <a:off x="2540000" y="1866900"/>
            <a:ext cx="4921250" cy="736600"/>
            <a:chOff x="1600" y="1176"/>
            <a:chExt cx="3100" cy="464"/>
          </a:xfrm>
        </p:grpSpPr>
        <p:grpSp>
          <p:nvGrpSpPr>
            <p:cNvPr id="138283" name="Group 43"/>
            <p:cNvGrpSpPr>
              <a:grpSpLocks/>
            </p:cNvGrpSpPr>
            <p:nvPr/>
          </p:nvGrpSpPr>
          <p:grpSpPr bwMode="auto">
            <a:xfrm>
              <a:off x="1632" y="1176"/>
              <a:ext cx="3068" cy="464"/>
              <a:chOff x="1632" y="1176"/>
              <a:chExt cx="3068" cy="464"/>
            </a:xfrm>
          </p:grpSpPr>
          <p:sp>
            <p:nvSpPr>
              <p:cNvPr id="138284" name="WordArt 4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138285" name="WordArt 4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138286" name="WordArt 4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138287" name="WordArt 4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138288" name="WordArt 48"/>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138289" name="WordArt 49"/>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sp>
            <p:nvSpPr>
              <p:cNvPr id="138290" name="Freeform 50"/>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663300"/>
              </a:solidFill>
              <a:ln w="19050" cmpd="sng">
                <a:solidFill>
                  <a:srgbClr val="663300"/>
                </a:solidFill>
                <a:round/>
                <a:headEnd/>
                <a:tailEnd/>
              </a:ln>
            </p:spPr>
            <p:txBody>
              <a:bodyPr/>
              <a:lstStyle/>
              <a:p>
                <a:endParaRPr lang="en-US"/>
              </a:p>
            </p:txBody>
          </p:sp>
          <p:sp>
            <p:nvSpPr>
              <p:cNvPr id="138291" name="WordArt 51"/>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663300"/>
                    </a:solidFill>
                    <a:latin typeface="Trebuchet MS"/>
                  </a:rPr>
                  <a:t>......</a:t>
                </a:r>
              </a:p>
            </p:txBody>
          </p:sp>
        </p:grpSp>
        <p:sp>
          <p:nvSpPr>
            <p:cNvPr id="138292" name="Oval 52"/>
            <p:cNvSpPr>
              <a:spLocks noChangeArrowheads="1"/>
            </p:cNvSpPr>
            <p:nvPr/>
          </p:nvSpPr>
          <p:spPr bwMode="auto">
            <a:xfrm>
              <a:off x="1600" y="1567"/>
              <a:ext cx="56" cy="45"/>
            </a:xfrm>
            <a:prstGeom prst="ellipse">
              <a:avLst/>
            </a:prstGeom>
            <a:solidFill>
              <a:srgbClr val="FF3300"/>
            </a:solidFill>
            <a:ln w="57150">
              <a:solidFill>
                <a:srgbClr val="FF3300"/>
              </a:solidFill>
              <a:round/>
              <a:headEnd/>
              <a:tailEnd/>
            </a:ln>
            <a:effectLst/>
          </p:spPr>
          <p:txBody>
            <a:bodyPr wrap="none" anchor="ctr"/>
            <a:lstStyle/>
            <a:p>
              <a:endParaRPr lang="en-US"/>
            </a:p>
          </p:txBody>
        </p:sp>
      </p:grpSp>
      <p:grpSp>
        <p:nvGrpSpPr>
          <p:cNvPr id="138293" name="Group 53"/>
          <p:cNvGrpSpPr>
            <a:grpSpLocks/>
          </p:cNvGrpSpPr>
          <p:nvPr/>
        </p:nvGrpSpPr>
        <p:grpSpPr bwMode="auto">
          <a:xfrm>
            <a:off x="4495800" y="2273300"/>
            <a:ext cx="2081213" cy="2481263"/>
            <a:chOff x="2832" y="1432"/>
            <a:chExt cx="1311" cy="1563"/>
          </a:xfrm>
        </p:grpSpPr>
        <p:grpSp>
          <p:nvGrpSpPr>
            <p:cNvPr id="138294" name="Group 54"/>
            <p:cNvGrpSpPr>
              <a:grpSpLocks/>
            </p:cNvGrpSpPr>
            <p:nvPr/>
          </p:nvGrpSpPr>
          <p:grpSpPr bwMode="auto">
            <a:xfrm>
              <a:off x="2832" y="1680"/>
              <a:ext cx="1311" cy="1315"/>
              <a:chOff x="2832" y="1680"/>
              <a:chExt cx="1311" cy="1315"/>
            </a:xfrm>
          </p:grpSpPr>
          <p:sp>
            <p:nvSpPr>
              <p:cNvPr id="138295" name="Oval 55"/>
              <p:cNvSpPr>
                <a:spLocks noChangeArrowheads="1"/>
              </p:cNvSpPr>
              <p:nvPr/>
            </p:nvSpPr>
            <p:spPr bwMode="auto">
              <a:xfrm>
                <a:off x="4025" y="1680"/>
                <a:ext cx="55" cy="45"/>
              </a:xfrm>
              <a:prstGeom prst="ellipse">
                <a:avLst/>
              </a:prstGeom>
              <a:solidFill>
                <a:srgbClr val="FF3300"/>
              </a:solidFill>
              <a:ln w="57150">
                <a:solidFill>
                  <a:srgbClr val="FF3300"/>
                </a:solidFill>
                <a:round/>
                <a:headEnd/>
                <a:tailEnd/>
              </a:ln>
              <a:effectLst/>
            </p:spPr>
            <p:txBody>
              <a:bodyPr wrap="none" anchor="ctr"/>
              <a:lstStyle/>
              <a:p>
                <a:pPr algn="ctr"/>
                <a:endParaRPr lang="en-US" sz="3200">
                  <a:solidFill>
                    <a:srgbClr val="000099"/>
                  </a:solidFill>
                  <a:latin typeface="Arial Black" pitchFamily="34" charset="0"/>
                </a:endParaRPr>
              </a:p>
            </p:txBody>
          </p:sp>
          <p:sp>
            <p:nvSpPr>
              <p:cNvPr id="138296" name="Oval 56"/>
              <p:cNvSpPr>
                <a:spLocks noChangeArrowheads="1"/>
              </p:cNvSpPr>
              <p:nvPr/>
            </p:nvSpPr>
            <p:spPr bwMode="auto">
              <a:xfrm>
                <a:off x="3545" y="2547"/>
                <a:ext cx="55" cy="45"/>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38297" name="Freeform 57"/>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298" name="Freeform 58"/>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299" name="Freeform 59"/>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300" name="Freeform 60"/>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301" name="Oval 61"/>
              <p:cNvSpPr>
                <a:spLocks noChangeArrowheads="1"/>
              </p:cNvSpPr>
              <p:nvPr/>
            </p:nvSpPr>
            <p:spPr bwMode="auto">
              <a:xfrm>
                <a:off x="3257" y="2688"/>
                <a:ext cx="55" cy="45"/>
              </a:xfrm>
              <a:prstGeom prst="ellipse">
                <a:avLst/>
              </a:prstGeom>
              <a:solidFill>
                <a:srgbClr val="FF3300"/>
              </a:solidFill>
              <a:ln w="57150">
                <a:solidFill>
                  <a:srgbClr val="FF3300"/>
                </a:solidFill>
                <a:round/>
                <a:headEnd/>
                <a:tailEnd/>
              </a:ln>
              <a:effectLst/>
            </p:spPr>
            <p:txBody>
              <a:bodyPr wrap="none" anchor="ctr"/>
              <a:lstStyle/>
              <a:p>
                <a:endParaRPr lang="en-US"/>
              </a:p>
            </p:txBody>
          </p:sp>
          <p:sp>
            <p:nvSpPr>
              <p:cNvPr id="138302" name="Freeform 62"/>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303" name="Freeform 63"/>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grpSp>
          <p:nvGrpSpPr>
            <p:cNvPr id="138304" name="Group 64"/>
            <p:cNvGrpSpPr>
              <a:grpSpLocks/>
            </p:cNvGrpSpPr>
            <p:nvPr/>
          </p:nvGrpSpPr>
          <p:grpSpPr bwMode="auto">
            <a:xfrm>
              <a:off x="2832" y="1432"/>
              <a:ext cx="1152" cy="584"/>
              <a:chOff x="2112" y="1236"/>
              <a:chExt cx="1824" cy="924"/>
            </a:xfrm>
          </p:grpSpPr>
          <p:sp>
            <p:nvSpPr>
              <p:cNvPr id="138305" name="WordArt 65"/>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12700">
                      <a:solidFill>
                        <a:srgbClr val="723900"/>
                      </a:solidFill>
                      <a:round/>
                      <a:headEnd/>
                      <a:tailEnd/>
                    </a:ln>
                    <a:solidFill>
                      <a:srgbClr val="FFD98D"/>
                    </a:solidFill>
                    <a:effectLst>
                      <a:outerShdw dist="35921" dir="2700000" algn="ctr" rotWithShape="0">
                        <a:srgbClr val="663300">
                          <a:alpha val="70000"/>
                        </a:srgbClr>
                      </a:outerShdw>
                    </a:effectLst>
                    <a:latin typeface="Arial Black"/>
                  </a:rPr>
                  <a:t>Kadesh</a:t>
                </a:r>
              </a:p>
            </p:txBody>
          </p:sp>
          <p:sp>
            <p:nvSpPr>
              <p:cNvPr id="138306" name="WordArt 66"/>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12700">
                      <a:solidFill>
                        <a:srgbClr val="723900"/>
                      </a:solidFill>
                      <a:round/>
                      <a:headEnd/>
                      <a:tailEnd/>
                    </a:ln>
                    <a:solidFill>
                      <a:srgbClr val="FFD98D"/>
                    </a:solidFill>
                    <a:effectLst>
                      <a:outerShdw dist="35921" dir="2700000" algn="ctr" rotWithShape="0">
                        <a:srgbClr val="663300">
                          <a:alpha val="70000"/>
                        </a:srgbClr>
                      </a:outerShdw>
                    </a:effectLst>
                    <a:latin typeface="Arial Black"/>
                  </a:rPr>
                  <a:t>barnea</a:t>
                </a:r>
              </a:p>
            </p:txBody>
          </p:sp>
          <p:sp>
            <p:nvSpPr>
              <p:cNvPr id="138307" name="WordArt 67"/>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12700">
                      <a:solidFill>
                        <a:srgbClr val="723900"/>
                      </a:solidFill>
                      <a:round/>
                      <a:headEnd/>
                      <a:tailEnd/>
                    </a:ln>
                    <a:solidFill>
                      <a:srgbClr val="FFD98D"/>
                    </a:solidFill>
                    <a:latin typeface="Arial Black"/>
                  </a:rPr>
                  <a:t>-</a:t>
                </a:r>
              </a:p>
            </p:txBody>
          </p:sp>
        </p:grpSp>
      </p:grpSp>
      <p:sp>
        <p:nvSpPr>
          <p:cNvPr id="138308" name="Line 68"/>
          <p:cNvSpPr>
            <a:spLocks noChangeShapeType="1"/>
          </p:cNvSpPr>
          <p:nvPr/>
        </p:nvSpPr>
        <p:spPr bwMode="auto">
          <a:xfrm rot="13517708" flipV="1">
            <a:off x="6016625" y="1879600"/>
            <a:ext cx="1143000" cy="152400"/>
          </a:xfrm>
          <a:prstGeom prst="line">
            <a:avLst/>
          </a:prstGeom>
          <a:noFill/>
          <a:ln w="28575">
            <a:solidFill>
              <a:srgbClr val="00FF00"/>
            </a:solidFill>
            <a:prstDash val="sysDot"/>
            <a:round/>
            <a:headEnd/>
            <a:tailEnd/>
          </a:ln>
          <a:effectLst/>
        </p:spPr>
        <p:txBody>
          <a:bodyPr/>
          <a:lstStyle/>
          <a:p>
            <a:endParaRPr lang="en-US"/>
          </a:p>
        </p:txBody>
      </p:sp>
      <p:grpSp>
        <p:nvGrpSpPr>
          <p:cNvPr id="138309" name="Group 69"/>
          <p:cNvGrpSpPr>
            <a:grpSpLocks/>
          </p:cNvGrpSpPr>
          <p:nvPr/>
        </p:nvGrpSpPr>
        <p:grpSpPr bwMode="auto">
          <a:xfrm>
            <a:off x="6477000" y="1981200"/>
            <a:ext cx="990600" cy="609600"/>
            <a:chOff x="4080" y="1248"/>
            <a:chExt cx="624" cy="384"/>
          </a:xfrm>
        </p:grpSpPr>
        <p:sp>
          <p:nvSpPr>
            <p:cNvPr id="138310" name="Freeform 70"/>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311" name="Freeform 71"/>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312" name="Freeform 72"/>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313" name="Freeform 73"/>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314" name="Freeform 74"/>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grpSp>
        <p:nvGrpSpPr>
          <p:cNvPr id="138315" name="Group 75"/>
          <p:cNvGrpSpPr>
            <a:grpSpLocks/>
          </p:cNvGrpSpPr>
          <p:nvPr/>
        </p:nvGrpSpPr>
        <p:grpSpPr bwMode="auto">
          <a:xfrm>
            <a:off x="2540000" y="2487613"/>
            <a:ext cx="1677988" cy="2200275"/>
            <a:chOff x="1600" y="1567"/>
            <a:chExt cx="1057" cy="1386"/>
          </a:xfrm>
        </p:grpSpPr>
        <p:sp>
          <p:nvSpPr>
            <p:cNvPr id="138316" name="Oval 76"/>
            <p:cNvSpPr>
              <a:spLocks noChangeArrowheads="1"/>
            </p:cNvSpPr>
            <p:nvPr/>
          </p:nvSpPr>
          <p:spPr bwMode="auto">
            <a:xfrm>
              <a:off x="2602" y="2908"/>
              <a:ext cx="55" cy="45"/>
            </a:xfrm>
            <a:prstGeom prst="ellipse">
              <a:avLst/>
            </a:prstGeom>
            <a:solidFill>
              <a:srgbClr val="FF3300"/>
            </a:solidFill>
            <a:ln w="57150">
              <a:solidFill>
                <a:srgbClr val="FF3300"/>
              </a:solidFill>
              <a:round/>
              <a:headEnd/>
              <a:tailEnd/>
            </a:ln>
            <a:effectLst/>
          </p:spPr>
          <p:txBody>
            <a:bodyPr wrap="none" anchor="ctr"/>
            <a:lstStyle/>
            <a:p>
              <a:endParaRPr lang="en-US"/>
            </a:p>
          </p:txBody>
        </p:sp>
        <p:grpSp>
          <p:nvGrpSpPr>
            <p:cNvPr id="138317" name="Group 77"/>
            <p:cNvGrpSpPr>
              <a:grpSpLocks/>
            </p:cNvGrpSpPr>
            <p:nvPr/>
          </p:nvGrpSpPr>
          <p:grpSpPr bwMode="auto">
            <a:xfrm>
              <a:off x="1600" y="1567"/>
              <a:ext cx="992" cy="1280"/>
              <a:chOff x="1600" y="1567"/>
              <a:chExt cx="992" cy="1280"/>
            </a:xfrm>
          </p:grpSpPr>
          <p:grpSp>
            <p:nvGrpSpPr>
              <p:cNvPr id="138318" name="Group 78"/>
              <p:cNvGrpSpPr>
                <a:grpSpLocks/>
              </p:cNvGrpSpPr>
              <p:nvPr/>
            </p:nvGrpSpPr>
            <p:grpSpPr bwMode="auto">
              <a:xfrm>
                <a:off x="1600" y="1567"/>
                <a:ext cx="992" cy="1280"/>
                <a:chOff x="1600" y="1567"/>
                <a:chExt cx="992" cy="1280"/>
              </a:xfrm>
            </p:grpSpPr>
            <p:grpSp>
              <p:nvGrpSpPr>
                <p:cNvPr id="138319" name="Group 79"/>
                <p:cNvGrpSpPr>
                  <a:grpSpLocks/>
                </p:cNvGrpSpPr>
                <p:nvPr/>
              </p:nvGrpSpPr>
              <p:grpSpPr bwMode="auto">
                <a:xfrm>
                  <a:off x="1604" y="1595"/>
                  <a:ext cx="988" cy="1252"/>
                  <a:chOff x="1604" y="1595"/>
                  <a:chExt cx="988" cy="1252"/>
                </a:xfrm>
              </p:grpSpPr>
              <p:grpSp>
                <p:nvGrpSpPr>
                  <p:cNvPr id="138320" name="Group 80"/>
                  <p:cNvGrpSpPr>
                    <a:grpSpLocks/>
                  </p:cNvGrpSpPr>
                  <p:nvPr/>
                </p:nvGrpSpPr>
                <p:grpSpPr bwMode="auto">
                  <a:xfrm>
                    <a:off x="1920" y="1595"/>
                    <a:ext cx="672" cy="1252"/>
                    <a:chOff x="1920" y="1595"/>
                    <a:chExt cx="672" cy="1252"/>
                  </a:xfrm>
                </p:grpSpPr>
                <p:sp>
                  <p:nvSpPr>
                    <p:cNvPr id="138321" name="Freeform 81"/>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322" name="Freeform 82"/>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323" name="Freeform 83"/>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324" name="Freeform 84"/>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325" name="Freeform 85"/>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sp>
                <p:nvSpPr>
                  <p:cNvPr id="138326" name="Freeform 86"/>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sp>
                <p:nvSpPr>
                  <p:cNvPr id="138327" name="Freeform 87"/>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7FFF7F"/>
                  </a:solidFill>
                  <a:ln w="3175" cmpd="sng">
                    <a:solidFill>
                      <a:srgbClr val="00CC00"/>
                    </a:solidFill>
                    <a:round/>
                    <a:headEnd/>
                    <a:tailEnd/>
                  </a:ln>
                </p:spPr>
                <p:txBody>
                  <a:bodyPr/>
                  <a:lstStyle/>
                  <a:p>
                    <a:endParaRPr lang="en-US"/>
                  </a:p>
                </p:txBody>
              </p:sp>
            </p:grpSp>
            <p:sp>
              <p:nvSpPr>
                <p:cNvPr id="138328" name="Oval 88"/>
                <p:cNvSpPr>
                  <a:spLocks noChangeArrowheads="1"/>
                </p:cNvSpPr>
                <p:nvPr/>
              </p:nvSpPr>
              <p:spPr bwMode="auto">
                <a:xfrm>
                  <a:off x="1600" y="1567"/>
                  <a:ext cx="56" cy="45"/>
                </a:xfrm>
                <a:prstGeom prst="ellipse">
                  <a:avLst/>
                </a:prstGeom>
                <a:solidFill>
                  <a:srgbClr val="FF3300"/>
                </a:solidFill>
                <a:ln w="57150">
                  <a:solidFill>
                    <a:srgbClr val="FF3300"/>
                  </a:solidFill>
                  <a:round/>
                  <a:headEnd/>
                  <a:tailEnd/>
                </a:ln>
                <a:effectLst/>
              </p:spPr>
              <p:txBody>
                <a:bodyPr wrap="none" anchor="ctr"/>
                <a:lstStyle/>
                <a:p>
                  <a:endParaRPr lang="en-US"/>
                </a:p>
              </p:txBody>
            </p:sp>
          </p:grpSp>
          <p:sp>
            <p:nvSpPr>
              <p:cNvPr id="138329" name="Oval 89"/>
              <p:cNvSpPr>
                <a:spLocks noChangeArrowheads="1"/>
              </p:cNvSpPr>
              <p:nvPr/>
            </p:nvSpPr>
            <p:spPr bwMode="auto">
              <a:xfrm>
                <a:off x="1767" y="1685"/>
                <a:ext cx="56" cy="45"/>
              </a:xfrm>
              <a:prstGeom prst="ellipse">
                <a:avLst/>
              </a:prstGeom>
              <a:solidFill>
                <a:srgbClr val="FF3300"/>
              </a:solidFill>
              <a:ln w="57150">
                <a:solidFill>
                  <a:srgbClr val="FF3300"/>
                </a:solidFill>
                <a:round/>
                <a:headEnd/>
                <a:tailEnd/>
              </a:ln>
              <a:effectLst/>
            </p:spPr>
            <p:txBody>
              <a:bodyPr wrap="none" anchor="ctr"/>
              <a:lstStyle/>
              <a:p>
                <a:endParaRPr lang="en-US"/>
              </a:p>
            </p:txBody>
          </p:sp>
        </p:grpSp>
      </p:grpSp>
      <p:grpSp>
        <p:nvGrpSpPr>
          <p:cNvPr id="138330" name="Group 90"/>
          <p:cNvGrpSpPr>
            <a:grpSpLocks/>
          </p:cNvGrpSpPr>
          <p:nvPr/>
        </p:nvGrpSpPr>
        <p:grpSpPr bwMode="auto">
          <a:xfrm>
            <a:off x="6472238" y="2306638"/>
            <a:ext cx="487362" cy="889000"/>
            <a:chOff x="4077" y="1453"/>
            <a:chExt cx="307" cy="560"/>
          </a:xfrm>
        </p:grpSpPr>
        <p:grpSp>
          <p:nvGrpSpPr>
            <p:cNvPr id="138331" name="Group 91"/>
            <p:cNvGrpSpPr>
              <a:grpSpLocks/>
            </p:cNvGrpSpPr>
            <p:nvPr/>
          </p:nvGrpSpPr>
          <p:grpSpPr bwMode="auto">
            <a:xfrm>
              <a:off x="4077" y="1581"/>
              <a:ext cx="288" cy="432"/>
              <a:chOff x="4080" y="1584"/>
              <a:chExt cx="288" cy="432"/>
            </a:xfrm>
          </p:grpSpPr>
          <p:sp>
            <p:nvSpPr>
              <p:cNvPr id="138332" name="Freeform 92"/>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mpd="sng">
                <a:solidFill>
                  <a:srgbClr val="FFFF00"/>
                </a:solidFill>
                <a:round/>
                <a:headEnd/>
                <a:tailEnd/>
              </a:ln>
              <a:effectLst>
                <a:outerShdw dist="35921" dir="2700000" algn="ctr" rotWithShape="0">
                  <a:schemeClr val="tx1"/>
                </a:outerShdw>
              </a:effectLst>
            </p:spPr>
            <p:txBody>
              <a:bodyPr/>
              <a:lstStyle/>
              <a:p>
                <a:endParaRPr lang="en-US"/>
              </a:p>
            </p:txBody>
          </p:sp>
          <p:grpSp>
            <p:nvGrpSpPr>
              <p:cNvPr id="138333" name="Group 93"/>
              <p:cNvGrpSpPr>
                <a:grpSpLocks/>
              </p:cNvGrpSpPr>
              <p:nvPr/>
            </p:nvGrpSpPr>
            <p:grpSpPr bwMode="auto">
              <a:xfrm>
                <a:off x="4272" y="1632"/>
                <a:ext cx="96" cy="384"/>
                <a:chOff x="4272" y="1632"/>
                <a:chExt cx="96" cy="384"/>
              </a:xfrm>
            </p:grpSpPr>
            <p:sp>
              <p:nvSpPr>
                <p:cNvPr id="138334" name="Freeform 94"/>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mpd="sng">
                  <a:solidFill>
                    <a:srgbClr val="FFFF00"/>
                  </a:solidFill>
                  <a:round/>
                  <a:headEnd/>
                  <a:tailEnd/>
                </a:ln>
                <a:effectLst>
                  <a:outerShdw dist="35921" dir="2700000" algn="ctr" rotWithShape="0">
                    <a:schemeClr val="tx1"/>
                  </a:outerShdw>
                </a:effectLst>
              </p:spPr>
              <p:txBody>
                <a:bodyPr/>
                <a:lstStyle/>
                <a:p>
                  <a:endParaRPr lang="en-US"/>
                </a:p>
              </p:txBody>
            </p:sp>
            <p:sp>
              <p:nvSpPr>
                <p:cNvPr id="138335" name="Freeform 95"/>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mpd="sng">
                  <a:solidFill>
                    <a:srgbClr val="FFFF00"/>
                  </a:solidFill>
                  <a:round/>
                  <a:headEnd/>
                  <a:tailEnd/>
                </a:ln>
                <a:effectLst>
                  <a:outerShdw dist="35921" dir="2700000" algn="ctr" rotWithShape="0">
                    <a:schemeClr val="tx1"/>
                  </a:outerShdw>
                </a:effectLst>
              </p:spPr>
              <p:txBody>
                <a:bodyPr/>
                <a:lstStyle/>
                <a:p>
                  <a:endParaRPr lang="en-US"/>
                </a:p>
              </p:txBody>
            </p:sp>
          </p:grpSp>
        </p:grpSp>
        <p:grpSp>
          <p:nvGrpSpPr>
            <p:cNvPr id="138336" name="Group 96"/>
            <p:cNvGrpSpPr>
              <a:grpSpLocks/>
            </p:cNvGrpSpPr>
            <p:nvPr/>
          </p:nvGrpSpPr>
          <p:grpSpPr bwMode="auto">
            <a:xfrm>
              <a:off x="4077" y="1453"/>
              <a:ext cx="307" cy="176"/>
              <a:chOff x="4077" y="1453"/>
              <a:chExt cx="307" cy="176"/>
            </a:xfrm>
          </p:grpSpPr>
          <p:sp>
            <p:nvSpPr>
              <p:cNvPr id="138337" name="Freeform 97"/>
              <p:cNvSpPr>
                <a:spLocks/>
              </p:cNvSpPr>
              <p:nvPr/>
            </p:nvSpPr>
            <p:spPr bwMode="auto">
              <a:xfrm rot="14392819" flipH="1">
                <a:off x="4113" y="1521"/>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ap="flat" cmpd="sng">
                <a:solidFill>
                  <a:srgbClr val="FFFF00"/>
                </a:solidFill>
                <a:prstDash val="solid"/>
                <a:round/>
                <a:headEnd type="none" w="med" len="med"/>
                <a:tailEnd type="none" w="med" len="med"/>
              </a:ln>
              <a:effectLst>
                <a:outerShdw dist="35921" dir="2700000" algn="ctr" rotWithShape="0">
                  <a:schemeClr val="tx1"/>
                </a:outerShdw>
              </a:effectLst>
            </p:spPr>
            <p:txBody>
              <a:bodyPr/>
              <a:lstStyle/>
              <a:p>
                <a:endParaRPr lang="en-US"/>
              </a:p>
            </p:txBody>
          </p:sp>
          <p:sp>
            <p:nvSpPr>
              <p:cNvPr id="138338" name="Freeform 98"/>
              <p:cNvSpPr>
                <a:spLocks/>
              </p:cNvSpPr>
              <p:nvPr/>
            </p:nvSpPr>
            <p:spPr bwMode="auto">
              <a:xfrm rot="14649555">
                <a:off x="4263" y="1411"/>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ap="flat" cmpd="sng">
                <a:solidFill>
                  <a:srgbClr val="FFFF00"/>
                </a:solidFill>
                <a:prstDash val="solid"/>
                <a:round/>
                <a:headEnd type="none" w="med" len="med"/>
                <a:tailEnd type="none" w="med" len="med"/>
              </a:ln>
              <a:effectLst>
                <a:outerShdw dist="35921" dir="2700000" algn="ctr" rotWithShape="0">
                  <a:schemeClr val="tx1"/>
                </a:outerShdw>
              </a:effectLst>
            </p:spPr>
            <p:txBody>
              <a:bodyPr/>
              <a:lstStyle/>
              <a:p>
                <a:endParaRPr lang="en-US"/>
              </a:p>
            </p:txBody>
          </p:sp>
        </p:grpSp>
      </p:grpSp>
      <p:pic>
        <p:nvPicPr>
          <p:cNvPr id="138339" name="Picture 99" descr="Moses rehearsing the Law to Israel"/>
          <p:cNvPicPr>
            <a:picLocks noChangeAspect="1" noChangeArrowheads="1"/>
          </p:cNvPicPr>
          <p:nvPr/>
        </p:nvPicPr>
        <p:blipFill>
          <a:blip r:embed="rId4"/>
          <a:srcRect l="2504" t="2771" b="17519"/>
          <a:stretch>
            <a:fillRect/>
          </a:stretch>
        </p:blipFill>
        <p:spPr bwMode="auto">
          <a:xfrm>
            <a:off x="2411413" y="1766888"/>
            <a:ext cx="3836987" cy="3948112"/>
          </a:xfrm>
          <a:prstGeom prst="rect">
            <a:avLst/>
          </a:prstGeom>
          <a:solidFill>
            <a:srgbClr val="FFFFDF"/>
          </a:solidFill>
        </p:spPr>
      </p:pic>
      <p:grpSp>
        <p:nvGrpSpPr>
          <p:cNvPr id="138344" name="Group 104"/>
          <p:cNvGrpSpPr>
            <a:grpSpLocks/>
          </p:cNvGrpSpPr>
          <p:nvPr/>
        </p:nvGrpSpPr>
        <p:grpSpPr bwMode="auto">
          <a:xfrm>
            <a:off x="762000" y="1371600"/>
            <a:ext cx="2590800" cy="228600"/>
            <a:chOff x="480" y="864"/>
            <a:chExt cx="1632" cy="144"/>
          </a:xfrm>
        </p:grpSpPr>
        <p:sp>
          <p:nvSpPr>
            <p:cNvPr id="138345" name="WordArt 105"/>
            <p:cNvSpPr>
              <a:spLocks noChangeArrowheads="1" noChangeShapeType="1" noTextEdit="1"/>
            </p:cNvSpPr>
            <p:nvPr/>
          </p:nvSpPr>
          <p:spPr bwMode="auto">
            <a:xfrm>
              <a:off x="1008" y="864"/>
              <a:ext cx="1104" cy="144"/>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effectLst>
                    <a:outerShdw dist="35921" dir="2700000" algn="ctr" rotWithShape="0">
                      <a:schemeClr val="tx1"/>
                    </a:outerShdw>
                  </a:effectLst>
                  <a:latin typeface="Arial Black"/>
                </a:rPr>
                <a:t>Third course</a:t>
              </a:r>
            </a:p>
          </p:txBody>
        </p:sp>
        <p:sp>
          <p:nvSpPr>
            <p:cNvPr id="138346" name="Line 106"/>
            <p:cNvSpPr>
              <a:spLocks noChangeShapeType="1"/>
            </p:cNvSpPr>
            <p:nvPr/>
          </p:nvSpPr>
          <p:spPr bwMode="auto">
            <a:xfrm>
              <a:off x="480" y="936"/>
              <a:ext cx="481" cy="0"/>
            </a:xfrm>
            <a:prstGeom prst="line">
              <a:avLst/>
            </a:prstGeom>
            <a:noFill/>
            <a:ln w="38100">
              <a:solidFill>
                <a:srgbClr val="FFFF00"/>
              </a:solidFill>
              <a:prstDash val="dashDot"/>
              <a:round/>
              <a:headEnd/>
              <a:tailEnd/>
            </a:ln>
            <a:effectLst>
              <a:outerShdw dist="35921" dir="2700000" algn="ctr" rotWithShape="0">
                <a:schemeClr val="tx1"/>
              </a:outerShdw>
            </a:effectLst>
          </p:spPr>
          <p:txBody>
            <a:bodyPr anchor="ctr">
              <a:spAutoFit/>
            </a:bodyPr>
            <a:lstStyle/>
            <a:p>
              <a:endParaRPr lang="en-US"/>
            </a:p>
          </p:txBody>
        </p:sp>
      </p:grpSp>
      <p:sp>
        <p:nvSpPr>
          <p:cNvPr id="138340" name="Rectangle 100"/>
          <p:cNvSpPr>
            <a:spLocks noChangeArrowheads="1"/>
          </p:cNvSpPr>
          <p:nvPr/>
        </p:nvSpPr>
        <p:spPr bwMode="auto">
          <a:xfrm>
            <a:off x="0" y="5722938"/>
            <a:ext cx="9144000" cy="1135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38341" name="Group 101"/>
          <p:cNvGrpSpPr>
            <a:grpSpLocks/>
          </p:cNvGrpSpPr>
          <p:nvPr/>
        </p:nvGrpSpPr>
        <p:grpSpPr bwMode="auto">
          <a:xfrm>
            <a:off x="838200" y="5783262"/>
            <a:ext cx="7239001" cy="922338"/>
            <a:chOff x="288" y="3619"/>
            <a:chExt cx="4560" cy="581"/>
          </a:xfrm>
        </p:grpSpPr>
        <p:sp>
          <p:nvSpPr>
            <p:cNvPr id="138342" name="Text Box 102"/>
            <p:cNvSpPr txBox="1">
              <a:spLocks noChangeArrowheads="1"/>
            </p:cNvSpPr>
            <p:nvPr/>
          </p:nvSpPr>
          <p:spPr bwMode="auto">
            <a:xfrm>
              <a:off x="528" y="3677"/>
              <a:ext cx="4320"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During the forty years, Moses completed the foundation of faith for the </a:t>
              </a:r>
              <a:r>
                <a:rPr lang="en-US" sz="2000" b="1" u="sng" dirty="0">
                  <a:solidFill>
                    <a:schemeClr val="bg1"/>
                  </a:solidFill>
                  <a:latin typeface="Arial Narrow" pitchFamily="34" charset="0"/>
                </a:rPr>
                <a:t>third national course</a:t>
              </a:r>
              <a:r>
                <a:rPr lang="en-US" sz="2000" b="1" dirty="0">
                  <a:solidFill>
                    <a:schemeClr val="bg1"/>
                  </a:solidFill>
                  <a:latin typeface="Arial Narrow" pitchFamily="34" charset="0"/>
                </a:rPr>
                <a:t> to restore Canaan.  Accordingly, he also secured the position of Abel for the foundation of substance.</a:t>
              </a:r>
            </a:p>
          </p:txBody>
        </p:sp>
        <p:sp>
          <p:nvSpPr>
            <p:cNvPr id="138343" name="Text Box 103"/>
            <p:cNvSpPr txBox="1">
              <a:spLocks noChangeArrowheads="1"/>
            </p:cNvSpPr>
            <p:nvPr/>
          </p:nvSpPr>
          <p:spPr bwMode="auto">
            <a:xfrm>
              <a:off x="288" y="3619"/>
              <a:ext cx="336" cy="313"/>
            </a:xfrm>
            <a:prstGeom prst="rect">
              <a:avLst/>
            </a:prstGeom>
            <a:noFill/>
            <a:ln w="9525">
              <a:noFill/>
              <a:miter lim="800000"/>
              <a:headEnd/>
              <a:tailEnd/>
            </a:ln>
            <a:effectLst/>
          </p:spPr>
          <p:txBody>
            <a:bodyPr wrap="square">
              <a:spAutoFit/>
            </a:bodyPr>
            <a:lstStyle/>
            <a:p>
              <a:pPr eaLnBrk="0" hangingPunct="0">
                <a:lnSpc>
                  <a:spcPts val="31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8341"/>
                                        </p:tgtEl>
                                        <p:attrNameLst>
                                          <p:attrName>style.visibility</p:attrName>
                                        </p:attrNameLst>
                                      </p:cBhvr>
                                      <p:to>
                                        <p:strVal val="visible"/>
                                      </p:to>
                                    </p:set>
                                    <p:animEffect transition="in" filter="barn(outVertical)">
                                      <p:cBhvr>
                                        <p:cTn id="7" dur="500"/>
                                        <p:tgtEl>
                                          <p:spTgt spid="138341"/>
                                        </p:tgtEl>
                                      </p:cBhvr>
                                    </p:animEffect>
                                  </p:childTnLst>
                                </p:cTn>
                              </p:par>
                              <p:par>
                                <p:cTn id="8" presetID="10" presetClass="entr" presetSubtype="0" fill="hold" nodeType="withEffect">
                                  <p:stCondLst>
                                    <p:cond delay="0"/>
                                  </p:stCondLst>
                                  <p:childTnLst>
                                    <p:set>
                                      <p:cBhvr>
                                        <p:cTn id="9" dur="1" fill="hold">
                                          <p:stCondLst>
                                            <p:cond delay="0"/>
                                          </p:stCondLst>
                                        </p:cTn>
                                        <p:tgtEl>
                                          <p:spTgt spid="138273"/>
                                        </p:tgtEl>
                                        <p:attrNameLst>
                                          <p:attrName>style.visibility</p:attrName>
                                        </p:attrNameLst>
                                      </p:cBhvr>
                                      <p:to>
                                        <p:strVal val="visible"/>
                                      </p:to>
                                    </p:set>
                                    <p:animEffect transition="in" filter="fade">
                                      <p:cBhvr>
                                        <p:cTn id="10" dur="1000"/>
                                        <p:tgtEl>
                                          <p:spTgt spid="138273"/>
                                        </p:tgtEl>
                                      </p:cBhvr>
                                    </p:animEffect>
                                  </p:childTnLst>
                                </p:cTn>
                              </p:par>
                              <p:par>
                                <p:cTn id="11" presetID="10" presetClass="entr" presetSubtype="0" fill="hold" nodeType="withEffect">
                                  <p:stCondLst>
                                    <p:cond delay="0"/>
                                  </p:stCondLst>
                                  <p:childTnLst>
                                    <p:set>
                                      <p:cBhvr>
                                        <p:cTn id="12" dur="1" fill="hold">
                                          <p:stCondLst>
                                            <p:cond delay="0"/>
                                          </p:stCondLst>
                                        </p:cTn>
                                        <p:tgtEl>
                                          <p:spTgt spid="138282"/>
                                        </p:tgtEl>
                                        <p:attrNameLst>
                                          <p:attrName>style.visibility</p:attrName>
                                        </p:attrNameLst>
                                      </p:cBhvr>
                                      <p:to>
                                        <p:strVal val="visible"/>
                                      </p:to>
                                    </p:set>
                                    <p:animEffect transition="in" filter="fade">
                                      <p:cBhvr>
                                        <p:cTn id="13" dur="1000"/>
                                        <p:tgtEl>
                                          <p:spTgt spid="13828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8272"/>
                                        </p:tgtEl>
                                        <p:attrNameLst>
                                          <p:attrName>style.visibility</p:attrName>
                                        </p:attrNameLst>
                                      </p:cBhvr>
                                      <p:to>
                                        <p:strVal val="visible"/>
                                      </p:to>
                                    </p:set>
                                    <p:animEffect transition="in" filter="fade">
                                      <p:cBhvr>
                                        <p:cTn id="16" dur="1000"/>
                                        <p:tgtEl>
                                          <p:spTgt spid="1382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8251"/>
                                        </p:tgtEl>
                                        <p:attrNameLst>
                                          <p:attrName>style.visibility</p:attrName>
                                        </p:attrNameLst>
                                      </p:cBhvr>
                                      <p:to>
                                        <p:strVal val="visible"/>
                                      </p:to>
                                    </p:set>
                                    <p:animEffect transition="in" filter="fade">
                                      <p:cBhvr>
                                        <p:cTn id="19" dur="1000"/>
                                        <p:tgtEl>
                                          <p:spTgt spid="138251"/>
                                        </p:tgtEl>
                                      </p:cBhvr>
                                    </p:animEffect>
                                  </p:childTnLst>
                                </p:cTn>
                              </p:par>
                              <p:par>
                                <p:cTn id="20" presetID="10" presetClass="entr" presetSubtype="0" fill="hold" nodeType="withEffect">
                                  <p:stCondLst>
                                    <p:cond delay="0"/>
                                  </p:stCondLst>
                                  <p:childTnLst>
                                    <p:set>
                                      <p:cBhvr>
                                        <p:cTn id="21" dur="1" fill="hold">
                                          <p:stCondLst>
                                            <p:cond delay="0"/>
                                          </p:stCondLst>
                                        </p:cTn>
                                        <p:tgtEl>
                                          <p:spTgt spid="138276"/>
                                        </p:tgtEl>
                                        <p:attrNameLst>
                                          <p:attrName>style.visibility</p:attrName>
                                        </p:attrNameLst>
                                      </p:cBhvr>
                                      <p:to>
                                        <p:strVal val="visible"/>
                                      </p:to>
                                    </p:set>
                                    <p:animEffect transition="in" filter="fade">
                                      <p:cBhvr>
                                        <p:cTn id="22" dur="2000"/>
                                        <p:tgtEl>
                                          <p:spTgt spid="138276"/>
                                        </p:tgtEl>
                                      </p:cBhvr>
                                    </p:animEffect>
                                  </p:childTnLst>
                                </p:cTn>
                              </p:par>
                              <p:par>
                                <p:cTn id="23" presetID="10" presetClass="entr" presetSubtype="0" fill="hold" nodeType="withEffect">
                                  <p:stCondLst>
                                    <p:cond delay="0"/>
                                  </p:stCondLst>
                                  <p:childTnLst>
                                    <p:set>
                                      <p:cBhvr>
                                        <p:cTn id="24" dur="1" fill="hold">
                                          <p:stCondLst>
                                            <p:cond delay="0"/>
                                          </p:stCondLst>
                                        </p:cTn>
                                        <p:tgtEl>
                                          <p:spTgt spid="138315"/>
                                        </p:tgtEl>
                                        <p:attrNameLst>
                                          <p:attrName>style.visibility</p:attrName>
                                        </p:attrNameLst>
                                      </p:cBhvr>
                                      <p:to>
                                        <p:strVal val="visible"/>
                                      </p:to>
                                    </p:set>
                                    <p:animEffect transition="in" filter="fade">
                                      <p:cBhvr>
                                        <p:cTn id="25" dur="1000"/>
                                        <p:tgtEl>
                                          <p:spTgt spid="138315"/>
                                        </p:tgtEl>
                                      </p:cBhvr>
                                    </p:animEffect>
                                  </p:childTnLst>
                                </p:cTn>
                              </p:par>
                              <p:par>
                                <p:cTn id="26" presetID="10" presetClass="entr" presetSubtype="0" fill="hold" nodeType="withEffect">
                                  <p:stCondLst>
                                    <p:cond delay="0"/>
                                  </p:stCondLst>
                                  <p:childTnLst>
                                    <p:set>
                                      <p:cBhvr>
                                        <p:cTn id="27" dur="1" fill="hold">
                                          <p:stCondLst>
                                            <p:cond delay="0"/>
                                          </p:stCondLst>
                                        </p:cTn>
                                        <p:tgtEl>
                                          <p:spTgt spid="138293"/>
                                        </p:tgtEl>
                                        <p:attrNameLst>
                                          <p:attrName>style.visibility</p:attrName>
                                        </p:attrNameLst>
                                      </p:cBhvr>
                                      <p:to>
                                        <p:strVal val="visible"/>
                                      </p:to>
                                    </p:set>
                                    <p:animEffect transition="in" filter="fade">
                                      <p:cBhvr>
                                        <p:cTn id="28" dur="1000"/>
                                        <p:tgtEl>
                                          <p:spTgt spid="138293"/>
                                        </p:tgtEl>
                                      </p:cBhvr>
                                    </p:animEffect>
                                  </p:childTnLst>
                                </p:cTn>
                              </p:par>
                              <p:par>
                                <p:cTn id="29" presetID="10" presetClass="entr" presetSubtype="0" fill="hold" nodeType="withEffect">
                                  <p:stCondLst>
                                    <p:cond delay="0"/>
                                  </p:stCondLst>
                                  <p:childTnLst>
                                    <p:set>
                                      <p:cBhvr>
                                        <p:cTn id="30" dur="1" fill="hold">
                                          <p:stCondLst>
                                            <p:cond delay="0"/>
                                          </p:stCondLst>
                                        </p:cTn>
                                        <p:tgtEl>
                                          <p:spTgt spid="138309"/>
                                        </p:tgtEl>
                                        <p:attrNameLst>
                                          <p:attrName>style.visibility</p:attrName>
                                        </p:attrNameLst>
                                      </p:cBhvr>
                                      <p:to>
                                        <p:strVal val="visible"/>
                                      </p:to>
                                    </p:set>
                                    <p:animEffect transition="in" filter="fade">
                                      <p:cBhvr>
                                        <p:cTn id="31" dur="1000"/>
                                        <p:tgtEl>
                                          <p:spTgt spid="13830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8250"/>
                                        </p:tgtEl>
                                        <p:attrNameLst>
                                          <p:attrName>style.visibility</p:attrName>
                                        </p:attrNameLst>
                                      </p:cBhvr>
                                      <p:to>
                                        <p:strVal val="visible"/>
                                      </p:to>
                                    </p:set>
                                    <p:animEffect transition="in" filter="fade">
                                      <p:cBhvr>
                                        <p:cTn id="34" dur="2000"/>
                                        <p:tgtEl>
                                          <p:spTgt spid="1382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8308"/>
                                        </p:tgtEl>
                                        <p:attrNameLst>
                                          <p:attrName>style.visibility</p:attrName>
                                        </p:attrNameLst>
                                      </p:cBhvr>
                                      <p:to>
                                        <p:strVal val="visible"/>
                                      </p:to>
                                    </p:set>
                                    <p:animEffect transition="in" filter="fade">
                                      <p:cBhvr>
                                        <p:cTn id="37" dur="2000"/>
                                        <p:tgtEl>
                                          <p:spTgt spid="138308"/>
                                        </p:tgtEl>
                                      </p:cBhvr>
                                    </p:animEffect>
                                  </p:childTnLst>
                                </p:cTn>
                              </p:par>
                              <p:par>
                                <p:cTn id="38" presetID="10" presetClass="entr" presetSubtype="0" repeatCount="3000" fill="hold" nodeType="withEffect">
                                  <p:stCondLst>
                                    <p:cond delay="0"/>
                                  </p:stCondLst>
                                  <p:childTnLst>
                                    <p:set>
                                      <p:cBhvr>
                                        <p:cTn id="39" dur="1" fill="hold">
                                          <p:stCondLst>
                                            <p:cond delay="0"/>
                                          </p:stCondLst>
                                        </p:cTn>
                                        <p:tgtEl>
                                          <p:spTgt spid="138330"/>
                                        </p:tgtEl>
                                        <p:attrNameLst>
                                          <p:attrName>style.visibility</p:attrName>
                                        </p:attrNameLst>
                                      </p:cBhvr>
                                      <p:to>
                                        <p:strVal val="visible"/>
                                      </p:to>
                                    </p:set>
                                    <p:animEffect transition="in" filter="fade">
                                      <p:cBhvr>
                                        <p:cTn id="40" dur="2000"/>
                                        <p:tgtEl>
                                          <p:spTgt spid="138330"/>
                                        </p:tgtEl>
                                      </p:cBhvr>
                                    </p:animEffect>
                                  </p:childTnLst>
                                </p:cTn>
                              </p:par>
                              <p:par>
                                <p:cTn id="41" presetID="10" presetClass="entr" presetSubtype="0" fill="hold" nodeType="withEffect">
                                  <p:stCondLst>
                                    <p:cond delay="0"/>
                                  </p:stCondLst>
                                  <p:childTnLst>
                                    <p:set>
                                      <p:cBhvr>
                                        <p:cTn id="42" dur="1" fill="hold">
                                          <p:stCondLst>
                                            <p:cond delay="0"/>
                                          </p:stCondLst>
                                        </p:cTn>
                                        <p:tgtEl>
                                          <p:spTgt spid="138339"/>
                                        </p:tgtEl>
                                        <p:attrNameLst>
                                          <p:attrName>style.visibility</p:attrName>
                                        </p:attrNameLst>
                                      </p:cBhvr>
                                      <p:to>
                                        <p:strVal val="visible"/>
                                      </p:to>
                                    </p:set>
                                    <p:animEffect transition="in" filter="fade">
                                      <p:cBhvr>
                                        <p:cTn id="43" dur="2000"/>
                                        <p:tgtEl>
                                          <p:spTgt spid="13833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8344"/>
                                        </p:tgtEl>
                                        <p:attrNameLst>
                                          <p:attrName>style.visibility</p:attrName>
                                        </p:attrNameLst>
                                      </p:cBhvr>
                                      <p:to>
                                        <p:strVal val="visible"/>
                                      </p:to>
                                    </p:set>
                                    <p:animEffect transition="in" filter="fade">
                                      <p:cBhvr>
                                        <p:cTn id="48" dur="2000"/>
                                        <p:tgtEl>
                                          <p:spTgt spid="138344"/>
                                        </p:tgtEl>
                                      </p:cBhvr>
                                    </p:animEffect>
                                    <p:anim calcmode="lin" valueType="num">
                                      <p:cBhvr>
                                        <p:cTn id="49" dur="2000" fill="hold"/>
                                        <p:tgtEl>
                                          <p:spTgt spid="138344"/>
                                        </p:tgtEl>
                                        <p:attrNameLst>
                                          <p:attrName>ppt_x</p:attrName>
                                        </p:attrNameLst>
                                      </p:cBhvr>
                                      <p:tavLst>
                                        <p:tav tm="0">
                                          <p:val>
                                            <p:strVal val="#ppt_x"/>
                                          </p:val>
                                        </p:tav>
                                        <p:tav tm="100000">
                                          <p:val>
                                            <p:strVal val="#ppt_x"/>
                                          </p:val>
                                        </p:tav>
                                      </p:tavLst>
                                    </p:anim>
                                    <p:anim calcmode="lin" valueType="num">
                                      <p:cBhvr>
                                        <p:cTn id="50" dur="2000" fill="hold"/>
                                        <p:tgtEl>
                                          <p:spTgt spid="138344"/>
                                        </p:tgtEl>
                                        <p:attrNameLst>
                                          <p:attrName>ppt_y</p:attrName>
                                        </p:attrNameLst>
                                      </p:cBhvr>
                                      <p:tavLst>
                                        <p:tav tm="0">
                                          <p:val>
                                            <p:strVal val="#ppt_y+.1"/>
                                          </p:val>
                                        </p:tav>
                                        <p:tav tm="100000">
                                          <p:val>
                                            <p:strVal val="#ppt_y"/>
                                          </p:val>
                                        </p:tav>
                                      </p:tavLst>
                                    </p:anim>
                                  </p:childTnLst>
                                </p:cTn>
                              </p:par>
                              <p:par>
                                <p:cTn id="51" presetID="10" presetClass="exit" presetSubtype="0" fill="hold" nodeType="withEffect">
                                  <p:stCondLst>
                                    <p:cond delay="0"/>
                                  </p:stCondLst>
                                  <p:childTnLst>
                                    <p:animEffect transition="out" filter="fade">
                                      <p:cBhvr>
                                        <p:cTn id="52" dur="2000"/>
                                        <p:tgtEl>
                                          <p:spTgt spid="138339"/>
                                        </p:tgtEl>
                                      </p:cBhvr>
                                    </p:animEffect>
                                    <p:set>
                                      <p:cBhvr>
                                        <p:cTn id="53" dur="1" fill="hold">
                                          <p:stCondLst>
                                            <p:cond delay="1999"/>
                                          </p:stCondLst>
                                        </p:cTn>
                                        <p:tgtEl>
                                          <p:spTgt spid="138339"/>
                                        </p:tgtEl>
                                        <p:attrNameLst>
                                          <p:attrName>style.visibility</p:attrName>
                                        </p:attrNameLst>
                                      </p:cBhvr>
                                      <p:to>
                                        <p:strVal val="hidden"/>
                                      </p:to>
                                    </p:set>
                                  </p:childTnLst>
                                </p:cTn>
                              </p:par>
                              <p:par>
                                <p:cTn id="54" presetID="22" presetClass="entr" presetSubtype="4" fill="hold" nodeType="withEffect">
                                  <p:stCondLst>
                                    <p:cond delay="0"/>
                                  </p:stCondLst>
                                  <p:childTnLst>
                                    <p:set>
                                      <p:cBhvr>
                                        <p:cTn id="55" dur="1" fill="hold">
                                          <p:stCondLst>
                                            <p:cond delay="0"/>
                                          </p:stCondLst>
                                        </p:cTn>
                                        <p:tgtEl>
                                          <p:spTgt spid="138255"/>
                                        </p:tgtEl>
                                        <p:attrNameLst>
                                          <p:attrName>style.visibility</p:attrName>
                                        </p:attrNameLst>
                                      </p:cBhvr>
                                      <p:to>
                                        <p:strVal val="visible"/>
                                      </p:to>
                                    </p:set>
                                    <p:animEffect transition="in" filter="wipe(down)">
                                      <p:cBhvr>
                                        <p:cTn id="56" dur="1000"/>
                                        <p:tgtEl>
                                          <p:spTgt spid="1382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8281"/>
                                        </p:tgtEl>
                                        <p:attrNameLst>
                                          <p:attrName>style.visibility</p:attrName>
                                        </p:attrNameLst>
                                      </p:cBhvr>
                                      <p:to>
                                        <p:strVal val="visible"/>
                                      </p:to>
                                    </p:set>
                                    <p:animEffect transition="in" filter="fade">
                                      <p:cBhvr>
                                        <p:cTn id="59" dur="1000"/>
                                        <p:tgtEl>
                                          <p:spTgt spid="138281"/>
                                        </p:tgtEl>
                                      </p:cBhvr>
                                    </p:animEffect>
                                  </p:childTnLst>
                                </p:cTn>
                              </p:par>
                            </p:childTnLst>
                          </p:cTn>
                        </p:par>
                        <p:par>
                          <p:cTn id="60" fill="hold">
                            <p:stCondLst>
                              <p:cond delay="2000"/>
                            </p:stCondLst>
                            <p:childTnLst>
                              <p:par>
                                <p:cTn id="61" presetID="22" presetClass="entr" presetSubtype="8" fill="hold" nodeType="afterEffect">
                                  <p:stCondLst>
                                    <p:cond delay="0"/>
                                  </p:stCondLst>
                                  <p:childTnLst>
                                    <p:set>
                                      <p:cBhvr>
                                        <p:cTn id="62" dur="1" fill="hold">
                                          <p:stCondLst>
                                            <p:cond delay="0"/>
                                          </p:stCondLst>
                                        </p:cTn>
                                        <p:tgtEl>
                                          <p:spTgt spid="138264"/>
                                        </p:tgtEl>
                                        <p:attrNameLst>
                                          <p:attrName>style.visibility</p:attrName>
                                        </p:attrNameLst>
                                      </p:cBhvr>
                                      <p:to>
                                        <p:strVal val="visible"/>
                                      </p:to>
                                    </p:set>
                                    <p:animEffect transition="in" filter="wipe(left)">
                                      <p:cBhvr>
                                        <p:cTn id="63" dur="500"/>
                                        <p:tgtEl>
                                          <p:spTgt spid="138264"/>
                                        </p:tgtEl>
                                      </p:cBhvr>
                                    </p:animEffect>
                                  </p:childTnLst>
                                </p:cTn>
                              </p:par>
                            </p:childTnLst>
                          </p:cTn>
                        </p:par>
                        <p:par>
                          <p:cTn id="64" fill="hold">
                            <p:stCondLst>
                              <p:cond delay="2500"/>
                            </p:stCondLst>
                            <p:childTnLst>
                              <p:par>
                                <p:cTn id="65" presetID="22" presetClass="entr" presetSubtype="4" fill="hold" nodeType="afterEffect">
                                  <p:stCondLst>
                                    <p:cond delay="0"/>
                                  </p:stCondLst>
                                  <p:childTnLst>
                                    <p:set>
                                      <p:cBhvr>
                                        <p:cTn id="66" dur="1" fill="hold">
                                          <p:stCondLst>
                                            <p:cond delay="0"/>
                                          </p:stCondLst>
                                        </p:cTn>
                                        <p:tgtEl>
                                          <p:spTgt spid="138269"/>
                                        </p:tgtEl>
                                        <p:attrNameLst>
                                          <p:attrName>style.visibility</p:attrName>
                                        </p:attrNameLst>
                                      </p:cBhvr>
                                      <p:to>
                                        <p:strVal val="visible"/>
                                      </p:to>
                                    </p:set>
                                    <p:animEffect transition="in" filter="wipe(down)">
                                      <p:cBhvr>
                                        <p:cTn id="67" dur="500"/>
                                        <p:tgtEl>
                                          <p:spTgt spid="138269"/>
                                        </p:tgtEl>
                                      </p:cBhvr>
                                    </p:animEffect>
                                  </p:childTnLst>
                                </p:cTn>
                              </p:par>
                              <p:par>
                                <p:cTn id="68" presetID="10" presetClass="entr" presetSubtype="0" fill="hold" nodeType="withEffect">
                                  <p:stCondLst>
                                    <p:cond delay="0"/>
                                  </p:stCondLst>
                                  <p:childTnLst>
                                    <p:set>
                                      <p:cBhvr>
                                        <p:cTn id="69" dur="1" fill="hold">
                                          <p:stCondLst>
                                            <p:cond delay="0"/>
                                          </p:stCondLst>
                                        </p:cTn>
                                        <p:tgtEl>
                                          <p:spTgt spid="138253"/>
                                        </p:tgtEl>
                                        <p:attrNameLst>
                                          <p:attrName>style.visibility</p:attrName>
                                        </p:attrNameLst>
                                      </p:cBhvr>
                                      <p:to>
                                        <p:strVal val="visible"/>
                                      </p:to>
                                    </p:set>
                                    <p:animEffect transition="in" filter="fade">
                                      <p:cBhvr>
                                        <p:cTn id="70" dur="1000"/>
                                        <p:tgtEl>
                                          <p:spTgt spid="138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0" grpId="0" animBg="1"/>
      <p:bldP spid="138251" grpId="0" animBg="1"/>
      <p:bldP spid="138272" grpId="0" animBg="1"/>
      <p:bldP spid="138281" grpId="0" animBg="1"/>
      <p:bldP spid="13830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9266"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39267" name="WordArt 3"/>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39268" name="Oval 4"/>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39269" name="WordArt 5"/>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39270" name="Group 6"/>
          <p:cNvGrpSpPr>
            <a:grpSpLocks/>
          </p:cNvGrpSpPr>
          <p:nvPr/>
        </p:nvGrpSpPr>
        <p:grpSpPr bwMode="auto">
          <a:xfrm>
            <a:off x="5638800" y="2565400"/>
            <a:ext cx="685800" cy="330200"/>
            <a:chOff x="2112" y="1236"/>
            <a:chExt cx="1920" cy="924"/>
          </a:xfrm>
        </p:grpSpPr>
        <p:sp>
          <p:nvSpPr>
            <p:cNvPr id="139271" name="Oval 7"/>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39272" name="Group 8"/>
            <p:cNvGrpSpPr>
              <a:grpSpLocks/>
            </p:cNvGrpSpPr>
            <p:nvPr/>
          </p:nvGrpSpPr>
          <p:grpSpPr bwMode="auto">
            <a:xfrm>
              <a:off x="2112" y="1236"/>
              <a:ext cx="1824" cy="924"/>
              <a:chOff x="2112" y="1236"/>
              <a:chExt cx="1824" cy="924"/>
            </a:xfrm>
          </p:grpSpPr>
          <p:sp>
            <p:nvSpPr>
              <p:cNvPr id="139273" name="WordArt 9"/>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39274" name="WordArt 10"/>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39275" name="WordArt 11"/>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sp>
        <p:nvSpPr>
          <p:cNvPr id="139276" name="Text Box 12"/>
          <p:cNvSpPr txBox="1">
            <a:spLocks noChangeArrowheads="1"/>
          </p:cNvSpPr>
          <p:nvPr/>
        </p:nvSpPr>
        <p:spPr bwMode="auto">
          <a:xfrm>
            <a:off x="304800" y="0"/>
            <a:ext cx="4800600" cy="579438"/>
          </a:xfrm>
          <a:prstGeom prst="rect">
            <a:avLst/>
          </a:prstGeom>
          <a:noFill/>
          <a:ln w="9525" algn="ctr">
            <a:noFill/>
            <a:miter lim="800000"/>
            <a:headEnd/>
            <a:tailEnd/>
          </a:ln>
          <a:effectLst/>
        </p:spPr>
        <p:txBody>
          <a:bodyPr>
            <a:spAutoFit/>
          </a:bodyPr>
          <a:lstStyle/>
          <a:p>
            <a:pPr eaLnBrk="0" hangingPunct="0"/>
            <a:r>
              <a:rPr lang="en-US" sz="3200" u="sng" dirty="0">
                <a:solidFill>
                  <a:srgbClr val="00FFFF"/>
                </a:solidFill>
                <a:latin typeface="Fette Engschrift" pitchFamily="2" charset="0"/>
              </a:rPr>
              <a:t>2.2.3.2  The Foundation of Substance</a:t>
            </a:r>
          </a:p>
        </p:txBody>
      </p:sp>
      <p:grpSp>
        <p:nvGrpSpPr>
          <p:cNvPr id="139277" name="Group 13"/>
          <p:cNvGrpSpPr>
            <a:grpSpLocks/>
          </p:cNvGrpSpPr>
          <p:nvPr/>
        </p:nvGrpSpPr>
        <p:grpSpPr bwMode="auto">
          <a:xfrm>
            <a:off x="6705600" y="2057400"/>
            <a:ext cx="1447800" cy="1239838"/>
            <a:chOff x="4224" y="1296"/>
            <a:chExt cx="912" cy="781"/>
          </a:xfrm>
        </p:grpSpPr>
        <p:sp>
          <p:nvSpPr>
            <p:cNvPr id="139278" name="WordArt 14"/>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39279" name="Arc 15"/>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39280" name="WordArt 16"/>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39281" name="Arc 17"/>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39282" name="WordArt 18"/>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39283" name="Arc 19"/>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39284" name="WordArt 20"/>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39285" name="Arc 21"/>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39286" name="Arc 22"/>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39287" name="Arc 23"/>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39288" name="WordArt 24"/>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39289" name="WordArt 25"/>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grpSp>
          <p:nvGrpSpPr>
            <p:cNvPr id="139290" name="Group 26"/>
            <p:cNvGrpSpPr>
              <a:grpSpLocks/>
            </p:cNvGrpSpPr>
            <p:nvPr/>
          </p:nvGrpSpPr>
          <p:grpSpPr bwMode="auto">
            <a:xfrm>
              <a:off x="5040" y="1296"/>
              <a:ext cx="58" cy="136"/>
              <a:chOff x="5040" y="1296"/>
              <a:chExt cx="58" cy="136"/>
            </a:xfrm>
          </p:grpSpPr>
          <p:sp>
            <p:nvSpPr>
              <p:cNvPr id="139291" name="Arc 27"/>
              <p:cNvSpPr>
                <a:spLocks/>
              </p:cNvSpPr>
              <p:nvPr/>
            </p:nvSpPr>
            <p:spPr bwMode="auto">
              <a:xfrm rot="19833633" flipV="1">
                <a:off x="5040" y="1296"/>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663300"/>
                </a:solidFill>
                <a:round/>
                <a:headEnd/>
                <a:tailEnd/>
              </a:ln>
              <a:effectLst/>
            </p:spPr>
            <p:txBody>
              <a:bodyPr anchor="ctr">
                <a:spAutoFit/>
              </a:bodyPr>
              <a:lstStyle/>
              <a:p>
                <a:endParaRPr lang="en-US"/>
              </a:p>
            </p:txBody>
          </p:sp>
          <p:sp>
            <p:nvSpPr>
              <p:cNvPr id="139292" name="AutoShape 28"/>
              <p:cNvSpPr>
                <a:spLocks noChangeArrowheads="1"/>
              </p:cNvSpPr>
              <p:nvPr/>
            </p:nvSpPr>
            <p:spPr bwMode="auto">
              <a:xfrm rot="-1424285">
                <a:off x="5050" y="1296"/>
                <a:ext cx="48" cy="48"/>
              </a:xfrm>
              <a:prstGeom prst="triangle">
                <a:avLst>
                  <a:gd name="adj" fmla="val 52083"/>
                </a:avLst>
              </a:prstGeom>
              <a:solidFill>
                <a:srgbClr val="663300"/>
              </a:solidFill>
              <a:ln w="19050" algn="ctr">
                <a:solidFill>
                  <a:srgbClr val="663300"/>
                </a:solidFill>
                <a:miter lim="800000"/>
                <a:headEnd/>
                <a:tailEnd/>
              </a:ln>
              <a:effectLst/>
            </p:spPr>
            <p:txBody>
              <a:bodyPr anchor="ctr">
                <a:spAutoFit/>
              </a:bodyPr>
              <a:lstStyle/>
              <a:p>
                <a:endParaRPr lang="en-US"/>
              </a:p>
            </p:txBody>
          </p:sp>
        </p:grpSp>
      </p:grpSp>
      <p:sp>
        <p:nvSpPr>
          <p:cNvPr id="139293" name="AutoShape 29"/>
          <p:cNvSpPr>
            <a:spLocks noChangeArrowheads="1"/>
          </p:cNvSpPr>
          <p:nvPr/>
        </p:nvSpPr>
        <p:spPr bwMode="auto">
          <a:xfrm flipH="1">
            <a:off x="7924800" y="1905000"/>
            <a:ext cx="76200" cy="76200"/>
          </a:xfrm>
          <a:prstGeom prst="triangle">
            <a:avLst>
              <a:gd name="adj" fmla="val 50000"/>
            </a:avLst>
          </a:prstGeom>
          <a:noFill/>
          <a:ln w="57150" algn="ctr">
            <a:solidFill>
              <a:srgbClr val="663300"/>
            </a:solidFill>
            <a:miter lim="800000"/>
            <a:headEnd/>
            <a:tailEnd/>
          </a:ln>
          <a:effectLst/>
        </p:spPr>
        <p:txBody>
          <a:bodyPr anchor="ctr">
            <a:spAutoFit/>
          </a:bodyPr>
          <a:lstStyle/>
          <a:p>
            <a:endParaRPr lang="en-US"/>
          </a:p>
        </p:txBody>
      </p:sp>
      <p:grpSp>
        <p:nvGrpSpPr>
          <p:cNvPr id="139294" name="Group 30"/>
          <p:cNvGrpSpPr>
            <a:grpSpLocks/>
          </p:cNvGrpSpPr>
          <p:nvPr/>
        </p:nvGrpSpPr>
        <p:grpSpPr bwMode="auto">
          <a:xfrm>
            <a:off x="2590800" y="1866900"/>
            <a:ext cx="4870450" cy="736600"/>
            <a:chOff x="1632" y="1176"/>
            <a:chExt cx="3068" cy="464"/>
          </a:xfrm>
        </p:grpSpPr>
        <p:sp>
          <p:nvSpPr>
            <p:cNvPr id="139295" name="WordArt 31"/>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39296" name="WordArt 32"/>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39297" name="WordArt 33"/>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39298" name="WordArt 34"/>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39299" name="WordArt 35"/>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39300" name="WordArt 36"/>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39301" name="Freeform 37"/>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39302" name="WordArt 38"/>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39303" name="Freeform 39"/>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39304" name="Rectangle 40"/>
          <p:cNvSpPr>
            <a:spLocks noChangeArrowheads="1"/>
          </p:cNvSpPr>
          <p:nvPr/>
        </p:nvSpPr>
        <p:spPr bwMode="auto">
          <a:xfrm>
            <a:off x="0" y="5562600"/>
            <a:ext cx="9144000" cy="1295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39305" name="Group 41"/>
          <p:cNvGrpSpPr>
            <a:grpSpLocks/>
          </p:cNvGrpSpPr>
          <p:nvPr/>
        </p:nvGrpSpPr>
        <p:grpSpPr bwMode="auto">
          <a:xfrm>
            <a:off x="609600" y="5638800"/>
            <a:ext cx="7848600" cy="1069975"/>
            <a:chOff x="240" y="3600"/>
            <a:chExt cx="5136" cy="674"/>
          </a:xfrm>
        </p:grpSpPr>
        <p:sp>
          <p:nvSpPr>
            <p:cNvPr id="139306" name="Text Box 42"/>
            <p:cNvSpPr txBox="1">
              <a:spLocks noChangeArrowheads="1"/>
            </p:cNvSpPr>
            <p:nvPr/>
          </p:nvSpPr>
          <p:spPr bwMode="auto">
            <a:xfrm>
              <a:off x="480" y="3648"/>
              <a:ext cx="4896" cy="626"/>
            </a:xfrm>
            <a:prstGeom prst="rect">
              <a:avLst/>
            </a:prstGeom>
            <a:noFill/>
            <a:ln w="9525">
              <a:noFill/>
              <a:miter lim="800000"/>
              <a:headEnd/>
              <a:tailEnd/>
            </a:ln>
            <a:effectLst/>
          </p:spPr>
          <p:txBody>
            <a:bodyPr>
              <a:spAutoFit/>
            </a:bodyPr>
            <a:lstStyle/>
            <a:p>
              <a:pPr eaLnBrk="0" hangingPunct="0">
                <a:lnSpc>
                  <a:spcPct val="80000"/>
                </a:lnSpc>
              </a:pPr>
              <a:r>
                <a:rPr lang="en-US" sz="2400" b="1" dirty="0">
                  <a:solidFill>
                    <a:schemeClr val="bg1"/>
                  </a:solidFill>
                  <a:latin typeface="Arial Narrow" pitchFamily="34" charset="0"/>
                </a:rPr>
                <a:t>For the Israelites, the goal for the forty years of wandering in the wilderness was to accomplish the dispensation to </a:t>
              </a:r>
              <a:r>
                <a:rPr lang="en-US" sz="2400" b="1" dirty="0">
                  <a:solidFill>
                    <a:srgbClr val="FFFF66"/>
                  </a:solidFill>
                  <a:latin typeface="Arial Narrow" pitchFamily="34" charset="0"/>
                </a:rPr>
                <a:t>start</a:t>
              </a:r>
              <a:r>
                <a:rPr lang="en-US" sz="2400" b="1" dirty="0">
                  <a:solidFill>
                    <a:schemeClr val="bg1"/>
                  </a:solidFill>
                  <a:latin typeface="Arial Narrow" pitchFamily="34" charset="0"/>
                </a:rPr>
                <a:t> the third course.</a:t>
              </a:r>
              <a:r>
                <a:rPr lang="en-US" sz="2600" b="1" dirty="0">
                  <a:solidFill>
                    <a:schemeClr val="bg1"/>
                  </a:solidFill>
                  <a:latin typeface="Arial Narrow" pitchFamily="34" charset="0"/>
                </a:rPr>
                <a:t> </a:t>
              </a:r>
            </a:p>
          </p:txBody>
        </p:sp>
        <p:sp>
          <p:nvSpPr>
            <p:cNvPr id="139307" name="Text Box 43"/>
            <p:cNvSpPr txBox="1">
              <a:spLocks noChangeArrowheads="1"/>
            </p:cNvSpPr>
            <p:nvPr/>
          </p:nvSpPr>
          <p:spPr bwMode="auto">
            <a:xfrm>
              <a:off x="240" y="3600"/>
              <a:ext cx="263"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139308" name="Text Box 44"/>
          <p:cNvSpPr txBox="1">
            <a:spLocks noChangeArrowheads="1"/>
          </p:cNvSpPr>
          <p:nvPr/>
        </p:nvSpPr>
        <p:spPr bwMode="auto">
          <a:xfrm>
            <a:off x="304800" y="487363"/>
            <a:ext cx="7086600" cy="579437"/>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2.2.3.2.1  Foundation of Substance Centered on Moses</a:t>
            </a:r>
          </a:p>
        </p:txBody>
      </p:sp>
      <p:grpSp>
        <p:nvGrpSpPr>
          <p:cNvPr id="139309" name="Group 45"/>
          <p:cNvGrpSpPr>
            <a:grpSpLocks/>
          </p:cNvGrpSpPr>
          <p:nvPr/>
        </p:nvGrpSpPr>
        <p:grpSpPr bwMode="auto">
          <a:xfrm>
            <a:off x="2540000" y="1981200"/>
            <a:ext cx="4927600" cy="2773363"/>
            <a:chOff x="1600" y="1248"/>
            <a:chExt cx="3104" cy="1747"/>
          </a:xfrm>
        </p:grpSpPr>
        <p:sp>
          <p:nvSpPr>
            <p:cNvPr id="139310" name="Oval 46"/>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39311" name="Group 47"/>
            <p:cNvGrpSpPr>
              <a:grpSpLocks/>
            </p:cNvGrpSpPr>
            <p:nvPr/>
          </p:nvGrpSpPr>
          <p:grpSpPr bwMode="auto">
            <a:xfrm>
              <a:off x="1600" y="1248"/>
              <a:ext cx="3104" cy="1747"/>
              <a:chOff x="1600" y="1248"/>
              <a:chExt cx="3104" cy="1747"/>
            </a:xfrm>
          </p:grpSpPr>
          <p:grpSp>
            <p:nvGrpSpPr>
              <p:cNvPr id="139312" name="Group 48"/>
              <p:cNvGrpSpPr>
                <a:grpSpLocks/>
              </p:cNvGrpSpPr>
              <p:nvPr/>
            </p:nvGrpSpPr>
            <p:grpSpPr bwMode="auto">
              <a:xfrm>
                <a:off x="1600" y="1567"/>
                <a:ext cx="1057" cy="1386"/>
                <a:chOff x="1600" y="1567"/>
                <a:chExt cx="1057" cy="1386"/>
              </a:xfrm>
            </p:grpSpPr>
            <p:sp>
              <p:nvSpPr>
                <p:cNvPr id="139313" name="Freeform 49"/>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14" name="Freeform 50"/>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39315" name="Group 51"/>
                <p:cNvGrpSpPr>
                  <a:grpSpLocks/>
                </p:cNvGrpSpPr>
                <p:nvPr/>
              </p:nvGrpSpPr>
              <p:grpSpPr bwMode="auto">
                <a:xfrm>
                  <a:off x="1920" y="1595"/>
                  <a:ext cx="672" cy="1252"/>
                  <a:chOff x="1920" y="1595"/>
                  <a:chExt cx="672" cy="1252"/>
                </a:xfrm>
              </p:grpSpPr>
              <p:sp>
                <p:nvSpPr>
                  <p:cNvPr id="139316" name="Freeform 52"/>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17" name="Freeform 53"/>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18" name="Freeform 54"/>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19" name="Freeform 55"/>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20" name="Freeform 56"/>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39321" name="Oval 57"/>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39322" name="Oval 58"/>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39323" name="Oval 59"/>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39324" name="Group 60"/>
              <p:cNvGrpSpPr>
                <a:grpSpLocks/>
              </p:cNvGrpSpPr>
              <p:nvPr/>
            </p:nvGrpSpPr>
            <p:grpSpPr bwMode="auto">
              <a:xfrm>
                <a:off x="2832" y="1248"/>
                <a:ext cx="1872" cy="1747"/>
                <a:chOff x="2832" y="1248"/>
                <a:chExt cx="1872" cy="1747"/>
              </a:xfrm>
            </p:grpSpPr>
            <p:sp>
              <p:nvSpPr>
                <p:cNvPr id="139325" name="Oval 61"/>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39326" name="Oval 62"/>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39327" name="Freeform 63"/>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28" name="Freeform 64"/>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29" name="Freeform 65"/>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30" name="Freeform 66"/>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31" name="Oval 67"/>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39332" name="Freeform 68"/>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33" name="Freeform 69"/>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34" name="Freeform 70"/>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35" name="Freeform 71"/>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36" name="Freeform 72"/>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37" name="Freeform 73"/>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38" name="Freeform 74"/>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39" name="Freeform 75"/>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40" name="Freeform 76"/>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39341" name="Freeform 77"/>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grpSp>
        <p:nvGrpSpPr>
          <p:cNvPr id="139342" name="Group 78"/>
          <p:cNvGrpSpPr>
            <a:grpSpLocks/>
          </p:cNvGrpSpPr>
          <p:nvPr/>
        </p:nvGrpSpPr>
        <p:grpSpPr bwMode="auto">
          <a:xfrm>
            <a:off x="6477000" y="2311400"/>
            <a:ext cx="487363" cy="889000"/>
            <a:chOff x="4080" y="1456"/>
            <a:chExt cx="307" cy="560"/>
          </a:xfrm>
        </p:grpSpPr>
        <p:sp>
          <p:nvSpPr>
            <p:cNvPr id="139343" name="Freeform 79"/>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ap="flat" cmpd="sng">
              <a:solidFill>
                <a:srgbClr val="FFFF00"/>
              </a:solidFill>
              <a:prstDash val="solid"/>
              <a:round/>
              <a:headEnd type="none" w="med" len="med"/>
              <a:tailEnd type="none" w="med" len="med"/>
            </a:ln>
            <a:effectLst>
              <a:outerShdw dist="35921" dir="2700000" algn="ctr" rotWithShape="0">
                <a:schemeClr val="tx1"/>
              </a:outerShdw>
            </a:effectLst>
          </p:spPr>
          <p:txBody>
            <a:bodyPr/>
            <a:lstStyle/>
            <a:p>
              <a:endParaRPr lang="en-US"/>
            </a:p>
          </p:txBody>
        </p:sp>
        <p:sp>
          <p:nvSpPr>
            <p:cNvPr id="139344" name="Freeform 80"/>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ap="flat" cmpd="sng">
              <a:solidFill>
                <a:srgbClr val="FFFF00"/>
              </a:solidFill>
              <a:prstDash val="solid"/>
              <a:round/>
              <a:headEnd type="none" w="med" len="med"/>
              <a:tailEnd type="none" w="med" len="med"/>
            </a:ln>
            <a:effectLst>
              <a:outerShdw dist="35921" dir="2700000" algn="ctr" rotWithShape="0">
                <a:schemeClr val="tx1"/>
              </a:outerShdw>
            </a:effectLst>
          </p:spPr>
          <p:txBody>
            <a:bodyPr/>
            <a:lstStyle/>
            <a:p>
              <a:endParaRPr lang="en-US"/>
            </a:p>
          </p:txBody>
        </p:sp>
        <p:sp>
          <p:nvSpPr>
            <p:cNvPr id="139345" name="Freeform 81"/>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ap="flat" cmpd="sng">
              <a:solidFill>
                <a:srgbClr val="FFFF00"/>
              </a:solidFill>
              <a:prstDash val="solid"/>
              <a:round/>
              <a:headEnd type="none" w="med" len="med"/>
              <a:tailEnd type="none" w="med" len="med"/>
            </a:ln>
            <a:effectLst>
              <a:outerShdw dist="35921" dir="2700000" algn="ctr" rotWithShape="0">
                <a:schemeClr val="tx1"/>
              </a:outerShdw>
            </a:effectLst>
          </p:spPr>
          <p:txBody>
            <a:bodyPr/>
            <a:lstStyle/>
            <a:p>
              <a:endParaRPr lang="en-US"/>
            </a:p>
          </p:txBody>
        </p:sp>
        <p:sp>
          <p:nvSpPr>
            <p:cNvPr id="139346" name="Freeform 82"/>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ap="flat" cmpd="sng">
              <a:solidFill>
                <a:srgbClr val="FFFF00"/>
              </a:solidFill>
              <a:prstDash val="solid"/>
              <a:round/>
              <a:headEnd type="none" w="med" len="med"/>
              <a:tailEnd type="none" w="med" len="med"/>
            </a:ln>
            <a:effectLst>
              <a:outerShdw dist="35921" dir="2700000" algn="ctr" rotWithShape="0">
                <a:schemeClr val="tx1"/>
              </a:outerShdw>
            </a:effectLst>
          </p:spPr>
          <p:txBody>
            <a:bodyPr/>
            <a:lstStyle/>
            <a:p>
              <a:endParaRPr lang="en-US"/>
            </a:p>
          </p:txBody>
        </p:sp>
        <p:sp>
          <p:nvSpPr>
            <p:cNvPr id="139347" name="Freeform 83"/>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006600"/>
            </a:solidFill>
            <a:ln w="12700" cap="flat" cmpd="sng">
              <a:solidFill>
                <a:srgbClr val="FFFF00"/>
              </a:solidFill>
              <a:prstDash val="solid"/>
              <a:round/>
              <a:headEnd type="none" w="med" len="med"/>
              <a:tailEnd type="none" w="med" len="med"/>
            </a:ln>
            <a:effectLst>
              <a:outerShdw dist="35921" dir="2700000" algn="ctr" rotWithShape="0">
                <a:schemeClr val="tx1"/>
              </a:outerShdw>
            </a:effectLst>
          </p:spPr>
          <p:txBody>
            <a:bodyPr/>
            <a:lstStyle/>
            <a:p>
              <a:endParaRPr lang="en-US"/>
            </a:p>
          </p:txBody>
        </p:sp>
      </p:grpSp>
      <p:pic>
        <p:nvPicPr>
          <p:cNvPr id="139348" name="Picture 84" descr="Israel marching through Wilderness"/>
          <p:cNvPicPr>
            <a:picLocks noChangeAspect="1" noChangeArrowheads="1"/>
          </p:cNvPicPr>
          <p:nvPr/>
        </p:nvPicPr>
        <p:blipFill>
          <a:blip r:embed="rId4"/>
          <a:srcRect l="7443" t="32759" r="2287"/>
          <a:stretch>
            <a:fillRect/>
          </a:stretch>
        </p:blipFill>
        <p:spPr bwMode="auto">
          <a:xfrm>
            <a:off x="1931988" y="998538"/>
            <a:ext cx="4384675" cy="4554537"/>
          </a:xfrm>
          <a:prstGeom prst="rect">
            <a:avLst/>
          </a:prstGeom>
          <a:solidFill>
            <a:srgbClr val="FFFFE9"/>
          </a:solidFill>
        </p:spPr>
      </p:pic>
      <p:grpSp>
        <p:nvGrpSpPr>
          <p:cNvPr id="139349" name="Group 85"/>
          <p:cNvGrpSpPr>
            <a:grpSpLocks/>
          </p:cNvGrpSpPr>
          <p:nvPr/>
        </p:nvGrpSpPr>
        <p:grpSpPr bwMode="auto">
          <a:xfrm>
            <a:off x="6705600" y="2286000"/>
            <a:ext cx="911225" cy="1011238"/>
            <a:chOff x="4224" y="1440"/>
            <a:chExt cx="574" cy="637"/>
          </a:xfrm>
        </p:grpSpPr>
        <p:sp>
          <p:nvSpPr>
            <p:cNvPr id="139350" name="WordArt 86"/>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39351" name="Arc 87"/>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sp>
          <p:nvSpPr>
            <p:cNvPr id="139352" name="WordArt 88"/>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39353" name="Arc 89"/>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sp>
          <p:nvSpPr>
            <p:cNvPr id="139354" name="WordArt 90"/>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39355" name="Arc 91"/>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sp>
          <p:nvSpPr>
            <p:cNvPr id="139356" name="WordArt 92"/>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39357" name="Arc 93"/>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grpSp>
      <p:grpSp>
        <p:nvGrpSpPr>
          <p:cNvPr id="139358" name="Group 94"/>
          <p:cNvGrpSpPr>
            <a:grpSpLocks/>
          </p:cNvGrpSpPr>
          <p:nvPr/>
        </p:nvGrpSpPr>
        <p:grpSpPr bwMode="auto">
          <a:xfrm rot="824930">
            <a:off x="8001000" y="2057400"/>
            <a:ext cx="85725" cy="215900"/>
            <a:chOff x="5040" y="1304"/>
            <a:chExt cx="54" cy="136"/>
          </a:xfrm>
        </p:grpSpPr>
        <p:sp>
          <p:nvSpPr>
            <p:cNvPr id="139359" name="Arc 95"/>
            <p:cNvSpPr>
              <a:spLocks/>
            </p:cNvSpPr>
            <p:nvPr/>
          </p:nvSpPr>
          <p:spPr bwMode="auto">
            <a:xfrm rot="19008633" flipV="1">
              <a:off x="5040" y="1304"/>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FFFF00"/>
              </a:solidFill>
              <a:round/>
              <a:headEnd/>
              <a:tailEnd/>
            </a:ln>
            <a:effectLst>
              <a:outerShdw dist="25400" algn="ctr" rotWithShape="0">
                <a:schemeClr val="tx2"/>
              </a:outerShdw>
            </a:effectLst>
          </p:spPr>
          <p:txBody>
            <a:bodyPr anchor="ctr">
              <a:spAutoFit/>
            </a:bodyPr>
            <a:lstStyle/>
            <a:p>
              <a:endParaRPr lang="en-US"/>
            </a:p>
          </p:txBody>
        </p:sp>
        <p:sp>
          <p:nvSpPr>
            <p:cNvPr id="139360" name="AutoShape 96"/>
            <p:cNvSpPr>
              <a:spLocks noChangeArrowheads="1"/>
            </p:cNvSpPr>
            <p:nvPr/>
          </p:nvSpPr>
          <p:spPr bwMode="auto">
            <a:xfrm rot="-2249214">
              <a:off x="5040" y="1304"/>
              <a:ext cx="48" cy="48"/>
            </a:xfrm>
            <a:prstGeom prst="triangle">
              <a:avLst>
                <a:gd name="adj" fmla="val 52083"/>
              </a:avLst>
            </a:prstGeom>
            <a:solidFill>
              <a:srgbClr val="FFFF00"/>
            </a:solidFill>
            <a:ln w="19050" algn="ctr">
              <a:solidFill>
                <a:srgbClr val="FFFF00"/>
              </a:solidFill>
              <a:miter lim="800000"/>
              <a:headEnd/>
              <a:tailEnd/>
            </a:ln>
            <a:effectLst/>
          </p:spPr>
          <p:txBody>
            <a:bodyPr anchor="ctr">
              <a:spAutoFit/>
            </a:bodyPr>
            <a:lstStyle/>
            <a:p>
              <a:endParaRPr lang="en-US"/>
            </a:p>
          </p:txBody>
        </p:sp>
      </p:grpSp>
      <p:grpSp>
        <p:nvGrpSpPr>
          <p:cNvPr id="139361" name="Group 97"/>
          <p:cNvGrpSpPr>
            <a:grpSpLocks/>
          </p:cNvGrpSpPr>
          <p:nvPr/>
        </p:nvGrpSpPr>
        <p:grpSpPr bwMode="auto">
          <a:xfrm>
            <a:off x="7467600" y="2209800"/>
            <a:ext cx="685800" cy="160338"/>
            <a:chOff x="4704" y="1392"/>
            <a:chExt cx="432" cy="101"/>
          </a:xfrm>
        </p:grpSpPr>
        <p:sp>
          <p:nvSpPr>
            <p:cNvPr id="139362" name="Arc 98"/>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FFFF00"/>
              </a:solidFill>
              <a:prstDash val="lgDashDot"/>
              <a:round/>
              <a:headEnd/>
              <a:tailEnd/>
            </a:ln>
            <a:effectLst>
              <a:outerShdw dist="25400" algn="ctr" rotWithShape="0">
                <a:schemeClr val="tx2"/>
              </a:outerShdw>
            </a:effectLst>
          </p:spPr>
          <p:txBody>
            <a:bodyPr anchor="ctr">
              <a:spAutoFit/>
            </a:bodyPr>
            <a:lstStyle/>
            <a:p>
              <a:endParaRPr lang="en-US"/>
            </a:p>
          </p:txBody>
        </p:sp>
        <p:sp>
          <p:nvSpPr>
            <p:cNvPr id="139363" name="Arc 99"/>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FFFF00"/>
              </a:solidFill>
              <a:prstDash val="lgDashDot"/>
              <a:round/>
              <a:headEnd/>
              <a:tailEnd/>
            </a:ln>
            <a:effectLst>
              <a:outerShdw dist="25400" algn="ctr" rotWithShape="0">
                <a:schemeClr val="tx2"/>
              </a:outerShdw>
            </a:effectLst>
          </p:spPr>
          <p:txBody>
            <a:bodyPr anchor="ctr">
              <a:spAutoFit/>
            </a:bodyPr>
            <a:lstStyle/>
            <a:p>
              <a:endParaRPr lang="en-US"/>
            </a:p>
          </p:txBody>
        </p:sp>
        <p:sp>
          <p:nvSpPr>
            <p:cNvPr id="139364" name="WordArt 100"/>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sp>
          <p:nvSpPr>
            <p:cNvPr id="139365" name="WordArt 101"/>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dist="17961" dir="18900000" algn="ctr" rotWithShape="0">
                      <a:schemeClr val="tx1"/>
                    </a:outerShdw>
                  </a:effectLst>
                  <a:latin typeface="Century"/>
                </a:rPr>
                <a:t>.</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9276"/>
                                        </p:tgtEl>
                                        <p:attrNameLst>
                                          <p:attrName>style.visibility</p:attrName>
                                        </p:attrNameLst>
                                      </p:cBhvr>
                                      <p:to>
                                        <p:strVal val="visible"/>
                                      </p:to>
                                    </p:set>
                                    <p:anim calcmode="lin" valueType="num">
                                      <p:cBhvr>
                                        <p:cTn id="7" dur="2000" fill="hold"/>
                                        <p:tgtEl>
                                          <p:spTgt spid="139276"/>
                                        </p:tgtEl>
                                        <p:attrNameLst>
                                          <p:attrName>ppt_w</p:attrName>
                                        </p:attrNameLst>
                                      </p:cBhvr>
                                      <p:tavLst>
                                        <p:tav tm="0">
                                          <p:val>
                                            <p:strVal val="#ppt_w*0.70"/>
                                          </p:val>
                                        </p:tav>
                                        <p:tav tm="100000">
                                          <p:val>
                                            <p:strVal val="#ppt_w"/>
                                          </p:val>
                                        </p:tav>
                                      </p:tavLst>
                                    </p:anim>
                                    <p:anim calcmode="lin" valueType="num">
                                      <p:cBhvr>
                                        <p:cTn id="8" dur="2000" fill="hold"/>
                                        <p:tgtEl>
                                          <p:spTgt spid="139276"/>
                                        </p:tgtEl>
                                        <p:attrNameLst>
                                          <p:attrName>ppt_h</p:attrName>
                                        </p:attrNameLst>
                                      </p:cBhvr>
                                      <p:tavLst>
                                        <p:tav tm="0">
                                          <p:val>
                                            <p:strVal val="#ppt_h"/>
                                          </p:val>
                                        </p:tav>
                                        <p:tav tm="100000">
                                          <p:val>
                                            <p:strVal val="#ppt_h"/>
                                          </p:val>
                                        </p:tav>
                                      </p:tavLst>
                                    </p:anim>
                                    <p:animEffect transition="in" filter="fade">
                                      <p:cBhvr>
                                        <p:cTn id="9" dur="2000"/>
                                        <p:tgtEl>
                                          <p:spTgt spid="13927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9308"/>
                                        </p:tgtEl>
                                        <p:attrNameLst>
                                          <p:attrName>style.visibility</p:attrName>
                                        </p:attrNameLst>
                                      </p:cBhvr>
                                      <p:to>
                                        <p:strVal val="visible"/>
                                      </p:to>
                                    </p:set>
                                    <p:anim calcmode="lin" valueType="num">
                                      <p:cBhvr>
                                        <p:cTn id="14" dur="2000" fill="hold"/>
                                        <p:tgtEl>
                                          <p:spTgt spid="139308"/>
                                        </p:tgtEl>
                                        <p:attrNameLst>
                                          <p:attrName>ppt_w</p:attrName>
                                        </p:attrNameLst>
                                      </p:cBhvr>
                                      <p:tavLst>
                                        <p:tav tm="0">
                                          <p:val>
                                            <p:strVal val="#ppt_w*0.70"/>
                                          </p:val>
                                        </p:tav>
                                        <p:tav tm="100000">
                                          <p:val>
                                            <p:strVal val="#ppt_w"/>
                                          </p:val>
                                        </p:tav>
                                      </p:tavLst>
                                    </p:anim>
                                    <p:anim calcmode="lin" valueType="num">
                                      <p:cBhvr>
                                        <p:cTn id="15" dur="2000" fill="hold"/>
                                        <p:tgtEl>
                                          <p:spTgt spid="139308"/>
                                        </p:tgtEl>
                                        <p:attrNameLst>
                                          <p:attrName>ppt_h</p:attrName>
                                        </p:attrNameLst>
                                      </p:cBhvr>
                                      <p:tavLst>
                                        <p:tav tm="0">
                                          <p:val>
                                            <p:strVal val="#ppt_h"/>
                                          </p:val>
                                        </p:tav>
                                        <p:tav tm="100000">
                                          <p:val>
                                            <p:strVal val="#ppt_h"/>
                                          </p:val>
                                        </p:tav>
                                      </p:tavLst>
                                    </p:anim>
                                    <p:animEffect transition="in" filter="fade">
                                      <p:cBhvr>
                                        <p:cTn id="16" dur="2000"/>
                                        <p:tgtEl>
                                          <p:spTgt spid="13930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39305"/>
                                        </p:tgtEl>
                                        <p:attrNameLst>
                                          <p:attrName>style.visibility</p:attrName>
                                        </p:attrNameLst>
                                      </p:cBhvr>
                                      <p:to>
                                        <p:strVal val="visible"/>
                                      </p:to>
                                    </p:set>
                                    <p:animEffect transition="in" filter="barn(outVertical)">
                                      <p:cBhvr>
                                        <p:cTn id="21" dur="500"/>
                                        <p:tgtEl>
                                          <p:spTgt spid="139305"/>
                                        </p:tgtEl>
                                      </p:cBhvr>
                                    </p:animEffect>
                                  </p:childTnLst>
                                </p:cTn>
                              </p:par>
                              <p:par>
                                <p:cTn id="22" presetID="10" presetClass="entr" presetSubtype="0" fill="hold" nodeType="withEffect">
                                  <p:stCondLst>
                                    <p:cond delay="0"/>
                                  </p:stCondLst>
                                  <p:childTnLst>
                                    <p:set>
                                      <p:cBhvr>
                                        <p:cTn id="23" dur="1" fill="hold">
                                          <p:stCondLst>
                                            <p:cond delay="0"/>
                                          </p:stCondLst>
                                        </p:cTn>
                                        <p:tgtEl>
                                          <p:spTgt spid="139348"/>
                                        </p:tgtEl>
                                        <p:attrNameLst>
                                          <p:attrName>style.visibility</p:attrName>
                                        </p:attrNameLst>
                                      </p:cBhvr>
                                      <p:to>
                                        <p:strVal val="visible"/>
                                      </p:to>
                                    </p:set>
                                    <p:animEffect transition="in" filter="fade">
                                      <p:cBhvr>
                                        <p:cTn id="24" dur="2000"/>
                                        <p:tgtEl>
                                          <p:spTgt spid="139348"/>
                                        </p:tgtEl>
                                      </p:cBhvr>
                                    </p:animEffect>
                                  </p:childTnLst>
                                </p:cTn>
                              </p:par>
                              <p:par>
                                <p:cTn id="25" presetID="10" presetClass="entr" presetSubtype="0" repeatCount="2000" fill="hold" nodeType="withEffect">
                                  <p:stCondLst>
                                    <p:cond delay="0"/>
                                  </p:stCondLst>
                                  <p:childTnLst>
                                    <p:set>
                                      <p:cBhvr>
                                        <p:cTn id="26" dur="1" fill="hold">
                                          <p:stCondLst>
                                            <p:cond delay="0"/>
                                          </p:stCondLst>
                                        </p:cTn>
                                        <p:tgtEl>
                                          <p:spTgt spid="139342"/>
                                        </p:tgtEl>
                                        <p:attrNameLst>
                                          <p:attrName>style.visibility</p:attrName>
                                        </p:attrNameLst>
                                      </p:cBhvr>
                                      <p:to>
                                        <p:strVal val="visible"/>
                                      </p:to>
                                    </p:set>
                                    <p:animEffect transition="in" filter="fade">
                                      <p:cBhvr>
                                        <p:cTn id="27" dur="2000"/>
                                        <p:tgtEl>
                                          <p:spTgt spid="1393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9349"/>
                                        </p:tgtEl>
                                        <p:attrNameLst>
                                          <p:attrName>style.visibility</p:attrName>
                                        </p:attrNameLst>
                                      </p:cBhvr>
                                      <p:to>
                                        <p:strVal val="visible"/>
                                      </p:to>
                                    </p:set>
                                    <p:animEffect transition="in" filter="wipe(down)">
                                      <p:cBhvr>
                                        <p:cTn id="32" dur="500"/>
                                        <p:tgtEl>
                                          <p:spTgt spid="139349"/>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39361"/>
                                        </p:tgtEl>
                                        <p:attrNameLst>
                                          <p:attrName>style.visibility</p:attrName>
                                        </p:attrNameLst>
                                      </p:cBhvr>
                                      <p:to>
                                        <p:strVal val="visible"/>
                                      </p:to>
                                    </p:set>
                                    <p:animEffect transition="in" filter="wipe(left)">
                                      <p:cBhvr>
                                        <p:cTn id="36" dur="500"/>
                                        <p:tgtEl>
                                          <p:spTgt spid="139361"/>
                                        </p:tgtEl>
                                      </p:cBhvr>
                                    </p:animEffect>
                                  </p:childTnLst>
                                </p:cTn>
                              </p:par>
                            </p:childTnLst>
                          </p:cTn>
                        </p:par>
                        <p:par>
                          <p:cTn id="37" fill="hold">
                            <p:stCondLst>
                              <p:cond delay="1000"/>
                            </p:stCondLst>
                            <p:childTnLst>
                              <p:par>
                                <p:cTn id="38" presetID="22" presetClass="entr" presetSubtype="4" fill="hold" nodeType="afterEffect">
                                  <p:stCondLst>
                                    <p:cond delay="0"/>
                                  </p:stCondLst>
                                  <p:childTnLst>
                                    <p:set>
                                      <p:cBhvr>
                                        <p:cTn id="39" dur="1" fill="hold">
                                          <p:stCondLst>
                                            <p:cond delay="0"/>
                                          </p:stCondLst>
                                        </p:cTn>
                                        <p:tgtEl>
                                          <p:spTgt spid="139358"/>
                                        </p:tgtEl>
                                        <p:attrNameLst>
                                          <p:attrName>style.visibility</p:attrName>
                                        </p:attrNameLst>
                                      </p:cBhvr>
                                      <p:to>
                                        <p:strVal val="visible"/>
                                      </p:to>
                                    </p:set>
                                    <p:animEffect transition="in" filter="wipe(down)">
                                      <p:cBhvr>
                                        <p:cTn id="40" dur="500"/>
                                        <p:tgtEl>
                                          <p:spTgt spid="139358"/>
                                        </p:tgtEl>
                                      </p:cBhvr>
                                    </p:animEffect>
                                  </p:childTnLst>
                                </p:cTn>
                              </p:par>
                            </p:childTnLst>
                          </p:cTn>
                        </p:par>
                        <p:par>
                          <p:cTn id="41" fill="hold">
                            <p:stCondLst>
                              <p:cond delay="1500"/>
                            </p:stCondLst>
                            <p:childTnLst>
                              <p:par>
                                <p:cTn id="42" presetID="10" presetClass="exit" presetSubtype="0" fill="hold" nodeType="afterEffect">
                                  <p:stCondLst>
                                    <p:cond delay="0"/>
                                  </p:stCondLst>
                                  <p:childTnLst>
                                    <p:animEffect transition="out" filter="fade">
                                      <p:cBhvr>
                                        <p:cTn id="43" dur="2000"/>
                                        <p:tgtEl>
                                          <p:spTgt spid="139348"/>
                                        </p:tgtEl>
                                      </p:cBhvr>
                                    </p:animEffect>
                                    <p:set>
                                      <p:cBhvr>
                                        <p:cTn id="44" dur="1" fill="hold">
                                          <p:stCondLst>
                                            <p:cond delay="1999"/>
                                          </p:stCondLst>
                                        </p:cTn>
                                        <p:tgtEl>
                                          <p:spTgt spid="13934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000"/>
                                        <p:tgtEl>
                                          <p:spTgt spid="139342"/>
                                        </p:tgtEl>
                                      </p:cBhvr>
                                    </p:animEffect>
                                    <p:set>
                                      <p:cBhvr>
                                        <p:cTn id="47" dur="1" fill="hold">
                                          <p:stCondLst>
                                            <p:cond delay="1999"/>
                                          </p:stCondLst>
                                        </p:cTn>
                                        <p:tgtEl>
                                          <p:spTgt spid="13934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139358"/>
                                        </p:tgtEl>
                                      </p:cBhvr>
                                    </p:animEffect>
                                    <p:set>
                                      <p:cBhvr>
                                        <p:cTn id="50" dur="1" fill="hold">
                                          <p:stCondLst>
                                            <p:cond delay="1999"/>
                                          </p:stCondLst>
                                        </p:cTn>
                                        <p:tgtEl>
                                          <p:spTgt spid="13935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139361"/>
                                        </p:tgtEl>
                                      </p:cBhvr>
                                    </p:animEffect>
                                    <p:set>
                                      <p:cBhvr>
                                        <p:cTn id="53" dur="1" fill="hold">
                                          <p:stCondLst>
                                            <p:cond delay="1999"/>
                                          </p:stCondLst>
                                        </p:cTn>
                                        <p:tgtEl>
                                          <p:spTgt spid="139361"/>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000"/>
                                        <p:tgtEl>
                                          <p:spTgt spid="139349"/>
                                        </p:tgtEl>
                                      </p:cBhvr>
                                    </p:animEffect>
                                    <p:set>
                                      <p:cBhvr>
                                        <p:cTn id="56" dur="1" fill="hold">
                                          <p:stCondLst>
                                            <p:cond delay="1999"/>
                                          </p:stCondLst>
                                        </p:cTn>
                                        <p:tgtEl>
                                          <p:spTgt spid="1393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p:bldP spid="139308"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0290"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40291" name="Group 3"/>
          <p:cNvGrpSpPr>
            <a:grpSpLocks/>
          </p:cNvGrpSpPr>
          <p:nvPr/>
        </p:nvGrpSpPr>
        <p:grpSpPr bwMode="auto">
          <a:xfrm>
            <a:off x="2590800" y="1866900"/>
            <a:ext cx="4870450" cy="736600"/>
            <a:chOff x="1632" y="1176"/>
            <a:chExt cx="3068" cy="464"/>
          </a:xfrm>
        </p:grpSpPr>
        <p:sp>
          <p:nvSpPr>
            <p:cNvPr id="140292" name="WordArt 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0293" name="WordArt 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0294" name="WordArt 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0295" name="WordArt 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0296" name="WordArt 8"/>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0297" name="WordArt 9"/>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0298" name="Freeform 10"/>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40299" name="WordArt 11"/>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40300" name="WordArt 12"/>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140301" name="Rectangle 13"/>
          <p:cNvSpPr>
            <a:spLocks noChangeArrowheads="1"/>
          </p:cNvSpPr>
          <p:nvPr/>
        </p:nvSpPr>
        <p:spPr bwMode="auto">
          <a:xfrm>
            <a:off x="0" y="5562600"/>
            <a:ext cx="9144000" cy="1295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40302" name="Group 14"/>
          <p:cNvGrpSpPr>
            <a:grpSpLocks/>
          </p:cNvGrpSpPr>
          <p:nvPr/>
        </p:nvGrpSpPr>
        <p:grpSpPr bwMode="auto">
          <a:xfrm>
            <a:off x="5638800" y="2565400"/>
            <a:ext cx="685800" cy="330200"/>
            <a:chOff x="2112" y="1236"/>
            <a:chExt cx="1920" cy="924"/>
          </a:xfrm>
        </p:grpSpPr>
        <p:sp>
          <p:nvSpPr>
            <p:cNvPr id="140303" name="Oval 15"/>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40304" name="Group 16"/>
            <p:cNvGrpSpPr>
              <a:grpSpLocks/>
            </p:cNvGrpSpPr>
            <p:nvPr/>
          </p:nvGrpSpPr>
          <p:grpSpPr bwMode="auto">
            <a:xfrm>
              <a:off x="2112" y="1236"/>
              <a:ext cx="1824" cy="924"/>
              <a:chOff x="2112" y="1236"/>
              <a:chExt cx="1824" cy="924"/>
            </a:xfrm>
          </p:grpSpPr>
          <p:sp>
            <p:nvSpPr>
              <p:cNvPr id="140305" name="WordArt 17"/>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40306" name="WordArt 18"/>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40307" name="WordArt 19"/>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sp>
        <p:nvSpPr>
          <p:cNvPr id="140308" name="Text Box 20"/>
          <p:cNvSpPr txBox="1">
            <a:spLocks noChangeArrowheads="1"/>
          </p:cNvSpPr>
          <p:nvPr/>
        </p:nvSpPr>
        <p:spPr bwMode="auto">
          <a:xfrm>
            <a:off x="304800" y="487363"/>
            <a:ext cx="7086600" cy="579437"/>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2.2.3.2.1  Foundation of Substance Centered on Moses</a:t>
            </a:r>
          </a:p>
        </p:txBody>
      </p:sp>
      <p:sp>
        <p:nvSpPr>
          <p:cNvPr id="140309" name="Text Box 21"/>
          <p:cNvSpPr txBox="1">
            <a:spLocks noChangeArrowheads="1"/>
          </p:cNvSpPr>
          <p:nvPr/>
        </p:nvSpPr>
        <p:spPr bwMode="auto">
          <a:xfrm>
            <a:off x="304800" y="0"/>
            <a:ext cx="4800600" cy="579438"/>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2.2.3.2  The Foundation of Substance</a:t>
            </a:r>
          </a:p>
        </p:txBody>
      </p:sp>
      <p:grpSp>
        <p:nvGrpSpPr>
          <p:cNvPr id="140310" name="Group 22"/>
          <p:cNvGrpSpPr>
            <a:grpSpLocks/>
          </p:cNvGrpSpPr>
          <p:nvPr/>
        </p:nvGrpSpPr>
        <p:grpSpPr bwMode="auto">
          <a:xfrm>
            <a:off x="2540000" y="1981200"/>
            <a:ext cx="4927600" cy="2773363"/>
            <a:chOff x="1600" y="1248"/>
            <a:chExt cx="3104" cy="1747"/>
          </a:xfrm>
        </p:grpSpPr>
        <p:sp>
          <p:nvSpPr>
            <p:cNvPr id="140311" name="Oval 23"/>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40312" name="Group 24"/>
            <p:cNvGrpSpPr>
              <a:grpSpLocks/>
            </p:cNvGrpSpPr>
            <p:nvPr/>
          </p:nvGrpSpPr>
          <p:grpSpPr bwMode="auto">
            <a:xfrm>
              <a:off x="1600" y="1248"/>
              <a:ext cx="3104" cy="1747"/>
              <a:chOff x="1600" y="1248"/>
              <a:chExt cx="3104" cy="1747"/>
            </a:xfrm>
          </p:grpSpPr>
          <p:grpSp>
            <p:nvGrpSpPr>
              <p:cNvPr id="140313" name="Group 25"/>
              <p:cNvGrpSpPr>
                <a:grpSpLocks/>
              </p:cNvGrpSpPr>
              <p:nvPr/>
            </p:nvGrpSpPr>
            <p:grpSpPr bwMode="auto">
              <a:xfrm>
                <a:off x="1600" y="1567"/>
                <a:ext cx="1057" cy="1386"/>
                <a:chOff x="1600" y="1567"/>
                <a:chExt cx="1057" cy="1386"/>
              </a:xfrm>
            </p:grpSpPr>
            <p:sp>
              <p:nvSpPr>
                <p:cNvPr id="140314" name="Freeform 26"/>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15" name="Freeform 27"/>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40316" name="Group 28"/>
                <p:cNvGrpSpPr>
                  <a:grpSpLocks/>
                </p:cNvGrpSpPr>
                <p:nvPr/>
              </p:nvGrpSpPr>
              <p:grpSpPr bwMode="auto">
                <a:xfrm>
                  <a:off x="1920" y="1595"/>
                  <a:ext cx="672" cy="1252"/>
                  <a:chOff x="1920" y="1595"/>
                  <a:chExt cx="672" cy="1252"/>
                </a:xfrm>
              </p:grpSpPr>
              <p:sp>
                <p:nvSpPr>
                  <p:cNvPr id="140317" name="Freeform 29"/>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18" name="Freeform 30"/>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19" name="Freeform 31"/>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20" name="Freeform 32"/>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21" name="Freeform 33"/>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40322" name="Oval 34"/>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0323" name="Oval 35"/>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0324" name="Oval 36"/>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40325" name="Group 37"/>
              <p:cNvGrpSpPr>
                <a:grpSpLocks/>
              </p:cNvGrpSpPr>
              <p:nvPr/>
            </p:nvGrpSpPr>
            <p:grpSpPr bwMode="auto">
              <a:xfrm>
                <a:off x="2832" y="1248"/>
                <a:ext cx="1872" cy="1747"/>
                <a:chOff x="2832" y="1248"/>
                <a:chExt cx="1872" cy="1747"/>
              </a:xfrm>
            </p:grpSpPr>
            <p:sp>
              <p:nvSpPr>
                <p:cNvPr id="140326" name="Oval 38"/>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0327" name="Oval 39"/>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0328" name="Freeform 40"/>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29" name="Freeform 41"/>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30" name="Freeform 42"/>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31" name="Freeform 43"/>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32" name="Oval 44"/>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0333" name="Freeform 45"/>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34" name="Freeform 46"/>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35" name="Freeform 47"/>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36" name="Freeform 48"/>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37" name="Freeform 49"/>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38" name="Freeform 50"/>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39" name="Freeform 51"/>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40" name="Freeform 52"/>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41" name="Freeform 53"/>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0342" name="Freeform 54"/>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grpSp>
        <p:nvGrpSpPr>
          <p:cNvPr id="140343" name="Group 55"/>
          <p:cNvGrpSpPr>
            <a:grpSpLocks/>
          </p:cNvGrpSpPr>
          <p:nvPr/>
        </p:nvGrpSpPr>
        <p:grpSpPr bwMode="auto">
          <a:xfrm>
            <a:off x="838200" y="5638800"/>
            <a:ext cx="7620000" cy="1120775"/>
            <a:chOff x="384" y="3600"/>
            <a:chExt cx="4800" cy="706"/>
          </a:xfrm>
        </p:grpSpPr>
        <p:sp>
          <p:nvSpPr>
            <p:cNvPr id="140344" name="Text Box 56"/>
            <p:cNvSpPr txBox="1">
              <a:spLocks noChangeArrowheads="1"/>
            </p:cNvSpPr>
            <p:nvPr/>
          </p:nvSpPr>
          <p:spPr bwMode="auto">
            <a:xfrm>
              <a:off x="624" y="3648"/>
              <a:ext cx="4560" cy="658"/>
            </a:xfrm>
            <a:prstGeom prst="rect">
              <a:avLst/>
            </a:prstGeom>
            <a:noFill/>
            <a:ln w="9525">
              <a:noFill/>
              <a:miter lim="800000"/>
              <a:headEnd/>
              <a:tailEnd/>
            </a:ln>
            <a:effectLst/>
          </p:spPr>
          <p:txBody>
            <a:bodyPr>
              <a:spAutoFit/>
            </a:bodyPr>
            <a:lstStyle/>
            <a:p>
              <a:pPr eaLnBrk="0" hangingPunct="0">
                <a:lnSpc>
                  <a:spcPct val="80000"/>
                </a:lnSpc>
              </a:pPr>
              <a:r>
                <a:rPr lang="en-US" sz="2600" b="1" dirty="0">
                  <a:solidFill>
                    <a:schemeClr val="bg1"/>
                  </a:solidFill>
                  <a:latin typeface="Arial Narrow" pitchFamily="34" charset="0"/>
                </a:rPr>
                <a:t>The third national course to restore Canaan was to begin upon completing a </a:t>
              </a:r>
              <a:r>
                <a:rPr lang="en-US" sz="2600" b="1" u="sng" dirty="0">
                  <a:solidFill>
                    <a:schemeClr val="bg1"/>
                  </a:solidFill>
                  <a:latin typeface="Arial Narrow" pitchFamily="34" charset="0"/>
                </a:rPr>
                <a:t>dispensation to start</a:t>
              </a:r>
              <a:r>
                <a:rPr lang="en-US" sz="2600" b="1" dirty="0">
                  <a:solidFill>
                    <a:schemeClr val="bg1"/>
                  </a:solidFill>
                  <a:latin typeface="Arial Narrow" pitchFamily="34" charset="0"/>
                </a:rPr>
                <a:t> based on the rock.</a:t>
              </a:r>
            </a:p>
          </p:txBody>
        </p:sp>
        <p:sp>
          <p:nvSpPr>
            <p:cNvPr id="140345" name="Text Box 57"/>
            <p:cNvSpPr txBox="1">
              <a:spLocks noChangeArrowheads="1"/>
            </p:cNvSpPr>
            <p:nvPr/>
          </p:nvSpPr>
          <p:spPr bwMode="auto">
            <a:xfrm>
              <a:off x="384" y="3600"/>
              <a:ext cx="263"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140346" name="WordArt 58"/>
          <p:cNvSpPr>
            <a:spLocks noChangeArrowheads="1" noChangeShapeType="1" noTextEdit="1"/>
          </p:cNvSpPr>
          <p:nvPr/>
        </p:nvSpPr>
        <p:spPr bwMode="auto">
          <a:xfrm>
            <a:off x="2057400" y="3124200"/>
            <a:ext cx="4495800" cy="1143000"/>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Dispensation to start</a:t>
            </a:r>
          </a:p>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based on the rock</a:t>
            </a:r>
          </a:p>
        </p:txBody>
      </p:sp>
      <p:sp>
        <p:nvSpPr>
          <p:cNvPr id="140347" name="Oval 59"/>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40348" name="WordArt 60"/>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40349" name="Freeform 61"/>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grpSp>
        <p:nvGrpSpPr>
          <p:cNvPr id="140350" name="Group 62"/>
          <p:cNvGrpSpPr>
            <a:grpSpLocks/>
          </p:cNvGrpSpPr>
          <p:nvPr/>
        </p:nvGrpSpPr>
        <p:grpSpPr bwMode="auto">
          <a:xfrm>
            <a:off x="6705600" y="1905000"/>
            <a:ext cx="1447800" cy="1392238"/>
            <a:chOff x="4224" y="1200"/>
            <a:chExt cx="912" cy="877"/>
          </a:xfrm>
        </p:grpSpPr>
        <p:grpSp>
          <p:nvGrpSpPr>
            <p:cNvPr id="140351" name="Group 63"/>
            <p:cNvGrpSpPr>
              <a:grpSpLocks/>
            </p:cNvGrpSpPr>
            <p:nvPr/>
          </p:nvGrpSpPr>
          <p:grpSpPr bwMode="auto">
            <a:xfrm>
              <a:off x="4224" y="1296"/>
              <a:ext cx="912" cy="781"/>
              <a:chOff x="4224" y="1296"/>
              <a:chExt cx="912" cy="781"/>
            </a:xfrm>
          </p:grpSpPr>
          <p:sp>
            <p:nvSpPr>
              <p:cNvPr id="140352" name="WordArt 64"/>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0353" name="Arc 65"/>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0354" name="WordArt 66"/>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0355" name="Arc 67"/>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0356" name="WordArt 68"/>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0357" name="Arc 69"/>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0358" name="WordArt 70"/>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0359" name="Arc 71"/>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0360" name="Arc 72"/>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0361" name="Arc 73"/>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0362" name="WordArt 74"/>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0363" name="WordArt 75"/>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grpSp>
            <p:nvGrpSpPr>
              <p:cNvPr id="140364" name="Group 76"/>
              <p:cNvGrpSpPr>
                <a:grpSpLocks/>
              </p:cNvGrpSpPr>
              <p:nvPr/>
            </p:nvGrpSpPr>
            <p:grpSpPr bwMode="auto">
              <a:xfrm>
                <a:off x="5040" y="1296"/>
                <a:ext cx="58" cy="136"/>
                <a:chOff x="5040" y="1296"/>
                <a:chExt cx="58" cy="136"/>
              </a:xfrm>
            </p:grpSpPr>
            <p:sp>
              <p:nvSpPr>
                <p:cNvPr id="140365" name="Arc 77"/>
                <p:cNvSpPr>
                  <a:spLocks/>
                </p:cNvSpPr>
                <p:nvPr/>
              </p:nvSpPr>
              <p:spPr bwMode="auto">
                <a:xfrm rot="19833633" flipV="1">
                  <a:off x="5040" y="1296"/>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663300"/>
                  </a:solidFill>
                  <a:round/>
                  <a:headEnd/>
                  <a:tailEnd/>
                </a:ln>
                <a:effectLst/>
              </p:spPr>
              <p:txBody>
                <a:bodyPr anchor="ctr">
                  <a:spAutoFit/>
                </a:bodyPr>
                <a:lstStyle/>
                <a:p>
                  <a:endParaRPr lang="en-US"/>
                </a:p>
              </p:txBody>
            </p:sp>
            <p:sp>
              <p:nvSpPr>
                <p:cNvPr id="140366" name="AutoShape 78"/>
                <p:cNvSpPr>
                  <a:spLocks noChangeArrowheads="1"/>
                </p:cNvSpPr>
                <p:nvPr/>
              </p:nvSpPr>
              <p:spPr bwMode="auto">
                <a:xfrm rot="-1424285">
                  <a:off x="5050" y="1296"/>
                  <a:ext cx="48" cy="48"/>
                </a:xfrm>
                <a:prstGeom prst="triangle">
                  <a:avLst>
                    <a:gd name="adj" fmla="val 52083"/>
                  </a:avLst>
                </a:prstGeom>
                <a:solidFill>
                  <a:srgbClr val="663300"/>
                </a:solidFill>
                <a:ln w="19050" algn="ctr">
                  <a:solidFill>
                    <a:srgbClr val="663300"/>
                  </a:solidFill>
                  <a:miter lim="800000"/>
                  <a:headEnd/>
                  <a:tailEnd/>
                </a:ln>
                <a:effectLst/>
              </p:spPr>
              <p:txBody>
                <a:bodyPr anchor="ctr">
                  <a:spAutoFit/>
                </a:bodyPr>
                <a:lstStyle/>
                <a:p>
                  <a:endParaRPr lang="en-US"/>
                </a:p>
              </p:txBody>
            </p:sp>
          </p:grpSp>
        </p:grpSp>
        <p:sp>
          <p:nvSpPr>
            <p:cNvPr id="140367" name="AutoShape 79"/>
            <p:cNvSpPr>
              <a:spLocks noChangeArrowheads="1"/>
            </p:cNvSpPr>
            <p:nvPr/>
          </p:nvSpPr>
          <p:spPr bwMode="auto">
            <a:xfrm flipH="1">
              <a:off x="4992" y="1200"/>
              <a:ext cx="48" cy="48"/>
            </a:xfrm>
            <a:prstGeom prst="triangle">
              <a:avLst>
                <a:gd name="adj" fmla="val 50000"/>
              </a:avLst>
            </a:prstGeom>
            <a:noFill/>
            <a:ln w="57150" algn="ctr">
              <a:solidFill>
                <a:srgbClr val="663300"/>
              </a:solidFill>
              <a:miter lim="800000"/>
              <a:headEnd/>
              <a:tailEnd/>
            </a:ln>
            <a:effectLst/>
          </p:spPr>
          <p:txBody>
            <a:bodyPr anchor="ctr">
              <a:spAutoFit/>
            </a:bodyPr>
            <a:lstStyle/>
            <a:p>
              <a:endParaRPr lang="en-US"/>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0343"/>
                                        </p:tgtEl>
                                        <p:attrNameLst>
                                          <p:attrName>style.visibility</p:attrName>
                                        </p:attrNameLst>
                                      </p:cBhvr>
                                      <p:to>
                                        <p:strVal val="visible"/>
                                      </p:to>
                                    </p:set>
                                    <p:animEffect transition="in" filter="barn(outVertical)">
                                      <p:cBhvr>
                                        <p:cTn id="7" dur="500"/>
                                        <p:tgtEl>
                                          <p:spTgt spid="14034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40346"/>
                                        </p:tgtEl>
                                        <p:attrNameLst>
                                          <p:attrName>style.visibility</p:attrName>
                                        </p:attrNameLst>
                                      </p:cBhvr>
                                      <p:to>
                                        <p:strVal val="visible"/>
                                      </p:to>
                                    </p:set>
                                    <p:anim calcmode="lin" valueType="num">
                                      <p:cBhvr>
                                        <p:cTn id="12" dur="2000" fill="hold"/>
                                        <p:tgtEl>
                                          <p:spTgt spid="140346"/>
                                        </p:tgtEl>
                                        <p:attrNameLst>
                                          <p:attrName>ppt_w</p:attrName>
                                        </p:attrNameLst>
                                      </p:cBhvr>
                                      <p:tavLst>
                                        <p:tav tm="0">
                                          <p:val>
                                            <p:strVal val="2/3*#ppt_w"/>
                                          </p:val>
                                        </p:tav>
                                        <p:tav tm="100000">
                                          <p:val>
                                            <p:strVal val="#ppt_w"/>
                                          </p:val>
                                        </p:tav>
                                      </p:tavLst>
                                    </p:anim>
                                    <p:anim calcmode="lin" valueType="num">
                                      <p:cBhvr>
                                        <p:cTn id="13" dur="2000" fill="hold"/>
                                        <p:tgtEl>
                                          <p:spTgt spid="14034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4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1314"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41315" name="Group 3"/>
          <p:cNvGrpSpPr>
            <a:grpSpLocks/>
          </p:cNvGrpSpPr>
          <p:nvPr/>
        </p:nvGrpSpPr>
        <p:grpSpPr bwMode="auto">
          <a:xfrm>
            <a:off x="6705600" y="1905000"/>
            <a:ext cx="1447800" cy="1392238"/>
            <a:chOff x="4224" y="1200"/>
            <a:chExt cx="912" cy="877"/>
          </a:xfrm>
        </p:grpSpPr>
        <p:grpSp>
          <p:nvGrpSpPr>
            <p:cNvPr id="141316" name="Group 4"/>
            <p:cNvGrpSpPr>
              <a:grpSpLocks/>
            </p:cNvGrpSpPr>
            <p:nvPr/>
          </p:nvGrpSpPr>
          <p:grpSpPr bwMode="auto">
            <a:xfrm>
              <a:off x="4224" y="1296"/>
              <a:ext cx="912" cy="781"/>
              <a:chOff x="4224" y="1296"/>
              <a:chExt cx="912" cy="781"/>
            </a:xfrm>
          </p:grpSpPr>
          <p:sp>
            <p:nvSpPr>
              <p:cNvPr id="141317" name="WordArt 5"/>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1318" name="Arc 6"/>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1319" name="WordArt 7"/>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1320" name="Arc 8"/>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1321" name="WordArt 9"/>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1322" name="Arc 10"/>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1323" name="WordArt 11"/>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1324" name="Arc 12"/>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1325" name="Arc 13"/>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1326" name="Arc 14"/>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1327" name="WordArt 15"/>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1328" name="WordArt 16"/>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grpSp>
            <p:nvGrpSpPr>
              <p:cNvPr id="141329" name="Group 17"/>
              <p:cNvGrpSpPr>
                <a:grpSpLocks/>
              </p:cNvGrpSpPr>
              <p:nvPr/>
            </p:nvGrpSpPr>
            <p:grpSpPr bwMode="auto">
              <a:xfrm>
                <a:off x="5040" y="1296"/>
                <a:ext cx="58" cy="136"/>
                <a:chOff x="5040" y="1296"/>
                <a:chExt cx="58" cy="136"/>
              </a:xfrm>
            </p:grpSpPr>
            <p:sp>
              <p:nvSpPr>
                <p:cNvPr id="141330" name="Arc 18"/>
                <p:cNvSpPr>
                  <a:spLocks/>
                </p:cNvSpPr>
                <p:nvPr/>
              </p:nvSpPr>
              <p:spPr bwMode="auto">
                <a:xfrm rot="19833633" flipV="1">
                  <a:off x="5040" y="1296"/>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663300"/>
                  </a:solidFill>
                  <a:round/>
                  <a:headEnd/>
                  <a:tailEnd/>
                </a:ln>
                <a:effectLst/>
              </p:spPr>
              <p:txBody>
                <a:bodyPr anchor="ctr">
                  <a:spAutoFit/>
                </a:bodyPr>
                <a:lstStyle/>
                <a:p>
                  <a:endParaRPr lang="en-US"/>
                </a:p>
              </p:txBody>
            </p:sp>
            <p:sp>
              <p:nvSpPr>
                <p:cNvPr id="141331" name="AutoShape 19"/>
                <p:cNvSpPr>
                  <a:spLocks noChangeArrowheads="1"/>
                </p:cNvSpPr>
                <p:nvPr/>
              </p:nvSpPr>
              <p:spPr bwMode="auto">
                <a:xfrm rot="-1424285">
                  <a:off x="5050" y="1296"/>
                  <a:ext cx="48" cy="48"/>
                </a:xfrm>
                <a:prstGeom prst="triangle">
                  <a:avLst>
                    <a:gd name="adj" fmla="val 52083"/>
                  </a:avLst>
                </a:prstGeom>
                <a:solidFill>
                  <a:srgbClr val="663300"/>
                </a:solidFill>
                <a:ln w="19050" algn="ctr">
                  <a:solidFill>
                    <a:srgbClr val="663300"/>
                  </a:solidFill>
                  <a:miter lim="800000"/>
                  <a:headEnd/>
                  <a:tailEnd/>
                </a:ln>
                <a:effectLst/>
              </p:spPr>
              <p:txBody>
                <a:bodyPr anchor="ctr">
                  <a:spAutoFit/>
                </a:bodyPr>
                <a:lstStyle/>
                <a:p>
                  <a:endParaRPr lang="en-US"/>
                </a:p>
              </p:txBody>
            </p:sp>
          </p:grpSp>
        </p:grpSp>
        <p:sp>
          <p:nvSpPr>
            <p:cNvPr id="141332" name="AutoShape 20"/>
            <p:cNvSpPr>
              <a:spLocks noChangeArrowheads="1"/>
            </p:cNvSpPr>
            <p:nvPr/>
          </p:nvSpPr>
          <p:spPr bwMode="auto">
            <a:xfrm flipH="1">
              <a:off x="4992" y="1200"/>
              <a:ext cx="48" cy="48"/>
            </a:xfrm>
            <a:prstGeom prst="triangle">
              <a:avLst>
                <a:gd name="adj" fmla="val 50000"/>
              </a:avLst>
            </a:prstGeom>
            <a:noFill/>
            <a:ln w="57150" algn="ctr">
              <a:solidFill>
                <a:srgbClr val="663300"/>
              </a:solidFill>
              <a:miter lim="800000"/>
              <a:headEnd/>
              <a:tailEnd/>
            </a:ln>
            <a:effectLst/>
          </p:spPr>
          <p:txBody>
            <a:bodyPr anchor="ctr">
              <a:spAutoFit/>
            </a:bodyPr>
            <a:lstStyle/>
            <a:p>
              <a:endParaRPr lang="en-US"/>
            </a:p>
          </p:txBody>
        </p:sp>
      </p:grpSp>
      <p:grpSp>
        <p:nvGrpSpPr>
          <p:cNvPr id="141333" name="Group 21"/>
          <p:cNvGrpSpPr>
            <a:grpSpLocks/>
          </p:cNvGrpSpPr>
          <p:nvPr/>
        </p:nvGrpSpPr>
        <p:grpSpPr bwMode="auto">
          <a:xfrm>
            <a:off x="2590800" y="1866900"/>
            <a:ext cx="4870450" cy="736600"/>
            <a:chOff x="1632" y="1176"/>
            <a:chExt cx="3068" cy="464"/>
          </a:xfrm>
        </p:grpSpPr>
        <p:sp>
          <p:nvSpPr>
            <p:cNvPr id="141334" name="WordArt 22"/>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1335" name="WordArt 23"/>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1336" name="WordArt 24"/>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1337" name="WordArt 25"/>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1338" name="WordArt 26"/>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1339" name="WordArt 27"/>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1340" name="Freeform 28"/>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41341" name="WordArt 29"/>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41342" name="Freeform 30"/>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41343" name="WordArt 31"/>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41344" name="Group 32"/>
          <p:cNvGrpSpPr>
            <a:grpSpLocks/>
          </p:cNvGrpSpPr>
          <p:nvPr/>
        </p:nvGrpSpPr>
        <p:grpSpPr bwMode="auto">
          <a:xfrm>
            <a:off x="5638800" y="2565400"/>
            <a:ext cx="685800" cy="330200"/>
            <a:chOff x="2112" y="1236"/>
            <a:chExt cx="1920" cy="924"/>
          </a:xfrm>
        </p:grpSpPr>
        <p:sp>
          <p:nvSpPr>
            <p:cNvPr id="141345" name="Oval 33"/>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41346" name="Group 34"/>
            <p:cNvGrpSpPr>
              <a:grpSpLocks/>
            </p:cNvGrpSpPr>
            <p:nvPr/>
          </p:nvGrpSpPr>
          <p:grpSpPr bwMode="auto">
            <a:xfrm>
              <a:off x="2112" y="1236"/>
              <a:ext cx="1824" cy="924"/>
              <a:chOff x="2112" y="1236"/>
              <a:chExt cx="1824" cy="924"/>
            </a:xfrm>
          </p:grpSpPr>
          <p:sp>
            <p:nvSpPr>
              <p:cNvPr id="141347" name="WordArt 35"/>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41348" name="WordArt 36"/>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41349" name="WordArt 37"/>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sp>
        <p:nvSpPr>
          <p:cNvPr id="141350" name="Text Box 38"/>
          <p:cNvSpPr txBox="1">
            <a:spLocks noChangeArrowheads="1"/>
          </p:cNvSpPr>
          <p:nvPr/>
        </p:nvSpPr>
        <p:spPr bwMode="auto">
          <a:xfrm>
            <a:off x="304800" y="487363"/>
            <a:ext cx="7086600" cy="579437"/>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2.2.3.2.1  Foundation of Substance Centered on Moses</a:t>
            </a:r>
          </a:p>
        </p:txBody>
      </p:sp>
      <p:sp>
        <p:nvSpPr>
          <p:cNvPr id="141351" name="Text Box 39"/>
          <p:cNvSpPr txBox="1">
            <a:spLocks noChangeArrowheads="1"/>
          </p:cNvSpPr>
          <p:nvPr/>
        </p:nvSpPr>
        <p:spPr bwMode="auto">
          <a:xfrm>
            <a:off x="304800" y="0"/>
            <a:ext cx="4800600" cy="579438"/>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2.2.3.2  The Foundation of Substance</a:t>
            </a:r>
          </a:p>
        </p:txBody>
      </p:sp>
      <p:grpSp>
        <p:nvGrpSpPr>
          <p:cNvPr id="141352" name="Group 40"/>
          <p:cNvGrpSpPr>
            <a:grpSpLocks/>
          </p:cNvGrpSpPr>
          <p:nvPr/>
        </p:nvGrpSpPr>
        <p:grpSpPr bwMode="auto">
          <a:xfrm>
            <a:off x="2540000" y="1981200"/>
            <a:ext cx="4927600" cy="2773363"/>
            <a:chOff x="1600" y="1248"/>
            <a:chExt cx="3104" cy="1747"/>
          </a:xfrm>
        </p:grpSpPr>
        <p:sp>
          <p:nvSpPr>
            <p:cNvPr id="141353" name="Oval 41"/>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41354" name="Group 42"/>
            <p:cNvGrpSpPr>
              <a:grpSpLocks/>
            </p:cNvGrpSpPr>
            <p:nvPr/>
          </p:nvGrpSpPr>
          <p:grpSpPr bwMode="auto">
            <a:xfrm>
              <a:off x="1600" y="1248"/>
              <a:ext cx="3104" cy="1747"/>
              <a:chOff x="1600" y="1248"/>
              <a:chExt cx="3104" cy="1747"/>
            </a:xfrm>
          </p:grpSpPr>
          <p:grpSp>
            <p:nvGrpSpPr>
              <p:cNvPr id="141355" name="Group 43"/>
              <p:cNvGrpSpPr>
                <a:grpSpLocks/>
              </p:cNvGrpSpPr>
              <p:nvPr/>
            </p:nvGrpSpPr>
            <p:grpSpPr bwMode="auto">
              <a:xfrm>
                <a:off x="1600" y="1567"/>
                <a:ext cx="1057" cy="1386"/>
                <a:chOff x="1600" y="1567"/>
                <a:chExt cx="1057" cy="1386"/>
              </a:xfrm>
            </p:grpSpPr>
            <p:sp>
              <p:nvSpPr>
                <p:cNvPr id="141356" name="Freeform 44"/>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57" name="Freeform 45"/>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41358" name="Group 46"/>
                <p:cNvGrpSpPr>
                  <a:grpSpLocks/>
                </p:cNvGrpSpPr>
                <p:nvPr/>
              </p:nvGrpSpPr>
              <p:grpSpPr bwMode="auto">
                <a:xfrm>
                  <a:off x="1920" y="1595"/>
                  <a:ext cx="672" cy="1252"/>
                  <a:chOff x="1920" y="1595"/>
                  <a:chExt cx="672" cy="1252"/>
                </a:xfrm>
              </p:grpSpPr>
              <p:sp>
                <p:nvSpPr>
                  <p:cNvPr id="141359" name="Freeform 47"/>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60" name="Freeform 48"/>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61" name="Freeform 49"/>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62" name="Freeform 50"/>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63" name="Freeform 51"/>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41364" name="Oval 52"/>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1365" name="Oval 53"/>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1366" name="Oval 54"/>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41367" name="Group 55"/>
              <p:cNvGrpSpPr>
                <a:grpSpLocks/>
              </p:cNvGrpSpPr>
              <p:nvPr/>
            </p:nvGrpSpPr>
            <p:grpSpPr bwMode="auto">
              <a:xfrm>
                <a:off x="2832" y="1248"/>
                <a:ext cx="1872" cy="1747"/>
                <a:chOff x="2832" y="1248"/>
                <a:chExt cx="1872" cy="1747"/>
              </a:xfrm>
            </p:grpSpPr>
            <p:sp>
              <p:nvSpPr>
                <p:cNvPr id="141368" name="Oval 56"/>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1369" name="Oval 57"/>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1370" name="Freeform 58"/>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71" name="Freeform 59"/>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72" name="Freeform 60"/>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73" name="Freeform 61"/>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74" name="Oval 62"/>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1375" name="Freeform 63"/>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76" name="Freeform 64"/>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77" name="Freeform 65"/>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78" name="Freeform 66"/>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79" name="Freeform 67"/>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80" name="Freeform 68"/>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81" name="Freeform 69"/>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82" name="Freeform 70"/>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83" name="Freeform 71"/>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1384" name="Freeform 72"/>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41385" name="WordArt 73"/>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41386" name="Oval 74"/>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pic>
        <p:nvPicPr>
          <p:cNvPr id="141387" name="Picture 75" descr="Israel marching through Wilderness"/>
          <p:cNvPicPr>
            <a:picLocks noChangeAspect="1" noChangeArrowheads="1"/>
          </p:cNvPicPr>
          <p:nvPr/>
        </p:nvPicPr>
        <p:blipFill>
          <a:blip r:embed="rId4"/>
          <a:srcRect l="8020" t="32759" r="2287"/>
          <a:stretch>
            <a:fillRect/>
          </a:stretch>
        </p:blipFill>
        <p:spPr bwMode="auto">
          <a:xfrm>
            <a:off x="2135188" y="990600"/>
            <a:ext cx="4445000" cy="4648200"/>
          </a:xfrm>
          <a:prstGeom prst="rect">
            <a:avLst/>
          </a:prstGeom>
          <a:solidFill>
            <a:srgbClr val="FFFFE9"/>
          </a:solidFill>
        </p:spPr>
      </p:pic>
      <p:sp>
        <p:nvSpPr>
          <p:cNvPr id="141388" name="WordArt 76"/>
          <p:cNvSpPr>
            <a:spLocks noChangeArrowheads="1" noChangeShapeType="1" noTextEdit="1"/>
          </p:cNvSpPr>
          <p:nvPr/>
        </p:nvSpPr>
        <p:spPr bwMode="auto">
          <a:xfrm>
            <a:off x="2057400" y="3124200"/>
            <a:ext cx="4495800" cy="1143000"/>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Dispensation to start</a:t>
            </a:r>
          </a:p>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based on the rock</a:t>
            </a:r>
          </a:p>
        </p:txBody>
      </p:sp>
      <p:sp>
        <p:nvSpPr>
          <p:cNvPr id="141389" name="AutoShape 77"/>
          <p:cNvSpPr>
            <a:spLocks noChangeArrowheads="1"/>
          </p:cNvSpPr>
          <p:nvPr/>
        </p:nvSpPr>
        <p:spPr bwMode="auto">
          <a:xfrm rot="10800000">
            <a:off x="1363663" y="2162175"/>
            <a:ext cx="276225" cy="827088"/>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41390" name="Group 78"/>
          <p:cNvGrpSpPr>
            <a:grpSpLocks/>
          </p:cNvGrpSpPr>
          <p:nvPr/>
        </p:nvGrpSpPr>
        <p:grpSpPr bwMode="auto">
          <a:xfrm>
            <a:off x="1047750" y="1247775"/>
            <a:ext cx="908050" cy="896938"/>
            <a:chOff x="4704" y="288"/>
            <a:chExt cx="672" cy="720"/>
          </a:xfrm>
        </p:grpSpPr>
        <p:sp>
          <p:nvSpPr>
            <p:cNvPr id="141391" name="Oval 79"/>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41392" name="WordArt 80"/>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41393" name="Group 81"/>
          <p:cNvGrpSpPr>
            <a:grpSpLocks/>
          </p:cNvGrpSpPr>
          <p:nvPr/>
        </p:nvGrpSpPr>
        <p:grpSpPr bwMode="auto">
          <a:xfrm>
            <a:off x="792163" y="2489200"/>
            <a:ext cx="1417637" cy="647700"/>
            <a:chOff x="1344" y="2736"/>
            <a:chExt cx="1056" cy="528"/>
          </a:xfrm>
        </p:grpSpPr>
        <p:sp>
          <p:nvSpPr>
            <p:cNvPr id="141394" name="Oval 82"/>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1395" name="WordArt 83"/>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141396" name="AutoShape 84"/>
          <p:cNvSpPr>
            <a:spLocks noChangeArrowheads="1"/>
          </p:cNvSpPr>
          <p:nvPr/>
        </p:nvSpPr>
        <p:spPr bwMode="auto">
          <a:xfrm rot="5400000">
            <a:off x="4495800" y="485775"/>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41397" name="Group 85"/>
          <p:cNvGrpSpPr>
            <a:grpSpLocks/>
          </p:cNvGrpSpPr>
          <p:nvPr/>
        </p:nvGrpSpPr>
        <p:grpSpPr bwMode="auto">
          <a:xfrm>
            <a:off x="2781300" y="4648200"/>
            <a:ext cx="3048000" cy="649288"/>
            <a:chOff x="3840" y="960"/>
            <a:chExt cx="1440" cy="539"/>
          </a:xfrm>
        </p:grpSpPr>
        <p:sp>
          <p:nvSpPr>
            <p:cNvPr id="141398" name="Oval 86"/>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41399" name="WordArt 87"/>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Enter Canaan</a:t>
              </a:r>
            </a:p>
          </p:txBody>
        </p:sp>
      </p:grpSp>
      <p:sp>
        <p:nvSpPr>
          <p:cNvPr id="141400" name="AutoShape 88"/>
          <p:cNvSpPr>
            <a:spLocks noChangeArrowheads="1"/>
          </p:cNvSpPr>
          <p:nvPr/>
        </p:nvSpPr>
        <p:spPr bwMode="auto">
          <a:xfrm rot="10800000" flipV="1">
            <a:off x="4041775" y="4267200"/>
            <a:ext cx="527050" cy="304800"/>
          </a:xfrm>
          <a:prstGeom prst="downArrow">
            <a:avLst>
              <a:gd name="adj1" fmla="val 52417"/>
              <a:gd name="adj2" fmla="val 47398"/>
            </a:avLst>
          </a:prstGeom>
          <a:solidFill>
            <a:srgbClr val="FFFFCC"/>
          </a:solidFill>
          <a:ln w="9525" algn="ctr">
            <a:solidFill>
              <a:srgbClr val="FF9900"/>
            </a:solidFill>
            <a:miter lim="800000"/>
            <a:headEnd/>
            <a:tailEnd/>
          </a:ln>
          <a:effectLst/>
        </p:spPr>
        <p:txBody>
          <a:bodyPr wrap="none" anchor="ctr"/>
          <a:lstStyle/>
          <a:p>
            <a:pPr algn="ctr"/>
            <a:endParaRPr lang="en-US">
              <a:latin typeface="Arial Black" pitchFamily="34" charset="0"/>
            </a:endParaRPr>
          </a:p>
        </p:txBody>
      </p:sp>
      <p:grpSp>
        <p:nvGrpSpPr>
          <p:cNvPr id="141401" name="Group 89"/>
          <p:cNvGrpSpPr>
            <a:grpSpLocks/>
          </p:cNvGrpSpPr>
          <p:nvPr/>
        </p:nvGrpSpPr>
        <p:grpSpPr bwMode="auto">
          <a:xfrm>
            <a:off x="3124200" y="2027238"/>
            <a:ext cx="2362200" cy="744537"/>
            <a:chOff x="2129" y="683"/>
            <a:chExt cx="1488" cy="469"/>
          </a:xfrm>
        </p:grpSpPr>
        <p:sp>
          <p:nvSpPr>
            <p:cNvPr id="141402" name="Rectangle 90"/>
            <p:cNvSpPr>
              <a:spLocks noChangeArrowheads="1"/>
            </p:cNvSpPr>
            <p:nvPr/>
          </p:nvSpPr>
          <p:spPr bwMode="auto">
            <a:xfrm>
              <a:off x="2161" y="683"/>
              <a:ext cx="1422"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41403" name="Text Box 91"/>
            <p:cNvSpPr txBox="1">
              <a:spLocks noChangeArrowheads="1"/>
            </p:cNvSpPr>
            <p:nvPr/>
          </p:nvSpPr>
          <p:spPr bwMode="auto">
            <a:xfrm>
              <a:off x="2129" y="694"/>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141404" name="Rectangle 92"/>
          <p:cNvSpPr>
            <a:spLocks noChangeArrowheads="1"/>
          </p:cNvSpPr>
          <p:nvPr/>
        </p:nvSpPr>
        <p:spPr bwMode="auto">
          <a:xfrm>
            <a:off x="0" y="5562600"/>
            <a:ext cx="9144000" cy="1295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1405" name="Text Box 93"/>
          <p:cNvSpPr txBox="1">
            <a:spLocks noChangeArrowheads="1"/>
          </p:cNvSpPr>
          <p:nvPr/>
        </p:nvSpPr>
        <p:spPr bwMode="auto">
          <a:xfrm>
            <a:off x="914400" y="5722203"/>
            <a:ext cx="7391400" cy="830997"/>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Henceforth, had the </a:t>
            </a:r>
            <a:r>
              <a:rPr lang="en-US" sz="2000" b="1" u="sng" dirty="0">
                <a:solidFill>
                  <a:schemeClr val="bg1"/>
                </a:solidFill>
                <a:latin typeface="Arial Narrow" pitchFamily="34" charset="0"/>
              </a:rPr>
              <a:t>Israelites</a:t>
            </a:r>
            <a:r>
              <a:rPr lang="en-US" sz="2000" b="1" dirty="0">
                <a:solidFill>
                  <a:schemeClr val="bg1"/>
                </a:solidFill>
                <a:latin typeface="Arial Narrow" pitchFamily="34" charset="0"/>
              </a:rPr>
              <a:t> honored the Tabernacle with faith and devotion and followed </a:t>
            </a: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 into </a:t>
            </a:r>
            <a:r>
              <a:rPr lang="en-US" sz="2000" b="1" u="sng" dirty="0">
                <a:solidFill>
                  <a:schemeClr val="bg1"/>
                </a:solidFill>
                <a:latin typeface="Arial Narrow" pitchFamily="34" charset="0"/>
              </a:rPr>
              <a:t>Canaan</a:t>
            </a:r>
            <a:r>
              <a:rPr lang="en-US" sz="2000" b="1" dirty="0">
                <a:solidFill>
                  <a:schemeClr val="bg1"/>
                </a:solidFill>
                <a:latin typeface="Arial Narrow" pitchFamily="34" charset="0"/>
              </a:rPr>
              <a:t>, they would have established the </a:t>
            </a:r>
            <a:r>
              <a:rPr lang="en-US" sz="2000" b="1" u="sng" dirty="0">
                <a:solidFill>
                  <a:schemeClr val="bg1"/>
                </a:solidFill>
                <a:latin typeface="Arial Narrow" pitchFamily="34" charset="0"/>
              </a:rPr>
              <a:t>foundation of substance</a:t>
            </a:r>
            <a:r>
              <a:rPr lang="en-US" sz="2000" b="1" dirty="0">
                <a:solidFill>
                  <a:schemeClr val="bg1"/>
                </a:solidFill>
                <a:latin typeface="Arial Narrow" pitchFamily="34" charset="0"/>
              </a:rPr>
              <a:t> in the third national course </a:t>
            </a:r>
            <a:r>
              <a:rPr lang="en-US" sz="1600" dirty="0">
                <a:solidFill>
                  <a:schemeClr val="bg1"/>
                </a:solidFill>
                <a:latin typeface="Arial Narrow" pitchFamily="34" charset="0"/>
              </a:rPr>
              <a:t>(p. 254).</a:t>
            </a:r>
          </a:p>
        </p:txBody>
      </p:sp>
      <p:grpSp>
        <p:nvGrpSpPr>
          <p:cNvPr id="141406" name="Group 94"/>
          <p:cNvGrpSpPr>
            <a:grpSpLocks/>
          </p:cNvGrpSpPr>
          <p:nvPr/>
        </p:nvGrpSpPr>
        <p:grpSpPr bwMode="auto">
          <a:xfrm>
            <a:off x="6324600" y="2503488"/>
            <a:ext cx="2000250" cy="649287"/>
            <a:chOff x="3840" y="960"/>
            <a:chExt cx="1440" cy="539"/>
          </a:xfrm>
        </p:grpSpPr>
        <p:sp>
          <p:nvSpPr>
            <p:cNvPr id="141407" name="Oval 95"/>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41408" name="WordArt 96"/>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1405"/>
                                        </p:tgtEl>
                                        <p:attrNameLst>
                                          <p:attrName>style.visibility</p:attrName>
                                        </p:attrNameLst>
                                      </p:cBhvr>
                                      <p:to>
                                        <p:strVal val="visible"/>
                                      </p:to>
                                    </p:set>
                                    <p:animEffect transition="in" filter="barn(outVertical)">
                                      <p:cBhvr>
                                        <p:cTn id="7" dur="500"/>
                                        <p:tgtEl>
                                          <p:spTgt spid="14140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141406"/>
                                        </p:tgtEl>
                                        <p:attrNameLst>
                                          <p:attrName>style.visibility</p:attrName>
                                        </p:attrNameLst>
                                      </p:cBhvr>
                                      <p:to>
                                        <p:strVal val="visible"/>
                                      </p:to>
                                    </p:set>
                                    <p:anim calcmode="lin" valueType="num">
                                      <p:cBhvr>
                                        <p:cTn id="12" dur="1000" fill="hold"/>
                                        <p:tgtEl>
                                          <p:spTgt spid="141406"/>
                                        </p:tgtEl>
                                        <p:attrNameLst>
                                          <p:attrName>ppt_w</p:attrName>
                                        </p:attrNameLst>
                                      </p:cBhvr>
                                      <p:tavLst>
                                        <p:tav tm="0">
                                          <p:val>
                                            <p:strVal val="2/3*#ppt_w"/>
                                          </p:val>
                                        </p:tav>
                                        <p:tav tm="100000">
                                          <p:val>
                                            <p:strVal val="#ppt_w"/>
                                          </p:val>
                                        </p:tav>
                                      </p:tavLst>
                                    </p:anim>
                                    <p:anim calcmode="lin" valueType="num">
                                      <p:cBhvr>
                                        <p:cTn id="13" dur="1000" fill="hold"/>
                                        <p:tgtEl>
                                          <p:spTgt spid="141406"/>
                                        </p:tgtEl>
                                        <p:attrNameLst>
                                          <p:attrName>ppt_h</p:attrName>
                                        </p:attrNameLst>
                                      </p:cBhvr>
                                      <p:tavLst>
                                        <p:tav tm="0">
                                          <p:val>
                                            <p:strVal val="2/3*#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141387"/>
                                        </p:tgtEl>
                                        <p:attrNameLst>
                                          <p:attrName>style.visibility</p:attrName>
                                        </p:attrNameLst>
                                      </p:cBhvr>
                                      <p:to>
                                        <p:strVal val="visible"/>
                                      </p:to>
                                    </p:set>
                                    <p:animEffect transition="in" filter="fade">
                                      <p:cBhvr>
                                        <p:cTn id="16" dur="2000"/>
                                        <p:tgtEl>
                                          <p:spTgt spid="14138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72" fill="hold" nodeType="clickEffect">
                                  <p:stCondLst>
                                    <p:cond delay="0"/>
                                  </p:stCondLst>
                                  <p:childTnLst>
                                    <p:set>
                                      <p:cBhvr>
                                        <p:cTn id="20" dur="1" fill="hold">
                                          <p:stCondLst>
                                            <p:cond delay="0"/>
                                          </p:stCondLst>
                                        </p:cTn>
                                        <p:tgtEl>
                                          <p:spTgt spid="141393"/>
                                        </p:tgtEl>
                                        <p:attrNameLst>
                                          <p:attrName>style.visibility</p:attrName>
                                        </p:attrNameLst>
                                      </p:cBhvr>
                                      <p:to>
                                        <p:strVal val="visible"/>
                                      </p:to>
                                    </p:set>
                                    <p:anim calcmode="lin" valueType="num">
                                      <p:cBhvr>
                                        <p:cTn id="21" dur="500" fill="hold"/>
                                        <p:tgtEl>
                                          <p:spTgt spid="141393"/>
                                        </p:tgtEl>
                                        <p:attrNameLst>
                                          <p:attrName>ppt_w</p:attrName>
                                        </p:attrNameLst>
                                      </p:cBhvr>
                                      <p:tavLst>
                                        <p:tav tm="0">
                                          <p:val>
                                            <p:strVal val="2/3*#ppt_w"/>
                                          </p:val>
                                        </p:tav>
                                        <p:tav tm="100000">
                                          <p:val>
                                            <p:strVal val="#ppt_w"/>
                                          </p:val>
                                        </p:tav>
                                      </p:tavLst>
                                    </p:anim>
                                    <p:anim calcmode="lin" valueType="num">
                                      <p:cBhvr>
                                        <p:cTn id="22" dur="500" fill="hold"/>
                                        <p:tgtEl>
                                          <p:spTgt spid="141393"/>
                                        </p:tgtEl>
                                        <p:attrNameLst>
                                          <p:attrName>ppt_h</p:attrName>
                                        </p:attrNameLst>
                                      </p:cBhvr>
                                      <p:tavLst>
                                        <p:tav tm="0">
                                          <p:val>
                                            <p:strVal val="2/3*#ppt_h"/>
                                          </p:val>
                                        </p:tav>
                                        <p:tav tm="100000">
                                          <p:val>
                                            <p:strVal val="#ppt_h"/>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41389"/>
                                        </p:tgtEl>
                                        <p:attrNameLst>
                                          <p:attrName>style.visibility</p:attrName>
                                        </p:attrNameLst>
                                      </p:cBhvr>
                                      <p:to>
                                        <p:strVal val="visible"/>
                                      </p:to>
                                    </p:set>
                                    <p:animEffect transition="in" filter="fade">
                                      <p:cBhvr>
                                        <p:cTn id="25" dur="2000"/>
                                        <p:tgtEl>
                                          <p:spTgt spid="141389"/>
                                        </p:tgtEl>
                                      </p:cBhvr>
                                    </p:animEffect>
                                  </p:childTnLst>
                                </p:cTn>
                              </p:par>
                              <p:par>
                                <p:cTn id="26" presetID="10" presetClass="entr" presetSubtype="0" fill="hold" nodeType="withEffect">
                                  <p:stCondLst>
                                    <p:cond delay="0"/>
                                  </p:stCondLst>
                                  <p:childTnLst>
                                    <p:set>
                                      <p:cBhvr>
                                        <p:cTn id="27" dur="1" fill="hold">
                                          <p:stCondLst>
                                            <p:cond delay="0"/>
                                          </p:stCondLst>
                                        </p:cTn>
                                        <p:tgtEl>
                                          <p:spTgt spid="141390"/>
                                        </p:tgtEl>
                                        <p:attrNameLst>
                                          <p:attrName>style.visibility</p:attrName>
                                        </p:attrNameLst>
                                      </p:cBhvr>
                                      <p:to>
                                        <p:strVal val="visible"/>
                                      </p:to>
                                    </p:set>
                                    <p:animEffect transition="in" filter="fade">
                                      <p:cBhvr>
                                        <p:cTn id="28" dur="1000"/>
                                        <p:tgtEl>
                                          <p:spTgt spid="141390"/>
                                        </p:tgtEl>
                                      </p:cBhvr>
                                    </p:animEffect>
                                  </p:childTnLst>
                                </p:cTn>
                              </p:par>
                              <p:par>
                                <p:cTn id="29" presetID="10" presetClass="exit" presetSubtype="0" fill="hold" nodeType="withEffect">
                                  <p:stCondLst>
                                    <p:cond delay="0"/>
                                  </p:stCondLst>
                                  <p:childTnLst>
                                    <p:animEffect transition="out" filter="fade">
                                      <p:cBhvr>
                                        <p:cTn id="30" dur="1000"/>
                                        <p:tgtEl>
                                          <p:spTgt spid="141387"/>
                                        </p:tgtEl>
                                      </p:cBhvr>
                                    </p:animEffect>
                                    <p:set>
                                      <p:cBhvr>
                                        <p:cTn id="31" dur="1" fill="hold">
                                          <p:stCondLst>
                                            <p:cond delay="999"/>
                                          </p:stCondLst>
                                        </p:cTn>
                                        <p:tgtEl>
                                          <p:spTgt spid="141387"/>
                                        </p:tgtEl>
                                        <p:attrNameLst>
                                          <p:attrName>style.visibility</p:attrName>
                                        </p:attrNameLst>
                                      </p:cBhvr>
                                      <p:to>
                                        <p:strVal val="hidden"/>
                                      </p:to>
                                    </p:set>
                                  </p:childTnLst>
                                </p:cTn>
                              </p:par>
                              <p:par>
                                <p:cTn id="32" presetID="17" presetClass="entr" presetSubtype="2" fill="hold" grpId="0" nodeType="withEffect">
                                  <p:stCondLst>
                                    <p:cond delay="0"/>
                                  </p:stCondLst>
                                  <p:childTnLst>
                                    <p:set>
                                      <p:cBhvr>
                                        <p:cTn id="33" dur="1" fill="hold">
                                          <p:stCondLst>
                                            <p:cond delay="0"/>
                                          </p:stCondLst>
                                        </p:cTn>
                                        <p:tgtEl>
                                          <p:spTgt spid="141396"/>
                                        </p:tgtEl>
                                        <p:attrNameLst>
                                          <p:attrName>style.visibility</p:attrName>
                                        </p:attrNameLst>
                                      </p:cBhvr>
                                      <p:to>
                                        <p:strVal val="visible"/>
                                      </p:to>
                                    </p:set>
                                    <p:anim calcmode="lin" valueType="num">
                                      <p:cBhvr>
                                        <p:cTn id="34" dur="1000" fill="hold"/>
                                        <p:tgtEl>
                                          <p:spTgt spid="141396"/>
                                        </p:tgtEl>
                                        <p:attrNameLst>
                                          <p:attrName>ppt_x</p:attrName>
                                        </p:attrNameLst>
                                      </p:cBhvr>
                                      <p:tavLst>
                                        <p:tav tm="0">
                                          <p:val>
                                            <p:strVal val="#ppt_x+#ppt_w/2"/>
                                          </p:val>
                                        </p:tav>
                                        <p:tav tm="100000">
                                          <p:val>
                                            <p:strVal val="#ppt_x"/>
                                          </p:val>
                                        </p:tav>
                                      </p:tavLst>
                                    </p:anim>
                                    <p:anim calcmode="lin" valueType="num">
                                      <p:cBhvr>
                                        <p:cTn id="35" dur="1000" fill="hold"/>
                                        <p:tgtEl>
                                          <p:spTgt spid="141396"/>
                                        </p:tgtEl>
                                        <p:attrNameLst>
                                          <p:attrName>ppt_y</p:attrName>
                                        </p:attrNameLst>
                                      </p:cBhvr>
                                      <p:tavLst>
                                        <p:tav tm="0">
                                          <p:val>
                                            <p:strVal val="#ppt_y"/>
                                          </p:val>
                                        </p:tav>
                                        <p:tav tm="100000">
                                          <p:val>
                                            <p:strVal val="#ppt_y"/>
                                          </p:val>
                                        </p:tav>
                                      </p:tavLst>
                                    </p:anim>
                                    <p:anim calcmode="lin" valueType="num">
                                      <p:cBhvr>
                                        <p:cTn id="36" dur="1000" fill="hold"/>
                                        <p:tgtEl>
                                          <p:spTgt spid="141396"/>
                                        </p:tgtEl>
                                        <p:attrNameLst>
                                          <p:attrName>ppt_w</p:attrName>
                                        </p:attrNameLst>
                                      </p:cBhvr>
                                      <p:tavLst>
                                        <p:tav tm="0">
                                          <p:val>
                                            <p:fltVal val="0"/>
                                          </p:val>
                                        </p:tav>
                                        <p:tav tm="100000">
                                          <p:val>
                                            <p:strVal val="#ppt_w"/>
                                          </p:val>
                                        </p:tav>
                                      </p:tavLst>
                                    </p:anim>
                                    <p:anim calcmode="lin" valueType="num">
                                      <p:cBhvr>
                                        <p:cTn id="37" dur="1000" fill="hold"/>
                                        <p:tgtEl>
                                          <p:spTgt spid="14139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1397"/>
                                        </p:tgtEl>
                                        <p:attrNameLst>
                                          <p:attrName>style.visibility</p:attrName>
                                        </p:attrNameLst>
                                      </p:cBhvr>
                                      <p:to>
                                        <p:strVal val="visible"/>
                                      </p:to>
                                    </p:set>
                                    <p:animEffect transition="in" filter="fade">
                                      <p:cBhvr>
                                        <p:cTn id="42" dur="1000"/>
                                        <p:tgtEl>
                                          <p:spTgt spid="141397"/>
                                        </p:tgtEl>
                                      </p:cBhvr>
                                    </p:animEffect>
                                    <p:anim calcmode="lin" valueType="num">
                                      <p:cBhvr>
                                        <p:cTn id="43" dur="1000" fill="hold"/>
                                        <p:tgtEl>
                                          <p:spTgt spid="141397"/>
                                        </p:tgtEl>
                                        <p:attrNameLst>
                                          <p:attrName>ppt_x</p:attrName>
                                        </p:attrNameLst>
                                      </p:cBhvr>
                                      <p:tavLst>
                                        <p:tav tm="0">
                                          <p:val>
                                            <p:strVal val="#ppt_x"/>
                                          </p:val>
                                        </p:tav>
                                        <p:tav tm="100000">
                                          <p:val>
                                            <p:strVal val="#ppt_x"/>
                                          </p:val>
                                        </p:tav>
                                      </p:tavLst>
                                    </p:anim>
                                    <p:anim calcmode="lin" valueType="num">
                                      <p:cBhvr>
                                        <p:cTn id="44" dur="1000" fill="hold"/>
                                        <p:tgtEl>
                                          <p:spTgt spid="141397"/>
                                        </p:tgtEl>
                                        <p:attrNameLst>
                                          <p:attrName>ppt_y</p:attrName>
                                        </p:attrNameLst>
                                      </p:cBhvr>
                                      <p:tavLst>
                                        <p:tav tm="0">
                                          <p:val>
                                            <p:strVal val="#ppt_y+.1"/>
                                          </p:val>
                                        </p:tav>
                                        <p:tav tm="100000">
                                          <p:val>
                                            <p:strVal val="#ppt_y"/>
                                          </p:val>
                                        </p:tav>
                                      </p:tavLst>
                                    </p:anim>
                                  </p:childTnLst>
                                </p:cTn>
                              </p:par>
                              <p:par>
                                <p:cTn id="45" presetID="22" presetClass="entr" presetSubtype="1" fill="hold" grpId="0" nodeType="withEffect">
                                  <p:stCondLst>
                                    <p:cond delay="0"/>
                                  </p:stCondLst>
                                  <p:childTnLst>
                                    <p:set>
                                      <p:cBhvr>
                                        <p:cTn id="46" dur="1" fill="hold">
                                          <p:stCondLst>
                                            <p:cond delay="0"/>
                                          </p:stCondLst>
                                        </p:cTn>
                                        <p:tgtEl>
                                          <p:spTgt spid="141400"/>
                                        </p:tgtEl>
                                        <p:attrNameLst>
                                          <p:attrName>style.visibility</p:attrName>
                                        </p:attrNameLst>
                                      </p:cBhvr>
                                      <p:to>
                                        <p:strVal val="visible"/>
                                      </p:to>
                                    </p:set>
                                    <p:animEffect transition="in" filter="wipe(up)">
                                      <p:cBhvr>
                                        <p:cTn id="47" dur="500"/>
                                        <p:tgtEl>
                                          <p:spTgt spid="141400"/>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72" fill="hold" nodeType="clickEffect">
                                  <p:stCondLst>
                                    <p:cond delay="0"/>
                                  </p:stCondLst>
                                  <p:childTnLst>
                                    <p:set>
                                      <p:cBhvr>
                                        <p:cTn id="51" dur="1" fill="hold">
                                          <p:stCondLst>
                                            <p:cond delay="0"/>
                                          </p:stCondLst>
                                        </p:cTn>
                                        <p:tgtEl>
                                          <p:spTgt spid="141401"/>
                                        </p:tgtEl>
                                        <p:attrNameLst>
                                          <p:attrName>style.visibility</p:attrName>
                                        </p:attrNameLst>
                                      </p:cBhvr>
                                      <p:to>
                                        <p:strVal val="visible"/>
                                      </p:to>
                                    </p:set>
                                    <p:anim calcmode="lin" valueType="num">
                                      <p:cBhvr>
                                        <p:cTn id="52" dur="1000" fill="hold"/>
                                        <p:tgtEl>
                                          <p:spTgt spid="141401"/>
                                        </p:tgtEl>
                                        <p:attrNameLst>
                                          <p:attrName>ppt_w</p:attrName>
                                        </p:attrNameLst>
                                      </p:cBhvr>
                                      <p:tavLst>
                                        <p:tav tm="0">
                                          <p:val>
                                            <p:strVal val="2/3*#ppt_w"/>
                                          </p:val>
                                        </p:tav>
                                        <p:tav tm="100000">
                                          <p:val>
                                            <p:strVal val="#ppt_w"/>
                                          </p:val>
                                        </p:tav>
                                      </p:tavLst>
                                    </p:anim>
                                    <p:anim calcmode="lin" valueType="num">
                                      <p:cBhvr>
                                        <p:cTn id="53" dur="1000" fill="hold"/>
                                        <p:tgtEl>
                                          <p:spTgt spid="141401"/>
                                        </p:tgtEl>
                                        <p:attrNameLst>
                                          <p:attrName>ppt_h</p:attrName>
                                        </p:attrNameLst>
                                      </p:cBhvr>
                                      <p:tavLst>
                                        <p:tav tm="0">
                                          <p:val>
                                            <p:strVal val="2/3*#ppt_h"/>
                                          </p:val>
                                        </p:tav>
                                        <p:tav tm="100000">
                                          <p:val>
                                            <p:strVal val="#ppt_h"/>
                                          </p:val>
                                        </p:tav>
                                      </p:tavLst>
                                    </p:anim>
                                  </p:childTnLst>
                                </p:cTn>
                              </p:par>
                              <p:par>
                                <p:cTn id="54" presetID="6" presetClass="emph" presetSubtype="0" decel="50000" autoRev="1" fill="remove" nodeType="withEffect">
                                  <p:stCondLst>
                                    <p:cond delay="0"/>
                                  </p:stCondLst>
                                  <p:childTnLst>
                                    <p:animScale>
                                      <p:cBhvr>
                                        <p:cTn id="55" dur="2000" fill="hold"/>
                                        <p:tgtEl>
                                          <p:spTgt spid="14140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89" grpId="0" animBg="1"/>
      <p:bldP spid="141396" grpId="0" animBg="1"/>
      <p:bldP spid="141400" grpId="0" animBg="1"/>
      <p:bldP spid="141405"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2338"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42339" name="WordArt 3"/>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sp>
        <p:nvSpPr>
          <p:cNvPr id="142340" name="Freeform 4"/>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grpSp>
        <p:nvGrpSpPr>
          <p:cNvPr id="142341" name="Group 5"/>
          <p:cNvGrpSpPr>
            <a:grpSpLocks/>
          </p:cNvGrpSpPr>
          <p:nvPr/>
        </p:nvGrpSpPr>
        <p:grpSpPr bwMode="auto">
          <a:xfrm>
            <a:off x="6705600" y="1905000"/>
            <a:ext cx="1447800" cy="1392238"/>
            <a:chOff x="4224" y="1200"/>
            <a:chExt cx="912" cy="877"/>
          </a:xfrm>
        </p:grpSpPr>
        <p:grpSp>
          <p:nvGrpSpPr>
            <p:cNvPr id="142342" name="Group 6"/>
            <p:cNvGrpSpPr>
              <a:grpSpLocks/>
            </p:cNvGrpSpPr>
            <p:nvPr/>
          </p:nvGrpSpPr>
          <p:grpSpPr bwMode="auto">
            <a:xfrm>
              <a:off x="4224" y="1296"/>
              <a:ext cx="912" cy="781"/>
              <a:chOff x="4224" y="1296"/>
              <a:chExt cx="912" cy="781"/>
            </a:xfrm>
          </p:grpSpPr>
          <p:sp>
            <p:nvSpPr>
              <p:cNvPr id="142343" name="WordArt 7"/>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2344" name="Arc 8"/>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2345" name="WordArt 9"/>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2346" name="Arc 10"/>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2347" name="WordArt 11"/>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2348" name="Arc 12"/>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2349" name="WordArt 13"/>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2350" name="Arc 14"/>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2351" name="Arc 15"/>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2352" name="Arc 16"/>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2353" name="WordArt 17"/>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2354" name="WordArt 18"/>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grpSp>
            <p:nvGrpSpPr>
              <p:cNvPr id="142355" name="Group 19"/>
              <p:cNvGrpSpPr>
                <a:grpSpLocks/>
              </p:cNvGrpSpPr>
              <p:nvPr/>
            </p:nvGrpSpPr>
            <p:grpSpPr bwMode="auto">
              <a:xfrm>
                <a:off x="5040" y="1296"/>
                <a:ext cx="58" cy="136"/>
                <a:chOff x="5040" y="1296"/>
                <a:chExt cx="58" cy="136"/>
              </a:xfrm>
            </p:grpSpPr>
            <p:sp>
              <p:nvSpPr>
                <p:cNvPr id="142356" name="Arc 20"/>
                <p:cNvSpPr>
                  <a:spLocks/>
                </p:cNvSpPr>
                <p:nvPr/>
              </p:nvSpPr>
              <p:spPr bwMode="auto">
                <a:xfrm rot="19833633" flipV="1">
                  <a:off x="5040" y="1296"/>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663300"/>
                  </a:solidFill>
                  <a:round/>
                  <a:headEnd/>
                  <a:tailEnd/>
                </a:ln>
                <a:effectLst/>
              </p:spPr>
              <p:txBody>
                <a:bodyPr anchor="ctr">
                  <a:spAutoFit/>
                </a:bodyPr>
                <a:lstStyle/>
                <a:p>
                  <a:endParaRPr lang="en-US"/>
                </a:p>
              </p:txBody>
            </p:sp>
            <p:sp>
              <p:nvSpPr>
                <p:cNvPr id="142357" name="AutoShape 21"/>
                <p:cNvSpPr>
                  <a:spLocks noChangeArrowheads="1"/>
                </p:cNvSpPr>
                <p:nvPr/>
              </p:nvSpPr>
              <p:spPr bwMode="auto">
                <a:xfrm rot="-1424285">
                  <a:off x="5050" y="1296"/>
                  <a:ext cx="48" cy="48"/>
                </a:xfrm>
                <a:prstGeom prst="triangle">
                  <a:avLst>
                    <a:gd name="adj" fmla="val 52083"/>
                  </a:avLst>
                </a:prstGeom>
                <a:solidFill>
                  <a:srgbClr val="663300"/>
                </a:solidFill>
                <a:ln w="19050" algn="ctr">
                  <a:solidFill>
                    <a:srgbClr val="663300"/>
                  </a:solidFill>
                  <a:miter lim="800000"/>
                  <a:headEnd/>
                  <a:tailEnd/>
                </a:ln>
                <a:effectLst/>
              </p:spPr>
              <p:txBody>
                <a:bodyPr anchor="ctr">
                  <a:spAutoFit/>
                </a:bodyPr>
                <a:lstStyle/>
                <a:p>
                  <a:endParaRPr lang="en-US"/>
                </a:p>
              </p:txBody>
            </p:sp>
          </p:grpSp>
        </p:grpSp>
        <p:sp>
          <p:nvSpPr>
            <p:cNvPr id="142358" name="AutoShape 22"/>
            <p:cNvSpPr>
              <a:spLocks noChangeArrowheads="1"/>
            </p:cNvSpPr>
            <p:nvPr/>
          </p:nvSpPr>
          <p:spPr bwMode="auto">
            <a:xfrm flipH="1">
              <a:off x="4992" y="1200"/>
              <a:ext cx="48" cy="48"/>
            </a:xfrm>
            <a:prstGeom prst="triangle">
              <a:avLst>
                <a:gd name="adj" fmla="val 50000"/>
              </a:avLst>
            </a:prstGeom>
            <a:noFill/>
            <a:ln w="57150" algn="ctr">
              <a:solidFill>
                <a:srgbClr val="663300"/>
              </a:solidFill>
              <a:miter lim="800000"/>
              <a:headEnd/>
              <a:tailEnd/>
            </a:ln>
            <a:effectLst/>
          </p:spPr>
          <p:txBody>
            <a:bodyPr anchor="ctr">
              <a:spAutoFit/>
            </a:bodyPr>
            <a:lstStyle/>
            <a:p>
              <a:endParaRPr lang="en-US"/>
            </a:p>
          </p:txBody>
        </p:sp>
      </p:grpSp>
      <p:grpSp>
        <p:nvGrpSpPr>
          <p:cNvPr id="142359" name="Group 23"/>
          <p:cNvGrpSpPr>
            <a:grpSpLocks/>
          </p:cNvGrpSpPr>
          <p:nvPr/>
        </p:nvGrpSpPr>
        <p:grpSpPr bwMode="auto">
          <a:xfrm>
            <a:off x="2590800" y="1866900"/>
            <a:ext cx="4870450" cy="736600"/>
            <a:chOff x="1632" y="1176"/>
            <a:chExt cx="3068" cy="464"/>
          </a:xfrm>
        </p:grpSpPr>
        <p:sp>
          <p:nvSpPr>
            <p:cNvPr id="142360" name="WordArt 2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2361" name="WordArt 2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2362" name="WordArt 2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2363" name="WordArt 2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2364" name="WordArt 28"/>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2365" name="WordArt 29"/>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2366" name="Freeform 30"/>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42367" name="WordArt 31"/>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grpSp>
        <p:nvGrpSpPr>
          <p:cNvPr id="142368" name="Group 32"/>
          <p:cNvGrpSpPr>
            <a:grpSpLocks/>
          </p:cNvGrpSpPr>
          <p:nvPr/>
        </p:nvGrpSpPr>
        <p:grpSpPr bwMode="auto">
          <a:xfrm>
            <a:off x="5638800" y="2565400"/>
            <a:ext cx="685800" cy="330200"/>
            <a:chOff x="2112" y="1236"/>
            <a:chExt cx="1920" cy="924"/>
          </a:xfrm>
        </p:grpSpPr>
        <p:sp>
          <p:nvSpPr>
            <p:cNvPr id="142369" name="Oval 33"/>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42370" name="Group 34"/>
            <p:cNvGrpSpPr>
              <a:grpSpLocks/>
            </p:cNvGrpSpPr>
            <p:nvPr/>
          </p:nvGrpSpPr>
          <p:grpSpPr bwMode="auto">
            <a:xfrm>
              <a:off x="2112" y="1236"/>
              <a:ext cx="1824" cy="924"/>
              <a:chOff x="2112" y="1236"/>
              <a:chExt cx="1824" cy="924"/>
            </a:xfrm>
          </p:grpSpPr>
          <p:sp>
            <p:nvSpPr>
              <p:cNvPr id="142371" name="WordArt 35"/>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42372" name="WordArt 36"/>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42373" name="WordArt 37"/>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42374" name="Group 38"/>
          <p:cNvGrpSpPr>
            <a:grpSpLocks/>
          </p:cNvGrpSpPr>
          <p:nvPr/>
        </p:nvGrpSpPr>
        <p:grpSpPr bwMode="auto">
          <a:xfrm>
            <a:off x="2540000" y="1981200"/>
            <a:ext cx="4927600" cy="2773363"/>
            <a:chOff x="1600" y="1248"/>
            <a:chExt cx="3104" cy="1747"/>
          </a:xfrm>
        </p:grpSpPr>
        <p:sp>
          <p:nvSpPr>
            <p:cNvPr id="142375" name="Oval 39"/>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42376" name="Group 40"/>
            <p:cNvGrpSpPr>
              <a:grpSpLocks/>
            </p:cNvGrpSpPr>
            <p:nvPr/>
          </p:nvGrpSpPr>
          <p:grpSpPr bwMode="auto">
            <a:xfrm>
              <a:off x="1600" y="1248"/>
              <a:ext cx="3104" cy="1747"/>
              <a:chOff x="1600" y="1248"/>
              <a:chExt cx="3104" cy="1747"/>
            </a:xfrm>
          </p:grpSpPr>
          <p:grpSp>
            <p:nvGrpSpPr>
              <p:cNvPr id="142377" name="Group 41"/>
              <p:cNvGrpSpPr>
                <a:grpSpLocks/>
              </p:cNvGrpSpPr>
              <p:nvPr/>
            </p:nvGrpSpPr>
            <p:grpSpPr bwMode="auto">
              <a:xfrm>
                <a:off x="1600" y="1567"/>
                <a:ext cx="1057" cy="1386"/>
                <a:chOff x="1600" y="1567"/>
                <a:chExt cx="1057" cy="1386"/>
              </a:xfrm>
            </p:grpSpPr>
            <p:sp>
              <p:nvSpPr>
                <p:cNvPr id="142378" name="Freeform 42"/>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379" name="Freeform 43"/>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42380" name="Group 44"/>
                <p:cNvGrpSpPr>
                  <a:grpSpLocks/>
                </p:cNvGrpSpPr>
                <p:nvPr/>
              </p:nvGrpSpPr>
              <p:grpSpPr bwMode="auto">
                <a:xfrm>
                  <a:off x="1920" y="1595"/>
                  <a:ext cx="672" cy="1252"/>
                  <a:chOff x="1920" y="1595"/>
                  <a:chExt cx="672" cy="1252"/>
                </a:xfrm>
              </p:grpSpPr>
              <p:sp>
                <p:nvSpPr>
                  <p:cNvPr id="142381" name="Freeform 45"/>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382" name="Freeform 46"/>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383" name="Freeform 47"/>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384" name="Freeform 48"/>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385" name="Freeform 49"/>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42386" name="Oval 50"/>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2387" name="Oval 51"/>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2388" name="Oval 52"/>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42389" name="Group 53"/>
              <p:cNvGrpSpPr>
                <a:grpSpLocks/>
              </p:cNvGrpSpPr>
              <p:nvPr/>
            </p:nvGrpSpPr>
            <p:grpSpPr bwMode="auto">
              <a:xfrm>
                <a:off x="2832" y="1248"/>
                <a:ext cx="1872" cy="1747"/>
                <a:chOff x="2832" y="1248"/>
                <a:chExt cx="1872" cy="1747"/>
              </a:xfrm>
            </p:grpSpPr>
            <p:sp>
              <p:nvSpPr>
                <p:cNvPr id="142390" name="Oval 54"/>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2391" name="Oval 55"/>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2392" name="Freeform 56"/>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393" name="Freeform 57"/>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394" name="Freeform 58"/>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395" name="Freeform 59"/>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396" name="Oval 60"/>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2397" name="Freeform 61"/>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398" name="Freeform 62"/>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399" name="Freeform 63"/>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400" name="Freeform 64"/>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401" name="Freeform 65"/>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402" name="Freeform 66"/>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403" name="Freeform 67"/>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404" name="Freeform 68"/>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405" name="Freeform 69"/>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2406" name="Freeform 70"/>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42407" name="WordArt 71"/>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42408" name="Oval 72"/>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42409" name="AutoShape 73"/>
          <p:cNvSpPr>
            <a:spLocks noChangeArrowheads="1"/>
          </p:cNvSpPr>
          <p:nvPr/>
        </p:nvSpPr>
        <p:spPr bwMode="auto">
          <a:xfrm rot="10800000">
            <a:off x="1363663" y="1676400"/>
            <a:ext cx="276225" cy="827088"/>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42410" name="Group 74"/>
          <p:cNvGrpSpPr>
            <a:grpSpLocks/>
          </p:cNvGrpSpPr>
          <p:nvPr/>
        </p:nvGrpSpPr>
        <p:grpSpPr bwMode="auto">
          <a:xfrm>
            <a:off x="1047750" y="762000"/>
            <a:ext cx="908050" cy="896938"/>
            <a:chOff x="4704" y="288"/>
            <a:chExt cx="672" cy="720"/>
          </a:xfrm>
        </p:grpSpPr>
        <p:sp>
          <p:nvSpPr>
            <p:cNvPr id="142411" name="Oval 7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42412" name="WordArt 7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42413" name="Group 77"/>
          <p:cNvGrpSpPr>
            <a:grpSpLocks/>
          </p:cNvGrpSpPr>
          <p:nvPr/>
        </p:nvGrpSpPr>
        <p:grpSpPr bwMode="auto">
          <a:xfrm>
            <a:off x="792163" y="2003425"/>
            <a:ext cx="1417637" cy="647700"/>
            <a:chOff x="1344" y="2736"/>
            <a:chExt cx="1056" cy="528"/>
          </a:xfrm>
        </p:grpSpPr>
        <p:sp>
          <p:nvSpPr>
            <p:cNvPr id="142414" name="Oval 7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2415" name="WordArt 7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142416" name="AutoShape 80"/>
          <p:cNvSpPr>
            <a:spLocks noChangeArrowheads="1"/>
          </p:cNvSpPr>
          <p:nvPr/>
        </p:nvSpPr>
        <p:spPr bwMode="auto">
          <a:xfrm rot="5400000">
            <a:off x="4495800" y="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42417" name="Group 81"/>
          <p:cNvGrpSpPr>
            <a:grpSpLocks/>
          </p:cNvGrpSpPr>
          <p:nvPr/>
        </p:nvGrpSpPr>
        <p:grpSpPr bwMode="auto">
          <a:xfrm>
            <a:off x="6324600" y="2017713"/>
            <a:ext cx="2000250" cy="649287"/>
            <a:chOff x="3840" y="960"/>
            <a:chExt cx="1440" cy="539"/>
          </a:xfrm>
        </p:grpSpPr>
        <p:sp>
          <p:nvSpPr>
            <p:cNvPr id="142418" name="Oval 82"/>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42419" name="WordArt 83"/>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nvGrpSpPr>
          <p:cNvPr id="142420" name="Group 84"/>
          <p:cNvGrpSpPr>
            <a:grpSpLocks/>
          </p:cNvGrpSpPr>
          <p:nvPr/>
        </p:nvGrpSpPr>
        <p:grpSpPr bwMode="auto">
          <a:xfrm>
            <a:off x="3352800" y="1365250"/>
            <a:ext cx="2362200" cy="744538"/>
            <a:chOff x="2129" y="683"/>
            <a:chExt cx="1488" cy="469"/>
          </a:xfrm>
        </p:grpSpPr>
        <p:sp>
          <p:nvSpPr>
            <p:cNvPr id="142421" name="Rectangle 85"/>
            <p:cNvSpPr>
              <a:spLocks noChangeArrowheads="1"/>
            </p:cNvSpPr>
            <p:nvPr/>
          </p:nvSpPr>
          <p:spPr bwMode="auto">
            <a:xfrm>
              <a:off x="2161" y="683"/>
              <a:ext cx="1422"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42422" name="Text Box 86"/>
            <p:cNvSpPr txBox="1">
              <a:spLocks noChangeArrowheads="1"/>
            </p:cNvSpPr>
            <p:nvPr/>
          </p:nvSpPr>
          <p:spPr bwMode="auto">
            <a:xfrm>
              <a:off x="2129" y="694"/>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142423" name="Text Box 87"/>
          <p:cNvSpPr txBox="1">
            <a:spLocks noChangeArrowheads="1"/>
          </p:cNvSpPr>
          <p:nvPr/>
        </p:nvSpPr>
        <p:spPr bwMode="auto">
          <a:xfrm>
            <a:off x="304800" y="0"/>
            <a:ext cx="3276600" cy="641350"/>
          </a:xfrm>
          <a:prstGeom prst="rect">
            <a:avLst/>
          </a:prstGeom>
          <a:noFill/>
          <a:ln w="9525" algn="ctr">
            <a:noFill/>
            <a:miter lim="800000"/>
            <a:headEnd/>
            <a:tailEnd/>
          </a:ln>
          <a:effectLst/>
        </p:spPr>
        <p:txBody>
          <a:bodyPr>
            <a:spAutoFit/>
          </a:bodyPr>
          <a:lstStyle/>
          <a:p>
            <a:pPr eaLnBrk="0" hangingPunct="0"/>
            <a:r>
              <a:rPr lang="en-US" sz="3600" u="sng">
                <a:solidFill>
                  <a:srgbClr val="00FFFF"/>
                </a:solidFill>
                <a:latin typeface="Fette Engschrift" pitchFamily="2" charset="0"/>
              </a:rPr>
              <a:t>Dispensation to start</a:t>
            </a:r>
          </a:p>
        </p:txBody>
      </p:sp>
      <p:pic>
        <p:nvPicPr>
          <p:cNvPr id="142424" name="Picture 88" descr="Striking of the Rock"/>
          <p:cNvPicPr>
            <a:picLocks noChangeAspect="1" noChangeArrowheads="1"/>
          </p:cNvPicPr>
          <p:nvPr/>
        </p:nvPicPr>
        <p:blipFill>
          <a:blip r:embed="rId4"/>
          <a:srcRect t="4669"/>
          <a:stretch>
            <a:fillRect/>
          </a:stretch>
        </p:blipFill>
        <p:spPr bwMode="auto">
          <a:xfrm>
            <a:off x="0" y="-1588"/>
            <a:ext cx="9144000" cy="5799138"/>
          </a:xfrm>
          <a:prstGeom prst="rect">
            <a:avLst/>
          </a:prstGeom>
          <a:solidFill>
            <a:srgbClr val="FFFFDF"/>
          </a:solidFill>
        </p:spPr>
      </p:pic>
      <p:sp>
        <p:nvSpPr>
          <p:cNvPr id="142429" name="AutoShape 93"/>
          <p:cNvSpPr>
            <a:spLocks noChangeArrowheads="1"/>
          </p:cNvSpPr>
          <p:nvPr/>
        </p:nvSpPr>
        <p:spPr bwMode="auto">
          <a:xfrm>
            <a:off x="1933575" y="3810000"/>
            <a:ext cx="5202238" cy="1606550"/>
          </a:xfrm>
          <a:prstGeom prst="roundRect">
            <a:avLst>
              <a:gd name="adj" fmla="val 16667"/>
            </a:avLst>
          </a:prstGeom>
          <a:gradFill rotWithShape="1">
            <a:gsLst>
              <a:gs pos="0">
                <a:srgbClr val="FFFFEF"/>
              </a:gs>
              <a:gs pos="100000">
                <a:srgbClr val="FFFF00"/>
              </a:gs>
            </a:gsLst>
            <a:path path="shape">
              <a:fillToRect l="50000" t="50000" r="50000" b="50000"/>
            </a:path>
          </a:gradFill>
          <a:ln w="38100" algn="ctr">
            <a:solidFill>
              <a:srgbClr val="6600CC"/>
            </a:solidFill>
            <a:round/>
            <a:headEnd/>
            <a:tailEnd/>
          </a:ln>
          <a:effectLst/>
        </p:spPr>
        <p:txBody>
          <a:bodyPr wrap="none" anchor="ctr"/>
          <a:lstStyle/>
          <a:p>
            <a:endParaRPr lang="en-US"/>
          </a:p>
        </p:txBody>
      </p:sp>
      <p:sp>
        <p:nvSpPr>
          <p:cNvPr id="142430" name="WordArt 94"/>
          <p:cNvSpPr>
            <a:spLocks noChangeArrowheads="1" noChangeShapeType="1" noTextEdit="1"/>
          </p:cNvSpPr>
          <p:nvPr/>
        </p:nvSpPr>
        <p:spPr bwMode="auto">
          <a:xfrm>
            <a:off x="2217738" y="3983038"/>
            <a:ext cx="4635500" cy="325437"/>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(Based on the water of the rock)</a:t>
            </a:r>
          </a:p>
        </p:txBody>
      </p:sp>
      <p:sp>
        <p:nvSpPr>
          <p:cNvPr id="142425" name="Rectangle 89"/>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42426" name="Group 90"/>
          <p:cNvGrpSpPr>
            <a:grpSpLocks/>
          </p:cNvGrpSpPr>
          <p:nvPr/>
        </p:nvGrpSpPr>
        <p:grpSpPr bwMode="auto">
          <a:xfrm>
            <a:off x="790575" y="5715000"/>
            <a:ext cx="7573963" cy="998538"/>
            <a:chOff x="240" y="3576"/>
            <a:chExt cx="4992" cy="629"/>
          </a:xfrm>
        </p:grpSpPr>
        <p:sp>
          <p:nvSpPr>
            <p:cNvPr id="142427" name="Text Box 91"/>
            <p:cNvSpPr txBox="1">
              <a:spLocks noChangeArrowheads="1"/>
            </p:cNvSpPr>
            <p:nvPr/>
          </p:nvSpPr>
          <p:spPr bwMode="auto">
            <a:xfrm>
              <a:off x="480" y="3640"/>
              <a:ext cx="4752" cy="565"/>
            </a:xfrm>
            <a:prstGeom prst="rect">
              <a:avLst/>
            </a:prstGeom>
            <a:noFill/>
            <a:ln w="9525">
              <a:noFill/>
              <a:miter lim="800000"/>
              <a:headEnd/>
              <a:tailEnd/>
            </a:ln>
            <a:effectLst/>
          </p:spPr>
          <p:txBody>
            <a:bodyPr>
              <a:spAutoFit/>
            </a:bodyPr>
            <a:lstStyle/>
            <a:p>
              <a:pPr eaLnBrk="0" hangingPunct="0">
                <a:lnSpc>
                  <a:spcPct val="80000"/>
                </a:lnSpc>
              </a:pPr>
              <a:r>
                <a:rPr lang="en-US" sz="2200" b="1" dirty="0">
                  <a:solidFill>
                    <a:schemeClr val="bg1"/>
                  </a:solidFill>
                  <a:latin typeface="Arial Narrow" pitchFamily="34" charset="0"/>
                </a:rPr>
                <a:t>In order to conduct the dispensation to start based on the rock, God instructed </a:t>
              </a:r>
              <a:r>
                <a:rPr lang="en-US" sz="2200" b="1" dirty="0">
                  <a:solidFill>
                    <a:srgbClr val="FFFF66"/>
                  </a:solidFill>
                  <a:latin typeface="Arial Narrow" pitchFamily="34" charset="0"/>
                </a:rPr>
                <a:t>Moses</a:t>
              </a:r>
              <a:r>
                <a:rPr lang="en-US" sz="2200" b="1" dirty="0">
                  <a:solidFill>
                    <a:schemeClr val="bg1"/>
                  </a:solidFill>
                  <a:latin typeface="Arial Narrow" pitchFamily="34" charset="0"/>
                </a:rPr>
                <a:t> to strike the rock with his staff that it might yield water and give drink to the people.</a:t>
              </a:r>
            </a:p>
          </p:txBody>
        </p:sp>
        <p:sp>
          <p:nvSpPr>
            <p:cNvPr id="142428" name="Text Box 92"/>
            <p:cNvSpPr txBox="1">
              <a:spLocks noChangeArrowheads="1"/>
            </p:cNvSpPr>
            <p:nvPr/>
          </p:nvSpPr>
          <p:spPr bwMode="auto">
            <a:xfrm>
              <a:off x="240" y="3576"/>
              <a:ext cx="235"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2426"/>
                                        </p:tgtEl>
                                        <p:attrNameLst>
                                          <p:attrName>style.visibility</p:attrName>
                                        </p:attrNameLst>
                                      </p:cBhvr>
                                      <p:to>
                                        <p:strVal val="visible"/>
                                      </p:to>
                                    </p:set>
                                    <p:animEffect transition="in" filter="barn(outVertical)">
                                      <p:cBhvr>
                                        <p:cTn id="7" dur="500"/>
                                        <p:tgtEl>
                                          <p:spTgt spid="1424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2423"/>
                                        </p:tgtEl>
                                        <p:attrNameLst>
                                          <p:attrName>style.visibility</p:attrName>
                                        </p:attrNameLst>
                                      </p:cBhvr>
                                      <p:to>
                                        <p:strVal val="visible"/>
                                      </p:to>
                                    </p:set>
                                    <p:animEffect transition="in" filter="fade">
                                      <p:cBhvr>
                                        <p:cTn id="11" dur="2000"/>
                                        <p:tgtEl>
                                          <p:spTgt spid="142423"/>
                                        </p:tgtEl>
                                      </p:cBhvr>
                                    </p:animEffect>
                                  </p:childTnLst>
                                </p:cTn>
                              </p:par>
                            </p:childTnLst>
                          </p:cTn>
                        </p:par>
                        <p:par>
                          <p:cTn id="12" fill="hold">
                            <p:stCondLst>
                              <p:cond delay="2500"/>
                            </p:stCondLst>
                            <p:childTnLst>
                              <p:par>
                                <p:cTn id="13" presetID="10" presetClass="entr" presetSubtype="0" fill="hold" grpId="0" nodeType="afterEffect">
                                  <p:stCondLst>
                                    <p:cond delay="500"/>
                                  </p:stCondLst>
                                  <p:childTnLst>
                                    <p:set>
                                      <p:cBhvr>
                                        <p:cTn id="14" dur="1" fill="hold">
                                          <p:stCondLst>
                                            <p:cond delay="0"/>
                                          </p:stCondLst>
                                        </p:cTn>
                                        <p:tgtEl>
                                          <p:spTgt spid="142429"/>
                                        </p:tgtEl>
                                        <p:attrNameLst>
                                          <p:attrName>style.visibility</p:attrName>
                                        </p:attrNameLst>
                                      </p:cBhvr>
                                      <p:to>
                                        <p:strVal val="visible"/>
                                      </p:to>
                                    </p:set>
                                    <p:animEffect transition="in" filter="fade">
                                      <p:cBhvr>
                                        <p:cTn id="15" dur="2000"/>
                                        <p:tgtEl>
                                          <p:spTgt spid="142429"/>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42430"/>
                                        </p:tgtEl>
                                        <p:attrNameLst>
                                          <p:attrName>style.visibility</p:attrName>
                                        </p:attrNameLst>
                                      </p:cBhvr>
                                      <p:to>
                                        <p:strVal val="visible"/>
                                      </p:to>
                                    </p:set>
                                    <p:animEffect transition="in" filter="fade">
                                      <p:cBhvr>
                                        <p:cTn id="18" dur="1000"/>
                                        <p:tgtEl>
                                          <p:spTgt spid="1424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2424"/>
                                        </p:tgtEl>
                                        <p:attrNameLst>
                                          <p:attrName>style.visibility</p:attrName>
                                        </p:attrNameLst>
                                      </p:cBhvr>
                                      <p:to>
                                        <p:strVal val="visible"/>
                                      </p:to>
                                    </p:set>
                                    <p:animEffect transition="in" filter="fade">
                                      <p:cBhvr>
                                        <p:cTn id="23" dur="2000"/>
                                        <p:tgtEl>
                                          <p:spTgt spid="142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23" grpId="0"/>
      <p:bldP spid="142429" grpId="0" animBg="1"/>
      <p:bldP spid="14243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62"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43363" name="Group 3"/>
          <p:cNvGrpSpPr>
            <a:grpSpLocks/>
          </p:cNvGrpSpPr>
          <p:nvPr/>
        </p:nvGrpSpPr>
        <p:grpSpPr bwMode="auto">
          <a:xfrm>
            <a:off x="6705600" y="1905000"/>
            <a:ext cx="1447800" cy="1392238"/>
            <a:chOff x="4224" y="1200"/>
            <a:chExt cx="912" cy="877"/>
          </a:xfrm>
        </p:grpSpPr>
        <p:grpSp>
          <p:nvGrpSpPr>
            <p:cNvPr id="143364" name="Group 4"/>
            <p:cNvGrpSpPr>
              <a:grpSpLocks/>
            </p:cNvGrpSpPr>
            <p:nvPr/>
          </p:nvGrpSpPr>
          <p:grpSpPr bwMode="auto">
            <a:xfrm>
              <a:off x="4224" y="1296"/>
              <a:ext cx="912" cy="781"/>
              <a:chOff x="4224" y="1296"/>
              <a:chExt cx="912" cy="781"/>
            </a:xfrm>
          </p:grpSpPr>
          <p:sp>
            <p:nvSpPr>
              <p:cNvPr id="143365" name="WordArt 5"/>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3366" name="Arc 6"/>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3367" name="WordArt 7"/>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3368" name="Arc 8"/>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3369" name="WordArt 9"/>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3370" name="Arc 10"/>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3371" name="WordArt 11"/>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3372" name="Arc 12"/>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3373" name="Arc 13"/>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3374" name="Arc 14"/>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3375" name="WordArt 15"/>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3376" name="WordArt 16"/>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grpSp>
            <p:nvGrpSpPr>
              <p:cNvPr id="143377" name="Group 17"/>
              <p:cNvGrpSpPr>
                <a:grpSpLocks/>
              </p:cNvGrpSpPr>
              <p:nvPr/>
            </p:nvGrpSpPr>
            <p:grpSpPr bwMode="auto">
              <a:xfrm>
                <a:off x="5040" y="1296"/>
                <a:ext cx="58" cy="136"/>
                <a:chOff x="5040" y="1296"/>
                <a:chExt cx="58" cy="136"/>
              </a:xfrm>
            </p:grpSpPr>
            <p:sp>
              <p:nvSpPr>
                <p:cNvPr id="143378" name="Arc 18"/>
                <p:cNvSpPr>
                  <a:spLocks/>
                </p:cNvSpPr>
                <p:nvPr/>
              </p:nvSpPr>
              <p:spPr bwMode="auto">
                <a:xfrm rot="19833633" flipV="1">
                  <a:off x="5040" y="1296"/>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663300"/>
                  </a:solidFill>
                  <a:round/>
                  <a:headEnd/>
                  <a:tailEnd/>
                </a:ln>
                <a:effectLst/>
              </p:spPr>
              <p:txBody>
                <a:bodyPr anchor="ctr">
                  <a:spAutoFit/>
                </a:bodyPr>
                <a:lstStyle/>
                <a:p>
                  <a:endParaRPr lang="en-US"/>
                </a:p>
              </p:txBody>
            </p:sp>
            <p:sp>
              <p:nvSpPr>
                <p:cNvPr id="143379" name="AutoShape 19"/>
                <p:cNvSpPr>
                  <a:spLocks noChangeArrowheads="1"/>
                </p:cNvSpPr>
                <p:nvPr/>
              </p:nvSpPr>
              <p:spPr bwMode="auto">
                <a:xfrm rot="-1424285">
                  <a:off x="5050" y="1296"/>
                  <a:ext cx="48" cy="48"/>
                </a:xfrm>
                <a:prstGeom prst="triangle">
                  <a:avLst>
                    <a:gd name="adj" fmla="val 52083"/>
                  </a:avLst>
                </a:prstGeom>
                <a:solidFill>
                  <a:srgbClr val="663300"/>
                </a:solidFill>
                <a:ln w="19050" algn="ctr">
                  <a:solidFill>
                    <a:srgbClr val="663300"/>
                  </a:solidFill>
                  <a:miter lim="800000"/>
                  <a:headEnd/>
                  <a:tailEnd/>
                </a:ln>
                <a:effectLst/>
              </p:spPr>
              <p:txBody>
                <a:bodyPr anchor="ctr">
                  <a:spAutoFit/>
                </a:bodyPr>
                <a:lstStyle/>
                <a:p>
                  <a:endParaRPr lang="en-US"/>
                </a:p>
              </p:txBody>
            </p:sp>
          </p:grpSp>
        </p:grpSp>
        <p:sp>
          <p:nvSpPr>
            <p:cNvPr id="143380" name="AutoShape 20"/>
            <p:cNvSpPr>
              <a:spLocks noChangeArrowheads="1"/>
            </p:cNvSpPr>
            <p:nvPr/>
          </p:nvSpPr>
          <p:spPr bwMode="auto">
            <a:xfrm flipH="1">
              <a:off x="4992" y="1200"/>
              <a:ext cx="48" cy="48"/>
            </a:xfrm>
            <a:prstGeom prst="triangle">
              <a:avLst>
                <a:gd name="adj" fmla="val 50000"/>
              </a:avLst>
            </a:prstGeom>
            <a:noFill/>
            <a:ln w="57150" algn="ctr">
              <a:solidFill>
                <a:srgbClr val="663300"/>
              </a:solidFill>
              <a:miter lim="800000"/>
              <a:headEnd/>
              <a:tailEnd/>
            </a:ln>
            <a:effectLst/>
          </p:spPr>
          <p:txBody>
            <a:bodyPr anchor="ctr">
              <a:spAutoFit/>
            </a:bodyPr>
            <a:lstStyle/>
            <a:p>
              <a:endParaRPr lang="en-US"/>
            </a:p>
          </p:txBody>
        </p:sp>
      </p:grpSp>
      <p:grpSp>
        <p:nvGrpSpPr>
          <p:cNvPr id="143381" name="Group 21"/>
          <p:cNvGrpSpPr>
            <a:grpSpLocks/>
          </p:cNvGrpSpPr>
          <p:nvPr/>
        </p:nvGrpSpPr>
        <p:grpSpPr bwMode="auto">
          <a:xfrm>
            <a:off x="2590800" y="1866900"/>
            <a:ext cx="4870450" cy="736600"/>
            <a:chOff x="1632" y="1176"/>
            <a:chExt cx="3068" cy="464"/>
          </a:xfrm>
        </p:grpSpPr>
        <p:sp>
          <p:nvSpPr>
            <p:cNvPr id="143382" name="WordArt 22"/>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3383" name="WordArt 23"/>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3384" name="WordArt 24"/>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3385" name="WordArt 25"/>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3386" name="WordArt 26"/>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3387" name="WordArt 27"/>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3388" name="Freeform 28"/>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43389" name="WordArt 29"/>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43390" name="Freeform 30"/>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43391" name="WordArt 31"/>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43392" name="Group 32"/>
          <p:cNvGrpSpPr>
            <a:grpSpLocks/>
          </p:cNvGrpSpPr>
          <p:nvPr/>
        </p:nvGrpSpPr>
        <p:grpSpPr bwMode="auto">
          <a:xfrm>
            <a:off x="5638800" y="2565400"/>
            <a:ext cx="685800" cy="330200"/>
            <a:chOff x="2112" y="1236"/>
            <a:chExt cx="1920" cy="924"/>
          </a:xfrm>
        </p:grpSpPr>
        <p:sp>
          <p:nvSpPr>
            <p:cNvPr id="143393" name="Oval 33"/>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43394" name="Group 34"/>
            <p:cNvGrpSpPr>
              <a:grpSpLocks/>
            </p:cNvGrpSpPr>
            <p:nvPr/>
          </p:nvGrpSpPr>
          <p:grpSpPr bwMode="auto">
            <a:xfrm>
              <a:off x="2112" y="1236"/>
              <a:ext cx="1824" cy="924"/>
              <a:chOff x="2112" y="1236"/>
              <a:chExt cx="1824" cy="924"/>
            </a:xfrm>
          </p:grpSpPr>
          <p:sp>
            <p:nvSpPr>
              <p:cNvPr id="143395" name="WordArt 35"/>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43396" name="WordArt 36"/>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43397" name="WordArt 37"/>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43398" name="Group 38"/>
          <p:cNvGrpSpPr>
            <a:grpSpLocks/>
          </p:cNvGrpSpPr>
          <p:nvPr/>
        </p:nvGrpSpPr>
        <p:grpSpPr bwMode="auto">
          <a:xfrm>
            <a:off x="2540000" y="1981200"/>
            <a:ext cx="4927600" cy="2773363"/>
            <a:chOff x="1600" y="1248"/>
            <a:chExt cx="3104" cy="1747"/>
          </a:xfrm>
        </p:grpSpPr>
        <p:sp>
          <p:nvSpPr>
            <p:cNvPr id="143399" name="Oval 39"/>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43400" name="Group 40"/>
            <p:cNvGrpSpPr>
              <a:grpSpLocks/>
            </p:cNvGrpSpPr>
            <p:nvPr/>
          </p:nvGrpSpPr>
          <p:grpSpPr bwMode="auto">
            <a:xfrm>
              <a:off x="1600" y="1248"/>
              <a:ext cx="3104" cy="1747"/>
              <a:chOff x="1600" y="1248"/>
              <a:chExt cx="3104" cy="1747"/>
            </a:xfrm>
          </p:grpSpPr>
          <p:grpSp>
            <p:nvGrpSpPr>
              <p:cNvPr id="143401" name="Group 41"/>
              <p:cNvGrpSpPr>
                <a:grpSpLocks/>
              </p:cNvGrpSpPr>
              <p:nvPr/>
            </p:nvGrpSpPr>
            <p:grpSpPr bwMode="auto">
              <a:xfrm>
                <a:off x="1600" y="1567"/>
                <a:ext cx="1057" cy="1386"/>
                <a:chOff x="1600" y="1567"/>
                <a:chExt cx="1057" cy="1386"/>
              </a:xfrm>
            </p:grpSpPr>
            <p:sp>
              <p:nvSpPr>
                <p:cNvPr id="143402" name="Freeform 42"/>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03" name="Freeform 43"/>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43404" name="Group 44"/>
                <p:cNvGrpSpPr>
                  <a:grpSpLocks/>
                </p:cNvGrpSpPr>
                <p:nvPr/>
              </p:nvGrpSpPr>
              <p:grpSpPr bwMode="auto">
                <a:xfrm>
                  <a:off x="1920" y="1595"/>
                  <a:ext cx="672" cy="1252"/>
                  <a:chOff x="1920" y="1595"/>
                  <a:chExt cx="672" cy="1252"/>
                </a:xfrm>
              </p:grpSpPr>
              <p:sp>
                <p:nvSpPr>
                  <p:cNvPr id="143405" name="Freeform 45"/>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06" name="Freeform 46"/>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07" name="Freeform 47"/>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08" name="Freeform 48"/>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09" name="Freeform 49"/>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43410" name="Oval 50"/>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3411" name="Oval 51"/>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3412" name="Oval 52"/>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43413" name="Group 53"/>
              <p:cNvGrpSpPr>
                <a:grpSpLocks/>
              </p:cNvGrpSpPr>
              <p:nvPr/>
            </p:nvGrpSpPr>
            <p:grpSpPr bwMode="auto">
              <a:xfrm>
                <a:off x="2832" y="1248"/>
                <a:ext cx="1872" cy="1747"/>
                <a:chOff x="2832" y="1248"/>
                <a:chExt cx="1872" cy="1747"/>
              </a:xfrm>
            </p:grpSpPr>
            <p:sp>
              <p:nvSpPr>
                <p:cNvPr id="143414" name="Oval 54"/>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3415" name="Oval 55"/>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3416" name="Freeform 56"/>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17" name="Freeform 57"/>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18" name="Freeform 58"/>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19" name="Freeform 59"/>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20" name="Oval 60"/>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3421" name="Freeform 61"/>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22" name="Freeform 62"/>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23" name="Freeform 63"/>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24" name="Freeform 64"/>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25" name="Freeform 65"/>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26" name="Freeform 66"/>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27" name="Freeform 67"/>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28" name="Freeform 68"/>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29" name="Freeform 69"/>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3430" name="Freeform 70"/>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43431" name="WordArt 71"/>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43432" name="Oval 72"/>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43433" name="AutoShape 73"/>
          <p:cNvSpPr>
            <a:spLocks noChangeArrowheads="1"/>
          </p:cNvSpPr>
          <p:nvPr/>
        </p:nvSpPr>
        <p:spPr bwMode="auto">
          <a:xfrm rot="10800000">
            <a:off x="1363663" y="1676400"/>
            <a:ext cx="276225" cy="827088"/>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43434" name="Group 74"/>
          <p:cNvGrpSpPr>
            <a:grpSpLocks/>
          </p:cNvGrpSpPr>
          <p:nvPr/>
        </p:nvGrpSpPr>
        <p:grpSpPr bwMode="auto">
          <a:xfrm>
            <a:off x="1047750" y="762000"/>
            <a:ext cx="908050" cy="896938"/>
            <a:chOff x="4704" y="288"/>
            <a:chExt cx="672" cy="720"/>
          </a:xfrm>
        </p:grpSpPr>
        <p:sp>
          <p:nvSpPr>
            <p:cNvPr id="143435" name="Oval 7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43436" name="WordArt 7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43437" name="Group 77"/>
          <p:cNvGrpSpPr>
            <a:grpSpLocks/>
          </p:cNvGrpSpPr>
          <p:nvPr/>
        </p:nvGrpSpPr>
        <p:grpSpPr bwMode="auto">
          <a:xfrm>
            <a:off x="792163" y="2003425"/>
            <a:ext cx="1417637" cy="647700"/>
            <a:chOff x="1344" y="2736"/>
            <a:chExt cx="1056" cy="528"/>
          </a:xfrm>
        </p:grpSpPr>
        <p:sp>
          <p:nvSpPr>
            <p:cNvPr id="143438" name="Oval 7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3439" name="WordArt 7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143440" name="AutoShape 80"/>
          <p:cNvSpPr>
            <a:spLocks noChangeArrowheads="1"/>
          </p:cNvSpPr>
          <p:nvPr/>
        </p:nvSpPr>
        <p:spPr bwMode="auto">
          <a:xfrm rot="5400000">
            <a:off x="4495800" y="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43441" name="Group 81"/>
          <p:cNvGrpSpPr>
            <a:grpSpLocks/>
          </p:cNvGrpSpPr>
          <p:nvPr/>
        </p:nvGrpSpPr>
        <p:grpSpPr bwMode="auto">
          <a:xfrm>
            <a:off x="6324600" y="2017713"/>
            <a:ext cx="2000250" cy="649287"/>
            <a:chOff x="3840" y="960"/>
            <a:chExt cx="1440" cy="539"/>
          </a:xfrm>
        </p:grpSpPr>
        <p:sp>
          <p:nvSpPr>
            <p:cNvPr id="143442" name="Oval 82"/>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43443" name="WordArt 83"/>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nvGrpSpPr>
          <p:cNvPr id="143444" name="Group 84"/>
          <p:cNvGrpSpPr>
            <a:grpSpLocks/>
          </p:cNvGrpSpPr>
          <p:nvPr/>
        </p:nvGrpSpPr>
        <p:grpSpPr bwMode="auto">
          <a:xfrm>
            <a:off x="3352800" y="1365250"/>
            <a:ext cx="2362200" cy="744538"/>
            <a:chOff x="2129" y="683"/>
            <a:chExt cx="1488" cy="469"/>
          </a:xfrm>
        </p:grpSpPr>
        <p:sp>
          <p:nvSpPr>
            <p:cNvPr id="143445" name="Rectangle 85"/>
            <p:cNvSpPr>
              <a:spLocks noChangeArrowheads="1"/>
            </p:cNvSpPr>
            <p:nvPr/>
          </p:nvSpPr>
          <p:spPr bwMode="auto">
            <a:xfrm>
              <a:off x="2161" y="683"/>
              <a:ext cx="1422"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43446" name="Text Box 86"/>
            <p:cNvSpPr txBox="1">
              <a:spLocks noChangeArrowheads="1"/>
            </p:cNvSpPr>
            <p:nvPr/>
          </p:nvSpPr>
          <p:spPr bwMode="auto">
            <a:xfrm>
              <a:off x="2129" y="694"/>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143447" name="Text Box 87"/>
          <p:cNvSpPr txBox="1">
            <a:spLocks noChangeArrowheads="1"/>
          </p:cNvSpPr>
          <p:nvPr/>
        </p:nvSpPr>
        <p:spPr bwMode="auto">
          <a:xfrm>
            <a:off x="304800" y="76200"/>
            <a:ext cx="2743200" cy="579438"/>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Dispensation to start</a:t>
            </a:r>
          </a:p>
        </p:txBody>
      </p:sp>
      <p:pic>
        <p:nvPicPr>
          <p:cNvPr id="143448" name="Picture 88" descr="Striking of the Rock"/>
          <p:cNvPicPr>
            <a:picLocks noChangeAspect="1" noChangeArrowheads="1"/>
          </p:cNvPicPr>
          <p:nvPr/>
        </p:nvPicPr>
        <p:blipFill>
          <a:blip r:embed="rId4"/>
          <a:srcRect t="4669"/>
          <a:stretch>
            <a:fillRect/>
          </a:stretch>
        </p:blipFill>
        <p:spPr bwMode="auto">
          <a:xfrm>
            <a:off x="0" y="0"/>
            <a:ext cx="9144000" cy="5797550"/>
          </a:xfrm>
          <a:prstGeom prst="rect">
            <a:avLst/>
          </a:prstGeom>
          <a:solidFill>
            <a:srgbClr val="FFFFDF"/>
          </a:solidFill>
        </p:spPr>
      </p:pic>
      <p:sp>
        <p:nvSpPr>
          <p:cNvPr id="143449" name="AutoShape 89"/>
          <p:cNvSpPr>
            <a:spLocks noChangeArrowheads="1"/>
          </p:cNvSpPr>
          <p:nvPr/>
        </p:nvSpPr>
        <p:spPr bwMode="auto">
          <a:xfrm>
            <a:off x="1933575" y="3810000"/>
            <a:ext cx="5202238" cy="1606550"/>
          </a:xfrm>
          <a:prstGeom prst="roundRect">
            <a:avLst>
              <a:gd name="adj" fmla="val 16667"/>
            </a:avLst>
          </a:prstGeom>
          <a:gradFill rotWithShape="1">
            <a:gsLst>
              <a:gs pos="0">
                <a:srgbClr val="FFFFE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143450" name="Text Box 90"/>
          <p:cNvSpPr txBox="1">
            <a:spLocks noChangeArrowheads="1"/>
          </p:cNvSpPr>
          <p:nvPr/>
        </p:nvSpPr>
        <p:spPr bwMode="auto">
          <a:xfrm>
            <a:off x="4176713" y="4357688"/>
            <a:ext cx="1828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murmuring</a:t>
            </a:r>
          </a:p>
        </p:txBody>
      </p:sp>
      <p:grpSp>
        <p:nvGrpSpPr>
          <p:cNvPr id="143451" name="Group 91"/>
          <p:cNvGrpSpPr>
            <a:grpSpLocks/>
          </p:cNvGrpSpPr>
          <p:nvPr/>
        </p:nvGrpSpPr>
        <p:grpSpPr bwMode="auto">
          <a:xfrm>
            <a:off x="2138363" y="4327525"/>
            <a:ext cx="2128837" cy="549275"/>
            <a:chOff x="1347" y="2726"/>
            <a:chExt cx="1341" cy="346"/>
          </a:xfrm>
        </p:grpSpPr>
        <p:sp>
          <p:nvSpPr>
            <p:cNvPr id="143452" name="Text Box 92"/>
            <p:cNvSpPr txBox="1">
              <a:spLocks noChangeArrowheads="1"/>
            </p:cNvSpPr>
            <p:nvPr/>
          </p:nvSpPr>
          <p:spPr bwMode="auto">
            <a:xfrm>
              <a:off x="1575" y="2745"/>
              <a:ext cx="1008"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Israelites</a:t>
              </a:r>
            </a:p>
          </p:txBody>
        </p:sp>
        <p:sp>
          <p:nvSpPr>
            <p:cNvPr id="143453" name="Rectangle 93"/>
            <p:cNvSpPr>
              <a:spLocks noChangeArrowheads="1"/>
            </p:cNvSpPr>
            <p:nvPr/>
          </p:nvSpPr>
          <p:spPr bwMode="auto">
            <a:xfrm>
              <a:off x="2496" y="2726"/>
              <a:ext cx="192" cy="336"/>
            </a:xfrm>
            <a:prstGeom prst="rect">
              <a:avLst/>
            </a:prstGeom>
            <a:noFill/>
            <a:ln w="9525">
              <a:noFill/>
              <a:miter lim="800000"/>
              <a:headEnd/>
              <a:tailEnd/>
            </a:ln>
            <a:effectLst>
              <a:outerShdw dist="12700" dir="5400000" algn="ctr" rotWithShape="0">
                <a:srgbClr val="66FFFF"/>
              </a:outerShdw>
            </a:effectLst>
          </p:spPr>
          <p:txBody>
            <a:bodyPr wrap="none" anchor="ctr"/>
            <a:lstStyle/>
            <a:p>
              <a:pPr algn="ctr" eaLnBrk="0" hangingPunct="0">
                <a:lnSpc>
                  <a:spcPct val="115000"/>
                </a:lnSpc>
              </a:pPr>
              <a:r>
                <a:rPr lang="en-US" sz="2800">
                  <a:solidFill>
                    <a:srgbClr val="000099"/>
                  </a:solidFill>
                  <a:latin typeface="Impact" pitchFamily="34" charset="0"/>
                </a:rPr>
                <a:t>:</a:t>
              </a:r>
            </a:p>
          </p:txBody>
        </p:sp>
        <p:sp>
          <p:nvSpPr>
            <p:cNvPr id="143454" name="Text Box 94"/>
            <p:cNvSpPr txBox="1">
              <a:spLocks noChangeArrowheads="1"/>
            </p:cNvSpPr>
            <p:nvPr/>
          </p:nvSpPr>
          <p:spPr bwMode="auto">
            <a:xfrm>
              <a:off x="1347" y="2750"/>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sp>
        <p:nvSpPr>
          <p:cNvPr id="143455" name="Text Box 95"/>
          <p:cNvSpPr txBox="1">
            <a:spLocks noChangeArrowheads="1"/>
          </p:cNvSpPr>
          <p:nvPr/>
        </p:nvSpPr>
        <p:spPr bwMode="auto">
          <a:xfrm>
            <a:off x="3719513" y="4814888"/>
            <a:ext cx="3352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struck the rock twice</a:t>
            </a:r>
          </a:p>
        </p:txBody>
      </p:sp>
      <p:grpSp>
        <p:nvGrpSpPr>
          <p:cNvPr id="143456" name="Group 96"/>
          <p:cNvGrpSpPr>
            <a:grpSpLocks/>
          </p:cNvGrpSpPr>
          <p:nvPr/>
        </p:nvGrpSpPr>
        <p:grpSpPr bwMode="auto">
          <a:xfrm>
            <a:off x="2138363" y="4784725"/>
            <a:ext cx="1671637" cy="549275"/>
            <a:chOff x="1347" y="3014"/>
            <a:chExt cx="1053" cy="346"/>
          </a:xfrm>
        </p:grpSpPr>
        <p:sp>
          <p:nvSpPr>
            <p:cNvPr id="143457" name="Text Box 97"/>
            <p:cNvSpPr txBox="1">
              <a:spLocks noChangeArrowheads="1"/>
            </p:cNvSpPr>
            <p:nvPr/>
          </p:nvSpPr>
          <p:spPr bwMode="auto">
            <a:xfrm>
              <a:off x="1575" y="3033"/>
              <a:ext cx="720"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Moses</a:t>
              </a:r>
            </a:p>
          </p:txBody>
        </p:sp>
        <p:sp>
          <p:nvSpPr>
            <p:cNvPr id="143458" name="Text Box 98"/>
            <p:cNvSpPr txBox="1">
              <a:spLocks noChangeArrowheads="1"/>
            </p:cNvSpPr>
            <p:nvPr/>
          </p:nvSpPr>
          <p:spPr bwMode="auto">
            <a:xfrm>
              <a:off x="2208" y="3014"/>
              <a:ext cx="192" cy="34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a:solidFill>
                    <a:srgbClr val="000099"/>
                  </a:solidFill>
                  <a:latin typeface="Impact" pitchFamily="34" charset="0"/>
                </a:rPr>
                <a:t>:</a:t>
              </a:r>
            </a:p>
          </p:txBody>
        </p:sp>
        <p:sp>
          <p:nvSpPr>
            <p:cNvPr id="143459" name="Text Box 99"/>
            <p:cNvSpPr txBox="1">
              <a:spLocks noChangeArrowheads="1"/>
            </p:cNvSpPr>
            <p:nvPr/>
          </p:nvSpPr>
          <p:spPr bwMode="auto">
            <a:xfrm>
              <a:off x="1347" y="3038"/>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sp>
        <p:nvSpPr>
          <p:cNvPr id="143460" name="WordArt 100"/>
          <p:cNvSpPr>
            <a:spLocks noChangeArrowheads="1" noChangeShapeType="1" noTextEdit="1"/>
          </p:cNvSpPr>
          <p:nvPr/>
        </p:nvSpPr>
        <p:spPr bwMode="auto">
          <a:xfrm>
            <a:off x="2217738" y="3983038"/>
            <a:ext cx="4635500" cy="325437"/>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(Based on the water of the rock)</a:t>
            </a:r>
          </a:p>
        </p:txBody>
      </p:sp>
      <p:sp>
        <p:nvSpPr>
          <p:cNvPr id="143461" name="Rectangle 101"/>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43462" name="Group 102"/>
          <p:cNvGrpSpPr>
            <a:grpSpLocks/>
          </p:cNvGrpSpPr>
          <p:nvPr/>
        </p:nvGrpSpPr>
        <p:grpSpPr bwMode="auto">
          <a:xfrm>
            <a:off x="762000" y="5715000"/>
            <a:ext cx="7924800" cy="998538"/>
            <a:chOff x="240" y="3576"/>
            <a:chExt cx="4992" cy="629"/>
          </a:xfrm>
        </p:grpSpPr>
        <p:sp>
          <p:nvSpPr>
            <p:cNvPr id="143463" name="Text Box 103"/>
            <p:cNvSpPr txBox="1">
              <a:spLocks noChangeArrowheads="1"/>
            </p:cNvSpPr>
            <p:nvPr/>
          </p:nvSpPr>
          <p:spPr bwMode="auto">
            <a:xfrm>
              <a:off x="480" y="3640"/>
              <a:ext cx="4752" cy="565"/>
            </a:xfrm>
            <a:prstGeom prst="rect">
              <a:avLst/>
            </a:prstGeom>
            <a:noFill/>
            <a:ln w="9525">
              <a:noFill/>
              <a:miter lim="800000"/>
              <a:headEnd/>
              <a:tailEnd/>
            </a:ln>
            <a:effectLst/>
          </p:spPr>
          <p:txBody>
            <a:bodyPr>
              <a:spAutoFit/>
            </a:bodyPr>
            <a:lstStyle/>
            <a:p>
              <a:pPr eaLnBrk="0" hangingPunct="0">
                <a:lnSpc>
                  <a:spcPct val="80000"/>
                </a:lnSpc>
              </a:pPr>
              <a:r>
                <a:rPr lang="en-US" sz="2200" b="1">
                  <a:solidFill>
                    <a:schemeClr val="bg1"/>
                  </a:solidFill>
                  <a:latin typeface="Arial Narrow" pitchFamily="34" charset="0"/>
                </a:rPr>
                <a:t>However, when Moses heard the people </a:t>
              </a:r>
              <a:r>
                <a:rPr lang="en-US" sz="2200" b="1" u="sng">
                  <a:solidFill>
                    <a:schemeClr val="bg1"/>
                  </a:solidFill>
                  <a:latin typeface="Arial Narrow" pitchFamily="34" charset="0"/>
                </a:rPr>
                <a:t>murmuring</a:t>
              </a:r>
              <a:r>
                <a:rPr lang="en-US" sz="2200" b="1">
                  <a:solidFill>
                    <a:schemeClr val="bg1"/>
                  </a:solidFill>
                  <a:latin typeface="Arial Narrow" pitchFamily="34" charset="0"/>
                </a:rPr>
                <a:t> against him and complaining that they had no water to drink, he raged in uncontrolled anger and </a:t>
              </a:r>
              <a:r>
                <a:rPr lang="en-US" sz="2200" b="1" u="sng">
                  <a:solidFill>
                    <a:schemeClr val="bg1"/>
                  </a:solidFill>
                  <a:latin typeface="Arial Narrow" pitchFamily="34" charset="0"/>
                </a:rPr>
                <a:t>struck the rock twice</a:t>
              </a:r>
              <a:r>
                <a:rPr lang="en-US" sz="2200" b="1">
                  <a:solidFill>
                    <a:schemeClr val="bg1"/>
                  </a:solidFill>
                  <a:latin typeface="Arial Narrow" pitchFamily="34" charset="0"/>
                </a:rPr>
                <a:t>.</a:t>
              </a:r>
            </a:p>
          </p:txBody>
        </p:sp>
        <p:sp>
          <p:nvSpPr>
            <p:cNvPr id="143464" name="Text Box 104"/>
            <p:cNvSpPr txBox="1">
              <a:spLocks noChangeArrowheads="1"/>
            </p:cNvSpPr>
            <p:nvPr/>
          </p:nvSpPr>
          <p:spPr bwMode="auto">
            <a:xfrm>
              <a:off x="240" y="3576"/>
              <a:ext cx="235"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3462"/>
                                        </p:tgtEl>
                                        <p:attrNameLst>
                                          <p:attrName>style.visibility</p:attrName>
                                        </p:attrNameLst>
                                      </p:cBhvr>
                                      <p:to>
                                        <p:strVal val="visible"/>
                                      </p:to>
                                    </p:set>
                                    <p:animEffect transition="in" filter="barn(outVertical)">
                                      <p:cBhvr>
                                        <p:cTn id="7" dur="500"/>
                                        <p:tgtEl>
                                          <p:spTgt spid="143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51"/>
                                        </p:tgtEl>
                                        <p:attrNameLst>
                                          <p:attrName>style.visibility</p:attrName>
                                        </p:attrNameLst>
                                      </p:cBhvr>
                                      <p:to>
                                        <p:strVal val="visible"/>
                                      </p:to>
                                    </p:set>
                                    <p:animEffect transition="in" filter="fade">
                                      <p:cBhvr>
                                        <p:cTn id="12" dur="2000"/>
                                        <p:tgtEl>
                                          <p:spTgt spid="143451"/>
                                        </p:tgtEl>
                                      </p:cBhvr>
                                    </p:animEffect>
                                  </p:childTnLst>
                                </p:cTn>
                              </p:par>
                              <p:par>
                                <p:cTn id="13" presetID="41" presetClass="entr" presetSubtype="0" fill="hold" grpId="0" nodeType="withEffect">
                                  <p:stCondLst>
                                    <p:cond delay="0"/>
                                  </p:stCondLst>
                                  <p:childTnLst>
                                    <p:set>
                                      <p:cBhvr>
                                        <p:cTn id="14" dur="1" fill="hold">
                                          <p:stCondLst>
                                            <p:cond delay="0"/>
                                          </p:stCondLst>
                                        </p:cTn>
                                        <p:tgtEl>
                                          <p:spTgt spid="143450"/>
                                        </p:tgtEl>
                                        <p:attrNameLst>
                                          <p:attrName>style.visibility</p:attrName>
                                        </p:attrNameLst>
                                      </p:cBhvr>
                                      <p:to>
                                        <p:strVal val="visible"/>
                                      </p:to>
                                    </p:set>
                                    <p:anim calcmode="lin" valueType="num">
                                      <p:cBhvr>
                                        <p:cTn id="15" dur="2000" fill="hold"/>
                                        <p:tgtEl>
                                          <p:spTgt spid="143450"/>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143450"/>
                                        </p:tgtEl>
                                        <p:attrNameLst>
                                          <p:attrName>ppt_y</p:attrName>
                                        </p:attrNameLst>
                                      </p:cBhvr>
                                      <p:tavLst>
                                        <p:tav tm="0">
                                          <p:val>
                                            <p:strVal val="#ppt_y"/>
                                          </p:val>
                                        </p:tav>
                                        <p:tav tm="100000">
                                          <p:val>
                                            <p:strVal val="#ppt_y"/>
                                          </p:val>
                                        </p:tav>
                                      </p:tavLst>
                                    </p:anim>
                                    <p:anim calcmode="lin" valueType="num">
                                      <p:cBhvr>
                                        <p:cTn id="17" dur="2000" fill="hold"/>
                                        <p:tgtEl>
                                          <p:spTgt spid="143450"/>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1434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1434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3456"/>
                                        </p:tgtEl>
                                        <p:attrNameLst>
                                          <p:attrName>style.visibility</p:attrName>
                                        </p:attrNameLst>
                                      </p:cBhvr>
                                      <p:to>
                                        <p:strVal val="visible"/>
                                      </p:to>
                                    </p:set>
                                    <p:animEffect transition="in" filter="fade">
                                      <p:cBhvr>
                                        <p:cTn id="24" dur="1000"/>
                                        <p:tgtEl>
                                          <p:spTgt spid="14345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43455"/>
                                        </p:tgtEl>
                                        <p:attrNameLst>
                                          <p:attrName>style.visibility</p:attrName>
                                        </p:attrNameLst>
                                      </p:cBhvr>
                                      <p:to>
                                        <p:strVal val="visible"/>
                                      </p:to>
                                    </p:set>
                                    <p:anim calcmode="lin" valueType="num">
                                      <p:cBhvr>
                                        <p:cTn id="27" dur="1000" fill="hold"/>
                                        <p:tgtEl>
                                          <p:spTgt spid="143455"/>
                                        </p:tgtEl>
                                        <p:attrNameLst>
                                          <p:attrName>ppt_w</p:attrName>
                                        </p:attrNameLst>
                                      </p:cBhvr>
                                      <p:tavLst>
                                        <p:tav tm="0">
                                          <p:val>
                                            <p:strVal val="#ppt_w*0.70"/>
                                          </p:val>
                                        </p:tav>
                                        <p:tav tm="100000">
                                          <p:val>
                                            <p:strVal val="#ppt_w"/>
                                          </p:val>
                                        </p:tav>
                                      </p:tavLst>
                                    </p:anim>
                                    <p:anim calcmode="lin" valueType="num">
                                      <p:cBhvr>
                                        <p:cTn id="28" dur="1000" fill="hold"/>
                                        <p:tgtEl>
                                          <p:spTgt spid="143455"/>
                                        </p:tgtEl>
                                        <p:attrNameLst>
                                          <p:attrName>ppt_h</p:attrName>
                                        </p:attrNameLst>
                                      </p:cBhvr>
                                      <p:tavLst>
                                        <p:tav tm="0">
                                          <p:val>
                                            <p:strVal val="#ppt_h"/>
                                          </p:val>
                                        </p:tav>
                                        <p:tav tm="100000">
                                          <p:val>
                                            <p:strVal val="#ppt_h"/>
                                          </p:val>
                                        </p:tav>
                                      </p:tavLst>
                                    </p:anim>
                                    <p:animEffect transition="in" filter="fade">
                                      <p:cBhvr>
                                        <p:cTn id="29" dur="1000"/>
                                        <p:tgtEl>
                                          <p:spTgt spid="143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0" grpId="0"/>
      <p:bldP spid="143455"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4386"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44387" name="Group 3"/>
          <p:cNvGrpSpPr>
            <a:grpSpLocks/>
          </p:cNvGrpSpPr>
          <p:nvPr/>
        </p:nvGrpSpPr>
        <p:grpSpPr bwMode="auto">
          <a:xfrm>
            <a:off x="6705600" y="1905000"/>
            <a:ext cx="1447800" cy="1392238"/>
            <a:chOff x="4224" y="1200"/>
            <a:chExt cx="912" cy="877"/>
          </a:xfrm>
        </p:grpSpPr>
        <p:grpSp>
          <p:nvGrpSpPr>
            <p:cNvPr id="144388" name="Group 4"/>
            <p:cNvGrpSpPr>
              <a:grpSpLocks/>
            </p:cNvGrpSpPr>
            <p:nvPr/>
          </p:nvGrpSpPr>
          <p:grpSpPr bwMode="auto">
            <a:xfrm>
              <a:off x="4224" y="1296"/>
              <a:ext cx="912" cy="781"/>
              <a:chOff x="4224" y="1296"/>
              <a:chExt cx="912" cy="781"/>
            </a:xfrm>
          </p:grpSpPr>
          <p:sp>
            <p:nvSpPr>
              <p:cNvPr id="144389" name="WordArt 5"/>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4390" name="Arc 6"/>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4391" name="WordArt 7"/>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4392" name="Arc 8"/>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4393" name="WordArt 9"/>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4394" name="Arc 10"/>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4395" name="WordArt 11"/>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4396" name="Arc 12"/>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4397" name="Arc 13"/>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4398" name="Arc 14"/>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4399" name="WordArt 15"/>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4400" name="WordArt 16"/>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grpSp>
            <p:nvGrpSpPr>
              <p:cNvPr id="144401" name="Group 17"/>
              <p:cNvGrpSpPr>
                <a:grpSpLocks/>
              </p:cNvGrpSpPr>
              <p:nvPr/>
            </p:nvGrpSpPr>
            <p:grpSpPr bwMode="auto">
              <a:xfrm>
                <a:off x="5040" y="1296"/>
                <a:ext cx="58" cy="136"/>
                <a:chOff x="5040" y="1296"/>
                <a:chExt cx="58" cy="136"/>
              </a:xfrm>
            </p:grpSpPr>
            <p:sp>
              <p:nvSpPr>
                <p:cNvPr id="144402" name="Arc 18"/>
                <p:cNvSpPr>
                  <a:spLocks/>
                </p:cNvSpPr>
                <p:nvPr/>
              </p:nvSpPr>
              <p:spPr bwMode="auto">
                <a:xfrm rot="19833633" flipV="1">
                  <a:off x="5040" y="1296"/>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663300"/>
                  </a:solidFill>
                  <a:round/>
                  <a:headEnd/>
                  <a:tailEnd/>
                </a:ln>
                <a:effectLst/>
              </p:spPr>
              <p:txBody>
                <a:bodyPr anchor="ctr">
                  <a:spAutoFit/>
                </a:bodyPr>
                <a:lstStyle/>
                <a:p>
                  <a:endParaRPr lang="en-US"/>
                </a:p>
              </p:txBody>
            </p:sp>
            <p:sp>
              <p:nvSpPr>
                <p:cNvPr id="144403" name="AutoShape 19"/>
                <p:cNvSpPr>
                  <a:spLocks noChangeArrowheads="1"/>
                </p:cNvSpPr>
                <p:nvPr/>
              </p:nvSpPr>
              <p:spPr bwMode="auto">
                <a:xfrm rot="-1424285">
                  <a:off x="5050" y="1296"/>
                  <a:ext cx="48" cy="48"/>
                </a:xfrm>
                <a:prstGeom prst="triangle">
                  <a:avLst>
                    <a:gd name="adj" fmla="val 52083"/>
                  </a:avLst>
                </a:prstGeom>
                <a:solidFill>
                  <a:srgbClr val="663300"/>
                </a:solidFill>
                <a:ln w="19050" algn="ctr">
                  <a:solidFill>
                    <a:srgbClr val="663300"/>
                  </a:solidFill>
                  <a:miter lim="800000"/>
                  <a:headEnd/>
                  <a:tailEnd/>
                </a:ln>
                <a:effectLst/>
              </p:spPr>
              <p:txBody>
                <a:bodyPr anchor="ctr">
                  <a:spAutoFit/>
                </a:bodyPr>
                <a:lstStyle/>
                <a:p>
                  <a:endParaRPr lang="en-US"/>
                </a:p>
              </p:txBody>
            </p:sp>
          </p:grpSp>
        </p:grpSp>
        <p:sp>
          <p:nvSpPr>
            <p:cNvPr id="144404" name="AutoShape 20"/>
            <p:cNvSpPr>
              <a:spLocks noChangeArrowheads="1"/>
            </p:cNvSpPr>
            <p:nvPr/>
          </p:nvSpPr>
          <p:spPr bwMode="auto">
            <a:xfrm flipH="1">
              <a:off x="4992" y="1200"/>
              <a:ext cx="48" cy="48"/>
            </a:xfrm>
            <a:prstGeom prst="triangle">
              <a:avLst>
                <a:gd name="adj" fmla="val 50000"/>
              </a:avLst>
            </a:prstGeom>
            <a:noFill/>
            <a:ln w="57150" algn="ctr">
              <a:solidFill>
                <a:srgbClr val="663300"/>
              </a:solidFill>
              <a:miter lim="800000"/>
              <a:headEnd/>
              <a:tailEnd/>
            </a:ln>
            <a:effectLst/>
          </p:spPr>
          <p:txBody>
            <a:bodyPr anchor="ctr">
              <a:spAutoFit/>
            </a:bodyPr>
            <a:lstStyle/>
            <a:p>
              <a:endParaRPr lang="en-US"/>
            </a:p>
          </p:txBody>
        </p:sp>
      </p:grpSp>
      <p:grpSp>
        <p:nvGrpSpPr>
          <p:cNvPr id="144405" name="Group 21"/>
          <p:cNvGrpSpPr>
            <a:grpSpLocks/>
          </p:cNvGrpSpPr>
          <p:nvPr/>
        </p:nvGrpSpPr>
        <p:grpSpPr bwMode="auto">
          <a:xfrm>
            <a:off x="2590800" y="1866900"/>
            <a:ext cx="4870450" cy="736600"/>
            <a:chOff x="1632" y="1176"/>
            <a:chExt cx="3068" cy="464"/>
          </a:xfrm>
        </p:grpSpPr>
        <p:sp>
          <p:nvSpPr>
            <p:cNvPr id="144406" name="WordArt 22"/>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4407" name="WordArt 23"/>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4408" name="WordArt 24"/>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4409" name="WordArt 25"/>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4410" name="WordArt 26"/>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4411" name="WordArt 27"/>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4412" name="Freeform 28"/>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44413" name="WordArt 29"/>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44414" name="Freeform 30"/>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44415" name="WordArt 31"/>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44416" name="Group 32"/>
          <p:cNvGrpSpPr>
            <a:grpSpLocks/>
          </p:cNvGrpSpPr>
          <p:nvPr/>
        </p:nvGrpSpPr>
        <p:grpSpPr bwMode="auto">
          <a:xfrm>
            <a:off x="5638800" y="2565400"/>
            <a:ext cx="685800" cy="330200"/>
            <a:chOff x="2112" y="1236"/>
            <a:chExt cx="1920" cy="924"/>
          </a:xfrm>
        </p:grpSpPr>
        <p:sp>
          <p:nvSpPr>
            <p:cNvPr id="144417" name="Oval 33"/>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44418" name="Group 34"/>
            <p:cNvGrpSpPr>
              <a:grpSpLocks/>
            </p:cNvGrpSpPr>
            <p:nvPr/>
          </p:nvGrpSpPr>
          <p:grpSpPr bwMode="auto">
            <a:xfrm>
              <a:off x="2112" y="1236"/>
              <a:ext cx="1824" cy="924"/>
              <a:chOff x="2112" y="1236"/>
              <a:chExt cx="1824" cy="924"/>
            </a:xfrm>
          </p:grpSpPr>
          <p:sp>
            <p:nvSpPr>
              <p:cNvPr id="144419" name="WordArt 35"/>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44420" name="WordArt 36"/>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44421" name="WordArt 37"/>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44422" name="Group 38"/>
          <p:cNvGrpSpPr>
            <a:grpSpLocks/>
          </p:cNvGrpSpPr>
          <p:nvPr/>
        </p:nvGrpSpPr>
        <p:grpSpPr bwMode="auto">
          <a:xfrm>
            <a:off x="2540000" y="1981200"/>
            <a:ext cx="4927600" cy="2773363"/>
            <a:chOff x="1600" y="1248"/>
            <a:chExt cx="3104" cy="1747"/>
          </a:xfrm>
        </p:grpSpPr>
        <p:sp>
          <p:nvSpPr>
            <p:cNvPr id="144423" name="Oval 39"/>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44424" name="Group 40"/>
            <p:cNvGrpSpPr>
              <a:grpSpLocks/>
            </p:cNvGrpSpPr>
            <p:nvPr/>
          </p:nvGrpSpPr>
          <p:grpSpPr bwMode="auto">
            <a:xfrm>
              <a:off x="1600" y="1248"/>
              <a:ext cx="3104" cy="1747"/>
              <a:chOff x="1600" y="1248"/>
              <a:chExt cx="3104" cy="1747"/>
            </a:xfrm>
          </p:grpSpPr>
          <p:grpSp>
            <p:nvGrpSpPr>
              <p:cNvPr id="144425" name="Group 41"/>
              <p:cNvGrpSpPr>
                <a:grpSpLocks/>
              </p:cNvGrpSpPr>
              <p:nvPr/>
            </p:nvGrpSpPr>
            <p:grpSpPr bwMode="auto">
              <a:xfrm>
                <a:off x="1600" y="1567"/>
                <a:ext cx="1057" cy="1386"/>
                <a:chOff x="1600" y="1567"/>
                <a:chExt cx="1057" cy="1386"/>
              </a:xfrm>
            </p:grpSpPr>
            <p:sp>
              <p:nvSpPr>
                <p:cNvPr id="144426" name="Freeform 42"/>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27" name="Freeform 43"/>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44428" name="Group 44"/>
                <p:cNvGrpSpPr>
                  <a:grpSpLocks/>
                </p:cNvGrpSpPr>
                <p:nvPr/>
              </p:nvGrpSpPr>
              <p:grpSpPr bwMode="auto">
                <a:xfrm>
                  <a:off x="1920" y="1595"/>
                  <a:ext cx="672" cy="1252"/>
                  <a:chOff x="1920" y="1595"/>
                  <a:chExt cx="672" cy="1252"/>
                </a:xfrm>
              </p:grpSpPr>
              <p:sp>
                <p:nvSpPr>
                  <p:cNvPr id="144429" name="Freeform 45"/>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30" name="Freeform 46"/>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31" name="Freeform 47"/>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32" name="Freeform 48"/>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33" name="Freeform 49"/>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44434" name="Oval 50"/>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4435" name="Oval 51"/>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4436" name="Oval 52"/>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44437" name="Group 53"/>
              <p:cNvGrpSpPr>
                <a:grpSpLocks/>
              </p:cNvGrpSpPr>
              <p:nvPr/>
            </p:nvGrpSpPr>
            <p:grpSpPr bwMode="auto">
              <a:xfrm>
                <a:off x="2832" y="1248"/>
                <a:ext cx="1872" cy="1747"/>
                <a:chOff x="2832" y="1248"/>
                <a:chExt cx="1872" cy="1747"/>
              </a:xfrm>
            </p:grpSpPr>
            <p:sp>
              <p:nvSpPr>
                <p:cNvPr id="144438" name="Oval 54"/>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4439" name="Oval 55"/>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4440" name="Freeform 56"/>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41" name="Freeform 57"/>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42" name="Freeform 58"/>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43" name="Freeform 59"/>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44" name="Oval 60"/>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4445" name="Freeform 61"/>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46" name="Freeform 62"/>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47" name="Freeform 63"/>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48" name="Freeform 64"/>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49" name="Freeform 65"/>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50" name="Freeform 66"/>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51" name="Freeform 67"/>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52" name="Freeform 68"/>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53" name="Freeform 69"/>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4454" name="Freeform 70"/>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44455" name="WordArt 71"/>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44456" name="Oval 72"/>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44457" name="AutoShape 73"/>
          <p:cNvSpPr>
            <a:spLocks noChangeArrowheads="1"/>
          </p:cNvSpPr>
          <p:nvPr/>
        </p:nvSpPr>
        <p:spPr bwMode="auto">
          <a:xfrm rot="10800000">
            <a:off x="1363663" y="1676400"/>
            <a:ext cx="276225" cy="827088"/>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44458" name="Group 74"/>
          <p:cNvGrpSpPr>
            <a:grpSpLocks/>
          </p:cNvGrpSpPr>
          <p:nvPr/>
        </p:nvGrpSpPr>
        <p:grpSpPr bwMode="auto">
          <a:xfrm>
            <a:off x="1047750" y="762000"/>
            <a:ext cx="908050" cy="896938"/>
            <a:chOff x="4704" y="288"/>
            <a:chExt cx="672" cy="720"/>
          </a:xfrm>
        </p:grpSpPr>
        <p:sp>
          <p:nvSpPr>
            <p:cNvPr id="144459" name="Oval 7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44460" name="WordArt 7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44461" name="Group 77"/>
          <p:cNvGrpSpPr>
            <a:grpSpLocks/>
          </p:cNvGrpSpPr>
          <p:nvPr/>
        </p:nvGrpSpPr>
        <p:grpSpPr bwMode="auto">
          <a:xfrm>
            <a:off x="792163" y="2003425"/>
            <a:ext cx="1417637" cy="647700"/>
            <a:chOff x="1344" y="2736"/>
            <a:chExt cx="1056" cy="528"/>
          </a:xfrm>
        </p:grpSpPr>
        <p:sp>
          <p:nvSpPr>
            <p:cNvPr id="144462" name="Oval 7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4463" name="WordArt 7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144464" name="AutoShape 80"/>
          <p:cNvSpPr>
            <a:spLocks noChangeArrowheads="1"/>
          </p:cNvSpPr>
          <p:nvPr/>
        </p:nvSpPr>
        <p:spPr bwMode="auto">
          <a:xfrm rot="5400000">
            <a:off x="4495800" y="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44465" name="Group 81"/>
          <p:cNvGrpSpPr>
            <a:grpSpLocks/>
          </p:cNvGrpSpPr>
          <p:nvPr/>
        </p:nvGrpSpPr>
        <p:grpSpPr bwMode="auto">
          <a:xfrm>
            <a:off x="6324600" y="2017713"/>
            <a:ext cx="2000250" cy="649287"/>
            <a:chOff x="3840" y="960"/>
            <a:chExt cx="1440" cy="539"/>
          </a:xfrm>
        </p:grpSpPr>
        <p:sp>
          <p:nvSpPr>
            <p:cNvPr id="144466" name="Oval 82"/>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44467" name="WordArt 83"/>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nvGrpSpPr>
          <p:cNvPr id="144468" name="Group 84"/>
          <p:cNvGrpSpPr>
            <a:grpSpLocks/>
          </p:cNvGrpSpPr>
          <p:nvPr/>
        </p:nvGrpSpPr>
        <p:grpSpPr bwMode="auto">
          <a:xfrm>
            <a:off x="3352800" y="1365250"/>
            <a:ext cx="2362200" cy="744538"/>
            <a:chOff x="2129" y="683"/>
            <a:chExt cx="1488" cy="469"/>
          </a:xfrm>
        </p:grpSpPr>
        <p:sp>
          <p:nvSpPr>
            <p:cNvPr id="144469" name="Rectangle 85"/>
            <p:cNvSpPr>
              <a:spLocks noChangeArrowheads="1"/>
            </p:cNvSpPr>
            <p:nvPr/>
          </p:nvSpPr>
          <p:spPr bwMode="auto">
            <a:xfrm>
              <a:off x="2161" y="683"/>
              <a:ext cx="1422"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44470" name="Text Box 86"/>
            <p:cNvSpPr txBox="1">
              <a:spLocks noChangeArrowheads="1"/>
            </p:cNvSpPr>
            <p:nvPr/>
          </p:nvSpPr>
          <p:spPr bwMode="auto">
            <a:xfrm>
              <a:off x="2129" y="694"/>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grpSp>
        <p:nvGrpSpPr>
          <p:cNvPr id="144471" name="Group 87"/>
          <p:cNvGrpSpPr>
            <a:grpSpLocks/>
          </p:cNvGrpSpPr>
          <p:nvPr/>
        </p:nvGrpSpPr>
        <p:grpSpPr bwMode="auto">
          <a:xfrm>
            <a:off x="1524000" y="2895600"/>
            <a:ext cx="6019800" cy="641350"/>
            <a:chOff x="912" y="1824"/>
            <a:chExt cx="3792" cy="404"/>
          </a:xfrm>
        </p:grpSpPr>
        <p:sp>
          <p:nvSpPr>
            <p:cNvPr id="144472" name="Rectangle 88"/>
            <p:cNvSpPr>
              <a:spLocks noChangeArrowheads="1"/>
            </p:cNvSpPr>
            <p:nvPr/>
          </p:nvSpPr>
          <p:spPr bwMode="auto">
            <a:xfrm>
              <a:off x="912" y="1824"/>
              <a:ext cx="3792" cy="398"/>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44473" name="Text Box 89"/>
            <p:cNvSpPr txBox="1">
              <a:spLocks noChangeArrowheads="1"/>
            </p:cNvSpPr>
            <p:nvPr/>
          </p:nvSpPr>
          <p:spPr bwMode="auto">
            <a:xfrm>
              <a:off x="912" y="1824"/>
              <a:ext cx="3792" cy="404"/>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r>
                <a:rPr lang="en-US" sz="3600">
                  <a:solidFill>
                    <a:schemeClr val="bg1"/>
                  </a:solidFill>
                  <a:latin typeface="Impact" pitchFamily="34" charset="0"/>
                </a:rPr>
                <a:t>Failure of dispensation to start</a:t>
              </a:r>
            </a:p>
          </p:txBody>
        </p:sp>
      </p:grpSp>
      <p:sp>
        <p:nvSpPr>
          <p:cNvPr id="144474" name="Text Box 90"/>
          <p:cNvSpPr txBox="1">
            <a:spLocks noChangeArrowheads="1"/>
          </p:cNvSpPr>
          <p:nvPr/>
        </p:nvSpPr>
        <p:spPr bwMode="auto">
          <a:xfrm>
            <a:off x="304800" y="76200"/>
            <a:ext cx="2743200" cy="579438"/>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Dispensation to start</a:t>
            </a:r>
          </a:p>
        </p:txBody>
      </p:sp>
      <p:sp>
        <p:nvSpPr>
          <p:cNvPr id="144475" name="Line 91"/>
          <p:cNvSpPr>
            <a:spLocks noChangeShapeType="1"/>
          </p:cNvSpPr>
          <p:nvPr/>
        </p:nvSpPr>
        <p:spPr bwMode="auto">
          <a:xfrm rot="20870636" flipH="1">
            <a:off x="4267200" y="2209800"/>
            <a:ext cx="533400" cy="304800"/>
          </a:xfrm>
          <a:prstGeom prst="line">
            <a:avLst/>
          </a:prstGeom>
          <a:noFill/>
          <a:ln w="76200">
            <a:solidFill>
              <a:srgbClr val="FF3300"/>
            </a:solidFill>
            <a:round/>
            <a:headEnd/>
            <a:tailEnd/>
          </a:ln>
          <a:effectLst/>
        </p:spPr>
        <p:txBody>
          <a:bodyPr/>
          <a:lstStyle/>
          <a:p>
            <a:endParaRPr lang="en-US"/>
          </a:p>
        </p:txBody>
      </p:sp>
      <p:sp>
        <p:nvSpPr>
          <p:cNvPr id="144476" name="Line 92"/>
          <p:cNvSpPr>
            <a:spLocks noChangeShapeType="1"/>
          </p:cNvSpPr>
          <p:nvPr/>
        </p:nvSpPr>
        <p:spPr bwMode="auto">
          <a:xfrm rot="729364">
            <a:off x="4268788" y="2209800"/>
            <a:ext cx="533400" cy="304800"/>
          </a:xfrm>
          <a:prstGeom prst="line">
            <a:avLst/>
          </a:prstGeom>
          <a:noFill/>
          <a:ln w="76200">
            <a:solidFill>
              <a:srgbClr val="FF3300"/>
            </a:solidFill>
            <a:round/>
            <a:headEnd/>
            <a:tailEnd/>
          </a:ln>
          <a:effectLst/>
        </p:spPr>
        <p:txBody>
          <a:bodyPr/>
          <a:lstStyle/>
          <a:p>
            <a:endParaRPr lang="en-US"/>
          </a:p>
        </p:txBody>
      </p:sp>
      <p:pic>
        <p:nvPicPr>
          <p:cNvPr id="144477" name="Picture 93" descr="Striking of the Rock"/>
          <p:cNvPicPr>
            <a:picLocks noChangeAspect="1" noChangeArrowheads="1"/>
          </p:cNvPicPr>
          <p:nvPr/>
        </p:nvPicPr>
        <p:blipFill>
          <a:blip r:embed="rId4"/>
          <a:srcRect t="4669"/>
          <a:stretch>
            <a:fillRect/>
          </a:stretch>
        </p:blipFill>
        <p:spPr bwMode="auto">
          <a:xfrm>
            <a:off x="0" y="0"/>
            <a:ext cx="9144000" cy="5797550"/>
          </a:xfrm>
          <a:prstGeom prst="rect">
            <a:avLst/>
          </a:prstGeom>
          <a:solidFill>
            <a:srgbClr val="FFFFDF"/>
          </a:solidFill>
        </p:spPr>
      </p:pic>
      <p:sp>
        <p:nvSpPr>
          <p:cNvPr id="144478" name="AutoShape 94"/>
          <p:cNvSpPr>
            <a:spLocks noChangeArrowheads="1"/>
          </p:cNvSpPr>
          <p:nvPr/>
        </p:nvSpPr>
        <p:spPr bwMode="auto">
          <a:xfrm>
            <a:off x="1933575" y="3810000"/>
            <a:ext cx="5202238" cy="1606550"/>
          </a:xfrm>
          <a:prstGeom prst="roundRect">
            <a:avLst>
              <a:gd name="adj" fmla="val 16667"/>
            </a:avLst>
          </a:prstGeom>
          <a:gradFill rotWithShape="1">
            <a:gsLst>
              <a:gs pos="0">
                <a:srgbClr val="FFFFE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144479" name="Text Box 95"/>
          <p:cNvSpPr txBox="1">
            <a:spLocks noChangeArrowheads="1"/>
          </p:cNvSpPr>
          <p:nvPr/>
        </p:nvSpPr>
        <p:spPr bwMode="auto">
          <a:xfrm>
            <a:off x="4176713" y="4357688"/>
            <a:ext cx="1828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murmuring</a:t>
            </a:r>
          </a:p>
        </p:txBody>
      </p:sp>
      <p:grpSp>
        <p:nvGrpSpPr>
          <p:cNvPr id="144480" name="Group 96"/>
          <p:cNvGrpSpPr>
            <a:grpSpLocks/>
          </p:cNvGrpSpPr>
          <p:nvPr/>
        </p:nvGrpSpPr>
        <p:grpSpPr bwMode="auto">
          <a:xfrm>
            <a:off x="2138363" y="4327525"/>
            <a:ext cx="2128837" cy="549275"/>
            <a:chOff x="1347" y="2726"/>
            <a:chExt cx="1341" cy="346"/>
          </a:xfrm>
        </p:grpSpPr>
        <p:sp>
          <p:nvSpPr>
            <p:cNvPr id="144481" name="Text Box 97"/>
            <p:cNvSpPr txBox="1">
              <a:spLocks noChangeArrowheads="1"/>
            </p:cNvSpPr>
            <p:nvPr/>
          </p:nvSpPr>
          <p:spPr bwMode="auto">
            <a:xfrm>
              <a:off x="1575" y="2745"/>
              <a:ext cx="1008"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Israelites</a:t>
              </a:r>
            </a:p>
          </p:txBody>
        </p:sp>
        <p:sp>
          <p:nvSpPr>
            <p:cNvPr id="144482" name="Rectangle 98"/>
            <p:cNvSpPr>
              <a:spLocks noChangeArrowheads="1"/>
            </p:cNvSpPr>
            <p:nvPr/>
          </p:nvSpPr>
          <p:spPr bwMode="auto">
            <a:xfrm>
              <a:off x="2496" y="2726"/>
              <a:ext cx="192" cy="336"/>
            </a:xfrm>
            <a:prstGeom prst="rect">
              <a:avLst/>
            </a:prstGeom>
            <a:noFill/>
            <a:ln w="9525">
              <a:noFill/>
              <a:miter lim="800000"/>
              <a:headEnd/>
              <a:tailEnd/>
            </a:ln>
            <a:effectLst>
              <a:outerShdw dist="12700" dir="5400000" algn="ctr" rotWithShape="0">
                <a:srgbClr val="66FFFF"/>
              </a:outerShdw>
            </a:effectLst>
          </p:spPr>
          <p:txBody>
            <a:bodyPr wrap="none" anchor="ctr"/>
            <a:lstStyle/>
            <a:p>
              <a:pPr algn="ctr" eaLnBrk="0" hangingPunct="0">
                <a:lnSpc>
                  <a:spcPct val="115000"/>
                </a:lnSpc>
              </a:pPr>
              <a:r>
                <a:rPr lang="en-US" sz="2800">
                  <a:solidFill>
                    <a:srgbClr val="000099"/>
                  </a:solidFill>
                  <a:latin typeface="Impact" pitchFamily="34" charset="0"/>
                </a:rPr>
                <a:t>:</a:t>
              </a:r>
            </a:p>
          </p:txBody>
        </p:sp>
        <p:sp>
          <p:nvSpPr>
            <p:cNvPr id="144483" name="Text Box 99"/>
            <p:cNvSpPr txBox="1">
              <a:spLocks noChangeArrowheads="1"/>
            </p:cNvSpPr>
            <p:nvPr/>
          </p:nvSpPr>
          <p:spPr bwMode="auto">
            <a:xfrm>
              <a:off x="1347" y="2750"/>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sp>
        <p:nvSpPr>
          <p:cNvPr id="144484" name="Text Box 100"/>
          <p:cNvSpPr txBox="1">
            <a:spLocks noChangeArrowheads="1"/>
          </p:cNvSpPr>
          <p:nvPr/>
        </p:nvSpPr>
        <p:spPr bwMode="auto">
          <a:xfrm>
            <a:off x="3719513" y="4814888"/>
            <a:ext cx="3352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struck the rock twice</a:t>
            </a:r>
          </a:p>
        </p:txBody>
      </p:sp>
      <p:grpSp>
        <p:nvGrpSpPr>
          <p:cNvPr id="144485" name="Group 101"/>
          <p:cNvGrpSpPr>
            <a:grpSpLocks/>
          </p:cNvGrpSpPr>
          <p:nvPr/>
        </p:nvGrpSpPr>
        <p:grpSpPr bwMode="auto">
          <a:xfrm>
            <a:off x="2138363" y="4784725"/>
            <a:ext cx="1671637" cy="549275"/>
            <a:chOff x="1347" y="3014"/>
            <a:chExt cx="1053" cy="346"/>
          </a:xfrm>
        </p:grpSpPr>
        <p:sp>
          <p:nvSpPr>
            <p:cNvPr id="144486" name="Text Box 102"/>
            <p:cNvSpPr txBox="1">
              <a:spLocks noChangeArrowheads="1"/>
            </p:cNvSpPr>
            <p:nvPr/>
          </p:nvSpPr>
          <p:spPr bwMode="auto">
            <a:xfrm>
              <a:off x="1575" y="3033"/>
              <a:ext cx="720"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Moses</a:t>
              </a:r>
            </a:p>
          </p:txBody>
        </p:sp>
        <p:sp>
          <p:nvSpPr>
            <p:cNvPr id="144487" name="Text Box 103"/>
            <p:cNvSpPr txBox="1">
              <a:spLocks noChangeArrowheads="1"/>
            </p:cNvSpPr>
            <p:nvPr/>
          </p:nvSpPr>
          <p:spPr bwMode="auto">
            <a:xfrm>
              <a:off x="2208" y="3014"/>
              <a:ext cx="192" cy="34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a:solidFill>
                    <a:srgbClr val="000099"/>
                  </a:solidFill>
                  <a:latin typeface="Impact" pitchFamily="34" charset="0"/>
                </a:rPr>
                <a:t>:</a:t>
              </a:r>
            </a:p>
          </p:txBody>
        </p:sp>
        <p:sp>
          <p:nvSpPr>
            <p:cNvPr id="144488" name="Text Box 104"/>
            <p:cNvSpPr txBox="1">
              <a:spLocks noChangeArrowheads="1"/>
            </p:cNvSpPr>
            <p:nvPr/>
          </p:nvSpPr>
          <p:spPr bwMode="auto">
            <a:xfrm>
              <a:off x="1347" y="3038"/>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sp>
        <p:nvSpPr>
          <p:cNvPr id="144489" name="WordArt 105"/>
          <p:cNvSpPr>
            <a:spLocks noChangeArrowheads="1" noChangeShapeType="1" noTextEdit="1"/>
          </p:cNvSpPr>
          <p:nvPr/>
        </p:nvSpPr>
        <p:spPr bwMode="auto">
          <a:xfrm>
            <a:off x="2217738" y="3983038"/>
            <a:ext cx="4635500" cy="325437"/>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(Based on the water of the rock)</a:t>
            </a:r>
          </a:p>
        </p:txBody>
      </p:sp>
      <p:sp>
        <p:nvSpPr>
          <p:cNvPr id="144490" name="Rectangle 106"/>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44491" name="Group 107"/>
          <p:cNvGrpSpPr>
            <a:grpSpLocks/>
          </p:cNvGrpSpPr>
          <p:nvPr/>
        </p:nvGrpSpPr>
        <p:grpSpPr bwMode="auto">
          <a:xfrm>
            <a:off x="1219200" y="5842000"/>
            <a:ext cx="6553200" cy="762000"/>
            <a:chOff x="768" y="3696"/>
            <a:chExt cx="4128" cy="480"/>
          </a:xfrm>
        </p:grpSpPr>
        <p:sp>
          <p:nvSpPr>
            <p:cNvPr id="144492" name="Text Box 108"/>
            <p:cNvSpPr txBox="1">
              <a:spLocks noChangeArrowheads="1"/>
            </p:cNvSpPr>
            <p:nvPr/>
          </p:nvSpPr>
          <p:spPr bwMode="auto">
            <a:xfrm>
              <a:off x="1012" y="3750"/>
              <a:ext cx="3884" cy="426"/>
            </a:xfrm>
            <a:prstGeom prst="rect">
              <a:avLst/>
            </a:prstGeom>
            <a:noFill/>
            <a:ln w="9525">
              <a:noFill/>
              <a:miter lim="800000"/>
              <a:headEnd/>
              <a:tailEnd/>
            </a:ln>
            <a:effectLst/>
          </p:spPr>
          <p:txBody>
            <a:bodyPr>
              <a:spAutoFit/>
            </a:bodyPr>
            <a:lstStyle/>
            <a:p>
              <a:pPr eaLnBrk="0" hangingPunct="0">
                <a:lnSpc>
                  <a:spcPct val="80000"/>
                </a:lnSpc>
              </a:pPr>
              <a:r>
                <a:rPr lang="en-US" sz="2400" b="1">
                  <a:solidFill>
                    <a:schemeClr val="bg1"/>
                  </a:solidFill>
                  <a:latin typeface="Arial Narrow" pitchFamily="34" charset="0"/>
                </a:rPr>
                <a:t>By striking the rock twice, Moses </a:t>
              </a:r>
              <a:r>
                <a:rPr lang="en-US" sz="2400" b="1" u="sng">
                  <a:solidFill>
                    <a:schemeClr val="bg1"/>
                  </a:solidFill>
                  <a:latin typeface="Arial Narrow" pitchFamily="34" charset="0"/>
                </a:rPr>
                <a:t>undermined the</a:t>
              </a:r>
              <a:r>
                <a:rPr lang="en-US" sz="2400" b="1">
                  <a:solidFill>
                    <a:schemeClr val="bg1"/>
                  </a:solidFill>
                  <a:latin typeface="Arial Narrow" pitchFamily="34" charset="0"/>
                </a:rPr>
                <a:t> </a:t>
              </a:r>
              <a:r>
                <a:rPr lang="en-US" sz="2400" b="1" u="sng">
                  <a:solidFill>
                    <a:schemeClr val="bg1"/>
                  </a:solidFill>
                  <a:latin typeface="Arial Narrow" pitchFamily="34" charset="0"/>
                </a:rPr>
                <a:t>dispensation to start</a:t>
              </a:r>
              <a:r>
                <a:rPr lang="en-US" sz="2400" b="1">
                  <a:solidFill>
                    <a:schemeClr val="bg1"/>
                  </a:solidFill>
                  <a:latin typeface="Arial Narrow" pitchFamily="34" charset="0"/>
                </a:rPr>
                <a:t> based on the rock.</a:t>
              </a:r>
              <a:endParaRPr lang="en-US" sz="2400" b="1" u="sng">
                <a:solidFill>
                  <a:schemeClr val="bg1"/>
                </a:solidFill>
                <a:latin typeface="Arial Narrow" pitchFamily="34" charset="0"/>
              </a:endParaRPr>
            </a:p>
          </p:txBody>
        </p:sp>
        <p:sp>
          <p:nvSpPr>
            <p:cNvPr id="144493" name="Text Box 109"/>
            <p:cNvSpPr txBox="1">
              <a:spLocks noChangeArrowheads="1"/>
            </p:cNvSpPr>
            <p:nvPr/>
          </p:nvSpPr>
          <p:spPr bwMode="auto">
            <a:xfrm>
              <a:off x="768" y="3696"/>
              <a:ext cx="192"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4491"/>
                                        </p:tgtEl>
                                        <p:attrNameLst>
                                          <p:attrName>style.visibility</p:attrName>
                                        </p:attrNameLst>
                                      </p:cBhvr>
                                      <p:to>
                                        <p:strVal val="visible"/>
                                      </p:to>
                                    </p:set>
                                    <p:animEffect transition="in" filter="barn(outVertical)">
                                      <p:cBhvr>
                                        <p:cTn id="7" dur="500"/>
                                        <p:tgtEl>
                                          <p:spTgt spid="144491"/>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2000"/>
                                        <p:tgtEl>
                                          <p:spTgt spid="144477"/>
                                        </p:tgtEl>
                                      </p:cBhvr>
                                    </p:animEffect>
                                    <p:set>
                                      <p:cBhvr>
                                        <p:cTn id="11" dur="1" fill="hold">
                                          <p:stCondLst>
                                            <p:cond delay="1999"/>
                                          </p:stCondLst>
                                        </p:cTn>
                                        <p:tgtEl>
                                          <p:spTgt spid="14447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3" presetClass="entr" presetSubtype="272" fill="hold" nodeType="clickEffect">
                                  <p:stCondLst>
                                    <p:cond delay="0"/>
                                  </p:stCondLst>
                                  <p:childTnLst>
                                    <p:set>
                                      <p:cBhvr>
                                        <p:cTn id="15" dur="1" fill="hold">
                                          <p:stCondLst>
                                            <p:cond delay="0"/>
                                          </p:stCondLst>
                                        </p:cTn>
                                        <p:tgtEl>
                                          <p:spTgt spid="144471"/>
                                        </p:tgtEl>
                                        <p:attrNameLst>
                                          <p:attrName>style.visibility</p:attrName>
                                        </p:attrNameLst>
                                      </p:cBhvr>
                                      <p:to>
                                        <p:strVal val="visible"/>
                                      </p:to>
                                    </p:set>
                                    <p:anim calcmode="lin" valueType="num">
                                      <p:cBhvr>
                                        <p:cTn id="16" dur="2000" fill="hold"/>
                                        <p:tgtEl>
                                          <p:spTgt spid="144471"/>
                                        </p:tgtEl>
                                        <p:attrNameLst>
                                          <p:attrName>ppt_w</p:attrName>
                                        </p:attrNameLst>
                                      </p:cBhvr>
                                      <p:tavLst>
                                        <p:tav tm="0">
                                          <p:val>
                                            <p:strVal val="2/3*#ppt_w"/>
                                          </p:val>
                                        </p:tav>
                                        <p:tav tm="100000">
                                          <p:val>
                                            <p:strVal val="#ppt_w"/>
                                          </p:val>
                                        </p:tav>
                                      </p:tavLst>
                                    </p:anim>
                                    <p:anim calcmode="lin" valueType="num">
                                      <p:cBhvr>
                                        <p:cTn id="17" dur="2000" fill="hold"/>
                                        <p:tgtEl>
                                          <p:spTgt spid="144471"/>
                                        </p:tgtEl>
                                        <p:attrNameLst>
                                          <p:attrName>ppt_h</p:attrName>
                                        </p:attrNameLst>
                                      </p:cBhvr>
                                      <p:tavLst>
                                        <p:tav tm="0">
                                          <p:val>
                                            <p:strVal val="2/3*#ppt_h"/>
                                          </p:val>
                                        </p:tav>
                                        <p:tav tm="100000">
                                          <p:val>
                                            <p:strVal val="#ppt_h"/>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44475"/>
                                        </p:tgtEl>
                                        <p:attrNameLst>
                                          <p:attrName>style.visibility</p:attrName>
                                        </p:attrNameLst>
                                      </p:cBhvr>
                                      <p:to>
                                        <p:strVal val="visible"/>
                                      </p:to>
                                    </p:set>
                                    <p:animEffect transition="in" filter="wipe(up)">
                                      <p:cBhvr>
                                        <p:cTn id="21" dur="500"/>
                                        <p:tgtEl>
                                          <p:spTgt spid="144475"/>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144476"/>
                                        </p:tgtEl>
                                        <p:attrNameLst>
                                          <p:attrName>style.visibility</p:attrName>
                                        </p:attrNameLst>
                                      </p:cBhvr>
                                      <p:to>
                                        <p:strVal val="visible"/>
                                      </p:to>
                                    </p:set>
                                    <p:animEffect transition="in" filter="wipe(up)">
                                      <p:cBhvr>
                                        <p:cTn id="25" dur="500"/>
                                        <p:tgtEl>
                                          <p:spTgt spid="144476"/>
                                        </p:tgtEl>
                                      </p:cBhvr>
                                    </p:animEffect>
                                  </p:childTnLst>
                                </p:cTn>
                              </p:par>
                            </p:childTnLst>
                          </p:cTn>
                        </p:par>
                        <p:par>
                          <p:cTn id="26" fill="hold">
                            <p:stCondLst>
                              <p:cond delay="3000"/>
                            </p:stCondLst>
                            <p:childTnLst>
                              <p:par>
                                <p:cTn id="27" presetID="22" presetClass="entr" presetSubtype="1" fill="hold" grpId="1" nodeType="afterEffect">
                                  <p:stCondLst>
                                    <p:cond delay="0"/>
                                  </p:stCondLst>
                                  <p:childTnLst>
                                    <p:set>
                                      <p:cBhvr>
                                        <p:cTn id="28" dur="1" fill="hold">
                                          <p:stCondLst>
                                            <p:cond delay="0"/>
                                          </p:stCondLst>
                                        </p:cTn>
                                        <p:tgtEl>
                                          <p:spTgt spid="144475"/>
                                        </p:tgtEl>
                                        <p:attrNameLst>
                                          <p:attrName>style.visibility</p:attrName>
                                        </p:attrNameLst>
                                      </p:cBhvr>
                                      <p:to>
                                        <p:strVal val="visible"/>
                                      </p:to>
                                    </p:set>
                                    <p:animEffect transition="in" filter="wipe(up)">
                                      <p:cBhvr>
                                        <p:cTn id="29" dur="500"/>
                                        <p:tgtEl>
                                          <p:spTgt spid="144475"/>
                                        </p:tgtEl>
                                      </p:cBhvr>
                                    </p:animEffect>
                                  </p:childTnLst>
                                </p:cTn>
                              </p:par>
                            </p:childTnLst>
                          </p:cTn>
                        </p:par>
                        <p:par>
                          <p:cTn id="30" fill="hold">
                            <p:stCondLst>
                              <p:cond delay="3500"/>
                            </p:stCondLst>
                            <p:childTnLst>
                              <p:par>
                                <p:cTn id="31" presetID="22" presetClass="entr" presetSubtype="1" fill="hold" grpId="1" nodeType="afterEffect">
                                  <p:stCondLst>
                                    <p:cond delay="0"/>
                                  </p:stCondLst>
                                  <p:childTnLst>
                                    <p:set>
                                      <p:cBhvr>
                                        <p:cTn id="32" dur="1" fill="hold">
                                          <p:stCondLst>
                                            <p:cond delay="0"/>
                                          </p:stCondLst>
                                        </p:cTn>
                                        <p:tgtEl>
                                          <p:spTgt spid="144476"/>
                                        </p:tgtEl>
                                        <p:attrNameLst>
                                          <p:attrName>style.visibility</p:attrName>
                                        </p:attrNameLst>
                                      </p:cBhvr>
                                      <p:to>
                                        <p:strVal val="visible"/>
                                      </p:to>
                                    </p:set>
                                    <p:animEffect transition="in" filter="wipe(up)">
                                      <p:cBhvr>
                                        <p:cTn id="33" dur="500"/>
                                        <p:tgtEl>
                                          <p:spTgt spid="144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75" grpId="0" animBg="1"/>
      <p:bldP spid="144475" grpId="1" animBg="1"/>
      <p:bldP spid="144476" grpId="0" animBg="1"/>
      <p:bldP spid="14447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5418138"/>
            <a:ext cx="9144000" cy="14398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267" name="Group 3"/>
          <p:cNvGrpSpPr>
            <a:grpSpLocks/>
          </p:cNvGrpSpPr>
          <p:nvPr/>
        </p:nvGrpSpPr>
        <p:grpSpPr bwMode="auto">
          <a:xfrm>
            <a:off x="1295400" y="5638800"/>
            <a:ext cx="6324600" cy="704850"/>
            <a:chOff x="240" y="3471"/>
            <a:chExt cx="3984" cy="444"/>
          </a:xfrm>
        </p:grpSpPr>
        <p:sp>
          <p:nvSpPr>
            <p:cNvPr id="11268" name="Text Box 4"/>
            <p:cNvSpPr txBox="1">
              <a:spLocks noChangeArrowheads="1"/>
            </p:cNvSpPr>
            <p:nvPr/>
          </p:nvSpPr>
          <p:spPr bwMode="auto">
            <a:xfrm>
              <a:off x="416" y="3518"/>
              <a:ext cx="3808" cy="397"/>
            </a:xfrm>
            <a:prstGeom prst="rect">
              <a:avLst/>
            </a:prstGeom>
            <a:noFill/>
            <a:ln w="9525">
              <a:noFill/>
              <a:miter lim="800000"/>
              <a:headEnd/>
              <a:tailEnd/>
            </a:ln>
            <a:effectLst/>
          </p:spPr>
          <p:txBody>
            <a:bodyPr wrap="square">
              <a:spAutoFit/>
            </a:bodyPr>
            <a:lstStyle/>
            <a:p>
              <a:pPr eaLnBrk="0" hangingPunct="0">
                <a:lnSpc>
                  <a:spcPts val="2100"/>
                </a:lnSpc>
              </a:pPr>
              <a:r>
                <a:rPr lang="en-US" sz="2000" b="1" dirty="0">
                  <a:solidFill>
                    <a:schemeClr val="bg1"/>
                  </a:solidFill>
                  <a:latin typeface="Arial Narrow" pitchFamily="34" charset="0"/>
                </a:rPr>
                <a:t>These model courses showed the way the </a:t>
              </a:r>
              <a:r>
                <a:rPr lang="en-US" sz="2000" b="1" u="sng" dirty="0">
                  <a:solidFill>
                    <a:schemeClr val="bg1"/>
                  </a:solidFill>
                  <a:latin typeface="Arial Narrow" pitchFamily="34" charset="0"/>
                </a:rPr>
                <a:t>Israelites</a:t>
              </a:r>
              <a:r>
                <a:rPr lang="en-US" sz="2000" b="1" dirty="0">
                  <a:solidFill>
                    <a:schemeClr val="bg1"/>
                  </a:solidFill>
                  <a:latin typeface="Arial Narrow" pitchFamily="34" charset="0"/>
                </a:rPr>
                <a:t> and all humanity must walk to bring Satan to submission </a:t>
              </a:r>
              <a:r>
                <a:rPr lang="en-US" sz="1600" dirty="0">
                  <a:solidFill>
                    <a:schemeClr val="bg1"/>
                  </a:solidFill>
                  <a:latin typeface="Arial Narrow" pitchFamily="34" charset="0"/>
                </a:rPr>
                <a:t>(p. 226).</a:t>
              </a:r>
            </a:p>
          </p:txBody>
        </p:sp>
        <p:sp>
          <p:nvSpPr>
            <p:cNvPr id="11269" name="Text Box 5"/>
            <p:cNvSpPr txBox="1">
              <a:spLocks noChangeArrowheads="1"/>
            </p:cNvSpPr>
            <p:nvPr/>
          </p:nvSpPr>
          <p:spPr bwMode="auto">
            <a:xfrm>
              <a:off x="240" y="3471"/>
              <a:ext cx="240" cy="302"/>
            </a:xfrm>
            <a:prstGeom prst="rect">
              <a:avLst/>
            </a:prstGeom>
            <a:noFill/>
            <a:ln w="9525">
              <a:noFill/>
              <a:miter lim="800000"/>
              <a:headEnd/>
              <a:tailEnd/>
            </a:ln>
            <a:effectLst/>
          </p:spPr>
          <p:txBody>
            <a:bodyPr>
              <a:spAutoFit/>
            </a:bodyPr>
            <a:lstStyle/>
            <a:p>
              <a:pPr eaLnBrk="0" hangingPunct="0">
                <a:lnSpc>
                  <a:spcPct val="60000"/>
                </a:lnSpc>
              </a:pPr>
              <a:r>
                <a:rPr lang="en-US" sz="4200" b="1" dirty="0">
                  <a:solidFill>
                    <a:schemeClr val="bg1"/>
                  </a:solidFill>
                  <a:latin typeface="Times New Roman" pitchFamily="18" charset="0"/>
                  <a:sym typeface="CommonBullets" pitchFamily="34" charset="2"/>
                </a:rPr>
                <a:t></a:t>
              </a:r>
              <a:endParaRPr lang="en-US" sz="4200" b="1" dirty="0">
                <a:solidFill>
                  <a:schemeClr val="bg1"/>
                </a:solidFill>
                <a:latin typeface="Times New Roman" pitchFamily="18" charset="0"/>
              </a:endParaRPr>
            </a:p>
          </p:txBody>
        </p:sp>
      </p:grpSp>
      <p:grpSp>
        <p:nvGrpSpPr>
          <p:cNvPr id="11270" name="Group 6"/>
          <p:cNvGrpSpPr>
            <a:grpSpLocks/>
          </p:cNvGrpSpPr>
          <p:nvPr/>
        </p:nvGrpSpPr>
        <p:grpSpPr bwMode="auto">
          <a:xfrm>
            <a:off x="228600" y="228600"/>
            <a:ext cx="8686800" cy="914400"/>
            <a:chOff x="144" y="144"/>
            <a:chExt cx="5472" cy="576"/>
          </a:xfrm>
        </p:grpSpPr>
        <p:sp>
          <p:nvSpPr>
            <p:cNvPr id="11271" name="AutoShape 7"/>
            <p:cNvSpPr>
              <a:spLocks noChangeArrowheads="1"/>
            </p:cNvSpPr>
            <p:nvPr/>
          </p:nvSpPr>
          <p:spPr bwMode="auto">
            <a:xfrm>
              <a:off x="144" y="144"/>
              <a:ext cx="5472" cy="576"/>
            </a:xfrm>
            <a:prstGeom prst="roundRect">
              <a:avLst>
                <a:gd name="adj" fmla="val 16667"/>
              </a:avLst>
            </a:prstGeom>
            <a:solidFill>
              <a:srgbClr val="442200"/>
            </a:solidFill>
            <a:ln w="28575">
              <a:solidFill>
                <a:srgbClr val="800000"/>
              </a:solid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11272" name="WordArt 8"/>
            <p:cNvSpPr>
              <a:spLocks noChangeArrowheads="1" noChangeShapeType="1" noTextEdit="1"/>
            </p:cNvSpPr>
            <p:nvPr/>
          </p:nvSpPr>
          <p:spPr bwMode="auto">
            <a:xfrm>
              <a:off x="240" y="288"/>
              <a:ext cx="5280" cy="336"/>
            </a:xfrm>
            <a:prstGeom prst="rect">
              <a:avLst/>
            </a:prstGeom>
          </p:spPr>
          <p:txBody>
            <a:bodyPr wrap="none" fromWordArt="1">
              <a:prstTxWarp prst="textPlain">
                <a:avLst>
                  <a:gd name="adj" fmla="val 50000"/>
                </a:avLst>
              </a:prstTxWarp>
            </a:bodyPr>
            <a:lstStyle/>
            <a:p>
              <a:pPr algn="ctr"/>
              <a:r>
                <a:rPr lang="en-US" sz="3600" kern="10">
                  <a:ln w="28575">
                    <a:solidFill>
                      <a:srgbClr val="4E0027"/>
                    </a:solidFill>
                    <a:round/>
                    <a:headEnd/>
                    <a:tailEnd/>
                  </a:ln>
                  <a:gradFill rotWithShape="0">
                    <a:gsLst>
                      <a:gs pos="0">
                        <a:srgbClr val="FFFFFF"/>
                      </a:gs>
                      <a:gs pos="100000">
                        <a:srgbClr val="FFFFCC"/>
                      </a:gs>
                    </a:gsLst>
                    <a:lin ang="5400000" scaled="1"/>
                  </a:gradFill>
                  <a:effectLst>
                    <a:outerShdw dist="12700" algn="ctr" rotWithShape="0">
                      <a:schemeClr val="tx1"/>
                    </a:outerShdw>
                  </a:effectLst>
                  <a:latin typeface="Impact"/>
                </a:rPr>
                <a:t>Model course for subjugating Satan</a:t>
              </a:r>
            </a:p>
          </p:txBody>
        </p:sp>
      </p:grpSp>
      <p:sp>
        <p:nvSpPr>
          <p:cNvPr id="11273" name="AutoShape 9"/>
          <p:cNvSpPr>
            <a:spLocks noChangeArrowheads="1"/>
          </p:cNvSpPr>
          <p:nvPr/>
        </p:nvSpPr>
        <p:spPr bwMode="auto">
          <a:xfrm>
            <a:off x="533400" y="1371600"/>
            <a:ext cx="8077200" cy="3886200"/>
          </a:xfrm>
          <a:prstGeom prst="roundRect">
            <a:avLst>
              <a:gd name="adj" fmla="val 16667"/>
            </a:avLst>
          </a:prstGeom>
          <a:solidFill>
            <a:srgbClr val="FFEA91"/>
          </a:solidFill>
          <a:ln w="28575" algn="ctr">
            <a:solidFill>
              <a:srgbClr val="800000"/>
            </a:solidFill>
            <a:round/>
            <a:headEnd/>
            <a:tailEnd/>
          </a:ln>
          <a:effectLst/>
        </p:spPr>
        <p:txBody>
          <a:bodyPr wrap="none" anchor="ctr"/>
          <a:lstStyle/>
          <a:p>
            <a:endParaRPr lang="en-US"/>
          </a:p>
        </p:txBody>
      </p:sp>
      <p:sp>
        <p:nvSpPr>
          <p:cNvPr id="11274" name="Text Box 10"/>
          <p:cNvSpPr txBox="1">
            <a:spLocks noChangeArrowheads="1"/>
          </p:cNvSpPr>
          <p:nvPr/>
        </p:nvSpPr>
        <p:spPr bwMode="auto">
          <a:xfrm>
            <a:off x="3571875" y="1371600"/>
            <a:ext cx="304800" cy="762000"/>
          </a:xfrm>
          <a:prstGeom prst="rect">
            <a:avLst/>
          </a:prstGeom>
          <a:noFill/>
          <a:ln w="9525">
            <a:noFill/>
            <a:miter lim="800000"/>
            <a:headEnd/>
            <a:tailEnd/>
          </a:ln>
          <a:effectLst/>
        </p:spPr>
        <p:txBody>
          <a:bodyPr>
            <a:spAutoFit/>
          </a:bodyPr>
          <a:lstStyle/>
          <a:p>
            <a:pPr algn="ctr">
              <a:lnSpc>
                <a:spcPct val="110000"/>
              </a:lnSpc>
            </a:pPr>
            <a:r>
              <a:rPr lang="en-US" sz="4000" b="1">
                <a:solidFill>
                  <a:srgbClr val="800000"/>
                </a:solidFill>
                <a:latin typeface="Impact" pitchFamily="34" charset="0"/>
              </a:rPr>
              <a:t>:</a:t>
            </a:r>
            <a:endParaRPr lang="en-US">
              <a:solidFill>
                <a:srgbClr val="800000"/>
              </a:solidFill>
              <a:latin typeface="Arial Black" pitchFamily="34" charset="0"/>
            </a:endParaRPr>
          </a:p>
        </p:txBody>
      </p:sp>
      <p:sp>
        <p:nvSpPr>
          <p:cNvPr id="11275" name="WordArt 11"/>
          <p:cNvSpPr>
            <a:spLocks noChangeArrowheads="1" noChangeShapeType="1" noTextEdit="1"/>
          </p:cNvSpPr>
          <p:nvPr/>
        </p:nvSpPr>
        <p:spPr bwMode="auto">
          <a:xfrm>
            <a:off x="990600" y="1581150"/>
            <a:ext cx="2438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Jacob</a:t>
            </a:r>
          </a:p>
        </p:txBody>
      </p:sp>
      <p:sp>
        <p:nvSpPr>
          <p:cNvPr id="11276" name="WordArt 12"/>
          <p:cNvSpPr>
            <a:spLocks noChangeArrowheads="1" noChangeShapeType="1" noTextEdit="1"/>
          </p:cNvSpPr>
          <p:nvPr/>
        </p:nvSpPr>
        <p:spPr bwMode="auto">
          <a:xfrm>
            <a:off x="4000500" y="1600200"/>
            <a:ext cx="3582988" cy="457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symbolic course</a:t>
            </a:r>
          </a:p>
        </p:txBody>
      </p:sp>
      <p:sp>
        <p:nvSpPr>
          <p:cNvPr id="11277" name="Text Box 13"/>
          <p:cNvSpPr txBox="1">
            <a:spLocks noChangeArrowheads="1"/>
          </p:cNvSpPr>
          <p:nvPr/>
        </p:nvSpPr>
        <p:spPr bwMode="auto">
          <a:xfrm>
            <a:off x="3571875" y="2286000"/>
            <a:ext cx="304800" cy="701675"/>
          </a:xfrm>
          <a:prstGeom prst="rect">
            <a:avLst/>
          </a:prstGeom>
          <a:noFill/>
          <a:ln w="9525">
            <a:noFill/>
            <a:miter lim="800000"/>
            <a:headEnd/>
            <a:tailEnd/>
          </a:ln>
          <a:effectLst/>
        </p:spPr>
        <p:txBody>
          <a:bodyPr>
            <a:spAutoFit/>
          </a:bodyPr>
          <a:lstStyle/>
          <a:p>
            <a:pPr algn="ctr"/>
            <a:r>
              <a:rPr lang="en-US" sz="4000" b="1">
                <a:solidFill>
                  <a:srgbClr val="800000"/>
                </a:solidFill>
                <a:latin typeface="Impact" pitchFamily="34" charset="0"/>
              </a:rPr>
              <a:t>:</a:t>
            </a:r>
            <a:endParaRPr lang="en-US">
              <a:solidFill>
                <a:srgbClr val="800000"/>
              </a:solidFill>
              <a:latin typeface="Arial Black" pitchFamily="34" charset="0"/>
            </a:endParaRPr>
          </a:p>
        </p:txBody>
      </p:sp>
      <p:sp>
        <p:nvSpPr>
          <p:cNvPr id="11278" name="WordArt 14"/>
          <p:cNvSpPr>
            <a:spLocks noChangeArrowheads="1" noChangeShapeType="1" noTextEdit="1"/>
          </p:cNvSpPr>
          <p:nvPr/>
        </p:nvSpPr>
        <p:spPr bwMode="auto">
          <a:xfrm>
            <a:off x="990600" y="2498725"/>
            <a:ext cx="2438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Moses</a:t>
            </a:r>
          </a:p>
        </p:txBody>
      </p:sp>
      <p:sp>
        <p:nvSpPr>
          <p:cNvPr id="11279" name="WordArt 15"/>
          <p:cNvSpPr>
            <a:spLocks noChangeArrowheads="1" noChangeShapeType="1" noTextEdit="1"/>
          </p:cNvSpPr>
          <p:nvPr/>
        </p:nvSpPr>
        <p:spPr bwMode="auto">
          <a:xfrm>
            <a:off x="4000500" y="3413125"/>
            <a:ext cx="41148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substantial course</a:t>
            </a:r>
          </a:p>
        </p:txBody>
      </p:sp>
      <p:sp>
        <p:nvSpPr>
          <p:cNvPr id="11280" name="Text Box 16"/>
          <p:cNvSpPr txBox="1">
            <a:spLocks noChangeArrowheads="1"/>
          </p:cNvSpPr>
          <p:nvPr/>
        </p:nvSpPr>
        <p:spPr bwMode="auto">
          <a:xfrm>
            <a:off x="3571875" y="3260725"/>
            <a:ext cx="304800" cy="701675"/>
          </a:xfrm>
          <a:prstGeom prst="rect">
            <a:avLst/>
          </a:prstGeom>
          <a:noFill/>
          <a:ln w="9525">
            <a:noFill/>
            <a:miter lim="800000"/>
            <a:headEnd/>
            <a:tailEnd/>
          </a:ln>
          <a:effectLst/>
        </p:spPr>
        <p:txBody>
          <a:bodyPr>
            <a:spAutoFit/>
          </a:bodyPr>
          <a:lstStyle/>
          <a:p>
            <a:pPr algn="ctr"/>
            <a:r>
              <a:rPr lang="en-US" sz="4000" b="1">
                <a:solidFill>
                  <a:srgbClr val="800000"/>
                </a:solidFill>
                <a:latin typeface="Impact" pitchFamily="34" charset="0"/>
              </a:rPr>
              <a:t>:</a:t>
            </a:r>
            <a:endParaRPr lang="en-US">
              <a:solidFill>
                <a:srgbClr val="800000"/>
              </a:solidFill>
              <a:latin typeface="Arial Black" pitchFamily="34" charset="0"/>
            </a:endParaRPr>
          </a:p>
        </p:txBody>
      </p:sp>
      <p:sp>
        <p:nvSpPr>
          <p:cNvPr id="11281" name="WordArt 17"/>
          <p:cNvSpPr>
            <a:spLocks noChangeArrowheads="1" noChangeShapeType="1" noTextEdit="1"/>
          </p:cNvSpPr>
          <p:nvPr/>
        </p:nvSpPr>
        <p:spPr bwMode="auto">
          <a:xfrm>
            <a:off x="990600" y="3413125"/>
            <a:ext cx="24384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Jesus</a:t>
            </a:r>
          </a:p>
        </p:txBody>
      </p:sp>
      <p:sp>
        <p:nvSpPr>
          <p:cNvPr id="11282" name="WordArt 18"/>
          <p:cNvSpPr>
            <a:spLocks noChangeArrowheads="1" noChangeShapeType="1" noTextEdit="1"/>
          </p:cNvSpPr>
          <p:nvPr/>
        </p:nvSpPr>
        <p:spPr bwMode="auto">
          <a:xfrm>
            <a:off x="4068763" y="2498725"/>
            <a:ext cx="3246437" cy="457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500028"/>
                </a:solidFill>
                <a:latin typeface="Arial Black"/>
              </a:rPr>
              <a:t>image course</a:t>
            </a:r>
          </a:p>
        </p:txBody>
      </p:sp>
      <p:sp>
        <p:nvSpPr>
          <p:cNvPr id="11283" name="AutoShape 19"/>
          <p:cNvSpPr>
            <a:spLocks noChangeArrowheads="1"/>
          </p:cNvSpPr>
          <p:nvPr/>
        </p:nvSpPr>
        <p:spPr bwMode="auto">
          <a:xfrm>
            <a:off x="4381500" y="2057400"/>
            <a:ext cx="419100" cy="304800"/>
          </a:xfrm>
          <a:prstGeom prst="downArrow">
            <a:avLst>
              <a:gd name="adj1" fmla="val 39019"/>
              <a:gd name="adj2" fmla="val 44130"/>
            </a:avLst>
          </a:prstGeom>
          <a:gradFill rotWithShape="0">
            <a:gsLst>
              <a:gs pos="0">
                <a:srgbClr val="CC9900"/>
              </a:gs>
              <a:gs pos="100000">
                <a:srgbClr val="FFCC00"/>
              </a:gs>
            </a:gsLst>
            <a:lin ang="5400000" scaled="1"/>
          </a:gradFill>
          <a:ln w="38100">
            <a:noFill/>
            <a:miter lim="800000"/>
            <a:headEnd/>
            <a:tailEnd/>
          </a:ln>
          <a:effectLst/>
          <a:scene3d>
            <a:camera prst="legacyObliqueBottomLeft"/>
            <a:lightRig rig="legacyFlat3" dir="b"/>
          </a:scene3d>
          <a:sp3d extrusionH="163500" prstMaterial="legacyMatte">
            <a:bevelT w="13500" h="13500" prst="angle"/>
            <a:bevelB w="13500" h="13500" prst="angle"/>
            <a:extrusionClr>
              <a:srgbClr val="660066"/>
            </a:extrusionClr>
          </a:sp3d>
        </p:spPr>
        <p:txBody>
          <a:bodyPr wrap="none" anchor="ctr">
            <a:flatTx/>
          </a:bodyPr>
          <a:lstStyle/>
          <a:p>
            <a:pPr algn="ctr"/>
            <a:endParaRPr lang="en-US">
              <a:latin typeface="Arial Black" pitchFamily="34" charset="0"/>
            </a:endParaRPr>
          </a:p>
        </p:txBody>
      </p:sp>
      <p:sp>
        <p:nvSpPr>
          <p:cNvPr id="11284" name="AutoShape 20"/>
          <p:cNvSpPr>
            <a:spLocks noChangeArrowheads="1"/>
          </p:cNvSpPr>
          <p:nvPr/>
        </p:nvSpPr>
        <p:spPr bwMode="auto">
          <a:xfrm>
            <a:off x="4362450" y="2971800"/>
            <a:ext cx="419100" cy="304800"/>
          </a:xfrm>
          <a:prstGeom prst="downArrow">
            <a:avLst>
              <a:gd name="adj1" fmla="val 39019"/>
              <a:gd name="adj2" fmla="val 44130"/>
            </a:avLst>
          </a:prstGeom>
          <a:gradFill rotWithShape="0">
            <a:gsLst>
              <a:gs pos="0">
                <a:srgbClr val="CC9900"/>
              </a:gs>
              <a:gs pos="100000">
                <a:srgbClr val="FFCC00"/>
              </a:gs>
            </a:gsLst>
            <a:lin ang="5400000" scaled="1"/>
          </a:gradFill>
          <a:ln w="38100">
            <a:noFill/>
            <a:miter lim="800000"/>
            <a:headEnd/>
            <a:tailEnd/>
          </a:ln>
          <a:effectLst/>
          <a:scene3d>
            <a:camera prst="legacyObliqueBottomLeft"/>
            <a:lightRig rig="legacyFlat3" dir="b"/>
          </a:scene3d>
          <a:sp3d extrusionH="163500" prstMaterial="legacyMatte">
            <a:bevelT w="13500" h="13500" prst="angle"/>
            <a:bevelB w="13500" h="13500" prst="angle"/>
            <a:extrusionClr>
              <a:srgbClr val="660066"/>
            </a:extrusionClr>
          </a:sp3d>
        </p:spPr>
        <p:txBody>
          <a:bodyPr wrap="none" anchor="ctr">
            <a:flatTx/>
          </a:bodyPr>
          <a:lstStyle/>
          <a:p>
            <a:pPr algn="ctr"/>
            <a:endParaRPr lang="en-US">
              <a:latin typeface="Arial Black" pitchFamily="34" charset="0"/>
            </a:endParaRPr>
          </a:p>
        </p:txBody>
      </p:sp>
      <p:sp>
        <p:nvSpPr>
          <p:cNvPr id="11285" name="AutoShape 21"/>
          <p:cNvSpPr>
            <a:spLocks noChangeArrowheads="1"/>
          </p:cNvSpPr>
          <p:nvPr/>
        </p:nvSpPr>
        <p:spPr bwMode="auto">
          <a:xfrm>
            <a:off x="4362450" y="3886200"/>
            <a:ext cx="419100" cy="304800"/>
          </a:xfrm>
          <a:prstGeom prst="downArrow">
            <a:avLst>
              <a:gd name="adj1" fmla="val 39019"/>
              <a:gd name="adj2" fmla="val 44130"/>
            </a:avLst>
          </a:prstGeom>
          <a:gradFill rotWithShape="0">
            <a:gsLst>
              <a:gs pos="0">
                <a:srgbClr val="CC9900"/>
              </a:gs>
              <a:gs pos="100000">
                <a:srgbClr val="FFCC00"/>
              </a:gs>
            </a:gsLst>
            <a:lin ang="5400000" scaled="1"/>
          </a:gradFill>
          <a:ln w="38100">
            <a:noFill/>
            <a:miter lim="800000"/>
            <a:headEnd/>
            <a:tailEnd/>
          </a:ln>
          <a:effectLst/>
          <a:scene3d>
            <a:camera prst="legacyObliqueBottomLeft"/>
            <a:lightRig rig="legacyFlat3" dir="b"/>
          </a:scene3d>
          <a:sp3d extrusionH="163500" prstMaterial="legacyMatte">
            <a:bevelT w="13500" h="13500" prst="angle"/>
            <a:bevelB w="13500" h="13500" prst="angle"/>
            <a:extrusionClr>
              <a:srgbClr val="660066"/>
            </a:extrusionClr>
          </a:sp3d>
        </p:spPr>
        <p:txBody>
          <a:bodyPr wrap="none" anchor="ctr">
            <a:flatTx/>
          </a:bodyPr>
          <a:lstStyle/>
          <a:p>
            <a:pPr algn="ctr"/>
            <a:endParaRPr lang="en-US">
              <a:latin typeface="Arial Black" pitchFamily="34" charset="0"/>
            </a:endParaRPr>
          </a:p>
        </p:txBody>
      </p:sp>
      <p:sp>
        <p:nvSpPr>
          <p:cNvPr id="11286" name="WordArt 22"/>
          <p:cNvSpPr>
            <a:spLocks noChangeArrowheads="1" noChangeShapeType="1" noTextEdit="1"/>
          </p:cNvSpPr>
          <p:nvPr/>
        </p:nvSpPr>
        <p:spPr bwMode="auto">
          <a:xfrm>
            <a:off x="2062163" y="4343400"/>
            <a:ext cx="5021262" cy="327025"/>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rgbClr val="500028"/>
                </a:solidFill>
                <a:latin typeface="Impact"/>
              </a:rPr>
              <a:t>Model course for</a:t>
            </a:r>
          </a:p>
        </p:txBody>
      </p:sp>
      <p:sp>
        <p:nvSpPr>
          <p:cNvPr id="11287" name="WordArt 23"/>
          <p:cNvSpPr>
            <a:spLocks noChangeArrowheads="1" noChangeShapeType="1" noTextEdit="1"/>
          </p:cNvSpPr>
          <p:nvPr/>
        </p:nvSpPr>
        <p:spPr bwMode="auto">
          <a:xfrm>
            <a:off x="1219200" y="4800600"/>
            <a:ext cx="6705600" cy="3810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rgbClr val="500028"/>
                </a:solidFill>
                <a:latin typeface="Impact"/>
              </a:rPr>
              <a:t>Israelites and humanity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arn(outVertical)">
                                      <p:cBhvr>
                                        <p:cTn id="7" dur="500"/>
                                        <p:tgtEl>
                                          <p:spTgt spid="112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86"/>
                                        </p:tgtEl>
                                        <p:attrNameLst>
                                          <p:attrName>style.visibility</p:attrName>
                                        </p:attrNameLst>
                                      </p:cBhvr>
                                      <p:to>
                                        <p:strVal val="visible"/>
                                      </p:to>
                                    </p:set>
                                    <p:animEffect transition="in" filter="fade">
                                      <p:cBhvr>
                                        <p:cTn id="10" dur="2000"/>
                                        <p:tgtEl>
                                          <p:spTgt spid="11286"/>
                                        </p:tgtEl>
                                      </p:cBhvr>
                                    </p:animEffect>
                                  </p:childTnLst>
                                </p:cTn>
                              </p:par>
                              <p:par>
                                <p:cTn id="11" presetID="10" presetClass="entr" presetSubtype="0" fill="hold" nodeType="withEffect">
                                  <p:stCondLst>
                                    <p:cond delay="0"/>
                                  </p:stCondLst>
                                  <p:childTnLst>
                                    <p:set>
                                      <p:cBhvr>
                                        <p:cTn id="12" dur="1" fill="hold">
                                          <p:stCondLst>
                                            <p:cond delay="0"/>
                                          </p:stCondLst>
                                        </p:cTn>
                                        <p:tgtEl>
                                          <p:spTgt spid="11283"/>
                                        </p:tgtEl>
                                        <p:attrNameLst>
                                          <p:attrName>style.visibility</p:attrName>
                                        </p:attrNameLst>
                                      </p:cBhvr>
                                      <p:to>
                                        <p:strVal val="visible"/>
                                      </p:to>
                                    </p:set>
                                    <p:animEffect transition="in" filter="fade">
                                      <p:cBhvr>
                                        <p:cTn id="13" dur="3000"/>
                                        <p:tgtEl>
                                          <p:spTgt spid="112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84"/>
                                        </p:tgtEl>
                                        <p:attrNameLst>
                                          <p:attrName>style.visibility</p:attrName>
                                        </p:attrNameLst>
                                      </p:cBhvr>
                                      <p:to>
                                        <p:strVal val="visible"/>
                                      </p:to>
                                    </p:set>
                                    <p:animEffect transition="in" filter="fade">
                                      <p:cBhvr>
                                        <p:cTn id="16" dur="3000"/>
                                        <p:tgtEl>
                                          <p:spTgt spid="1128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285"/>
                                        </p:tgtEl>
                                        <p:attrNameLst>
                                          <p:attrName>style.visibility</p:attrName>
                                        </p:attrNameLst>
                                      </p:cBhvr>
                                      <p:to>
                                        <p:strVal val="visible"/>
                                      </p:to>
                                    </p:set>
                                    <p:animEffect transition="in" filter="fade">
                                      <p:cBhvr>
                                        <p:cTn id="19" dur="3000"/>
                                        <p:tgtEl>
                                          <p:spTgt spid="1128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1287"/>
                                        </p:tgtEl>
                                        <p:attrNameLst>
                                          <p:attrName>style.visibility</p:attrName>
                                        </p:attrNameLst>
                                      </p:cBhvr>
                                      <p:to>
                                        <p:strVal val="visible"/>
                                      </p:to>
                                    </p:set>
                                    <p:anim calcmode="lin" valueType="num">
                                      <p:cBhvr>
                                        <p:cTn id="24" dur="1000" fill="hold"/>
                                        <p:tgtEl>
                                          <p:spTgt spid="11287"/>
                                        </p:tgtEl>
                                        <p:attrNameLst>
                                          <p:attrName>ppt_w</p:attrName>
                                        </p:attrNameLst>
                                      </p:cBhvr>
                                      <p:tavLst>
                                        <p:tav tm="0">
                                          <p:val>
                                            <p:strVal val="#ppt_w*0.70"/>
                                          </p:val>
                                        </p:tav>
                                        <p:tav tm="100000">
                                          <p:val>
                                            <p:strVal val="#ppt_w"/>
                                          </p:val>
                                        </p:tav>
                                      </p:tavLst>
                                    </p:anim>
                                    <p:anim calcmode="lin" valueType="num">
                                      <p:cBhvr>
                                        <p:cTn id="25" dur="1000" fill="hold"/>
                                        <p:tgtEl>
                                          <p:spTgt spid="11287"/>
                                        </p:tgtEl>
                                        <p:attrNameLst>
                                          <p:attrName>ppt_h</p:attrName>
                                        </p:attrNameLst>
                                      </p:cBhvr>
                                      <p:tavLst>
                                        <p:tav tm="0">
                                          <p:val>
                                            <p:strVal val="#ppt_h"/>
                                          </p:val>
                                        </p:tav>
                                        <p:tav tm="100000">
                                          <p:val>
                                            <p:strVal val="#ppt_h"/>
                                          </p:val>
                                        </p:tav>
                                      </p:tavLst>
                                    </p:anim>
                                    <p:animEffect transition="in" filter="fade">
                                      <p:cBhvr>
                                        <p:cTn id="26" dur="1000"/>
                                        <p:tgtEl>
                                          <p:spTgt spid="1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 grpId="0" animBg="1"/>
      <p:bldP spid="11285" grpId="0" animBg="1"/>
      <p:bldP spid="11286" grpId="0" animBg="1"/>
      <p:bldP spid="1128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5410"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45411" name="Group 3"/>
          <p:cNvGrpSpPr>
            <a:grpSpLocks/>
          </p:cNvGrpSpPr>
          <p:nvPr/>
        </p:nvGrpSpPr>
        <p:grpSpPr bwMode="auto">
          <a:xfrm>
            <a:off x="6705600" y="1905000"/>
            <a:ext cx="1447800" cy="1392238"/>
            <a:chOff x="4224" y="1200"/>
            <a:chExt cx="912" cy="877"/>
          </a:xfrm>
        </p:grpSpPr>
        <p:grpSp>
          <p:nvGrpSpPr>
            <p:cNvPr id="145412" name="Group 4"/>
            <p:cNvGrpSpPr>
              <a:grpSpLocks/>
            </p:cNvGrpSpPr>
            <p:nvPr/>
          </p:nvGrpSpPr>
          <p:grpSpPr bwMode="auto">
            <a:xfrm>
              <a:off x="4224" y="1296"/>
              <a:ext cx="912" cy="781"/>
              <a:chOff x="4224" y="1296"/>
              <a:chExt cx="912" cy="781"/>
            </a:xfrm>
          </p:grpSpPr>
          <p:sp>
            <p:nvSpPr>
              <p:cNvPr id="145413" name="WordArt 5"/>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5414" name="Arc 6"/>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5415" name="WordArt 7"/>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5416" name="Arc 8"/>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5417" name="WordArt 9"/>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5418" name="Arc 10"/>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5419" name="WordArt 11"/>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5420" name="Arc 12"/>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5421" name="Arc 13"/>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5422" name="Arc 14"/>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5423" name="WordArt 15"/>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5424" name="WordArt 16"/>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grpSp>
            <p:nvGrpSpPr>
              <p:cNvPr id="145425" name="Group 17"/>
              <p:cNvGrpSpPr>
                <a:grpSpLocks/>
              </p:cNvGrpSpPr>
              <p:nvPr/>
            </p:nvGrpSpPr>
            <p:grpSpPr bwMode="auto">
              <a:xfrm>
                <a:off x="5040" y="1296"/>
                <a:ext cx="58" cy="136"/>
                <a:chOff x="5040" y="1296"/>
                <a:chExt cx="58" cy="136"/>
              </a:xfrm>
            </p:grpSpPr>
            <p:sp>
              <p:nvSpPr>
                <p:cNvPr id="145426" name="Arc 18"/>
                <p:cNvSpPr>
                  <a:spLocks/>
                </p:cNvSpPr>
                <p:nvPr/>
              </p:nvSpPr>
              <p:spPr bwMode="auto">
                <a:xfrm rot="19833633" flipV="1">
                  <a:off x="5040" y="1296"/>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663300"/>
                  </a:solidFill>
                  <a:round/>
                  <a:headEnd/>
                  <a:tailEnd/>
                </a:ln>
                <a:effectLst/>
              </p:spPr>
              <p:txBody>
                <a:bodyPr anchor="ctr">
                  <a:spAutoFit/>
                </a:bodyPr>
                <a:lstStyle/>
                <a:p>
                  <a:endParaRPr lang="en-US"/>
                </a:p>
              </p:txBody>
            </p:sp>
            <p:sp>
              <p:nvSpPr>
                <p:cNvPr id="145427" name="AutoShape 19"/>
                <p:cNvSpPr>
                  <a:spLocks noChangeArrowheads="1"/>
                </p:cNvSpPr>
                <p:nvPr/>
              </p:nvSpPr>
              <p:spPr bwMode="auto">
                <a:xfrm rot="-1424285">
                  <a:off x="5050" y="1296"/>
                  <a:ext cx="48" cy="48"/>
                </a:xfrm>
                <a:prstGeom prst="triangle">
                  <a:avLst>
                    <a:gd name="adj" fmla="val 52083"/>
                  </a:avLst>
                </a:prstGeom>
                <a:solidFill>
                  <a:srgbClr val="663300"/>
                </a:solidFill>
                <a:ln w="19050" algn="ctr">
                  <a:solidFill>
                    <a:srgbClr val="663300"/>
                  </a:solidFill>
                  <a:miter lim="800000"/>
                  <a:headEnd/>
                  <a:tailEnd/>
                </a:ln>
                <a:effectLst/>
              </p:spPr>
              <p:txBody>
                <a:bodyPr anchor="ctr">
                  <a:spAutoFit/>
                </a:bodyPr>
                <a:lstStyle/>
                <a:p>
                  <a:endParaRPr lang="en-US"/>
                </a:p>
              </p:txBody>
            </p:sp>
          </p:grpSp>
        </p:grpSp>
        <p:sp>
          <p:nvSpPr>
            <p:cNvPr id="145428" name="AutoShape 20"/>
            <p:cNvSpPr>
              <a:spLocks noChangeArrowheads="1"/>
            </p:cNvSpPr>
            <p:nvPr/>
          </p:nvSpPr>
          <p:spPr bwMode="auto">
            <a:xfrm flipH="1">
              <a:off x="4992" y="1200"/>
              <a:ext cx="48" cy="48"/>
            </a:xfrm>
            <a:prstGeom prst="triangle">
              <a:avLst>
                <a:gd name="adj" fmla="val 50000"/>
              </a:avLst>
            </a:prstGeom>
            <a:noFill/>
            <a:ln w="57150" algn="ctr">
              <a:solidFill>
                <a:srgbClr val="663300"/>
              </a:solidFill>
              <a:miter lim="800000"/>
              <a:headEnd/>
              <a:tailEnd/>
            </a:ln>
            <a:effectLst/>
          </p:spPr>
          <p:txBody>
            <a:bodyPr anchor="ctr">
              <a:spAutoFit/>
            </a:bodyPr>
            <a:lstStyle/>
            <a:p>
              <a:endParaRPr lang="en-US"/>
            </a:p>
          </p:txBody>
        </p:sp>
      </p:grpSp>
      <p:grpSp>
        <p:nvGrpSpPr>
          <p:cNvPr id="145429" name="Group 21"/>
          <p:cNvGrpSpPr>
            <a:grpSpLocks/>
          </p:cNvGrpSpPr>
          <p:nvPr/>
        </p:nvGrpSpPr>
        <p:grpSpPr bwMode="auto">
          <a:xfrm>
            <a:off x="2590800" y="1866900"/>
            <a:ext cx="4870450" cy="736600"/>
            <a:chOff x="1632" y="1176"/>
            <a:chExt cx="3068" cy="464"/>
          </a:xfrm>
        </p:grpSpPr>
        <p:sp>
          <p:nvSpPr>
            <p:cNvPr id="145430" name="WordArt 22"/>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5431" name="WordArt 23"/>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5432" name="WordArt 24"/>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5433" name="WordArt 25"/>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5434" name="WordArt 26"/>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5435" name="WordArt 27"/>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5436" name="Freeform 28"/>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45437" name="WordArt 29"/>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45438" name="Freeform 30"/>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45439" name="WordArt 31"/>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45440" name="Group 32"/>
          <p:cNvGrpSpPr>
            <a:grpSpLocks/>
          </p:cNvGrpSpPr>
          <p:nvPr/>
        </p:nvGrpSpPr>
        <p:grpSpPr bwMode="auto">
          <a:xfrm>
            <a:off x="5638800" y="2565400"/>
            <a:ext cx="685800" cy="330200"/>
            <a:chOff x="2112" y="1236"/>
            <a:chExt cx="1920" cy="924"/>
          </a:xfrm>
        </p:grpSpPr>
        <p:sp>
          <p:nvSpPr>
            <p:cNvPr id="145441" name="Oval 33"/>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45442" name="Group 34"/>
            <p:cNvGrpSpPr>
              <a:grpSpLocks/>
            </p:cNvGrpSpPr>
            <p:nvPr/>
          </p:nvGrpSpPr>
          <p:grpSpPr bwMode="auto">
            <a:xfrm>
              <a:off x="2112" y="1236"/>
              <a:ext cx="1824" cy="924"/>
              <a:chOff x="2112" y="1236"/>
              <a:chExt cx="1824" cy="924"/>
            </a:xfrm>
          </p:grpSpPr>
          <p:sp>
            <p:nvSpPr>
              <p:cNvPr id="145443" name="WordArt 35"/>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45444" name="WordArt 36"/>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45445" name="WordArt 37"/>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45446" name="Group 38"/>
          <p:cNvGrpSpPr>
            <a:grpSpLocks/>
          </p:cNvGrpSpPr>
          <p:nvPr/>
        </p:nvGrpSpPr>
        <p:grpSpPr bwMode="auto">
          <a:xfrm>
            <a:off x="2540000" y="1981200"/>
            <a:ext cx="4927600" cy="2773363"/>
            <a:chOff x="1600" y="1248"/>
            <a:chExt cx="3104" cy="1747"/>
          </a:xfrm>
        </p:grpSpPr>
        <p:sp>
          <p:nvSpPr>
            <p:cNvPr id="145447" name="Oval 39"/>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45448" name="Group 40"/>
            <p:cNvGrpSpPr>
              <a:grpSpLocks/>
            </p:cNvGrpSpPr>
            <p:nvPr/>
          </p:nvGrpSpPr>
          <p:grpSpPr bwMode="auto">
            <a:xfrm>
              <a:off x="1600" y="1248"/>
              <a:ext cx="3104" cy="1747"/>
              <a:chOff x="1600" y="1248"/>
              <a:chExt cx="3104" cy="1747"/>
            </a:xfrm>
          </p:grpSpPr>
          <p:grpSp>
            <p:nvGrpSpPr>
              <p:cNvPr id="145449" name="Group 41"/>
              <p:cNvGrpSpPr>
                <a:grpSpLocks/>
              </p:cNvGrpSpPr>
              <p:nvPr/>
            </p:nvGrpSpPr>
            <p:grpSpPr bwMode="auto">
              <a:xfrm>
                <a:off x="1600" y="1567"/>
                <a:ext cx="1057" cy="1386"/>
                <a:chOff x="1600" y="1567"/>
                <a:chExt cx="1057" cy="1386"/>
              </a:xfrm>
            </p:grpSpPr>
            <p:sp>
              <p:nvSpPr>
                <p:cNvPr id="145450" name="Freeform 42"/>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51" name="Freeform 43"/>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45452" name="Group 44"/>
                <p:cNvGrpSpPr>
                  <a:grpSpLocks/>
                </p:cNvGrpSpPr>
                <p:nvPr/>
              </p:nvGrpSpPr>
              <p:grpSpPr bwMode="auto">
                <a:xfrm>
                  <a:off x="1920" y="1595"/>
                  <a:ext cx="672" cy="1252"/>
                  <a:chOff x="1920" y="1595"/>
                  <a:chExt cx="672" cy="1252"/>
                </a:xfrm>
              </p:grpSpPr>
              <p:sp>
                <p:nvSpPr>
                  <p:cNvPr id="145453" name="Freeform 45"/>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54" name="Freeform 46"/>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55" name="Freeform 47"/>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56" name="Freeform 48"/>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57" name="Freeform 49"/>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45458" name="Oval 50"/>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5459" name="Oval 51"/>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5460" name="Oval 52"/>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45461" name="Group 53"/>
              <p:cNvGrpSpPr>
                <a:grpSpLocks/>
              </p:cNvGrpSpPr>
              <p:nvPr/>
            </p:nvGrpSpPr>
            <p:grpSpPr bwMode="auto">
              <a:xfrm>
                <a:off x="2832" y="1248"/>
                <a:ext cx="1872" cy="1747"/>
                <a:chOff x="2832" y="1248"/>
                <a:chExt cx="1872" cy="1747"/>
              </a:xfrm>
            </p:grpSpPr>
            <p:sp>
              <p:nvSpPr>
                <p:cNvPr id="145462" name="Oval 54"/>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5463" name="Oval 55"/>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5464" name="Freeform 56"/>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65" name="Freeform 57"/>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66" name="Freeform 58"/>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67" name="Freeform 59"/>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68" name="Oval 60"/>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5469" name="Freeform 61"/>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70" name="Freeform 62"/>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71" name="Freeform 63"/>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72" name="Freeform 64"/>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73" name="Freeform 65"/>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74" name="Freeform 66"/>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75" name="Freeform 67"/>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76" name="Freeform 68"/>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77" name="Freeform 69"/>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5478" name="Freeform 70"/>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45479" name="WordArt 71"/>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45480" name="Oval 72"/>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45481" name="AutoShape 73"/>
          <p:cNvSpPr>
            <a:spLocks noChangeArrowheads="1"/>
          </p:cNvSpPr>
          <p:nvPr/>
        </p:nvSpPr>
        <p:spPr bwMode="auto">
          <a:xfrm rot="5400000">
            <a:off x="4495800" y="0"/>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45482" name="Group 74"/>
          <p:cNvGrpSpPr>
            <a:grpSpLocks/>
          </p:cNvGrpSpPr>
          <p:nvPr/>
        </p:nvGrpSpPr>
        <p:grpSpPr bwMode="auto">
          <a:xfrm>
            <a:off x="6324600" y="2017713"/>
            <a:ext cx="2000250" cy="649287"/>
            <a:chOff x="3840" y="960"/>
            <a:chExt cx="1440" cy="539"/>
          </a:xfrm>
        </p:grpSpPr>
        <p:sp>
          <p:nvSpPr>
            <p:cNvPr id="145483" name="Oval 75"/>
            <p:cNvSpPr>
              <a:spLocks noChangeArrowheads="1"/>
            </p:cNvSpPr>
            <p:nvPr/>
          </p:nvSpPr>
          <p:spPr bwMode="auto">
            <a:xfrm>
              <a:off x="3840" y="960"/>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145484" name="WordArt 76"/>
            <p:cNvSpPr>
              <a:spLocks noChangeArrowheads="1" noChangeShapeType="1" noTextEdit="1"/>
            </p:cNvSpPr>
            <p:nvPr/>
          </p:nvSpPr>
          <p:spPr bwMode="auto">
            <a:xfrm>
              <a:off x="4100" y="1083"/>
              <a:ext cx="920" cy="29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nvGrpSpPr>
          <p:cNvPr id="145485" name="Group 77"/>
          <p:cNvGrpSpPr>
            <a:grpSpLocks/>
          </p:cNvGrpSpPr>
          <p:nvPr/>
        </p:nvGrpSpPr>
        <p:grpSpPr bwMode="auto">
          <a:xfrm>
            <a:off x="3352800" y="1365250"/>
            <a:ext cx="2362200" cy="744538"/>
            <a:chOff x="2129" y="683"/>
            <a:chExt cx="1488" cy="469"/>
          </a:xfrm>
        </p:grpSpPr>
        <p:sp>
          <p:nvSpPr>
            <p:cNvPr id="145486" name="Rectangle 78"/>
            <p:cNvSpPr>
              <a:spLocks noChangeArrowheads="1"/>
            </p:cNvSpPr>
            <p:nvPr/>
          </p:nvSpPr>
          <p:spPr bwMode="auto">
            <a:xfrm>
              <a:off x="2161" y="683"/>
              <a:ext cx="1422"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45487" name="Text Box 79"/>
            <p:cNvSpPr txBox="1">
              <a:spLocks noChangeArrowheads="1"/>
            </p:cNvSpPr>
            <p:nvPr/>
          </p:nvSpPr>
          <p:spPr bwMode="auto">
            <a:xfrm>
              <a:off x="2129" y="694"/>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grpSp>
        <p:nvGrpSpPr>
          <p:cNvPr id="145488" name="Group 80"/>
          <p:cNvGrpSpPr>
            <a:grpSpLocks/>
          </p:cNvGrpSpPr>
          <p:nvPr/>
        </p:nvGrpSpPr>
        <p:grpSpPr bwMode="auto">
          <a:xfrm>
            <a:off x="1524000" y="2895600"/>
            <a:ext cx="6019800" cy="641350"/>
            <a:chOff x="912" y="1824"/>
            <a:chExt cx="3792" cy="404"/>
          </a:xfrm>
        </p:grpSpPr>
        <p:sp>
          <p:nvSpPr>
            <p:cNvPr id="145489" name="Rectangle 81"/>
            <p:cNvSpPr>
              <a:spLocks noChangeArrowheads="1"/>
            </p:cNvSpPr>
            <p:nvPr/>
          </p:nvSpPr>
          <p:spPr bwMode="auto">
            <a:xfrm>
              <a:off x="912" y="1824"/>
              <a:ext cx="3792" cy="398"/>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45490" name="Text Box 82"/>
            <p:cNvSpPr txBox="1">
              <a:spLocks noChangeArrowheads="1"/>
            </p:cNvSpPr>
            <p:nvPr/>
          </p:nvSpPr>
          <p:spPr bwMode="auto">
            <a:xfrm>
              <a:off x="912" y="1824"/>
              <a:ext cx="3792" cy="404"/>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r>
                <a:rPr lang="en-US" sz="3600">
                  <a:solidFill>
                    <a:schemeClr val="bg1"/>
                  </a:solidFill>
                  <a:latin typeface="Impact" pitchFamily="34" charset="0"/>
                </a:rPr>
                <a:t>Failure of dispensation to start</a:t>
              </a:r>
            </a:p>
          </p:txBody>
        </p:sp>
      </p:grpSp>
      <p:sp>
        <p:nvSpPr>
          <p:cNvPr id="145491" name="Line 83"/>
          <p:cNvSpPr>
            <a:spLocks noChangeShapeType="1"/>
          </p:cNvSpPr>
          <p:nvPr/>
        </p:nvSpPr>
        <p:spPr bwMode="auto">
          <a:xfrm rot="20870636" flipH="1">
            <a:off x="4267200" y="2209800"/>
            <a:ext cx="533400" cy="304800"/>
          </a:xfrm>
          <a:prstGeom prst="line">
            <a:avLst/>
          </a:prstGeom>
          <a:noFill/>
          <a:ln w="76200">
            <a:solidFill>
              <a:srgbClr val="FF3300"/>
            </a:solidFill>
            <a:round/>
            <a:headEnd/>
            <a:tailEnd/>
          </a:ln>
          <a:effectLst/>
        </p:spPr>
        <p:txBody>
          <a:bodyPr/>
          <a:lstStyle/>
          <a:p>
            <a:endParaRPr lang="en-US"/>
          </a:p>
        </p:txBody>
      </p:sp>
      <p:sp>
        <p:nvSpPr>
          <p:cNvPr id="145492" name="Line 84"/>
          <p:cNvSpPr>
            <a:spLocks noChangeShapeType="1"/>
          </p:cNvSpPr>
          <p:nvPr/>
        </p:nvSpPr>
        <p:spPr bwMode="auto">
          <a:xfrm rot="729364">
            <a:off x="4268788" y="2209800"/>
            <a:ext cx="533400" cy="304800"/>
          </a:xfrm>
          <a:prstGeom prst="line">
            <a:avLst/>
          </a:prstGeom>
          <a:noFill/>
          <a:ln w="76200">
            <a:solidFill>
              <a:srgbClr val="FF3300"/>
            </a:solidFill>
            <a:round/>
            <a:headEnd/>
            <a:tailEnd/>
          </a:ln>
          <a:effectLst/>
        </p:spPr>
        <p:txBody>
          <a:bodyPr/>
          <a:lstStyle/>
          <a:p>
            <a:endParaRPr lang="en-US"/>
          </a:p>
        </p:txBody>
      </p:sp>
      <p:sp>
        <p:nvSpPr>
          <p:cNvPr id="145493" name="Text Box 85"/>
          <p:cNvSpPr txBox="1">
            <a:spLocks noChangeArrowheads="1"/>
          </p:cNvSpPr>
          <p:nvPr/>
        </p:nvSpPr>
        <p:spPr bwMode="auto">
          <a:xfrm>
            <a:off x="304800" y="76200"/>
            <a:ext cx="2743200" cy="579438"/>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Dispensation to start</a:t>
            </a:r>
          </a:p>
        </p:txBody>
      </p:sp>
      <p:sp>
        <p:nvSpPr>
          <p:cNvPr id="145494" name="Rectangle 86"/>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45495" name="Group 87"/>
          <p:cNvGrpSpPr>
            <a:grpSpLocks/>
          </p:cNvGrpSpPr>
          <p:nvPr/>
        </p:nvGrpSpPr>
        <p:grpSpPr bwMode="auto">
          <a:xfrm>
            <a:off x="952500" y="5842000"/>
            <a:ext cx="7318375" cy="787400"/>
            <a:chOff x="576" y="3696"/>
            <a:chExt cx="4992" cy="496"/>
          </a:xfrm>
        </p:grpSpPr>
        <p:sp>
          <p:nvSpPr>
            <p:cNvPr id="145496" name="Text Box 88"/>
            <p:cNvSpPr txBox="1">
              <a:spLocks noChangeArrowheads="1"/>
            </p:cNvSpPr>
            <p:nvPr/>
          </p:nvSpPr>
          <p:spPr bwMode="auto">
            <a:xfrm>
              <a:off x="816" y="3750"/>
              <a:ext cx="4752" cy="442"/>
            </a:xfrm>
            <a:prstGeom prst="rect">
              <a:avLst/>
            </a:prstGeom>
            <a:noFill/>
            <a:ln w="9525">
              <a:noFill/>
              <a:miter lim="800000"/>
              <a:headEnd/>
              <a:tailEnd/>
            </a:ln>
            <a:effectLst/>
          </p:spPr>
          <p:txBody>
            <a:bodyPr>
              <a:spAutoFit/>
            </a:bodyPr>
            <a:lstStyle/>
            <a:p>
              <a:pPr eaLnBrk="0" hangingPunct="0">
                <a:lnSpc>
                  <a:spcPct val="80000"/>
                </a:lnSpc>
              </a:pPr>
              <a:r>
                <a:rPr lang="en-US" sz="2500" b="1">
                  <a:solidFill>
                    <a:schemeClr val="bg1"/>
                  </a:solidFill>
                  <a:latin typeface="Arial Narrow" pitchFamily="34" charset="0"/>
                </a:rPr>
                <a:t>As a consequence, he was not permitted to enter the promised land</a:t>
              </a:r>
              <a:r>
                <a:rPr lang="en-US" sz="2200" b="1">
                  <a:solidFill>
                    <a:schemeClr val="bg1"/>
                  </a:solidFill>
                  <a:latin typeface="Arial Narrow" pitchFamily="34" charset="0"/>
                </a:rPr>
                <a:t> </a:t>
              </a:r>
              <a:r>
                <a:rPr lang="en-US">
                  <a:solidFill>
                    <a:schemeClr val="bg1"/>
                  </a:solidFill>
                </a:rPr>
                <a:t>(p. 254-5).</a:t>
              </a:r>
            </a:p>
          </p:txBody>
        </p:sp>
        <p:sp>
          <p:nvSpPr>
            <p:cNvPr id="145497" name="Text Box 89"/>
            <p:cNvSpPr txBox="1">
              <a:spLocks noChangeArrowheads="1"/>
            </p:cNvSpPr>
            <p:nvPr/>
          </p:nvSpPr>
          <p:spPr bwMode="auto">
            <a:xfrm>
              <a:off x="576" y="3696"/>
              <a:ext cx="235"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145498" name="AutoShape 90"/>
          <p:cNvSpPr>
            <a:spLocks noChangeArrowheads="1"/>
          </p:cNvSpPr>
          <p:nvPr/>
        </p:nvSpPr>
        <p:spPr bwMode="auto">
          <a:xfrm>
            <a:off x="1933575" y="3810000"/>
            <a:ext cx="5202238" cy="1606550"/>
          </a:xfrm>
          <a:prstGeom prst="roundRect">
            <a:avLst>
              <a:gd name="adj" fmla="val 16667"/>
            </a:avLst>
          </a:prstGeom>
          <a:gradFill rotWithShape="1">
            <a:gsLst>
              <a:gs pos="0">
                <a:srgbClr val="FFFFEF"/>
              </a:gs>
              <a:gs pos="100000">
                <a:srgbClr val="FFFF00"/>
              </a:gs>
            </a:gsLst>
            <a:path path="shape">
              <a:fillToRect l="50000" t="50000" r="50000" b="50000"/>
            </a:path>
          </a:gradFill>
          <a:ln w="38100">
            <a:solidFill>
              <a:srgbClr val="6600CC"/>
            </a:solidFill>
            <a:round/>
            <a:headEnd/>
            <a:tailEnd/>
          </a:ln>
          <a:effectLst/>
        </p:spPr>
        <p:txBody>
          <a:bodyPr wrap="none" anchor="ctr"/>
          <a:lstStyle/>
          <a:p>
            <a:endParaRPr lang="en-US"/>
          </a:p>
        </p:txBody>
      </p:sp>
      <p:sp>
        <p:nvSpPr>
          <p:cNvPr id="145499" name="Text Box 91"/>
          <p:cNvSpPr txBox="1">
            <a:spLocks noChangeArrowheads="1"/>
          </p:cNvSpPr>
          <p:nvPr/>
        </p:nvSpPr>
        <p:spPr bwMode="auto">
          <a:xfrm>
            <a:off x="4176713" y="4357688"/>
            <a:ext cx="1828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murmuring</a:t>
            </a:r>
          </a:p>
        </p:txBody>
      </p:sp>
      <p:grpSp>
        <p:nvGrpSpPr>
          <p:cNvPr id="145500" name="Group 92"/>
          <p:cNvGrpSpPr>
            <a:grpSpLocks/>
          </p:cNvGrpSpPr>
          <p:nvPr/>
        </p:nvGrpSpPr>
        <p:grpSpPr bwMode="auto">
          <a:xfrm>
            <a:off x="2138363" y="4327525"/>
            <a:ext cx="2128837" cy="549275"/>
            <a:chOff x="1347" y="2726"/>
            <a:chExt cx="1341" cy="346"/>
          </a:xfrm>
        </p:grpSpPr>
        <p:sp>
          <p:nvSpPr>
            <p:cNvPr id="145501" name="Text Box 93"/>
            <p:cNvSpPr txBox="1">
              <a:spLocks noChangeArrowheads="1"/>
            </p:cNvSpPr>
            <p:nvPr/>
          </p:nvSpPr>
          <p:spPr bwMode="auto">
            <a:xfrm>
              <a:off x="1575" y="2745"/>
              <a:ext cx="1008"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Israelites</a:t>
              </a:r>
            </a:p>
          </p:txBody>
        </p:sp>
        <p:sp>
          <p:nvSpPr>
            <p:cNvPr id="145502" name="Rectangle 94"/>
            <p:cNvSpPr>
              <a:spLocks noChangeArrowheads="1"/>
            </p:cNvSpPr>
            <p:nvPr/>
          </p:nvSpPr>
          <p:spPr bwMode="auto">
            <a:xfrm>
              <a:off x="2496" y="2726"/>
              <a:ext cx="192" cy="336"/>
            </a:xfrm>
            <a:prstGeom prst="rect">
              <a:avLst/>
            </a:prstGeom>
            <a:noFill/>
            <a:ln w="9525">
              <a:noFill/>
              <a:miter lim="800000"/>
              <a:headEnd/>
              <a:tailEnd/>
            </a:ln>
            <a:effectLst>
              <a:outerShdw dist="12700" dir="5400000" algn="ctr" rotWithShape="0">
                <a:srgbClr val="66FFFF"/>
              </a:outerShdw>
            </a:effectLst>
          </p:spPr>
          <p:txBody>
            <a:bodyPr wrap="none" anchor="ctr"/>
            <a:lstStyle/>
            <a:p>
              <a:pPr algn="ctr" eaLnBrk="0" hangingPunct="0">
                <a:lnSpc>
                  <a:spcPct val="115000"/>
                </a:lnSpc>
              </a:pPr>
              <a:r>
                <a:rPr lang="en-US" sz="2800">
                  <a:solidFill>
                    <a:srgbClr val="000099"/>
                  </a:solidFill>
                  <a:latin typeface="Impact" pitchFamily="34" charset="0"/>
                </a:rPr>
                <a:t>:</a:t>
              </a:r>
            </a:p>
          </p:txBody>
        </p:sp>
        <p:sp>
          <p:nvSpPr>
            <p:cNvPr id="145503" name="Text Box 95"/>
            <p:cNvSpPr txBox="1">
              <a:spLocks noChangeArrowheads="1"/>
            </p:cNvSpPr>
            <p:nvPr/>
          </p:nvSpPr>
          <p:spPr bwMode="auto">
            <a:xfrm>
              <a:off x="1347" y="2750"/>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sp>
        <p:nvSpPr>
          <p:cNvPr id="145504" name="Text Box 96"/>
          <p:cNvSpPr txBox="1">
            <a:spLocks noChangeArrowheads="1"/>
          </p:cNvSpPr>
          <p:nvPr/>
        </p:nvSpPr>
        <p:spPr bwMode="auto">
          <a:xfrm>
            <a:off x="3719513" y="4814888"/>
            <a:ext cx="3352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struck the rock twice</a:t>
            </a:r>
          </a:p>
        </p:txBody>
      </p:sp>
      <p:grpSp>
        <p:nvGrpSpPr>
          <p:cNvPr id="145505" name="Group 97"/>
          <p:cNvGrpSpPr>
            <a:grpSpLocks/>
          </p:cNvGrpSpPr>
          <p:nvPr/>
        </p:nvGrpSpPr>
        <p:grpSpPr bwMode="auto">
          <a:xfrm>
            <a:off x="2138363" y="4784725"/>
            <a:ext cx="1671637" cy="549275"/>
            <a:chOff x="1347" y="3014"/>
            <a:chExt cx="1053" cy="346"/>
          </a:xfrm>
        </p:grpSpPr>
        <p:sp>
          <p:nvSpPr>
            <p:cNvPr id="145506" name="Text Box 98"/>
            <p:cNvSpPr txBox="1">
              <a:spLocks noChangeArrowheads="1"/>
            </p:cNvSpPr>
            <p:nvPr/>
          </p:nvSpPr>
          <p:spPr bwMode="auto">
            <a:xfrm>
              <a:off x="1575" y="3033"/>
              <a:ext cx="720"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Moses</a:t>
              </a:r>
            </a:p>
          </p:txBody>
        </p:sp>
        <p:sp>
          <p:nvSpPr>
            <p:cNvPr id="145507" name="Text Box 99"/>
            <p:cNvSpPr txBox="1">
              <a:spLocks noChangeArrowheads="1"/>
            </p:cNvSpPr>
            <p:nvPr/>
          </p:nvSpPr>
          <p:spPr bwMode="auto">
            <a:xfrm>
              <a:off x="2208" y="3014"/>
              <a:ext cx="192" cy="34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a:solidFill>
                    <a:srgbClr val="000099"/>
                  </a:solidFill>
                  <a:latin typeface="Impact" pitchFamily="34" charset="0"/>
                </a:rPr>
                <a:t>:</a:t>
              </a:r>
            </a:p>
          </p:txBody>
        </p:sp>
        <p:sp>
          <p:nvSpPr>
            <p:cNvPr id="145508" name="Text Box 100"/>
            <p:cNvSpPr txBox="1">
              <a:spLocks noChangeArrowheads="1"/>
            </p:cNvSpPr>
            <p:nvPr/>
          </p:nvSpPr>
          <p:spPr bwMode="auto">
            <a:xfrm>
              <a:off x="1347" y="3038"/>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sp>
        <p:nvSpPr>
          <p:cNvPr id="145509" name="WordArt 101"/>
          <p:cNvSpPr>
            <a:spLocks noChangeArrowheads="1" noChangeShapeType="1" noTextEdit="1"/>
          </p:cNvSpPr>
          <p:nvPr/>
        </p:nvSpPr>
        <p:spPr bwMode="auto">
          <a:xfrm>
            <a:off x="2217738" y="3983038"/>
            <a:ext cx="4635500" cy="325437"/>
          </a:xfrm>
          <a:prstGeom prst="rect">
            <a:avLst/>
          </a:prstGeom>
        </p:spPr>
        <p:txBody>
          <a:bodyPr wrap="none" fromWordArt="1">
            <a:prstTxWarp prst="textDeflate">
              <a:avLst>
                <a:gd name="adj" fmla="val 15972"/>
              </a:avLst>
            </a:prstTxWarp>
          </a:bodyPr>
          <a:lstStyle/>
          <a:p>
            <a:pPr algn="ctr"/>
            <a:r>
              <a:rPr lang="en-US" sz="3600" kern="10">
                <a:ln w="19050">
                  <a:solidFill>
                    <a:srgbClr val="FFFFE9"/>
                  </a:solidFill>
                  <a:round/>
                  <a:headEnd/>
                  <a:tailEnd/>
                </a:ln>
                <a:solidFill>
                  <a:srgbClr val="440000"/>
                </a:solidFill>
                <a:effectLst>
                  <a:outerShdw dist="25400" algn="ctr" rotWithShape="0">
                    <a:srgbClr val="FFFFE9">
                      <a:alpha val="80000"/>
                    </a:srgbClr>
                  </a:outerShdw>
                </a:effectLst>
                <a:latin typeface="Impact"/>
              </a:rPr>
              <a:t>(Based on the water of the rock)</a:t>
            </a:r>
          </a:p>
        </p:txBody>
      </p:sp>
      <p:pic>
        <p:nvPicPr>
          <p:cNvPr id="145510" name="Picture 102" descr="Moses viewing the Promised Land from Pisgah 2"/>
          <p:cNvPicPr>
            <a:picLocks noChangeAspect="1" noChangeArrowheads="1"/>
          </p:cNvPicPr>
          <p:nvPr/>
        </p:nvPicPr>
        <p:blipFill>
          <a:blip r:embed="rId4">
            <a:lum bright="24000"/>
          </a:blip>
          <a:srcRect l="1428"/>
          <a:stretch>
            <a:fillRect/>
          </a:stretch>
        </p:blipFill>
        <p:spPr bwMode="auto">
          <a:xfrm>
            <a:off x="2230438" y="969963"/>
            <a:ext cx="4094162" cy="4746625"/>
          </a:xfrm>
          <a:prstGeom prst="rect">
            <a:avLst/>
          </a:prstGeom>
          <a:solidFill>
            <a:srgbClr val="FFFFE3"/>
          </a:solidFill>
        </p:spPr>
      </p:pic>
      <p:sp>
        <p:nvSpPr>
          <p:cNvPr id="145511" name="AutoShape 103"/>
          <p:cNvSpPr>
            <a:spLocks noChangeArrowheads="1"/>
          </p:cNvSpPr>
          <p:nvPr/>
        </p:nvSpPr>
        <p:spPr bwMode="auto">
          <a:xfrm rot="10800000">
            <a:off x="1363663" y="1676400"/>
            <a:ext cx="276225" cy="827088"/>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45512" name="Group 104"/>
          <p:cNvGrpSpPr>
            <a:grpSpLocks/>
          </p:cNvGrpSpPr>
          <p:nvPr/>
        </p:nvGrpSpPr>
        <p:grpSpPr bwMode="auto">
          <a:xfrm>
            <a:off x="1047750" y="762000"/>
            <a:ext cx="908050" cy="896938"/>
            <a:chOff x="4704" y="288"/>
            <a:chExt cx="672" cy="720"/>
          </a:xfrm>
        </p:grpSpPr>
        <p:sp>
          <p:nvSpPr>
            <p:cNvPr id="145513" name="Oval 10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45514" name="WordArt 10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45515" name="Group 107"/>
          <p:cNvGrpSpPr>
            <a:grpSpLocks/>
          </p:cNvGrpSpPr>
          <p:nvPr/>
        </p:nvGrpSpPr>
        <p:grpSpPr bwMode="auto">
          <a:xfrm>
            <a:off x="792163" y="2003425"/>
            <a:ext cx="1417637" cy="647700"/>
            <a:chOff x="1344" y="2736"/>
            <a:chExt cx="1056" cy="528"/>
          </a:xfrm>
        </p:grpSpPr>
        <p:sp>
          <p:nvSpPr>
            <p:cNvPr id="145516" name="Oval 10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5517" name="WordArt 10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5495"/>
                                        </p:tgtEl>
                                        <p:attrNameLst>
                                          <p:attrName>style.visibility</p:attrName>
                                        </p:attrNameLst>
                                      </p:cBhvr>
                                      <p:to>
                                        <p:strVal val="visible"/>
                                      </p:to>
                                    </p:set>
                                    <p:animEffect transition="in" filter="barn(outVertical)">
                                      <p:cBhvr>
                                        <p:cTn id="7" dur="500"/>
                                        <p:tgtEl>
                                          <p:spTgt spid="14549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5510"/>
                                        </p:tgtEl>
                                        <p:attrNameLst>
                                          <p:attrName>style.visibility</p:attrName>
                                        </p:attrNameLst>
                                      </p:cBhvr>
                                      <p:to>
                                        <p:strVal val="visible"/>
                                      </p:to>
                                    </p:set>
                                    <p:animEffect transition="in" filter="fade">
                                      <p:cBhvr>
                                        <p:cTn id="11" dur="2000"/>
                                        <p:tgtEl>
                                          <p:spTgt spid="145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6434"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46435" name="Group 3"/>
          <p:cNvGrpSpPr>
            <a:grpSpLocks/>
          </p:cNvGrpSpPr>
          <p:nvPr/>
        </p:nvGrpSpPr>
        <p:grpSpPr bwMode="auto">
          <a:xfrm>
            <a:off x="6705600" y="1905000"/>
            <a:ext cx="1447800" cy="1392238"/>
            <a:chOff x="4224" y="1200"/>
            <a:chExt cx="912" cy="877"/>
          </a:xfrm>
        </p:grpSpPr>
        <p:grpSp>
          <p:nvGrpSpPr>
            <p:cNvPr id="146436" name="Group 4"/>
            <p:cNvGrpSpPr>
              <a:grpSpLocks/>
            </p:cNvGrpSpPr>
            <p:nvPr/>
          </p:nvGrpSpPr>
          <p:grpSpPr bwMode="auto">
            <a:xfrm>
              <a:off x="4224" y="1296"/>
              <a:ext cx="912" cy="781"/>
              <a:chOff x="4224" y="1296"/>
              <a:chExt cx="912" cy="781"/>
            </a:xfrm>
          </p:grpSpPr>
          <p:sp>
            <p:nvSpPr>
              <p:cNvPr id="146437" name="WordArt 5"/>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6438" name="Arc 6"/>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6439" name="WordArt 7"/>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6440" name="Arc 8"/>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6441" name="WordArt 9"/>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6442" name="Arc 10"/>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6443" name="WordArt 11"/>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6444" name="Arc 12"/>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6445" name="Arc 13"/>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6446" name="Arc 14"/>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6447" name="WordArt 15"/>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6448" name="WordArt 16"/>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grpSp>
            <p:nvGrpSpPr>
              <p:cNvPr id="146449" name="Group 17"/>
              <p:cNvGrpSpPr>
                <a:grpSpLocks/>
              </p:cNvGrpSpPr>
              <p:nvPr/>
            </p:nvGrpSpPr>
            <p:grpSpPr bwMode="auto">
              <a:xfrm>
                <a:off x="5040" y="1296"/>
                <a:ext cx="58" cy="136"/>
                <a:chOff x="5040" y="1296"/>
                <a:chExt cx="58" cy="136"/>
              </a:xfrm>
            </p:grpSpPr>
            <p:sp>
              <p:nvSpPr>
                <p:cNvPr id="146450" name="Arc 18"/>
                <p:cNvSpPr>
                  <a:spLocks/>
                </p:cNvSpPr>
                <p:nvPr/>
              </p:nvSpPr>
              <p:spPr bwMode="auto">
                <a:xfrm rot="19833633" flipV="1">
                  <a:off x="5040" y="1296"/>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663300"/>
                  </a:solidFill>
                  <a:round/>
                  <a:headEnd/>
                  <a:tailEnd/>
                </a:ln>
                <a:effectLst/>
              </p:spPr>
              <p:txBody>
                <a:bodyPr anchor="ctr">
                  <a:spAutoFit/>
                </a:bodyPr>
                <a:lstStyle/>
                <a:p>
                  <a:endParaRPr lang="en-US"/>
                </a:p>
              </p:txBody>
            </p:sp>
            <p:sp>
              <p:nvSpPr>
                <p:cNvPr id="146451" name="AutoShape 19"/>
                <p:cNvSpPr>
                  <a:spLocks noChangeArrowheads="1"/>
                </p:cNvSpPr>
                <p:nvPr/>
              </p:nvSpPr>
              <p:spPr bwMode="auto">
                <a:xfrm rot="-1424285">
                  <a:off x="5050" y="1296"/>
                  <a:ext cx="48" cy="48"/>
                </a:xfrm>
                <a:prstGeom prst="triangle">
                  <a:avLst>
                    <a:gd name="adj" fmla="val 52083"/>
                  </a:avLst>
                </a:prstGeom>
                <a:solidFill>
                  <a:srgbClr val="663300"/>
                </a:solidFill>
                <a:ln w="19050" algn="ctr">
                  <a:solidFill>
                    <a:srgbClr val="663300"/>
                  </a:solidFill>
                  <a:miter lim="800000"/>
                  <a:headEnd/>
                  <a:tailEnd/>
                </a:ln>
                <a:effectLst/>
              </p:spPr>
              <p:txBody>
                <a:bodyPr anchor="ctr">
                  <a:spAutoFit/>
                </a:bodyPr>
                <a:lstStyle/>
                <a:p>
                  <a:endParaRPr lang="en-US"/>
                </a:p>
              </p:txBody>
            </p:sp>
          </p:grpSp>
        </p:grpSp>
        <p:sp>
          <p:nvSpPr>
            <p:cNvPr id="146452" name="AutoShape 20"/>
            <p:cNvSpPr>
              <a:spLocks noChangeArrowheads="1"/>
            </p:cNvSpPr>
            <p:nvPr/>
          </p:nvSpPr>
          <p:spPr bwMode="auto">
            <a:xfrm flipH="1">
              <a:off x="4992" y="1200"/>
              <a:ext cx="48" cy="48"/>
            </a:xfrm>
            <a:prstGeom prst="triangle">
              <a:avLst>
                <a:gd name="adj" fmla="val 50000"/>
              </a:avLst>
            </a:prstGeom>
            <a:noFill/>
            <a:ln w="57150" algn="ctr">
              <a:solidFill>
                <a:srgbClr val="663300"/>
              </a:solidFill>
              <a:miter lim="800000"/>
              <a:headEnd/>
              <a:tailEnd/>
            </a:ln>
            <a:effectLst/>
          </p:spPr>
          <p:txBody>
            <a:bodyPr anchor="ctr">
              <a:spAutoFit/>
            </a:bodyPr>
            <a:lstStyle/>
            <a:p>
              <a:endParaRPr lang="en-US"/>
            </a:p>
          </p:txBody>
        </p:sp>
      </p:grpSp>
      <p:grpSp>
        <p:nvGrpSpPr>
          <p:cNvPr id="146453" name="Group 21"/>
          <p:cNvGrpSpPr>
            <a:grpSpLocks/>
          </p:cNvGrpSpPr>
          <p:nvPr/>
        </p:nvGrpSpPr>
        <p:grpSpPr bwMode="auto">
          <a:xfrm>
            <a:off x="2590800" y="1866900"/>
            <a:ext cx="4870450" cy="736600"/>
            <a:chOff x="1632" y="1176"/>
            <a:chExt cx="3068" cy="464"/>
          </a:xfrm>
        </p:grpSpPr>
        <p:sp>
          <p:nvSpPr>
            <p:cNvPr id="146454" name="WordArt 22"/>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6455" name="WordArt 23"/>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6456" name="WordArt 24"/>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6457" name="WordArt 25"/>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6458" name="WordArt 26"/>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6459" name="WordArt 27"/>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6460" name="Freeform 28"/>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46461" name="WordArt 29"/>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46462" name="Freeform 30"/>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46463" name="WordArt 31"/>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46464" name="Group 32"/>
          <p:cNvGrpSpPr>
            <a:grpSpLocks/>
          </p:cNvGrpSpPr>
          <p:nvPr/>
        </p:nvGrpSpPr>
        <p:grpSpPr bwMode="auto">
          <a:xfrm>
            <a:off x="5638800" y="2565400"/>
            <a:ext cx="685800" cy="330200"/>
            <a:chOff x="2112" y="1236"/>
            <a:chExt cx="1920" cy="924"/>
          </a:xfrm>
        </p:grpSpPr>
        <p:sp>
          <p:nvSpPr>
            <p:cNvPr id="146465" name="Oval 33"/>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46466" name="Group 34"/>
            <p:cNvGrpSpPr>
              <a:grpSpLocks/>
            </p:cNvGrpSpPr>
            <p:nvPr/>
          </p:nvGrpSpPr>
          <p:grpSpPr bwMode="auto">
            <a:xfrm>
              <a:off x="2112" y="1236"/>
              <a:ext cx="1824" cy="924"/>
              <a:chOff x="2112" y="1236"/>
              <a:chExt cx="1824" cy="924"/>
            </a:xfrm>
          </p:grpSpPr>
          <p:sp>
            <p:nvSpPr>
              <p:cNvPr id="146467" name="WordArt 35"/>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46468" name="WordArt 36"/>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46469" name="WordArt 37"/>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46470" name="Group 38"/>
          <p:cNvGrpSpPr>
            <a:grpSpLocks/>
          </p:cNvGrpSpPr>
          <p:nvPr/>
        </p:nvGrpSpPr>
        <p:grpSpPr bwMode="auto">
          <a:xfrm>
            <a:off x="2540000" y="1981200"/>
            <a:ext cx="4927600" cy="2773363"/>
            <a:chOff x="1600" y="1248"/>
            <a:chExt cx="3104" cy="1747"/>
          </a:xfrm>
        </p:grpSpPr>
        <p:sp>
          <p:nvSpPr>
            <p:cNvPr id="146471" name="Oval 39"/>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46472" name="Group 40"/>
            <p:cNvGrpSpPr>
              <a:grpSpLocks/>
            </p:cNvGrpSpPr>
            <p:nvPr/>
          </p:nvGrpSpPr>
          <p:grpSpPr bwMode="auto">
            <a:xfrm>
              <a:off x="1600" y="1248"/>
              <a:ext cx="3104" cy="1747"/>
              <a:chOff x="1600" y="1248"/>
              <a:chExt cx="3104" cy="1747"/>
            </a:xfrm>
          </p:grpSpPr>
          <p:grpSp>
            <p:nvGrpSpPr>
              <p:cNvPr id="146473" name="Group 41"/>
              <p:cNvGrpSpPr>
                <a:grpSpLocks/>
              </p:cNvGrpSpPr>
              <p:nvPr/>
            </p:nvGrpSpPr>
            <p:grpSpPr bwMode="auto">
              <a:xfrm>
                <a:off x="1600" y="1567"/>
                <a:ext cx="1057" cy="1386"/>
                <a:chOff x="1600" y="1567"/>
                <a:chExt cx="1057" cy="1386"/>
              </a:xfrm>
            </p:grpSpPr>
            <p:sp>
              <p:nvSpPr>
                <p:cNvPr id="146474" name="Freeform 42"/>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75" name="Freeform 43"/>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46476" name="Group 44"/>
                <p:cNvGrpSpPr>
                  <a:grpSpLocks/>
                </p:cNvGrpSpPr>
                <p:nvPr/>
              </p:nvGrpSpPr>
              <p:grpSpPr bwMode="auto">
                <a:xfrm>
                  <a:off x="1920" y="1595"/>
                  <a:ext cx="672" cy="1252"/>
                  <a:chOff x="1920" y="1595"/>
                  <a:chExt cx="672" cy="1252"/>
                </a:xfrm>
              </p:grpSpPr>
              <p:sp>
                <p:nvSpPr>
                  <p:cNvPr id="146477" name="Freeform 45"/>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78" name="Freeform 46"/>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79" name="Freeform 47"/>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80" name="Freeform 48"/>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81" name="Freeform 49"/>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46482" name="Oval 50"/>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6483" name="Oval 51"/>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6484" name="Oval 52"/>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46485" name="Group 53"/>
              <p:cNvGrpSpPr>
                <a:grpSpLocks/>
              </p:cNvGrpSpPr>
              <p:nvPr/>
            </p:nvGrpSpPr>
            <p:grpSpPr bwMode="auto">
              <a:xfrm>
                <a:off x="2832" y="1248"/>
                <a:ext cx="1872" cy="1747"/>
                <a:chOff x="2832" y="1248"/>
                <a:chExt cx="1872" cy="1747"/>
              </a:xfrm>
            </p:grpSpPr>
            <p:sp>
              <p:nvSpPr>
                <p:cNvPr id="146486" name="Oval 54"/>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6487" name="Oval 55"/>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6488" name="Freeform 56"/>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89" name="Freeform 57"/>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90" name="Freeform 58"/>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91" name="Freeform 59"/>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92" name="Oval 60"/>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6493" name="Freeform 61"/>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94" name="Freeform 62"/>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95" name="Freeform 63"/>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96" name="Freeform 64"/>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97" name="Freeform 65"/>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98" name="Freeform 66"/>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499" name="Freeform 67"/>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500" name="Freeform 68"/>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501" name="Freeform 69"/>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6502" name="Freeform 70"/>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46503" name="WordArt 71"/>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46504" name="Oval 72"/>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46505" name="AutoShape 73"/>
          <p:cNvSpPr>
            <a:spLocks noChangeArrowheads="1"/>
          </p:cNvSpPr>
          <p:nvPr/>
        </p:nvSpPr>
        <p:spPr bwMode="auto">
          <a:xfrm rot="10800000">
            <a:off x="1363663" y="1676400"/>
            <a:ext cx="276225" cy="827088"/>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46506" name="Group 74"/>
          <p:cNvGrpSpPr>
            <a:grpSpLocks/>
          </p:cNvGrpSpPr>
          <p:nvPr/>
        </p:nvGrpSpPr>
        <p:grpSpPr bwMode="auto">
          <a:xfrm>
            <a:off x="1047750" y="762000"/>
            <a:ext cx="908050" cy="896938"/>
            <a:chOff x="4704" y="288"/>
            <a:chExt cx="672" cy="720"/>
          </a:xfrm>
        </p:grpSpPr>
        <p:sp>
          <p:nvSpPr>
            <p:cNvPr id="146507" name="Oval 7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46508" name="WordArt 7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146509" name="Rectangle 77"/>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46510" name="Group 78"/>
          <p:cNvGrpSpPr>
            <a:grpSpLocks/>
          </p:cNvGrpSpPr>
          <p:nvPr/>
        </p:nvGrpSpPr>
        <p:grpSpPr bwMode="auto">
          <a:xfrm>
            <a:off x="790575" y="2724150"/>
            <a:ext cx="1417638" cy="647700"/>
            <a:chOff x="1344" y="2736"/>
            <a:chExt cx="1056" cy="528"/>
          </a:xfrm>
        </p:grpSpPr>
        <p:sp>
          <p:nvSpPr>
            <p:cNvPr id="146511" name="Oval 79"/>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6512" name="WordArt 80"/>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dirty="0">
                  <a:ln w="38100">
                    <a:noFill/>
                    <a:round/>
                    <a:headEnd/>
                    <a:tailEnd/>
                  </a:ln>
                  <a:solidFill>
                    <a:srgbClr val="580000"/>
                  </a:solidFill>
                  <a:latin typeface="Impact"/>
                </a:rPr>
                <a:t>Joshua</a:t>
              </a:r>
            </a:p>
          </p:txBody>
        </p:sp>
      </p:grpSp>
      <p:sp>
        <p:nvSpPr>
          <p:cNvPr id="146513" name="Text Box 81"/>
          <p:cNvSpPr txBox="1">
            <a:spLocks noChangeArrowheads="1"/>
          </p:cNvSpPr>
          <p:nvPr/>
        </p:nvSpPr>
        <p:spPr bwMode="auto">
          <a:xfrm>
            <a:off x="304800" y="0"/>
            <a:ext cx="7315200" cy="579438"/>
          </a:xfrm>
          <a:prstGeom prst="rect">
            <a:avLst/>
          </a:prstGeom>
          <a:noFill/>
          <a:ln w="9525" algn="ctr">
            <a:noFill/>
            <a:miter lim="800000"/>
            <a:headEnd/>
            <a:tailEnd/>
          </a:ln>
          <a:effectLst/>
        </p:spPr>
        <p:txBody>
          <a:bodyPr>
            <a:spAutoFit/>
          </a:bodyPr>
          <a:lstStyle/>
          <a:p>
            <a:pPr eaLnBrk="0" hangingPunct="0"/>
            <a:r>
              <a:rPr lang="en-US" sz="3200" u="sng" dirty="0">
                <a:solidFill>
                  <a:srgbClr val="00FFFF"/>
                </a:solidFill>
                <a:latin typeface="Fette Engschrift" pitchFamily="2" charset="0"/>
              </a:rPr>
              <a:t>2.2.3.2.2 The Foundation of Substance Centered on Joshua</a:t>
            </a:r>
          </a:p>
        </p:txBody>
      </p:sp>
      <p:grpSp>
        <p:nvGrpSpPr>
          <p:cNvPr id="146514" name="Group 82"/>
          <p:cNvGrpSpPr>
            <a:grpSpLocks/>
          </p:cNvGrpSpPr>
          <p:nvPr/>
        </p:nvGrpSpPr>
        <p:grpSpPr bwMode="auto">
          <a:xfrm>
            <a:off x="1905000" y="6011862"/>
            <a:ext cx="5442861" cy="465138"/>
            <a:chOff x="768" y="3712"/>
            <a:chExt cx="3726" cy="293"/>
          </a:xfrm>
        </p:grpSpPr>
        <p:sp>
          <p:nvSpPr>
            <p:cNvPr id="146515" name="Text Box 83"/>
            <p:cNvSpPr txBox="1">
              <a:spLocks noChangeArrowheads="1"/>
            </p:cNvSpPr>
            <p:nvPr/>
          </p:nvSpPr>
          <p:spPr bwMode="auto">
            <a:xfrm>
              <a:off x="987" y="3760"/>
              <a:ext cx="3507" cy="229"/>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God elevated </a:t>
              </a:r>
              <a:r>
                <a:rPr lang="en-US" sz="2200" b="1" u="sng" dirty="0">
                  <a:solidFill>
                    <a:schemeClr val="bg1"/>
                  </a:solidFill>
                  <a:latin typeface="Arial Narrow" pitchFamily="34" charset="0"/>
                </a:rPr>
                <a:t>Joshua</a:t>
              </a:r>
              <a:r>
                <a:rPr lang="en-US" sz="2200" b="1" dirty="0">
                  <a:solidFill>
                    <a:schemeClr val="bg1"/>
                  </a:solidFill>
                  <a:latin typeface="Arial Narrow" pitchFamily="34" charset="0"/>
                </a:rPr>
                <a:t> to Moses’ place </a:t>
              </a:r>
              <a:r>
                <a:rPr lang="en-US" sz="1600" dirty="0">
                  <a:solidFill>
                    <a:schemeClr val="bg1"/>
                  </a:solidFill>
                </a:rPr>
                <a:t>(p. 259).</a:t>
              </a:r>
            </a:p>
          </p:txBody>
        </p:sp>
        <p:sp>
          <p:nvSpPr>
            <p:cNvPr id="146516" name="Text Box 84"/>
            <p:cNvSpPr txBox="1">
              <a:spLocks noChangeArrowheads="1"/>
            </p:cNvSpPr>
            <p:nvPr/>
          </p:nvSpPr>
          <p:spPr bwMode="auto">
            <a:xfrm>
              <a:off x="768" y="3712"/>
              <a:ext cx="215" cy="293"/>
            </a:xfrm>
            <a:prstGeom prst="rect">
              <a:avLst/>
            </a:prstGeom>
            <a:noFill/>
            <a:ln w="9525">
              <a:noFill/>
              <a:miter lim="800000"/>
              <a:headEnd/>
              <a:tailEnd/>
            </a:ln>
            <a:effectLst/>
          </p:spPr>
          <p:txBody>
            <a:bodyPr>
              <a:spAutoFit/>
            </a:bodyPr>
            <a:lstStyle/>
            <a:p>
              <a:pPr eaLnBrk="0" hangingPunct="0">
                <a:lnSpc>
                  <a:spcPct val="55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grpSp>
        <p:nvGrpSpPr>
          <p:cNvPr id="146517" name="Group 85"/>
          <p:cNvGrpSpPr>
            <a:grpSpLocks/>
          </p:cNvGrpSpPr>
          <p:nvPr/>
        </p:nvGrpSpPr>
        <p:grpSpPr bwMode="auto">
          <a:xfrm>
            <a:off x="792163" y="2003425"/>
            <a:ext cx="1417637" cy="647700"/>
            <a:chOff x="1344" y="2736"/>
            <a:chExt cx="1056" cy="528"/>
          </a:xfrm>
        </p:grpSpPr>
        <p:sp>
          <p:nvSpPr>
            <p:cNvPr id="146518" name="Oval 86"/>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6519" name="WordArt 87"/>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pic>
        <p:nvPicPr>
          <p:cNvPr id="146520" name="Picture 88" descr="Joshua_Caleb"/>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14850" y="936625"/>
            <a:ext cx="1762125" cy="4572000"/>
          </a:xfrm>
          <a:prstGeom prst="rect">
            <a:avLst/>
          </a:prstGeom>
          <a:noFill/>
        </p:spPr>
      </p:pic>
      <p:grpSp>
        <p:nvGrpSpPr>
          <p:cNvPr id="146521" name="Group 89"/>
          <p:cNvGrpSpPr>
            <a:grpSpLocks/>
          </p:cNvGrpSpPr>
          <p:nvPr/>
        </p:nvGrpSpPr>
        <p:grpSpPr bwMode="auto">
          <a:xfrm>
            <a:off x="1885950" y="1504950"/>
            <a:ext cx="2590800" cy="487363"/>
            <a:chOff x="1248" y="933"/>
            <a:chExt cx="1632" cy="307"/>
          </a:xfrm>
        </p:grpSpPr>
        <p:sp>
          <p:nvSpPr>
            <p:cNvPr id="146522" name="Rectangle 90"/>
            <p:cNvSpPr>
              <a:spLocks noChangeArrowheads="1"/>
            </p:cNvSpPr>
            <p:nvPr/>
          </p:nvSpPr>
          <p:spPr bwMode="auto">
            <a:xfrm>
              <a:off x="1257" y="943"/>
              <a:ext cx="1613" cy="288"/>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46523" name="Text Box 91"/>
            <p:cNvSpPr txBox="1">
              <a:spLocks noChangeArrowheads="1"/>
            </p:cNvSpPr>
            <p:nvPr/>
          </p:nvSpPr>
          <p:spPr bwMode="auto">
            <a:xfrm>
              <a:off x="1248" y="933"/>
              <a:ext cx="1632" cy="307"/>
            </a:xfrm>
            <a:prstGeom prst="rect">
              <a:avLst/>
            </a:prstGeom>
            <a:noFill/>
            <a:ln w="19050">
              <a:noFill/>
              <a:miter lim="800000"/>
              <a:headEnd/>
              <a:tailEnd/>
            </a:ln>
            <a:effectLst/>
          </p:spPr>
          <p:txBody>
            <a:bodyPr>
              <a:spAutoFit/>
            </a:bodyPr>
            <a:lstStyle/>
            <a:p>
              <a:pPr algn="ctr" eaLnBrk="0" hangingPunct="0"/>
              <a:endParaRPr lang="en-US" sz="200">
                <a:solidFill>
                  <a:srgbClr val="440022"/>
                </a:solidFill>
                <a:latin typeface="Impact" pitchFamily="34" charset="0"/>
              </a:endParaRPr>
            </a:p>
            <a:p>
              <a:pPr algn="ctr" eaLnBrk="0" hangingPunct="0"/>
              <a:r>
                <a:rPr lang="en-US" sz="2400">
                  <a:solidFill>
                    <a:srgbClr val="440022"/>
                  </a:solidFill>
                  <a:latin typeface="Impact" pitchFamily="34" charset="0"/>
                </a:rPr>
                <a:t>Foundation of faith</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6513"/>
                                        </p:tgtEl>
                                        <p:attrNameLst>
                                          <p:attrName>style.visibility</p:attrName>
                                        </p:attrNameLst>
                                      </p:cBhvr>
                                      <p:to>
                                        <p:strVal val="visible"/>
                                      </p:to>
                                    </p:set>
                                    <p:anim calcmode="lin" valueType="num">
                                      <p:cBhvr>
                                        <p:cTn id="7" dur="2000" fill="hold"/>
                                        <p:tgtEl>
                                          <p:spTgt spid="146513"/>
                                        </p:tgtEl>
                                        <p:attrNameLst>
                                          <p:attrName>ppt_w</p:attrName>
                                        </p:attrNameLst>
                                      </p:cBhvr>
                                      <p:tavLst>
                                        <p:tav tm="0">
                                          <p:val>
                                            <p:strVal val="#ppt_w*0.70"/>
                                          </p:val>
                                        </p:tav>
                                        <p:tav tm="100000">
                                          <p:val>
                                            <p:strVal val="#ppt_w"/>
                                          </p:val>
                                        </p:tav>
                                      </p:tavLst>
                                    </p:anim>
                                    <p:anim calcmode="lin" valueType="num">
                                      <p:cBhvr>
                                        <p:cTn id="8" dur="2000" fill="hold"/>
                                        <p:tgtEl>
                                          <p:spTgt spid="146513"/>
                                        </p:tgtEl>
                                        <p:attrNameLst>
                                          <p:attrName>ppt_h</p:attrName>
                                        </p:attrNameLst>
                                      </p:cBhvr>
                                      <p:tavLst>
                                        <p:tav tm="0">
                                          <p:val>
                                            <p:strVal val="#ppt_h"/>
                                          </p:val>
                                        </p:tav>
                                        <p:tav tm="100000">
                                          <p:val>
                                            <p:strVal val="#ppt_h"/>
                                          </p:val>
                                        </p:tav>
                                      </p:tavLst>
                                    </p:anim>
                                    <p:animEffect transition="in" filter="fade">
                                      <p:cBhvr>
                                        <p:cTn id="9" dur="2000"/>
                                        <p:tgtEl>
                                          <p:spTgt spid="1465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46514"/>
                                        </p:tgtEl>
                                        <p:attrNameLst>
                                          <p:attrName>style.visibility</p:attrName>
                                        </p:attrNameLst>
                                      </p:cBhvr>
                                      <p:to>
                                        <p:strVal val="visible"/>
                                      </p:to>
                                    </p:set>
                                    <p:animEffect transition="in" filter="barn(outVertical)">
                                      <p:cBhvr>
                                        <p:cTn id="14" dur="500"/>
                                        <p:tgtEl>
                                          <p:spTgt spid="14651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nodeType="clickEffect">
                                  <p:stCondLst>
                                    <p:cond delay="0"/>
                                  </p:stCondLst>
                                  <p:childTnLst>
                                    <p:set>
                                      <p:cBhvr>
                                        <p:cTn id="18" dur="1" fill="hold">
                                          <p:stCondLst>
                                            <p:cond delay="0"/>
                                          </p:stCondLst>
                                        </p:cTn>
                                        <p:tgtEl>
                                          <p:spTgt spid="146510"/>
                                        </p:tgtEl>
                                        <p:attrNameLst>
                                          <p:attrName>style.visibility</p:attrName>
                                        </p:attrNameLst>
                                      </p:cBhvr>
                                      <p:to>
                                        <p:strVal val="visible"/>
                                      </p:to>
                                    </p:set>
                                    <p:anim calcmode="lin" valueType="num">
                                      <p:cBhvr>
                                        <p:cTn id="19" dur="2000" fill="hold"/>
                                        <p:tgtEl>
                                          <p:spTgt spid="146510"/>
                                        </p:tgtEl>
                                        <p:attrNameLst>
                                          <p:attrName>ppt_w</p:attrName>
                                        </p:attrNameLst>
                                      </p:cBhvr>
                                      <p:tavLst>
                                        <p:tav tm="0">
                                          <p:val>
                                            <p:strVal val="2/3*#ppt_w"/>
                                          </p:val>
                                        </p:tav>
                                        <p:tav tm="100000">
                                          <p:val>
                                            <p:strVal val="#ppt_w"/>
                                          </p:val>
                                        </p:tav>
                                      </p:tavLst>
                                    </p:anim>
                                    <p:anim calcmode="lin" valueType="num">
                                      <p:cBhvr>
                                        <p:cTn id="20" dur="2000" fill="hold"/>
                                        <p:tgtEl>
                                          <p:spTgt spid="146510"/>
                                        </p:tgtEl>
                                        <p:attrNameLst>
                                          <p:attrName>ppt_h</p:attrName>
                                        </p:attrNameLst>
                                      </p:cBhvr>
                                      <p:tavLst>
                                        <p:tav tm="0">
                                          <p:val>
                                            <p:strVal val="2/3*#ppt_h"/>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146520"/>
                                        </p:tgtEl>
                                        <p:attrNameLst>
                                          <p:attrName>style.visibility</p:attrName>
                                        </p:attrNameLst>
                                      </p:cBhvr>
                                      <p:to>
                                        <p:strVal val="visible"/>
                                      </p:to>
                                    </p:set>
                                    <p:animEffect transition="in" filter="fade">
                                      <p:cBhvr>
                                        <p:cTn id="23" dur="1000"/>
                                        <p:tgtEl>
                                          <p:spTgt spid="146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13"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7458"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47459" name="Group 3"/>
          <p:cNvGrpSpPr>
            <a:grpSpLocks/>
          </p:cNvGrpSpPr>
          <p:nvPr/>
        </p:nvGrpSpPr>
        <p:grpSpPr bwMode="auto">
          <a:xfrm>
            <a:off x="1885950" y="1504950"/>
            <a:ext cx="2590800" cy="487363"/>
            <a:chOff x="1248" y="933"/>
            <a:chExt cx="1632" cy="307"/>
          </a:xfrm>
        </p:grpSpPr>
        <p:sp>
          <p:nvSpPr>
            <p:cNvPr id="147460" name="Rectangle 4"/>
            <p:cNvSpPr>
              <a:spLocks noChangeArrowheads="1"/>
            </p:cNvSpPr>
            <p:nvPr/>
          </p:nvSpPr>
          <p:spPr bwMode="auto">
            <a:xfrm>
              <a:off x="1257" y="943"/>
              <a:ext cx="1613" cy="288"/>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47461" name="Text Box 5"/>
            <p:cNvSpPr txBox="1">
              <a:spLocks noChangeArrowheads="1"/>
            </p:cNvSpPr>
            <p:nvPr/>
          </p:nvSpPr>
          <p:spPr bwMode="auto">
            <a:xfrm>
              <a:off x="1248" y="933"/>
              <a:ext cx="1632" cy="307"/>
            </a:xfrm>
            <a:prstGeom prst="rect">
              <a:avLst/>
            </a:prstGeom>
            <a:noFill/>
            <a:ln w="19050">
              <a:noFill/>
              <a:miter lim="800000"/>
              <a:headEnd/>
              <a:tailEnd/>
            </a:ln>
            <a:effectLst/>
          </p:spPr>
          <p:txBody>
            <a:bodyPr>
              <a:spAutoFit/>
            </a:bodyPr>
            <a:lstStyle/>
            <a:p>
              <a:pPr algn="ctr" eaLnBrk="0" hangingPunct="0"/>
              <a:endParaRPr lang="en-US" sz="200">
                <a:solidFill>
                  <a:srgbClr val="440022"/>
                </a:solidFill>
                <a:latin typeface="Impact" pitchFamily="34" charset="0"/>
              </a:endParaRPr>
            </a:p>
            <a:p>
              <a:pPr algn="ctr" eaLnBrk="0" hangingPunct="0"/>
              <a:r>
                <a:rPr lang="en-US" sz="2400">
                  <a:solidFill>
                    <a:srgbClr val="440022"/>
                  </a:solidFill>
                  <a:latin typeface="Impact" pitchFamily="34" charset="0"/>
                </a:rPr>
                <a:t>Foundation of faith</a:t>
              </a:r>
            </a:p>
          </p:txBody>
        </p:sp>
      </p:grpSp>
      <p:grpSp>
        <p:nvGrpSpPr>
          <p:cNvPr id="147462" name="Group 6"/>
          <p:cNvGrpSpPr>
            <a:grpSpLocks/>
          </p:cNvGrpSpPr>
          <p:nvPr/>
        </p:nvGrpSpPr>
        <p:grpSpPr bwMode="auto">
          <a:xfrm>
            <a:off x="6705600" y="1905000"/>
            <a:ext cx="1447800" cy="1392238"/>
            <a:chOff x="4224" y="1200"/>
            <a:chExt cx="912" cy="877"/>
          </a:xfrm>
        </p:grpSpPr>
        <p:grpSp>
          <p:nvGrpSpPr>
            <p:cNvPr id="147463" name="Group 7"/>
            <p:cNvGrpSpPr>
              <a:grpSpLocks/>
            </p:cNvGrpSpPr>
            <p:nvPr/>
          </p:nvGrpSpPr>
          <p:grpSpPr bwMode="auto">
            <a:xfrm>
              <a:off x="4224" y="1296"/>
              <a:ext cx="912" cy="781"/>
              <a:chOff x="4224" y="1296"/>
              <a:chExt cx="912" cy="781"/>
            </a:xfrm>
          </p:grpSpPr>
          <p:sp>
            <p:nvSpPr>
              <p:cNvPr id="147464" name="WordArt 8"/>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7465" name="Arc 9"/>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7466" name="WordArt 10"/>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7467" name="Arc 11"/>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7468" name="WordArt 12"/>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7469" name="Arc 13"/>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7470" name="WordArt 14"/>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7471" name="Arc 15"/>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7472" name="Arc 16"/>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7473" name="Arc 17"/>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7474" name="WordArt 18"/>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7475" name="WordArt 19"/>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grpSp>
            <p:nvGrpSpPr>
              <p:cNvPr id="147476" name="Group 20"/>
              <p:cNvGrpSpPr>
                <a:grpSpLocks/>
              </p:cNvGrpSpPr>
              <p:nvPr/>
            </p:nvGrpSpPr>
            <p:grpSpPr bwMode="auto">
              <a:xfrm>
                <a:off x="5040" y="1296"/>
                <a:ext cx="58" cy="136"/>
                <a:chOff x="5040" y="1296"/>
                <a:chExt cx="58" cy="136"/>
              </a:xfrm>
            </p:grpSpPr>
            <p:sp>
              <p:nvSpPr>
                <p:cNvPr id="147477" name="Arc 21"/>
                <p:cNvSpPr>
                  <a:spLocks/>
                </p:cNvSpPr>
                <p:nvPr/>
              </p:nvSpPr>
              <p:spPr bwMode="auto">
                <a:xfrm rot="19833633" flipV="1">
                  <a:off x="5040" y="1296"/>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663300"/>
                  </a:solidFill>
                  <a:round/>
                  <a:headEnd/>
                  <a:tailEnd/>
                </a:ln>
                <a:effectLst/>
              </p:spPr>
              <p:txBody>
                <a:bodyPr anchor="ctr">
                  <a:spAutoFit/>
                </a:bodyPr>
                <a:lstStyle/>
                <a:p>
                  <a:endParaRPr lang="en-US"/>
                </a:p>
              </p:txBody>
            </p:sp>
            <p:sp>
              <p:nvSpPr>
                <p:cNvPr id="147478" name="AutoShape 22"/>
                <p:cNvSpPr>
                  <a:spLocks noChangeArrowheads="1"/>
                </p:cNvSpPr>
                <p:nvPr/>
              </p:nvSpPr>
              <p:spPr bwMode="auto">
                <a:xfrm rot="-1424285">
                  <a:off x="5050" y="1296"/>
                  <a:ext cx="48" cy="48"/>
                </a:xfrm>
                <a:prstGeom prst="triangle">
                  <a:avLst>
                    <a:gd name="adj" fmla="val 52083"/>
                  </a:avLst>
                </a:prstGeom>
                <a:solidFill>
                  <a:srgbClr val="663300"/>
                </a:solidFill>
                <a:ln w="19050" algn="ctr">
                  <a:solidFill>
                    <a:srgbClr val="663300"/>
                  </a:solidFill>
                  <a:miter lim="800000"/>
                  <a:headEnd/>
                  <a:tailEnd/>
                </a:ln>
                <a:effectLst/>
              </p:spPr>
              <p:txBody>
                <a:bodyPr anchor="ctr">
                  <a:spAutoFit/>
                </a:bodyPr>
                <a:lstStyle/>
                <a:p>
                  <a:endParaRPr lang="en-US"/>
                </a:p>
              </p:txBody>
            </p:sp>
          </p:grpSp>
        </p:grpSp>
        <p:sp>
          <p:nvSpPr>
            <p:cNvPr id="147479" name="AutoShape 23"/>
            <p:cNvSpPr>
              <a:spLocks noChangeArrowheads="1"/>
            </p:cNvSpPr>
            <p:nvPr/>
          </p:nvSpPr>
          <p:spPr bwMode="auto">
            <a:xfrm flipH="1">
              <a:off x="4992" y="1200"/>
              <a:ext cx="48" cy="48"/>
            </a:xfrm>
            <a:prstGeom prst="triangle">
              <a:avLst>
                <a:gd name="adj" fmla="val 50000"/>
              </a:avLst>
            </a:prstGeom>
            <a:noFill/>
            <a:ln w="57150" algn="ctr">
              <a:solidFill>
                <a:srgbClr val="663300"/>
              </a:solidFill>
              <a:miter lim="800000"/>
              <a:headEnd/>
              <a:tailEnd/>
            </a:ln>
            <a:effectLst/>
          </p:spPr>
          <p:txBody>
            <a:bodyPr anchor="ctr">
              <a:spAutoFit/>
            </a:bodyPr>
            <a:lstStyle/>
            <a:p>
              <a:endParaRPr lang="en-US"/>
            </a:p>
          </p:txBody>
        </p:sp>
      </p:grpSp>
      <p:grpSp>
        <p:nvGrpSpPr>
          <p:cNvPr id="147480" name="Group 24"/>
          <p:cNvGrpSpPr>
            <a:grpSpLocks/>
          </p:cNvGrpSpPr>
          <p:nvPr/>
        </p:nvGrpSpPr>
        <p:grpSpPr bwMode="auto">
          <a:xfrm>
            <a:off x="2590800" y="1866900"/>
            <a:ext cx="4870450" cy="736600"/>
            <a:chOff x="1632" y="1176"/>
            <a:chExt cx="3068" cy="464"/>
          </a:xfrm>
        </p:grpSpPr>
        <p:sp>
          <p:nvSpPr>
            <p:cNvPr id="147481" name="WordArt 25"/>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7482" name="WordArt 26"/>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7483" name="WordArt 27"/>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7484" name="WordArt 28"/>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7485" name="WordArt 29"/>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7486" name="WordArt 30"/>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7487" name="Freeform 31"/>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47488" name="WordArt 32"/>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47489" name="Freeform 33"/>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47490" name="WordArt 34"/>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47491" name="Group 35"/>
          <p:cNvGrpSpPr>
            <a:grpSpLocks/>
          </p:cNvGrpSpPr>
          <p:nvPr/>
        </p:nvGrpSpPr>
        <p:grpSpPr bwMode="auto">
          <a:xfrm>
            <a:off x="5638800" y="2565400"/>
            <a:ext cx="685800" cy="330200"/>
            <a:chOff x="2112" y="1236"/>
            <a:chExt cx="1920" cy="924"/>
          </a:xfrm>
        </p:grpSpPr>
        <p:sp>
          <p:nvSpPr>
            <p:cNvPr id="147492" name="Oval 36"/>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47493" name="Group 37"/>
            <p:cNvGrpSpPr>
              <a:grpSpLocks/>
            </p:cNvGrpSpPr>
            <p:nvPr/>
          </p:nvGrpSpPr>
          <p:grpSpPr bwMode="auto">
            <a:xfrm>
              <a:off x="2112" y="1236"/>
              <a:ext cx="1824" cy="924"/>
              <a:chOff x="2112" y="1236"/>
              <a:chExt cx="1824" cy="924"/>
            </a:xfrm>
          </p:grpSpPr>
          <p:sp>
            <p:nvSpPr>
              <p:cNvPr id="147494" name="WordArt 38"/>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47495" name="WordArt 39"/>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47496" name="WordArt 40"/>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47497" name="Group 41"/>
          <p:cNvGrpSpPr>
            <a:grpSpLocks/>
          </p:cNvGrpSpPr>
          <p:nvPr/>
        </p:nvGrpSpPr>
        <p:grpSpPr bwMode="auto">
          <a:xfrm>
            <a:off x="2540000" y="1981200"/>
            <a:ext cx="4927600" cy="2773363"/>
            <a:chOff x="1600" y="1248"/>
            <a:chExt cx="3104" cy="1747"/>
          </a:xfrm>
        </p:grpSpPr>
        <p:sp>
          <p:nvSpPr>
            <p:cNvPr id="147498" name="Oval 42"/>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47499" name="Group 43"/>
            <p:cNvGrpSpPr>
              <a:grpSpLocks/>
            </p:cNvGrpSpPr>
            <p:nvPr/>
          </p:nvGrpSpPr>
          <p:grpSpPr bwMode="auto">
            <a:xfrm>
              <a:off x="1600" y="1248"/>
              <a:ext cx="3104" cy="1747"/>
              <a:chOff x="1600" y="1248"/>
              <a:chExt cx="3104" cy="1747"/>
            </a:xfrm>
          </p:grpSpPr>
          <p:grpSp>
            <p:nvGrpSpPr>
              <p:cNvPr id="147500" name="Group 44"/>
              <p:cNvGrpSpPr>
                <a:grpSpLocks/>
              </p:cNvGrpSpPr>
              <p:nvPr/>
            </p:nvGrpSpPr>
            <p:grpSpPr bwMode="auto">
              <a:xfrm>
                <a:off x="1600" y="1567"/>
                <a:ext cx="1057" cy="1386"/>
                <a:chOff x="1600" y="1567"/>
                <a:chExt cx="1057" cy="1386"/>
              </a:xfrm>
            </p:grpSpPr>
            <p:sp>
              <p:nvSpPr>
                <p:cNvPr id="147501" name="Freeform 45"/>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02" name="Freeform 46"/>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47503" name="Group 47"/>
                <p:cNvGrpSpPr>
                  <a:grpSpLocks/>
                </p:cNvGrpSpPr>
                <p:nvPr/>
              </p:nvGrpSpPr>
              <p:grpSpPr bwMode="auto">
                <a:xfrm>
                  <a:off x="1920" y="1595"/>
                  <a:ext cx="672" cy="1252"/>
                  <a:chOff x="1920" y="1595"/>
                  <a:chExt cx="672" cy="1252"/>
                </a:xfrm>
              </p:grpSpPr>
              <p:sp>
                <p:nvSpPr>
                  <p:cNvPr id="147504" name="Freeform 48"/>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05" name="Freeform 49"/>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06" name="Freeform 50"/>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07" name="Freeform 51"/>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08" name="Freeform 52"/>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47509" name="Oval 53"/>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7510" name="Oval 54"/>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7511" name="Oval 55"/>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47512" name="Group 56"/>
              <p:cNvGrpSpPr>
                <a:grpSpLocks/>
              </p:cNvGrpSpPr>
              <p:nvPr/>
            </p:nvGrpSpPr>
            <p:grpSpPr bwMode="auto">
              <a:xfrm>
                <a:off x="2832" y="1248"/>
                <a:ext cx="1872" cy="1747"/>
                <a:chOff x="2832" y="1248"/>
                <a:chExt cx="1872" cy="1747"/>
              </a:xfrm>
            </p:grpSpPr>
            <p:sp>
              <p:nvSpPr>
                <p:cNvPr id="147513" name="Oval 57"/>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7514" name="Oval 58"/>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7515" name="Freeform 59"/>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16" name="Freeform 60"/>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17" name="Freeform 61"/>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18" name="Freeform 62"/>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19" name="Oval 63"/>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7520" name="Freeform 64"/>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21" name="Freeform 65"/>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22" name="Freeform 66"/>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23" name="Freeform 67"/>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24" name="Freeform 68"/>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25" name="Freeform 69"/>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26" name="Freeform 70"/>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27" name="Freeform 71"/>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28" name="Freeform 72"/>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7529" name="Freeform 73"/>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47530" name="WordArt 74"/>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47531" name="Oval 75"/>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pic>
        <p:nvPicPr>
          <p:cNvPr id="147532" name="Picture 76" descr="Joshuas two Spies"/>
          <p:cNvPicPr>
            <a:picLocks noChangeAspect="1" noChangeArrowheads="1"/>
          </p:cNvPicPr>
          <p:nvPr/>
        </p:nvPicPr>
        <p:blipFill>
          <a:blip r:embed="rId4"/>
          <a:srcRect t="4005" b="12196"/>
          <a:stretch>
            <a:fillRect/>
          </a:stretch>
        </p:blipFill>
        <p:spPr bwMode="auto">
          <a:xfrm>
            <a:off x="2632075" y="536575"/>
            <a:ext cx="3883025" cy="5207000"/>
          </a:xfrm>
          <a:prstGeom prst="rect">
            <a:avLst/>
          </a:prstGeom>
          <a:noFill/>
        </p:spPr>
      </p:pic>
      <p:sp>
        <p:nvSpPr>
          <p:cNvPr id="147533" name="AutoShape 77"/>
          <p:cNvSpPr>
            <a:spLocks noChangeArrowheads="1"/>
          </p:cNvSpPr>
          <p:nvPr/>
        </p:nvSpPr>
        <p:spPr bwMode="auto">
          <a:xfrm rot="10800000">
            <a:off x="1363663" y="1676400"/>
            <a:ext cx="276225" cy="827088"/>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47534" name="Group 78"/>
          <p:cNvGrpSpPr>
            <a:grpSpLocks/>
          </p:cNvGrpSpPr>
          <p:nvPr/>
        </p:nvGrpSpPr>
        <p:grpSpPr bwMode="auto">
          <a:xfrm>
            <a:off x="1047750" y="762000"/>
            <a:ext cx="908050" cy="896938"/>
            <a:chOff x="4704" y="288"/>
            <a:chExt cx="672" cy="720"/>
          </a:xfrm>
        </p:grpSpPr>
        <p:sp>
          <p:nvSpPr>
            <p:cNvPr id="147535" name="Oval 79"/>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47536" name="WordArt 80"/>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47537" name="Group 81"/>
          <p:cNvGrpSpPr>
            <a:grpSpLocks/>
          </p:cNvGrpSpPr>
          <p:nvPr/>
        </p:nvGrpSpPr>
        <p:grpSpPr bwMode="auto">
          <a:xfrm>
            <a:off x="790575" y="2724150"/>
            <a:ext cx="1417638" cy="647700"/>
            <a:chOff x="1344" y="2736"/>
            <a:chExt cx="1056" cy="528"/>
          </a:xfrm>
        </p:grpSpPr>
        <p:sp>
          <p:nvSpPr>
            <p:cNvPr id="147538" name="Oval 82"/>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7539" name="WordArt 83"/>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grpSp>
        <p:nvGrpSpPr>
          <p:cNvPr id="147540" name="Group 84"/>
          <p:cNvGrpSpPr>
            <a:grpSpLocks/>
          </p:cNvGrpSpPr>
          <p:nvPr/>
        </p:nvGrpSpPr>
        <p:grpSpPr bwMode="auto">
          <a:xfrm>
            <a:off x="792163" y="2003425"/>
            <a:ext cx="1417637" cy="647700"/>
            <a:chOff x="1344" y="2736"/>
            <a:chExt cx="1056" cy="528"/>
          </a:xfrm>
        </p:grpSpPr>
        <p:sp>
          <p:nvSpPr>
            <p:cNvPr id="147541" name="Oval 85"/>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7542" name="WordArt 86"/>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147543" name="Text Box 87"/>
          <p:cNvSpPr txBox="1">
            <a:spLocks noChangeArrowheads="1"/>
          </p:cNvSpPr>
          <p:nvPr/>
        </p:nvSpPr>
        <p:spPr bwMode="auto">
          <a:xfrm>
            <a:off x="304800" y="0"/>
            <a:ext cx="7315200" cy="579438"/>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2.2.3.2.2 The Foundation of Substance Centered on Joshua</a:t>
            </a:r>
          </a:p>
        </p:txBody>
      </p:sp>
      <p:sp>
        <p:nvSpPr>
          <p:cNvPr id="147544" name="Rectangle 88"/>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47545" name="Group 89"/>
          <p:cNvGrpSpPr>
            <a:grpSpLocks/>
          </p:cNvGrpSpPr>
          <p:nvPr/>
        </p:nvGrpSpPr>
        <p:grpSpPr bwMode="auto">
          <a:xfrm>
            <a:off x="1066800" y="6057900"/>
            <a:ext cx="7438123" cy="495300"/>
            <a:chOff x="786" y="3720"/>
            <a:chExt cx="4542" cy="312"/>
          </a:xfrm>
        </p:grpSpPr>
        <p:sp>
          <p:nvSpPr>
            <p:cNvPr id="147546" name="Text Box 90"/>
            <p:cNvSpPr txBox="1">
              <a:spLocks noChangeArrowheads="1"/>
            </p:cNvSpPr>
            <p:nvPr/>
          </p:nvSpPr>
          <p:spPr bwMode="auto">
            <a:xfrm>
              <a:off x="987" y="3760"/>
              <a:ext cx="4341" cy="229"/>
            </a:xfrm>
            <a:prstGeom prst="rect">
              <a:avLst/>
            </a:prstGeom>
            <a:noFill/>
            <a:ln w="9525">
              <a:noFill/>
              <a:miter lim="800000"/>
              <a:headEnd/>
              <a:tailEnd/>
            </a:ln>
            <a:effectLst/>
          </p:spPr>
          <p:txBody>
            <a:bodyPr>
              <a:spAutoFit/>
            </a:bodyPr>
            <a:lstStyle/>
            <a:p>
              <a:pPr eaLnBrk="0" hangingPunct="0">
                <a:lnSpc>
                  <a:spcPct val="80000"/>
                </a:lnSpc>
              </a:pPr>
              <a:r>
                <a:rPr lang="en-US" sz="2200" b="1" dirty="0">
                  <a:solidFill>
                    <a:schemeClr val="bg1"/>
                  </a:solidFill>
                  <a:latin typeface="Arial Narrow" pitchFamily="34" charset="0"/>
                </a:rPr>
                <a:t>Joshua sent two men to spy out the fortified city of </a:t>
              </a:r>
              <a:r>
                <a:rPr lang="en-US" sz="2200" b="1" u="sng" dirty="0">
                  <a:solidFill>
                    <a:schemeClr val="bg1"/>
                  </a:solidFill>
                  <a:latin typeface="Arial Narrow" pitchFamily="34" charset="0"/>
                </a:rPr>
                <a:t>Jericho</a:t>
              </a:r>
              <a:r>
                <a:rPr lang="en-US" sz="2200" b="1" dirty="0">
                  <a:solidFill>
                    <a:schemeClr val="bg1"/>
                  </a:solidFill>
                  <a:latin typeface="Arial Narrow" pitchFamily="34" charset="0"/>
                </a:rPr>
                <a:t>.</a:t>
              </a:r>
              <a:endParaRPr lang="en-US" sz="2200" dirty="0">
                <a:solidFill>
                  <a:schemeClr val="bg1"/>
                </a:solidFill>
              </a:endParaRPr>
            </a:p>
          </p:txBody>
        </p:sp>
        <p:sp>
          <p:nvSpPr>
            <p:cNvPr id="147547" name="Text Box 91"/>
            <p:cNvSpPr txBox="1">
              <a:spLocks noChangeArrowheads="1"/>
            </p:cNvSpPr>
            <p:nvPr/>
          </p:nvSpPr>
          <p:spPr bwMode="auto">
            <a:xfrm>
              <a:off x="786" y="3720"/>
              <a:ext cx="215" cy="312"/>
            </a:xfrm>
            <a:prstGeom prst="rect">
              <a:avLst/>
            </a:prstGeom>
            <a:noFill/>
            <a:ln w="9525">
              <a:noFill/>
              <a:miter lim="800000"/>
              <a:headEnd/>
              <a:tailEnd/>
            </a:ln>
            <a:effectLst/>
          </p:spPr>
          <p:txBody>
            <a:bodyPr>
              <a:spAutoFit/>
            </a:bodyPr>
            <a:lstStyle/>
            <a:p>
              <a:pPr eaLnBrk="0" hangingPunct="0">
                <a:lnSpc>
                  <a:spcPct val="55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sp>
        <p:nvSpPr>
          <p:cNvPr id="147548" name="Text Box 92"/>
          <p:cNvSpPr txBox="1">
            <a:spLocks noChangeArrowheads="1"/>
          </p:cNvSpPr>
          <p:nvPr/>
        </p:nvSpPr>
        <p:spPr bwMode="auto">
          <a:xfrm>
            <a:off x="4691063" y="4130675"/>
            <a:ext cx="2247900" cy="519113"/>
          </a:xfrm>
          <a:prstGeom prst="rect">
            <a:avLst/>
          </a:prstGeom>
          <a:noFill/>
          <a:ln w="38100" algn="ctr">
            <a:noFill/>
            <a:miter lim="800000"/>
            <a:headEnd/>
            <a:tailEnd/>
          </a:ln>
          <a:effectLst/>
        </p:spPr>
        <p:txBody>
          <a:bodyPr wrap="none" anchor="ctr"/>
          <a:lstStyle/>
          <a:p>
            <a:endParaRPr lang="en-US" sz="2800">
              <a:solidFill>
                <a:srgbClr val="000099"/>
              </a:solidFill>
              <a:latin typeface="Impact" pitchFamily="34" charset="0"/>
            </a:endParaRPr>
          </a:p>
        </p:txBody>
      </p:sp>
      <p:sp>
        <p:nvSpPr>
          <p:cNvPr id="147549" name="Rectangle 93"/>
          <p:cNvSpPr>
            <a:spLocks noChangeArrowheads="1"/>
          </p:cNvSpPr>
          <p:nvPr/>
        </p:nvSpPr>
        <p:spPr bwMode="auto">
          <a:xfrm>
            <a:off x="1765300" y="4130675"/>
            <a:ext cx="2925763" cy="515938"/>
          </a:xfrm>
          <a:prstGeom prst="rect">
            <a:avLst/>
          </a:prstGeom>
          <a:gradFill rotWithShape="1">
            <a:gsLst>
              <a:gs pos="0">
                <a:srgbClr val="FFFF00"/>
              </a:gs>
              <a:gs pos="100000">
                <a:srgbClr val="FFFFE3"/>
              </a:gs>
            </a:gsLst>
            <a:lin ang="2700000" scaled="1"/>
          </a:gradFill>
          <a:ln w="28575" algn="ctr">
            <a:noFill/>
            <a:miter lim="800000"/>
            <a:headEnd/>
            <a:tailEnd/>
          </a:ln>
          <a:effectLst/>
        </p:spPr>
        <p:txBody>
          <a:bodyPr wrap="none" anchor="ctr"/>
          <a:lstStyle/>
          <a:p>
            <a:endParaRPr lang="en-US"/>
          </a:p>
        </p:txBody>
      </p:sp>
      <p:sp>
        <p:nvSpPr>
          <p:cNvPr id="147550" name="Text Box 94"/>
          <p:cNvSpPr txBox="1">
            <a:spLocks noChangeArrowheads="1"/>
          </p:cNvSpPr>
          <p:nvPr/>
        </p:nvSpPr>
        <p:spPr bwMode="auto">
          <a:xfrm>
            <a:off x="1809750" y="4130675"/>
            <a:ext cx="2971800" cy="519113"/>
          </a:xfrm>
          <a:prstGeom prst="rect">
            <a:avLst/>
          </a:prstGeom>
          <a:noFill/>
          <a:ln w="38100" algn="ctr">
            <a:noFill/>
            <a:miter lim="800000"/>
            <a:headEnd/>
            <a:tailEnd/>
          </a:ln>
          <a:effectLst/>
        </p:spPr>
        <p:txBody>
          <a:bodyPr wrap="none" anchor="ctr"/>
          <a:lstStyle/>
          <a:p>
            <a:r>
              <a:rPr lang="en-US" sz="2800" dirty="0">
                <a:solidFill>
                  <a:srgbClr val="000099"/>
                </a:solidFill>
                <a:latin typeface="Impact" pitchFamily="34" charset="0"/>
              </a:rPr>
              <a:t>Spying out Jericho</a:t>
            </a:r>
          </a:p>
        </p:txBody>
      </p:sp>
      <p:pic>
        <p:nvPicPr>
          <p:cNvPr id="147551" name="Picture 95" descr="Joshua_Caleb"/>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14850" y="936625"/>
            <a:ext cx="1762125" cy="4572000"/>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7545"/>
                                        </p:tgtEl>
                                        <p:attrNameLst>
                                          <p:attrName>style.visibility</p:attrName>
                                        </p:attrNameLst>
                                      </p:cBhvr>
                                      <p:to>
                                        <p:strVal val="visible"/>
                                      </p:to>
                                    </p:set>
                                    <p:animEffect transition="in" filter="barn(outVertical)">
                                      <p:cBhvr>
                                        <p:cTn id="7" dur="500"/>
                                        <p:tgtEl>
                                          <p:spTgt spid="1475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7532"/>
                                        </p:tgtEl>
                                        <p:attrNameLst>
                                          <p:attrName>style.visibility</p:attrName>
                                        </p:attrNameLst>
                                      </p:cBhvr>
                                      <p:to>
                                        <p:strVal val="visible"/>
                                      </p:to>
                                    </p:set>
                                    <p:animEffect transition="in" filter="fade">
                                      <p:cBhvr>
                                        <p:cTn id="11" dur="2000"/>
                                        <p:tgtEl>
                                          <p:spTgt spid="147532"/>
                                        </p:tgtEl>
                                      </p:cBhvr>
                                    </p:animEffect>
                                  </p:childTnLst>
                                </p:cTn>
                              </p:par>
                              <p:par>
                                <p:cTn id="12" presetID="10" presetClass="exit" presetSubtype="0" fill="hold" nodeType="withEffect">
                                  <p:stCondLst>
                                    <p:cond delay="0"/>
                                  </p:stCondLst>
                                  <p:childTnLst>
                                    <p:animEffect transition="out" filter="fade">
                                      <p:cBhvr>
                                        <p:cTn id="13" dur="2000"/>
                                        <p:tgtEl>
                                          <p:spTgt spid="147551"/>
                                        </p:tgtEl>
                                      </p:cBhvr>
                                    </p:animEffect>
                                    <p:set>
                                      <p:cBhvr>
                                        <p:cTn id="14" dur="1" fill="hold">
                                          <p:stCondLst>
                                            <p:cond delay="1999"/>
                                          </p:stCondLst>
                                        </p:cTn>
                                        <p:tgtEl>
                                          <p:spTgt spid="14755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7549"/>
                                        </p:tgtEl>
                                        <p:attrNameLst>
                                          <p:attrName>style.visibility</p:attrName>
                                        </p:attrNameLst>
                                      </p:cBhvr>
                                      <p:to>
                                        <p:strVal val="visible"/>
                                      </p:to>
                                    </p:set>
                                    <p:animEffect transition="in" filter="fade">
                                      <p:cBhvr>
                                        <p:cTn id="19" dur="1000"/>
                                        <p:tgtEl>
                                          <p:spTgt spid="14754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7550"/>
                                        </p:tgtEl>
                                        <p:attrNameLst>
                                          <p:attrName>style.visibility</p:attrName>
                                        </p:attrNameLst>
                                      </p:cBhvr>
                                      <p:to>
                                        <p:strVal val="visible"/>
                                      </p:to>
                                    </p:set>
                                    <p:anim calcmode="lin" valueType="num">
                                      <p:cBhvr>
                                        <p:cTn id="22" dur="1000" fill="hold"/>
                                        <p:tgtEl>
                                          <p:spTgt spid="147550"/>
                                        </p:tgtEl>
                                        <p:attrNameLst>
                                          <p:attrName>ppt_w</p:attrName>
                                        </p:attrNameLst>
                                      </p:cBhvr>
                                      <p:tavLst>
                                        <p:tav tm="0">
                                          <p:val>
                                            <p:strVal val="#ppt_w*0.70"/>
                                          </p:val>
                                        </p:tav>
                                        <p:tav tm="100000">
                                          <p:val>
                                            <p:strVal val="#ppt_w"/>
                                          </p:val>
                                        </p:tav>
                                      </p:tavLst>
                                    </p:anim>
                                    <p:anim calcmode="lin" valueType="num">
                                      <p:cBhvr>
                                        <p:cTn id="23" dur="1000" fill="hold"/>
                                        <p:tgtEl>
                                          <p:spTgt spid="147550"/>
                                        </p:tgtEl>
                                        <p:attrNameLst>
                                          <p:attrName>ppt_h</p:attrName>
                                        </p:attrNameLst>
                                      </p:cBhvr>
                                      <p:tavLst>
                                        <p:tav tm="0">
                                          <p:val>
                                            <p:strVal val="#ppt_h"/>
                                          </p:val>
                                        </p:tav>
                                        <p:tav tm="100000">
                                          <p:val>
                                            <p:strVal val="#ppt_h"/>
                                          </p:val>
                                        </p:tav>
                                      </p:tavLst>
                                    </p:anim>
                                    <p:animEffect transition="in" filter="fade">
                                      <p:cBhvr>
                                        <p:cTn id="24" dur="1000"/>
                                        <p:tgtEl>
                                          <p:spTgt spid="147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49" grpId="0" animBg="1"/>
      <p:bldP spid="147550"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8482"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48483" name="Group 3"/>
          <p:cNvGrpSpPr>
            <a:grpSpLocks/>
          </p:cNvGrpSpPr>
          <p:nvPr/>
        </p:nvGrpSpPr>
        <p:grpSpPr bwMode="auto">
          <a:xfrm>
            <a:off x="6705600" y="1905000"/>
            <a:ext cx="1447800" cy="1392238"/>
            <a:chOff x="4224" y="1200"/>
            <a:chExt cx="912" cy="877"/>
          </a:xfrm>
        </p:grpSpPr>
        <p:grpSp>
          <p:nvGrpSpPr>
            <p:cNvPr id="148484" name="Group 4"/>
            <p:cNvGrpSpPr>
              <a:grpSpLocks/>
            </p:cNvGrpSpPr>
            <p:nvPr/>
          </p:nvGrpSpPr>
          <p:grpSpPr bwMode="auto">
            <a:xfrm>
              <a:off x="4224" y="1296"/>
              <a:ext cx="912" cy="781"/>
              <a:chOff x="4224" y="1296"/>
              <a:chExt cx="912" cy="781"/>
            </a:xfrm>
          </p:grpSpPr>
          <p:sp>
            <p:nvSpPr>
              <p:cNvPr id="148485" name="WordArt 5"/>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8486" name="Arc 6"/>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8487" name="WordArt 7"/>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8488" name="Arc 8"/>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8489" name="WordArt 9"/>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8490" name="Arc 10"/>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8491" name="WordArt 11"/>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8492" name="Arc 12"/>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8493" name="Arc 13"/>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8494" name="Arc 14"/>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8495" name="WordArt 15"/>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8496" name="WordArt 16"/>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grpSp>
            <p:nvGrpSpPr>
              <p:cNvPr id="148497" name="Group 17"/>
              <p:cNvGrpSpPr>
                <a:grpSpLocks/>
              </p:cNvGrpSpPr>
              <p:nvPr/>
            </p:nvGrpSpPr>
            <p:grpSpPr bwMode="auto">
              <a:xfrm>
                <a:off x="5040" y="1296"/>
                <a:ext cx="58" cy="136"/>
                <a:chOff x="5040" y="1296"/>
                <a:chExt cx="58" cy="136"/>
              </a:xfrm>
            </p:grpSpPr>
            <p:sp>
              <p:nvSpPr>
                <p:cNvPr id="148498" name="Arc 18"/>
                <p:cNvSpPr>
                  <a:spLocks/>
                </p:cNvSpPr>
                <p:nvPr/>
              </p:nvSpPr>
              <p:spPr bwMode="auto">
                <a:xfrm rot="19833633" flipV="1">
                  <a:off x="5040" y="1296"/>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663300"/>
                  </a:solidFill>
                  <a:round/>
                  <a:headEnd/>
                  <a:tailEnd/>
                </a:ln>
                <a:effectLst/>
              </p:spPr>
              <p:txBody>
                <a:bodyPr anchor="ctr">
                  <a:spAutoFit/>
                </a:bodyPr>
                <a:lstStyle/>
                <a:p>
                  <a:endParaRPr lang="en-US"/>
                </a:p>
              </p:txBody>
            </p:sp>
            <p:sp>
              <p:nvSpPr>
                <p:cNvPr id="148499" name="AutoShape 19"/>
                <p:cNvSpPr>
                  <a:spLocks noChangeArrowheads="1"/>
                </p:cNvSpPr>
                <p:nvPr/>
              </p:nvSpPr>
              <p:spPr bwMode="auto">
                <a:xfrm rot="-1424285">
                  <a:off x="5050" y="1296"/>
                  <a:ext cx="48" cy="48"/>
                </a:xfrm>
                <a:prstGeom prst="triangle">
                  <a:avLst>
                    <a:gd name="adj" fmla="val 52083"/>
                  </a:avLst>
                </a:prstGeom>
                <a:solidFill>
                  <a:srgbClr val="663300"/>
                </a:solidFill>
                <a:ln w="19050" algn="ctr">
                  <a:solidFill>
                    <a:srgbClr val="663300"/>
                  </a:solidFill>
                  <a:miter lim="800000"/>
                  <a:headEnd/>
                  <a:tailEnd/>
                </a:ln>
                <a:effectLst/>
              </p:spPr>
              <p:txBody>
                <a:bodyPr anchor="ctr">
                  <a:spAutoFit/>
                </a:bodyPr>
                <a:lstStyle/>
                <a:p>
                  <a:endParaRPr lang="en-US"/>
                </a:p>
              </p:txBody>
            </p:sp>
          </p:grpSp>
        </p:grpSp>
        <p:sp>
          <p:nvSpPr>
            <p:cNvPr id="148500" name="AutoShape 20"/>
            <p:cNvSpPr>
              <a:spLocks noChangeArrowheads="1"/>
            </p:cNvSpPr>
            <p:nvPr/>
          </p:nvSpPr>
          <p:spPr bwMode="auto">
            <a:xfrm flipH="1">
              <a:off x="4992" y="1200"/>
              <a:ext cx="48" cy="48"/>
            </a:xfrm>
            <a:prstGeom prst="triangle">
              <a:avLst>
                <a:gd name="adj" fmla="val 50000"/>
              </a:avLst>
            </a:prstGeom>
            <a:noFill/>
            <a:ln w="57150" algn="ctr">
              <a:solidFill>
                <a:srgbClr val="663300"/>
              </a:solidFill>
              <a:miter lim="800000"/>
              <a:headEnd/>
              <a:tailEnd/>
            </a:ln>
            <a:effectLst/>
          </p:spPr>
          <p:txBody>
            <a:bodyPr anchor="ctr">
              <a:spAutoFit/>
            </a:bodyPr>
            <a:lstStyle/>
            <a:p>
              <a:endParaRPr lang="en-US"/>
            </a:p>
          </p:txBody>
        </p:sp>
      </p:grpSp>
      <p:grpSp>
        <p:nvGrpSpPr>
          <p:cNvPr id="148501" name="Group 21"/>
          <p:cNvGrpSpPr>
            <a:grpSpLocks/>
          </p:cNvGrpSpPr>
          <p:nvPr/>
        </p:nvGrpSpPr>
        <p:grpSpPr bwMode="auto">
          <a:xfrm>
            <a:off x="2590800" y="1866900"/>
            <a:ext cx="4870450" cy="736600"/>
            <a:chOff x="1632" y="1176"/>
            <a:chExt cx="3068" cy="464"/>
          </a:xfrm>
        </p:grpSpPr>
        <p:sp>
          <p:nvSpPr>
            <p:cNvPr id="148502" name="WordArt 22"/>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8503" name="WordArt 23"/>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8504" name="WordArt 24"/>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8505" name="WordArt 25"/>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8506" name="WordArt 26"/>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8507" name="WordArt 27"/>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8508" name="Freeform 28"/>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48509" name="WordArt 29"/>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48510" name="Freeform 30"/>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48511" name="WordArt 31"/>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48512" name="Group 32"/>
          <p:cNvGrpSpPr>
            <a:grpSpLocks/>
          </p:cNvGrpSpPr>
          <p:nvPr/>
        </p:nvGrpSpPr>
        <p:grpSpPr bwMode="auto">
          <a:xfrm>
            <a:off x="5638800" y="2565400"/>
            <a:ext cx="685800" cy="330200"/>
            <a:chOff x="2112" y="1236"/>
            <a:chExt cx="1920" cy="924"/>
          </a:xfrm>
        </p:grpSpPr>
        <p:sp>
          <p:nvSpPr>
            <p:cNvPr id="148513" name="Oval 33"/>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48514" name="Group 34"/>
            <p:cNvGrpSpPr>
              <a:grpSpLocks/>
            </p:cNvGrpSpPr>
            <p:nvPr/>
          </p:nvGrpSpPr>
          <p:grpSpPr bwMode="auto">
            <a:xfrm>
              <a:off x="2112" y="1236"/>
              <a:ext cx="1824" cy="924"/>
              <a:chOff x="2112" y="1236"/>
              <a:chExt cx="1824" cy="924"/>
            </a:xfrm>
          </p:grpSpPr>
          <p:sp>
            <p:nvSpPr>
              <p:cNvPr id="148515" name="WordArt 35"/>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48516" name="WordArt 36"/>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48517" name="WordArt 37"/>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48518" name="Group 38"/>
          <p:cNvGrpSpPr>
            <a:grpSpLocks/>
          </p:cNvGrpSpPr>
          <p:nvPr/>
        </p:nvGrpSpPr>
        <p:grpSpPr bwMode="auto">
          <a:xfrm>
            <a:off x="2540000" y="1981200"/>
            <a:ext cx="4927600" cy="2773363"/>
            <a:chOff x="1600" y="1248"/>
            <a:chExt cx="3104" cy="1747"/>
          </a:xfrm>
        </p:grpSpPr>
        <p:sp>
          <p:nvSpPr>
            <p:cNvPr id="148519" name="Oval 39"/>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48520" name="Group 40"/>
            <p:cNvGrpSpPr>
              <a:grpSpLocks/>
            </p:cNvGrpSpPr>
            <p:nvPr/>
          </p:nvGrpSpPr>
          <p:grpSpPr bwMode="auto">
            <a:xfrm>
              <a:off x="1600" y="1248"/>
              <a:ext cx="3104" cy="1747"/>
              <a:chOff x="1600" y="1248"/>
              <a:chExt cx="3104" cy="1747"/>
            </a:xfrm>
          </p:grpSpPr>
          <p:grpSp>
            <p:nvGrpSpPr>
              <p:cNvPr id="148521" name="Group 41"/>
              <p:cNvGrpSpPr>
                <a:grpSpLocks/>
              </p:cNvGrpSpPr>
              <p:nvPr/>
            </p:nvGrpSpPr>
            <p:grpSpPr bwMode="auto">
              <a:xfrm>
                <a:off x="1600" y="1567"/>
                <a:ext cx="1057" cy="1386"/>
                <a:chOff x="1600" y="1567"/>
                <a:chExt cx="1057" cy="1386"/>
              </a:xfrm>
            </p:grpSpPr>
            <p:sp>
              <p:nvSpPr>
                <p:cNvPr id="148522" name="Freeform 42"/>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23" name="Freeform 43"/>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48524" name="Group 44"/>
                <p:cNvGrpSpPr>
                  <a:grpSpLocks/>
                </p:cNvGrpSpPr>
                <p:nvPr/>
              </p:nvGrpSpPr>
              <p:grpSpPr bwMode="auto">
                <a:xfrm>
                  <a:off x="1920" y="1595"/>
                  <a:ext cx="672" cy="1252"/>
                  <a:chOff x="1920" y="1595"/>
                  <a:chExt cx="672" cy="1252"/>
                </a:xfrm>
              </p:grpSpPr>
              <p:sp>
                <p:nvSpPr>
                  <p:cNvPr id="148525" name="Freeform 45"/>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26" name="Freeform 46"/>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27" name="Freeform 47"/>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28" name="Freeform 48"/>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29" name="Freeform 49"/>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48530" name="Oval 50"/>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8531" name="Oval 51"/>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8532" name="Oval 52"/>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48533" name="Group 53"/>
              <p:cNvGrpSpPr>
                <a:grpSpLocks/>
              </p:cNvGrpSpPr>
              <p:nvPr/>
            </p:nvGrpSpPr>
            <p:grpSpPr bwMode="auto">
              <a:xfrm>
                <a:off x="2832" y="1248"/>
                <a:ext cx="1872" cy="1747"/>
                <a:chOff x="2832" y="1248"/>
                <a:chExt cx="1872" cy="1747"/>
              </a:xfrm>
            </p:grpSpPr>
            <p:sp>
              <p:nvSpPr>
                <p:cNvPr id="148534" name="Oval 54"/>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8535" name="Oval 55"/>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8536" name="Freeform 56"/>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37" name="Freeform 57"/>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38" name="Freeform 58"/>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39" name="Freeform 59"/>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40" name="Oval 60"/>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8541" name="Freeform 61"/>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42" name="Freeform 62"/>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43" name="Freeform 63"/>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44" name="Freeform 64"/>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45" name="Freeform 65"/>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46" name="Freeform 66"/>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47" name="Freeform 67"/>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48" name="Freeform 68"/>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49" name="Freeform 69"/>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8550" name="Freeform 70"/>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48551" name="WordArt 71"/>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48552" name="Oval 72"/>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48553" name="AutoShape 73"/>
          <p:cNvSpPr>
            <a:spLocks noChangeArrowheads="1"/>
          </p:cNvSpPr>
          <p:nvPr/>
        </p:nvSpPr>
        <p:spPr bwMode="auto">
          <a:xfrm rot="10800000">
            <a:off x="1363663" y="1676400"/>
            <a:ext cx="276225" cy="827088"/>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48554" name="Group 74"/>
          <p:cNvGrpSpPr>
            <a:grpSpLocks/>
          </p:cNvGrpSpPr>
          <p:nvPr/>
        </p:nvGrpSpPr>
        <p:grpSpPr bwMode="auto">
          <a:xfrm>
            <a:off x="1047750" y="762000"/>
            <a:ext cx="908050" cy="896938"/>
            <a:chOff x="4704" y="288"/>
            <a:chExt cx="672" cy="720"/>
          </a:xfrm>
        </p:grpSpPr>
        <p:sp>
          <p:nvSpPr>
            <p:cNvPr id="148555" name="Oval 7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48556" name="WordArt 7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48557" name="Group 77"/>
          <p:cNvGrpSpPr>
            <a:grpSpLocks/>
          </p:cNvGrpSpPr>
          <p:nvPr/>
        </p:nvGrpSpPr>
        <p:grpSpPr bwMode="auto">
          <a:xfrm>
            <a:off x="790575" y="2724150"/>
            <a:ext cx="1417638" cy="647700"/>
            <a:chOff x="1344" y="2736"/>
            <a:chExt cx="1056" cy="528"/>
          </a:xfrm>
        </p:grpSpPr>
        <p:sp>
          <p:nvSpPr>
            <p:cNvPr id="148558" name="Oval 7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8559" name="WordArt 7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grpSp>
        <p:nvGrpSpPr>
          <p:cNvPr id="148560" name="Group 80"/>
          <p:cNvGrpSpPr>
            <a:grpSpLocks/>
          </p:cNvGrpSpPr>
          <p:nvPr/>
        </p:nvGrpSpPr>
        <p:grpSpPr bwMode="auto">
          <a:xfrm>
            <a:off x="792163" y="2003425"/>
            <a:ext cx="1417637" cy="647700"/>
            <a:chOff x="1344" y="2736"/>
            <a:chExt cx="1056" cy="528"/>
          </a:xfrm>
        </p:grpSpPr>
        <p:sp>
          <p:nvSpPr>
            <p:cNvPr id="148561" name="Oval 81"/>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8562" name="WordArt 82"/>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148563" name="Text Box 83"/>
          <p:cNvSpPr txBox="1">
            <a:spLocks noChangeArrowheads="1"/>
          </p:cNvSpPr>
          <p:nvPr/>
        </p:nvSpPr>
        <p:spPr bwMode="auto">
          <a:xfrm>
            <a:off x="304800" y="0"/>
            <a:ext cx="7315200" cy="579438"/>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2.2.3.2.2 The Foundation of Substance Centered on Joshua</a:t>
            </a:r>
          </a:p>
        </p:txBody>
      </p:sp>
      <p:grpSp>
        <p:nvGrpSpPr>
          <p:cNvPr id="148564" name="Group 84"/>
          <p:cNvGrpSpPr>
            <a:grpSpLocks/>
          </p:cNvGrpSpPr>
          <p:nvPr/>
        </p:nvGrpSpPr>
        <p:grpSpPr bwMode="auto">
          <a:xfrm>
            <a:off x="1885950" y="1504950"/>
            <a:ext cx="2590800" cy="487363"/>
            <a:chOff x="1248" y="933"/>
            <a:chExt cx="1632" cy="307"/>
          </a:xfrm>
        </p:grpSpPr>
        <p:sp>
          <p:nvSpPr>
            <p:cNvPr id="148565" name="Rectangle 85"/>
            <p:cNvSpPr>
              <a:spLocks noChangeArrowheads="1"/>
            </p:cNvSpPr>
            <p:nvPr/>
          </p:nvSpPr>
          <p:spPr bwMode="auto">
            <a:xfrm>
              <a:off x="1257" y="943"/>
              <a:ext cx="1613" cy="288"/>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48566" name="Text Box 86"/>
            <p:cNvSpPr txBox="1">
              <a:spLocks noChangeArrowheads="1"/>
            </p:cNvSpPr>
            <p:nvPr/>
          </p:nvSpPr>
          <p:spPr bwMode="auto">
            <a:xfrm>
              <a:off x="1248" y="933"/>
              <a:ext cx="1632" cy="307"/>
            </a:xfrm>
            <a:prstGeom prst="rect">
              <a:avLst/>
            </a:prstGeom>
            <a:noFill/>
            <a:ln w="19050">
              <a:noFill/>
              <a:miter lim="800000"/>
              <a:headEnd/>
              <a:tailEnd/>
            </a:ln>
            <a:effectLst/>
          </p:spPr>
          <p:txBody>
            <a:bodyPr>
              <a:spAutoFit/>
            </a:bodyPr>
            <a:lstStyle/>
            <a:p>
              <a:pPr algn="ctr" eaLnBrk="0" hangingPunct="0"/>
              <a:endParaRPr lang="en-US" sz="200">
                <a:solidFill>
                  <a:srgbClr val="440022"/>
                </a:solidFill>
                <a:latin typeface="Impact" pitchFamily="34" charset="0"/>
              </a:endParaRPr>
            </a:p>
            <a:p>
              <a:pPr algn="ctr" eaLnBrk="0" hangingPunct="0"/>
              <a:r>
                <a:rPr lang="en-US" sz="2400">
                  <a:solidFill>
                    <a:srgbClr val="440022"/>
                  </a:solidFill>
                  <a:latin typeface="Impact" pitchFamily="34" charset="0"/>
                </a:rPr>
                <a:t>Foundation of faith</a:t>
              </a:r>
            </a:p>
          </p:txBody>
        </p:sp>
      </p:grpSp>
      <p:pic>
        <p:nvPicPr>
          <p:cNvPr id="148567" name="Picture 87" descr="Joshuas two Spies"/>
          <p:cNvPicPr>
            <a:picLocks noChangeAspect="1" noChangeArrowheads="1"/>
          </p:cNvPicPr>
          <p:nvPr/>
        </p:nvPicPr>
        <p:blipFill>
          <a:blip r:embed="rId4"/>
          <a:srcRect t="4005" b="12196"/>
          <a:stretch>
            <a:fillRect/>
          </a:stretch>
        </p:blipFill>
        <p:spPr bwMode="auto">
          <a:xfrm>
            <a:off x="2632075" y="536575"/>
            <a:ext cx="3883025" cy="5207000"/>
          </a:xfrm>
          <a:prstGeom prst="rect">
            <a:avLst/>
          </a:prstGeom>
          <a:noFill/>
        </p:spPr>
      </p:pic>
      <p:sp>
        <p:nvSpPr>
          <p:cNvPr id="148568" name="Rectangle 88"/>
          <p:cNvSpPr>
            <a:spLocks noChangeArrowheads="1"/>
          </p:cNvSpPr>
          <p:nvPr/>
        </p:nvSpPr>
        <p:spPr bwMode="auto">
          <a:xfrm>
            <a:off x="1765300" y="4130675"/>
            <a:ext cx="2925763" cy="515938"/>
          </a:xfrm>
          <a:prstGeom prst="rect">
            <a:avLst/>
          </a:prstGeom>
          <a:gradFill rotWithShape="1">
            <a:gsLst>
              <a:gs pos="0">
                <a:srgbClr val="FFFF00"/>
              </a:gs>
              <a:gs pos="100000">
                <a:srgbClr val="FFFFE3"/>
              </a:gs>
            </a:gsLst>
            <a:lin ang="2700000" scaled="1"/>
          </a:gradFill>
          <a:ln w="28575" algn="ctr">
            <a:noFill/>
            <a:miter lim="800000"/>
            <a:headEnd/>
            <a:tailEnd/>
          </a:ln>
          <a:effectLst/>
        </p:spPr>
        <p:txBody>
          <a:bodyPr wrap="none" anchor="ctr"/>
          <a:lstStyle/>
          <a:p>
            <a:endParaRPr lang="en-US"/>
          </a:p>
        </p:txBody>
      </p:sp>
      <p:sp>
        <p:nvSpPr>
          <p:cNvPr id="148569" name="Text Box 89"/>
          <p:cNvSpPr txBox="1">
            <a:spLocks noChangeArrowheads="1"/>
          </p:cNvSpPr>
          <p:nvPr/>
        </p:nvSpPr>
        <p:spPr bwMode="auto">
          <a:xfrm>
            <a:off x="1809750" y="4130675"/>
            <a:ext cx="2971800" cy="519113"/>
          </a:xfrm>
          <a:prstGeom prst="rect">
            <a:avLst/>
          </a:prstGeom>
          <a:noFill/>
          <a:ln w="38100" algn="ctr">
            <a:noFill/>
            <a:miter lim="800000"/>
            <a:headEnd/>
            <a:tailEnd/>
          </a:ln>
          <a:effectLst/>
        </p:spPr>
        <p:txBody>
          <a:bodyPr wrap="none" anchor="ctr"/>
          <a:lstStyle/>
          <a:p>
            <a:r>
              <a:rPr lang="en-US" sz="2800">
                <a:solidFill>
                  <a:srgbClr val="000099"/>
                </a:solidFill>
                <a:latin typeface="Impact" pitchFamily="34" charset="0"/>
              </a:rPr>
              <a:t>Spying out Jericho</a:t>
            </a:r>
          </a:p>
        </p:txBody>
      </p:sp>
      <p:sp>
        <p:nvSpPr>
          <p:cNvPr id="148570" name="Text Box 90"/>
          <p:cNvSpPr txBox="1">
            <a:spLocks noChangeArrowheads="1"/>
          </p:cNvSpPr>
          <p:nvPr/>
        </p:nvSpPr>
        <p:spPr bwMode="auto">
          <a:xfrm>
            <a:off x="4691063" y="4130675"/>
            <a:ext cx="2247900" cy="519113"/>
          </a:xfrm>
          <a:prstGeom prst="rect">
            <a:avLst/>
          </a:prstGeom>
          <a:noFill/>
          <a:ln w="38100" algn="ctr">
            <a:noFill/>
            <a:miter lim="800000"/>
            <a:headEnd/>
            <a:tailEnd/>
          </a:ln>
          <a:effectLst/>
        </p:spPr>
        <p:txBody>
          <a:bodyPr wrap="none" anchor="ctr"/>
          <a:lstStyle/>
          <a:p>
            <a:endParaRPr lang="en-US" sz="2800">
              <a:solidFill>
                <a:srgbClr val="000099"/>
              </a:solidFill>
              <a:latin typeface="Impact" pitchFamily="34" charset="0"/>
            </a:endParaRPr>
          </a:p>
        </p:txBody>
      </p:sp>
      <p:sp>
        <p:nvSpPr>
          <p:cNvPr id="148571" name="Rectangle 91"/>
          <p:cNvSpPr>
            <a:spLocks noChangeArrowheads="1"/>
          </p:cNvSpPr>
          <p:nvPr/>
        </p:nvSpPr>
        <p:spPr bwMode="auto">
          <a:xfrm>
            <a:off x="4660900" y="4125913"/>
            <a:ext cx="2260600" cy="515937"/>
          </a:xfrm>
          <a:prstGeom prst="rect">
            <a:avLst/>
          </a:prstGeom>
          <a:gradFill rotWithShape="1">
            <a:gsLst>
              <a:gs pos="0">
                <a:srgbClr val="FFFFE3"/>
              </a:gs>
              <a:gs pos="100000">
                <a:srgbClr val="FFFF00"/>
              </a:gs>
            </a:gsLst>
            <a:lin ang="18900000" scaled="1"/>
          </a:gradFill>
          <a:ln w="3175" algn="ctr">
            <a:solidFill>
              <a:srgbClr val="FFFFE3"/>
            </a:solidFill>
            <a:miter lim="800000"/>
            <a:headEnd/>
            <a:tailEnd/>
          </a:ln>
          <a:effectLst/>
        </p:spPr>
        <p:txBody>
          <a:bodyPr wrap="none" anchor="ctr"/>
          <a:lstStyle/>
          <a:p>
            <a:endParaRPr lang="en-US"/>
          </a:p>
        </p:txBody>
      </p:sp>
      <p:sp>
        <p:nvSpPr>
          <p:cNvPr id="148572" name="Text Box 92"/>
          <p:cNvSpPr txBox="1">
            <a:spLocks noChangeArrowheads="1"/>
          </p:cNvSpPr>
          <p:nvPr/>
        </p:nvSpPr>
        <p:spPr bwMode="auto">
          <a:xfrm>
            <a:off x="4694238" y="4130675"/>
            <a:ext cx="2271712" cy="519113"/>
          </a:xfrm>
          <a:prstGeom prst="rect">
            <a:avLst/>
          </a:prstGeom>
          <a:noFill/>
          <a:ln w="38100" algn="ctr">
            <a:noFill/>
            <a:miter lim="800000"/>
            <a:headEnd/>
            <a:tailEnd/>
          </a:ln>
          <a:effectLst/>
        </p:spPr>
        <p:txBody>
          <a:bodyPr wrap="none" anchor="ctr"/>
          <a:lstStyle/>
          <a:p>
            <a:r>
              <a:rPr lang="en-US" sz="2800">
                <a:solidFill>
                  <a:srgbClr val="000099"/>
                </a:solidFill>
                <a:latin typeface="Impact" pitchFamily="34" charset="0"/>
              </a:rPr>
              <a:t>faithful report</a:t>
            </a:r>
          </a:p>
        </p:txBody>
      </p:sp>
      <p:sp>
        <p:nvSpPr>
          <p:cNvPr id="148573" name="Rectangle 93"/>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8574" name="Text Box 94"/>
          <p:cNvSpPr txBox="1">
            <a:spLocks noChangeArrowheads="1"/>
          </p:cNvSpPr>
          <p:nvPr/>
        </p:nvSpPr>
        <p:spPr bwMode="auto">
          <a:xfrm>
            <a:off x="1447800" y="5867400"/>
            <a:ext cx="6477000" cy="830997"/>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When they returned from Jericho, the two spies made a </a:t>
            </a:r>
            <a:r>
              <a:rPr lang="en-US" sz="2000" b="1" u="sng" dirty="0">
                <a:solidFill>
                  <a:schemeClr val="bg1"/>
                </a:solidFill>
                <a:latin typeface="Arial Narrow" pitchFamily="34" charset="0"/>
              </a:rPr>
              <a:t>faithful</a:t>
            </a:r>
            <a:r>
              <a:rPr lang="en-US" sz="2000" b="1" dirty="0">
                <a:solidFill>
                  <a:schemeClr val="bg1"/>
                </a:solidFill>
                <a:latin typeface="Arial Narrow" pitchFamily="34" charset="0"/>
              </a:rPr>
              <a:t> report: “…all inhabitants of the land are fainthearted because of us.” </a:t>
            </a:r>
            <a:r>
              <a:rPr lang="en-US" sz="1600" dirty="0">
                <a:solidFill>
                  <a:schemeClr val="bg1"/>
                </a:solidFill>
                <a:latin typeface="Arial Narrow" pitchFamily="34" charset="0"/>
              </a:rPr>
              <a:t>(p. 260)</a:t>
            </a:r>
            <a:endParaRPr lang="en-US" sz="1600" b="1" dirty="0">
              <a:solidFill>
                <a:schemeClr val="bg1"/>
              </a:solidFill>
              <a:latin typeface="Arial Narrow" pitchFamily="34" charset="0"/>
            </a:endParaRPr>
          </a:p>
        </p:txBody>
      </p:sp>
      <p:sp>
        <p:nvSpPr>
          <p:cNvPr id="148575" name="Text Box 95"/>
          <p:cNvSpPr txBox="1">
            <a:spLocks noChangeArrowheads="1"/>
          </p:cNvSpPr>
          <p:nvPr/>
        </p:nvSpPr>
        <p:spPr bwMode="auto">
          <a:xfrm>
            <a:off x="4471988" y="4090988"/>
            <a:ext cx="307975" cy="53975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a:solidFill>
                  <a:srgbClr val="000099"/>
                </a:solidFill>
                <a:latin typeface="Impact" pitchFamily="34" charset="0"/>
              </a:rPr>
              <a:t>:</a:t>
            </a:r>
          </a:p>
        </p:txBody>
      </p:sp>
      <p:grpSp>
        <p:nvGrpSpPr>
          <p:cNvPr id="148576" name="Group 96"/>
          <p:cNvGrpSpPr>
            <a:grpSpLocks/>
          </p:cNvGrpSpPr>
          <p:nvPr/>
        </p:nvGrpSpPr>
        <p:grpSpPr bwMode="auto">
          <a:xfrm>
            <a:off x="762000" y="1654175"/>
            <a:ext cx="7620000" cy="3598863"/>
            <a:chOff x="472" y="552"/>
            <a:chExt cx="4800" cy="2267"/>
          </a:xfrm>
        </p:grpSpPr>
        <p:sp>
          <p:nvSpPr>
            <p:cNvPr id="148577" name="AutoShape 97"/>
            <p:cNvSpPr>
              <a:spLocks noChangeArrowheads="1"/>
            </p:cNvSpPr>
            <p:nvPr/>
          </p:nvSpPr>
          <p:spPr bwMode="auto">
            <a:xfrm>
              <a:off x="472" y="552"/>
              <a:ext cx="4800" cy="2267"/>
            </a:xfrm>
            <a:prstGeom prst="horizontalScroll">
              <a:avLst>
                <a:gd name="adj" fmla="val 12500"/>
              </a:avLst>
            </a:prstGeom>
            <a:gradFill rotWithShape="0">
              <a:gsLst>
                <a:gs pos="0">
                  <a:srgbClr val="FFFFFF"/>
                </a:gs>
                <a:gs pos="100000">
                  <a:srgbClr val="FFCC00"/>
                </a:gs>
              </a:gsLst>
              <a:path path="rect">
                <a:fillToRect l="50000" t="50000" r="50000" b="50000"/>
              </a:path>
            </a:gradFill>
            <a:ln w="76200">
              <a:solidFill>
                <a:srgbClr val="CC6600"/>
              </a:solidFill>
              <a:round/>
              <a:headEnd/>
              <a:tailEnd/>
            </a:ln>
            <a:effectLst/>
          </p:spPr>
          <p:txBody>
            <a:bodyPr wrap="none" anchor="ctr"/>
            <a:lstStyle/>
            <a:p>
              <a:endParaRPr lang="en-US"/>
            </a:p>
          </p:txBody>
        </p:sp>
        <p:sp>
          <p:nvSpPr>
            <p:cNvPr id="148578" name="Text Box 98"/>
            <p:cNvSpPr txBox="1">
              <a:spLocks noChangeArrowheads="1"/>
            </p:cNvSpPr>
            <p:nvPr/>
          </p:nvSpPr>
          <p:spPr bwMode="auto">
            <a:xfrm>
              <a:off x="930" y="979"/>
              <a:ext cx="4064" cy="1203"/>
            </a:xfrm>
            <a:prstGeom prst="rect">
              <a:avLst/>
            </a:prstGeom>
            <a:noFill/>
            <a:ln w="9525">
              <a:noFill/>
              <a:miter lim="800000"/>
              <a:headEnd/>
              <a:tailEnd/>
            </a:ln>
            <a:effectLst/>
          </p:spPr>
          <p:txBody>
            <a:bodyPr>
              <a:spAutoFit/>
            </a:bodyPr>
            <a:lstStyle/>
            <a:p>
              <a:pPr algn="ctr" eaLnBrk="0" hangingPunct="0">
                <a:lnSpc>
                  <a:spcPct val="85000"/>
                </a:lnSpc>
              </a:pPr>
              <a:r>
                <a:rPr lang="en-US" sz="2800">
                  <a:solidFill>
                    <a:srgbClr val="660033"/>
                  </a:solidFill>
                  <a:latin typeface="Arial Black" pitchFamily="34" charset="0"/>
                </a:rPr>
                <a:t>And they said to Joshua, “Truly the LORD has given all the land into our hands; and moreover all the inhabitants of the land are fainthearted because of us.”</a:t>
              </a:r>
              <a:endParaRPr lang="en-US" sz="2800" b="1">
                <a:solidFill>
                  <a:srgbClr val="660033"/>
                </a:solidFill>
                <a:latin typeface="Arial Black" pitchFamily="34" charset="0"/>
              </a:endParaRPr>
            </a:p>
          </p:txBody>
        </p:sp>
        <p:sp>
          <p:nvSpPr>
            <p:cNvPr id="148579" name="Text Box 99"/>
            <p:cNvSpPr txBox="1">
              <a:spLocks noChangeArrowheads="1"/>
            </p:cNvSpPr>
            <p:nvPr/>
          </p:nvSpPr>
          <p:spPr bwMode="auto">
            <a:xfrm>
              <a:off x="2212" y="2171"/>
              <a:ext cx="1487" cy="288"/>
            </a:xfrm>
            <a:prstGeom prst="rect">
              <a:avLst/>
            </a:prstGeom>
            <a:noFill/>
            <a:ln w="9525">
              <a:noFill/>
              <a:miter lim="800000"/>
              <a:headEnd/>
              <a:tailEnd/>
            </a:ln>
            <a:effectLst/>
          </p:spPr>
          <p:txBody>
            <a:bodyPr>
              <a:spAutoFit/>
            </a:bodyPr>
            <a:lstStyle/>
            <a:p>
              <a:pPr algn="ctr" eaLnBrk="0" hangingPunct="0"/>
              <a:r>
                <a:rPr lang="en-US" sz="2400" b="1">
                  <a:solidFill>
                    <a:srgbClr val="5E002F"/>
                  </a:solidFill>
                  <a:latin typeface="Eurostile" pitchFamily="34" charset="0"/>
                </a:rPr>
                <a:t>Joshua</a:t>
              </a:r>
              <a:r>
                <a:rPr lang="en-US" sz="2400" b="1">
                  <a:solidFill>
                    <a:srgbClr val="5E002F"/>
                  </a:solidFill>
                  <a:effectLst>
                    <a:outerShdw blurRad="38100" dist="38100" dir="2700000" algn="tl">
                      <a:srgbClr val="FFFFFF"/>
                    </a:outerShdw>
                  </a:effectLst>
                  <a:latin typeface="Eurostile" pitchFamily="34" charset="0"/>
                </a:rPr>
                <a:t> </a:t>
              </a:r>
              <a:r>
                <a:rPr lang="en-US" sz="2400" b="1">
                  <a:solidFill>
                    <a:srgbClr val="5E002F"/>
                  </a:solidFill>
                  <a:latin typeface="Eurostile" pitchFamily="34" charset="0"/>
                </a:rPr>
                <a:t>22:24</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8574"/>
                                        </p:tgtEl>
                                        <p:attrNameLst>
                                          <p:attrName>style.visibility</p:attrName>
                                        </p:attrNameLst>
                                      </p:cBhvr>
                                      <p:to>
                                        <p:strVal val="visible"/>
                                      </p:to>
                                    </p:set>
                                    <p:animEffect transition="in" filter="barn(outVertical)">
                                      <p:cBhvr>
                                        <p:cTn id="7" dur="500"/>
                                        <p:tgtEl>
                                          <p:spTgt spid="1485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571"/>
                                        </p:tgtEl>
                                        <p:attrNameLst>
                                          <p:attrName>style.visibility</p:attrName>
                                        </p:attrNameLst>
                                      </p:cBhvr>
                                      <p:to>
                                        <p:strVal val="visible"/>
                                      </p:to>
                                    </p:set>
                                    <p:animEffect transition="in" filter="wipe(left)">
                                      <p:cBhvr>
                                        <p:cTn id="12" dur="500"/>
                                        <p:tgtEl>
                                          <p:spTgt spid="148571"/>
                                        </p:tgtEl>
                                      </p:cBhvr>
                                    </p:animEffect>
                                  </p:childTnLst>
                                </p:cTn>
                              </p:par>
                              <p:par>
                                <p:cTn id="13" presetID="41" presetClass="entr" presetSubtype="0" fill="hold" grpId="0" nodeType="withEffect">
                                  <p:stCondLst>
                                    <p:cond delay="0"/>
                                  </p:stCondLst>
                                  <p:iterate type="wd">
                                    <p:tmPct val="10000"/>
                                  </p:iterate>
                                  <p:childTnLst>
                                    <p:set>
                                      <p:cBhvr>
                                        <p:cTn id="14" dur="1" fill="hold">
                                          <p:stCondLst>
                                            <p:cond delay="0"/>
                                          </p:stCondLst>
                                        </p:cTn>
                                        <p:tgtEl>
                                          <p:spTgt spid="148572"/>
                                        </p:tgtEl>
                                        <p:attrNameLst>
                                          <p:attrName>style.visibility</p:attrName>
                                        </p:attrNameLst>
                                      </p:cBhvr>
                                      <p:to>
                                        <p:strVal val="visible"/>
                                      </p:to>
                                    </p:set>
                                    <p:anim calcmode="lin" valueType="num">
                                      <p:cBhvr>
                                        <p:cTn id="15" dur="1000" fill="hold"/>
                                        <p:tgtEl>
                                          <p:spTgt spid="148572"/>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48572"/>
                                        </p:tgtEl>
                                        <p:attrNameLst>
                                          <p:attrName>ppt_y</p:attrName>
                                        </p:attrNameLst>
                                      </p:cBhvr>
                                      <p:tavLst>
                                        <p:tav tm="0">
                                          <p:val>
                                            <p:strVal val="#ppt_y"/>
                                          </p:val>
                                        </p:tav>
                                        <p:tav tm="100000">
                                          <p:val>
                                            <p:strVal val="#ppt_y"/>
                                          </p:val>
                                        </p:tav>
                                      </p:tavLst>
                                    </p:anim>
                                    <p:anim calcmode="lin" valueType="num">
                                      <p:cBhvr>
                                        <p:cTn id="17" dur="1000" fill="hold"/>
                                        <p:tgtEl>
                                          <p:spTgt spid="148572"/>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4857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4857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8575"/>
                                        </p:tgtEl>
                                        <p:attrNameLst>
                                          <p:attrName>style.visibility</p:attrName>
                                        </p:attrNameLst>
                                      </p:cBhvr>
                                      <p:to>
                                        <p:strVal val="visible"/>
                                      </p:to>
                                    </p:set>
                                    <p:animEffect transition="in" filter="fade">
                                      <p:cBhvr>
                                        <p:cTn id="22" dur="500"/>
                                        <p:tgtEl>
                                          <p:spTgt spid="14857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48576"/>
                                        </p:tgtEl>
                                        <p:attrNameLst>
                                          <p:attrName>style.visibility</p:attrName>
                                        </p:attrNameLst>
                                      </p:cBhvr>
                                      <p:to>
                                        <p:strVal val="visible"/>
                                      </p:to>
                                    </p:set>
                                    <p:animEffect transition="in" filter="barn(outVertical)">
                                      <p:cBhvr>
                                        <p:cTn id="27" dur="500"/>
                                        <p:tgtEl>
                                          <p:spTgt spid="148576"/>
                                        </p:tgtEl>
                                      </p:cBhvr>
                                    </p:animEffect>
                                  </p:childTnLst>
                                </p:cTn>
                              </p:par>
                              <p:par>
                                <p:cTn id="28" presetID="10" presetClass="exit" presetSubtype="0" fill="hold" nodeType="withEffect">
                                  <p:stCondLst>
                                    <p:cond delay="0"/>
                                  </p:stCondLst>
                                  <p:childTnLst>
                                    <p:animEffect transition="out" filter="fade">
                                      <p:cBhvr>
                                        <p:cTn id="29" dur="2000"/>
                                        <p:tgtEl>
                                          <p:spTgt spid="148567"/>
                                        </p:tgtEl>
                                      </p:cBhvr>
                                    </p:animEffect>
                                    <p:set>
                                      <p:cBhvr>
                                        <p:cTn id="30" dur="1" fill="hold">
                                          <p:stCondLst>
                                            <p:cond delay="1999"/>
                                          </p:stCondLst>
                                        </p:cTn>
                                        <p:tgtEl>
                                          <p:spTgt spid="1485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71" grpId="0" animBg="1"/>
      <p:bldP spid="148572" grpId="0"/>
      <p:bldP spid="148574" grpId="0"/>
      <p:bldP spid="148575"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9506"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49507" name="Group 3"/>
          <p:cNvGrpSpPr>
            <a:grpSpLocks/>
          </p:cNvGrpSpPr>
          <p:nvPr/>
        </p:nvGrpSpPr>
        <p:grpSpPr bwMode="auto">
          <a:xfrm>
            <a:off x="6705600" y="1905000"/>
            <a:ext cx="1447800" cy="1392238"/>
            <a:chOff x="4224" y="1200"/>
            <a:chExt cx="912" cy="877"/>
          </a:xfrm>
        </p:grpSpPr>
        <p:grpSp>
          <p:nvGrpSpPr>
            <p:cNvPr id="149508" name="Group 4"/>
            <p:cNvGrpSpPr>
              <a:grpSpLocks/>
            </p:cNvGrpSpPr>
            <p:nvPr/>
          </p:nvGrpSpPr>
          <p:grpSpPr bwMode="auto">
            <a:xfrm>
              <a:off x="4224" y="1296"/>
              <a:ext cx="912" cy="781"/>
              <a:chOff x="4224" y="1296"/>
              <a:chExt cx="912" cy="781"/>
            </a:xfrm>
          </p:grpSpPr>
          <p:sp>
            <p:nvSpPr>
              <p:cNvPr id="149509" name="WordArt 5"/>
              <p:cNvSpPr>
                <a:spLocks noChangeArrowheads="1" noChangeShapeType="1" noTextEdit="1"/>
              </p:cNvSpPr>
              <p:nvPr/>
            </p:nvSpPr>
            <p:spPr bwMode="auto">
              <a:xfrm>
                <a:off x="4704"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9510" name="Arc 6"/>
              <p:cNvSpPr>
                <a:spLocks/>
              </p:cNvSpPr>
              <p:nvPr/>
            </p:nvSpPr>
            <p:spPr bwMode="auto">
              <a:xfrm rot="6715497">
                <a:off x="4249" y="193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9511" name="WordArt 7"/>
              <p:cNvSpPr>
                <a:spLocks noChangeArrowheads="1" noChangeShapeType="1" noTextEdit="1"/>
              </p:cNvSpPr>
              <p:nvPr/>
            </p:nvSpPr>
            <p:spPr bwMode="auto">
              <a:xfrm>
                <a:off x="4414" y="1956"/>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9512" name="Arc 8"/>
              <p:cNvSpPr>
                <a:spLocks/>
              </p:cNvSpPr>
              <p:nvPr/>
            </p:nvSpPr>
            <p:spPr bwMode="auto">
              <a:xfrm rot="9622134" flipV="1">
                <a:off x="4462" y="1833"/>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9513" name="WordArt 9"/>
              <p:cNvSpPr>
                <a:spLocks noChangeArrowheads="1" noChangeShapeType="1" noTextEdit="1"/>
              </p:cNvSpPr>
              <p:nvPr/>
            </p:nvSpPr>
            <p:spPr bwMode="auto">
              <a:xfrm rot="-1150740">
                <a:off x="4558" y="1764"/>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9514" name="Arc 10"/>
              <p:cNvSpPr>
                <a:spLocks/>
              </p:cNvSpPr>
              <p:nvPr/>
            </p:nvSpPr>
            <p:spPr bwMode="auto">
              <a:xfrm rot="6715497">
                <a:off x="4585" y="1597"/>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9515" name="WordArt 11"/>
              <p:cNvSpPr>
                <a:spLocks noChangeArrowheads="1" noChangeShapeType="1" noTextEdit="1"/>
              </p:cNvSpPr>
              <p:nvPr/>
            </p:nvSpPr>
            <p:spPr bwMode="auto">
              <a:xfrm>
                <a:off x="4750" y="162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9516" name="Arc 12"/>
              <p:cNvSpPr>
                <a:spLocks/>
              </p:cNvSpPr>
              <p:nvPr/>
            </p:nvSpPr>
            <p:spPr bwMode="auto">
              <a:xfrm rot="8773144" flipV="1">
                <a:off x="4729" y="1488"/>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round/>
                <a:headEnd/>
                <a:tailEnd/>
              </a:ln>
              <a:effectLst/>
            </p:spPr>
            <p:txBody>
              <a:bodyPr anchor="ctr">
                <a:spAutoFit/>
              </a:bodyPr>
              <a:lstStyle/>
              <a:p>
                <a:endParaRPr lang="en-US"/>
              </a:p>
            </p:txBody>
          </p:sp>
          <p:sp>
            <p:nvSpPr>
              <p:cNvPr id="149517" name="Arc 13"/>
              <p:cNvSpPr>
                <a:spLocks/>
              </p:cNvSpPr>
              <p:nvPr/>
            </p:nvSpPr>
            <p:spPr bwMode="auto">
              <a:xfrm rot="-12756078">
                <a:off x="4952" y="1392"/>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9518" name="Arc 14"/>
              <p:cNvSpPr>
                <a:spLocks/>
              </p:cNvSpPr>
              <p:nvPr/>
            </p:nvSpPr>
            <p:spPr bwMode="auto">
              <a:xfrm rot="14637100" flipV="1">
                <a:off x="4752" y="1392"/>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663300"/>
                </a:solidFill>
                <a:prstDash val="lgDashDot"/>
                <a:round/>
                <a:headEnd/>
                <a:tailEnd/>
              </a:ln>
              <a:effectLst/>
            </p:spPr>
            <p:txBody>
              <a:bodyPr anchor="ctr">
                <a:spAutoFit/>
              </a:bodyPr>
              <a:lstStyle/>
              <a:p>
                <a:endParaRPr lang="en-US"/>
              </a:p>
            </p:txBody>
          </p:sp>
          <p:sp>
            <p:nvSpPr>
              <p:cNvPr id="149519" name="WordArt 15"/>
              <p:cNvSpPr>
                <a:spLocks noChangeArrowheads="1" noChangeShapeType="1" noTextEdit="1"/>
              </p:cNvSpPr>
              <p:nvPr/>
            </p:nvSpPr>
            <p:spPr bwMode="auto">
              <a:xfrm>
                <a:off x="4896"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sp>
            <p:nvSpPr>
              <p:cNvPr id="149520" name="WordArt 16"/>
              <p:cNvSpPr>
                <a:spLocks noChangeArrowheads="1" noChangeShapeType="1" noTextEdit="1"/>
              </p:cNvSpPr>
              <p:nvPr/>
            </p:nvSpPr>
            <p:spPr bwMode="auto">
              <a:xfrm rot="14733363">
                <a:off x="5088" y="1440"/>
                <a:ext cx="48" cy="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3300"/>
                    </a:solidFill>
                    <a:latin typeface="Century"/>
                  </a:rPr>
                  <a:t>.</a:t>
                </a:r>
              </a:p>
            </p:txBody>
          </p:sp>
          <p:grpSp>
            <p:nvGrpSpPr>
              <p:cNvPr id="149521" name="Group 17"/>
              <p:cNvGrpSpPr>
                <a:grpSpLocks/>
              </p:cNvGrpSpPr>
              <p:nvPr/>
            </p:nvGrpSpPr>
            <p:grpSpPr bwMode="auto">
              <a:xfrm>
                <a:off x="5040" y="1296"/>
                <a:ext cx="58" cy="136"/>
                <a:chOff x="5040" y="1296"/>
                <a:chExt cx="58" cy="136"/>
              </a:xfrm>
            </p:grpSpPr>
            <p:sp>
              <p:nvSpPr>
                <p:cNvPr id="149522" name="Arc 18"/>
                <p:cNvSpPr>
                  <a:spLocks/>
                </p:cNvSpPr>
                <p:nvPr/>
              </p:nvSpPr>
              <p:spPr bwMode="auto">
                <a:xfrm rot="19833633" flipV="1">
                  <a:off x="5040" y="1296"/>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663300"/>
                  </a:solidFill>
                  <a:round/>
                  <a:headEnd/>
                  <a:tailEnd/>
                </a:ln>
                <a:effectLst/>
              </p:spPr>
              <p:txBody>
                <a:bodyPr anchor="ctr">
                  <a:spAutoFit/>
                </a:bodyPr>
                <a:lstStyle/>
                <a:p>
                  <a:endParaRPr lang="en-US"/>
                </a:p>
              </p:txBody>
            </p:sp>
            <p:sp>
              <p:nvSpPr>
                <p:cNvPr id="149523" name="AutoShape 19"/>
                <p:cNvSpPr>
                  <a:spLocks noChangeArrowheads="1"/>
                </p:cNvSpPr>
                <p:nvPr/>
              </p:nvSpPr>
              <p:spPr bwMode="auto">
                <a:xfrm rot="-1424285">
                  <a:off x="5050" y="1296"/>
                  <a:ext cx="48" cy="48"/>
                </a:xfrm>
                <a:prstGeom prst="triangle">
                  <a:avLst>
                    <a:gd name="adj" fmla="val 52083"/>
                  </a:avLst>
                </a:prstGeom>
                <a:solidFill>
                  <a:srgbClr val="663300"/>
                </a:solidFill>
                <a:ln w="19050" algn="ctr">
                  <a:solidFill>
                    <a:srgbClr val="663300"/>
                  </a:solidFill>
                  <a:miter lim="800000"/>
                  <a:headEnd/>
                  <a:tailEnd/>
                </a:ln>
                <a:effectLst/>
              </p:spPr>
              <p:txBody>
                <a:bodyPr anchor="ctr">
                  <a:spAutoFit/>
                </a:bodyPr>
                <a:lstStyle/>
                <a:p>
                  <a:endParaRPr lang="en-US"/>
                </a:p>
              </p:txBody>
            </p:sp>
          </p:grpSp>
        </p:grpSp>
        <p:sp>
          <p:nvSpPr>
            <p:cNvPr id="149524" name="AutoShape 20"/>
            <p:cNvSpPr>
              <a:spLocks noChangeArrowheads="1"/>
            </p:cNvSpPr>
            <p:nvPr/>
          </p:nvSpPr>
          <p:spPr bwMode="auto">
            <a:xfrm flipH="1">
              <a:off x="4992" y="1200"/>
              <a:ext cx="48" cy="48"/>
            </a:xfrm>
            <a:prstGeom prst="triangle">
              <a:avLst>
                <a:gd name="adj" fmla="val 50000"/>
              </a:avLst>
            </a:prstGeom>
            <a:noFill/>
            <a:ln w="57150" algn="ctr">
              <a:solidFill>
                <a:srgbClr val="663300"/>
              </a:solidFill>
              <a:miter lim="800000"/>
              <a:headEnd/>
              <a:tailEnd/>
            </a:ln>
            <a:effectLst/>
          </p:spPr>
          <p:txBody>
            <a:bodyPr anchor="ctr">
              <a:spAutoFit/>
            </a:bodyPr>
            <a:lstStyle/>
            <a:p>
              <a:endParaRPr lang="en-US"/>
            </a:p>
          </p:txBody>
        </p:sp>
      </p:grpSp>
      <p:grpSp>
        <p:nvGrpSpPr>
          <p:cNvPr id="149525" name="Group 21"/>
          <p:cNvGrpSpPr>
            <a:grpSpLocks/>
          </p:cNvGrpSpPr>
          <p:nvPr/>
        </p:nvGrpSpPr>
        <p:grpSpPr bwMode="auto">
          <a:xfrm>
            <a:off x="2590800" y="1866900"/>
            <a:ext cx="4870450" cy="736600"/>
            <a:chOff x="1632" y="1176"/>
            <a:chExt cx="3068" cy="464"/>
          </a:xfrm>
        </p:grpSpPr>
        <p:sp>
          <p:nvSpPr>
            <p:cNvPr id="149526" name="WordArt 22"/>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9527" name="WordArt 23"/>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9528" name="WordArt 24"/>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9529" name="WordArt 25"/>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9530" name="WordArt 26"/>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9531" name="WordArt 27"/>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49532" name="Freeform 28"/>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49533" name="WordArt 29"/>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49534" name="Freeform 30"/>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49535" name="WordArt 31"/>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49536" name="Group 32"/>
          <p:cNvGrpSpPr>
            <a:grpSpLocks/>
          </p:cNvGrpSpPr>
          <p:nvPr/>
        </p:nvGrpSpPr>
        <p:grpSpPr bwMode="auto">
          <a:xfrm>
            <a:off x="5638800" y="2565400"/>
            <a:ext cx="685800" cy="330200"/>
            <a:chOff x="2112" y="1236"/>
            <a:chExt cx="1920" cy="924"/>
          </a:xfrm>
        </p:grpSpPr>
        <p:sp>
          <p:nvSpPr>
            <p:cNvPr id="149537" name="Oval 33"/>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49538" name="Group 34"/>
            <p:cNvGrpSpPr>
              <a:grpSpLocks/>
            </p:cNvGrpSpPr>
            <p:nvPr/>
          </p:nvGrpSpPr>
          <p:grpSpPr bwMode="auto">
            <a:xfrm>
              <a:off x="2112" y="1236"/>
              <a:ext cx="1824" cy="924"/>
              <a:chOff x="2112" y="1236"/>
              <a:chExt cx="1824" cy="924"/>
            </a:xfrm>
          </p:grpSpPr>
          <p:sp>
            <p:nvSpPr>
              <p:cNvPr id="149539" name="WordArt 35"/>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49540" name="WordArt 36"/>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49541" name="WordArt 37"/>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49542" name="Group 38"/>
          <p:cNvGrpSpPr>
            <a:grpSpLocks/>
          </p:cNvGrpSpPr>
          <p:nvPr/>
        </p:nvGrpSpPr>
        <p:grpSpPr bwMode="auto">
          <a:xfrm>
            <a:off x="2540000" y="1981200"/>
            <a:ext cx="4927600" cy="2773363"/>
            <a:chOff x="1600" y="1248"/>
            <a:chExt cx="3104" cy="1747"/>
          </a:xfrm>
        </p:grpSpPr>
        <p:sp>
          <p:nvSpPr>
            <p:cNvPr id="149543" name="Oval 39"/>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49544" name="Group 40"/>
            <p:cNvGrpSpPr>
              <a:grpSpLocks/>
            </p:cNvGrpSpPr>
            <p:nvPr/>
          </p:nvGrpSpPr>
          <p:grpSpPr bwMode="auto">
            <a:xfrm>
              <a:off x="1600" y="1248"/>
              <a:ext cx="3104" cy="1747"/>
              <a:chOff x="1600" y="1248"/>
              <a:chExt cx="3104" cy="1747"/>
            </a:xfrm>
          </p:grpSpPr>
          <p:grpSp>
            <p:nvGrpSpPr>
              <p:cNvPr id="149545" name="Group 41"/>
              <p:cNvGrpSpPr>
                <a:grpSpLocks/>
              </p:cNvGrpSpPr>
              <p:nvPr/>
            </p:nvGrpSpPr>
            <p:grpSpPr bwMode="auto">
              <a:xfrm>
                <a:off x="1600" y="1567"/>
                <a:ext cx="1057" cy="1386"/>
                <a:chOff x="1600" y="1567"/>
                <a:chExt cx="1057" cy="1386"/>
              </a:xfrm>
            </p:grpSpPr>
            <p:sp>
              <p:nvSpPr>
                <p:cNvPr id="149546" name="Freeform 42"/>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47" name="Freeform 43"/>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49548" name="Group 44"/>
                <p:cNvGrpSpPr>
                  <a:grpSpLocks/>
                </p:cNvGrpSpPr>
                <p:nvPr/>
              </p:nvGrpSpPr>
              <p:grpSpPr bwMode="auto">
                <a:xfrm>
                  <a:off x="1920" y="1595"/>
                  <a:ext cx="672" cy="1252"/>
                  <a:chOff x="1920" y="1595"/>
                  <a:chExt cx="672" cy="1252"/>
                </a:xfrm>
              </p:grpSpPr>
              <p:sp>
                <p:nvSpPr>
                  <p:cNvPr id="149549" name="Freeform 45"/>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50" name="Freeform 46"/>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51" name="Freeform 47"/>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52" name="Freeform 48"/>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53" name="Freeform 49"/>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49554" name="Oval 50"/>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9555" name="Oval 51"/>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9556" name="Oval 52"/>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49557" name="Group 53"/>
              <p:cNvGrpSpPr>
                <a:grpSpLocks/>
              </p:cNvGrpSpPr>
              <p:nvPr/>
            </p:nvGrpSpPr>
            <p:grpSpPr bwMode="auto">
              <a:xfrm>
                <a:off x="2832" y="1248"/>
                <a:ext cx="1872" cy="1747"/>
                <a:chOff x="2832" y="1248"/>
                <a:chExt cx="1872" cy="1747"/>
              </a:xfrm>
            </p:grpSpPr>
            <p:sp>
              <p:nvSpPr>
                <p:cNvPr id="149558" name="Oval 54"/>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9559" name="Oval 55"/>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9560" name="Freeform 56"/>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61" name="Freeform 57"/>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62" name="Freeform 58"/>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63" name="Freeform 59"/>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64" name="Oval 60"/>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49565" name="Freeform 61"/>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66" name="Freeform 62"/>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67" name="Freeform 63"/>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68" name="Freeform 64"/>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69" name="Freeform 65"/>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70" name="Freeform 66"/>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71" name="Freeform 67"/>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72" name="Freeform 68"/>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73" name="Freeform 69"/>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49574" name="Freeform 70"/>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49575" name="WordArt 71"/>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49576" name="Oval 72"/>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49577" name="Rectangle 73"/>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49578" name="AutoShape 74"/>
          <p:cNvSpPr>
            <a:spLocks noChangeArrowheads="1"/>
          </p:cNvSpPr>
          <p:nvPr/>
        </p:nvSpPr>
        <p:spPr bwMode="auto">
          <a:xfrm rot="5400000">
            <a:off x="4419600" y="700088"/>
            <a:ext cx="304800" cy="4724400"/>
          </a:xfrm>
          <a:prstGeom prst="downArrow">
            <a:avLst>
              <a:gd name="adj1" fmla="val 41667"/>
              <a:gd name="adj2" fmla="val 154713"/>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49579" name="Group 75"/>
          <p:cNvGrpSpPr>
            <a:grpSpLocks/>
          </p:cNvGrpSpPr>
          <p:nvPr/>
        </p:nvGrpSpPr>
        <p:grpSpPr bwMode="auto">
          <a:xfrm>
            <a:off x="6629400" y="2528888"/>
            <a:ext cx="1752600" cy="990600"/>
            <a:chOff x="4176" y="1584"/>
            <a:chExt cx="1104" cy="624"/>
          </a:xfrm>
        </p:grpSpPr>
        <p:sp>
          <p:nvSpPr>
            <p:cNvPr id="149580" name="Oval 76"/>
            <p:cNvSpPr>
              <a:spLocks noChangeArrowheads="1"/>
            </p:cNvSpPr>
            <p:nvPr/>
          </p:nvSpPr>
          <p:spPr bwMode="auto">
            <a:xfrm>
              <a:off x="4176" y="1584"/>
              <a:ext cx="1104" cy="624"/>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grpSp>
          <p:nvGrpSpPr>
            <p:cNvPr id="149581" name="Group 77"/>
            <p:cNvGrpSpPr>
              <a:grpSpLocks/>
            </p:cNvGrpSpPr>
            <p:nvPr/>
          </p:nvGrpSpPr>
          <p:grpSpPr bwMode="auto">
            <a:xfrm>
              <a:off x="4333" y="1767"/>
              <a:ext cx="791" cy="288"/>
              <a:chOff x="4368" y="1791"/>
              <a:chExt cx="791" cy="288"/>
            </a:xfrm>
          </p:grpSpPr>
          <p:sp>
            <p:nvSpPr>
              <p:cNvPr id="149582" name="WordArt 78"/>
              <p:cNvSpPr>
                <a:spLocks noChangeArrowheads="1" noChangeShapeType="1" noTextEdit="1"/>
              </p:cNvSpPr>
              <p:nvPr/>
            </p:nvSpPr>
            <p:spPr bwMode="auto">
              <a:xfrm>
                <a:off x="4425" y="1791"/>
                <a:ext cx="678" cy="144"/>
              </a:xfrm>
              <a:prstGeom prst="rect">
                <a:avLst/>
              </a:prstGeom>
            </p:spPr>
            <p:txBody>
              <a:bodyPr spcFirstLastPara="1" wrap="none" fromWordArt="1">
                <a:prstTxWarp prst="textArchUp">
                  <a:avLst>
                    <a:gd name="adj" fmla="val 10800000"/>
                  </a:avLst>
                </a:prstTxWarp>
              </a:bodyPr>
              <a:lstStyle/>
              <a:p>
                <a:pPr algn="ctr"/>
                <a:r>
                  <a:rPr lang="en-US" sz="3600" kern="10" dirty="0">
                    <a:ln w="19050">
                      <a:solidFill>
                        <a:srgbClr val="680000"/>
                      </a:solidFill>
                      <a:round/>
                      <a:headEnd/>
                      <a:tailEnd/>
                    </a:ln>
                    <a:solidFill>
                      <a:schemeClr val="bg1"/>
                    </a:solidFill>
                    <a:latin typeface="Impact"/>
                  </a:rPr>
                  <a:t>Younger</a:t>
                </a:r>
              </a:p>
            </p:txBody>
          </p:sp>
          <p:sp>
            <p:nvSpPr>
              <p:cNvPr id="149583" name="WordArt 79"/>
              <p:cNvSpPr>
                <a:spLocks noChangeArrowheads="1" noChangeShapeType="1" noTextEdit="1"/>
              </p:cNvSpPr>
              <p:nvPr/>
            </p:nvSpPr>
            <p:spPr bwMode="auto">
              <a:xfrm>
                <a:off x="4368" y="1935"/>
                <a:ext cx="791" cy="144"/>
              </a:xfrm>
              <a:prstGeom prst="rect">
                <a:avLst/>
              </a:prstGeom>
            </p:spPr>
            <p:txBody>
              <a:bodyPr spcFirstLastPara="1" wrap="none" fromWordArt="1">
                <a:prstTxWarp prst="textArchDown">
                  <a:avLst>
                    <a:gd name="adj" fmla="val 0"/>
                  </a:avLst>
                </a:prstTxWarp>
              </a:bodyPr>
              <a:lstStyle/>
              <a:p>
                <a:pPr algn="ctr"/>
                <a:r>
                  <a:rPr lang="en-US" sz="3600" kern="10" dirty="0">
                    <a:ln w="19050">
                      <a:solidFill>
                        <a:srgbClr val="680000"/>
                      </a:solidFill>
                      <a:round/>
                      <a:headEnd/>
                      <a:tailEnd/>
                    </a:ln>
                    <a:solidFill>
                      <a:schemeClr val="bg1"/>
                    </a:solidFill>
                    <a:latin typeface="Impact"/>
                  </a:rPr>
                  <a:t>Israelites</a:t>
                </a:r>
              </a:p>
            </p:txBody>
          </p:sp>
        </p:grpSp>
      </p:grpSp>
      <p:sp>
        <p:nvSpPr>
          <p:cNvPr id="149584" name="Text Box 80"/>
          <p:cNvSpPr txBox="1">
            <a:spLocks noChangeArrowheads="1"/>
          </p:cNvSpPr>
          <p:nvPr/>
        </p:nvSpPr>
        <p:spPr bwMode="auto">
          <a:xfrm>
            <a:off x="304800" y="0"/>
            <a:ext cx="7315200" cy="579438"/>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2.2.3.2.2 The Foundation of Substance Centered on Joshua</a:t>
            </a:r>
          </a:p>
        </p:txBody>
      </p:sp>
      <p:sp>
        <p:nvSpPr>
          <p:cNvPr id="149585" name="AutoShape 81"/>
          <p:cNvSpPr>
            <a:spLocks noChangeArrowheads="1"/>
          </p:cNvSpPr>
          <p:nvPr/>
        </p:nvSpPr>
        <p:spPr bwMode="auto">
          <a:xfrm rot="10800000" flipV="1">
            <a:off x="4117975" y="4724400"/>
            <a:ext cx="527050" cy="304800"/>
          </a:xfrm>
          <a:prstGeom prst="downArrow">
            <a:avLst>
              <a:gd name="adj1" fmla="val 52417"/>
              <a:gd name="adj2" fmla="val 47398"/>
            </a:avLst>
          </a:prstGeom>
          <a:solidFill>
            <a:srgbClr val="FFFFCC"/>
          </a:solidFill>
          <a:ln w="12700" algn="ctr">
            <a:solidFill>
              <a:srgbClr val="FF9900"/>
            </a:solidFill>
            <a:miter lim="800000"/>
            <a:headEnd/>
            <a:tailEnd/>
          </a:ln>
          <a:effectLst/>
        </p:spPr>
        <p:txBody>
          <a:bodyPr wrap="none" anchor="ctr"/>
          <a:lstStyle/>
          <a:p>
            <a:pPr algn="ctr"/>
            <a:endParaRPr lang="en-US">
              <a:latin typeface="Arial Black" pitchFamily="34" charset="0"/>
            </a:endParaRPr>
          </a:p>
        </p:txBody>
      </p:sp>
      <p:sp>
        <p:nvSpPr>
          <p:cNvPr id="149586" name="Oval 82"/>
          <p:cNvSpPr>
            <a:spLocks noChangeArrowheads="1"/>
          </p:cNvSpPr>
          <p:nvPr/>
        </p:nvSpPr>
        <p:spPr bwMode="auto">
          <a:xfrm>
            <a:off x="3795713" y="5092700"/>
            <a:ext cx="1171575" cy="519113"/>
          </a:xfrm>
          <a:prstGeom prst="ellipse">
            <a:avLst/>
          </a:prstGeom>
          <a:gradFill rotWithShape="0">
            <a:gsLst>
              <a:gs pos="0">
                <a:srgbClr val="FFFFCC"/>
              </a:gs>
              <a:gs pos="100000">
                <a:srgbClr val="FFFF00"/>
              </a:gs>
            </a:gsLst>
            <a:path path="shape">
              <a:fillToRect l="50000" t="50000" r="50000" b="50000"/>
            </a:path>
          </a:gradFill>
          <a:ln w="19050" algn="ctr">
            <a:solidFill>
              <a:srgbClr val="FF9900"/>
            </a:solidFill>
            <a:round/>
            <a:headEnd/>
            <a:tailEnd/>
          </a:ln>
          <a:effectLst/>
        </p:spPr>
        <p:txBody>
          <a:bodyPr wrap="none" anchor="ctr"/>
          <a:lstStyle/>
          <a:p>
            <a:pPr algn="ctr" eaLnBrk="0" hangingPunct="0"/>
            <a:r>
              <a:rPr lang="en-US" sz="2600">
                <a:solidFill>
                  <a:srgbClr val="0000FF"/>
                </a:solidFill>
                <a:latin typeface="Impact" pitchFamily="34" charset="0"/>
              </a:rPr>
              <a:t>Start</a:t>
            </a:r>
          </a:p>
        </p:txBody>
      </p:sp>
      <p:grpSp>
        <p:nvGrpSpPr>
          <p:cNvPr id="149587" name="Group 83"/>
          <p:cNvGrpSpPr>
            <a:grpSpLocks/>
          </p:cNvGrpSpPr>
          <p:nvPr/>
        </p:nvGrpSpPr>
        <p:grpSpPr bwMode="auto">
          <a:xfrm>
            <a:off x="1885950" y="1504950"/>
            <a:ext cx="2590800" cy="487363"/>
            <a:chOff x="1248" y="933"/>
            <a:chExt cx="1632" cy="307"/>
          </a:xfrm>
        </p:grpSpPr>
        <p:sp>
          <p:nvSpPr>
            <p:cNvPr id="149588" name="Rectangle 84"/>
            <p:cNvSpPr>
              <a:spLocks noChangeArrowheads="1"/>
            </p:cNvSpPr>
            <p:nvPr/>
          </p:nvSpPr>
          <p:spPr bwMode="auto">
            <a:xfrm>
              <a:off x="1257" y="943"/>
              <a:ext cx="1613" cy="288"/>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49589" name="Text Box 85"/>
            <p:cNvSpPr txBox="1">
              <a:spLocks noChangeArrowheads="1"/>
            </p:cNvSpPr>
            <p:nvPr/>
          </p:nvSpPr>
          <p:spPr bwMode="auto">
            <a:xfrm>
              <a:off x="1248" y="933"/>
              <a:ext cx="1632" cy="307"/>
            </a:xfrm>
            <a:prstGeom prst="rect">
              <a:avLst/>
            </a:prstGeom>
            <a:noFill/>
            <a:ln w="19050">
              <a:noFill/>
              <a:miter lim="800000"/>
              <a:headEnd/>
              <a:tailEnd/>
            </a:ln>
            <a:effectLst/>
          </p:spPr>
          <p:txBody>
            <a:bodyPr>
              <a:spAutoFit/>
            </a:bodyPr>
            <a:lstStyle/>
            <a:p>
              <a:pPr algn="ctr" eaLnBrk="0" hangingPunct="0"/>
              <a:endParaRPr lang="en-US" sz="200">
                <a:solidFill>
                  <a:srgbClr val="440022"/>
                </a:solidFill>
                <a:latin typeface="Impact" pitchFamily="34" charset="0"/>
              </a:endParaRPr>
            </a:p>
            <a:p>
              <a:pPr algn="ctr" eaLnBrk="0" hangingPunct="0"/>
              <a:r>
                <a:rPr lang="en-US" sz="2400">
                  <a:solidFill>
                    <a:srgbClr val="440022"/>
                  </a:solidFill>
                  <a:latin typeface="Impact" pitchFamily="34" charset="0"/>
                </a:rPr>
                <a:t>Foundation of faith</a:t>
              </a:r>
            </a:p>
          </p:txBody>
        </p:sp>
      </p:grpSp>
      <p:grpSp>
        <p:nvGrpSpPr>
          <p:cNvPr id="149590" name="Group 86"/>
          <p:cNvGrpSpPr>
            <a:grpSpLocks/>
          </p:cNvGrpSpPr>
          <p:nvPr/>
        </p:nvGrpSpPr>
        <p:grpSpPr bwMode="auto">
          <a:xfrm>
            <a:off x="685800" y="5715000"/>
            <a:ext cx="7772400" cy="1031875"/>
            <a:chOff x="432" y="3600"/>
            <a:chExt cx="4896" cy="650"/>
          </a:xfrm>
        </p:grpSpPr>
        <p:sp>
          <p:nvSpPr>
            <p:cNvPr id="149591" name="Text Box 87"/>
            <p:cNvSpPr txBox="1">
              <a:spLocks noChangeArrowheads="1"/>
            </p:cNvSpPr>
            <p:nvPr/>
          </p:nvSpPr>
          <p:spPr bwMode="auto">
            <a:xfrm>
              <a:off x="651" y="3640"/>
              <a:ext cx="4677" cy="610"/>
            </a:xfrm>
            <a:prstGeom prst="rect">
              <a:avLst/>
            </a:prstGeom>
            <a:noFill/>
            <a:ln w="9525">
              <a:noFill/>
              <a:miter lim="800000"/>
              <a:headEnd/>
              <a:tailEnd/>
            </a:ln>
            <a:effectLst/>
          </p:spPr>
          <p:txBody>
            <a:bodyPr>
              <a:spAutoFit/>
            </a:bodyPr>
            <a:lstStyle/>
            <a:p>
              <a:pPr eaLnBrk="0" hangingPunct="0">
                <a:lnSpc>
                  <a:spcPct val="80000"/>
                </a:lnSpc>
              </a:pPr>
              <a:r>
                <a:rPr lang="en-US" sz="2400" b="1">
                  <a:solidFill>
                    <a:schemeClr val="bg1"/>
                  </a:solidFill>
                  <a:latin typeface="Arial Narrow" pitchFamily="34" charset="0"/>
                </a:rPr>
                <a:t>The younger generation of </a:t>
              </a:r>
              <a:r>
                <a:rPr lang="en-US" sz="2400" b="1" u="sng">
                  <a:solidFill>
                    <a:schemeClr val="bg1"/>
                  </a:solidFill>
                  <a:latin typeface="Arial Narrow" pitchFamily="34" charset="0"/>
                </a:rPr>
                <a:t>Israelites</a:t>
              </a:r>
              <a:r>
                <a:rPr lang="en-US" sz="2400" b="1">
                  <a:solidFill>
                    <a:schemeClr val="bg1"/>
                  </a:solidFill>
                  <a:latin typeface="Arial Narrow" pitchFamily="34" charset="0"/>
                </a:rPr>
                <a:t> raised in the wilderness all believed the spies’ words and this faith enabled them to </a:t>
              </a:r>
              <a:r>
                <a:rPr lang="en-US" sz="2400" b="1" u="sng">
                  <a:solidFill>
                    <a:schemeClr val="bg1"/>
                  </a:solidFill>
                  <a:latin typeface="Arial Narrow" pitchFamily="34" charset="0"/>
                </a:rPr>
                <a:t>start</a:t>
              </a:r>
              <a:r>
                <a:rPr lang="en-US" sz="2400" b="1">
                  <a:solidFill>
                    <a:schemeClr val="bg1"/>
                  </a:solidFill>
                  <a:latin typeface="Arial Narrow" pitchFamily="34" charset="0"/>
                </a:rPr>
                <a:t> the third course.</a:t>
              </a:r>
              <a:endParaRPr lang="en-US" sz="2400">
                <a:solidFill>
                  <a:schemeClr val="bg1"/>
                </a:solidFill>
              </a:endParaRPr>
            </a:p>
          </p:txBody>
        </p:sp>
        <p:sp>
          <p:nvSpPr>
            <p:cNvPr id="149592" name="Text Box 88"/>
            <p:cNvSpPr txBox="1">
              <a:spLocks noChangeArrowheads="1"/>
            </p:cNvSpPr>
            <p:nvPr/>
          </p:nvSpPr>
          <p:spPr bwMode="auto">
            <a:xfrm>
              <a:off x="432" y="3600"/>
              <a:ext cx="215"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149593" name="Group 89"/>
          <p:cNvGrpSpPr>
            <a:grpSpLocks/>
          </p:cNvGrpSpPr>
          <p:nvPr/>
        </p:nvGrpSpPr>
        <p:grpSpPr bwMode="auto">
          <a:xfrm>
            <a:off x="1884363" y="3505200"/>
            <a:ext cx="4953000" cy="519113"/>
            <a:chOff x="1164" y="2208"/>
            <a:chExt cx="3120" cy="327"/>
          </a:xfrm>
        </p:grpSpPr>
        <p:sp>
          <p:nvSpPr>
            <p:cNvPr id="149594" name="Rectangle 90"/>
            <p:cNvSpPr>
              <a:spLocks noChangeArrowheads="1"/>
            </p:cNvSpPr>
            <p:nvPr/>
          </p:nvSpPr>
          <p:spPr bwMode="auto">
            <a:xfrm>
              <a:off x="1194" y="2209"/>
              <a:ext cx="3060" cy="325"/>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49595" name="Text Box 91"/>
            <p:cNvSpPr txBox="1">
              <a:spLocks noChangeArrowheads="1"/>
            </p:cNvSpPr>
            <p:nvPr/>
          </p:nvSpPr>
          <p:spPr bwMode="auto">
            <a:xfrm>
              <a:off x="1164" y="2208"/>
              <a:ext cx="3120" cy="327"/>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r>
                <a:rPr lang="en-US" sz="2800">
                  <a:solidFill>
                    <a:schemeClr val="bg1"/>
                  </a:solidFill>
                  <a:latin typeface="Impact" pitchFamily="34" charset="0"/>
                </a:rPr>
                <a:t>Success of dispensation to start</a:t>
              </a:r>
            </a:p>
          </p:txBody>
        </p:sp>
      </p:grpSp>
      <p:grpSp>
        <p:nvGrpSpPr>
          <p:cNvPr id="149596" name="Group 92"/>
          <p:cNvGrpSpPr>
            <a:grpSpLocks/>
          </p:cNvGrpSpPr>
          <p:nvPr/>
        </p:nvGrpSpPr>
        <p:grpSpPr bwMode="auto">
          <a:xfrm>
            <a:off x="2722563" y="2443163"/>
            <a:ext cx="3276600" cy="457200"/>
            <a:chOff x="1728" y="1440"/>
            <a:chExt cx="2064" cy="288"/>
          </a:xfrm>
        </p:grpSpPr>
        <p:sp>
          <p:nvSpPr>
            <p:cNvPr id="149597" name="Rectangle 93"/>
            <p:cNvSpPr>
              <a:spLocks noChangeArrowheads="1"/>
            </p:cNvSpPr>
            <p:nvPr/>
          </p:nvSpPr>
          <p:spPr bwMode="auto">
            <a:xfrm>
              <a:off x="1740" y="1440"/>
              <a:ext cx="2040" cy="28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49598" name="Text Box 94"/>
            <p:cNvSpPr txBox="1">
              <a:spLocks noChangeArrowheads="1"/>
            </p:cNvSpPr>
            <p:nvPr/>
          </p:nvSpPr>
          <p:spPr bwMode="auto">
            <a:xfrm>
              <a:off x="1728" y="1440"/>
              <a:ext cx="2064" cy="28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2400">
                  <a:solidFill>
                    <a:srgbClr val="000099"/>
                  </a:solidFill>
                  <a:latin typeface="Impact" pitchFamily="34" charset="0"/>
                </a:rPr>
                <a:t>Foundation of substance</a:t>
              </a:r>
            </a:p>
          </p:txBody>
        </p:sp>
      </p:grpSp>
      <p:sp>
        <p:nvSpPr>
          <p:cNvPr id="149599" name="AutoShape 95"/>
          <p:cNvSpPr>
            <a:spLocks noChangeArrowheads="1"/>
          </p:cNvSpPr>
          <p:nvPr/>
        </p:nvSpPr>
        <p:spPr bwMode="auto">
          <a:xfrm rot="10800000">
            <a:off x="1363663" y="1676400"/>
            <a:ext cx="276225" cy="827088"/>
          </a:xfrm>
          <a:prstGeom prst="downArrow">
            <a:avLst>
              <a:gd name="adj1" fmla="val 41380"/>
              <a:gd name="adj2" fmla="val 70115"/>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49600" name="Group 96"/>
          <p:cNvGrpSpPr>
            <a:grpSpLocks/>
          </p:cNvGrpSpPr>
          <p:nvPr/>
        </p:nvGrpSpPr>
        <p:grpSpPr bwMode="auto">
          <a:xfrm>
            <a:off x="1047750" y="762000"/>
            <a:ext cx="908050" cy="896938"/>
            <a:chOff x="4704" y="288"/>
            <a:chExt cx="672" cy="720"/>
          </a:xfrm>
        </p:grpSpPr>
        <p:sp>
          <p:nvSpPr>
            <p:cNvPr id="149601" name="Oval 9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49602" name="WordArt 9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49603" name="Group 99"/>
          <p:cNvGrpSpPr>
            <a:grpSpLocks/>
          </p:cNvGrpSpPr>
          <p:nvPr/>
        </p:nvGrpSpPr>
        <p:grpSpPr bwMode="auto">
          <a:xfrm>
            <a:off x="790575" y="2724150"/>
            <a:ext cx="1417638" cy="647700"/>
            <a:chOff x="1344" y="2736"/>
            <a:chExt cx="1056" cy="528"/>
          </a:xfrm>
        </p:grpSpPr>
        <p:sp>
          <p:nvSpPr>
            <p:cNvPr id="149604" name="Oval 100"/>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9605" name="WordArt 101"/>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grpSp>
        <p:nvGrpSpPr>
          <p:cNvPr id="149606" name="Group 102"/>
          <p:cNvGrpSpPr>
            <a:grpSpLocks/>
          </p:cNvGrpSpPr>
          <p:nvPr/>
        </p:nvGrpSpPr>
        <p:grpSpPr bwMode="auto">
          <a:xfrm>
            <a:off x="792163" y="2003425"/>
            <a:ext cx="1417637" cy="647700"/>
            <a:chOff x="1344" y="2736"/>
            <a:chExt cx="1056" cy="528"/>
          </a:xfrm>
        </p:grpSpPr>
        <p:sp>
          <p:nvSpPr>
            <p:cNvPr id="149607" name="Oval 103"/>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9608" name="WordArt 104"/>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sp>
        <p:nvSpPr>
          <p:cNvPr id="149609" name="Text Box 105"/>
          <p:cNvSpPr txBox="1">
            <a:spLocks noChangeArrowheads="1"/>
          </p:cNvSpPr>
          <p:nvPr/>
        </p:nvSpPr>
        <p:spPr bwMode="auto">
          <a:xfrm>
            <a:off x="4691063" y="4130675"/>
            <a:ext cx="2247900" cy="519113"/>
          </a:xfrm>
          <a:prstGeom prst="rect">
            <a:avLst/>
          </a:prstGeom>
          <a:noFill/>
          <a:ln w="38100" algn="ctr">
            <a:noFill/>
            <a:miter lim="800000"/>
            <a:headEnd/>
            <a:tailEnd/>
          </a:ln>
          <a:effectLst/>
        </p:spPr>
        <p:txBody>
          <a:bodyPr wrap="none" anchor="ctr"/>
          <a:lstStyle/>
          <a:p>
            <a:endParaRPr lang="en-US" sz="2800">
              <a:solidFill>
                <a:srgbClr val="000099"/>
              </a:solidFill>
              <a:latin typeface="Impact" pitchFamily="34" charset="0"/>
            </a:endParaRPr>
          </a:p>
        </p:txBody>
      </p:sp>
      <p:sp>
        <p:nvSpPr>
          <p:cNvPr id="149610" name="Rectangle 106"/>
          <p:cNvSpPr>
            <a:spLocks noChangeArrowheads="1"/>
          </p:cNvSpPr>
          <p:nvPr/>
        </p:nvSpPr>
        <p:spPr bwMode="auto">
          <a:xfrm>
            <a:off x="1765300" y="4130675"/>
            <a:ext cx="2925763" cy="515938"/>
          </a:xfrm>
          <a:prstGeom prst="rect">
            <a:avLst/>
          </a:prstGeom>
          <a:gradFill rotWithShape="1">
            <a:gsLst>
              <a:gs pos="0">
                <a:srgbClr val="FFFF00"/>
              </a:gs>
              <a:gs pos="100000">
                <a:srgbClr val="FFFFE3"/>
              </a:gs>
            </a:gsLst>
            <a:lin ang="2700000" scaled="1"/>
          </a:gradFill>
          <a:ln w="28575" algn="ctr">
            <a:noFill/>
            <a:miter lim="800000"/>
            <a:headEnd/>
            <a:tailEnd/>
          </a:ln>
          <a:effectLst/>
        </p:spPr>
        <p:txBody>
          <a:bodyPr wrap="none" anchor="ctr"/>
          <a:lstStyle/>
          <a:p>
            <a:endParaRPr lang="en-US"/>
          </a:p>
        </p:txBody>
      </p:sp>
      <p:sp>
        <p:nvSpPr>
          <p:cNvPr id="149611" name="Text Box 107"/>
          <p:cNvSpPr txBox="1">
            <a:spLocks noChangeArrowheads="1"/>
          </p:cNvSpPr>
          <p:nvPr/>
        </p:nvSpPr>
        <p:spPr bwMode="auto">
          <a:xfrm>
            <a:off x="1809750" y="4130675"/>
            <a:ext cx="2971800" cy="519113"/>
          </a:xfrm>
          <a:prstGeom prst="rect">
            <a:avLst/>
          </a:prstGeom>
          <a:noFill/>
          <a:ln w="38100" algn="ctr">
            <a:noFill/>
            <a:miter lim="800000"/>
            <a:headEnd/>
            <a:tailEnd/>
          </a:ln>
          <a:effectLst/>
        </p:spPr>
        <p:txBody>
          <a:bodyPr wrap="none" anchor="ctr"/>
          <a:lstStyle/>
          <a:p>
            <a:r>
              <a:rPr lang="en-US" sz="2800">
                <a:solidFill>
                  <a:srgbClr val="000099"/>
                </a:solidFill>
                <a:latin typeface="Impact" pitchFamily="34" charset="0"/>
              </a:rPr>
              <a:t>Spying out Jericho</a:t>
            </a:r>
          </a:p>
        </p:txBody>
      </p:sp>
      <p:sp>
        <p:nvSpPr>
          <p:cNvPr id="149612" name="Text Box 108"/>
          <p:cNvSpPr txBox="1">
            <a:spLocks noChangeArrowheads="1"/>
          </p:cNvSpPr>
          <p:nvPr/>
        </p:nvSpPr>
        <p:spPr bwMode="auto">
          <a:xfrm>
            <a:off x="4457700" y="4090988"/>
            <a:ext cx="307975" cy="53975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a:solidFill>
                  <a:srgbClr val="000099"/>
                </a:solidFill>
                <a:latin typeface="Impact" pitchFamily="34" charset="0"/>
              </a:rPr>
              <a:t>:</a:t>
            </a:r>
          </a:p>
        </p:txBody>
      </p:sp>
      <p:sp>
        <p:nvSpPr>
          <p:cNvPr id="149613" name="Rectangle 109"/>
          <p:cNvSpPr>
            <a:spLocks noChangeArrowheads="1"/>
          </p:cNvSpPr>
          <p:nvPr/>
        </p:nvSpPr>
        <p:spPr bwMode="auto">
          <a:xfrm>
            <a:off x="4660900" y="4125913"/>
            <a:ext cx="2260600" cy="515937"/>
          </a:xfrm>
          <a:prstGeom prst="rect">
            <a:avLst/>
          </a:prstGeom>
          <a:gradFill rotWithShape="1">
            <a:gsLst>
              <a:gs pos="0">
                <a:srgbClr val="FFFFE3"/>
              </a:gs>
              <a:gs pos="100000">
                <a:srgbClr val="FFFF00"/>
              </a:gs>
            </a:gsLst>
            <a:lin ang="18900000" scaled="1"/>
          </a:gradFill>
          <a:ln w="3175" algn="ctr">
            <a:solidFill>
              <a:srgbClr val="FFFFE3"/>
            </a:solidFill>
            <a:miter lim="800000"/>
            <a:headEnd/>
            <a:tailEnd/>
          </a:ln>
          <a:effectLst/>
        </p:spPr>
        <p:txBody>
          <a:bodyPr wrap="none" anchor="ctr"/>
          <a:lstStyle/>
          <a:p>
            <a:endParaRPr lang="en-US"/>
          </a:p>
        </p:txBody>
      </p:sp>
      <p:sp>
        <p:nvSpPr>
          <p:cNvPr id="149614" name="Text Box 110"/>
          <p:cNvSpPr txBox="1">
            <a:spLocks noChangeArrowheads="1"/>
          </p:cNvSpPr>
          <p:nvPr/>
        </p:nvSpPr>
        <p:spPr bwMode="auto">
          <a:xfrm>
            <a:off x="4694238" y="4130675"/>
            <a:ext cx="2271712" cy="519113"/>
          </a:xfrm>
          <a:prstGeom prst="rect">
            <a:avLst/>
          </a:prstGeom>
          <a:noFill/>
          <a:ln w="38100" algn="ctr">
            <a:noFill/>
            <a:miter lim="800000"/>
            <a:headEnd/>
            <a:tailEnd/>
          </a:ln>
          <a:effectLst/>
        </p:spPr>
        <p:txBody>
          <a:bodyPr wrap="none" anchor="ctr"/>
          <a:lstStyle/>
          <a:p>
            <a:r>
              <a:rPr lang="en-US" sz="2800">
                <a:solidFill>
                  <a:srgbClr val="000099"/>
                </a:solidFill>
                <a:latin typeface="Impact" pitchFamily="34" charset="0"/>
              </a:rPr>
              <a:t>faithful report</a:t>
            </a:r>
          </a:p>
        </p:txBody>
      </p:sp>
      <p:grpSp>
        <p:nvGrpSpPr>
          <p:cNvPr id="149615" name="Group 111"/>
          <p:cNvGrpSpPr>
            <a:grpSpLocks/>
          </p:cNvGrpSpPr>
          <p:nvPr/>
        </p:nvGrpSpPr>
        <p:grpSpPr bwMode="auto">
          <a:xfrm>
            <a:off x="761999" y="1654175"/>
            <a:ext cx="7620001" cy="3598864"/>
            <a:chOff x="472" y="552"/>
            <a:chExt cx="4800" cy="2267"/>
          </a:xfrm>
        </p:grpSpPr>
        <p:sp>
          <p:nvSpPr>
            <p:cNvPr id="149616" name="AutoShape 112"/>
            <p:cNvSpPr>
              <a:spLocks noChangeArrowheads="1"/>
            </p:cNvSpPr>
            <p:nvPr/>
          </p:nvSpPr>
          <p:spPr bwMode="auto">
            <a:xfrm>
              <a:off x="472" y="552"/>
              <a:ext cx="4800" cy="2267"/>
            </a:xfrm>
            <a:prstGeom prst="horizontalScroll">
              <a:avLst>
                <a:gd name="adj" fmla="val 12500"/>
              </a:avLst>
            </a:prstGeom>
            <a:gradFill rotWithShape="0">
              <a:gsLst>
                <a:gs pos="0">
                  <a:srgbClr val="FFFFFF"/>
                </a:gs>
                <a:gs pos="100000">
                  <a:srgbClr val="FFCC00"/>
                </a:gs>
              </a:gsLst>
              <a:path path="rect">
                <a:fillToRect l="50000" t="50000" r="50000" b="50000"/>
              </a:path>
            </a:gradFill>
            <a:ln w="76200">
              <a:solidFill>
                <a:srgbClr val="CC6600"/>
              </a:solidFill>
              <a:round/>
              <a:headEnd/>
              <a:tailEnd/>
            </a:ln>
            <a:effectLst/>
          </p:spPr>
          <p:txBody>
            <a:bodyPr wrap="none" anchor="ctr"/>
            <a:lstStyle/>
            <a:p>
              <a:endParaRPr lang="en-US"/>
            </a:p>
          </p:txBody>
        </p:sp>
        <p:sp>
          <p:nvSpPr>
            <p:cNvPr id="149617" name="Text Box 113"/>
            <p:cNvSpPr txBox="1">
              <a:spLocks noChangeArrowheads="1"/>
            </p:cNvSpPr>
            <p:nvPr/>
          </p:nvSpPr>
          <p:spPr bwMode="auto">
            <a:xfrm>
              <a:off x="930" y="979"/>
              <a:ext cx="4064" cy="1203"/>
            </a:xfrm>
            <a:prstGeom prst="rect">
              <a:avLst/>
            </a:prstGeom>
            <a:noFill/>
            <a:ln w="9525">
              <a:noFill/>
              <a:miter lim="800000"/>
              <a:headEnd/>
              <a:tailEnd/>
            </a:ln>
            <a:effectLst/>
          </p:spPr>
          <p:txBody>
            <a:bodyPr>
              <a:spAutoFit/>
            </a:bodyPr>
            <a:lstStyle/>
            <a:p>
              <a:pPr algn="ctr" eaLnBrk="0" hangingPunct="0">
                <a:lnSpc>
                  <a:spcPct val="85000"/>
                </a:lnSpc>
              </a:pPr>
              <a:r>
                <a:rPr lang="en-US" sz="2800">
                  <a:solidFill>
                    <a:srgbClr val="660033"/>
                  </a:solidFill>
                  <a:latin typeface="Arial Black" pitchFamily="34" charset="0"/>
                </a:rPr>
                <a:t>And they said to Joshua, “Truly the LORD has given all the land into our hands; and moreover all the inhabitants of the land are fainthearted because of us.”</a:t>
              </a:r>
              <a:endParaRPr lang="en-US" sz="2800" b="1">
                <a:solidFill>
                  <a:srgbClr val="660033"/>
                </a:solidFill>
                <a:latin typeface="Arial Black" pitchFamily="34" charset="0"/>
              </a:endParaRPr>
            </a:p>
          </p:txBody>
        </p:sp>
        <p:sp>
          <p:nvSpPr>
            <p:cNvPr id="149618" name="Text Box 114"/>
            <p:cNvSpPr txBox="1">
              <a:spLocks noChangeArrowheads="1"/>
            </p:cNvSpPr>
            <p:nvPr/>
          </p:nvSpPr>
          <p:spPr bwMode="auto">
            <a:xfrm>
              <a:off x="2212" y="2171"/>
              <a:ext cx="1487" cy="288"/>
            </a:xfrm>
            <a:prstGeom prst="rect">
              <a:avLst/>
            </a:prstGeom>
            <a:noFill/>
            <a:ln w="9525">
              <a:noFill/>
              <a:miter lim="800000"/>
              <a:headEnd/>
              <a:tailEnd/>
            </a:ln>
            <a:effectLst/>
          </p:spPr>
          <p:txBody>
            <a:bodyPr>
              <a:spAutoFit/>
            </a:bodyPr>
            <a:lstStyle/>
            <a:p>
              <a:pPr algn="ctr" eaLnBrk="0" hangingPunct="0"/>
              <a:r>
                <a:rPr lang="en-US" sz="2400" b="1">
                  <a:solidFill>
                    <a:srgbClr val="5E002F"/>
                  </a:solidFill>
                  <a:latin typeface="Eurostile" pitchFamily="34" charset="0"/>
                </a:rPr>
                <a:t>Joshua</a:t>
              </a:r>
              <a:r>
                <a:rPr lang="en-US" sz="2400" b="1">
                  <a:solidFill>
                    <a:srgbClr val="5E002F"/>
                  </a:solidFill>
                  <a:effectLst>
                    <a:outerShdw blurRad="38100" dist="38100" dir="2700000" algn="tl">
                      <a:srgbClr val="FFFFFF"/>
                    </a:outerShdw>
                  </a:effectLst>
                  <a:latin typeface="Eurostile" pitchFamily="34" charset="0"/>
                </a:rPr>
                <a:t> </a:t>
              </a:r>
              <a:r>
                <a:rPr lang="en-US" sz="2400" b="1">
                  <a:solidFill>
                    <a:srgbClr val="5E002F"/>
                  </a:solidFill>
                  <a:latin typeface="Eurostile" pitchFamily="34" charset="0"/>
                </a:rPr>
                <a:t>22:24</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9590"/>
                                        </p:tgtEl>
                                        <p:attrNameLst>
                                          <p:attrName>style.visibility</p:attrName>
                                        </p:attrNameLst>
                                      </p:cBhvr>
                                      <p:to>
                                        <p:strVal val="visible"/>
                                      </p:to>
                                    </p:set>
                                    <p:animEffect transition="in" filter="barn(outVertical)">
                                      <p:cBhvr>
                                        <p:cTn id="7" dur="500"/>
                                        <p:tgtEl>
                                          <p:spTgt spid="149590"/>
                                        </p:tgtEl>
                                      </p:cBhvr>
                                    </p:animEffect>
                                  </p:childTnLst>
                                </p:cTn>
                              </p:par>
                              <p:par>
                                <p:cTn id="8" presetID="10" presetClass="exit" presetSubtype="0" fill="hold" nodeType="withEffect">
                                  <p:stCondLst>
                                    <p:cond delay="0"/>
                                  </p:stCondLst>
                                  <p:childTnLst>
                                    <p:animEffect transition="out" filter="fade">
                                      <p:cBhvr>
                                        <p:cTn id="9" dur="2000"/>
                                        <p:tgtEl>
                                          <p:spTgt spid="149615"/>
                                        </p:tgtEl>
                                      </p:cBhvr>
                                    </p:animEffect>
                                    <p:set>
                                      <p:cBhvr>
                                        <p:cTn id="10" dur="1" fill="hold">
                                          <p:stCondLst>
                                            <p:cond delay="1999"/>
                                          </p:stCondLst>
                                        </p:cTn>
                                        <p:tgtEl>
                                          <p:spTgt spid="1496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272" fill="hold" nodeType="clickEffect">
                                  <p:stCondLst>
                                    <p:cond delay="0"/>
                                  </p:stCondLst>
                                  <p:childTnLst>
                                    <p:set>
                                      <p:cBhvr>
                                        <p:cTn id="14" dur="1" fill="hold">
                                          <p:stCondLst>
                                            <p:cond delay="0"/>
                                          </p:stCondLst>
                                        </p:cTn>
                                        <p:tgtEl>
                                          <p:spTgt spid="149579"/>
                                        </p:tgtEl>
                                        <p:attrNameLst>
                                          <p:attrName>style.visibility</p:attrName>
                                        </p:attrNameLst>
                                      </p:cBhvr>
                                      <p:to>
                                        <p:strVal val="visible"/>
                                      </p:to>
                                    </p:set>
                                    <p:anim calcmode="lin" valueType="num">
                                      <p:cBhvr>
                                        <p:cTn id="15" dur="1000" fill="hold"/>
                                        <p:tgtEl>
                                          <p:spTgt spid="149579"/>
                                        </p:tgtEl>
                                        <p:attrNameLst>
                                          <p:attrName>ppt_w</p:attrName>
                                        </p:attrNameLst>
                                      </p:cBhvr>
                                      <p:tavLst>
                                        <p:tav tm="0">
                                          <p:val>
                                            <p:strVal val="2/3*#ppt_w"/>
                                          </p:val>
                                        </p:tav>
                                        <p:tav tm="100000">
                                          <p:val>
                                            <p:strVal val="#ppt_w"/>
                                          </p:val>
                                        </p:tav>
                                      </p:tavLst>
                                    </p:anim>
                                    <p:anim calcmode="lin" valueType="num">
                                      <p:cBhvr>
                                        <p:cTn id="16" dur="1000" fill="hold"/>
                                        <p:tgtEl>
                                          <p:spTgt spid="149579"/>
                                        </p:tgtEl>
                                        <p:attrNameLst>
                                          <p:attrName>ppt_h</p:attrName>
                                        </p:attrNameLst>
                                      </p:cBhvr>
                                      <p:tavLst>
                                        <p:tav tm="0">
                                          <p:val>
                                            <p:strVal val="2/3*#ppt_h"/>
                                          </p:val>
                                        </p:tav>
                                        <p:tav tm="100000">
                                          <p:val>
                                            <p:strVal val="#ppt_h"/>
                                          </p:val>
                                        </p:tav>
                                      </p:tavLst>
                                    </p:anim>
                                  </p:childTnLst>
                                </p:cTn>
                              </p:par>
                              <p:par>
                                <p:cTn id="17" presetID="6" presetClass="emph" presetSubtype="0" decel="50000" autoRev="1" fill="remove" nodeType="withEffect">
                                  <p:stCondLst>
                                    <p:cond delay="0"/>
                                  </p:stCondLst>
                                  <p:childTnLst>
                                    <p:animScale>
                                      <p:cBhvr>
                                        <p:cTn id="18" dur="2000" fill="hold"/>
                                        <p:tgtEl>
                                          <p:spTgt spid="149579"/>
                                        </p:tgtEl>
                                      </p:cBhvr>
                                      <p:by x="150000" y="150000"/>
                                    </p:animScale>
                                  </p:childTnLst>
                                </p:cTn>
                              </p:par>
                              <p:par>
                                <p:cTn id="19" presetID="10" presetClass="entr" presetSubtype="0" fill="hold" nodeType="withEffect">
                                  <p:stCondLst>
                                    <p:cond delay="0"/>
                                  </p:stCondLst>
                                  <p:childTnLst>
                                    <p:set>
                                      <p:cBhvr>
                                        <p:cTn id="20" dur="1" fill="hold">
                                          <p:stCondLst>
                                            <p:cond delay="0"/>
                                          </p:stCondLst>
                                        </p:cTn>
                                        <p:tgtEl>
                                          <p:spTgt spid="149578"/>
                                        </p:tgtEl>
                                        <p:attrNameLst>
                                          <p:attrName>style.visibility</p:attrName>
                                        </p:attrNameLst>
                                      </p:cBhvr>
                                      <p:to>
                                        <p:strVal val="visible"/>
                                      </p:to>
                                    </p:set>
                                    <p:animEffect transition="in" filter="fade">
                                      <p:cBhvr>
                                        <p:cTn id="21" dur="2000"/>
                                        <p:tgtEl>
                                          <p:spTgt spid="149578"/>
                                        </p:tgtEl>
                                      </p:cBhvr>
                                    </p:animEffect>
                                  </p:childTnLst>
                                </p:cTn>
                              </p:par>
                              <p:par>
                                <p:cTn id="22" presetID="10" presetClass="entr" presetSubtype="0" fill="hold" nodeType="withEffect">
                                  <p:stCondLst>
                                    <p:cond delay="500"/>
                                  </p:stCondLst>
                                  <p:childTnLst>
                                    <p:set>
                                      <p:cBhvr>
                                        <p:cTn id="23" dur="1" fill="hold">
                                          <p:stCondLst>
                                            <p:cond delay="0"/>
                                          </p:stCondLst>
                                        </p:cTn>
                                        <p:tgtEl>
                                          <p:spTgt spid="149596"/>
                                        </p:tgtEl>
                                        <p:attrNameLst>
                                          <p:attrName>style.visibility</p:attrName>
                                        </p:attrNameLst>
                                      </p:cBhvr>
                                      <p:to>
                                        <p:strVal val="visible"/>
                                      </p:to>
                                    </p:set>
                                    <p:animEffect transition="in" filter="fade">
                                      <p:cBhvr>
                                        <p:cTn id="24" dur="1000"/>
                                        <p:tgtEl>
                                          <p:spTgt spid="149596"/>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149585"/>
                                        </p:tgtEl>
                                        <p:attrNameLst>
                                          <p:attrName>style.visibility</p:attrName>
                                        </p:attrNameLst>
                                      </p:cBhvr>
                                      <p:to>
                                        <p:strVal val="visible"/>
                                      </p:to>
                                    </p:set>
                                    <p:anim calcmode="lin" valueType="num">
                                      <p:cBhvr>
                                        <p:cTn id="29" dur="1000" fill="hold"/>
                                        <p:tgtEl>
                                          <p:spTgt spid="149585"/>
                                        </p:tgtEl>
                                        <p:attrNameLst>
                                          <p:attrName>ppt_x</p:attrName>
                                        </p:attrNameLst>
                                      </p:cBhvr>
                                      <p:tavLst>
                                        <p:tav tm="0">
                                          <p:val>
                                            <p:strVal val="#ppt_x"/>
                                          </p:val>
                                        </p:tav>
                                        <p:tav tm="100000">
                                          <p:val>
                                            <p:strVal val="#ppt_x"/>
                                          </p:val>
                                        </p:tav>
                                      </p:tavLst>
                                    </p:anim>
                                    <p:anim calcmode="lin" valueType="num">
                                      <p:cBhvr>
                                        <p:cTn id="30" dur="1000" fill="hold"/>
                                        <p:tgtEl>
                                          <p:spTgt spid="149585"/>
                                        </p:tgtEl>
                                        <p:attrNameLst>
                                          <p:attrName>ppt_y</p:attrName>
                                        </p:attrNameLst>
                                      </p:cBhvr>
                                      <p:tavLst>
                                        <p:tav tm="0">
                                          <p:val>
                                            <p:strVal val="#ppt_y-#ppt_h/2"/>
                                          </p:val>
                                        </p:tav>
                                        <p:tav tm="100000">
                                          <p:val>
                                            <p:strVal val="#ppt_y"/>
                                          </p:val>
                                        </p:tav>
                                      </p:tavLst>
                                    </p:anim>
                                    <p:anim calcmode="lin" valueType="num">
                                      <p:cBhvr>
                                        <p:cTn id="31" dur="1000" fill="hold"/>
                                        <p:tgtEl>
                                          <p:spTgt spid="149585"/>
                                        </p:tgtEl>
                                        <p:attrNameLst>
                                          <p:attrName>ppt_w</p:attrName>
                                        </p:attrNameLst>
                                      </p:cBhvr>
                                      <p:tavLst>
                                        <p:tav tm="0">
                                          <p:val>
                                            <p:strVal val="#ppt_w"/>
                                          </p:val>
                                        </p:tav>
                                        <p:tav tm="100000">
                                          <p:val>
                                            <p:strVal val="#ppt_w"/>
                                          </p:val>
                                        </p:tav>
                                      </p:tavLst>
                                    </p:anim>
                                    <p:anim calcmode="lin" valueType="num">
                                      <p:cBhvr>
                                        <p:cTn id="32" dur="1000" fill="hold"/>
                                        <p:tgtEl>
                                          <p:spTgt spid="14958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49586"/>
                                        </p:tgtEl>
                                        <p:attrNameLst>
                                          <p:attrName>style.visibility</p:attrName>
                                        </p:attrNameLst>
                                      </p:cBhvr>
                                      <p:to>
                                        <p:strVal val="visible"/>
                                      </p:to>
                                    </p:set>
                                    <p:anim calcmode="lin" valueType="num">
                                      <p:cBhvr>
                                        <p:cTn id="35" dur="1000" fill="hold"/>
                                        <p:tgtEl>
                                          <p:spTgt spid="149586"/>
                                        </p:tgtEl>
                                        <p:attrNameLst>
                                          <p:attrName>ppt_w</p:attrName>
                                        </p:attrNameLst>
                                      </p:cBhvr>
                                      <p:tavLst>
                                        <p:tav tm="0">
                                          <p:val>
                                            <p:fltVal val="0"/>
                                          </p:val>
                                        </p:tav>
                                        <p:tav tm="100000">
                                          <p:val>
                                            <p:strVal val="#ppt_w"/>
                                          </p:val>
                                        </p:tav>
                                      </p:tavLst>
                                    </p:anim>
                                    <p:anim calcmode="lin" valueType="num">
                                      <p:cBhvr>
                                        <p:cTn id="36" dur="1000" fill="hold"/>
                                        <p:tgtEl>
                                          <p:spTgt spid="149586"/>
                                        </p:tgtEl>
                                        <p:attrNameLst>
                                          <p:attrName>ppt_h</p:attrName>
                                        </p:attrNameLst>
                                      </p:cBhvr>
                                      <p:tavLst>
                                        <p:tav tm="0">
                                          <p:val>
                                            <p:fltVal val="0"/>
                                          </p:val>
                                        </p:tav>
                                        <p:tav tm="100000">
                                          <p:val>
                                            <p:strVal val="#ppt_h"/>
                                          </p:val>
                                        </p:tav>
                                      </p:tavLst>
                                    </p:anim>
                                  </p:childTnLst>
                                </p:cTn>
                              </p:par>
                              <p:par>
                                <p:cTn id="37" presetID="10" presetClass="entr" presetSubtype="0" fill="hold" nodeType="withEffect">
                                  <p:stCondLst>
                                    <p:cond delay="0"/>
                                  </p:stCondLst>
                                  <p:childTnLst>
                                    <p:set>
                                      <p:cBhvr>
                                        <p:cTn id="38" dur="1" fill="hold">
                                          <p:stCondLst>
                                            <p:cond delay="0"/>
                                          </p:stCondLst>
                                        </p:cTn>
                                        <p:tgtEl>
                                          <p:spTgt spid="149593"/>
                                        </p:tgtEl>
                                        <p:attrNameLst>
                                          <p:attrName>style.visibility</p:attrName>
                                        </p:attrNameLst>
                                      </p:cBhvr>
                                      <p:to>
                                        <p:strVal val="visible"/>
                                      </p:to>
                                    </p:set>
                                    <p:animEffect transition="in" filter="fade">
                                      <p:cBhvr>
                                        <p:cTn id="39" dur="2000"/>
                                        <p:tgtEl>
                                          <p:spTgt spid="149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85" grpId="0" animBg="1"/>
      <p:bldP spid="14958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0530"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50531" name="Group 3"/>
          <p:cNvGrpSpPr>
            <a:grpSpLocks/>
          </p:cNvGrpSpPr>
          <p:nvPr/>
        </p:nvGrpSpPr>
        <p:grpSpPr bwMode="auto">
          <a:xfrm>
            <a:off x="2590800" y="1866900"/>
            <a:ext cx="4870450" cy="736600"/>
            <a:chOff x="1632" y="1176"/>
            <a:chExt cx="3068" cy="464"/>
          </a:xfrm>
        </p:grpSpPr>
        <p:sp>
          <p:nvSpPr>
            <p:cNvPr id="150532" name="WordArt 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0533" name="WordArt 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0534" name="WordArt 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0535" name="WordArt 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0536" name="WordArt 8"/>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0537" name="WordArt 9"/>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0538" name="Freeform 10"/>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50539" name="WordArt 11"/>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50540" name="Freeform 12"/>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50541" name="WordArt 13"/>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50542" name="Group 14"/>
          <p:cNvGrpSpPr>
            <a:grpSpLocks/>
          </p:cNvGrpSpPr>
          <p:nvPr/>
        </p:nvGrpSpPr>
        <p:grpSpPr bwMode="auto">
          <a:xfrm>
            <a:off x="5638800" y="2565400"/>
            <a:ext cx="685800" cy="330200"/>
            <a:chOff x="2112" y="1236"/>
            <a:chExt cx="1920" cy="924"/>
          </a:xfrm>
        </p:grpSpPr>
        <p:sp>
          <p:nvSpPr>
            <p:cNvPr id="150543" name="Oval 15"/>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50544" name="Group 16"/>
            <p:cNvGrpSpPr>
              <a:grpSpLocks/>
            </p:cNvGrpSpPr>
            <p:nvPr/>
          </p:nvGrpSpPr>
          <p:grpSpPr bwMode="auto">
            <a:xfrm>
              <a:off x="2112" y="1236"/>
              <a:ext cx="1824" cy="924"/>
              <a:chOff x="2112" y="1236"/>
              <a:chExt cx="1824" cy="924"/>
            </a:xfrm>
          </p:grpSpPr>
          <p:sp>
            <p:nvSpPr>
              <p:cNvPr id="150545" name="WordArt 17"/>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50546" name="WordArt 18"/>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50547" name="WordArt 19"/>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50548" name="Group 20"/>
          <p:cNvGrpSpPr>
            <a:grpSpLocks/>
          </p:cNvGrpSpPr>
          <p:nvPr/>
        </p:nvGrpSpPr>
        <p:grpSpPr bwMode="auto">
          <a:xfrm>
            <a:off x="6705600" y="1905000"/>
            <a:ext cx="1447800" cy="1392238"/>
            <a:chOff x="4320" y="1296"/>
            <a:chExt cx="912" cy="877"/>
          </a:xfrm>
        </p:grpSpPr>
        <p:grpSp>
          <p:nvGrpSpPr>
            <p:cNvPr id="150549" name="Group 21"/>
            <p:cNvGrpSpPr>
              <a:grpSpLocks/>
            </p:cNvGrpSpPr>
            <p:nvPr/>
          </p:nvGrpSpPr>
          <p:grpSpPr bwMode="auto">
            <a:xfrm>
              <a:off x="4320" y="1536"/>
              <a:ext cx="574" cy="637"/>
              <a:chOff x="4320" y="1536"/>
              <a:chExt cx="574" cy="637"/>
            </a:xfrm>
          </p:grpSpPr>
          <p:sp>
            <p:nvSpPr>
              <p:cNvPr id="150550" name="WordArt 22"/>
              <p:cNvSpPr>
                <a:spLocks noChangeArrowheads="1" noChangeShapeType="1" noTextEdit="1"/>
              </p:cNvSpPr>
              <p:nvPr/>
            </p:nvSpPr>
            <p:spPr bwMode="auto">
              <a:xfrm>
                <a:off x="4800"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0551" name="Arc 23"/>
              <p:cNvSpPr>
                <a:spLocks/>
              </p:cNvSpPr>
              <p:nvPr/>
            </p:nvSpPr>
            <p:spPr bwMode="auto">
              <a:xfrm rot="6715497">
                <a:off x="4345" y="2029"/>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0552" name="WordArt 24"/>
              <p:cNvSpPr>
                <a:spLocks noChangeArrowheads="1" noChangeShapeType="1" noTextEdit="1"/>
              </p:cNvSpPr>
              <p:nvPr/>
            </p:nvSpPr>
            <p:spPr bwMode="auto">
              <a:xfrm>
                <a:off x="4510" y="2052"/>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0553" name="Arc 25"/>
              <p:cNvSpPr>
                <a:spLocks/>
              </p:cNvSpPr>
              <p:nvPr/>
            </p:nvSpPr>
            <p:spPr bwMode="auto">
              <a:xfrm rot="9622134" flipV="1">
                <a:off x="4558" y="1929"/>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0554" name="WordArt 26"/>
              <p:cNvSpPr>
                <a:spLocks noChangeArrowheads="1" noChangeShapeType="1" noTextEdit="1"/>
              </p:cNvSpPr>
              <p:nvPr/>
            </p:nvSpPr>
            <p:spPr bwMode="auto">
              <a:xfrm rot="-1150740">
                <a:off x="4654" y="1860"/>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0555" name="Arc 27"/>
              <p:cNvSpPr>
                <a:spLocks/>
              </p:cNvSpPr>
              <p:nvPr/>
            </p:nvSpPr>
            <p:spPr bwMode="auto">
              <a:xfrm rot="6715497">
                <a:off x="4681" y="169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0556" name="WordArt 28"/>
              <p:cNvSpPr>
                <a:spLocks noChangeArrowheads="1" noChangeShapeType="1" noTextEdit="1"/>
              </p:cNvSpPr>
              <p:nvPr/>
            </p:nvSpPr>
            <p:spPr bwMode="auto">
              <a:xfrm>
                <a:off x="4846" y="171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0557" name="Arc 29"/>
              <p:cNvSpPr>
                <a:spLocks/>
              </p:cNvSpPr>
              <p:nvPr/>
            </p:nvSpPr>
            <p:spPr bwMode="auto">
              <a:xfrm rot="8773144" flipV="1">
                <a:off x="4825" y="1584"/>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grpSp>
        <p:grpSp>
          <p:nvGrpSpPr>
            <p:cNvPr id="150558" name="Group 30"/>
            <p:cNvGrpSpPr>
              <a:grpSpLocks/>
            </p:cNvGrpSpPr>
            <p:nvPr/>
          </p:nvGrpSpPr>
          <p:grpSpPr bwMode="auto">
            <a:xfrm>
              <a:off x="4800" y="1488"/>
              <a:ext cx="432" cy="101"/>
              <a:chOff x="4800" y="1488"/>
              <a:chExt cx="432" cy="101"/>
            </a:xfrm>
          </p:grpSpPr>
          <p:sp>
            <p:nvSpPr>
              <p:cNvPr id="150559" name="Arc 31"/>
              <p:cNvSpPr>
                <a:spLocks/>
              </p:cNvSpPr>
              <p:nvPr/>
            </p:nvSpPr>
            <p:spPr bwMode="auto">
              <a:xfrm rot="-12756078">
                <a:off x="5048" y="1488"/>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0560" name="Arc 32"/>
              <p:cNvSpPr>
                <a:spLocks/>
              </p:cNvSpPr>
              <p:nvPr/>
            </p:nvSpPr>
            <p:spPr bwMode="auto">
              <a:xfrm rot="14637100" flipV="1">
                <a:off x="4848" y="1488"/>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0561" name="WordArt 33"/>
              <p:cNvSpPr>
                <a:spLocks noChangeArrowheads="1" noChangeShapeType="1" noTextEdit="1"/>
              </p:cNvSpPr>
              <p:nvPr/>
            </p:nvSpPr>
            <p:spPr bwMode="auto">
              <a:xfrm>
                <a:off x="4992"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0562" name="WordArt 34"/>
              <p:cNvSpPr>
                <a:spLocks noChangeArrowheads="1" noChangeShapeType="1" noTextEdit="1"/>
              </p:cNvSpPr>
              <p:nvPr/>
            </p:nvSpPr>
            <p:spPr bwMode="auto">
              <a:xfrm rot="14733363">
                <a:off x="5184"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grpSp>
        <p:grpSp>
          <p:nvGrpSpPr>
            <p:cNvPr id="150563" name="Group 35"/>
            <p:cNvGrpSpPr>
              <a:grpSpLocks/>
            </p:cNvGrpSpPr>
            <p:nvPr/>
          </p:nvGrpSpPr>
          <p:grpSpPr bwMode="auto">
            <a:xfrm>
              <a:off x="5136" y="1392"/>
              <a:ext cx="58" cy="136"/>
              <a:chOff x="5136" y="1392"/>
              <a:chExt cx="58" cy="136"/>
            </a:xfrm>
          </p:grpSpPr>
          <p:sp>
            <p:nvSpPr>
              <p:cNvPr id="150564" name="Arc 36"/>
              <p:cNvSpPr>
                <a:spLocks/>
              </p:cNvSpPr>
              <p:nvPr/>
            </p:nvSpPr>
            <p:spPr bwMode="auto">
              <a:xfrm rot="19833633" flipV="1">
                <a:off x="5136" y="1392"/>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824100"/>
                </a:solidFill>
                <a:round/>
                <a:headEnd/>
                <a:tailEnd/>
              </a:ln>
              <a:effectLst/>
            </p:spPr>
            <p:txBody>
              <a:bodyPr anchor="ctr">
                <a:spAutoFit/>
              </a:bodyPr>
              <a:lstStyle/>
              <a:p>
                <a:endParaRPr lang="en-US"/>
              </a:p>
            </p:txBody>
          </p:sp>
          <p:sp>
            <p:nvSpPr>
              <p:cNvPr id="150565" name="AutoShape 37"/>
              <p:cNvSpPr>
                <a:spLocks noChangeArrowheads="1"/>
              </p:cNvSpPr>
              <p:nvPr/>
            </p:nvSpPr>
            <p:spPr bwMode="auto">
              <a:xfrm rot="-1424285">
                <a:off x="5146" y="1392"/>
                <a:ext cx="48" cy="48"/>
              </a:xfrm>
              <a:prstGeom prst="triangle">
                <a:avLst>
                  <a:gd name="adj" fmla="val 52083"/>
                </a:avLst>
              </a:prstGeom>
              <a:solidFill>
                <a:srgbClr val="824100"/>
              </a:solidFill>
              <a:ln w="19050" algn="ctr">
                <a:solidFill>
                  <a:srgbClr val="824100"/>
                </a:solidFill>
                <a:miter lim="800000"/>
                <a:headEnd/>
                <a:tailEnd/>
              </a:ln>
              <a:effectLst/>
            </p:spPr>
            <p:txBody>
              <a:bodyPr anchor="ctr">
                <a:spAutoFit/>
              </a:bodyPr>
              <a:lstStyle/>
              <a:p>
                <a:endParaRPr lang="en-US"/>
              </a:p>
            </p:txBody>
          </p:sp>
        </p:grpSp>
        <p:sp>
          <p:nvSpPr>
            <p:cNvPr id="150566" name="AutoShape 38"/>
            <p:cNvSpPr>
              <a:spLocks noChangeArrowheads="1"/>
            </p:cNvSpPr>
            <p:nvPr/>
          </p:nvSpPr>
          <p:spPr bwMode="auto">
            <a:xfrm flipH="1">
              <a:off x="5088" y="1296"/>
              <a:ext cx="48" cy="48"/>
            </a:xfrm>
            <a:prstGeom prst="triangle">
              <a:avLst>
                <a:gd name="adj" fmla="val 50000"/>
              </a:avLst>
            </a:prstGeom>
            <a:solidFill>
              <a:srgbClr val="CC6600"/>
            </a:solidFill>
            <a:ln w="57150" algn="ctr">
              <a:solidFill>
                <a:srgbClr val="824100"/>
              </a:solidFill>
              <a:miter lim="800000"/>
              <a:headEnd/>
              <a:tailEnd/>
            </a:ln>
            <a:effectLst/>
          </p:spPr>
          <p:txBody>
            <a:bodyPr anchor="ctr">
              <a:spAutoFit/>
            </a:bodyPr>
            <a:lstStyle/>
            <a:p>
              <a:endParaRPr lang="en-US"/>
            </a:p>
          </p:txBody>
        </p:sp>
      </p:grpSp>
      <p:grpSp>
        <p:nvGrpSpPr>
          <p:cNvPr id="150567" name="Group 39"/>
          <p:cNvGrpSpPr>
            <a:grpSpLocks/>
          </p:cNvGrpSpPr>
          <p:nvPr/>
        </p:nvGrpSpPr>
        <p:grpSpPr bwMode="auto">
          <a:xfrm>
            <a:off x="2540000" y="1981200"/>
            <a:ext cx="4927600" cy="2773363"/>
            <a:chOff x="1600" y="1248"/>
            <a:chExt cx="3104" cy="1747"/>
          </a:xfrm>
        </p:grpSpPr>
        <p:sp>
          <p:nvSpPr>
            <p:cNvPr id="150568" name="Oval 40"/>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50569" name="Group 41"/>
            <p:cNvGrpSpPr>
              <a:grpSpLocks/>
            </p:cNvGrpSpPr>
            <p:nvPr/>
          </p:nvGrpSpPr>
          <p:grpSpPr bwMode="auto">
            <a:xfrm>
              <a:off x="1600" y="1248"/>
              <a:ext cx="3104" cy="1747"/>
              <a:chOff x="1600" y="1248"/>
              <a:chExt cx="3104" cy="1747"/>
            </a:xfrm>
          </p:grpSpPr>
          <p:grpSp>
            <p:nvGrpSpPr>
              <p:cNvPr id="150570" name="Group 42"/>
              <p:cNvGrpSpPr>
                <a:grpSpLocks/>
              </p:cNvGrpSpPr>
              <p:nvPr/>
            </p:nvGrpSpPr>
            <p:grpSpPr bwMode="auto">
              <a:xfrm>
                <a:off x="1600" y="1567"/>
                <a:ext cx="1057" cy="1386"/>
                <a:chOff x="1600" y="1567"/>
                <a:chExt cx="1057" cy="1386"/>
              </a:xfrm>
            </p:grpSpPr>
            <p:sp>
              <p:nvSpPr>
                <p:cNvPr id="150571" name="Freeform 43"/>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72" name="Freeform 44"/>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50573" name="Group 45"/>
                <p:cNvGrpSpPr>
                  <a:grpSpLocks/>
                </p:cNvGrpSpPr>
                <p:nvPr/>
              </p:nvGrpSpPr>
              <p:grpSpPr bwMode="auto">
                <a:xfrm>
                  <a:off x="1920" y="1595"/>
                  <a:ext cx="672" cy="1252"/>
                  <a:chOff x="1920" y="1595"/>
                  <a:chExt cx="672" cy="1252"/>
                </a:xfrm>
              </p:grpSpPr>
              <p:sp>
                <p:nvSpPr>
                  <p:cNvPr id="150574" name="Freeform 46"/>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75" name="Freeform 47"/>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76" name="Freeform 48"/>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77" name="Freeform 49"/>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78" name="Freeform 50"/>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50579" name="Oval 51"/>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0580" name="Oval 52"/>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0581" name="Oval 53"/>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50582" name="Group 54"/>
              <p:cNvGrpSpPr>
                <a:grpSpLocks/>
              </p:cNvGrpSpPr>
              <p:nvPr/>
            </p:nvGrpSpPr>
            <p:grpSpPr bwMode="auto">
              <a:xfrm>
                <a:off x="2832" y="1248"/>
                <a:ext cx="1872" cy="1747"/>
                <a:chOff x="2832" y="1248"/>
                <a:chExt cx="1872" cy="1747"/>
              </a:xfrm>
            </p:grpSpPr>
            <p:sp>
              <p:nvSpPr>
                <p:cNvPr id="150583" name="Oval 55"/>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0584" name="Oval 56"/>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0585" name="Freeform 57"/>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86" name="Freeform 58"/>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87" name="Freeform 59"/>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88" name="Freeform 60"/>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89" name="Oval 61"/>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0590" name="Freeform 62"/>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91" name="Freeform 63"/>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92" name="Freeform 64"/>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93" name="Freeform 65"/>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94" name="Freeform 66"/>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95" name="Freeform 67"/>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96" name="Freeform 68"/>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97" name="Freeform 69"/>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98" name="Freeform 70"/>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0599" name="Freeform 71"/>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50600" name="WordArt 72"/>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50601" name="Oval 73"/>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50602" name="Text Box 74"/>
          <p:cNvSpPr txBox="1">
            <a:spLocks noChangeArrowheads="1"/>
          </p:cNvSpPr>
          <p:nvPr/>
        </p:nvSpPr>
        <p:spPr bwMode="auto">
          <a:xfrm>
            <a:off x="304800" y="30163"/>
            <a:ext cx="2286000" cy="579437"/>
          </a:xfrm>
          <a:prstGeom prst="rect">
            <a:avLst/>
          </a:prstGeom>
          <a:noFill/>
          <a:ln w="9525" algn="ctr">
            <a:noFill/>
            <a:miter lim="800000"/>
            <a:headEnd/>
            <a:tailEnd/>
          </a:ln>
          <a:effectLst/>
        </p:spPr>
        <p:txBody>
          <a:bodyPr>
            <a:spAutoFit/>
          </a:bodyPr>
          <a:lstStyle/>
          <a:p>
            <a:pPr eaLnBrk="0" hangingPunct="0"/>
            <a:r>
              <a:rPr lang="en-US" sz="3200" u="sng" dirty="0">
                <a:solidFill>
                  <a:srgbClr val="00FFFF"/>
                </a:solidFill>
                <a:latin typeface="Fette Engschrift" pitchFamily="2" charset="0"/>
              </a:rPr>
              <a:t>Entering Canaan</a:t>
            </a:r>
          </a:p>
        </p:txBody>
      </p:sp>
      <p:grpSp>
        <p:nvGrpSpPr>
          <p:cNvPr id="150603" name="Group 75"/>
          <p:cNvGrpSpPr>
            <a:grpSpLocks/>
          </p:cNvGrpSpPr>
          <p:nvPr/>
        </p:nvGrpSpPr>
        <p:grpSpPr bwMode="auto">
          <a:xfrm>
            <a:off x="3130550" y="1600200"/>
            <a:ext cx="2362200" cy="693738"/>
            <a:chOff x="2016" y="1008"/>
            <a:chExt cx="1488" cy="437"/>
          </a:xfrm>
        </p:grpSpPr>
        <p:sp>
          <p:nvSpPr>
            <p:cNvPr id="150604" name="Rectangle 76"/>
            <p:cNvSpPr>
              <a:spLocks noChangeArrowheads="1"/>
            </p:cNvSpPr>
            <p:nvPr/>
          </p:nvSpPr>
          <p:spPr bwMode="auto">
            <a:xfrm>
              <a:off x="2105" y="1008"/>
              <a:ext cx="1310" cy="432"/>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50605" name="Text Box 77"/>
            <p:cNvSpPr txBox="1">
              <a:spLocks noChangeArrowheads="1"/>
            </p:cNvSpPr>
            <p:nvPr/>
          </p:nvSpPr>
          <p:spPr bwMode="auto">
            <a:xfrm>
              <a:off x="2016" y="1019"/>
              <a:ext cx="1488" cy="426"/>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400" b="1">
                  <a:solidFill>
                    <a:srgbClr val="000099"/>
                  </a:solidFill>
                </a:rPr>
                <a:t>Foundation</a:t>
              </a:r>
            </a:p>
            <a:p>
              <a:pPr algn="ctr" eaLnBrk="0" hangingPunct="0">
                <a:lnSpc>
                  <a:spcPct val="80000"/>
                </a:lnSpc>
              </a:pPr>
              <a:r>
                <a:rPr lang="en-US" sz="2400" b="1">
                  <a:solidFill>
                    <a:srgbClr val="000099"/>
                  </a:solidFill>
                </a:rPr>
                <a:t>of substance</a:t>
              </a:r>
            </a:p>
          </p:txBody>
        </p:sp>
      </p:grpSp>
      <p:sp>
        <p:nvSpPr>
          <p:cNvPr id="150606" name="AutoShape 78"/>
          <p:cNvSpPr>
            <a:spLocks noChangeArrowheads="1"/>
          </p:cNvSpPr>
          <p:nvPr/>
        </p:nvSpPr>
        <p:spPr bwMode="auto">
          <a:xfrm rot="5400000">
            <a:off x="4273550" y="101600"/>
            <a:ext cx="228600" cy="4724400"/>
          </a:xfrm>
          <a:prstGeom prst="downArrow">
            <a:avLst>
              <a:gd name="adj1" fmla="val 41667"/>
              <a:gd name="adj2" fmla="val 206284"/>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50607" name="Group 79"/>
          <p:cNvGrpSpPr>
            <a:grpSpLocks/>
          </p:cNvGrpSpPr>
          <p:nvPr/>
        </p:nvGrpSpPr>
        <p:grpSpPr bwMode="auto">
          <a:xfrm>
            <a:off x="2178050" y="2578100"/>
            <a:ext cx="4267200" cy="457200"/>
            <a:chOff x="1440" y="1584"/>
            <a:chExt cx="2688" cy="288"/>
          </a:xfrm>
        </p:grpSpPr>
        <p:sp>
          <p:nvSpPr>
            <p:cNvPr id="150608" name="Rectangle 80"/>
            <p:cNvSpPr>
              <a:spLocks noChangeArrowheads="1"/>
            </p:cNvSpPr>
            <p:nvPr/>
          </p:nvSpPr>
          <p:spPr bwMode="auto">
            <a:xfrm>
              <a:off x="1470" y="1608"/>
              <a:ext cx="2628" cy="239"/>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50609" name="Text Box 81"/>
            <p:cNvSpPr txBox="1">
              <a:spLocks noChangeArrowheads="1"/>
            </p:cNvSpPr>
            <p:nvPr/>
          </p:nvSpPr>
          <p:spPr bwMode="auto">
            <a:xfrm>
              <a:off x="1440" y="1584"/>
              <a:ext cx="2688" cy="28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r>
                <a:rPr lang="en-US" sz="2400">
                  <a:solidFill>
                    <a:schemeClr val="bg1"/>
                  </a:solidFill>
                  <a:latin typeface="Impact" pitchFamily="34" charset="0"/>
                </a:rPr>
                <a:t>Success of dispensation to start</a:t>
              </a:r>
            </a:p>
          </p:txBody>
        </p:sp>
      </p:grpSp>
      <p:grpSp>
        <p:nvGrpSpPr>
          <p:cNvPr id="150610" name="Group 82"/>
          <p:cNvGrpSpPr>
            <a:grpSpLocks/>
          </p:cNvGrpSpPr>
          <p:nvPr/>
        </p:nvGrpSpPr>
        <p:grpSpPr bwMode="auto">
          <a:xfrm>
            <a:off x="6445250" y="1892300"/>
            <a:ext cx="1752600" cy="990600"/>
            <a:chOff x="4176" y="1584"/>
            <a:chExt cx="1104" cy="624"/>
          </a:xfrm>
        </p:grpSpPr>
        <p:sp>
          <p:nvSpPr>
            <p:cNvPr id="150611" name="Oval 83"/>
            <p:cNvSpPr>
              <a:spLocks noChangeArrowheads="1"/>
            </p:cNvSpPr>
            <p:nvPr/>
          </p:nvSpPr>
          <p:spPr bwMode="auto">
            <a:xfrm>
              <a:off x="4176" y="1584"/>
              <a:ext cx="1104" cy="624"/>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grpSp>
          <p:nvGrpSpPr>
            <p:cNvPr id="150612" name="Group 84"/>
            <p:cNvGrpSpPr>
              <a:grpSpLocks/>
            </p:cNvGrpSpPr>
            <p:nvPr/>
          </p:nvGrpSpPr>
          <p:grpSpPr bwMode="auto">
            <a:xfrm>
              <a:off x="4333" y="1784"/>
              <a:ext cx="791" cy="288"/>
              <a:chOff x="4368" y="1808"/>
              <a:chExt cx="791" cy="288"/>
            </a:xfrm>
          </p:grpSpPr>
          <p:sp>
            <p:nvSpPr>
              <p:cNvPr id="150613" name="WordArt 85"/>
              <p:cNvSpPr>
                <a:spLocks noChangeArrowheads="1" noChangeShapeType="1" noTextEdit="1"/>
              </p:cNvSpPr>
              <p:nvPr/>
            </p:nvSpPr>
            <p:spPr bwMode="auto">
              <a:xfrm>
                <a:off x="4425" y="1808"/>
                <a:ext cx="678" cy="144"/>
              </a:xfrm>
              <a:prstGeom prst="rect">
                <a:avLst/>
              </a:prstGeom>
            </p:spPr>
            <p:txBody>
              <a:bodyPr spcFirstLastPara="1" wrap="none" fromWordArt="1">
                <a:prstTxWarp prst="textArchUp">
                  <a:avLst>
                    <a:gd name="adj" fmla="val 10800000"/>
                  </a:avLst>
                </a:prstTxWarp>
              </a:bodyPr>
              <a:lstStyle/>
              <a:p>
                <a:pPr algn="ctr"/>
                <a:r>
                  <a:rPr lang="en-US" sz="3600" kern="10" dirty="0">
                    <a:ln w="19050">
                      <a:solidFill>
                        <a:srgbClr val="680000"/>
                      </a:solidFill>
                      <a:round/>
                      <a:headEnd/>
                      <a:tailEnd/>
                    </a:ln>
                    <a:solidFill>
                      <a:schemeClr val="bg1"/>
                    </a:solidFill>
                    <a:latin typeface="Impact"/>
                  </a:rPr>
                  <a:t>Younger</a:t>
                </a:r>
              </a:p>
            </p:txBody>
          </p:sp>
          <p:sp>
            <p:nvSpPr>
              <p:cNvPr id="150614" name="WordArt 86"/>
              <p:cNvSpPr>
                <a:spLocks noChangeArrowheads="1" noChangeShapeType="1" noTextEdit="1"/>
              </p:cNvSpPr>
              <p:nvPr/>
            </p:nvSpPr>
            <p:spPr bwMode="auto">
              <a:xfrm>
                <a:off x="4368" y="1952"/>
                <a:ext cx="791" cy="144"/>
              </a:xfrm>
              <a:prstGeom prst="rect">
                <a:avLst/>
              </a:prstGeom>
            </p:spPr>
            <p:txBody>
              <a:bodyPr spcFirstLastPara="1" wrap="none" fromWordArt="1">
                <a:prstTxWarp prst="textArchDown">
                  <a:avLst>
                    <a:gd name="adj" fmla="val 0"/>
                  </a:avLst>
                </a:prstTxWarp>
              </a:bodyPr>
              <a:lstStyle/>
              <a:p>
                <a:pPr algn="ctr"/>
                <a:r>
                  <a:rPr lang="en-US" sz="3600" kern="10" dirty="0">
                    <a:ln w="19050">
                      <a:solidFill>
                        <a:srgbClr val="680000"/>
                      </a:solidFill>
                      <a:round/>
                      <a:headEnd/>
                      <a:tailEnd/>
                    </a:ln>
                    <a:solidFill>
                      <a:schemeClr val="bg1"/>
                    </a:solidFill>
                    <a:latin typeface="Impact"/>
                  </a:rPr>
                  <a:t>Israelites</a:t>
                </a:r>
              </a:p>
            </p:txBody>
          </p:sp>
        </p:grpSp>
      </p:grpSp>
      <p:sp>
        <p:nvSpPr>
          <p:cNvPr id="150615" name="AutoShape 87"/>
          <p:cNvSpPr>
            <a:spLocks noChangeArrowheads="1"/>
          </p:cNvSpPr>
          <p:nvPr/>
        </p:nvSpPr>
        <p:spPr bwMode="auto">
          <a:xfrm rot="10800000">
            <a:off x="1344613" y="1362075"/>
            <a:ext cx="207962" cy="623888"/>
          </a:xfrm>
          <a:prstGeom prst="downArrow">
            <a:avLst>
              <a:gd name="adj1" fmla="val 41380"/>
              <a:gd name="adj2" fmla="val 70250"/>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50616" name="Group 88"/>
          <p:cNvGrpSpPr>
            <a:grpSpLocks/>
          </p:cNvGrpSpPr>
          <p:nvPr/>
        </p:nvGrpSpPr>
        <p:grpSpPr bwMode="auto">
          <a:xfrm>
            <a:off x="1106488" y="673100"/>
            <a:ext cx="684212" cy="676275"/>
            <a:chOff x="4704" y="288"/>
            <a:chExt cx="672" cy="720"/>
          </a:xfrm>
        </p:grpSpPr>
        <p:sp>
          <p:nvSpPr>
            <p:cNvPr id="150617" name="Oval 89"/>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50618" name="WordArt 90"/>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50619" name="Group 91"/>
          <p:cNvGrpSpPr>
            <a:grpSpLocks/>
          </p:cNvGrpSpPr>
          <p:nvPr/>
        </p:nvGrpSpPr>
        <p:grpSpPr bwMode="auto">
          <a:xfrm>
            <a:off x="915988" y="1636713"/>
            <a:ext cx="1066800" cy="488950"/>
            <a:chOff x="1344" y="2736"/>
            <a:chExt cx="1056" cy="528"/>
          </a:xfrm>
        </p:grpSpPr>
        <p:sp>
          <p:nvSpPr>
            <p:cNvPr id="150620" name="Oval 92"/>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0621" name="WordArt 93"/>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150622" name="Group 94"/>
          <p:cNvGrpSpPr>
            <a:grpSpLocks/>
          </p:cNvGrpSpPr>
          <p:nvPr/>
        </p:nvGrpSpPr>
        <p:grpSpPr bwMode="auto">
          <a:xfrm>
            <a:off x="912813" y="2209800"/>
            <a:ext cx="1066800" cy="487363"/>
            <a:chOff x="480" y="1680"/>
            <a:chExt cx="893" cy="408"/>
          </a:xfrm>
        </p:grpSpPr>
        <p:sp>
          <p:nvSpPr>
            <p:cNvPr id="150623" name="Oval 95"/>
            <p:cNvSpPr>
              <a:spLocks noChangeArrowheads="1"/>
            </p:cNvSpPr>
            <p:nvPr/>
          </p:nvSpPr>
          <p:spPr bwMode="auto">
            <a:xfrm>
              <a:off x="480" y="1680"/>
              <a:ext cx="893" cy="40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0624" name="WordArt 96"/>
            <p:cNvSpPr>
              <a:spLocks noChangeArrowheads="1" noChangeShapeType="1" noTextEdit="1"/>
            </p:cNvSpPr>
            <p:nvPr/>
          </p:nvSpPr>
          <p:spPr bwMode="auto">
            <a:xfrm>
              <a:off x="609" y="1773"/>
              <a:ext cx="635" cy="22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pic>
        <p:nvPicPr>
          <p:cNvPr id="150625" name="Picture 97" descr="Joshua making a covenant with the people"/>
          <p:cNvPicPr>
            <a:picLocks noChangeAspect="1" noChangeArrowheads="1"/>
          </p:cNvPicPr>
          <p:nvPr/>
        </p:nvPicPr>
        <p:blipFill>
          <a:blip r:embed="rId4">
            <a:lum bright="12000" contrast="-12000"/>
          </a:blip>
          <a:srcRect l="1245" t="1564"/>
          <a:stretch>
            <a:fillRect/>
          </a:stretch>
        </p:blipFill>
        <p:spPr bwMode="auto">
          <a:xfrm>
            <a:off x="466725" y="573088"/>
            <a:ext cx="8178800" cy="5387975"/>
          </a:xfrm>
          <a:prstGeom prst="rect">
            <a:avLst/>
          </a:prstGeom>
          <a:solidFill>
            <a:srgbClr val="FFFFE3"/>
          </a:solidFill>
        </p:spPr>
      </p:pic>
      <p:grpSp>
        <p:nvGrpSpPr>
          <p:cNvPr id="150626" name="Group 98"/>
          <p:cNvGrpSpPr>
            <a:grpSpLocks/>
          </p:cNvGrpSpPr>
          <p:nvPr/>
        </p:nvGrpSpPr>
        <p:grpSpPr bwMode="auto">
          <a:xfrm>
            <a:off x="3298825" y="3097216"/>
            <a:ext cx="2017713" cy="350816"/>
            <a:chOff x="2019" y="1910"/>
            <a:chExt cx="1275" cy="222"/>
          </a:xfrm>
        </p:grpSpPr>
        <p:sp>
          <p:nvSpPr>
            <p:cNvPr id="150627" name="Oval 99"/>
            <p:cNvSpPr>
              <a:spLocks noChangeArrowheads="1"/>
            </p:cNvSpPr>
            <p:nvPr/>
          </p:nvSpPr>
          <p:spPr bwMode="auto">
            <a:xfrm>
              <a:off x="2019" y="1910"/>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0628" name="Text Box 100"/>
            <p:cNvSpPr txBox="1">
              <a:spLocks noChangeArrowheads="1"/>
            </p:cNvSpPr>
            <p:nvPr/>
          </p:nvSpPr>
          <p:spPr bwMode="auto">
            <a:xfrm>
              <a:off x="2080" y="1927"/>
              <a:ext cx="1152" cy="205"/>
            </a:xfrm>
            <a:prstGeom prst="rect">
              <a:avLst/>
            </a:prstGeom>
            <a:noFill/>
            <a:ln w="19050" algn="ctr">
              <a:noFill/>
              <a:miter lim="800000"/>
              <a:headEnd/>
              <a:tailEnd/>
            </a:ln>
            <a:effectLst/>
          </p:spPr>
          <p:txBody>
            <a:bodyPr>
              <a:spAutoFit/>
            </a:bodyPr>
            <a:lstStyle/>
            <a:p>
              <a:pPr algn="ctr" eaLnBrk="0" hangingPunct="0">
                <a:lnSpc>
                  <a:spcPct val="90000"/>
                </a:lnSpc>
              </a:pPr>
              <a:r>
                <a:rPr lang="en-US" sz="1700" dirty="0">
                  <a:solidFill>
                    <a:srgbClr val="4C2600"/>
                  </a:solidFill>
                  <a:latin typeface="Impact" pitchFamily="34" charset="0"/>
                </a:rPr>
                <a:t>Three-day course</a:t>
              </a:r>
            </a:p>
          </p:txBody>
        </p:sp>
      </p:grpSp>
      <p:grpSp>
        <p:nvGrpSpPr>
          <p:cNvPr id="150629" name="Group 101"/>
          <p:cNvGrpSpPr>
            <a:grpSpLocks/>
          </p:cNvGrpSpPr>
          <p:nvPr/>
        </p:nvGrpSpPr>
        <p:grpSpPr bwMode="auto">
          <a:xfrm>
            <a:off x="6440488" y="1890713"/>
            <a:ext cx="1746250" cy="987425"/>
            <a:chOff x="4176" y="1584"/>
            <a:chExt cx="1104" cy="624"/>
          </a:xfrm>
        </p:grpSpPr>
        <p:sp>
          <p:nvSpPr>
            <p:cNvPr id="150630" name="Oval 102"/>
            <p:cNvSpPr>
              <a:spLocks noChangeArrowheads="1"/>
            </p:cNvSpPr>
            <p:nvPr/>
          </p:nvSpPr>
          <p:spPr bwMode="auto">
            <a:xfrm>
              <a:off x="4176" y="1584"/>
              <a:ext cx="1104" cy="624"/>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grpSp>
          <p:nvGrpSpPr>
            <p:cNvPr id="150631" name="Group 103"/>
            <p:cNvGrpSpPr>
              <a:grpSpLocks/>
            </p:cNvGrpSpPr>
            <p:nvPr/>
          </p:nvGrpSpPr>
          <p:grpSpPr bwMode="auto">
            <a:xfrm>
              <a:off x="4333" y="1787"/>
              <a:ext cx="791" cy="288"/>
              <a:chOff x="4368" y="1811"/>
              <a:chExt cx="791" cy="288"/>
            </a:xfrm>
          </p:grpSpPr>
          <p:sp>
            <p:nvSpPr>
              <p:cNvPr id="150632" name="WordArt 104"/>
              <p:cNvSpPr>
                <a:spLocks noChangeArrowheads="1" noChangeShapeType="1" noTextEdit="1"/>
              </p:cNvSpPr>
              <p:nvPr/>
            </p:nvSpPr>
            <p:spPr bwMode="auto">
              <a:xfrm>
                <a:off x="4425" y="1811"/>
                <a:ext cx="678" cy="144"/>
              </a:xfrm>
              <a:prstGeom prst="rect">
                <a:avLst/>
              </a:prstGeom>
            </p:spPr>
            <p:txBody>
              <a:bodyPr spcFirstLastPara="1" wrap="none" fromWordArt="1">
                <a:prstTxWarp prst="textArchUp">
                  <a:avLst>
                    <a:gd name="adj" fmla="val 10800000"/>
                  </a:avLst>
                </a:prstTxWarp>
              </a:bodyPr>
              <a:lstStyle/>
              <a:p>
                <a:pPr algn="ctr"/>
                <a:r>
                  <a:rPr lang="en-US" sz="3600" kern="10" dirty="0">
                    <a:ln w="19050">
                      <a:solidFill>
                        <a:srgbClr val="680000"/>
                      </a:solidFill>
                      <a:round/>
                      <a:headEnd/>
                      <a:tailEnd/>
                    </a:ln>
                    <a:solidFill>
                      <a:schemeClr val="bg1"/>
                    </a:solidFill>
                    <a:latin typeface="Impact"/>
                  </a:rPr>
                  <a:t>Younger</a:t>
                </a:r>
              </a:p>
            </p:txBody>
          </p:sp>
          <p:sp>
            <p:nvSpPr>
              <p:cNvPr id="150633" name="WordArt 105"/>
              <p:cNvSpPr>
                <a:spLocks noChangeArrowheads="1" noChangeShapeType="1" noTextEdit="1"/>
              </p:cNvSpPr>
              <p:nvPr/>
            </p:nvSpPr>
            <p:spPr bwMode="auto">
              <a:xfrm>
                <a:off x="4368" y="1955"/>
                <a:ext cx="791" cy="144"/>
              </a:xfrm>
              <a:prstGeom prst="rect">
                <a:avLst/>
              </a:prstGeom>
            </p:spPr>
            <p:txBody>
              <a:bodyPr spcFirstLastPara="1" wrap="none" fromWordArt="1">
                <a:prstTxWarp prst="textArchDown">
                  <a:avLst>
                    <a:gd name="adj" fmla="val 0"/>
                  </a:avLst>
                </a:prstTxWarp>
              </a:bodyPr>
              <a:lstStyle/>
              <a:p>
                <a:pPr algn="ctr"/>
                <a:r>
                  <a:rPr lang="en-US" sz="3600" kern="10" dirty="0">
                    <a:ln w="19050">
                      <a:solidFill>
                        <a:srgbClr val="680000"/>
                      </a:solidFill>
                      <a:round/>
                      <a:headEnd/>
                      <a:tailEnd/>
                    </a:ln>
                    <a:solidFill>
                      <a:schemeClr val="bg1"/>
                    </a:solidFill>
                    <a:latin typeface="Impact"/>
                  </a:rPr>
                  <a:t>Israelites</a:t>
                </a:r>
              </a:p>
            </p:txBody>
          </p:sp>
        </p:grpSp>
      </p:grpSp>
      <p:grpSp>
        <p:nvGrpSpPr>
          <p:cNvPr id="150634" name="Group 106"/>
          <p:cNvGrpSpPr>
            <a:grpSpLocks/>
          </p:cNvGrpSpPr>
          <p:nvPr/>
        </p:nvGrpSpPr>
        <p:grpSpPr bwMode="auto">
          <a:xfrm>
            <a:off x="912813" y="2211388"/>
            <a:ext cx="1063625" cy="485775"/>
            <a:chOff x="480" y="1680"/>
            <a:chExt cx="893" cy="408"/>
          </a:xfrm>
        </p:grpSpPr>
        <p:sp>
          <p:nvSpPr>
            <p:cNvPr id="150635" name="Oval 107"/>
            <p:cNvSpPr>
              <a:spLocks noChangeArrowheads="1"/>
            </p:cNvSpPr>
            <p:nvPr/>
          </p:nvSpPr>
          <p:spPr bwMode="auto">
            <a:xfrm>
              <a:off x="480" y="1680"/>
              <a:ext cx="893" cy="40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0636" name="WordArt 108"/>
            <p:cNvSpPr>
              <a:spLocks noChangeArrowheads="1" noChangeShapeType="1" noTextEdit="1"/>
            </p:cNvSpPr>
            <p:nvPr/>
          </p:nvSpPr>
          <p:spPr bwMode="auto">
            <a:xfrm>
              <a:off x="609" y="1773"/>
              <a:ext cx="635" cy="22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sp>
        <p:nvSpPr>
          <p:cNvPr id="150637" name="Rectangle 109"/>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50638" name="Group 110"/>
          <p:cNvGrpSpPr>
            <a:grpSpLocks/>
          </p:cNvGrpSpPr>
          <p:nvPr/>
        </p:nvGrpSpPr>
        <p:grpSpPr bwMode="auto">
          <a:xfrm>
            <a:off x="838200" y="5854700"/>
            <a:ext cx="7315200" cy="739775"/>
            <a:chOff x="528" y="3696"/>
            <a:chExt cx="4608" cy="466"/>
          </a:xfrm>
        </p:grpSpPr>
        <p:sp>
          <p:nvSpPr>
            <p:cNvPr id="150639" name="Text Box 111"/>
            <p:cNvSpPr txBox="1">
              <a:spLocks noChangeArrowheads="1"/>
            </p:cNvSpPr>
            <p:nvPr/>
          </p:nvSpPr>
          <p:spPr bwMode="auto">
            <a:xfrm>
              <a:off x="735" y="3736"/>
              <a:ext cx="4401" cy="426"/>
            </a:xfrm>
            <a:prstGeom prst="rect">
              <a:avLst/>
            </a:prstGeom>
            <a:noFill/>
            <a:ln w="9525">
              <a:noFill/>
              <a:miter lim="800000"/>
              <a:headEnd/>
              <a:tailEnd/>
            </a:ln>
            <a:effectLst/>
          </p:spPr>
          <p:txBody>
            <a:bodyPr>
              <a:spAutoFit/>
            </a:bodyPr>
            <a:lstStyle/>
            <a:p>
              <a:pPr eaLnBrk="0" hangingPunct="0">
                <a:lnSpc>
                  <a:spcPct val="80000"/>
                </a:lnSpc>
              </a:pPr>
              <a:r>
                <a:rPr lang="en-US" sz="2400" b="1">
                  <a:solidFill>
                    <a:schemeClr val="bg1"/>
                  </a:solidFill>
                  <a:latin typeface="Arial Narrow" pitchFamily="34" charset="0"/>
                </a:rPr>
                <a:t>The </a:t>
              </a:r>
              <a:r>
                <a:rPr lang="en-US" sz="2400" b="1" u="sng">
                  <a:solidFill>
                    <a:schemeClr val="bg1"/>
                  </a:solidFill>
                  <a:latin typeface="Arial Narrow" pitchFamily="34" charset="0"/>
                </a:rPr>
                <a:t>Israelites</a:t>
              </a:r>
              <a:r>
                <a:rPr lang="en-US" sz="2400" b="1">
                  <a:solidFill>
                    <a:schemeClr val="bg1"/>
                  </a:solidFill>
                  <a:latin typeface="Arial Narrow" pitchFamily="34" charset="0"/>
                </a:rPr>
                <a:t> under </a:t>
              </a:r>
              <a:r>
                <a:rPr lang="en-US" sz="2400" b="1" u="sng">
                  <a:solidFill>
                    <a:schemeClr val="bg1"/>
                  </a:solidFill>
                  <a:latin typeface="Arial Narrow" pitchFamily="34" charset="0"/>
                </a:rPr>
                <a:t>Joshua’s</a:t>
              </a:r>
              <a:r>
                <a:rPr lang="en-US" sz="2400" b="1">
                  <a:solidFill>
                    <a:schemeClr val="bg1"/>
                  </a:solidFill>
                  <a:latin typeface="Arial Narrow" pitchFamily="34" charset="0"/>
                </a:rPr>
                <a:t> leadership passed through a </a:t>
              </a:r>
              <a:r>
                <a:rPr lang="en-US" sz="2400" b="1" u="sng">
                  <a:solidFill>
                    <a:schemeClr val="bg1"/>
                  </a:solidFill>
                  <a:latin typeface="Arial Narrow" pitchFamily="34" charset="0"/>
                </a:rPr>
                <a:t>three-day course</a:t>
              </a:r>
              <a:r>
                <a:rPr lang="en-US" sz="2400" b="1">
                  <a:solidFill>
                    <a:schemeClr val="bg1"/>
                  </a:solidFill>
                  <a:latin typeface="Arial Narrow" pitchFamily="34" charset="0"/>
                </a:rPr>
                <a:t> before they crossed the Jordan River.</a:t>
              </a:r>
              <a:r>
                <a:rPr lang="en-US" sz="2200" b="1">
                  <a:solidFill>
                    <a:schemeClr val="bg1"/>
                  </a:solidFill>
                  <a:latin typeface="Arial Narrow" pitchFamily="34" charset="0"/>
                </a:rPr>
                <a:t> </a:t>
              </a:r>
              <a:endParaRPr lang="en-US" sz="2000" u="sng">
                <a:solidFill>
                  <a:schemeClr val="bg1"/>
                </a:solidFill>
              </a:endParaRPr>
            </a:p>
          </p:txBody>
        </p:sp>
        <p:sp>
          <p:nvSpPr>
            <p:cNvPr id="150640" name="Text Box 112"/>
            <p:cNvSpPr txBox="1">
              <a:spLocks noChangeArrowheads="1"/>
            </p:cNvSpPr>
            <p:nvPr/>
          </p:nvSpPr>
          <p:spPr bwMode="auto">
            <a:xfrm>
              <a:off x="528" y="3696"/>
              <a:ext cx="202"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0602"/>
                                        </p:tgtEl>
                                        <p:attrNameLst>
                                          <p:attrName>style.visibility</p:attrName>
                                        </p:attrNameLst>
                                      </p:cBhvr>
                                      <p:to>
                                        <p:strVal val="visible"/>
                                      </p:to>
                                    </p:set>
                                    <p:anim calcmode="lin" valueType="num">
                                      <p:cBhvr>
                                        <p:cTn id="7" dur="1000" fill="hold"/>
                                        <p:tgtEl>
                                          <p:spTgt spid="150602"/>
                                        </p:tgtEl>
                                        <p:attrNameLst>
                                          <p:attrName>ppt_w</p:attrName>
                                        </p:attrNameLst>
                                      </p:cBhvr>
                                      <p:tavLst>
                                        <p:tav tm="0">
                                          <p:val>
                                            <p:strVal val="#ppt_w*0.70"/>
                                          </p:val>
                                        </p:tav>
                                        <p:tav tm="100000">
                                          <p:val>
                                            <p:strVal val="#ppt_w"/>
                                          </p:val>
                                        </p:tav>
                                      </p:tavLst>
                                    </p:anim>
                                    <p:anim calcmode="lin" valueType="num">
                                      <p:cBhvr>
                                        <p:cTn id="8" dur="1000" fill="hold"/>
                                        <p:tgtEl>
                                          <p:spTgt spid="150602"/>
                                        </p:tgtEl>
                                        <p:attrNameLst>
                                          <p:attrName>ppt_h</p:attrName>
                                        </p:attrNameLst>
                                      </p:cBhvr>
                                      <p:tavLst>
                                        <p:tav tm="0">
                                          <p:val>
                                            <p:strVal val="#ppt_h"/>
                                          </p:val>
                                        </p:tav>
                                        <p:tav tm="100000">
                                          <p:val>
                                            <p:strVal val="#ppt_h"/>
                                          </p:val>
                                        </p:tav>
                                      </p:tavLst>
                                    </p:anim>
                                    <p:animEffect transition="in" filter="fade">
                                      <p:cBhvr>
                                        <p:cTn id="9" dur="1000"/>
                                        <p:tgtEl>
                                          <p:spTgt spid="15060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50638"/>
                                        </p:tgtEl>
                                        <p:attrNameLst>
                                          <p:attrName>style.visibility</p:attrName>
                                        </p:attrNameLst>
                                      </p:cBhvr>
                                      <p:to>
                                        <p:strVal val="visible"/>
                                      </p:to>
                                    </p:set>
                                    <p:animEffect transition="in" filter="barn(outVertical)">
                                      <p:cBhvr>
                                        <p:cTn id="14" dur="500"/>
                                        <p:tgtEl>
                                          <p:spTgt spid="150638"/>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50629"/>
                                        </p:tgtEl>
                                        <p:attrNameLst>
                                          <p:attrName>style.visibility</p:attrName>
                                        </p:attrNameLst>
                                      </p:cBhvr>
                                      <p:to>
                                        <p:strVal val="visible"/>
                                      </p:to>
                                    </p:set>
                                    <p:anim calcmode="lin" valueType="num">
                                      <p:cBhvr>
                                        <p:cTn id="19" dur="1000" fill="hold"/>
                                        <p:tgtEl>
                                          <p:spTgt spid="150629"/>
                                        </p:tgtEl>
                                        <p:attrNameLst>
                                          <p:attrName>ppt_w</p:attrName>
                                        </p:attrNameLst>
                                      </p:cBhvr>
                                      <p:tavLst>
                                        <p:tav tm="0">
                                          <p:val>
                                            <p:fltVal val="0"/>
                                          </p:val>
                                        </p:tav>
                                        <p:tav tm="100000">
                                          <p:val>
                                            <p:strVal val="#ppt_w"/>
                                          </p:val>
                                        </p:tav>
                                      </p:tavLst>
                                    </p:anim>
                                    <p:anim calcmode="lin" valueType="num">
                                      <p:cBhvr>
                                        <p:cTn id="20" dur="1000" fill="hold"/>
                                        <p:tgtEl>
                                          <p:spTgt spid="15062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50634"/>
                                        </p:tgtEl>
                                        <p:attrNameLst>
                                          <p:attrName>style.visibility</p:attrName>
                                        </p:attrNameLst>
                                      </p:cBhvr>
                                      <p:to>
                                        <p:strVal val="visible"/>
                                      </p:to>
                                    </p:set>
                                    <p:anim calcmode="lin" valueType="num">
                                      <p:cBhvr>
                                        <p:cTn id="25" dur="500" fill="hold"/>
                                        <p:tgtEl>
                                          <p:spTgt spid="150634"/>
                                        </p:tgtEl>
                                        <p:attrNameLst>
                                          <p:attrName>ppt_w</p:attrName>
                                        </p:attrNameLst>
                                      </p:cBhvr>
                                      <p:tavLst>
                                        <p:tav tm="0">
                                          <p:val>
                                            <p:fltVal val="0"/>
                                          </p:val>
                                        </p:tav>
                                        <p:tav tm="100000">
                                          <p:val>
                                            <p:strVal val="#ppt_w"/>
                                          </p:val>
                                        </p:tav>
                                      </p:tavLst>
                                    </p:anim>
                                    <p:anim calcmode="lin" valueType="num">
                                      <p:cBhvr>
                                        <p:cTn id="26" dur="500" fill="hold"/>
                                        <p:tgtEl>
                                          <p:spTgt spid="150634"/>
                                        </p:tgtEl>
                                        <p:attrNameLst>
                                          <p:attrName>ppt_h</p:attrName>
                                        </p:attrNameLst>
                                      </p:cBhvr>
                                      <p:tavLst>
                                        <p:tav tm="0">
                                          <p:val>
                                            <p:fltVal val="0"/>
                                          </p:val>
                                        </p:tav>
                                        <p:tav tm="100000">
                                          <p:val>
                                            <p:strVal val="#ppt_h"/>
                                          </p:val>
                                        </p:tav>
                                      </p:tavLst>
                                    </p:anim>
                                  </p:childTnLst>
                                </p:cTn>
                              </p:par>
                              <p:par>
                                <p:cTn id="27" presetID="6" presetClass="emph" presetSubtype="0" decel="50000" autoRev="1" fill="remove" nodeType="withEffect">
                                  <p:stCondLst>
                                    <p:cond delay="0"/>
                                  </p:stCondLst>
                                  <p:childTnLst>
                                    <p:animScale>
                                      <p:cBhvr>
                                        <p:cTn id="28" dur="1000" fill="hold"/>
                                        <p:tgtEl>
                                          <p:spTgt spid="150634"/>
                                        </p:tgtEl>
                                      </p:cBhvr>
                                      <p:by x="175000" y="175000"/>
                                    </p:animScale>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nodeType="clickEffect">
                                  <p:stCondLst>
                                    <p:cond delay="0"/>
                                  </p:stCondLst>
                                  <p:childTnLst>
                                    <p:set>
                                      <p:cBhvr>
                                        <p:cTn id="32" dur="1" fill="hold">
                                          <p:stCondLst>
                                            <p:cond delay="0"/>
                                          </p:stCondLst>
                                        </p:cTn>
                                        <p:tgtEl>
                                          <p:spTgt spid="150626"/>
                                        </p:tgtEl>
                                        <p:attrNameLst>
                                          <p:attrName>style.visibility</p:attrName>
                                        </p:attrNameLst>
                                      </p:cBhvr>
                                      <p:to>
                                        <p:strVal val="visible"/>
                                      </p:to>
                                    </p:set>
                                    <p:anim calcmode="lin" valueType="num">
                                      <p:cBhvr>
                                        <p:cTn id="33" dur="1000" fill="hold"/>
                                        <p:tgtEl>
                                          <p:spTgt spid="150626"/>
                                        </p:tgtEl>
                                        <p:attrNameLst>
                                          <p:attrName>ppt_w</p:attrName>
                                        </p:attrNameLst>
                                      </p:cBhvr>
                                      <p:tavLst>
                                        <p:tav tm="0">
                                          <p:val>
                                            <p:strVal val="2/3*#ppt_w"/>
                                          </p:val>
                                        </p:tav>
                                        <p:tav tm="100000">
                                          <p:val>
                                            <p:strVal val="#ppt_w"/>
                                          </p:val>
                                        </p:tav>
                                      </p:tavLst>
                                    </p:anim>
                                    <p:anim calcmode="lin" valueType="num">
                                      <p:cBhvr>
                                        <p:cTn id="34" dur="1000" fill="hold"/>
                                        <p:tgtEl>
                                          <p:spTgt spid="150626"/>
                                        </p:tgtEl>
                                        <p:attrNameLst>
                                          <p:attrName>ppt_h</p:attrName>
                                        </p:attrNameLst>
                                      </p:cBhvr>
                                      <p:tavLst>
                                        <p:tav tm="0">
                                          <p:val>
                                            <p:strVal val="2/3*#ppt_h"/>
                                          </p:val>
                                        </p:tav>
                                        <p:tav tm="100000">
                                          <p:val>
                                            <p:strVal val="#ppt_h"/>
                                          </p:val>
                                        </p:tav>
                                      </p:tavLst>
                                    </p:anim>
                                  </p:childTnLst>
                                </p:cTn>
                              </p:par>
                              <p:par>
                                <p:cTn id="35" presetID="6" presetClass="emph" presetSubtype="0" decel="50000" autoRev="1" fill="remove" nodeType="withEffect">
                                  <p:stCondLst>
                                    <p:cond delay="0"/>
                                  </p:stCondLst>
                                  <p:childTnLst>
                                    <p:animScale>
                                      <p:cBhvr>
                                        <p:cTn id="36" dur="1000" fill="hold"/>
                                        <p:tgtEl>
                                          <p:spTgt spid="150626"/>
                                        </p:tgtEl>
                                      </p:cBhvr>
                                      <p:by x="220000" y="100000"/>
                                    </p:animScale>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2000"/>
                                        <p:tgtEl>
                                          <p:spTgt spid="150629"/>
                                        </p:tgtEl>
                                      </p:cBhvr>
                                    </p:animEffect>
                                    <p:set>
                                      <p:cBhvr>
                                        <p:cTn id="40" dur="1" fill="hold">
                                          <p:stCondLst>
                                            <p:cond delay="1999"/>
                                          </p:stCondLst>
                                        </p:cTn>
                                        <p:tgtEl>
                                          <p:spTgt spid="15062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150634"/>
                                        </p:tgtEl>
                                      </p:cBhvr>
                                    </p:animEffect>
                                    <p:set>
                                      <p:cBhvr>
                                        <p:cTn id="43" dur="1" fill="hold">
                                          <p:stCondLst>
                                            <p:cond delay="1999"/>
                                          </p:stCondLst>
                                        </p:cTn>
                                        <p:tgtEl>
                                          <p:spTgt spid="15063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150626"/>
                                        </p:tgtEl>
                                      </p:cBhvr>
                                    </p:animEffect>
                                    <p:set>
                                      <p:cBhvr>
                                        <p:cTn id="46" dur="1" fill="hold">
                                          <p:stCondLst>
                                            <p:cond delay="1999"/>
                                          </p:stCondLst>
                                        </p:cTn>
                                        <p:tgtEl>
                                          <p:spTgt spid="1506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2"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1554"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51555" name="Group 3"/>
          <p:cNvGrpSpPr>
            <a:grpSpLocks/>
          </p:cNvGrpSpPr>
          <p:nvPr/>
        </p:nvGrpSpPr>
        <p:grpSpPr bwMode="auto">
          <a:xfrm>
            <a:off x="2590800" y="1866900"/>
            <a:ext cx="4870450" cy="736600"/>
            <a:chOff x="1632" y="1176"/>
            <a:chExt cx="3068" cy="464"/>
          </a:xfrm>
        </p:grpSpPr>
        <p:sp>
          <p:nvSpPr>
            <p:cNvPr id="151556" name="WordArt 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1557" name="WordArt 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1558" name="WordArt 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1559" name="WordArt 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1560" name="WordArt 8"/>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1561" name="WordArt 9"/>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1562" name="Freeform 10"/>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51563" name="WordArt 11"/>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51564" name="Freeform 12"/>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51565" name="WordArt 13"/>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51566" name="Group 14"/>
          <p:cNvGrpSpPr>
            <a:grpSpLocks/>
          </p:cNvGrpSpPr>
          <p:nvPr/>
        </p:nvGrpSpPr>
        <p:grpSpPr bwMode="auto">
          <a:xfrm>
            <a:off x="5638800" y="2565400"/>
            <a:ext cx="685800" cy="330200"/>
            <a:chOff x="2112" y="1236"/>
            <a:chExt cx="1920" cy="924"/>
          </a:xfrm>
        </p:grpSpPr>
        <p:sp>
          <p:nvSpPr>
            <p:cNvPr id="151567" name="Oval 15"/>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51568" name="Group 16"/>
            <p:cNvGrpSpPr>
              <a:grpSpLocks/>
            </p:cNvGrpSpPr>
            <p:nvPr/>
          </p:nvGrpSpPr>
          <p:grpSpPr bwMode="auto">
            <a:xfrm>
              <a:off x="2112" y="1236"/>
              <a:ext cx="1824" cy="924"/>
              <a:chOff x="2112" y="1236"/>
              <a:chExt cx="1824" cy="924"/>
            </a:xfrm>
          </p:grpSpPr>
          <p:sp>
            <p:nvSpPr>
              <p:cNvPr id="151569" name="WordArt 17"/>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51570" name="WordArt 18"/>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51571" name="WordArt 19"/>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51572" name="Group 20"/>
          <p:cNvGrpSpPr>
            <a:grpSpLocks/>
          </p:cNvGrpSpPr>
          <p:nvPr/>
        </p:nvGrpSpPr>
        <p:grpSpPr bwMode="auto">
          <a:xfrm>
            <a:off x="6705600" y="1905000"/>
            <a:ext cx="1447800" cy="1392238"/>
            <a:chOff x="4320" y="1296"/>
            <a:chExt cx="912" cy="877"/>
          </a:xfrm>
        </p:grpSpPr>
        <p:grpSp>
          <p:nvGrpSpPr>
            <p:cNvPr id="151573" name="Group 21"/>
            <p:cNvGrpSpPr>
              <a:grpSpLocks/>
            </p:cNvGrpSpPr>
            <p:nvPr/>
          </p:nvGrpSpPr>
          <p:grpSpPr bwMode="auto">
            <a:xfrm>
              <a:off x="4320" y="1536"/>
              <a:ext cx="574" cy="637"/>
              <a:chOff x="4320" y="1536"/>
              <a:chExt cx="574" cy="637"/>
            </a:xfrm>
          </p:grpSpPr>
          <p:sp>
            <p:nvSpPr>
              <p:cNvPr id="151574" name="WordArt 22"/>
              <p:cNvSpPr>
                <a:spLocks noChangeArrowheads="1" noChangeShapeType="1" noTextEdit="1"/>
              </p:cNvSpPr>
              <p:nvPr/>
            </p:nvSpPr>
            <p:spPr bwMode="auto">
              <a:xfrm>
                <a:off x="4800"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1575" name="Arc 23"/>
              <p:cNvSpPr>
                <a:spLocks/>
              </p:cNvSpPr>
              <p:nvPr/>
            </p:nvSpPr>
            <p:spPr bwMode="auto">
              <a:xfrm rot="6715497">
                <a:off x="4345" y="2029"/>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1576" name="WordArt 24"/>
              <p:cNvSpPr>
                <a:spLocks noChangeArrowheads="1" noChangeShapeType="1" noTextEdit="1"/>
              </p:cNvSpPr>
              <p:nvPr/>
            </p:nvSpPr>
            <p:spPr bwMode="auto">
              <a:xfrm>
                <a:off x="4510" y="2052"/>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1577" name="Arc 25"/>
              <p:cNvSpPr>
                <a:spLocks/>
              </p:cNvSpPr>
              <p:nvPr/>
            </p:nvSpPr>
            <p:spPr bwMode="auto">
              <a:xfrm rot="9622134" flipV="1">
                <a:off x="4558" y="1929"/>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1578" name="WordArt 26"/>
              <p:cNvSpPr>
                <a:spLocks noChangeArrowheads="1" noChangeShapeType="1" noTextEdit="1"/>
              </p:cNvSpPr>
              <p:nvPr/>
            </p:nvSpPr>
            <p:spPr bwMode="auto">
              <a:xfrm rot="-1150740">
                <a:off x="4654" y="1860"/>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1579" name="Arc 27"/>
              <p:cNvSpPr>
                <a:spLocks/>
              </p:cNvSpPr>
              <p:nvPr/>
            </p:nvSpPr>
            <p:spPr bwMode="auto">
              <a:xfrm rot="6715497">
                <a:off x="4681" y="169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1580" name="WordArt 28"/>
              <p:cNvSpPr>
                <a:spLocks noChangeArrowheads="1" noChangeShapeType="1" noTextEdit="1"/>
              </p:cNvSpPr>
              <p:nvPr/>
            </p:nvSpPr>
            <p:spPr bwMode="auto">
              <a:xfrm>
                <a:off x="4846" y="171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1581" name="Arc 29"/>
              <p:cNvSpPr>
                <a:spLocks/>
              </p:cNvSpPr>
              <p:nvPr/>
            </p:nvSpPr>
            <p:spPr bwMode="auto">
              <a:xfrm rot="8773144" flipV="1">
                <a:off x="4825" y="1584"/>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grpSp>
        <p:grpSp>
          <p:nvGrpSpPr>
            <p:cNvPr id="151582" name="Group 30"/>
            <p:cNvGrpSpPr>
              <a:grpSpLocks/>
            </p:cNvGrpSpPr>
            <p:nvPr/>
          </p:nvGrpSpPr>
          <p:grpSpPr bwMode="auto">
            <a:xfrm>
              <a:off x="4800" y="1488"/>
              <a:ext cx="432" cy="101"/>
              <a:chOff x="4800" y="1488"/>
              <a:chExt cx="432" cy="101"/>
            </a:xfrm>
          </p:grpSpPr>
          <p:sp>
            <p:nvSpPr>
              <p:cNvPr id="151583" name="Arc 31"/>
              <p:cNvSpPr>
                <a:spLocks/>
              </p:cNvSpPr>
              <p:nvPr/>
            </p:nvSpPr>
            <p:spPr bwMode="auto">
              <a:xfrm rot="-12756078">
                <a:off x="5048" y="1488"/>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1584" name="Arc 32"/>
              <p:cNvSpPr>
                <a:spLocks/>
              </p:cNvSpPr>
              <p:nvPr/>
            </p:nvSpPr>
            <p:spPr bwMode="auto">
              <a:xfrm rot="14637100" flipV="1">
                <a:off x="4848" y="1488"/>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1585" name="WordArt 33"/>
              <p:cNvSpPr>
                <a:spLocks noChangeArrowheads="1" noChangeShapeType="1" noTextEdit="1"/>
              </p:cNvSpPr>
              <p:nvPr/>
            </p:nvSpPr>
            <p:spPr bwMode="auto">
              <a:xfrm>
                <a:off x="4992"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1586" name="WordArt 34"/>
              <p:cNvSpPr>
                <a:spLocks noChangeArrowheads="1" noChangeShapeType="1" noTextEdit="1"/>
              </p:cNvSpPr>
              <p:nvPr/>
            </p:nvSpPr>
            <p:spPr bwMode="auto">
              <a:xfrm rot="14733363">
                <a:off x="5184"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grpSp>
        <p:grpSp>
          <p:nvGrpSpPr>
            <p:cNvPr id="151587" name="Group 35"/>
            <p:cNvGrpSpPr>
              <a:grpSpLocks/>
            </p:cNvGrpSpPr>
            <p:nvPr/>
          </p:nvGrpSpPr>
          <p:grpSpPr bwMode="auto">
            <a:xfrm>
              <a:off x="5136" y="1392"/>
              <a:ext cx="58" cy="136"/>
              <a:chOff x="5136" y="1392"/>
              <a:chExt cx="58" cy="136"/>
            </a:xfrm>
          </p:grpSpPr>
          <p:sp>
            <p:nvSpPr>
              <p:cNvPr id="151588" name="Arc 36"/>
              <p:cNvSpPr>
                <a:spLocks/>
              </p:cNvSpPr>
              <p:nvPr/>
            </p:nvSpPr>
            <p:spPr bwMode="auto">
              <a:xfrm rot="19833633" flipV="1">
                <a:off x="5136" y="1392"/>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824100"/>
                </a:solidFill>
                <a:round/>
                <a:headEnd/>
                <a:tailEnd/>
              </a:ln>
              <a:effectLst/>
            </p:spPr>
            <p:txBody>
              <a:bodyPr anchor="ctr">
                <a:spAutoFit/>
              </a:bodyPr>
              <a:lstStyle/>
              <a:p>
                <a:endParaRPr lang="en-US"/>
              </a:p>
            </p:txBody>
          </p:sp>
          <p:sp>
            <p:nvSpPr>
              <p:cNvPr id="151589" name="AutoShape 37"/>
              <p:cNvSpPr>
                <a:spLocks noChangeArrowheads="1"/>
              </p:cNvSpPr>
              <p:nvPr/>
            </p:nvSpPr>
            <p:spPr bwMode="auto">
              <a:xfrm rot="-1424285">
                <a:off x="5146" y="1392"/>
                <a:ext cx="48" cy="48"/>
              </a:xfrm>
              <a:prstGeom prst="triangle">
                <a:avLst>
                  <a:gd name="adj" fmla="val 52083"/>
                </a:avLst>
              </a:prstGeom>
              <a:solidFill>
                <a:srgbClr val="824100"/>
              </a:solidFill>
              <a:ln w="19050" algn="ctr">
                <a:solidFill>
                  <a:srgbClr val="824100"/>
                </a:solidFill>
                <a:miter lim="800000"/>
                <a:headEnd/>
                <a:tailEnd/>
              </a:ln>
              <a:effectLst/>
            </p:spPr>
            <p:txBody>
              <a:bodyPr anchor="ctr">
                <a:spAutoFit/>
              </a:bodyPr>
              <a:lstStyle/>
              <a:p>
                <a:endParaRPr lang="en-US"/>
              </a:p>
            </p:txBody>
          </p:sp>
        </p:grpSp>
        <p:sp>
          <p:nvSpPr>
            <p:cNvPr id="151590" name="AutoShape 38"/>
            <p:cNvSpPr>
              <a:spLocks noChangeArrowheads="1"/>
            </p:cNvSpPr>
            <p:nvPr/>
          </p:nvSpPr>
          <p:spPr bwMode="auto">
            <a:xfrm flipH="1">
              <a:off x="5088" y="1296"/>
              <a:ext cx="48" cy="48"/>
            </a:xfrm>
            <a:prstGeom prst="triangle">
              <a:avLst>
                <a:gd name="adj" fmla="val 50000"/>
              </a:avLst>
            </a:prstGeom>
            <a:solidFill>
              <a:srgbClr val="CC6600"/>
            </a:solidFill>
            <a:ln w="57150" algn="ctr">
              <a:solidFill>
                <a:srgbClr val="824100"/>
              </a:solidFill>
              <a:miter lim="800000"/>
              <a:headEnd/>
              <a:tailEnd/>
            </a:ln>
            <a:effectLst/>
          </p:spPr>
          <p:txBody>
            <a:bodyPr anchor="ctr">
              <a:spAutoFit/>
            </a:bodyPr>
            <a:lstStyle/>
            <a:p>
              <a:endParaRPr lang="en-US"/>
            </a:p>
          </p:txBody>
        </p:sp>
      </p:grpSp>
      <p:grpSp>
        <p:nvGrpSpPr>
          <p:cNvPr id="151591" name="Group 39"/>
          <p:cNvGrpSpPr>
            <a:grpSpLocks/>
          </p:cNvGrpSpPr>
          <p:nvPr/>
        </p:nvGrpSpPr>
        <p:grpSpPr bwMode="auto">
          <a:xfrm>
            <a:off x="2540000" y="1981200"/>
            <a:ext cx="4927600" cy="2773363"/>
            <a:chOff x="1600" y="1248"/>
            <a:chExt cx="3104" cy="1747"/>
          </a:xfrm>
        </p:grpSpPr>
        <p:sp>
          <p:nvSpPr>
            <p:cNvPr id="151592" name="Oval 40"/>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51593" name="Group 41"/>
            <p:cNvGrpSpPr>
              <a:grpSpLocks/>
            </p:cNvGrpSpPr>
            <p:nvPr/>
          </p:nvGrpSpPr>
          <p:grpSpPr bwMode="auto">
            <a:xfrm>
              <a:off x="1600" y="1248"/>
              <a:ext cx="3104" cy="1747"/>
              <a:chOff x="1600" y="1248"/>
              <a:chExt cx="3104" cy="1747"/>
            </a:xfrm>
          </p:grpSpPr>
          <p:grpSp>
            <p:nvGrpSpPr>
              <p:cNvPr id="151594" name="Group 42"/>
              <p:cNvGrpSpPr>
                <a:grpSpLocks/>
              </p:cNvGrpSpPr>
              <p:nvPr/>
            </p:nvGrpSpPr>
            <p:grpSpPr bwMode="auto">
              <a:xfrm>
                <a:off x="1600" y="1567"/>
                <a:ext cx="1057" cy="1386"/>
                <a:chOff x="1600" y="1567"/>
                <a:chExt cx="1057" cy="1386"/>
              </a:xfrm>
            </p:grpSpPr>
            <p:sp>
              <p:nvSpPr>
                <p:cNvPr id="151595" name="Freeform 43"/>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596" name="Freeform 44"/>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51597" name="Group 45"/>
                <p:cNvGrpSpPr>
                  <a:grpSpLocks/>
                </p:cNvGrpSpPr>
                <p:nvPr/>
              </p:nvGrpSpPr>
              <p:grpSpPr bwMode="auto">
                <a:xfrm>
                  <a:off x="1920" y="1595"/>
                  <a:ext cx="672" cy="1252"/>
                  <a:chOff x="1920" y="1595"/>
                  <a:chExt cx="672" cy="1252"/>
                </a:xfrm>
              </p:grpSpPr>
              <p:sp>
                <p:nvSpPr>
                  <p:cNvPr id="151598" name="Freeform 46"/>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599" name="Freeform 47"/>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00" name="Freeform 48"/>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01" name="Freeform 49"/>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02" name="Freeform 50"/>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51603" name="Oval 51"/>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1604" name="Oval 52"/>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1605" name="Oval 53"/>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51606" name="Group 54"/>
              <p:cNvGrpSpPr>
                <a:grpSpLocks/>
              </p:cNvGrpSpPr>
              <p:nvPr/>
            </p:nvGrpSpPr>
            <p:grpSpPr bwMode="auto">
              <a:xfrm>
                <a:off x="2832" y="1248"/>
                <a:ext cx="1872" cy="1747"/>
                <a:chOff x="2832" y="1248"/>
                <a:chExt cx="1872" cy="1747"/>
              </a:xfrm>
            </p:grpSpPr>
            <p:sp>
              <p:nvSpPr>
                <p:cNvPr id="151607" name="Oval 55"/>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1608" name="Oval 56"/>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1609" name="Freeform 57"/>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10" name="Freeform 58"/>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11" name="Freeform 59"/>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12" name="Freeform 60"/>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13" name="Oval 61"/>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1614" name="Freeform 62"/>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15" name="Freeform 63"/>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16" name="Freeform 64"/>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17" name="Freeform 65"/>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18" name="Freeform 66"/>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19" name="Freeform 67"/>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20" name="Freeform 68"/>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21" name="Freeform 69"/>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22" name="Freeform 70"/>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1623" name="Freeform 71"/>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51624" name="WordArt 72"/>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51625" name="Oval 73"/>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51626" name="Text Box 74"/>
          <p:cNvSpPr txBox="1">
            <a:spLocks noChangeArrowheads="1"/>
          </p:cNvSpPr>
          <p:nvPr/>
        </p:nvSpPr>
        <p:spPr bwMode="auto">
          <a:xfrm>
            <a:off x="304800" y="30163"/>
            <a:ext cx="2286000" cy="579437"/>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Entering Canaan</a:t>
            </a:r>
          </a:p>
        </p:txBody>
      </p:sp>
      <p:grpSp>
        <p:nvGrpSpPr>
          <p:cNvPr id="151627" name="Group 75"/>
          <p:cNvGrpSpPr>
            <a:grpSpLocks/>
          </p:cNvGrpSpPr>
          <p:nvPr/>
        </p:nvGrpSpPr>
        <p:grpSpPr bwMode="auto">
          <a:xfrm>
            <a:off x="3130550" y="1600200"/>
            <a:ext cx="2362200" cy="693738"/>
            <a:chOff x="2016" y="1008"/>
            <a:chExt cx="1488" cy="437"/>
          </a:xfrm>
        </p:grpSpPr>
        <p:sp>
          <p:nvSpPr>
            <p:cNvPr id="151628" name="Rectangle 76"/>
            <p:cNvSpPr>
              <a:spLocks noChangeArrowheads="1"/>
            </p:cNvSpPr>
            <p:nvPr/>
          </p:nvSpPr>
          <p:spPr bwMode="auto">
            <a:xfrm>
              <a:off x="2105" y="1008"/>
              <a:ext cx="1310" cy="432"/>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51629" name="Text Box 77"/>
            <p:cNvSpPr txBox="1">
              <a:spLocks noChangeArrowheads="1"/>
            </p:cNvSpPr>
            <p:nvPr/>
          </p:nvSpPr>
          <p:spPr bwMode="auto">
            <a:xfrm>
              <a:off x="2016" y="1019"/>
              <a:ext cx="1488" cy="426"/>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400" b="1">
                  <a:solidFill>
                    <a:srgbClr val="000099"/>
                  </a:solidFill>
                </a:rPr>
                <a:t>Foundation</a:t>
              </a:r>
            </a:p>
            <a:p>
              <a:pPr algn="ctr" eaLnBrk="0" hangingPunct="0">
                <a:lnSpc>
                  <a:spcPct val="80000"/>
                </a:lnSpc>
              </a:pPr>
              <a:r>
                <a:rPr lang="en-US" sz="2400" b="1">
                  <a:solidFill>
                    <a:srgbClr val="000099"/>
                  </a:solidFill>
                </a:rPr>
                <a:t>of substance</a:t>
              </a:r>
            </a:p>
          </p:txBody>
        </p:sp>
      </p:grpSp>
      <p:sp>
        <p:nvSpPr>
          <p:cNvPr id="151630" name="AutoShape 78"/>
          <p:cNvSpPr>
            <a:spLocks noChangeArrowheads="1"/>
          </p:cNvSpPr>
          <p:nvPr/>
        </p:nvSpPr>
        <p:spPr bwMode="auto">
          <a:xfrm rot="5400000">
            <a:off x="4273550" y="101600"/>
            <a:ext cx="228600" cy="4724400"/>
          </a:xfrm>
          <a:prstGeom prst="downArrow">
            <a:avLst>
              <a:gd name="adj1" fmla="val 41667"/>
              <a:gd name="adj2" fmla="val 206284"/>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51631" name="Group 79"/>
          <p:cNvGrpSpPr>
            <a:grpSpLocks/>
          </p:cNvGrpSpPr>
          <p:nvPr/>
        </p:nvGrpSpPr>
        <p:grpSpPr bwMode="auto">
          <a:xfrm>
            <a:off x="6445250" y="1892300"/>
            <a:ext cx="1752600" cy="990600"/>
            <a:chOff x="4176" y="1584"/>
            <a:chExt cx="1104" cy="624"/>
          </a:xfrm>
        </p:grpSpPr>
        <p:sp>
          <p:nvSpPr>
            <p:cNvPr id="151632" name="Oval 80"/>
            <p:cNvSpPr>
              <a:spLocks noChangeArrowheads="1"/>
            </p:cNvSpPr>
            <p:nvPr/>
          </p:nvSpPr>
          <p:spPr bwMode="auto">
            <a:xfrm>
              <a:off x="4176" y="1584"/>
              <a:ext cx="1104" cy="624"/>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grpSp>
          <p:nvGrpSpPr>
            <p:cNvPr id="151633" name="Group 81"/>
            <p:cNvGrpSpPr>
              <a:grpSpLocks/>
            </p:cNvGrpSpPr>
            <p:nvPr/>
          </p:nvGrpSpPr>
          <p:grpSpPr bwMode="auto">
            <a:xfrm>
              <a:off x="4333" y="1784"/>
              <a:ext cx="791" cy="288"/>
              <a:chOff x="4368" y="1808"/>
              <a:chExt cx="791" cy="288"/>
            </a:xfrm>
          </p:grpSpPr>
          <p:sp>
            <p:nvSpPr>
              <p:cNvPr id="151634" name="WordArt 82"/>
              <p:cNvSpPr>
                <a:spLocks noChangeArrowheads="1" noChangeShapeType="1" noTextEdit="1"/>
              </p:cNvSpPr>
              <p:nvPr/>
            </p:nvSpPr>
            <p:spPr bwMode="auto">
              <a:xfrm>
                <a:off x="4425" y="1808"/>
                <a:ext cx="678" cy="144"/>
              </a:xfrm>
              <a:prstGeom prst="rect">
                <a:avLst/>
              </a:prstGeom>
            </p:spPr>
            <p:txBody>
              <a:bodyPr spcFirstLastPara="1" wrap="none" fromWordArt="1">
                <a:prstTxWarp prst="textArchUp">
                  <a:avLst>
                    <a:gd name="adj" fmla="val 10800000"/>
                  </a:avLst>
                </a:prstTxWarp>
              </a:bodyPr>
              <a:lstStyle/>
              <a:p>
                <a:pPr algn="ctr"/>
                <a:r>
                  <a:rPr lang="en-US" sz="3600" kern="10">
                    <a:ln w="19050">
                      <a:solidFill>
                        <a:srgbClr val="680000"/>
                      </a:solidFill>
                      <a:round/>
                      <a:headEnd/>
                      <a:tailEnd/>
                    </a:ln>
                    <a:solidFill>
                      <a:schemeClr val="bg1"/>
                    </a:solidFill>
                    <a:latin typeface="Impact"/>
                  </a:rPr>
                  <a:t>Younger</a:t>
                </a:r>
              </a:p>
            </p:txBody>
          </p:sp>
          <p:sp>
            <p:nvSpPr>
              <p:cNvPr id="151635" name="WordArt 83"/>
              <p:cNvSpPr>
                <a:spLocks noChangeArrowheads="1" noChangeShapeType="1" noTextEdit="1"/>
              </p:cNvSpPr>
              <p:nvPr/>
            </p:nvSpPr>
            <p:spPr bwMode="auto">
              <a:xfrm>
                <a:off x="4368" y="1952"/>
                <a:ext cx="791" cy="144"/>
              </a:xfrm>
              <a:prstGeom prst="rect">
                <a:avLst/>
              </a:prstGeom>
            </p:spPr>
            <p:txBody>
              <a:bodyPr spcFirstLastPara="1" wrap="none" fromWordArt="1">
                <a:prstTxWarp prst="textArchDown">
                  <a:avLst>
                    <a:gd name="adj" fmla="val 0"/>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grpSp>
        <p:nvGrpSpPr>
          <p:cNvPr id="151636" name="Group 84"/>
          <p:cNvGrpSpPr>
            <a:grpSpLocks/>
          </p:cNvGrpSpPr>
          <p:nvPr/>
        </p:nvGrpSpPr>
        <p:grpSpPr bwMode="auto">
          <a:xfrm>
            <a:off x="2178050" y="2578100"/>
            <a:ext cx="4267200" cy="457200"/>
            <a:chOff x="1440" y="1584"/>
            <a:chExt cx="2688" cy="288"/>
          </a:xfrm>
        </p:grpSpPr>
        <p:sp>
          <p:nvSpPr>
            <p:cNvPr id="151637" name="Rectangle 85"/>
            <p:cNvSpPr>
              <a:spLocks noChangeArrowheads="1"/>
            </p:cNvSpPr>
            <p:nvPr/>
          </p:nvSpPr>
          <p:spPr bwMode="auto">
            <a:xfrm>
              <a:off x="1470" y="1608"/>
              <a:ext cx="2628" cy="239"/>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51638" name="Text Box 86"/>
            <p:cNvSpPr txBox="1">
              <a:spLocks noChangeArrowheads="1"/>
            </p:cNvSpPr>
            <p:nvPr/>
          </p:nvSpPr>
          <p:spPr bwMode="auto">
            <a:xfrm>
              <a:off x="1440" y="1584"/>
              <a:ext cx="2688" cy="28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r>
                <a:rPr lang="en-US" sz="2400">
                  <a:solidFill>
                    <a:schemeClr val="bg1"/>
                  </a:solidFill>
                  <a:latin typeface="Impact" pitchFamily="34" charset="0"/>
                </a:rPr>
                <a:t>Success of dispensation to start</a:t>
              </a:r>
            </a:p>
          </p:txBody>
        </p:sp>
      </p:grpSp>
      <p:grpSp>
        <p:nvGrpSpPr>
          <p:cNvPr id="151639" name="Group 87"/>
          <p:cNvGrpSpPr>
            <a:grpSpLocks/>
          </p:cNvGrpSpPr>
          <p:nvPr/>
        </p:nvGrpSpPr>
        <p:grpSpPr bwMode="auto">
          <a:xfrm>
            <a:off x="3298825" y="3095625"/>
            <a:ext cx="2024063" cy="354013"/>
            <a:chOff x="2019" y="1910"/>
            <a:chExt cx="1275" cy="223"/>
          </a:xfrm>
        </p:grpSpPr>
        <p:sp>
          <p:nvSpPr>
            <p:cNvPr id="151640" name="Oval 88"/>
            <p:cNvSpPr>
              <a:spLocks noChangeArrowheads="1"/>
            </p:cNvSpPr>
            <p:nvPr/>
          </p:nvSpPr>
          <p:spPr bwMode="auto">
            <a:xfrm>
              <a:off x="2019" y="1910"/>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1641" name="Text Box 89"/>
            <p:cNvSpPr txBox="1">
              <a:spLocks noChangeArrowheads="1"/>
            </p:cNvSpPr>
            <p:nvPr/>
          </p:nvSpPr>
          <p:spPr bwMode="auto">
            <a:xfrm>
              <a:off x="2080" y="1928"/>
              <a:ext cx="1152" cy="205"/>
            </a:xfrm>
            <a:prstGeom prst="rect">
              <a:avLst/>
            </a:prstGeom>
            <a:noFill/>
            <a:ln w="19050" algn="ctr">
              <a:noFill/>
              <a:miter lim="800000"/>
              <a:headEnd/>
              <a:tailEnd/>
            </a:ln>
            <a:effectLst/>
          </p:spPr>
          <p:txBody>
            <a:bodyPr>
              <a:spAutoFit/>
            </a:bodyPr>
            <a:lstStyle/>
            <a:p>
              <a:pPr algn="ctr" eaLnBrk="0" hangingPunct="0">
                <a:lnSpc>
                  <a:spcPct val="90000"/>
                </a:lnSpc>
              </a:pPr>
              <a:r>
                <a:rPr lang="en-US" sz="1700">
                  <a:solidFill>
                    <a:srgbClr val="4C2600"/>
                  </a:solidFill>
                  <a:latin typeface="Impact" pitchFamily="34" charset="0"/>
                </a:rPr>
                <a:t>Three-day course</a:t>
              </a:r>
            </a:p>
          </p:txBody>
        </p:sp>
      </p:grpSp>
      <p:sp>
        <p:nvSpPr>
          <p:cNvPr id="151642" name="AutoShape 90"/>
          <p:cNvSpPr>
            <a:spLocks noChangeArrowheads="1"/>
          </p:cNvSpPr>
          <p:nvPr/>
        </p:nvSpPr>
        <p:spPr bwMode="auto">
          <a:xfrm rot="10800000">
            <a:off x="1344613" y="1362075"/>
            <a:ext cx="207962" cy="623888"/>
          </a:xfrm>
          <a:prstGeom prst="downArrow">
            <a:avLst>
              <a:gd name="adj1" fmla="val 41380"/>
              <a:gd name="adj2" fmla="val 70250"/>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51643" name="Group 91"/>
          <p:cNvGrpSpPr>
            <a:grpSpLocks/>
          </p:cNvGrpSpPr>
          <p:nvPr/>
        </p:nvGrpSpPr>
        <p:grpSpPr bwMode="auto">
          <a:xfrm>
            <a:off x="1106488" y="673100"/>
            <a:ext cx="684212" cy="676275"/>
            <a:chOff x="4704" y="288"/>
            <a:chExt cx="672" cy="720"/>
          </a:xfrm>
        </p:grpSpPr>
        <p:sp>
          <p:nvSpPr>
            <p:cNvPr id="151644" name="Oval 92"/>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51645" name="WordArt 93"/>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51646" name="Group 94"/>
          <p:cNvGrpSpPr>
            <a:grpSpLocks/>
          </p:cNvGrpSpPr>
          <p:nvPr/>
        </p:nvGrpSpPr>
        <p:grpSpPr bwMode="auto">
          <a:xfrm>
            <a:off x="915988" y="1636713"/>
            <a:ext cx="1066800" cy="488950"/>
            <a:chOff x="1344" y="2736"/>
            <a:chExt cx="1056" cy="528"/>
          </a:xfrm>
        </p:grpSpPr>
        <p:sp>
          <p:nvSpPr>
            <p:cNvPr id="151647" name="Oval 95"/>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1648" name="WordArt 96"/>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151649" name="Group 97"/>
          <p:cNvGrpSpPr>
            <a:grpSpLocks/>
          </p:cNvGrpSpPr>
          <p:nvPr/>
        </p:nvGrpSpPr>
        <p:grpSpPr bwMode="auto">
          <a:xfrm>
            <a:off x="912813" y="2209800"/>
            <a:ext cx="1066800" cy="487363"/>
            <a:chOff x="480" y="1680"/>
            <a:chExt cx="893" cy="408"/>
          </a:xfrm>
        </p:grpSpPr>
        <p:sp>
          <p:nvSpPr>
            <p:cNvPr id="151650" name="Oval 98"/>
            <p:cNvSpPr>
              <a:spLocks noChangeArrowheads="1"/>
            </p:cNvSpPr>
            <p:nvPr/>
          </p:nvSpPr>
          <p:spPr bwMode="auto">
            <a:xfrm>
              <a:off x="480" y="1680"/>
              <a:ext cx="893" cy="40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1651" name="WordArt 99"/>
            <p:cNvSpPr>
              <a:spLocks noChangeArrowheads="1" noChangeShapeType="1" noTextEdit="1"/>
            </p:cNvSpPr>
            <p:nvPr/>
          </p:nvSpPr>
          <p:spPr bwMode="auto">
            <a:xfrm>
              <a:off x="609" y="1773"/>
              <a:ext cx="635" cy="22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sp>
        <p:nvSpPr>
          <p:cNvPr id="151652" name="Text Box 100"/>
          <p:cNvSpPr txBox="1">
            <a:spLocks noChangeArrowheads="1"/>
          </p:cNvSpPr>
          <p:nvPr/>
        </p:nvSpPr>
        <p:spPr bwMode="auto">
          <a:xfrm>
            <a:off x="5405438" y="3316288"/>
            <a:ext cx="2743200" cy="412750"/>
          </a:xfrm>
          <a:prstGeom prst="rect">
            <a:avLst/>
          </a:prstGeom>
          <a:noFill/>
          <a:ln w="9525">
            <a:noFill/>
            <a:miter lim="800000"/>
            <a:headEnd/>
            <a:tailEnd/>
          </a:ln>
          <a:effectLst/>
        </p:spPr>
        <p:txBody>
          <a:bodyPr>
            <a:spAutoFit/>
          </a:bodyPr>
          <a:lstStyle/>
          <a:p>
            <a:pPr>
              <a:spcBef>
                <a:spcPct val="50000"/>
              </a:spcBef>
            </a:pPr>
            <a:r>
              <a:rPr lang="en-US" sz="2100">
                <a:solidFill>
                  <a:srgbClr val="FFE2A9"/>
                </a:solidFill>
                <a:latin typeface="Arial Black" pitchFamily="34" charset="0"/>
              </a:rPr>
              <a:t>(Ark of Covenant)</a:t>
            </a:r>
          </a:p>
        </p:txBody>
      </p:sp>
      <p:pic>
        <p:nvPicPr>
          <p:cNvPr id="151653" name="Picture 101" descr="The passage of the Jordan"/>
          <p:cNvPicPr>
            <a:picLocks noChangeAspect="1" noChangeArrowheads="1"/>
          </p:cNvPicPr>
          <p:nvPr/>
        </p:nvPicPr>
        <p:blipFill>
          <a:blip r:embed="rId4">
            <a:lum bright="6000" contrast="-24000"/>
          </a:blip>
          <a:srcRect t="10025" b="1433"/>
          <a:stretch>
            <a:fillRect/>
          </a:stretch>
        </p:blipFill>
        <p:spPr bwMode="auto">
          <a:xfrm>
            <a:off x="465138" y="579438"/>
            <a:ext cx="8172450" cy="5291137"/>
          </a:xfrm>
          <a:prstGeom prst="rect">
            <a:avLst/>
          </a:prstGeom>
          <a:solidFill>
            <a:srgbClr val="FFFFE3"/>
          </a:solidFill>
        </p:spPr>
      </p:pic>
      <p:pic>
        <p:nvPicPr>
          <p:cNvPr id="151654" name="Picture 102" descr="Joshua making a covenant with the people"/>
          <p:cNvPicPr>
            <a:picLocks noChangeAspect="1" noChangeArrowheads="1"/>
          </p:cNvPicPr>
          <p:nvPr/>
        </p:nvPicPr>
        <p:blipFill>
          <a:blip r:embed="rId5">
            <a:lum bright="12000" contrast="-12000"/>
          </a:blip>
          <a:srcRect l="1245" t="1564"/>
          <a:stretch>
            <a:fillRect/>
          </a:stretch>
        </p:blipFill>
        <p:spPr bwMode="auto">
          <a:xfrm>
            <a:off x="466725" y="573088"/>
            <a:ext cx="8178800" cy="5387975"/>
          </a:xfrm>
          <a:prstGeom prst="rect">
            <a:avLst/>
          </a:prstGeom>
          <a:solidFill>
            <a:srgbClr val="FFFFE3"/>
          </a:solidFill>
          <a:ln w="9525" algn="ctr">
            <a:noFill/>
            <a:miter lim="800000"/>
            <a:headEnd/>
            <a:tailEnd/>
          </a:ln>
          <a:effectLst/>
        </p:spPr>
      </p:pic>
      <p:sp>
        <p:nvSpPr>
          <p:cNvPr id="151659" name="Text Box 107"/>
          <p:cNvSpPr txBox="1">
            <a:spLocks noChangeArrowheads="1"/>
          </p:cNvSpPr>
          <p:nvPr/>
        </p:nvSpPr>
        <p:spPr bwMode="auto">
          <a:xfrm>
            <a:off x="5405438" y="3316288"/>
            <a:ext cx="2743200" cy="412750"/>
          </a:xfrm>
          <a:prstGeom prst="rect">
            <a:avLst/>
          </a:prstGeom>
          <a:noFill/>
          <a:ln w="9525">
            <a:noFill/>
            <a:miter lim="800000"/>
            <a:headEnd/>
            <a:tailEnd/>
          </a:ln>
          <a:effectLst/>
        </p:spPr>
        <p:txBody>
          <a:bodyPr>
            <a:spAutoFit/>
          </a:bodyPr>
          <a:lstStyle/>
          <a:p>
            <a:pPr>
              <a:spcBef>
                <a:spcPct val="50000"/>
              </a:spcBef>
            </a:pPr>
            <a:r>
              <a:rPr lang="en-US" sz="2100">
                <a:solidFill>
                  <a:srgbClr val="FFE2A9"/>
                </a:solidFill>
                <a:latin typeface="Arial Black" pitchFamily="34" charset="0"/>
              </a:rPr>
              <a:t>(Ark of Covenant)</a:t>
            </a:r>
          </a:p>
        </p:txBody>
      </p:sp>
      <p:sp>
        <p:nvSpPr>
          <p:cNvPr id="151655" name="Rectangle 103"/>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51656" name="Group 104"/>
          <p:cNvGrpSpPr>
            <a:grpSpLocks/>
          </p:cNvGrpSpPr>
          <p:nvPr/>
        </p:nvGrpSpPr>
        <p:grpSpPr bwMode="auto">
          <a:xfrm>
            <a:off x="838200" y="5867400"/>
            <a:ext cx="7543800" cy="758825"/>
            <a:chOff x="528" y="3696"/>
            <a:chExt cx="4752" cy="478"/>
          </a:xfrm>
        </p:grpSpPr>
        <p:sp>
          <p:nvSpPr>
            <p:cNvPr id="151657" name="Text Box 105"/>
            <p:cNvSpPr txBox="1">
              <a:spLocks noChangeArrowheads="1"/>
            </p:cNvSpPr>
            <p:nvPr/>
          </p:nvSpPr>
          <p:spPr bwMode="auto">
            <a:xfrm>
              <a:off x="747" y="3744"/>
              <a:ext cx="4533" cy="430"/>
            </a:xfrm>
            <a:prstGeom prst="rect">
              <a:avLst/>
            </a:prstGeom>
            <a:noFill/>
            <a:ln w="9525">
              <a:noFill/>
              <a:miter lim="800000"/>
              <a:headEnd/>
              <a:tailEnd/>
            </a:ln>
            <a:effectLst/>
          </p:spPr>
          <p:txBody>
            <a:bodyPr>
              <a:spAutoFit/>
            </a:bodyPr>
            <a:lstStyle/>
            <a:p>
              <a:pPr eaLnBrk="0" hangingPunct="0">
                <a:lnSpc>
                  <a:spcPct val="80000"/>
                </a:lnSpc>
              </a:pPr>
              <a:r>
                <a:rPr lang="en-US" sz="2400" b="1" dirty="0">
                  <a:solidFill>
                    <a:schemeClr val="bg1"/>
                  </a:solidFill>
                  <a:latin typeface="Arial Narrow" pitchFamily="34" charset="0"/>
                </a:rPr>
                <a:t>After this, the </a:t>
              </a:r>
              <a:r>
                <a:rPr lang="en-US" sz="2400" b="1" dirty="0">
                  <a:solidFill>
                    <a:srgbClr val="FFFF66"/>
                  </a:solidFill>
                  <a:latin typeface="Arial Narrow" pitchFamily="34" charset="0"/>
                </a:rPr>
                <a:t>Ark</a:t>
              </a:r>
              <a:r>
                <a:rPr lang="en-US" sz="2400" b="1" dirty="0">
                  <a:solidFill>
                    <a:schemeClr val="bg1"/>
                  </a:solidFill>
                  <a:latin typeface="Arial Narrow" pitchFamily="34" charset="0"/>
                </a:rPr>
                <a:t>, symbolizing Jesus and his would-be Bride, led them to the Jordan River </a:t>
              </a:r>
              <a:r>
                <a:rPr lang="en-US" sz="2000" dirty="0">
                  <a:solidFill>
                    <a:schemeClr val="bg1"/>
                  </a:solidFill>
                  <a:latin typeface="Arial Narrow" pitchFamily="34" charset="0"/>
                </a:rPr>
                <a:t>(p. 261).</a:t>
              </a:r>
              <a:endParaRPr lang="en-US" sz="2000" u="sng" dirty="0">
                <a:solidFill>
                  <a:schemeClr val="bg1"/>
                </a:solidFill>
              </a:endParaRPr>
            </a:p>
          </p:txBody>
        </p:sp>
        <p:sp>
          <p:nvSpPr>
            <p:cNvPr id="151658" name="Text Box 106"/>
            <p:cNvSpPr txBox="1">
              <a:spLocks noChangeArrowheads="1"/>
            </p:cNvSpPr>
            <p:nvPr/>
          </p:nvSpPr>
          <p:spPr bwMode="auto">
            <a:xfrm>
              <a:off x="528" y="3696"/>
              <a:ext cx="202"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151654"/>
                                        </p:tgtEl>
                                      </p:cBhvr>
                                    </p:animEffect>
                                    <p:set>
                                      <p:cBhvr>
                                        <p:cTn id="7" dur="1" fill="hold">
                                          <p:stCondLst>
                                            <p:cond delay="1999"/>
                                          </p:stCondLst>
                                        </p:cTn>
                                        <p:tgtEl>
                                          <p:spTgt spid="151654"/>
                                        </p:tgtEl>
                                        <p:attrNameLst>
                                          <p:attrName>style.visibility</p:attrName>
                                        </p:attrNameLst>
                                      </p:cBhvr>
                                      <p:to>
                                        <p:strVal val="hidden"/>
                                      </p:to>
                                    </p:set>
                                  </p:childTnLst>
                                </p:cTn>
                              </p:par>
                              <p:par>
                                <p:cTn id="8" presetID="16" presetClass="entr" presetSubtype="37" fill="hold" nodeType="withEffect">
                                  <p:stCondLst>
                                    <p:cond delay="0"/>
                                  </p:stCondLst>
                                  <p:childTnLst>
                                    <p:set>
                                      <p:cBhvr>
                                        <p:cTn id="9" dur="1" fill="hold">
                                          <p:stCondLst>
                                            <p:cond delay="0"/>
                                          </p:stCondLst>
                                        </p:cTn>
                                        <p:tgtEl>
                                          <p:spTgt spid="151656"/>
                                        </p:tgtEl>
                                        <p:attrNameLst>
                                          <p:attrName>style.visibility</p:attrName>
                                        </p:attrNameLst>
                                      </p:cBhvr>
                                      <p:to>
                                        <p:strVal val="visible"/>
                                      </p:to>
                                    </p:set>
                                    <p:animEffect transition="in" filter="barn(outVertical)">
                                      <p:cBhvr>
                                        <p:cTn id="10" dur="500"/>
                                        <p:tgtEl>
                                          <p:spTgt spid="1516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1652"/>
                                        </p:tgtEl>
                                        <p:attrNameLst>
                                          <p:attrName>style.visibility</p:attrName>
                                        </p:attrNameLst>
                                      </p:cBhvr>
                                      <p:to>
                                        <p:strVal val="visible"/>
                                      </p:to>
                                    </p:set>
                                    <p:animEffect transition="in" filter="fade">
                                      <p:cBhvr>
                                        <p:cTn id="15" dur="2000"/>
                                        <p:tgtEl>
                                          <p:spTgt spid="151652"/>
                                        </p:tgtEl>
                                      </p:cBhvr>
                                    </p:animEffect>
                                  </p:childTnLst>
                                </p:cTn>
                              </p:par>
                              <p:par>
                                <p:cTn id="16" presetID="10" presetClass="entr" presetSubtype="0" fill="hold" nodeType="withEffect">
                                  <p:stCondLst>
                                    <p:cond delay="0"/>
                                  </p:stCondLst>
                                  <p:childTnLst>
                                    <p:set>
                                      <p:cBhvr>
                                        <p:cTn id="17" dur="1" fill="hold">
                                          <p:stCondLst>
                                            <p:cond delay="0"/>
                                          </p:stCondLst>
                                        </p:cTn>
                                        <p:tgtEl>
                                          <p:spTgt spid="151653"/>
                                        </p:tgtEl>
                                        <p:attrNameLst>
                                          <p:attrName>style.visibility</p:attrName>
                                        </p:attrNameLst>
                                      </p:cBhvr>
                                      <p:to>
                                        <p:strVal val="visible"/>
                                      </p:to>
                                    </p:set>
                                    <p:animEffect transition="in" filter="fade">
                                      <p:cBhvr>
                                        <p:cTn id="18" dur="2000"/>
                                        <p:tgtEl>
                                          <p:spTgt spid="15165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1659"/>
                                        </p:tgtEl>
                                        <p:attrNameLst>
                                          <p:attrName>style.visibility</p:attrName>
                                        </p:attrNameLst>
                                      </p:cBhvr>
                                      <p:to>
                                        <p:strVal val="visible"/>
                                      </p:to>
                                    </p:set>
                                    <p:animEffect transition="in" filter="fade">
                                      <p:cBhvr>
                                        <p:cTn id="21" dur="500"/>
                                        <p:tgtEl>
                                          <p:spTgt spid="151659"/>
                                        </p:tgtEl>
                                      </p:cBhvr>
                                    </p:animEffect>
                                  </p:childTnLst>
                                </p:cTn>
                              </p:par>
                            </p:childTnLst>
                          </p:cTn>
                        </p:par>
                        <p:par>
                          <p:cTn id="22" fill="hold">
                            <p:stCondLst>
                              <p:cond delay="2000"/>
                            </p:stCondLst>
                            <p:childTnLst>
                              <p:par>
                                <p:cTn id="23" presetID="10" presetClass="exit" presetSubtype="0" fill="hold" grpId="1" nodeType="afterEffect">
                                  <p:stCondLst>
                                    <p:cond delay="2000"/>
                                  </p:stCondLst>
                                  <p:childTnLst>
                                    <p:animEffect transition="out" filter="fade">
                                      <p:cBhvr>
                                        <p:cTn id="24" dur="2000"/>
                                        <p:tgtEl>
                                          <p:spTgt spid="151659"/>
                                        </p:tgtEl>
                                      </p:cBhvr>
                                    </p:animEffect>
                                    <p:set>
                                      <p:cBhvr>
                                        <p:cTn id="25" dur="1" fill="hold">
                                          <p:stCondLst>
                                            <p:cond delay="1999"/>
                                          </p:stCondLst>
                                        </p:cTn>
                                        <p:tgtEl>
                                          <p:spTgt spid="1516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52" grpId="0"/>
      <p:bldP spid="151659" grpId="0"/>
      <p:bldP spid="151659" grpId="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2578"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52579" name="Group 3"/>
          <p:cNvGrpSpPr>
            <a:grpSpLocks/>
          </p:cNvGrpSpPr>
          <p:nvPr/>
        </p:nvGrpSpPr>
        <p:grpSpPr bwMode="auto">
          <a:xfrm>
            <a:off x="2590800" y="1866900"/>
            <a:ext cx="4870450" cy="736600"/>
            <a:chOff x="1632" y="1176"/>
            <a:chExt cx="3068" cy="464"/>
          </a:xfrm>
        </p:grpSpPr>
        <p:sp>
          <p:nvSpPr>
            <p:cNvPr id="152580" name="WordArt 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2581" name="WordArt 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2582" name="WordArt 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2583" name="WordArt 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2584" name="WordArt 8"/>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2585" name="WordArt 9"/>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2586" name="Freeform 10"/>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52587" name="WordArt 11"/>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52588" name="Freeform 12"/>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52589" name="WordArt 13"/>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52590" name="Group 14"/>
          <p:cNvGrpSpPr>
            <a:grpSpLocks/>
          </p:cNvGrpSpPr>
          <p:nvPr/>
        </p:nvGrpSpPr>
        <p:grpSpPr bwMode="auto">
          <a:xfrm>
            <a:off x="5638800" y="2565400"/>
            <a:ext cx="685800" cy="330200"/>
            <a:chOff x="2112" y="1236"/>
            <a:chExt cx="1920" cy="924"/>
          </a:xfrm>
        </p:grpSpPr>
        <p:sp>
          <p:nvSpPr>
            <p:cNvPr id="152591" name="Oval 15"/>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52592" name="Group 16"/>
            <p:cNvGrpSpPr>
              <a:grpSpLocks/>
            </p:cNvGrpSpPr>
            <p:nvPr/>
          </p:nvGrpSpPr>
          <p:grpSpPr bwMode="auto">
            <a:xfrm>
              <a:off x="2112" y="1236"/>
              <a:ext cx="1824" cy="924"/>
              <a:chOff x="2112" y="1236"/>
              <a:chExt cx="1824" cy="924"/>
            </a:xfrm>
          </p:grpSpPr>
          <p:sp>
            <p:nvSpPr>
              <p:cNvPr id="152593" name="WordArt 17"/>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52594" name="WordArt 18"/>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52595" name="WordArt 19"/>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52596" name="Group 20"/>
          <p:cNvGrpSpPr>
            <a:grpSpLocks/>
          </p:cNvGrpSpPr>
          <p:nvPr/>
        </p:nvGrpSpPr>
        <p:grpSpPr bwMode="auto">
          <a:xfrm>
            <a:off x="6705600" y="1905000"/>
            <a:ext cx="1447800" cy="1392238"/>
            <a:chOff x="4320" y="1296"/>
            <a:chExt cx="912" cy="877"/>
          </a:xfrm>
        </p:grpSpPr>
        <p:grpSp>
          <p:nvGrpSpPr>
            <p:cNvPr id="152597" name="Group 21"/>
            <p:cNvGrpSpPr>
              <a:grpSpLocks/>
            </p:cNvGrpSpPr>
            <p:nvPr/>
          </p:nvGrpSpPr>
          <p:grpSpPr bwMode="auto">
            <a:xfrm>
              <a:off x="4320" y="1536"/>
              <a:ext cx="574" cy="637"/>
              <a:chOff x="4320" y="1536"/>
              <a:chExt cx="574" cy="637"/>
            </a:xfrm>
          </p:grpSpPr>
          <p:sp>
            <p:nvSpPr>
              <p:cNvPr id="152598" name="WordArt 22"/>
              <p:cNvSpPr>
                <a:spLocks noChangeArrowheads="1" noChangeShapeType="1" noTextEdit="1"/>
              </p:cNvSpPr>
              <p:nvPr/>
            </p:nvSpPr>
            <p:spPr bwMode="auto">
              <a:xfrm>
                <a:off x="4800"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2599" name="Arc 23"/>
              <p:cNvSpPr>
                <a:spLocks/>
              </p:cNvSpPr>
              <p:nvPr/>
            </p:nvSpPr>
            <p:spPr bwMode="auto">
              <a:xfrm rot="6715497">
                <a:off x="4345" y="2029"/>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2600" name="WordArt 24"/>
              <p:cNvSpPr>
                <a:spLocks noChangeArrowheads="1" noChangeShapeType="1" noTextEdit="1"/>
              </p:cNvSpPr>
              <p:nvPr/>
            </p:nvSpPr>
            <p:spPr bwMode="auto">
              <a:xfrm>
                <a:off x="4510" y="2052"/>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2601" name="Arc 25"/>
              <p:cNvSpPr>
                <a:spLocks/>
              </p:cNvSpPr>
              <p:nvPr/>
            </p:nvSpPr>
            <p:spPr bwMode="auto">
              <a:xfrm rot="9622134" flipV="1">
                <a:off x="4558" y="1929"/>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2602" name="WordArt 26"/>
              <p:cNvSpPr>
                <a:spLocks noChangeArrowheads="1" noChangeShapeType="1" noTextEdit="1"/>
              </p:cNvSpPr>
              <p:nvPr/>
            </p:nvSpPr>
            <p:spPr bwMode="auto">
              <a:xfrm rot="-1150740">
                <a:off x="4654" y="1860"/>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2603" name="Arc 27"/>
              <p:cNvSpPr>
                <a:spLocks/>
              </p:cNvSpPr>
              <p:nvPr/>
            </p:nvSpPr>
            <p:spPr bwMode="auto">
              <a:xfrm rot="6715497">
                <a:off x="4681" y="169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2604" name="WordArt 28"/>
              <p:cNvSpPr>
                <a:spLocks noChangeArrowheads="1" noChangeShapeType="1" noTextEdit="1"/>
              </p:cNvSpPr>
              <p:nvPr/>
            </p:nvSpPr>
            <p:spPr bwMode="auto">
              <a:xfrm>
                <a:off x="4846" y="171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2605" name="Arc 29"/>
              <p:cNvSpPr>
                <a:spLocks/>
              </p:cNvSpPr>
              <p:nvPr/>
            </p:nvSpPr>
            <p:spPr bwMode="auto">
              <a:xfrm rot="8773144" flipV="1">
                <a:off x="4825" y="1584"/>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grpSp>
        <p:grpSp>
          <p:nvGrpSpPr>
            <p:cNvPr id="152606" name="Group 30"/>
            <p:cNvGrpSpPr>
              <a:grpSpLocks/>
            </p:cNvGrpSpPr>
            <p:nvPr/>
          </p:nvGrpSpPr>
          <p:grpSpPr bwMode="auto">
            <a:xfrm>
              <a:off x="4800" y="1488"/>
              <a:ext cx="432" cy="101"/>
              <a:chOff x="4800" y="1488"/>
              <a:chExt cx="432" cy="101"/>
            </a:xfrm>
          </p:grpSpPr>
          <p:sp>
            <p:nvSpPr>
              <p:cNvPr id="152607" name="Arc 31"/>
              <p:cNvSpPr>
                <a:spLocks/>
              </p:cNvSpPr>
              <p:nvPr/>
            </p:nvSpPr>
            <p:spPr bwMode="auto">
              <a:xfrm rot="-12756078">
                <a:off x="5048" y="1488"/>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2608" name="Arc 32"/>
              <p:cNvSpPr>
                <a:spLocks/>
              </p:cNvSpPr>
              <p:nvPr/>
            </p:nvSpPr>
            <p:spPr bwMode="auto">
              <a:xfrm rot="14637100" flipV="1">
                <a:off x="4848" y="1488"/>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2609" name="WordArt 33"/>
              <p:cNvSpPr>
                <a:spLocks noChangeArrowheads="1" noChangeShapeType="1" noTextEdit="1"/>
              </p:cNvSpPr>
              <p:nvPr/>
            </p:nvSpPr>
            <p:spPr bwMode="auto">
              <a:xfrm>
                <a:off x="4992"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2610" name="WordArt 34"/>
              <p:cNvSpPr>
                <a:spLocks noChangeArrowheads="1" noChangeShapeType="1" noTextEdit="1"/>
              </p:cNvSpPr>
              <p:nvPr/>
            </p:nvSpPr>
            <p:spPr bwMode="auto">
              <a:xfrm rot="14733363">
                <a:off x="5184"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grpSp>
        <p:grpSp>
          <p:nvGrpSpPr>
            <p:cNvPr id="152611" name="Group 35"/>
            <p:cNvGrpSpPr>
              <a:grpSpLocks/>
            </p:cNvGrpSpPr>
            <p:nvPr/>
          </p:nvGrpSpPr>
          <p:grpSpPr bwMode="auto">
            <a:xfrm>
              <a:off x="5136" y="1392"/>
              <a:ext cx="58" cy="136"/>
              <a:chOff x="5136" y="1392"/>
              <a:chExt cx="58" cy="136"/>
            </a:xfrm>
          </p:grpSpPr>
          <p:sp>
            <p:nvSpPr>
              <p:cNvPr id="152612" name="Arc 36"/>
              <p:cNvSpPr>
                <a:spLocks/>
              </p:cNvSpPr>
              <p:nvPr/>
            </p:nvSpPr>
            <p:spPr bwMode="auto">
              <a:xfrm rot="19833633" flipV="1">
                <a:off x="5136" y="1392"/>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824100"/>
                </a:solidFill>
                <a:round/>
                <a:headEnd/>
                <a:tailEnd/>
              </a:ln>
              <a:effectLst/>
            </p:spPr>
            <p:txBody>
              <a:bodyPr anchor="ctr">
                <a:spAutoFit/>
              </a:bodyPr>
              <a:lstStyle/>
              <a:p>
                <a:endParaRPr lang="en-US"/>
              </a:p>
            </p:txBody>
          </p:sp>
          <p:sp>
            <p:nvSpPr>
              <p:cNvPr id="152613" name="AutoShape 37"/>
              <p:cNvSpPr>
                <a:spLocks noChangeArrowheads="1"/>
              </p:cNvSpPr>
              <p:nvPr/>
            </p:nvSpPr>
            <p:spPr bwMode="auto">
              <a:xfrm rot="-1424285">
                <a:off x="5146" y="1392"/>
                <a:ext cx="48" cy="48"/>
              </a:xfrm>
              <a:prstGeom prst="triangle">
                <a:avLst>
                  <a:gd name="adj" fmla="val 52083"/>
                </a:avLst>
              </a:prstGeom>
              <a:solidFill>
                <a:srgbClr val="824100"/>
              </a:solidFill>
              <a:ln w="19050" algn="ctr">
                <a:solidFill>
                  <a:srgbClr val="824100"/>
                </a:solidFill>
                <a:miter lim="800000"/>
                <a:headEnd/>
                <a:tailEnd/>
              </a:ln>
              <a:effectLst/>
            </p:spPr>
            <p:txBody>
              <a:bodyPr anchor="ctr">
                <a:spAutoFit/>
              </a:bodyPr>
              <a:lstStyle/>
              <a:p>
                <a:endParaRPr lang="en-US"/>
              </a:p>
            </p:txBody>
          </p:sp>
        </p:grpSp>
        <p:sp>
          <p:nvSpPr>
            <p:cNvPr id="152614" name="AutoShape 38"/>
            <p:cNvSpPr>
              <a:spLocks noChangeArrowheads="1"/>
            </p:cNvSpPr>
            <p:nvPr/>
          </p:nvSpPr>
          <p:spPr bwMode="auto">
            <a:xfrm flipH="1">
              <a:off x="5088" y="1296"/>
              <a:ext cx="48" cy="48"/>
            </a:xfrm>
            <a:prstGeom prst="triangle">
              <a:avLst>
                <a:gd name="adj" fmla="val 50000"/>
              </a:avLst>
            </a:prstGeom>
            <a:solidFill>
              <a:srgbClr val="CC6600"/>
            </a:solidFill>
            <a:ln w="57150" algn="ctr">
              <a:solidFill>
                <a:srgbClr val="824100"/>
              </a:solidFill>
              <a:miter lim="800000"/>
              <a:headEnd/>
              <a:tailEnd/>
            </a:ln>
            <a:effectLst/>
          </p:spPr>
          <p:txBody>
            <a:bodyPr anchor="ctr">
              <a:spAutoFit/>
            </a:bodyPr>
            <a:lstStyle/>
            <a:p>
              <a:endParaRPr lang="en-US"/>
            </a:p>
          </p:txBody>
        </p:sp>
      </p:grpSp>
      <p:grpSp>
        <p:nvGrpSpPr>
          <p:cNvPr id="152615" name="Group 39"/>
          <p:cNvGrpSpPr>
            <a:grpSpLocks/>
          </p:cNvGrpSpPr>
          <p:nvPr/>
        </p:nvGrpSpPr>
        <p:grpSpPr bwMode="auto">
          <a:xfrm>
            <a:off x="2540000" y="1981200"/>
            <a:ext cx="4927600" cy="2773363"/>
            <a:chOff x="1600" y="1248"/>
            <a:chExt cx="3104" cy="1747"/>
          </a:xfrm>
        </p:grpSpPr>
        <p:sp>
          <p:nvSpPr>
            <p:cNvPr id="152616" name="Oval 40"/>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52617" name="Group 41"/>
            <p:cNvGrpSpPr>
              <a:grpSpLocks/>
            </p:cNvGrpSpPr>
            <p:nvPr/>
          </p:nvGrpSpPr>
          <p:grpSpPr bwMode="auto">
            <a:xfrm>
              <a:off x="1600" y="1248"/>
              <a:ext cx="3104" cy="1747"/>
              <a:chOff x="1600" y="1248"/>
              <a:chExt cx="3104" cy="1747"/>
            </a:xfrm>
          </p:grpSpPr>
          <p:grpSp>
            <p:nvGrpSpPr>
              <p:cNvPr id="152618" name="Group 42"/>
              <p:cNvGrpSpPr>
                <a:grpSpLocks/>
              </p:cNvGrpSpPr>
              <p:nvPr/>
            </p:nvGrpSpPr>
            <p:grpSpPr bwMode="auto">
              <a:xfrm>
                <a:off x="1600" y="1567"/>
                <a:ext cx="1057" cy="1386"/>
                <a:chOff x="1600" y="1567"/>
                <a:chExt cx="1057" cy="1386"/>
              </a:xfrm>
            </p:grpSpPr>
            <p:sp>
              <p:nvSpPr>
                <p:cNvPr id="152619" name="Freeform 43"/>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20" name="Freeform 44"/>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52621" name="Group 45"/>
                <p:cNvGrpSpPr>
                  <a:grpSpLocks/>
                </p:cNvGrpSpPr>
                <p:nvPr/>
              </p:nvGrpSpPr>
              <p:grpSpPr bwMode="auto">
                <a:xfrm>
                  <a:off x="1920" y="1595"/>
                  <a:ext cx="672" cy="1252"/>
                  <a:chOff x="1920" y="1595"/>
                  <a:chExt cx="672" cy="1252"/>
                </a:xfrm>
              </p:grpSpPr>
              <p:sp>
                <p:nvSpPr>
                  <p:cNvPr id="152622" name="Freeform 46"/>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23" name="Freeform 47"/>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24" name="Freeform 48"/>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25" name="Freeform 49"/>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26" name="Freeform 50"/>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52627" name="Oval 51"/>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2628" name="Oval 52"/>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2629" name="Oval 53"/>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52630" name="Group 54"/>
              <p:cNvGrpSpPr>
                <a:grpSpLocks/>
              </p:cNvGrpSpPr>
              <p:nvPr/>
            </p:nvGrpSpPr>
            <p:grpSpPr bwMode="auto">
              <a:xfrm>
                <a:off x="2832" y="1248"/>
                <a:ext cx="1872" cy="1747"/>
                <a:chOff x="2832" y="1248"/>
                <a:chExt cx="1872" cy="1747"/>
              </a:xfrm>
            </p:grpSpPr>
            <p:sp>
              <p:nvSpPr>
                <p:cNvPr id="152631" name="Oval 55"/>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2632" name="Oval 56"/>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2633" name="Freeform 57"/>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34" name="Freeform 58"/>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35" name="Freeform 59"/>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36" name="Freeform 60"/>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37" name="Oval 61"/>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2638" name="Freeform 62"/>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39" name="Freeform 63"/>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40" name="Freeform 64"/>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41" name="Freeform 65"/>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42" name="Freeform 66"/>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43" name="Freeform 67"/>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44" name="Freeform 68"/>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45" name="Freeform 69"/>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46" name="Freeform 70"/>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2647" name="Freeform 71"/>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52648" name="WordArt 72"/>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52649" name="Oval 73"/>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52650" name="Text Box 74"/>
          <p:cNvSpPr txBox="1">
            <a:spLocks noChangeArrowheads="1"/>
          </p:cNvSpPr>
          <p:nvPr/>
        </p:nvSpPr>
        <p:spPr bwMode="auto">
          <a:xfrm>
            <a:off x="304800" y="30163"/>
            <a:ext cx="2286000" cy="579437"/>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Entering Canaan</a:t>
            </a:r>
          </a:p>
        </p:txBody>
      </p:sp>
      <p:grpSp>
        <p:nvGrpSpPr>
          <p:cNvPr id="152651" name="Group 75"/>
          <p:cNvGrpSpPr>
            <a:grpSpLocks/>
          </p:cNvGrpSpPr>
          <p:nvPr/>
        </p:nvGrpSpPr>
        <p:grpSpPr bwMode="auto">
          <a:xfrm>
            <a:off x="3130550" y="1600200"/>
            <a:ext cx="2362200" cy="693738"/>
            <a:chOff x="2016" y="1008"/>
            <a:chExt cx="1488" cy="437"/>
          </a:xfrm>
        </p:grpSpPr>
        <p:sp>
          <p:nvSpPr>
            <p:cNvPr id="152652" name="Rectangle 76"/>
            <p:cNvSpPr>
              <a:spLocks noChangeArrowheads="1"/>
            </p:cNvSpPr>
            <p:nvPr/>
          </p:nvSpPr>
          <p:spPr bwMode="auto">
            <a:xfrm>
              <a:off x="2105" y="1008"/>
              <a:ext cx="1310" cy="432"/>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52653" name="Text Box 77"/>
            <p:cNvSpPr txBox="1">
              <a:spLocks noChangeArrowheads="1"/>
            </p:cNvSpPr>
            <p:nvPr/>
          </p:nvSpPr>
          <p:spPr bwMode="auto">
            <a:xfrm>
              <a:off x="2016" y="1019"/>
              <a:ext cx="1488" cy="426"/>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400" b="1">
                  <a:solidFill>
                    <a:srgbClr val="000099"/>
                  </a:solidFill>
                </a:rPr>
                <a:t>Foundation</a:t>
              </a:r>
            </a:p>
            <a:p>
              <a:pPr algn="ctr" eaLnBrk="0" hangingPunct="0">
                <a:lnSpc>
                  <a:spcPct val="80000"/>
                </a:lnSpc>
              </a:pPr>
              <a:r>
                <a:rPr lang="en-US" sz="2400" b="1">
                  <a:solidFill>
                    <a:srgbClr val="000099"/>
                  </a:solidFill>
                </a:rPr>
                <a:t>of substance</a:t>
              </a:r>
            </a:p>
          </p:txBody>
        </p:sp>
      </p:grpSp>
      <p:sp>
        <p:nvSpPr>
          <p:cNvPr id="152654" name="AutoShape 78"/>
          <p:cNvSpPr>
            <a:spLocks noChangeArrowheads="1"/>
          </p:cNvSpPr>
          <p:nvPr/>
        </p:nvSpPr>
        <p:spPr bwMode="auto">
          <a:xfrm rot="5400000">
            <a:off x="4273550" y="101600"/>
            <a:ext cx="228600" cy="4724400"/>
          </a:xfrm>
          <a:prstGeom prst="downArrow">
            <a:avLst>
              <a:gd name="adj1" fmla="val 41667"/>
              <a:gd name="adj2" fmla="val 206284"/>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52655" name="Group 79"/>
          <p:cNvGrpSpPr>
            <a:grpSpLocks/>
          </p:cNvGrpSpPr>
          <p:nvPr/>
        </p:nvGrpSpPr>
        <p:grpSpPr bwMode="auto">
          <a:xfrm>
            <a:off x="6445250" y="1892300"/>
            <a:ext cx="1752600" cy="990600"/>
            <a:chOff x="4176" y="1584"/>
            <a:chExt cx="1104" cy="624"/>
          </a:xfrm>
        </p:grpSpPr>
        <p:sp>
          <p:nvSpPr>
            <p:cNvPr id="152656" name="Oval 80"/>
            <p:cNvSpPr>
              <a:spLocks noChangeArrowheads="1"/>
            </p:cNvSpPr>
            <p:nvPr/>
          </p:nvSpPr>
          <p:spPr bwMode="auto">
            <a:xfrm>
              <a:off x="4176" y="1584"/>
              <a:ext cx="1104" cy="624"/>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grpSp>
          <p:nvGrpSpPr>
            <p:cNvPr id="152657" name="Group 81"/>
            <p:cNvGrpSpPr>
              <a:grpSpLocks/>
            </p:cNvGrpSpPr>
            <p:nvPr/>
          </p:nvGrpSpPr>
          <p:grpSpPr bwMode="auto">
            <a:xfrm>
              <a:off x="4333" y="1784"/>
              <a:ext cx="791" cy="288"/>
              <a:chOff x="4368" y="1808"/>
              <a:chExt cx="791" cy="288"/>
            </a:xfrm>
          </p:grpSpPr>
          <p:sp>
            <p:nvSpPr>
              <p:cNvPr id="152658" name="WordArt 82"/>
              <p:cNvSpPr>
                <a:spLocks noChangeArrowheads="1" noChangeShapeType="1" noTextEdit="1"/>
              </p:cNvSpPr>
              <p:nvPr/>
            </p:nvSpPr>
            <p:spPr bwMode="auto">
              <a:xfrm>
                <a:off x="4425" y="1808"/>
                <a:ext cx="678" cy="144"/>
              </a:xfrm>
              <a:prstGeom prst="rect">
                <a:avLst/>
              </a:prstGeom>
            </p:spPr>
            <p:txBody>
              <a:bodyPr spcFirstLastPara="1" wrap="none" fromWordArt="1">
                <a:prstTxWarp prst="textArchUp">
                  <a:avLst>
                    <a:gd name="adj" fmla="val 10800000"/>
                  </a:avLst>
                </a:prstTxWarp>
              </a:bodyPr>
              <a:lstStyle/>
              <a:p>
                <a:pPr algn="ctr"/>
                <a:r>
                  <a:rPr lang="en-US" sz="3600" kern="10">
                    <a:ln w="19050">
                      <a:solidFill>
                        <a:srgbClr val="680000"/>
                      </a:solidFill>
                      <a:round/>
                      <a:headEnd/>
                      <a:tailEnd/>
                    </a:ln>
                    <a:solidFill>
                      <a:schemeClr val="bg1"/>
                    </a:solidFill>
                    <a:latin typeface="Impact"/>
                  </a:rPr>
                  <a:t>Younger</a:t>
                </a:r>
              </a:p>
            </p:txBody>
          </p:sp>
          <p:sp>
            <p:nvSpPr>
              <p:cNvPr id="152659" name="WordArt 83"/>
              <p:cNvSpPr>
                <a:spLocks noChangeArrowheads="1" noChangeShapeType="1" noTextEdit="1"/>
              </p:cNvSpPr>
              <p:nvPr/>
            </p:nvSpPr>
            <p:spPr bwMode="auto">
              <a:xfrm>
                <a:off x="4368" y="1952"/>
                <a:ext cx="791" cy="144"/>
              </a:xfrm>
              <a:prstGeom prst="rect">
                <a:avLst/>
              </a:prstGeom>
            </p:spPr>
            <p:txBody>
              <a:bodyPr spcFirstLastPara="1" wrap="none" fromWordArt="1">
                <a:prstTxWarp prst="textArchDown">
                  <a:avLst>
                    <a:gd name="adj" fmla="val 0"/>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grpSp>
        <p:nvGrpSpPr>
          <p:cNvPr id="152660" name="Group 84"/>
          <p:cNvGrpSpPr>
            <a:grpSpLocks/>
          </p:cNvGrpSpPr>
          <p:nvPr/>
        </p:nvGrpSpPr>
        <p:grpSpPr bwMode="auto">
          <a:xfrm>
            <a:off x="2178050" y="2578100"/>
            <a:ext cx="4267200" cy="457200"/>
            <a:chOff x="1440" y="1584"/>
            <a:chExt cx="2688" cy="288"/>
          </a:xfrm>
        </p:grpSpPr>
        <p:sp>
          <p:nvSpPr>
            <p:cNvPr id="152661" name="Rectangle 85"/>
            <p:cNvSpPr>
              <a:spLocks noChangeArrowheads="1"/>
            </p:cNvSpPr>
            <p:nvPr/>
          </p:nvSpPr>
          <p:spPr bwMode="auto">
            <a:xfrm>
              <a:off x="1470" y="1608"/>
              <a:ext cx="2628" cy="239"/>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52662" name="Text Box 86"/>
            <p:cNvSpPr txBox="1">
              <a:spLocks noChangeArrowheads="1"/>
            </p:cNvSpPr>
            <p:nvPr/>
          </p:nvSpPr>
          <p:spPr bwMode="auto">
            <a:xfrm>
              <a:off x="1440" y="1584"/>
              <a:ext cx="2688" cy="28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r>
                <a:rPr lang="en-US" sz="2400">
                  <a:solidFill>
                    <a:schemeClr val="bg1"/>
                  </a:solidFill>
                  <a:latin typeface="Impact" pitchFamily="34" charset="0"/>
                </a:rPr>
                <a:t>Success of dispensation to start</a:t>
              </a:r>
            </a:p>
          </p:txBody>
        </p:sp>
      </p:grpSp>
      <p:sp>
        <p:nvSpPr>
          <p:cNvPr id="152663" name="AutoShape 87"/>
          <p:cNvSpPr>
            <a:spLocks noChangeArrowheads="1"/>
          </p:cNvSpPr>
          <p:nvPr/>
        </p:nvSpPr>
        <p:spPr bwMode="auto">
          <a:xfrm>
            <a:off x="4176713" y="3416300"/>
            <a:ext cx="266700" cy="201613"/>
          </a:xfrm>
          <a:prstGeom prst="downArrow">
            <a:avLst>
              <a:gd name="adj1" fmla="val 34722"/>
              <a:gd name="adj2" fmla="val 44269"/>
            </a:avLst>
          </a:prstGeom>
          <a:solidFill>
            <a:srgbClr val="DC9300"/>
          </a:solidFill>
          <a:ln w="38100">
            <a:noFill/>
            <a:miter lim="800000"/>
            <a:headEnd/>
            <a:tailEnd/>
          </a:ln>
          <a:effectLst/>
        </p:spPr>
        <p:txBody>
          <a:bodyPr wrap="none" anchor="ctr"/>
          <a:lstStyle/>
          <a:p>
            <a:endParaRPr lang="en-US"/>
          </a:p>
        </p:txBody>
      </p:sp>
      <p:grpSp>
        <p:nvGrpSpPr>
          <p:cNvPr id="152664" name="Group 88"/>
          <p:cNvGrpSpPr>
            <a:grpSpLocks/>
          </p:cNvGrpSpPr>
          <p:nvPr/>
        </p:nvGrpSpPr>
        <p:grpSpPr bwMode="auto">
          <a:xfrm>
            <a:off x="3298825" y="3095625"/>
            <a:ext cx="2024063" cy="354013"/>
            <a:chOff x="2019" y="1910"/>
            <a:chExt cx="1275" cy="223"/>
          </a:xfrm>
        </p:grpSpPr>
        <p:sp>
          <p:nvSpPr>
            <p:cNvPr id="152665" name="Oval 89"/>
            <p:cNvSpPr>
              <a:spLocks noChangeArrowheads="1"/>
            </p:cNvSpPr>
            <p:nvPr/>
          </p:nvSpPr>
          <p:spPr bwMode="auto">
            <a:xfrm>
              <a:off x="2019" y="1910"/>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2666" name="Text Box 90"/>
            <p:cNvSpPr txBox="1">
              <a:spLocks noChangeArrowheads="1"/>
            </p:cNvSpPr>
            <p:nvPr/>
          </p:nvSpPr>
          <p:spPr bwMode="auto">
            <a:xfrm>
              <a:off x="2080" y="1928"/>
              <a:ext cx="1152" cy="205"/>
            </a:xfrm>
            <a:prstGeom prst="rect">
              <a:avLst/>
            </a:prstGeom>
            <a:noFill/>
            <a:ln w="19050" algn="ctr">
              <a:noFill/>
              <a:miter lim="800000"/>
              <a:headEnd/>
              <a:tailEnd/>
            </a:ln>
            <a:effectLst/>
          </p:spPr>
          <p:txBody>
            <a:bodyPr>
              <a:spAutoFit/>
            </a:bodyPr>
            <a:lstStyle/>
            <a:p>
              <a:pPr algn="ctr" eaLnBrk="0" hangingPunct="0">
                <a:lnSpc>
                  <a:spcPct val="90000"/>
                </a:lnSpc>
              </a:pPr>
              <a:r>
                <a:rPr lang="en-US" sz="1700">
                  <a:solidFill>
                    <a:srgbClr val="4C2600"/>
                  </a:solidFill>
                  <a:latin typeface="Impact" pitchFamily="34" charset="0"/>
                </a:rPr>
                <a:t>Three-day course</a:t>
              </a:r>
            </a:p>
          </p:txBody>
        </p:sp>
      </p:grpSp>
      <p:sp>
        <p:nvSpPr>
          <p:cNvPr id="152667" name="Text Box 91"/>
          <p:cNvSpPr txBox="1">
            <a:spLocks noChangeArrowheads="1"/>
          </p:cNvSpPr>
          <p:nvPr/>
        </p:nvSpPr>
        <p:spPr bwMode="auto">
          <a:xfrm>
            <a:off x="5410200" y="3321050"/>
            <a:ext cx="2743200" cy="412750"/>
          </a:xfrm>
          <a:prstGeom prst="rect">
            <a:avLst/>
          </a:prstGeom>
          <a:noFill/>
          <a:ln w="9525">
            <a:noFill/>
            <a:miter lim="800000"/>
            <a:headEnd/>
            <a:tailEnd/>
          </a:ln>
          <a:effectLst/>
        </p:spPr>
        <p:txBody>
          <a:bodyPr>
            <a:spAutoFit/>
          </a:bodyPr>
          <a:lstStyle/>
          <a:p>
            <a:pPr>
              <a:spcBef>
                <a:spcPct val="50000"/>
              </a:spcBef>
            </a:pPr>
            <a:r>
              <a:rPr lang="en-US" sz="2100">
                <a:solidFill>
                  <a:srgbClr val="FFE2A9"/>
                </a:solidFill>
                <a:latin typeface="Arial Black" pitchFamily="34" charset="0"/>
              </a:rPr>
              <a:t>(Ark of Covenant)</a:t>
            </a:r>
          </a:p>
        </p:txBody>
      </p:sp>
      <p:pic>
        <p:nvPicPr>
          <p:cNvPr id="152668" name="Picture 92" descr="Crossing the Jordan River"/>
          <p:cNvPicPr>
            <a:picLocks noChangeAspect="1" noChangeArrowheads="1"/>
          </p:cNvPicPr>
          <p:nvPr/>
        </p:nvPicPr>
        <p:blipFill>
          <a:blip r:embed="rId4"/>
          <a:srcRect/>
          <a:stretch>
            <a:fillRect/>
          </a:stretch>
        </p:blipFill>
        <p:spPr bwMode="auto">
          <a:xfrm>
            <a:off x="2446338" y="157163"/>
            <a:ext cx="3967162" cy="5554662"/>
          </a:xfrm>
          <a:prstGeom prst="rect">
            <a:avLst/>
          </a:prstGeom>
          <a:noFill/>
        </p:spPr>
      </p:pic>
      <p:sp>
        <p:nvSpPr>
          <p:cNvPr id="152669" name="AutoShape 93"/>
          <p:cNvSpPr>
            <a:spLocks noChangeArrowheads="1"/>
          </p:cNvSpPr>
          <p:nvPr/>
        </p:nvSpPr>
        <p:spPr bwMode="auto">
          <a:xfrm rot="10800000">
            <a:off x="1344613" y="1362075"/>
            <a:ext cx="207962" cy="623888"/>
          </a:xfrm>
          <a:prstGeom prst="downArrow">
            <a:avLst>
              <a:gd name="adj1" fmla="val 41380"/>
              <a:gd name="adj2" fmla="val 70250"/>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52670" name="Group 94"/>
          <p:cNvGrpSpPr>
            <a:grpSpLocks/>
          </p:cNvGrpSpPr>
          <p:nvPr/>
        </p:nvGrpSpPr>
        <p:grpSpPr bwMode="auto">
          <a:xfrm>
            <a:off x="1106488" y="673100"/>
            <a:ext cx="684212" cy="676275"/>
            <a:chOff x="4704" y="288"/>
            <a:chExt cx="672" cy="720"/>
          </a:xfrm>
        </p:grpSpPr>
        <p:sp>
          <p:nvSpPr>
            <p:cNvPr id="152671" name="Oval 9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52672" name="WordArt 9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52673" name="Group 97"/>
          <p:cNvGrpSpPr>
            <a:grpSpLocks/>
          </p:cNvGrpSpPr>
          <p:nvPr/>
        </p:nvGrpSpPr>
        <p:grpSpPr bwMode="auto">
          <a:xfrm>
            <a:off x="915988" y="1636713"/>
            <a:ext cx="1066800" cy="488950"/>
            <a:chOff x="1344" y="2736"/>
            <a:chExt cx="1056" cy="528"/>
          </a:xfrm>
        </p:grpSpPr>
        <p:sp>
          <p:nvSpPr>
            <p:cNvPr id="152674" name="Oval 9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2675" name="WordArt 9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152676" name="Group 100"/>
          <p:cNvGrpSpPr>
            <a:grpSpLocks/>
          </p:cNvGrpSpPr>
          <p:nvPr/>
        </p:nvGrpSpPr>
        <p:grpSpPr bwMode="auto">
          <a:xfrm>
            <a:off x="912813" y="2209800"/>
            <a:ext cx="1066800" cy="487363"/>
            <a:chOff x="480" y="1680"/>
            <a:chExt cx="893" cy="408"/>
          </a:xfrm>
        </p:grpSpPr>
        <p:sp>
          <p:nvSpPr>
            <p:cNvPr id="152677" name="Oval 101"/>
            <p:cNvSpPr>
              <a:spLocks noChangeArrowheads="1"/>
            </p:cNvSpPr>
            <p:nvPr/>
          </p:nvSpPr>
          <p:spPr bwMode="auto">
            <a:xfrm>
              <a:off x="480" y="1680"/>
              <a:ext cx="893" cy="40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2678" name="WordArt 102"/>
            <p:cNvSpPr>
              <a:spLocks noChangeArrowheads="1" noChangeShapeType="1" noTextEdit="1"/>
            </p:cNvSpPr>
            <p:nvPr/>
          </p:nvSpPr>
          <p:spPr bwMode="auto">
            <a:xfrm>
              <a:off x="609" y="1773"/>
              <a:ext cx="635" cy="22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grpSp>
        <p:nvGrpSpPr>
          <p:cNvPr id="152679" name="Group 103"/>
          <p:cNvGrpSpPr>
            <a:grpSpLocks/>
          </p:cNvGrpSpPr>
          <p:nvPr/>
        </p:nvGrpSpPr>
        <p:grpSpPr bwMode="auto">
          <a:xfrm>
            <a:off x="3298825" y="3629025"/>
            <a:ext cx="2024063" cy="366713"/>
            <a:chOff x="2019" y="2246"/>
            <a:chExt cx="1275" cy="231"/>
          </a:xfrm>
        </p:grpSpPr>
        <p:sp>
          <p:nvSpPr>
            <p:cNvPr id="152680" name="Oval 104"/>
            <p:cNvSpPr>
              <a:spLocks noChangeArrowheads="1"/>
            </p:cNvSpPr>
            <p:nvPr/>
          </p:nvSpPr>
          <p:spPr bwMode="auto">
            <a:xfrm>
              <a:off x="2019" y="2246"/>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2681" name="Text Box 105"/>
            <p:cNvSpPr txBox="1">
              <a:spLocks noChangeArrowheads="1"/>
            </p:cNvSpPr>
            <p:nvPr/>
          </p:nvSpPr>
          <p:spPr bwMode="auto">
            <a:xfrm>
              <a:off x="2105" y="2246"/>
              <a:ext cx="1104" cy="231"/>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0000"/>
                </a:lnSpc>
              </a:pPr>
              <a:r>
                <a:rPr lang="en-US" sz="2000" b="1">
                  <a:solidFill>
                    <a:srgbClr val="4C2600"/>
                  </a:solidFill>
                </a:rPr>
                <a:t>Jordan River</a:t>
              </a:r>
            </a:p>
          </p:txBody>
        </p:sp>
      </p:grpSp>
      <p:pic>
        <p:nvPicPr>
          <p:cNvPr id="152684" name="Picture 108" descr="The passage of the Jordan"/>
          <p:cNvPicPr>
            <a:picLocks noChangeAspect="1" noChangeArrowheads="1"/>
          </p:cNvPicPr>
          <p:nvPr/>
        </p:nvPicPr>
        <p:blipFill>
          <a:blip r:embed="rId5">
            <a:lum bright="6000" contrast="-24000"/>
          </a:blip>
          <a:srcRect t="10025" b="1433"/>
          <a:stretch>
            <a:fillRect/>
          </a:stretch>
        </p:blipFill>
        <p:spPr bwMode="auto">
          <a:xfrm>
            <a:off x="465138" y="579438"/>
            <a:ext cx="8172450" cy="5291137"/>
          </a:xfrm>
          <a:prstGeom prst="rect">
            <a:avLst/>
          </a:prstGeom>
          <a:solidFill>
            <a:srgbClr val="FFFFE3"/>
          </a:solidFill>
        </p:spPr>
      </p:pic>
      <p:sp>
        <p:nvSpPr>
          <p:cNvPr id="152682" name="Rectangle 106"/>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52683" name="Text Box 107"/>
          <p:cNvSpPr txBox="1">
            <a:spLocks noChangeArrowheads="1"/>
          </p:cNvSpPr>
          <p:nvPr/>
        </p:nvSpPr>
        <p:spPr bwMode="auto">
          <a:xfrm>
            <a:off x="1066800" y="5943600"/>
            <a:ext cx="7162800" cy="676275"/>
          </a:xfrm>
          <a:prstGeom prst="rect">
            <a:avLst/>
          </a:prstGeom>
          <a:noFill/>
          <a:ln w="9525">
            <a:noFill/>
            <a:miter lim="800000"/>
            <a:headEnd/>
            <a:tailEnd/>
          </a:ln>
          <a:effectLst/>
        </p:spPr>
        <p:txBody>
          <a:bodyPr>
            <a:spAutoFit/>
          </a:bodyPr>
          <a:lstStyle/>
          <a:p>
            <a:pPr eaLnBrk="0" hangingPunct="0">
              <a:lnSpc>
                <a:spcPct val="80000"/>
              </a:lnSpc>
            </a:pPr>
            <a:r>
              <a:rPr lang="en-US" sz="2400" b="1">
                <a:solidFill>
                  <a:schemeClr val="bg1"/>
                </a:solidFill>
                <a:latin typeface="Arial Narrow" pitchFamily="34" charset="0"/>
              </a:rPr>
              <a:t>When the Ark entered the </a:t>
            </a:r>
            <a:r>
              <a:rPr lang="en-US" sz="2400" b="1" u="sng">
                <a:solidFill>
                  <a:schemeClr val="bg1"/>
                </a:solidFill>
                <a:latin typeface="Arial Narrow" pitchFamily="34" charset="0"/>
              </a:rPr>
              <a:t>Jordan River</a:t>
            </a:r>
            <a:r>
              <a:rPr lang="en-US" sz="2400" b="1">
                <a:solidFill>
                  <a:schemeClr val="bg1"/>
                </a:solidFill>
                <a:latin typeface="Arial Narrow" pitchFamily="34" charset="0"/>
              </a:rPr>
              <a:t>, its waters parted, opening the way for the people to walk on the riverbed.</a:t>
            </a:r>
            <a:endParaRPr lang="en-US" sz="2000" u="sng">
              <a:solidFill>
                <a:schemeClr val="bg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52683"/>
                                        </p:tgtEl>
                                        <p:attrNameLst>
                                          <p:attrName>style.visibility</p:attrName>
                                        </p:attrNameLst>
                                      </p:cBhvr>
                                      <p:to>
                                        <p:strVal val="visible"/>
                                      </p:to>
                                    </p:set>
                                    <p:animEffect transition="in" filter="barn(outVertical)">
                                      <p:cBhvr>
                                        <p:cTn id="7" dur="500"/>
                                        <p:tgtEl>
                                          <p:spTgt spid="152683"/>
                                        </p:tgtEl>
                                      </p:cBhvr>
                                    </p:animEffect>
                                  </p:childTnLst>
                                </p:cTn>
                              </p:par>
                              <p:par>
                                <p:cTn id="8" presetID="10" presetClass="exit" presetSubtype="0" fill="hold" nodeType="withEffect">
                                  <p:stCondLst>
                                    <p:cond delay="0"/>
                                  </p:stCondLst>
                                  <p:childTnLst>
                                    <p:animEffect transition="out" filter="fade">
                                      <p:cBhvr>
                                        <p:cTn id="9" dur="2000"/>
                                        <p:tgtEl>
                                          <p:spTgt spid="152684"/>
                                        </p:tgtEl>
                                      </p:cBhvr>
                                    </p:animEffect>
                                    <p:set>
                                      <p:cBhvr>
                                        <p:cTn id="10" dur="1" fill="hold">
                                          <p:stCondLst>
                                            <p:cond delay="1999"/>
                                          </p:stCondLst>
                                        </p:cTn>
                                        <p:tgtEl>
                                          <p:spTgt spid="15268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272" fill="hold" nodeType="clickEffect">
                                  <p:stCondLst>
                                    <p:cond delay="0"/>
                                  </p:stCondLst>
                                  <p:childTnLst>
                                    <p:set>
                                      <p:cBhvr>
                                        <p:cTn id="14" dur="1" fill="hold">
                                          <p:stCondLst>
                                            <p:cond delay="0"/>
                                          </p:stCondLst>
                                        </p:cTn>
                                        <p:tgtEl>
                                          <p:spTgt spid="152679"/>
                                        </p:tgtEl>
                                        <p:attrNameLst>
                                          <p:attrName>style.visibility</p:attrName>
                                        </p:attrNameLst>
                                      </p:cBhvr>
                                      <p:to>
                                        <p:strVal val="visible"/>
                                      </p:to>
                                    </p:set>
                                    <p:anim calcmode="lin" valueType="num">
                                      <p:cBhvr>
                                        <p:cTn id="15" dur="1000" fill="hold"/>
                                        <p:tgtEl>
                                          <p:spTgt spid="152679"/>
                                        </p:tgtEl>
                                        <p:attrNameLst>
                                          <p:attrName>ppt_w</p:attrName>
                                        </p:attrNameLst>
                                      </p:cBhvr>
                                      <p:tavLst>
                                        <p:tav tm="0">
                                          <p:val>
                                            <p:strVal val="2/3*#ppt_w"/>
                                          </p:val>
                                        </p:tav>
                                        <p:tav tm="100000">
                                          <p:val>
                                            <p:strVal val="#ppt_w"/>
                                          </p:val>
                                        </p:tav>
                                      </p:tavLst>
                                    </p:anim>
                                    <p:anim calcmode="lin" valueType="num">
                                      <p:cBhvr>
                                        <p:cTn id="16" dur="1000" fill="hold"/>
                                        <p:tgtEl>
                                          <p:spTgt spid="152679"/>
                                        </p:tgtEl>
                                        <p:attrNameLst>
                                          <p:attrName>ppt_h</p:attrName>
                                        </p:attrNameLst>
                                      </p:cBhvr>
                                      <p:tavLst>
                                        <p:tav tm="0">
                                          <p:val>
                                            <p:strVal val="2/3*#ppt_h"/>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52663"/>
                                        </p:tgtEl>
                                        <p:attrNameLst>
                                          <p:attrName>style.visibility</p:attrName>
                                        </p:attrNameLst>
                                      </p:cBhvr>
                                      <p:to>
                                        <p:strVal val="visible"/>
                                      </p:to>
                                    </p:set>
                                    <p:animEffect transition="in" filter="fade">
                                      <p:cBhvr>
                                        <p:cTn id="19" dur="1000"/>
                                        <p:tgtEl>
                                          <p:spTgt spid="152663"/>
                                        </p:tgtEl>
                                      </p:cBhvr>
                                    </p:animEffect>
                                  </p:childTnLst>
                                </p:cTn>
                              </p:par>
                              <p:par>
                                <p:cTn id="20" presetID="10" presetClass="entr" presetSubtype="0" fill="hold" nodeType="withEffect">
                                  <p:stCondLst>
                                    <p:cond delay="1000"/>
                                  </p:stCondLst>
                                  <p:childTnLst>
                                    <p:set>
                                      <p:cBhvr>
                                        <p:cTn id="21" dur="1" fill="hold">
                                          <p:stCondLst>
                                            <p:cond delay="0"/>
                                          </p:stCondLst>
                                        </p:cTn>
                                        <p:tgtEl>
                                          <p:spTgt spid="152668"/>
                                        </p:tgtEl>
                                        <p:attrNameLst>
                                          <p:attrName>style.visibility</p:attrName>
                                        </p:attrNameLst>
                                      </p:cBhvr>
                                      <p:to>
                                        <p:strVal val="visible"/>
                                      </p:to>
                                    </p:set>
                                    <p:animEffect transition="in" filter="fade">
                                      <p:cBhvr>
                                        <p:cTn id="22" dur="2000"/>
                                        <p:tgtEl>
                                          <p:spTgt spid="152668"/>
                                        </p:tgtEl>
                                      </p:cBhvr>
                                    </p:animEffect>
                                  </p:childTnLst>
                                </p:cTn>
                              </p:par>
                              <p:par>
                                <p:cTn id="23" presetID="6" presetClass="emph" presetSubtype="0" decel="50000" autoRev="1" fill="remove" nodeType="withEffect">
                                  <p:stCondLst>
                                    <p:cond delay="1000"/>
                                  </p:stCondLst>
                                  <p:childTnLst>
                                    <p:animScale>
                                      <p:cBhvr>
                                        <p:cTn id="24" dur="2000" fill="hold"/>
                                        <p:tgtEl>
                                          <p:spTgt spid="152679"/>
                                        </p:tgtEl>
                                      </p:cBhvr>
                                      <p:by x="150000" y="150000"/>
                                    </p:animScale>
                                  </p:childTnLst>
                                </p:cTn>
                              </p:par>
                            </p:childTnLst>
                          </p:cTn>
                        </p:par>
                        <p:par>
                          <p:cTn id="25" fill="hold">
                            <p:stCondLst>
                              <p:cond delay="5000"/>
                            </p:stCondLst>
                            <p:childTnLst>
                              <p:par>
                                <p:cTn id="26" presetID="10" presetClass="exit" presetSubtype="0" fill="hold" nodeType="afterEffect">
                                  <p:stCondLst>
                                    <p:cond delay="0"/>
                                  </p:stCondLst>
                                  <p:childTnLst>
                                    <p:animEffect transition="out" filter="fade">
                                      <p:cBhvr>
                                        <p:cTn id="27" dur="2000"/>
                                        <p:tgtEl>
                                          <p:spTgt spid="152679"/>
                                        </p:tgtEl>
                                      </p:cBhvr>
                                    </p:animEffect>
                                    <p:set>
                                      <p:cBhvr>
                                        <p:cTn id="28" dur="1" fill="hold">
                                          <p:stCondLst>
                                            <p:cond delay="1999"/>
                                          </p:stCondLst>
                                        </p:cTn>
                                        <p:tgtEl>
                                          <p:spTgt spid="1526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63" grpId="0" animBg="1"/>
      <p:bldP spid="152683"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02"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sp>
        <p:nvSpPr>
          <p:cNvPr id="153603" name="AutoShape 3"/>
          <p:cNvSpPr>
            <a:spLocks noChangeArrowheads="1"/>
          </p:cNvSpPr>
          <p:nvPr/>
        </p:nvSpPr>
        <p:spPr bwMode="auto">
          <a:xfrm rot="10800000">
            <a:off x="1344613" y="1362075"/>
            <a:ext cx="207962" cy="623888"/>
          </a:xfrm>
          <a:prstGeom prst="downArrow">
            <a:avLst>
              <a:gd name="adj1" fmla="val 41380"/>
              <a:gd name="adj2" fmla="val 70250"/>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53604" name="Group 4"/>
          <p:cNvGrpSpPr>
            <a:grpSpLocks/>
          </p:cNvGrpSpPr>
          <p:nvPr/>
        </p:nvGrpSpPr>
        <p:grpSpPr bwMode="auto">
          <a:xfrm>
            <a:off x="1106488" y="673100"/>
            <a:ext cx="684212" cy="676275"/>
            <a:chOff x="4704" y="288"/>
            <a:chExt cx="672" cy="720"/>
          </a:xfrm>
        </p:grpSpPr>
        <p:sp>
          <p:nvSpPr>
            <p:cNvPr id="153605" name="Oval 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53606" name="WordArt 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53607" name="Group 7"/>
          <p:cNvGrpSpPr>
            <a:grpSpLocks/>
          </p:cNvGrpSpPr>
          <p:nvPr/>
        </p:nvGrpSpPr>
        <p:grpSpPr bwMode="auto">
          <a:xfrm>
            <a:off x="915988" y="1636713"/>
            <a:ext cx="1066800" cy="488950"/>
            <a:chOff x="1344" y="2736"/>
            <a:chExt cx="1056" cy="528"/>
          </a:xfrm>
        </p:grpSpPr>
        <p:sp>
          <p:nvSpPr>
            <p:cNvPr id="153608" name="Oval 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3609" name="WordArt 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153610" name="Group 10"/>
          <p:cNvGrpSpPr>
            <a:grpSpLocks/>
          </p:cNvGrpSpPr>
          <p:nvPr/>
        </p:nvGrpSpPr>
        <p:grpSpPr bwMode="auto">
          <a:xfrm>
            <a:off x="912813" y="2209800"/>
            <a:ext cx="1066800" cy="487363"/>
            <a:chOff x="480" y="1680"/>
            <a:chExt cx="893" cy="408"/>
          </a:xfrm>
        </p:grpSpPr>
        <p:sp>
          <p:nvSpPr>
            <p:cNvPr id="153611" name="Oval 11"/>
            <p:cNvSpPr>
              <a:spLocks noChangeArrowheads="1"/>
            </p:cNvSpPr>
            <p:nvPr/>
          </p:nvSpPr>
          <p:spPr bwMode="auto">
            <a:xfrm>
              <a:off x="480" y="1680"/>
              <a:ext cx="893" cy="40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3612" name="WordArt 12"/>
            <p:cNvSpPr>
              <a:spLocks noChangeArrowheads="1" noChangeShapeType="1" noTextEdit="1"/>
            </p:cNvSpPr>
            <p:nvPr/>
          </p:nvSpPr>
          <p:spPr bwMode="auto">
            <a:xfrm>
              <a:off x="609" y="1773"/>
              <a:ext cx="635" cy="22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grpSp>
        <p:nvGrpSpPr>
          <p:cNvPr id="153613" name="Group 13"/>
          <p:cNvGrpSpPr>
            <a:grpSpLocks/>
          </p:cNvGrpSpPr>
          <p:nvPr/>
        </p:nvGrpSpPr>
        <p:grpSpPr bwMode="auto">
          <a:xfrm>
            <a:off x="2590800" y="1866900"/>
            <a:ext cx="4870450" cy="736600"/>
            <a:chOff x="1632" y="1176"/>
            <a:chExt cx="3068" cy="464"/>
          </a:xfrm>
        </p:grpSpPr>
        <p:sp>
          <p:nvSpPr>
            <p:cNvPr id="153614" name="WordArt 1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3615" name="WordArt 1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3616" name="WordArt 1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3617" name="WordArt 1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3618" name="WordArt 18"/>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3619" name="WordArt 19"/>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3620" name="Freeform 20"/>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53621" name="WordArt 21"/>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53622" name="Freeform 22"/>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53623" name="WordArt 23"/>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53624" name="Group 24"/>
          <p:cNvGrpSpPr>
            <a:grpSpLocks/>
          </p:cNvGrpSpPr>
          <p:nvPr/>
        </p:nvGrpSpPr>
        <p:grpSpPr bwMode="auto">
          <a:xfrm>
            <a:off x="5638800" y="2565400"/>
            <a:ext cx="685800" cy="330200"/>
            <a:chOff x="2112" y="1236"/>
            <a:chExt cx="1920" cy="924"/>
          </a:xfrm>
        </p:grpSpPr>
        <p:sp>
          <p:nvSpPr>
            <p:cNvPr id="153625" name="Oval 25"/>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53626" name="Group 26"/>
            <p:cNvGrpSpPr>
              <a:grpSpLocks/>
            </p:cNvGrpSpPr>
            <p:nvPr/>
          </p:nvGrpSpPr>
          <p:grpSpPr bwMode="auto">
            <a:xfrm>
              <a:off x="2112" y="1236"/>
              <a:ext cx="1824" cy="924"/>
              <a:chOff x="2112" y="1236"/>
              <a:chExt cx="1824" cy="924"/>
            </a:xfrm>
          </p:grpSpPr>
          <p:sp>
            <p:nvSpPr>
              <p:cNvPr id="153627" name="WordArt 27"/>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53628" name="WordArt 28"/>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53629" name="WordArt 29"/>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53630" name="Group 30"/>
          <p:cNvGrpSpPr>
            <a:grpSpLocks/>
          </p:cNvGrpSpPr>
          <p:nvPr/>
        </p:nvGrpSpPr>
        <p:grpSpPr bwMode="auto">
          <a:xfrm>
            <a:off x="6705600" y="1905000"/>
            <a:ext cx="1447800" cy="1392238"/>
            <a:chOff x="4320" y="1296"/>
            <a:chExt cx="912" cy="877"/>
          </a:xfrm>
        </p:grpSpPr>
        <p:grpSp>
          <p:nvGrpSpPr>
            <p:cNvPr id="153631" name="Group 31"/>
            <p:cNvGrpSpPr>
              <a:grpSpLocks/>
            </p:cNvGrpSpPr>
            <p:nvPr/>
          </p:nvGrpSpPr>
          <p:grpSpPr bwMode="auto">
            <a:xfrm>
              <a:off x="4320" y="1536"/>
              <a:ext cx="574" cy="637"/>
              <a:chOff x="4320" y="1536"/>
              <a:chExt cx="574" cy="637"/>
            </a:xfrm>
          </p:grpSpPr>
          <p:sp>
            <p:nvSpPr>
              <p:cNvPr id="153632" name="WordArt 32"/>
              <p:cNvSpPr>
                <a:spLocks noChangeArrowheads="1" noChangeShapeType="1" noTextEdit="1"/>
              </p:cNvSpPr>
              <p:nvPr/>
            </p:nvSpPr>
            <p:spPr bwMode="auto">
              <a:xfrm>
                <a:off x="4800"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3633" name="Arc 33"/>
              <p:cNvSpPr>
                <a:spLocks/>
              </p:cNvSpPr>
              <p:nvPr/>
            </p:nvSpPr>
            <p:spPr bwMode="auto">
              <a:xfrm rot="6715497">
                <a:off x="4345" y="2029"/>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3634" name="WordArt 34"/>
              <p:cNvSpPr>
                <a:spLocks noChangeArrowheads="1" noChangeShapeType="1" noTextEdit="1"/>
              </p:cNvSpPr>
              <p:nvPr/>
            </p:nvSpPr>
            <p:spPr bwMode="auto">
              <a:xfrm>
                <a:off x="4510" y="2052"/>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3635" name="Arc 35"/>
              <p:cNvSpPr>
                <a:spLocks/>
              </p:cNvSpPr>
              <p:nvPr/>
            </p:nvSpPr>
            <p:spPr bwMode="auto">
              <a:xfrm rot="9622134" flipV="1">
                <a:off x="4558" y="1929"/>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3636" name="WordArt 36"/>
              <p:cNvSpPr>
                <a:spLocks noChangeArrowheads="1" noChangeShapeType="1" noTextEdit="1"/>
              </p:cNvSpPr>
              <p:nvPr/>
            </p:nvSpPr>
            <p:spPr bwMode="auto">
              <a:xfrm rot="-1150740">
                <a:off x="4654" y="1860"/>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3637" name="Arc 37"/>
              <p:cNvSpPr>
                <a:spLocks/>
              </p:cNvSpPr>
              <p:nvPr/>
            </p:nvSpPr>
            <p:spPr bwMode="auto">
              <a:xfrm rot="6715497">
                <a:off x="4681" y="169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3638" name="WordArt 38"/>
              <p:cNvSpPr>
                <a:spLocks noChangeArrowheads="1" noChangeShapeType="1" noTextEdit="1"/>
              </p:cNvSpPr>
              <p:nvPr/>
            </p:nvSpPr>
            <p:spPr bwMode="auto">
              <a:xfrm>
                <a:off x="4846" y="171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3639" name="Arc 39"/>
              <p:cNvSpPr>
                <a:spLocks/>
              </p:cNvSpPr>
              <p:nvPr/>
            </p:nvSpPr>
            <p:spPr bwMode="auto">
              <a:xfrm rot="8773144" flipV="1">
                <a:off x="4825" y="1584"/>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grpSp>
        <p:grpSp>
          <p:nvGrpSpPr>
            <p:cNvPr id="153640" name="Group 40"/>
            <p:cNvGrpSpPr>
              <a:grpSpLocks/>
            </p:cNvGrpSpPr>
            <p:nvPr/>
          </p:nvGrpSpPr>
          <p:grpSpPr bwMode="auto">
            <a:xfrm>
              <a:off x="4800" y="1488"/>
              <a:ext cx="432" cy="101"/>
              <a:chOff x="4800" y="1488"/>
              <a:chExt cx="432" cy="101"/>
            </a:xfrm>
          </p:grpSpPr>
          <p:sp>
            <p:nvSpPr>
              <p:cNvPr id="153641" name="Arc 41"/>
              <p:cNvSpPr>
                <a:spLocks/>
              </p:cNvSpPr>
              <p:nvPr/>
            </p:nvSpPr>
            <p:spPr bwMode="auto">
              <a:xfrm rot="-12756078">
                <a:off x="5048" y="1488"/>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3642" name="Arc 42"/>
              <p:cNvSpPr>
                <a:spLocks/>
              </p:cNvSpPr>
              <p:nvPr/>
            </p:nvSpPr>
            <p:spPr bwMode="auto">
              <a:xfrm rot="14637100" flipV="1">
                <a:off x="4848" y="1488"/>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3643" name="WordArt 43"/>
              <p:cNvSpPr>
                <a:spLocks noChangeArrowheads="1" noChangeShapeType="1" noTextEdit="1"/>
              </p:cNvSpPr>
              <p:nvPr/>
            </p:nvSpPr>
            <p:spPr bwMode="auto">
              <a:xfrm>
                <a:off x="4992"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3644" name="WordArt 44"/>
              <p:cNvSpPr>
                <a:spLocks noChangeArrowheads="1" noChangeShapeType="1" noTextEdit="1"/>
              </p:cNvSpPr>
              <p:nvPr/>
            </p:nvSpPr>
            <p:spPr bwMode="auto">
              <a:xfrm rot="14733363">
                <a:off x="5184"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grpSp>
        <p:grpSp>
          <p:nvGrpSpPr>
            <p:cNvPr id="153645" name="Group 45"/>
            <p:cNvGrpSpPr>
              <a:grpSpLocks/>
            </p:cNvGrpSpPr>
            <p:nvPr/>
          </p:nvGrpSpPr>
          <p:grpSpPr bwMode="auto">
            <a:xfrm>
              <a:off x="5136" y="1392"/>
              <a:ext cx="58" cy="136"/>
              <a:chOff x="5136" y="1392"/>
              <a:chExt cx="58" cy="136"/>
            </a:xfrm>
          </p:grpSpPr>
          <p:sp>
            <p:nvSpPr>
              <p:cNvPr id="153646" name="Arc 46"/>
              <p:cNvSpPr>
                <a:spLocks/>
              </p:cNvSpPr>
              <p:nvPr/>
            </p:nvSpPr>
            <p:spPr bwMode="auto">
              <a:xfrm rot="19833633" flipV="1">
                <a:off x="5136" y="1392"/>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824100"/>
                </a:solidFill>
                <a:round/>
                <a:headEnd/>
                <a:tailEnd/>
              </a:ln>
              <a:effectLst/>
            </p:spPr>
            <p:txBody>
              <a:bodyPr anchor="ctr">
                <a:spAutoFit/>
              </a:bodyPr>
              <a:lstStyle/>
              <a:p>
                <a:endParaRPr lang="en-US"/>
              </a:p>
            </p:txBody>
          </p:sp>
          <p:sp>
            <p:nvSpPr>
              <p:cNvPr id="153647" name="AutoShape 47"/>
              <p:cNvSpPr>
                <a:spLocks noChangeArrowheads="1"/>
              </p:cNvSpPr>
              <p:nvPr/>
            </p:nvSpPr>
            <p:spPr bwMode="auto">
              <a:xfrm rot="-1424285">
                <a:off x="5146" y="1392"/>
                <a:ext cx="48" cy="48"/>
              </a:xfrm>
              <a:prstGeom prst="triangle">
                <a:avLst>
                  <a:gd name="adj" fmla="val 52083"/>
                </a:avLst>
              </a:prstGeom>
              <a:solidFill>
                <a:srgbClr val="824100"/>
              </a:solidFill>
              <a:ln w="19050" algn="ctr">
                <a:solidFill>
                  <a:srgbClr val="824100"/>
                </a:solidFill>
                <a:miter lim="800000"/>
                <a:headEnd/>
                <a:tailEnd/>
              </a:ln>
              <a:effectLst/>
            </p:spPr>
            <p:txBody>
              <a:bodyPr anchor="ctr">
                <a:spAutoFit/>
              </a:bodyPr>
              <a:lstStyle/>
              <a:p>
                <a:endParaRPr lang="en-US"/>
              </a:p>
            </p:txBody>
          </p:sp>
        </p:grpSp>
        <p:sp>
          <p:nvSpPr>
            <p:cNvPr id="153648" name="AutoShape 48"/>
            <p:cNvSpPr>
              <a:spLocks noChangeArrowheads="1"/>
            </p:cNvSpPr>
            <p:nvPr/>
          </p:nvSpPr>
          <p:spPr bwMode="auto">
            <a:xfrm flipH="1">
              <a:off x="5088" y="1296"/>
              <a:ext cx="48" cy="48"/>
            </a:xfrm>
            <a:prstGeom prst="triangle">
              <a:avLst>
                <a:gd name="adj" fmla="val 50000"/>
              </a:avLst>
            </a:prstGeom>
            <a:solidFill>
              <a:srgbClr val="CC6600"/>
            </a:solidFill>
            <a:ln w="57150" algn="ctr">
              <a:solidFill>
                <a:srgbClr val="824100"/>
              </a:solidFill>
              <a:miter lim="800000"/>
              <a:headEnd/>
              <a:tailEnd/>
            </a:ln>
            <a:effectLst/>
          </p:spPr>
          <p:txBody>
            <a:bodyPr anchor="ctr">
              <a:spAutoFit/>
            </a:bodyPr>
            <a:lstStyle/>
            <a:p>
              <a:endParaRPr lang="en-US"/>
            </a:p>
          </p:txBody>
        </p:sp>
      </p:grpSp>
      <p:grpSp>
        <p:nvGrpSpPr>
          <p:cNvPr id="153649" name="Group 49"/>
          <p:cNvGrpSpPr>
            <a:grpSpLocks/>
          </p:cNvGrpSpPr>
          <p:nvPr/>
        </p:nvGrpSpPr>
        <p:grpSpPr bwMode="auto">
          <a:xfrm>
            <a:off x="2540000" y="1981200"/>
            <a:ext cx="4927600" cy="2773363"/>
            <a:chOff x="1600" y="1248"/>
            <a:chExt cx="3104" cy="1747"/>
          </a:xfrm>
        </p:grpSpPr>
        <p:sp>
          <p:nvSpPr>
            <p:cNvPr id="153650" name="Oval 50"/>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53651" name="Group 51"/>
            <p:cNvGrpSpPr>
              <a:grpSpLocks/>
            </p:cNvGrpSpPr>
            <p:nvPr/>
          </p:nvGrpSpPr>
          <p:grpSpPr bwMode="auto">
            <a:xfrm>
              <a:off x="1600" y="1248"/>
              <a:ext cx="3104" cy="1747"/>
              <a:chOff x="1600" y="1248"/>
              <a:chExt cx="3104" cy="1747"/>
            </a:xfrm>
          </p:grpSpPr>
          <p:grpSp>
            <p:nvGrpSpPr>
              <p:cNvPr id="153652" name="Group 52"/>
              <p:cNvGrpSpPr>
                <a:grpSpLocks/>
              </p:cNvGrpSpPr>
              <p:nvPr/>
            </p:nvGrpSpPr>
            <p:grpSpPr bwMode="auto">
              <a:xfrm>
                <a:off x="1600" y="1567"/>
                <a:ext cx="1057" cy="1386"/>
                <a:chOff x="1600" y="1567"/>
                <a:chExt cx="1057" cy="1386"/>
              </a:xfrm>
            </p:grpSpPr>
            <p:sp>
              <p:nvSpPr>
                <p:cNvPr id="153653" name="Freeform 53"/>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54" name="Freeform 54"/>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53655" name="Group 55"/>
                <p:cNvGrpSpPr>
                  <a:grpSpLocks/>
                </p:cNvGrpSpPr>
                <p:nvPr/>
              </p:nvGrpSpPr>
              <p:grpSpPr bwMode="auto">
                <a:xfrm>
                  <a:off x="1920" y="1595"/>
                  <a:ext cx="672" cy="1252"/>
                  <a:chOff x="1920" y="1595"/>
                  <a:chExt cx="672" cy="1252"/>
                </a:xfrm>
              </p:grpSpPr>
              <p:sp>
                <p:nvSpPr>
                  <p:cNvPr id="153656" name="Freeform 56"/>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57" name="Freeform 57"/>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58" name="Freeform 58"/>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59" name="Freeform 59"/>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60" name="Freeform 60"/>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53661" name="Oval 61"/>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3662" name="Oval 62"/>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3663" name="Oval 63"/>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53664" name="Group 64"/>
              <p:cNvGrpSpPr>
                <a:grpSpLocks/>
              </p:cNvGrpSpPr>
              <p:nvPr/>
            </p:nvGrpSpPr>
            <p:grpSpPr bwMode="auto">
              <a:xfrm>
                <a:off x="2832" y="1248"/>
                <a:ext cx="1872" cy="1747"/>
                <a:chOff x="2832" y="1248"/>
                <a:chExt cx="1872" cy="1747"/>
              </a:xfrm>
            </p:grpSpPr>
            <p:sp>
              <p:nvSpPr>
                <p:cNvPr id="153665" name="Oval 65"/>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3666" name="Oval 66"/>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3667" name="Freeform 67"/>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68" name="Freeform 68"/>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69" name="Freeform 69"/>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70" name="Freeform 70"/>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71" name="Oval 71"/>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3672" name="Freeform 72"/>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73" name="Freeform 73"/>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74" name="Freeform 74"/>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75" name="Freeform 75"/>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76" name="Freeform 76"/>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77" name="Freeform 77"/>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78" name="Freeform 78"/>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79" name="Freeform 79"/>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80" name="Freeform 80"/>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3681" name="Freeform 81"/>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53682" name="WordArt 82"/>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53683" name="Oval 83"/>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53684" name="Text Box 84"/>
          <p:cNvSpPr txBox="1">
            <a:spLocks noChangeArrowheads="1"/>
          </p:cNvSpPr>
          <p:nvPr/>
        </p:nvSpPr>
        <p:spPr bwMode="auto">
          <a:xfrm>
            <a:off x="304800" y="30163"/>
            <a:ext cx="2286000" cy="579437"/>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Entering Canaan</a:t>
            </a:r>
          </a:p>
        </p:txBody>
      </p:sp>
      <p:grpSp>
        <p:nvGrpSpPr>
          <p:cNvPr id="153685" name="Group 85"/>
          <p:cNvGrpSpPr>
            <a:grpSpLocks/>
          </p:cNvGrpSpPr>
          <p:nvPr/>
        </p:nvGrpSpPr>
        <p:grpSpPr bwMode="auto">
          <a:xfrm>
            <a:off x="3130550" y="1600200"/>
            <a:ext cx="2362200" cy="693738"/>
            <a:chOff x="2016" y="1008"/>
            <a:chExt cx="1488" cy="437"/>
          </a:xfrm>
        </p:grpSpPr>
        <p:sp>
          <p:nvSpPr>
            <p:cNvPr id="153686" name="Rectangle 86"/>
            <p:cNvSpPr>
              <a:spLocks noChangeArrowheads="1"/>
            </p:cNvSpPr>
            <p:nvPr/>
          </p:nvSpPr>
          <p:spPr bwMode="auto">
            <a:xfrm>
              <a:off x="2105" y="1008"/>
              <a:ext cx="1310" cy="432"/>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53687" name="Text Box 87"/>
            <p:cNvSpPr txBox="1">
              <a:spLocks noChangeArrowheads="1"/>
            </p:cNvSpPr>
            <p:nvPr/>
          </p:nvSpPr>
          <p:spPr bwMode="auto">
            <a:xfrm>
              <a:off x="2016" y="1019"/>
              <a:ext cx="1488" cy="426"/>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400" b="1">
                  <a:solidFill>
                    <a:srgbClr val="000099"/>
                  </a:solidFill>
                </a:rPr>
                <a:t>Foundation</a:t>
              </a:r>
            </a:p>
            <a:p>
              <a:pPr algn="ctr" eaLnBrk="0" hangingPunct="0">
                <a:lnSpc>
                  <a:spcPct val="80000"/>
                </a:lnSpc>
              </a:pPr>
              <a:r>
                <a:rPr lang="en-US" sz="2400" b="1">
                  <a:solidFill>
                    <a:srgbClr val="000099"/>
                  </a:solidFill>
                </a:rPr>
                <a:t>of substance</a:t>
              </a:r>
            </a:p>
          </p:txBody>
        </p:sp>
      </p:grpSp>
      <p:sp>
        <p:nvSpPr>
          <p:cNvPr id="153688" name="AutoShape 88"/>
          <p:cNvSpPr>
            <a:spLocks noChangeArrowheads="1"/>
          </p:cNvSpPr>
          <p:nvPr/>
        </p:nvSpPr>
        <p:spPr bwMode="auto">
          <a:xfrm rot="5400000">
            <a:off x="4273550" y="101600"/>
            <a:ext cx="228600" cy="4724400"/>
          </a:xfrm>
          <a:prstGeom prst="downArrow">
            <a:avLst>
              <a:gd name="adj1" fmla="val 41667"/>
              <a:gd name="adj2" fmla="val 206284"/>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53689" name="Group 89"/>
          <p:cNvGrpSpPr>
            <a:grpSpLocks/>
          </p:cNvGrpSpPr>
          <p:nvPr/>
        </p:nvGrpSpPr>
        <p:grpSpPr bwMode="auto">
          <a:xfrm>
            <a:off x="6445250" y="1892300"/>
            <a:ext cx="1752600" cy="990600"/>
            <a:chOff x="4176" y="1584"/>
            <a:chExt cx="1104" cy="624"/>
          </a:xfrm>
        </p:grpSpPr>
        <p:sp>
          <p:nvSpPr>
            <p:cNvPr id="153690" name="Oval 90"/>
            <p:cNvSpPr>
              <a:spLocks noChangeArrowheads="1"/>
            </p:cNvSpPr>
            <p:nvPr/>
          </p:nvSpPr>
          <p:spPr bwMode="auto">
            <a:xfrm>
              <a:off x="4176" y="1584"/>
              <a:ext cx="1104" cy="624"/>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grpSp>
          <p:nvGrpSpPr>
            <p:cNvPr id="153691" name="Group 91"/>
            <p:cNvGrpSpPr>
              <a:grpSpLocks/>
            </p:cNvGrpSpPr>
            <p:nvPr/>
          </p:nvGrpSpPr>
          <p:grpSpPr bwMode="auto">
            <a:xfrm>
              <a:off x="4333" y="1784"/>
              <a:ext cx="791" cy="288"/>
              <a:chOff x="4368" y="1808"/>
              <a:chExt cx="791" cy="288"/>
            </a:xfrm>
          </p:grpSpPr>
          <p:sp>
            <p:nvSpPr>
              <p:cNvPr id="153692" name="WordArt 92"/>
              <p:cNvSpPr>
                <a:spLocks noChangeArrowheads="1" noChangeShapeType="1" noTextEdit="1"/>
              </p:cNvSpPr>
              <p:nvPr/>
            </p:nvSpPr>
            <p:spPr bwMode="auto">
              <a:xfrm>
                <a:off x="4425" y="1808"/>
                <a:ext cx="678" cy="144"/>
              </a:xfrm>
              <a:prstGeom prst="rect">
                <a:avLst/>
              </a:prstGeom>
            </p:spPr>
            <p:txBody>
              <a:bodyPr spcFirstLastPara="1" wrap="none" fromWordArt="1">
                <a:prstTxWarp prst="textArchUp">
                  <a:avLst>
                    <a:gd name="adj" fmla="val 10800000"/>
                  </a:avLst>
                </a:prstTxWarp>
              </a:bodyPr>
              <a:lstStyle/>
              <a:p>
                <a:pPr algn="ctr"/>
                <a:r>
                  <a:rPr lang="en-US" sz="3600" kern="10">
                    <a:ln w="19050">
                      <a:solidFill>
                        <a:srgbClr val="680000"/>
                      </a:solidFill>
                      <a:round/>
                      <a:headEnd/>
                      <a:tailEnd/>
                    </a:ln>
                    <a:solidFill>
                      <a:schemeClr val="bg1"/>
                    </a:solidFill>
                    <a:latin typeface="Impact"/>
                  </a:rPr>
                  <a:t>Younger</a:t>
                </a:r>
              </a:p>
            </p:txBody>
          </p:sp>
          <p:sp>
            <p:nvSpPr>
              <p:cNvPr id="153693" name="WordArt 93"/>
              <p:cNvSpPr>
                <a:spLocks noChangeArrowheads="1" noChangeShapeType="1" noTextEdit="1"/>
              </p:cNvSpPr>
              <p:nvPr/>
            </p:nvSpPr>
            <p:spPr bwMode="auto">
              <a:xfrm>
                <a:off x="4368" y="1952"/>
                <a:ext cx="791" cy="144"/>
              </a:xfrm>
              <a:prstGeom prst="rect">
                <a:avLst/>
              </a:prstGeom>
            </p:spPr>
            <p:txBody>
              <a:bodyPr spcFirstLastPara="1" wrap="none" fromWordArt="1">
                <a:prstTxWarp prst="textArchDown">
                  <a:avLst>
                    <a:gd name="adj" fmla="val 0"/>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grpSp>
        <p:nvGrpSpPr>
          <p:cNvPr id="153694" name="Group 94"/>
          <p:cNvGrpSpPr>
            <a:grpSpLocks/>
          </p:cNvGrpSpPr>
          <p:nvPr/>
        </p:nvGrpSpPr>
        <p:grpSpPr bwMode="auto">
          <a:xfrm>
            <a:off x="2178050" y="2578100"/>
            <a:ext cx="4267200" cy="457200"/>
            <a:chOff x="1440" y="1584"/>
            <a:chExt cx="2688" cy="288"/>
          </a:xfrm>
        </p:grpSpPr>
        <p:sp>
          <p:nvSpPr>
            <p:cNvPr id="153695" name="Rectangle 95"/>
            <p:cNvSpPr>
              <a:spLocks noChangeArrowheads="1"/>
            </p:cNvSpPr>
            <p:nvPr/>
          </p:nvSpPr>
          <p:spPr bwMode="auto">
            <a:xfrm>
              <a:off x="1470" y="1608"/>
              <a:ext cx="2628" cy="239"/>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53696" name="Text Box 96"/>
            <p:cNvSpPr txBox="1">
              <a:spLocks noChangeArrowheads="1"/>
            </p:cNvSpPr>
            <p:nvPr/>
          </p:nvSpPr>
          <p:spPr bwMode="auto">
            <a:xfrm>
              <a:off x="1440" y="1584"/>
              <a:ext cx="2688" cy="28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r>
                <a:rPr lang="en-US" sz="2400">
                  <a:solidFill>
                    <a:schemeClr val="bg1"/>
                  </a:solidFill>
                  <a:latin typeface="Impact" pitchFamily="34" charset="0"/>
                </a:rPr>
                <a:t>Success of dispensation to start</a:t>
              </a:r>
            </a:p>
          </p:txBody>
        </p:sp>
      </p:grpSp>
      <p:sp>
        <p:nvSpPr>
          <p:cNvPr id="153697" name="AutoShape 97"/>
          <p:cNvSpPr>
            <a:spLocks noChangeArrowheads="1"/>
          </p:cNvSpPr>
          <p:nvPr/>
        </p:nvSpPr>
        <p:spPr bwMode="auto">
          <a:xfrm>
            <a:off x="4176713" y="3949700"/>
            <a:ext cx="266700" cy="200025"/>
          </a:xfrm>
          <a:prstGeom prst="downArrow">
            <a:avLst>
              <a:gd name="adj1" fmla="val 34722"/>
              <a:gd name="adj2" fmla="val 44269"/>
            </a:avLst>
          </a:prstGeom>
          <a:solidFill>
            <a:srgbClr val="DC9300"/>
          </a:solidFill>
          <a:ln w="38100">
            <a:noFill/>
            <a:miter lim="800000"/>
            <a:headEnd/>
            <a:tailEnd/>
          </a:ln>
          <a:effectLst/>
        </p:spPr>
        <p:txBody>
          <a:bodyPr wrap="none" anchor="ctr"/>
          <a:lstStyle/>
          <a:p>
            <a:endParaRPr lang="en-US"/>
          </a:p>
        </p:txBody>
      </p:sp>
      <p:sp>
        <p:nvSpPr>
          <p:cNvPr id="153698" name="AutoShape 98"/>
          <p:cNvSpPr>
            <a:spLocks noChangeArrowheads="1"/>
          </p:cNvSpPr>
          <p:nvPr/>
        </p:nvSpPr>
        <p:spPr bwMode="auto">
          <a:xfrm>
            <a:off x="4176713" y="3416300"/>
            <a:ext cx="266700" cy="201613"/>
          </a:xfrm>
          <a:prstGeom prst="downArrow">
            <a:avLst>
              <a:gd name="adj1" fmla="val 34722"/>
              <a:gd name="adj2" fmla="val 44269"/>
            </a:avLst>
          </a:prstGeom>
          <a:solidFill>
            <a:srgbClr val="DC9300"/>
          </a:solidFill>
          <a:ln w="38100">
            <a:noFill/>
            <a:miter lim="800000"/>
            <a:headEnd/>
            <a:tailEnd/>
          </a:ln>
          <a:effectLst/>
        </p:spPr>
        <p:txBody>
          <a:bodyPr wrap="none" anchor="ctr"/>
          <a:lstStyle/>
          <a:p>
            <a:endParaRPr lang="en-US"/>
          </a:p>
        </p:txBody>
      </p:sp>
      <p:grpSp>
        <p:nvGrpSpPr>
          <p:cNvPr id="153699" name="Group 99"/>
          <p:cNvGrpSpPr>
            <a:grpSpLocks/>
          </p:cNvGrpSpPr>
          <p:nvPr/>
        </p:nvGrpSpPr>
        <p:grpSpPr bwMode="auto">
          <a:xfrm>
            <a:off x="3298825" y="3629025"/>
            <a:ext cx="2024063" cy="366713"/>
            <a:chOff x="2019" y="2246"/>
            <a:chExt cx="1275" cy="231"/>
          </a:xfrm>
        </p:grpSpPr>
        <p:sp>
          <p:nvSpPr>
            <p:cNvPr id="153700" name="Oval 100"/>
            <p:cNvSpPr>
              <a:spLocks noChangeArrowheads="1"/>
            </p:cNvSpPr>
            <p:nvPr/>
          </p:nvSpPr>
          <p:spPr bwMode="auto">
            <a:xfrm>
              <a:off x="2019" y="2246"/>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3701" name="Text Box 101"/>
            <p:cNvSpPr txBox="1">
              <a:spLocks noChangeArrowheads="1"/>
            </p:cNvSpPr>
            <p:nvPr/>
          </p:nvSpPr>
          <p:spPr bwMode="auto">
            <a:xfrm>
              <a:off x="2105" y="2246"/>
              <a:ext cx="1104" cy="231"/>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0000"/>
                </a:lnSpc>
              </a:pPr>
              <a:r>
                <a:rPr lang="en-US" sz="2000" b="1">
                  <a:solidFill>
                    <a:srgbClr val="4C2600"/>
                  </a:solidFill>
                </a:rPr>
                <a:t>Jordan River</a:t>
              </a:r>
            </a:p>
          </p:txBody>
        </p:sp>
      </p:grpSp>
      <p:grpSp>
        <p:nvGrpSpPr>
          <p:cNvPr id="153702" name="Group 102"/>
          <p:cNvGrpSpPr>
            <a:grpSpLocks/>
          </p:cNvGrpSpPr>
          <p:nvPr/>
        </p:nvGrpSpPr>
        <p:grpSpPr bwMode="auto">
          <a:xfrm>
            <a:off x="3298825" y="3095625"/>
            <a:ext cx="2024063" cy="354013"/>
            <a:chOff x="2019" y="1910"/>
            <a:chExt cx="1275" cy="223"/>
          </a:xfrm>
        </p:grpSpPr>
        <p:sp>
          <p:nvSpPr>
            <p:cNvPr id="153703" name="Oval 103"/>
            <p:cNvSpPr>
              <a:spLocks noChangeArrowheads="1"/>
            </p:cNvSpPr>
            <p:nvPr/>
          </p:nvSpPr>
          <p:spPr bwMode="auto">
            <a:xfrm>
              <a:off x="2019" y="1910"/>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3704" name="Text Box 104"/>
            <p:cNvSpPr txBox="1">
              <a:spLocks noChangeArrowheads="1"/>
            </p:cNvSpPr>
            <p:nvPr/>
          </p:nvSpPr>
          <p:spPr bwMode="auto">
            <a:xfrm>
              <a:off x="2080" y="1928"/>
              <a:ext cx="1152" cy="205"/>
            </a:xfrm>
            <a:prstGeom prst="rect">
              <a:avLst/>
            </a:prstGeom>
            <a:noFill/>
            <a:ln w="19050" algn="ctr">
              <a:noFill/>
              <a:miter lim="800000"/>
              <a:headEnd/>
              <a:tailEnd/>
            </a:ln>
            <a:effectLst/>
          </p:spPr>
          <p:txBody>
            <a:bodyPr>
              <a:spAutoFit/>
            </a:bodyPr>
            <a:lstStyle/>
            <a:p>
              <a:pPr algn="ctr" eaLnBrk="0" hangingPunct="0">
                <a:lnSpc>
                  <a:spcPct val="90000"/>
                </a:lnSpc>
              </a:pPr>
              <a:r>
                <a:rPr lang="en-US" sz="1700">
                  <a:solidFill>
                    <a:srgbClr val="4C2600"/>
                  </a:solidFill>
                  <a:latin typeface="Impact" pitchFamily="34" charset="0"/>
                </a:rPr>
                <a:t>Three-day course</a:t>
              </a:r>
            </a:p>
          </p:txBody>
        </p:sp>
      </p:grpSp>
      <p:sp>
        <p:nvSpPr>
          <p:cNvPr id="153705" name="Text Box 105"/>
          <p:cNvSpPr txBox="1">
            <a:spLocks noChangeArrowheads="1"/>
          </p:cNvSpPr>
          <p:nvPr/>
        </p:nvSpPr>
        <p:spPr bwMode="auto">
          <a:xfrm>
            <a:off x="5410200" y="3321050"/>
            <a:ext cx="2743200" cy="412750"/>
          </a:xfrm>
          <a:prstGeom prst="rect">
            <a:avLst/>
          </a:prstGeom>
          <a:noFill/>
          <a:ln w="9525">
            <a:noFill/>
            <a:miter lim="800000"/>
            <a:headEnd/>
            <a:tailEnd/>
          </a:ln>
          <a:effectLst/>
        </p:spPr>
        <p:txBody>
          <a:bodyPr>
            <a:spAutoFit/>
          </a:bodyPr>
          <a:lstStyle/>
          <a:p>
            <a:pPr>
              <a:spcBef>
                <a:spcPct val="50000"/>
              </a:spcBef>
            </a:pPr>
            <a:r>
              <a:rPr lang="en-US" sz="2100">
                <a:solidFill>
                  <a:srgbClr val="FFE2A9"/>
                </a:solidFill>
                <a:latin typeface="Arial Black" pitchFamily="34" charset="0"/>
              </a:rPr>
              <a:t>(Ark of Covenant)</a:t>
            </a:r>
          </a:p>
        </p:txBody>
      </p:sp>
      <p:pic>
        <p:nvPicPr>
          <p:cNvPr id="153706" name="Picture 106" descr="Crossing the Jordan River"/>
          <p:cNvPicPr>
            <a:picLocks noChangeAspect="1" noChangeArrowheads="1"/>
          </p:cNvPicPr>
          <p:nvPr/>
        </p:nvPicPr>
        <p:blipFill>
          <a:blip r:embed="rId4"/>
          <a:srcRect/>
          <a:stretch>
            <a:fillRect/>
          </a:stretch>
        </p:blipFill>
        <p:spPr bwMode="auto">
          <a:xfrm>
            <a:off x="2446338" y="157163"/>
            <a:ext cx="3967162" cy="5554662"/>
          </a:xfrm>
          <a:prstGeom prst="rect">
            <a:avLst/>
          </a:prstGeom>
          <a:noFill/>
        </p:spPr>
      </p:pic>
      <p:grpSp>
        <p:nvGrpSpPr>
          <p:cNvPr id="153707" name="Group 107"/>
          <p:cNvGrpSpPr>
            <a:grpSpLocks/>
          </p:cNvGrpSpPr>
          <p:nvPr/>
        </p:nvGrpSpPr>
        <p:grpSpPr bwMode="auto">
          <a:xfrm>
            <a:off x="3298825" y="4102100"/>
            <a:ext cx="2024063" cy="469900"/>
            <a:chOff x="2085" y="3244"/>
            <a:chExt cx="1275" cy="296"/>
          </a:xfrm>
        </p:grpSpPr>
        <p:sp>
          <p:nvSpPr>
            <p:cNvPr id="153708" name="Oval 108"/>
            <p:cNvSpPr>
              <a:spLocks noChangeArrowheads="1"/>
            </p:cNvSpPr>
            <p:nvPr/>
          </p:nvSpPr>
          <p:spPr bwMode="auto">
            <a:xfrm>
              <a:off x="2085" y="3282"/>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3709" name="Text Box 109"/>
            <p:cNvSpPr txBox="1">
              <a:spLocks noChangeArrowheads="1"/>
            </p:cNvSpPr>
            <p:nvPr/>
          </p:nvSpPr>
          <p:spPr bwMode="auto">
            <a:xfrm>
              <a:off x="2218" y="3244"/>
              <a:ext cx="1008" cy="296"/>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5000"/>
                </a:lnSpc>
              </a:pPr>
              <a:r>
                <a:rPr lang="en-US" sz="2600" b="1">
                  <a:solidFill>
                    <a:srgbClr val="4C2600"/>
                  </a:solidFill>
                </a:rPr>
                <a:t>Gilgal</a:t>
              </a:r>
            </a:p>
          </p:txBody>
        </p:sp>
      </p:grpSp>
      <p:sp>
        <p:nvSpPr>
          <p:cNvPr id="153710" name="Text Box 110"/>
          <p:cNvSpPr txBox="1">
            <a:spLocks noChangeArrowheads="1"/>
          </p:cNvSpPr>
          <p:nvPr/>
        </p:nvSpPr>
        <p:spPr bwMode="auto">
          <a:xfrm>
            <a:off x="5410200" y="4130675"/>
            <a:ext cx="1905000" cy="412750"/>
          </a:xfrm>
          <a:prstGeom prst="rect">
            <a:avLst/>
          </a:prstGeom>
          <a:noFill/>
          <a:ln w="9525">
            <a:noFill/>
            <a:miter lim="800000"/>
            <a:headEnd/>
            <a:tailEnd/>
          </a:ln>
          <a:effectLst/>
        </p:spPr>
        <p:txBody>
          <a:bodyPr>
            <a:spAutoFit/>
          </a:bodyPr>
          <a:lstStyle/>
          <a:p>
            <a:pPr>
              <a:spcBef>
                <a:spcPct val="50000"/>
              </a:spcBef>
            </a:pPr>
            <a:r>
              <a:rPr lang="en-US" sz="2100">
                <a:solidFill>
                  <a:srgbClr val="FFE2A9"/>
                </a:solidFill>
                <a:latin typeface="Arial Black" pitchFamily="34" charset="0"/>
              </a:rPr>
              <a:t>(12 Stones)</a:t>
            </a:r>
          </a:p>
        </p:txBody>
      </p:sp>
      <p:pic>
        <p:nvPicPr>
          <p:cNvPr id="153711" name="Picture 111" descr="Setting up the stones of memorial"/>
          <p:cNvPicPr>
            <a:picLocks noChangeAspect="1" noChangeArrowheads="1"/>
          </p:cNvPicPr>
          <p:nvPr/>
        </p:nvPicPr>
        <p:blipFill>
          <a:blip r:embed="rId5">
            <a:lum bright="12000" contrast="-24000"/>
          </a:blip>
          <a:srcRect t="2687" b="12341"/>
          <a:stretch>
            <a:fillRect/>
          </a:stretch>
        </p:blipFill>
        <p:spPr bwMode="auto">
          <a:xfrm>
            <a:off x="712788" y="457200"/>
            <a:ext cx="7716837" cy="5391150"/>
          </a:xfrm>
          <a:prstGeom prst="rect">
            <a:avLst/>
          </a:prstGeom>
          <a:solidFill>
            <a:srgbClr val="FFFFE3"/>
          </a:solidFill>
          <a:ln w="9525" algn="ctr">
            <a:noFill/>
            <a:miter lim="800000"/>
            <a:headEnd/>
            <a:tailEnd/>
          </a:ln>
          <a:effectLst/>
        </p:spPr>
      </p:pic>
      <p:sp>
        <p:nvSpPr>
          <p:cNvPr id="153712" name="Text Box 112"/>
          <p:cNvSpPr txBox="1">
            <a:spLocks noChangeArrowheads="1"/>
          </p:cNvSpPr>
          <p:nvPr/>
        </p:nvSpPr>
        <p:spPr bwMode="auto">
          <a:xfrm>
            <a:off x="5419725" y="4140200"/>
            <a:ext cx="1905000" cy="412750"/>
          </a:xfrm>
          <a:prstGeom prst="rect">
            <a:avLst/>
          </a:prstGeom>
          <a:noFill/>
          <a:ln w="9525">
            <a:noFill/>
            <a:miter lim="800000"/>
            <a:headEnd/>
            <a:tailEnd/>
          </a:ln>
          <a:effectLst>
            <a:outerShdw dist="53882" dir="2700000" algn="ctr" rotWithShape="0">
              <a:srgbClr val="000000"/>
            </a:outerShdw>
          </a:effectLst>
        </p:spPr>
        <p:txBody>
          <a:bodyPr>
            <a:spAutoFit/>
          </a:bodyPr>
          <a:lstStyle/>
          <a:p>
            <a:pPr>
              <a:spcBef>
                <a:spcPct val="50000"/>
              </a:spcBef>
            </a:pPr>
            <a:r>
              <a:rPr lang="en-US" sz="2100">
                <a:solidFill>
                  <a:srgbClr val="FFE2A9"/>
                </a:solidFill>
                <a:latin typeface="Arial Black" pitchFamily="34" charset="0"/>
              </a:rPr>
              <a:t>(12 Stones)</a:t>
            </a:r>
          </a:p>
        </p:txBody>
      </p:sp>
      <p:sp>
        <p:nvSpPr>
          <p:cNvPr id="153713" name="Rectangle 113"/>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53714" name="Group 114"/>
          <p:cNvGrpSpPr>
            <a:grpSpLocks/>
          </p:cNvGrpSpPr>
          <p:nvPr/>
        </p:nvGrpSpPr>
        <p:grpSpPr bwMode="auto">
          <a:xfrm>
            <a:off x="1014413" y="5715003"/>
            <a:ext cx="7267575" cy="1054101"/>
            <a:chOff x="384" y="3649"/>
            <a:chExt cx="4773" cy="664"/>
          </a:xfrm>
        </p:grpSpPr>
        <p:sp>
          <p:nvSpPr>
            <p:cNvPr id="153715" name="Text Box 115"/>
            <p:cNvSpPr txBox="1">
              <a:spLocks noChangeArrowheads="1"/>
            </p:cNvSpPr>
            <p:nvPr/>
          </p:nvSpPr>
          <p:spPr bwMode="auto">
            <a:xfrm>
              <a:off x="624" y="3696"/>
              <a:ext cx="4533" cy="617"/>
            </a:xfrm>
            <a:prstGeom prst="rect">
              <a:avLst/>
            </a:prstGeom>
            <a:noFill/>
            <a:ln w="9525">
              <a:noFill/>
              <a:miter lim="800000"/>
              <a:headEnd/>
              <a:tailEnd/>
            </a:ln>
            <a:effectLst/>
          </p:spPr>
          <p:txBody>
            <a:bodyPr>
              <a:spAutoFit/>
            </a:bodyPr>
            <a:lstStyle/>
            <a:p>
              <a:pPr eaLnBrk="0" hangingPunct="0">
                <a:lnSpc>
                  <a:spcPct val="80000"/>
                </a:lnSpc>
              </a:pPr>
              <a:r>
                <a:rPr lang="en-US" sz="2400" b="1" dirty="0">
                  <a:solidFill>
                    <a:schemeClr val="bg1"/>
                  </a:solidFill>
                  <a:latin typeface="Arial Narrow" pitchFamily="34" charset="0"/>
                </a:rPr>
                <a:t>After coming up out of the Jordan, they encamped in </a:t>
              </a:r>
              <a:r>
                <a:rPr lang="en-US" sz="2400" b="1" u="sng" dirty="0" err="1">
                  <a:solidFill>
                    <a:schemeClr val="bg1"/>
                  </a:solidFill>
                  <a:latin typeface="Arial Narrow" pitchFamily="34" charset="0"/>
                </a:rPr>
                <a:t>Gilgal</a:t>
              </a:r>
              <a:r>
                <a:rPr lang="en-US" sz="2400" b="1" dirty="0">
                  <a:solidFill>
                    <a:schemeClr val="bg1"/>
                  </a:solidFill>
                  <a:latin typeface="Arial Narrow" pitchFamily="34" charset="0"/>
                </a:rPr>
                <a:t> and set up the </a:t>
              </a:r>
              <a:r>
                <a:rPr lang="en-US" sz="2400" b="1" dirty="0">
                  <a:solidFill>
                    <a:srgbClr val="FFFF66"/>
                  </a:solidFill>
                  <a:latin typeface="Arial Narrow" pitchFamily="34" charset="0"/>
                </a:rPr>
                <a:t>twelve</a:t>
              </a:r>
              <a:r>
                <a:rPr lang="en-US" sz="2400" b="1" dirty="0">
                  <a:solidFill>
                    <a:schemeClr val="bg1"/>
                  </a:solidFill>
                  <a:latin typeface="Arial Narrow" pitchFamily="34" charset="0"/>
                </a:rPr>
                <a:t> stones there which they took out of the Jordan.</a:t>
              </a:r>
              <a:endParaRPr lang="en-US" sz="2000" u="sng" dirty="0">
                <a:solidFill>
                  <a:schemeClr val="bg1"/>
                </a:solidFill>
              </a:endParaRPr>
            </a:p>
          </p:txBody>
        </p:sp>
        <p:sp>
          <p:nvSpPr>
            <p:cNvPr id="153716" name="Text Box 116"/>
            <p:cNvSpPr txBox="1">
              <a:spLocks noChangeArrowheads="1"/>
            </p:cNvSpPr>
            <p:nvPr/>
          </p:nvSpPr>
          <p:spPr bwMode="auto">
            <a:xfrm>
              <a:off x="384" y="3649"/>
              <a:ext cx="202"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53714"/>
                                        </p:tgtEl>
                                        <p:attrNameLst>
                                          <p:attrName>style.visibility</p:attrName>
                                        </p:attrNameLst>
                                      </p:cBhvr>
                                      <p:to>
                                        <p:strVal val="visible"/>
                                      </p:to>
                                    </p:set>
                                    <p:animEffect transition="in" filter="barn(outVertical)">
                                      <p:cBhvr>
                                        <p:cTn id="7" dur="500"/>
                                        <p:tgtEl>
                                          <p:spTgt spid="153714"/>
                                        </p:tgtEl>
                                      </p:cBhvr>
                                    </p:animEffect>
                                  </p:childTnLst>
                                </p:cTn>
                              </p:par>
                              <p:par>
                                <p:cTn id="8" presetID="10" presetClass="exit" presetSubtype="0" fill="hold" nodeType="withEffect">
                                  <p:stCondLst>
                                    <p:cond delay="1000"/>
                                  </p:stCondLst>
                                  <p:childTnLst>
                                    <p:animEffect transition="out" filter="fade">
                                      <p:cBhvr>
                                        <p:cTn id="9" dur="3000"/>
                                        <p:tgtEl>
                                          <p:spTgt spid="153706"/>
                                        </p:tgtEl>
                                      </p:cBhvr>
                                    </p:animEffect>
                                    <p:set>
                                      <p:cBhvr>
                                        <p:cTn id="10" dur="1" fill="hold">
                                          <p:stCondLst>
                                            <p:cond delay="2999"/>
                                          </p:stCondLst>
                                        </p:cTn>
                                        <p:tgtEl>
                                          <p:spTgt spid="15370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272" fill="hold" nodeType="clickEffect">
                                  <p:stCondLst>
                                    <p:cond delay="0"/>
                                  </p:stCondLst>
                                  <p:childTnLst>
                                    <p:set>
                                      <p:cBhvr>
                                        <p:cTn id="14" dur="1" fill="hold">
                                          <p:stCondLst>
                                            <p:cond delay="0"/>
                                          </p:stCondLst>
                                        </p:cTn>
                                        <p:tgtEl>
                                          <p:spTgt spid="153707"/>
                                        </p:tgtEl>
                                        <p:attrNameLst>
                                          <p:attrName>style.visibility</p:attrName>
                                        </p:attrNameLst>
                                      </p:cBhvr>
                                      <p:to>
                                        <p:strVal val="visible"/>
                                      </p:to>
                                    </p:set>
                                    <p:anim calcmode="lin" valueType="num">
                                      <p:cBhvr>
                                        <p:cTn id="15" dur="1000" fill="hold"/>
                                        <p:tgtEl>
                                          <p:spTgt spid="153707"/>
                                        </p:tgtEl>
                                        <p:attrNameLst>
                                          <p:attrName>ppt_w</p:attrName>
                                        </p:attrNameLst>
                                      </p:cBhvr>
                                      <p:tavLst>
                                        <p:tav tm="0">
                                          <p:val>
                                            <p:strVal val="2/3*#ppt_w"/>
                                          </p:val>
                                        </p:tav>
                                        <p:tav tm="100000">
                                          <p:val>
                                            <p:strVal val="#ppt_w"/>
                                          </p:val>
                                        </p:tav>
                                      </p:tavLst>
                                    </p:anim>
                                    <p:anim calcmode="lin" valueType="num">
                                      <p:cBhvr>
                                        <p:cTn id="16" dur="1000" fill="hold"/>
                                        <p:tgtEl>
                                          <p:spTgt spid="153707"/>
                                        </p:tgtEl>
                                        <p:attrNameLst>
                                          <p:attrName>ppt_h</p:attrName>
                                        </p:attrNameLst>
                                      </p:cBhvr>
                                      <p:tavLst>
                                        <p:tav tm="0">
                                          <p:val>
                                            <p:strVal val="2/3*#ppt_h"/>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53697"/>
                                        </p:tgtEl>
                                        <p:attrNameLst>
                                          <p:attrName>style.visibility</p:attrName>
                                        </p:attrNameLst>
                                      </p:cBhvr>
                                      <p:to>
                                        <p:strVal val="visible"/>
                                      </p:to>
                                    </p:set>
                                    <p:animEffect transition="in" filter="fade">
                                      <p:cBhvr>
                                        <p:cTn id="19" dur="2000"/>
                                        <p:tgtEl>
                                          <p:spTgt spid="15369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3710"/>
                                        </p:tgtEl>
                                        <p:attrNameLst>
                                          <p:attrName>style.visibility</p:attrName>
                                        </p:attrNameLst>
                                      </p:cBhvr>
                                      <p:to>
                                        <p:strVal val="visible"/>
                                      </p:to>
                                    </p:set>
                                    <p:animEffect transition="in" filter="fade">
                                      <p:cBhvr>
                                        <p:cTn id="24" dur="1000"/>
                                        <p:tgtEl>
                                          <p:spTgt spid="153710"/>
                                        </p:tgtEl>
                                      </p:cBhvr>
                                    </p:animEffect>
                                  </p:childTnLst>
                                </p:cTn>
                              </p:par>
                              <p:par>
                                <p:cTn id="25" presetID="10" presetClass="entr" presetSubtype="0" fill="hold" nodeType="withEffect">
                                  <p:stCondLst>
                                    <p:cond delay="0"/>
                                  </p:stCondLst>
                                  <p:childTnLst>
                                    <p:set>
                                      <p:cBhvr>
                                        <p:cTn id="26" dur="1" fill="hold">
                                          <p:stCondLst>
                                            <p:cond delay="0"/>
                                          </p:stCondLst>
                                        </p:cTn>
                                        <p:tgtEl>
                                          <p:spTgt spid="153711"/>
                                        </p:tgtEl>
                                        <p:attrNameLst>
                                          <p:attrName>style.visibility</p:attrName>
                                        </p:attrNameLst>
                                      </p:cBhvr>
                                      <p:to>
                                        <p:strVal val="visible"/>
                                      </p:to>
                                    </p:set>
                                    <p:animEffect transition="in" filter="fade">
                                      <p:cBhvr>
                                        <p:cTn id="27" dur="2000"/>
                                        <p:tgtEl>
                                          <p:spTgt spid="1537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3712"/>
                                        </p:tgtEl>
                                        <p:attrNameLst>
                                          <p:attrName>style.visibility</p:attrName>
                                        </p:attrNameLst>
                                      </p:cBhvr>
                                      <p:to>
                                        <p:strVal val="visible"/>
                                      </p:to>
                                    </p:set>
                                    <p:animEffect transition="in" filter="fade">
                                      <p:cBhvr>
                                        <p:cTn id="30" dur="1000"/>
                                        <p:tgtEl>
                                          <p:spTgt spid="153712"/>
                                        </p:tgtEl>
                                      </p:cBhvr>
                                    </p:animEffect>
                                  </p:childTnLst>
                                </p:cTn>
                              </p:par>
                            </p:childTnLst>
                          </p:cTn>
                        </p:par>
                        <p:par>
                          <p:cTn id="31" fill="hold">
                            <p:stCondLst>
                              <p:cond delay="2000"/>
                            </p:stCondLst>
                            <p:childTnLst>
                              <p:par>
                                <p:cTn id="32" presetID="10" presetClass="exit" presetSubtype="0" fill="hold" grpId="1" nodeType="afterEffect">
                                  <p:stCondLst>
                                    <p:cond delay="1500"/>
                                  </p:stCondLst>
                                  <p:childTnLst>
                                    <p:animEffect transition="out" filter="fade">
                                      <p:cBhvr>
                                        <p:cTn id="33" dur="2000"/>
                                        <p:tgtEl>
                                          <p:spTgt spid="153712"/>
                                        </p:tgtEl>
                                      </p:cBhvr>
                                    </p:animEffect>
                                    <p:set>
                                      <p:cBhvr>
                                        <p:cTn id="34" dur="1" fill="hold">
                                          <p:stCondLst>
                                            <p:cond delay="1999"/>
                                          </p:stCondLst>
                                        </p:cTn>
                                        <p:tgtEl>
                                          <p:spTgt spid="1537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7" grpId="0" animBg="1"/>
      <p:bldP spid="153710" grpId="0"/>
      <p:bldP spid="153712" grpId="0"/>
      <p:bldP spid="153712" grpId="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4626" name="Picture 2" descr="Sinai_New_11_13_03"/>
          <p:cNvPicPr>
            <a:picLocks noChangeAspect="1" noChangeArrowheads="1"/>
          </p:cNvPicPr>
          <p:nvPr/>
        </p:nvPicPr>
        <p:blipFill>
          <a:blip r:embed="rId3">
            <a:lum bright="-30000"/>
          </a:blip>
          <a:srcRect/>
          <a:stretch>
            <a:fillRect/>
          </a:stretch>
        </p:blipFill>
        <p:spPr bwMode="auto">
          <a:xfrm>
            <a:off x="738188" y="628650"/>
            <a:ext cx="7667625" cy="5924550"/>
          </a:xfrm>
          <a:prstGeom prst="rect">
            <a:avLst/>
          </a:prstGeom>
          <a:noFill/>
        </p:spPr>
      </p:pic>
      <p:grpSp>
        <p:nvGrpSpPr>
          <p:cNvPr id="154627" name="Group 3"/>
          <p:cNvGrpSpPr>
            <a:grpSpLocks/>
          </p:cNvGrpSpPr>
          <p:nvPr/>
        </p:nvGrpSpPr>
        <p:grpSpPr bwMode="auto">
          <a:xfrm>
            <a:off x="2590800" y="1866900"/>
            <a:ext cx="4870450" cy="736600"/>
            <a:chOff x="1632" y="1176"/>
            <a:chExt cx="3068" cy="464"/>
          </a:xfrm>
        </p:grpSpPr>
        <p:sp>
          <p:nvSpPr>
            <p:cNvPr id="154628" name="WordArt 4"/>
            <p:cNvSpPr>
              <a:spLocks noChangeArrowheads="1" noChangeShapeType="1"/>
            </p:cNvSpPr>
            <p:nvPr/>
          </p:nvSpPr>
          <p:spPr bwMode="auto">
            <a:xfrm rot="21507697" flipH="1">
              <a:off x="163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4629" name="WordArt 5"/>
            <p:cNvSpPr>
              <a:spLocks noChangeArrowheads="1" noChangeShapeType="1"/>
            </p:cNvSpPr>
            <p:nvPr/>
          </p:nvSpPr>
          <p:spPr bwMode="auto">
            <a:xfrm rot="610922" flipH="1">
              <a:off x="2077" y="1595"/>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4630" name="WordArt 6"/>
            <p:cNvSpPr>
              <a:spLocks noChangeArrowheads="1" noChangeShapeType="1"/>
            </p:cNvSpPr>
            <p:nvPr/>
          </p:nvSpPr>
          <p:spPr bwMode="auto">
            <a:xfrm rot="21061518" flipH="1">
              <a:off x="2527" y="1595"/>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4631" name="WordArt 7"/>
            <p:cNvSpPr>
              <a:spLocks noChangeArrowheads="1" noChangeShapeType="1"/>
            </p:cNvSpPr>
            <p:nvPr/>
          </p:nvSpPr>
          <p:spPr bwMode="auto">
            <a:xfrm rot="21354047" flipH="1">
              <a:off x="2992" y="1549"/>
              <a:ext cx="440"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4632" name="WordArt 8"/>
            <p:cNvSpPr>
              <a:spLocks noChangeArrowheads="1" noChangeShapeType="1"/>
            </p:cNvSpPr>
            <p:nvPr/>
          </p:nvSpPr>
          <p:spPr bwMode="auto">
            <a:xfrm rot="21031569" flipH="1">
              <a:off x="3456" y="1488"/>
              <a:ext cx="440" cy="44"/>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4633" name="WordArt 9"/>
            <p:cNvSpPr>
              <a:spLocks noChangeArrowheads="1" noChangeShapeType="1"/>
            </p:cNvSpPr>
            <p:nvPr/>
          </p:nvSpPr>
          <p:spPr bwMode="auto">
            <a:xfrm rot="20677690" flipH="1">
              <a:off x="3912" y="1392"/>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sp>
          <p:nvSpPr>
            <p:cNvPr id="154634" name="Freeform 10"/>
            <p:cNvSpPr>
              <a:spLocks/>
            </p:cNvSpPr>
            <p:nvPr/>
          </p:nvSpPr>
          <p:spPr bwMode="auto">
            <a:xfrm rot="-1908834">
              <a:off x="4512" y="1176"/>
              <a:ext cx="188" cy="168"/>
            </a:xfrm>
            <a:custGeom>
              <a:avLst/>
              <a:gdLst/>
              <a:ahLst/>
              <a:cxnLst>
                <a:cxn ang="0">
                  <a:pos x="307" y="232"/>
                </a:cxn>
                <a:cxn ang="0">
                  <a:pos x="0" y="466"/>
                </a:cxn>
                <a:cxn ang="0">
                  <a:pos x="118" y="466"/>
                </a:cxn>
                <a:cxn ang="0">
                  <a:pos x="425" y="232"/>
                </a:cxn>
                <a:cxn ang="0">
                  <a:pos x="118" y="0"/>
                </a:cxn>
                <a:cxn ang="0">
                  <a:pos x="0" y="0"/>
                </a:cxn>
                <a:cxn ang="0">
                  <a:pos x="307" y="232"/>
                </a:cxn>
              </a:cxnLst>
              <a:rect l="0" t="0" r="r" b="b"/>
              <a:pathLst>
                <a:path w="425" h="466">
                  <a:moveTo>
                    <a:pt x="307" y="232"/>
                  </a:moveTo>
                  <a:lnTo>
                    <a:pt x="0" y="466"/>
                  </a:lnTo>
                  <a:lnTo>
                    <a:pt x="118" y="466"/>
                  </a:lnTo>
                  <a:lnTo>
                    <a:pt x="425" y="232"/>
                  </a:lnTo>
                  <a:lnTo>
                    <a:pt x="118" y="0"/>
                  </a:lnTo>
                  <a:lnTo>
                    <a:pt x="0" y="0"/>
                  </a:lnTo>
                  <a:lnTo>
                    <a:pt x="307" y="232"/>
                  </a:lnTo>
                  <a:close/>
                </a:path>
              </a:pathLst>
            </a:custGeom>
            <a:solidFill>
              <a:srgbClr val="8E5F00"/>
            </a:solidFill>
            <a:ln w="19050" cmpd="sng">
              <a:noFill/>
              <a:round/>
              <a:headEnd/>
              <a:tailEnd/>
            </a:ln>
          </p:spPr>
          <p:txBody>
            <a:bodyPr/>
            <a:lstStyle/>
            <a:p>
              <a:endParaRPr lang="en-US"/>
            </a:p>
          </p:txBody>
        </p:sp>
        <p:sp>
          <p:nvSpPr>
            <p:cNvPr id="154635" name="WordArt 11"/>
            <p:cNvSpPr>
              <a:spLocks noChangeArrowheads="1" noChangeShapeType="1"/>
            </p:cNvSpPr>
            <p:nvPr/>
          </p:nvSpPr>
          <p:spPr bwMode="auto">
            <a:xfrm rot="20378945" flipH="1">
              <a:off x="4215" y="1296"/>
              <a:ext cx="441" cy="45"/>
            </a:xfrm>
            <a:prstGeom prst="rect">
              <a:avLst/>
            </a:prstGeom>
          </p:spPr>
          <p:txBody>
            <a:bodyPr wrap="none" fromWordArt="1">
              <a:prstTxWarp prst="textPlain">
                <a:avLst>
                  <a:gd name="adj" fmla="val 50000"/>
                </a:avLst>
              </a:prstTxWarp>
            </a:bodyPr>
            <a:lstStyle/>
            <a:p>
              <a:pPr algn="ctr"/>
              <a:r>
                <a:rPr lang="en-US" sz="3600" b="1" kern="10" spc="-360">
                  <a:ln w="3175">
                    <a:noFill/>
                    <a:round/>
                    <a:headEnd/>
                    <a:tailEnd/>
                  </a:ln>
                  <a:solidFill>
                    <a:srgbClr val="8E5F00"/>
                  </a:solidFill>
                  <a:latin typeface="Trebuchet MS"/>
                </a:rPr>
                <a:t>......</a:t>
              </a:r>
            </a:p>
          </p:txBody>
        </p:sp>
      </p:grpSp>
      <p:sp>
        <p:nvSpPr>
          <p:cNvPr id="154636" name="Freeform 12"/>
          <p:cNvSpPr>
            <a:spLocks/>
          </p:cNvSpPr>
          <p:nvPr/>
        </p:nvSpPr>
        <p:spPr bwMode="auto">
          <a:xfrm>
            <a:off x="4135438" y="4678363"/>
            <a:ext cx="436562" cy="225425"/>
          </a:xfrm>
          <a:custGeom>
            <a:avLst/>
            <a:gdLst/>
            <a:ahLst/>
            <a:cxnLst>
              <a:cxn ang="0">
                <a:pos x="0" y="3424"/>
              </a:cxn>
              <a:cxn ang="0">
                <a:pos x="925" y="1452"/>
              </a:cxn>
              <a:cxn ang="0">
                <a:pos x="1332" y="1627"/>
              </a:cxn>
              <a:cxn ang="0">
                <a:pos x="2486" y="0"/>
              </a:cxn>
              <a:cxn ang="0">
                <a:pos x="3527" y="727"/>
              </a:cxn>
              <a:cxn ang="0">
                <a:pos x="4134" y="2265"/>
              </a:cxn>
              <a:cxn ang="0">
                <a:pos x="4454" y="2148"/>
              </a:cxn>
              <a:cxn ang="0">
                <a:pos x="5350" y="3339"/>
              </a:cxn>
              <a:cxn ang="0">
                <a:pos x="0" y="3424"/>
              </a:cxn>
            </a:cxnLst>
            <a:rect l="0" t="0" r="r" b="b"/>
            <a:pathLst>
              <a:path w="5350" h="3424">
                <a:moveTo>
                  <a:pt x="0" y="3424"/>
                </a:moveTo>
                <a:lnTo>
                  <a:pt x="925" y="1452"/>
                </a:lnTo>
                <a:lnTo>
                  <a:pt x="1332" y="1627"/>
                </a:lnTo>
                <a:lnTo>
                  <a:pt x="2486" y="0"/>
                </a:lnTo>
                <a:lnTo>
                  <a:pt x="3527" y="727"/>
                </a:lnTo>
                <a:lnTo>
                  <a:pt x="4134" y="2265"/>
                </a:lnTo>
                <a:lnTo>
                  <a:pt x="4454" y="2148"/>
                </a:lnTo>
                <a:lnTo>
                  <a:pt x="5350" y="3339"/>
                </a:lnTo>
                <a:lnTo>
                  <a:pt x="0" y="3424"/>
                </a:lnTo>
                <a:close/>
              </a:path>
            </a:pathLst>
          </a:custGeom>
          <a:gradFill rotWithShape="1">
            <a:gsLst>
              <a:gs pos="0">
                <a:srgbClr val="996600"/>
              </a:gs>
              <a:gs pos="100000">
                <a:srgbClr val="663300"/>
              </a:gs>
            </a:gsLst>
            <a:lin ang="5400000" scaled="1"/>
          </a:gradFill>
          <a:ln w="9525">
            <a:noFill/>
            <a:round/>
            <a:headEnd/>
            <a:tailEnd/>
          </a:ln>
        </p:spPr>
        <p:txBody>
          <a:bodyPr/>
          <a:lstStyle/>
          <a:p>
            <a:endParaRPr lang="en-US"/>
          </a:p>
        </p:txBody>
      </p:sp>
      <p:sp>
        <p:nvSpPr>
          <p:cNvPr id="154637" name="WordArt 13"/>
          <p:cNvSpPr>
            <a:spLocks noChangeArrowheads="1" noChangeShapeType="1" noTextEdit="1"/>
          </p:cNvSpPr>
          <p:nvPr/>
        </p:nvSpPr>
        <p:spPr bwMode="auto">
          <a:xfrm>
            <a:off x="3886200" y="4800600"/>
            <a:ext cx="930275" cy="228600"/>
          </a:xfrm>
          <a:prstGeom prst="rect">
            <a:avLst/>
          </a:prstGeom>
        </p:spPr>
        <p:txBody>
          <a:bodyPr spcFirstLastPara="1" wrap="none" fromWordArt="1">
            <a:prstTxWarp prst="textArchDown">
              <a:avLst>
                <a:gd name="adj" fmla="val 145229"/>
              </a:avLst>
            </a:prstTxWarp>
          </a:bodyPr>
          <a:lstStyle/>
          <a:p>
            <a:pPr algn="ctr"/>
            <a:r>
              <a:rPr lang="en-US" sz="3600" kern="10">
                <a:ln w="3175">
                  <a:noFill/>
                  <a:round/>
                  <a:headEnd/>
                  <a:tailEnd/>
                </a:ln>
                <a:solidFill>
                  <a:srgbClr val="996633"/>
                </a:solidFill>
                <a:latin typeface="Arial Black"/>
              </a:rPr>
              <a:t>Mt. Horeb</a:t>
            </a:r>
          </a:p>
        </p:txBody>
      </p:sp>
      <p:grpSp>
        <p:nvGrpSpPr>
          <p:cNvPr id="154638" name="Group 14"/>
          <p:cNvGrpSpPr>
            <a:grpSpLocks/>
          </p:cNvGrpSpPr>
          <p:nvPr/>
        </p:nvGrpSpPr>
        <p:grpSpPr bwMode="auto">
          <a:xfrm>
            <a:off x="5638800" y="2565400"/>
            <a:ext cx="685800" cy="330200"/>
            <a:chOff x="2112" y="1236"/>
            <a:chExt cx="1920" cy="924"/>
          </a:xfrm>
        </p:grpSpPr>
        <p:sp>
          <p:nvSpPr>
            <p:cNvPr id="154639" name="Oval 15"/>
            <p:cNvSpPr>
              <a:spLocks noChangeArrowheads="1"/>
            </p:cNvSpPr>
            <p:nvPr/>
          </p:nvSpPr>
          <p:spPr bwMode="auto">
            <a:xfrm>
              <a:off x="3977" y="1632"/>
              <a:ext cx="55" cy="45"/>
            </a:xfrm>
            <a:prstGeom prst="ellipse">
              <a:avLst/>
            </a:prstGeom>
            <a:solidFill>
              <a:srgbClr val="996633"/>
            </a:solidFill>
            <a:ln w="3175" algn="ctr">
              <a:noFill/>
              <a:round/>
              <a:headEnd/>
              <a:tailEnd/>
            </a:ln>
            <a:effectLst/>
          </p:spPr>
          <p:txBody>
            <a:bodyPr/>
            <a:lstStyle/>
            <a:p>
              <a:pPr algn="ctr"/>
              <a:endParaRPr lang="en-US" sz="3200">
                <a:solidFill>
                  <a:srgbClr val="000099"/>
                </a:solidFill>
                <a:latin typeface="Arial Black" pitchFamily="34" charset="0"/>
              </a:endParaRPr>
            </a:p>
          </p:txBody>
        </p:sp>
        <p:grpSp>
          <p:nvGrpSpPr>
            <p:cNvPr id="154640" name="Group 16"/>
            <p:cNvGrpSpPr>
              <a:grpSpLocks/>
            </p:cNvGrpSpPr>
            <p:nvPr/>
          </p:nvGrpSpPr>
          <p:grpSpPr bwMode="auto">
            <a:xfrm>
              <a:off x="2112" y="1236"/>
              <a:ext cx="1824" cy="924"/>
              <a:chOff x="2112" y="1236"/>
              <a:chExt cx="1824" cy="924"/>
            </a:xfrm>
          </p:grpSpPr>
          <p:sp>
            <p:nvSpPr>
              <p:cNvPr id="154641" name="WordArt 17"/>
              <p:cNvSpPr>
                <a:spLocks noChangeArrowheads="1" noChangeShapeType="1" noTextEdit="1"/>
              </p:cNvSpPr>
              <p:nvPr/>
            </p:nvSpPr>
            <p:spPr bwMode="auto">
              <a:xfrm>
                <a:off x="2112" y="1236"/>
                <a:ext cx="1732" cy="648"/>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Kadesh</a:t>
                </a:r>
              </a:p>
            </p:txBody>
          </p:sp>
          <p:sp>
            <p:nvSpPr>
              <p:cNvPr id="154642" name="WordArt 18"/>
              <p:cNvSpPr>
                <a:spLocks noChangeArrowheads="1" noChangeShapeType="1" noTextEdit="1"/>
              </p:cNvSpPr>
              <p:nvPr/>
            </p:nvSpPr>
            <p:spPr bwMode="auto">
              <a:xfrm rot="-952815">
                <a:off x="2208" y="1536"/>
                <a:ext cx="1669" cy="624"/>
              </a:xfrm>
              <a:prstGeom prst="rect">
                <a:avLst/>
              </a:prstGeom>
            </p:spPr>
            <p:txBody>
              <a:bodyPr wrap="none" fromWordArt="1">
                <a:prstTxWarp prst="textCurveDown">
                  <a:avLst>
                    <a:gd name="adj" fmla="val 52630"/>
                  </a:avLst>
                </a:prstTxWarp>
              </a:bodyPr>
              <a:lstStyle/>
              <a:p>
                <a:pPr algn="ctr"/>
                <a:r>
                  <a:rPr lang="en-US" sz="3600" kern="10">
                    <a:ln w="3175">
                      <a:noFill/>
                      <a:round/>
                      <a:headEnd/>
                      <a:tailEnd/>
                    </a:ln>
                    <a:solidFill>
                      <a:srgbClr val="996633"/>
                    </a:solidFill>
                    <a:latin typeface="Arial Black"/>
                  </a:rPr>
                  <a:t>barnea</a:t>
                </a:r>
              </a:p>
            </p:txBody>
          </p:sp>
          <p:sp>
            <p:nvSpPr>
              <p:cNvPr id="154643" name="WordArt 19"/>
              <p:cNvSpPr>
                <a:spLocks noChangeArrowheads="1" noChangeShapeType="1" noTextEdit="1"/>
              </p:cNvSpPr>
              <p:nvPr/>
            </p:nvSpPr>
            <p:spPr bwMode="auto">
              <a:xfrm rot="9346286" flipV="1">
                <a:off x="3877" y="1680"/>
                <a:ext cx="59" cy="48"/>
              </a:xfrm>
              <a:prstGeom prst="rect">
                <a:avLst/>
              </a:prstGeom>
            </p:spPr>
            <p:txBody>
              <a:bodyPr wrap="none" fromWordArt="1">
                <a:prstTxWarp prst="textWave1">
                  <a:avLst>
                    <a:gd name="adj1" fmla="val 0"/>
                    <a:gd name="adj2" fmla="val 0"/>
                  </a:avLst>
                </a:prstTxWarp>
              </a:bodyPr>
              <a:lstStyle/>
              <a:p>
                <a:pPr algn="ctr"/>
                <a:r>
                  <a:rPr lang="en-US" sz="3600" kern="10">
                    <a:ln w="3175">
                      <a:noFill/>
                      <a:round/>
                      <a:headEnd/>
                      <a:tailEnd/>
                    </a:ln>
                    <a:solidFill>
                      <a:srgbClr val="996633"/>
                    </a:solidFill>
                    <a:latin typeface="Arial Black"/>
                  </a:rPr>
                  <a:t>-</a:t>
                </a:r>
              </a:p>
            </p:txBody>
          </p:sp>
        </p:grpSp>
      </p:grpSp>
      <p:grpSp>
        <p:nvGrpSpPr>
          <p:cNvPr id="154644" name="Group 20"/>
          <p:cNvGrpSpPr>
            <a:grpSpLocks/>
          </p:cNvGrpSpPr>
          <p:nvPr/>
        </p:nvGrpSpPr>
        <p:grpSpPr bwMode="auto">
          <a:xfrm>
            <a:off x="6705600" y="1905000"/>
            <a:ext cx="1447800" cy="1392238"/>
            <a:chOff x="4320" y="1296"/>
            <a:chExt cx="912" cy="877"/>
          </a:xfrm>
        </p:grpSpPr>
        <p:grpSp>
          <p:nvGrpSpPr>
            <p:cNvPr id="154645" name="Group 21"/>
            <p:cNvGrpSpPr>
              <a:grpSpLocks/>
            </p:cNvGrpSpPr>
            <p:nvPr/>
          </p:nvGrpSpPr>
          <p:grpSpPr bwMode="auto">
            <a:xfrm>
              <a:off x="4320" y="1536"/>
              <a:ext cx="574" cy="637"/>
              <a:chOff x="4320" y="1536"/>
              <a:chExt cx="574" cy="637"/>
            </a:xfrm>
          </p:grpSpPr>
          <p:sp>
            <p:nvSpPr>
              <p:cNvPr id="154646" name="WordArt 22"/>
              <p:cNvSpPr>
                <a:spLocks noChangeArrowheads="1" noChangeShapeType="1" noTextEdit="1"/>
              </p:cNvSpPr>
              <p:nvPr/>
            </p:nvSpPr>
            <p:spPr bwMode="auto">
              <a:xfrm>
                <a:off x="4800"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4647" name="Arc 23"/>
              <p:cNvSpPr>
                <a:spLocks/>
              </p:cNvSpPr>
              <p:nvPr/>
            </p:nvSpPr>
            <p:spPr bwMode="auto">
              <a:xfrm rot="6715497">
                <a:off x="4345" y="2029"/>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4648" name="WordArt 24"/>
              <p:cNvSpPr>
                <a:spLocks noChangeArrowheads="1" noChangeShapeType="1" noTextEdit="1"/>
              </p:cNvSpPr>
              <p:nvPr/>
            </p:nvSpPr>
            <p:spPr bwMode="auto">
              <a:xfrm>
                <a:off x="4510" y="2052"/>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4649" name="Arc 25"/>
              <p:cNvSpPr>
                <a:spLocks/>
              </p:cNvSpPr>
              <p:nvPr/>
            </p:nvSpPr>
            <p:spPr bwMode="auto">
              <a:xfrm rot="9622134" flipV="1">
                <a:off x="4558" y="1929"/>
                <a:ext cx="144" cy="171"/>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4650" name="WordArt 26"/>
              <p:cNvSpPr>
                <a:spLocks noChangeArrowheads="1" noChangeShapeType="1" noTextEdit="1"/>
              </p:cNvSpPr>
              <p:nvPr/>
            </p:nvSpPr>
            <p:spPr bwMode="auto">
              <a:xfrm rot="-1150740">
                <a:off x="4654" y="1860"/>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4651" name="Arc 27"/>
              <p:cNvSpPr>
                <a:spLocks/>
              </p:cNvSpPr>
              <p:nvPr/>
            </p:nvSpPr>
            <p:spPr bwMode="auto">
              <a:xfrm rot="6715497">
                <a:off x="4681" y="1693"/>
                <a:ext cx="119" cy="170"/>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sp>
            <p:nvSpPr>
              <p:cNvPr id="154652" name="WordArt 28"/>
              <p:cNvSpPr>
                <a:spLocks noChangeArrowheads="1" noChangeShapeType="1" noTextEdit="1"/>
              </p:cNvSpPr>
              <p:nvPr/>
            </p:nvSpPr>
            <p:spPr bwMode="auto">
              <a:xfrm>
                <a:off x="4846" y="171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4653" name="Arc 29"/>
              <p:cNvSpPr>
                <a:spLocks/>
              </p:cNvSpPr>
              <p:nvPr/>
            </p:nvSpPr>
            <p:spPr bwMode="auto">
              <a:xfrm rot="8773144" flipV="1">
                <a:off x="4825" y="1584"/>
                <a:ext cx="48" cy="192"/>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round/>
                <a:headEnd/>
                <a:tailEnd/>
              </a:ln>
              <a:effectLst/>
            </p:spPr>
            <p:txBody>
              <a:bodyPr anchor="ctr">
                <a:spAutoFit/>
              </a:bodyPr>
              <a:lstStyle/>
              <a:p>
                <a:endParaRPr lang="en-US"/>
              </a:p>
            </p:txBody>
          </p:sp>
        </p:grpSp>
        <p:grpSp>
          <p:nvGrpSpPr>
            <p:cNvPr id="154654" name="Group 30"/>
            <p:cNvGrpSpPr>
              <a:grpSpLocks/>
            </p:cNvGrpSpPr>
            <p:nvPr/>
          </p:nvGrpSpPr>
          <p:grpSpPr bwMode="auto">
            <a:xfrm>
              <a:off x="4800" y="1488"/>
              <a:ext cx="432" cy="101"/>
              <a:chOff x="4800" y="1488"/>
              <a:chExt cx="432" cy="101"/>
            </a:xfrm>
          </p:grpSpPr>
          <p:sp>
            <p:nvSpPr>
              <p:cNvPr id="154655" name="Arc 31"/>
              <p:cNvSpPr>
                <a:spLocks/>
              </p:cNvSpPr>
              <p:nvPr/>
            </p:nvSpPr>
            <p:spPr bwMode="auto">
              <a:xfrm rot="-12756078">
                <a:off x="5048" y="1488"/>
                <a:ext cx="107" cy="101"/>
              </a:xfrm>
              <a:custGeom>
                <a:avLst/>
                <a:gdLst>
                  <a:gd name="G0" fmla="+- 0 0 0"/>
                  <a:gd name="G1" fmla="+- 21037 0 0"/>
                  <a:gd name="G2" fmla="+- 21600 0 0"/>
                  <a:gd name="T0" fmla="*/ 4900 w 18156"/>
                  <a:gd name="T1" fmla="*/ 0 h 21037"/>
                  <a:gd name="T2" fmla="*/ 18156 w 18156"/>
                  <a:gd name="T3" fmla="*/ 9335 h 21037"/>
                  <a:gd name="T4" fmla="*/ 0 w 18156"/>
                  <a:gd name="T5" fmla="*/ 21037 h 21037"/>
                </a:gdLst>
                <a:ahLst/>
                <a:cxnLst>
                  <a:cxn ang="0">
                    <a:pos x="T0" y="T1"/>
                  </a:cxn>
                  <a:cxn ang="0">
                    <a:pos x="T2" y="T3"/>
                  </a:cxn>
                  <a:cxn ang="0">
                    <a:pos x="T4" y="T5"/>
                  </a:cxn>
                </a:cxnLst>
                <a:rect l="0" t="0" r="r" b="b"/>
                <a:pathLst>
                  <a:path w="18156" h="21037" fill="none" extrusionOk="0">
                    <a:moveTo>
                      <a:pt x="4899" y="0"/>
                    </a:moveTo>
                    <a:cubicBezTo>
                      <a:pt x="10363" y="1272"/>
                      <a:pt x="15116" y="4620"/>
                      <a:pt x="18155" y="9335"/>
                    </a:cubicBezTo>
                  </a:path>
                  <a:path w="18156" h="21037" stroke="0" extrusionOk="0">
                    <a:moveTo>
                      <a:pt x="4899" y="0"/>
                    </a:moveTo>
                    <a:cubicBezTo>
                      <a:pt x="10363" y="1272"/>
                      <a:pt x="15116" y="4620"/>
                      <a:pt x="18155" y="9335"/>
                    </a:cubicBezTo>
                    <a:lnTo>
                      <a:pt x="0" y="21037"/>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4656" name="Arc 32"/>
              <p:cNvSpPr>
                <a:spLocks/>
              </p:cNvSpPr>
              <p:nvPr/>
            </p:nvSpPr>
            <p:spPr bwMode="auto">
              <a:xfrm rot="14637100" flipV="1">
                <a:off x="4848" y="1488"/>
                <a:ext cx="48" cy="144"/>
              </a:xfrm>
              <a:custGeom>
                <a:avLst/>
                <a:gdLst>
                  <a:gd name="G0" fmla="+- 0 0 0"/>
                  <a:gd name="G1" fmla="+- 21192 0 0"/>
                  <a:gd name="G2" fmla="+- 21600 0 0"/>
                  <a:gd name="T0" fmla="*/ 4178 w 18156"/>
                  <a:gd name="T1" fmla="*/ 0 h 21192"/>
                  <a:gd name="T2" fmla="*/ 18156 w 18156"/>
                  <a:gd name="T3" fmla="*/ 9490 h 21192"/>
                  <a:gd name="T4" fmla="*/ 0 w 18156"/>
                  <a:gd name="T5" fmla="*/ 21192 h 21192"/>
                </a:gdLst>
                <a:ahLst/>
                <a:cxnLst>
                  <a:cxn ang="0">
                    <a:pos x="T0" y="T1"/>
                  </a:cxn>
                  <a:cxn ang="0">
                    <a:pos x="T2" y="T3"/>
                  </a:cxn>
                  <a:cxn ang="0">
                    <a:pos x="T4" y="T5"/>
                  </a:cxn>
                </a:cxnLst>
                <a:rect l="0" t="0" r="r" b="b"/>
                <a:pathLst>
                  <a:path w="18156" h="21192" fill="none" extrusionOk="0">
                    <a:moveTo>
                      <a:pt x="4178" y="-1"/>
                    </a:moveTo>
                    <a:cubicBezTo>
                      <a:pt x="9932" y="1134"/>
                      <a:pt x="14978" y="4560"/>
                      <a:pt x="18155" y="9490"/>
                    </a:cubicBezTo>
                  </a:path>
                  <a:path w="18156" h="21192" stroke="0" extrusionOk="0">
                    <a:moveTo>
                      <a:pt x="4178" y="-1"/>
                    </a:moveTo>
                    <a:cubicBezTo>
                      <a:pt x="9932" y="1134"/>
                      <a:pt x="14978" y="4560"/>
                      <a:pt x="18155" y="9490"/>
                    </a:cubicBezTo>
                    <a:lnTo>
                      <a:pt x="0" y="21192"/>
                    </a:lnTo>
                    <a:close/>
                  </a:path>
                </a:pathLst>
              </a:custGeom>
              <a:noFill/>
              <a:ln w="38100">
                <a:solidFill>
                  <a:srgbClr val="824100"/>
                </a:solidFill>
                <a:prstDash val="lgDashDot"/>
                <a:round/>
                <a:headEnd/>
                <a:tailEnd/>
              </a:ln>
              <a:effectLst/>
            </p:spPr>
            <p:txBody>
              <a:bodyPr anchor="ctr">
                <a:spAutoFit/>
              </a:bodyPr>
              <a:lstStyle/>
              <a:p>
                <a:endParaRPr lang="en-US"/>
              </a:p>
            </p:txBody>
          </p:sp>
          <p:sp>
            <p:nvSpPr>
              <p:cNvPr id="154657" name="WordArt 33"/>
              <p:cNvSpPr>
                <a:spLocks noChangeArrowheads="1" noChangeShapeType="1" noTextEdit="1"/>
              </p:cNvSpPr>
              <p:nvPr/>
            </p:nvSpPr>
            <p:spPr bwMode="auto">
              <a:xfrm>
                <a:off x="4992"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sp>
            <p:nvSpPr>
              <p:cNvPr id="154658" name="WordArt 34"/>
              <p:cNvSpPr>
                <a:spLocks noChangeArrowheads="1" noChangeShapeType="1" noTextEdit="1"/>
              </p:cNvSpPr>
              <p:nvPr/>
            </p:nvSpPr>
            <p:spPr bwMode="auto">
              <a:xfrm rot="14733363">
                <a:off x="5184" y="1536"/>
                <a:ext cx="48" cy="48"/>
              </a:xfrm>
              <a:prstGeom prst="rect">
                <a:avLst/>
              </a:prstGeom>
            </p:spPr>
            <p:txBody>
              <a:bodyPr wrap="none" fromWordArt="1">
                <a:prstTxWarp prst="textPlain">
                  <a:avLst>
                    <a:gd name="adj" fmla="val 50000"/>
                  </a:avLst>
                </a:prstTxWarp>
              </a:bodyPr>
              <a:lstStyle/>
              <a:p>
                <a:pPr algn="ctr"/>
                <a:r>
                  <a:rPr lang="en-US" sz="3600" kern="10">
                    <a:ln w="9525">
                      <a:solidFill>
                        <a:srgbClr val="824100"/>
                      </a:solidFill>
                      <a:round/>
                      <a:headEnd/>
                      <a:tailEnd/>
                    </a:ln>
                    <a:solidFill>
                      <a:srgbClr val="824100"/>
                    </a:solidFill>
                    <a:latin typeface="Century"/>
                  </a:rPr>
                  <a:t>.</a:t>
                </a:r>
              </a:p>
            </p:txBody>
          </p:sp>
        </p:grpSp>
        <p:grpSp>
          <p:nvGrpSpPr>
            <p:cNvPr id="154659" name="Group 35"/>
            <p:cNvGrpSpPr>
              <a:grpSpLocks/>
            </p:cNvGrpSpPr>
            <p:nvPr/>
          </p:nvGrpSpPr>
          <p:grpSpPr bwMode="auto">
            <a:xfrm>
              <a:off x="5136" y="1392"/>
              <a:ext cx="58" cy="136"/>
              <a:chOff x="5136" y="1392"/>
              <a:chExt cx="58" cy="136"/>
            </a:xfrm>
          </p:grpSpPr>
          <p:sp>
            <p:nvSpPr>
              <p:cNvPr id="154660" name="Arc 36"/>
              <p:cNvSpPr>
                <a:spLocks/>
              </p:cNvSpPr>
              <p:nvPr/>
            </p:nvSpPr>
            <p:spPr bwMode="auto">
              <a:xfrm rot="19833633" flipV="1">
                <a:off x="5136" y="1392"/>
                <a:ext cx="54" cy="136"/>
              </a:xfrm>
              <a:custGeom>
                <a:avLst/>
                <a:gdLst>
                  <a:gd name="G0" fmla="+- 0 0 0"/>
                  <a:gd name="G1" fmla="+- 19198 0 0"/>
                  <a:gd name="G2" fmla="+- 21600 0 0"/>
                  <a:gd name="T0" fmla="*/ 9898 w 19816"/>
                  <a:gd name="T1" fmla="*/ 0 h 19198"/>
                  <a:gd name="T2" fmla="*/ 19816 w 19816"/>
                  <a:gd name="T3" fmla="*/ 10602 h 19198"/>
                  <a:gd name="T4" fmla="*/ 0 w 19816"/>
                  <a:gd name="T5" fmla="*/ 19198 h 19198"/>
                </a:gdLst>
                <a:ahLst/>
                <a:cxnLst>
                  <a:cxn ang="0">
                    <a:pos x="T0" y="T1"/>
                  </a:cxn>
                  <a:cxn ang="0">
                    <a:pos x="T2" y="T3"/>
                  </a:cxn>
                  <a:cxn ang="0">
                    <a:pos x="T4" y="T5"/>
                  </a:cxn>
                </a:cxnLst>
                <a:rect l="0" t="0" r="r" b="b"/>
                <a:pathLst>
                  <a:path w="19816" h="19198" fill="none" extrusionOk="0">
                    <a:moveTo>
                      <a:pt x="9898" y="-1"/>
                    </a:moveTo>
                    <a:cubicBezTo>
                      <a:pt x="14328" y="2283"/>
                      <a:pt x="17832" y="6029"/>
                      <a:pt x="19815" y="10602"/>
                    </a:cubicBezTo>
                  </a:path>
                  <a:path w="19816" h="19198" stroke="0" extrusionOk="0">
                    <a:moveTo>
                      <a:pt x="9898" y="-1"/>
                    </a:moveTo>
                    <a:cubicBezTo>
                      <a:pt x="14328" y="2283"/>
                      <a:pt x="17832" y="6029"/>
                      <a:pt x="19815" y="10602"/>
                    </a:cubicBezTo>
                    <a:lnTo>
                      <a:pt x="0" y="19198"/>
                    </a:lnTo>
                    <a:close/>
                  </a:path>
                </a:pathLst>
              </a:custGeom>
              <a:noFill/>
              <a:ln w="38100">
                <a:solidFill>
                  <a:srgbClr val="824100"/>
                </a:solidFill>
                <a:round/>
                <a:headEnd/>
                <a:tailEnd/>
              </a:ln>
              <a:effectLst/>
            </p:spPr>
            <p:txBody>
              <a:bodyPr anchor="ctr">
                <a:spAutoFit/>
              </a:bodyPr>
              <a:lstStyle/>
              <a:p>
                <a:endParaRPr lang="en-US"/>
              </a:p>
            </p:txBody>
          </p:sp>
          <p:sp>
            <p:nvSpPr>
              <p:cNvPr id="154661" name="AutoShape 37"/>
              <p:cNvSpPr>
                <a:spLocks noChangeArrowheads="1"/>
              </p:cNvSpPr>
              <p:nvPr/>
            </p:nvSpPr>
            <p:spPr bwMode="auto">
              <a:xfrm rot="-1424285">
                <a:off x="5146" y="1392"/>
                <a:ext cx="48" cy="48"/>
              </a:xfrm>
              <a:prstGeom prst="triangle">
                <a:avLst>
                  <a:gd name="adj" fmla="val 52083"/>
                </a:avLst>
              </a:prstGeom>
              <a:solidFill>
                <a:srgbClr val="824100"/>
              </a:solidFill>
              <a:ln w="19050" algn="ctr">
                <a:solidFill>
                  <a:srgbClr val="824100"/>
                </a:solidFill>
                <a:miter lim="800000"/>
                <a:headEnd/>
                <a:tailEnd/>
              </a:ln>
              <a:effectLst/>
            </p:spPr>
            <p:txBody>
              <a:bodyPr anchor="ctr">
                <a:spAutoFit/>
              </a:bodyPr>
              <a:lstStyle/>
              <a:p>
                <a:endParaRPr lang="en-US"/>
              </a:p>
            </p:txBody>
          </p:sp>
        </p:grpSp>
        <p:sp>
          <p:nvSpPr>
            <p:cNvPr id="154662" name="AutoShape 38"/>
            <p:cNvSpPr>
              <a:spLocks noChangeArrowheads="1"/>
            </p:cNvSpPr>
            <p:nvPr/>
          </p:nvSpPr>
          <p:spPr bwMode="auto">
            <a:xfrm flipH="1">
              <a:off x="5088" y="1296"/>
              <a:ext cx="48" cy="48"/>
            </a:xfrm>
            <a:prstGeom prst="triangle">
              <a:avLst>
                <a:gd name="adj" fmla="val 50000"/>
              </a:avLst>
            </a:prstGeom>
            <a:solidFill>
              <a:srgbClr val="CC6600"/>
            </a:solidFill>
            <a:ln w="57150" algn="ctr">
              <a:solidFill>
                <a:srgbClr val="824100"/>
              </a:solidFill>
              <a:miter lim="800000"/>
              <a:headEnd/>
              <a:tailEnd/>
            </a:ln>
            <a:effectLst/>
          </p:spPr>
          <p:txBody>
            <a:bodyPr anchor="ctr">
              <a:spAutoFit/>
            </a:bodyPr>
            <a:lstStyle/>
            <a:p>
              <a:endParaRPr lang="en-US"/>
            </a:p>
          </p:txBody>
        </p:sp>
      </p:grpSp>
      <p:grpSp>
        <p:nvGrpSpPr>
          <p:cNvPr id="154663" name="Group 39"/>
          <p:cNvGrpSpPr>
            <a:grpSpLocks/>
          </p:cNvGrpSpPr>
          <p:nvPr/>
        </p:nvGrpSpPr>
        <p:grpSpPr bwMode="auto">
          <a:xfrm>
            <a:off x="2540000" y="1981200"/>
            <a:ext cx="4927600" cy="2773363"/>
            <a:chOff x="1600" y="1248"/>
            <a:chExt cx="3104" cy="1747"/>
          </a:xfrm>
        </p:grpSpPr>
        <p:sp>
          <p:nvSpPr>
            <p:cNvPr id="154664" name="Oval 40"/>
            <p:cNvSpPr>
              <a:spLocks noChangeArrowheads="1"/>
            </p:cNvSpPr>
            <p:nvPr/>
          </p:nvSpPr>
          <p:spPr bwMode="auto">
            <a:xfrm>
              <a:off x="4025" y="1680"/>
              <a:ext cx="55" cy="45"/>
            </a:xfrm>
            <a:prstGeom prst="ellipse">
              <a:avLst/>
            </a:prstGeom>
            <a:solidFill>
              <a:srgbClr val="663300"/>
            </a:solidFill>
            <a:ln w="57150">
              <a:solidFill>
                <a:srgbClr val="663300"/>
              </a:solidFill>
              <a:round/>
              <a:headEnd/>
              <a:tailEnd/>
            </a:ln>
            <a:effectLst/>
          </p:spPr>
          <p:txBody>
            <a:bodyPr wrap="none" anchor="ctr"/>
            <a:lstStyle/>
            <a:p>
              <a:pPr algn="ctr"/>
              <a:endParaRPr lang="en-US" sz="3200">
                <a:solidFill>
                  <a:srgbClr val="000099"/>
                </a:solidFill>
                <a:latin typeface="Arial Black" pitchFamily="34" charset="0"/>
              </a:endParaRPr>
            </a:p>
          </p:txBody>
        </p:sp>
        <p:grpSp>
          <p:nvGrpSpPr>
            <p:cNvPr id="154665" name="Group 41"/>
            <p:cNvGrpSpPr>
              <a:grpSpLocks/>
            </p:cNvGrpSpPr>
            <p:nvPr/>
          </p:nvGrpSpPr>
          <p:grpSpPr bwMode="auto">
            <a:xfrm>
              <a:off x="1600" y="1248"/>
              <a:ext cx="3104" cy="1747"/>
              <a:chOff x="1600" y="1248"/>
              <a:chExt cx="3104" cy="1747"/>
            </a:xfrm>
          </p:grpSpPr>
          <p:grpSp>
            <p:nvGrpSpPr>
              <p:cNvPr id="154666" name="Group 42"/>
              <p:cNvGrpSpPr>
                <a:grpSpLocks/>
              </p:cNvGrpSpPr>
              <p:nvPr/>
            </p:nvGrpSpPr>
            <p:grpSpPr bwMode="auto">
              <a:xfrm>
                <a:off x="1600" y="1567"/>
                <a:ext cx="1057" cy="1386"/>
                <a:chOff x="1600" y="1567"/>
                <a:chExt cx="1057" cy="1386"/>
              </a:xfrm>
            </p:grpSpPr>
            <p:sp>
              <p:nvSpPr>
                <p:cNvPr id="154667" name="Freeform 43"/>
                <p:cNvSpPr>
                  <a:spLocks/>
                </p:cNvSpPr>
                <p:nvPr/>
              </p:nvSpPr>
              <p:spPr bwMode="auto">
                <a:xfrm rot="-3700227">
                  <a:off x="1646" y="1553"/>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68" name="Freeform 44"/>
                <p:cNvSpPr>
                  <a:spLocks/>
                </p:cNvSpPr>
                <p:nvPr/>
              </p:nvSpPr>
              <p:spPr bwMode="auto">
                <a:xfrm rot="4199582" flipV="1">
                  <a:off x="1861" y="1501"/>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nvGrpSpPr>
                <p:cNvPr id="154669" name="Group 45"/>
                <p:cNvGrpSpPr>
                  <a:grpSpLocks/>
                </p:cNvGrpSpPr>
                <p:nvPr/>
              </p:nvGrpSpPr>
              <p:grpSpPr bwMode="auto">
                <a:xfrm>
                  <a:off x="1920" y="1595"/>
                  <a:ext cx="672" cy="1252"/>
                  <a:chOff x="1920" y="1595"/>
                  <a:chExt cx="672" cy="1252"/>
                </a:xfrm>
              </p:grpSpPr>
              <p:sp>
                <p:nvSpPr>
                  <p:cNvPr id="154670" name="Freeform 46"/>
                  <p:cNvSpPr>
                    <a:spLocks/>
                  </p:cNvSpPr>
                  <p:nvPr/>
                </p:nvSpPr>
                <p:spPr bwMode="auto">
                  <a:xfrm rot="1128864" flipH="1">
                    <a:off x="1990" y="1595"/>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71" name="Freeform 47"/>
                  <p:cNvSpPr>
                    <a:spLocks/>
                  </p:cNvSpPr>
                  <p:nvPr/>
                </p:nvSpPr>
                <p:spPr bwMode="auto">
                  <a:xfrm>
                    <a:off x="1934" y="191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72" name="Freeform 48"/>
                  <p:cNvSpPr>
                    <a:spLocks/>
                  </p:cNvSpPr>
                  <p:nvPr/>
                </p:nvSpPr>
                <p:spPr bwMode="auto">
                  <a:xfrm rot="-4541548">
                    <a:off x="2002" y="2174"/>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73" name="Freeform 49"/>
                  <p:cNvSpPr>
                    <a:spLocks/>
                  </p:cNvSpPr>
                  <p:nvPr/>
                </p:nvSpPr>
                <p:spPr bwMode="auto">
                  <a:xfrm rot="20566753" flipH="1">
                    <a:off x="2208" y="2400"/>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74" name="Freeform 50"/>
                  <p:cNvSpPr>
                    <a:spLocks/>
                  </p:cNvSpPr>
                  <p:nvPr/>
                </p:nvSpPr>
                <p:spPr bwMode="auto">
                  <a:xfrm rot="-3725283">
                    <a:off x="2400" y="2656"/>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sp>
              <p:nvSpPr>
                <p:cNvPr id="154675" name="Oval 51"/>
                <p:cNvSpPr>
                  <a:spLocks noChangeArrowheads="1"/>
                </p:cNvSpPr>
                <p:nvPr/>
              </p:nvSpPr>
              <p:spPr bwMode="auto">
                <a:xfrm>
                  <a:off x="2602" y="290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4676" name="Oval 52"/>
                <p:cNvSpPr>
                  <a:spLocks noChangeArrowheads="1"/>
                </p:cNvSpPr>
                <p:nvPr/>
              </p:nvSpPr>
              <p:spPr bwMode="auto">
                <a:xfrm>
                  <a:off x="1767" y="1685"/>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4677" name="Oval 53"/>
                <p:cNvSpPr>
                  <a:spLocks noChangeArrowheads="1"/>
                </p:cNvSpPr>
                <p:nvPr/>
              </p:nvSpPr>
              <p:spPr bwMode="auto">
                <a:xfrm>
                  <a:off x="1600" y="1567"/>
                  <a:ext cx="56" cy="45"/>
                </a:xfrm>
                <a:prstGeom prst="ellipse">
                  <a:avLst/>
                </a:prstGeom>
                <a:solidFill>
                  <a:srgbClr val="663300"/>
                </a:solidFill>
                <a:ln w="57150">
                  <a:solidFill>
                    <a:srgbClr val="663300"/>
                  </a:solidFill>
                  <a:round/>
                  <a:headEnd/>
                  <a:tailEnd/>
                </a:ln>
                <a:effectLst/>
              </p:spPr>
              <p:txBody>
                <a:bodyPr wrap="none" anchor="ctr"/>
                <a:lstStyle/>
                <a:p>
                  <a:endParaRPr lang="en-US"/>
                </a:p>
              </p:txBody>
            </p:sp>
          </p:grpSp>
          <p:grpSp>
            <p:nvGrpSpPr>
              <p:cNvPr id="154678" name="Group 54"/>
              <p:cNvGrpSpPr>
                <a:grpSpLocks/>
              </p:cNvGrpSpPr>
              <p:nvPr/>
            </p:nvGrpSpPr>
            <p:grpSpPr bwMode="auto">
              <a:xfrm>
                <a:off x="2832" y="1248"/>
                <a:ext cx="1872" cy="1747"/>
                <a:chOff x="2832" y="1248"/>
                <a:chExt cx="1872" cy="1747"/>
              </a:xfrm>
            </p:grpSpPr>
            <p:sp>
              <p:nvSpPr>
                <p:cNvPr id="154679" name="Oval 55"/>
                <p:cNvSpPr>
                  <a:spLocks noChangeArrowheads="1"/>
                </p:cNvSpPr>
                <p:nvPr/>
              </p:nvSpPr>
              <p:spPr bwMode="auto">
                <a:xfrm>
                  <a:off x="3545" y="254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4680" name="Oval 56"/>
                <p:cNvSpPr>
                  <a:spLocks noChangeArrowheads="1"/>
                </p:cNvSpPr>
                <p:nvPr/>
              </p:nvSpPr>
              <p:spPr bwMode="auto">
                <a:xfrm>
                  <a:off x="4169" y="2067"/>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4681" name="Freeform 57"/>
                <p:cNvSpPr>
                  <a:spLocks/>
                </p:cNvSpPr>
                <p:nvPr/>
              </p:nvSpPr>
              <p:spPr bwMode="auto">
                <a:xfrm rot="-11501446">
                  <a:off x="4032" y="179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82" name="Freeform 58"/>
                <p:cNvSpPr>
                  <a:spLocks/>
                </p:cNvSpPr>
                <p:nvPr/>
              </p:nvSpPr>
              <p:spPr bwMode="auto">
                <a:xfrm rot="-9680793">
                  <a:off x="3637" y="2272"/>
                  <a:ext cx="107"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83" name="Freeform 59"/>
                <p:cNvSpPr>
                  <a:spLocks/>
                </p:cNvSpPr>
                <p:nvPr/>
              </p:nvSpPr>
              <p:spPr bwMode="auto">
                <a:xfrm rot="4727632" flipV="1">
                  <a:off x="3032" y="2642"/>
                  <a:ext cx="90" cy="278"/>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84" name="Freeform 60"/>
                <p:cNvSpPr>
                  <a:spLocks/>
                </p:cNvSpPr>
                <p:nvPr/>
              </p:nvSpPr>
              <p:spPr bwMode="auto">
                <a:xfrm rot="12311760">
                  <a:off x="2832" y="2832"/>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85" name="Oval 61"/>
                <p:cNvSpPr>
                  <a:spLocks noChangeArrowheads="1"/>
                </p:cNvSpPr>
                <p:nvPr/>
              </p:nvSpPr>
              <p:spPr bwMode="auto">
                <a:xfrm>
                  <a:off x="3257" y="2688"/>
                  <a:ext cx="55" cy="45"/>
                </a:xfrm>
                <a:prstGeom prst="ellipse">
                  <a:avLst/>
                </a:prstGeom>
                <a:solidFill>
                  <a:srgbClr val="663300"/>
                </a:solidFill>
                <a:ln w="57150">
                  <a:solidFill>
                    <a:srgbClr val="663300"/>
                  </a:solidFill>
                  <a:round/>
                  <a:headEnd/>
                  <a:tailEnd/>
                </a:ln>
                <a:effectLst/>
              </p:spPr>
              <p:txBody>
                <a:bodyPr wrap="none" anchor="ctr"/>
                <a:lstStyle/>
                <a:p>
                  <a:endParaRPr lang="en-US"/>
                </a:p>
              </p:txBody>
            </p:sp>
            <p:sp>
              <p:nvSpPr>
                <p:cNvPr id="154686" name="Freeform 62"/>
                <p:cNvSpPr>
                  <a:spLocks/>
                </p:cNvSpPr>
                <p:nvPr/>
              </p:nvSpPr>
              <p:spPr bwMode="auto">
                <a:xfrm rot="15472822" flipH="1">
                  <a:off x="3369" y="25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87" name="Freeform 63"/>
                <p:cNvSpPr>
                  <a:spLocks/>
                </p:cNvSpPr>
                <p:nvPr/>
              </p:nvSpPr>
              <p:spPr bwMode="auto">
                <a:xfrm rot="14923250" flipH="1">
                  <a:off x="3888" y="2032"/>
                  <a:ext cx="111" cy="272"/>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88" name="Freeform 64"/>
                <p:cNvSpPr>
                  <a:spLocks/>
                </p:cNvSpPr>
                <p:nvPr/>
              </p:nvSpPr>
              <p:spPr bwMode="auto">
                <a:xfrm rot="14392819" flipH="1">
                  <a:off x="4116" y="1524"/>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89" name="Freeform 65"/>
                <p:cNvSpPr>
                  <a:spLocks/>
                </p:cNvSpPr>
                <p:nvPr/>
              </p:nvSpPr>
              <p:spPr bwMode="auto">
                <a:xfrm rot="16023658" flipH="1">
                  <a:off x="4137" y="1527"/>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90" name="Freeform 66"/>
                <p:cNvSpPr>
                  <a:spLocks/>
                </p:cNvSpPr>
                <p:nvPr/>
              </p:nvSpPr>
              <p:spPr bwMode="auto">
                <a:xfrm rot="12416600">
                  <a:off x="4624" y="1248"/>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91" name="Freeform 67"/>
                <p:cNvSpPr>
                  <a:spLocks/>
                </p:cNvSpPr>
                <p:nvPr/>
              </p:nvSpPr>
              <p:spPr bwMode="auto">
                <a:xfrm rot="11256710">
                  <a:off x="4416" y="1296"/>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92" name="Freeform 68"/>
                <p:cNvSpPr>
                  <a:spLocks/>
                </p:cNvSpPr>
                <p:nvPr/>
              </p:nvSpPr>
              <p:spPr bwMode="auto">
                <a:xfrm rot="16070035" flipH="1">
                  <a:off x="4465" y="1335"/>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93" name="Freeform 69"/>
                <p:cNvSpPr>
                  <a:spLocks/>
                </p:cNvSpPr>
                <p:nvPr/>
              </p:nvSpPr>
              <p:spPr bwMode="auto">
                <a:xfrm rot="2303324" flipH="1">
                  <a:off x="4272" y="1816"/>
                  <a:ext cx="85" cy="200"/>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94" name="Freeform 70"/>
                <p:cNvSpPr>
                  <a:spLocks/>
                </p:cNvSpPr>
                <p:nvPr/>
              </p:nvSpPr>
              <p:spPr bwMode="auto">
                <a:xfrm rot="20659951" flipH="1">
                  <a:off x="4296" y="1632"/>
                  <a:ext cx="72" cy="144"/>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sp>
              <p:nvSpPr>
                <p:cNvPr id="154695" name="Freeform 71"/>
                <p:cNvSpPr>
                  <a:spLocks/>
                </p:cNvSpPr>
                <p:nvPr/>
              </p:nvSpPr>
              <p:spPr bwMode="auto">
                <a:xfrm rot="14649555">
                  <a:off x="4266" y="1414"/>
                  <a:ext cx="80" cy="163"/>
                </a:xfrm>
                <a:custGeom>
                  <a:avLst/>
                  <a:gdLst/>
                  <a:ahLst/>
                  <a:cxnLst>
                    <a:cxn ang="0">
                      <a:pos x="750" y="251"/>
                    </a:cxn>
                    <a:cxn ang="0">
                      <a:pos x="653" y="382"/>
                    </a:cxn>
                    <a:cxn ang="0">
                      <a:pos x="567" y="515"/>
                    </a:cxn>
                    <a:cxn ang="0">
                      <a:pos x="493" y="643"/>
                    </a:cxn>
                    <a:cxn ang="0">
                      <a:pos x="431" y="763"/>
                    </a:cxn>
                    <a:cxn ang="0">
                      <a:pos x="383" y="867"/>
                    </a:cxn>
                    <a:cxn ang="0">
                      <a:pos x="350" y="953"/>
                    </a:cxn>
                    <a:cxn ang="0">
                      <a:pos x="331" y="1014"/>
                    </a:cxn>
                    <a:cxn ang="0">
                      <a:pos x="355" y="1022"/>
                    </a:cxn>
                    <a:cxn ang="0">
                      <a:pos x="415" y="992"/>
                    </a:cxn>
                    <a:cxn ang="0">
                      <a:pos x="476" y="955"/>
                    </a:cxn>
                    <a:cxn ang="0">
                      <a:pos x="532" y="920"/>
                    </a:cxn>
                    <a:cxn ang="0">
                      <a:pos x="532" y="938"/>
                    </a:cxn>
                    <a:cxn ang="0">
                      <a:pos x="478" y="1017"/>
                    </a:cxn>
                    <a:cxn ang="0">
                      <a:pos x="417" y="1105"/>
                    </a:cxn>
                    <a:cxn ang="0">
                      <a:pos x="355" y="1192"/>
                    </a:cxn>
                    <a:cxn ang="0">
                      <a:pos x="297" y="1277"/>
                    </a:cxn>
                    <a:cxn ang="0">
                      <a:pos x="247" y="1351"/>
                    </a:cxn>
                    <a:cxn ang="0">
                      <a:pos x="209" y="1405"/>
                    </a:cxn>
                    <a:cxn ang="0">
                      <a:pos x="189" y="1437"/>
                    </a:cxn>
                    <a:cxn ang="0">
                      <a:pos x="179" y="1425"/>
                    </a:cxn>
                    <a:cxn ang="0">
                      <a:pos x="137" y="1331"/>
                    </a:cxn>
                    <a:cxn ang="0">
                      <a:pos x="74" y="1192"/>
                    </a:cxn>
                    <a:cxn ang="0">
                      <a:pos x="19" y="1064"/>
                    </a:cxn>
                    <a:cxn ang="0">
                      <a:pos x="46" y="1034"/>
                    </a:cxn>
                    <a:cxn ang="0">
                      <a:pos x="101" y="1049"/>
                    </a:cxn>
                    <a:cxn ang="0">
                      <a:pos x="132" y="1056"/>
                    </a:cxn>
                    <a:cxn ang="0">
                      <a:pos x="164" y="1063"/>
                    </a:cxn>
                    <a:cxn ang="0">
                      <a:pos x="187" y="1043"/>
                    </a:cxn>
                    <a:cxn ang="0">
                      <a:pos x="182" y="957"/>
                    </a:cxn>
                    <a:cxn ang="0">
                      <a:pos x="174" y="840"/>
                    </a:cxn>
                    <a:cxn ang="0">
                      <a:pos x="172" y="699"/>
                    </a:cxn>
                    <a:cxn ang="0">
                      <a:pos x="181" y="544"/>
                    </a:cxn>
                    <a:cxn ang="0">
                      <a:pos x="209" y="381"/>
                    </a:cxn>
                    <a:cxn ang="0">
                      <a:pos x="260" y="221"/>
                    </a:cxn>
                    <a:cxn ang="0">
                      <a:pos x="343" y="69"/>
                    </a:cxn>
                    <a:cxn ang="0">
                      <a:pos x="422" y="42"/>
                    </a:cxn>
                    <a:cxn ang="0">
                      <a:pos x="478" y="109"/>
                    </a:cxn>
                    <a:cxn ang="0">
                      <a:pos x="542" y="153"/>
                    </a:cxn>
                    <a:cxn ang="0">
                      <a:pos x="610" y="179"/>
                    </a:cxn>
                    <a:cxn ang="0">
                      <a:pos x="674" y="192"/>
                    </a:cxn>
                    <a:cxn ang="0">
                      <a:pos x="731" y="194"/>
                    </a:cxn>
                    <a:cxn ang="0">
                      <a:pos x="775" y="192"/>
                    </a:cxn>
                    <a:cxn ang="0">
                      <a:pos x="799" y="189"/>
                    </a:cxn>
                  </a:cxnLst>
                  <a:rect l="0" t="0" r="r" b="b"/>
                  <a:pathLst>
                    <a:path w="802" h="1440">
                      <a:moveTo>
                        <a:pt x="802" y="189"/>
                      </a:moveTo>
                      <a:lnTo>
                        <a:pt x="750" y="251"/>
                      </a:lnTo>
                      <a:lnTo>
                        <a:pt x="701" y="317"/>
                      </a:lnTo>
                      <a:lnTo>
                        <a:pt x="653" y="382"/>
                      </a:lnTo>
                      <a:lnTo>
                        <a:pt x="610" y="448"/>
                      </a:lnTo>
                      <a:lnTo>
                        <a:pt x="567" y="515"/>
                      </a:lnTo>
                      <a:lnTo>
                        <a:pt x="528" y="579"/>
                      </a:lnTo>
                      <a:lnTo>
                        <a:pt x="493" y="643"/>
                      </a:lnTo>
                      <a:lnTo>
                        <a:pt x="461" y="704"/>
                      </a:lnTo>
                      <a:lnTo>
                        <a:pt x="431" y="763"/>
                      </a:lnTo>
                      <a:lnTo>
                        <a:pt x="405" y="819"/>
                      </a:lnTo>
                      <a:lnTo>
                        <a:pt x="383" y="867"/>
                      </a:lnTo>
                      <a:lnTo>
                        <a:pt x="365" y="913"/>
                      </a:lnTo>
                      <a:lnTo>
                        <a:pt x="350" y="953"/>
                      </a:lnTo>
                      <a:lnTo>
                        <a:pt x="338" y="987"/>
                      </a:lnTo>
                      <a:lnTo>
                        <a:pt x="331" y="1014"/>
                      </a:lnTo>
                      <a:lnTo>
                        <a:pt x="328" y="1032"/>
                      </a:lnTo>
                      <a:lnTo>
                        <a:pt x="355" y="1022"/>
                      </a:lnTo>
                      <a:lnTo>
                        <a:pt x="385" y="1009"/>
                      </a:lnTo>
                      <a:lnTo>
                        <a:pt x="415" y="992"/>
                      </a:lnTo>
                      <a:lnTo>
                        <a:pt x="446" y="973"/>
                      </a:lnTo>
                      <a:lnTo>
                        <a:pt x="476" y="955"/>
                      </a:lnTo>
                      <a:lnTo>
                        <a:pt x="505" y="936"/>
                      </a:lnTo>
                      <a:lnTo>
                        <a:pt x="532" y="920"/>
                      </a:lnTo>
                      <a:lnTo>
                        <a:pt x="557" y="904"/>
                      </a:lnTo>
                      <a:lnTo>
                        <a:pt x="532" y="938"/>
                      </a:lnTo>
                      <a:lnTo>
                        <a:pt x="507" y="977"/>
                      </a:lnTo>
                      <a:lnTo>
                        <a:pt x="478" y="1017"/>
                      </a:lnTo>
                      <a:lnTo>
                        <a:pt x="447" y="1059"/>
                      </a:lnTo>
                      <a:lnTo>
                        <a:pt x="417" y="1105"/>
                      </a:lnTo>
                      <a:lnTo>
                        <a:pt x="385" y="1149"/>
                      </a:lnTo>
                      <a:lnTo>
                        <a:pt x="355" y="1192"/>
                      </a:lnTo>
                      <a:lnTo>
                        <a:pt x="326" y="1236"/>
                      </a:lnTo>
                      <a:lnTo>
                        <a:pt x="297" y="1277"/>
                      </a:lnTo>
                      <a:lnTo>
                        <a:pt x="270" y="1315"/>
                      </a:lnTo>
                      <a:lnTo>
                        <a:pt x="247" y="1351"/>
                      </a:lnTo>
                      <a:lnTo>
                        <a:pt x="226" y="1381"/>
                      </a:lnTo>
                      <a:lnTo>
                        <a:pt x="209" y="1405"/>
                      </a:lnTo>
                      <a:lnTo>
                        <a:pt x="196" y="1423"/>
                      </a:lnTo>
                      <a:lnTo>
                        <a:pt x="189" y="1437"/>
                      </a:lnTo>
                      <a:lnTo>
                        <a:pt x="186" y="1440"/>
                      </a:lnTo>
                      <a:lnTo>
                        <a:pt x="179" y="1425"/>
                      </a:lnTo>
                      <a:lnTo>
                        <a:pt x="162" y="1388"/>
                      </a:lnTo>
                      <a:lnTo>
                        <a:pt x="137" y="1331"/>
                      </a:lnTo>
                      <a:lnTo>
                        <a:pt x="106" y="1263"/>
                      </a:lnTo>
                      <a:lnTo>
                        <a:pt x="74" y="1192"/>
                      </a:lnTo>
                      <a:lnTo>
                        <a:pt x="44" y="1123"/>
                      </a:lnTo>
                      <a:lnTo>
                        <a:pt x="19" y="1064"/>
                      </a:lnTo>
                      <a:lnTo>
                        <a:pt x="0" y="1021"/>
                      </a:lnTo>
                      <a:lnTo>
                        <a:pt x="46" y="1034"/>
                      </a:lnTo>
                      <a:lnTo>
                        <a:pt x="78" y="1043"/>
                      </a:lnTo>
                      <a:lnTo>
                        <a:pt x="101" y="1049"/>
                      </a:lnTo>
                      <a:lnTo>
                        <a:pt x="118" y="1053"/>
                      </a:lnTo>
                      <a:lnTo>
                        <a:pt x="132" y="1056"/>
                      </a:lnTo>
                      <a:lnTo>
                        <a:pt x="147" y="1059"/>
                      </a:lnTo>
                      <a:lnTo>
                        <a:pt x="164" y="1063"/>
                      </a:lnTo>
                      <a:lnTo>
                        <a:pt x="189" y="1069"/>
                      </a:lnTo>
                      <a:lnTo>
                        <a:pt x="187" y="1043"/>
                      </a:lnTo>
                      <a:lnTo>
                        <a:pt x="186" y="1004"/>
                      </a:lnTo>
                      <a:lnTo>
                        <a:pt x="182" y="957"/>
                      </a:lnTo>
                      <a:lnTo>
                        <a:pt x="177" y="903"/>
                      </a:lnTo>
                      <a:lnTo>
                        <a:pt x="174" y="840"/>
                      </a:lnTo>
                      <a:lnTo>
                        <a:pt x="172" y="773"/>
                      </a:lnTo>
                      <a:lnTo>
                        <a:pt x="172" y="699"/>
                      </a:lnTo>
                      <a:lnTo>
                        <a:pt x="176" y="623"/>
                      </a:lnTo>
                      <a:lnTo>
                        <a:pt x="181" y="544"/>
                      </a:lnTo>
                      <a:lnTo>
                        <a:pt x="192" y="463"/>
                      </a:lnTo>
                      <a:lnTo>
                        <a:pt x="209" y="381"/>
                      </a:lnTo>
                      <a:lnTo>
                        <a:pt x="231" y="300"/>
                      </a:lnTo>
                      <a:lnTo>
                        <a:pt x="260" y="221"/>
                      </a:lnTo>
                      <a:lnTo>
                        <a:pt x="297" y="143"/>
                      </a:lnTo>
                      <a:lnTo>
                        <a:pt x="343" y="69"/>
                      </a:lnTo>
                      <a:lnTo>
                        <a:pt x="398" y="0"/>
                      </a:lnTo>
                      <a:lnTo>
                        <a:pt x="422" y="42"/>
                      </a:lnTo>
                      <a:lnTo>
                        <a:pt x="449" y="79"/>
                      </a:lnTo>
                      <a:lnTo>
                        <a:pt x="478" y="109"/>
                      </a:lnTo>
                      <a:lnTo>
                        <a:pt x="510" y="133"/>
                      </a:lnTo>
                      <a:lnTo>
                        <a:pt x="542" y="153"/>
                      </a:lnTo>
                      <a:lnTo>
                        <a:pt x="576" y="168"/>
                      </a:lnTo>
                      <a:lnTo>
                        <a:pt x="610" y="179"/>
                      </a:lnTo>
                      <a:lnTo>
                        <a:pt x="643" y="187"/>
                      </a:lnTo>
                      <a:lnTo>
                        <a:pt x="674" y="192"/>
                      </a:lnTo>
                      <a:lnTo>
                        <a:pt x="704" y="194"/>
                      </a:lnTo>
                      <a:lnTo>
                        <a:pt x="731" y="194"/>
                      </a:lnTo>
                      <a:lnTo>
                        <a:pt x="755" y="194"/>
                      </a:lnTo>
                      <a:lnTo>
                        <a:pt x="775" y="192"/>
                      </a:lnTo>
                      <a:lnTo>
                        <a:pt x="788" y="190"/>
                      </a:lnTo>
                      <a:lnTo>
                        <a:pt x="799" y="189"/>
                      </a:lnTo>
                      <a:lnTo>
                        <a:pt x="802" y="189"/>
                      </a:lnTo>
                      <a:close/>
                    </a:path>
                  </a:pathLst>
                </a:custGeom>
                <a:solidFill>
                  <a:srgbClr val="663300"/>
                </a:solidFill>
                <a:ln w="3175" cmpd="sng">
                  <a:solidFill>
                    <a:srgbClr val="663300"/>
                  </a:solidFill>
                  <a:round/>
                  <a:headEnd/>
                  <a:tailEnd/>
                </a:ln>
              </p:spPr>
              <p:txBody>
                <a:bodyPr/>
                <a:lstStyle/>
                <a:p>
                  <a:endParaRPr lang="en-US"/>
                </a:p>
              </p:txBody>
            </p:sp>
          </p:grpSp>
        </p:grpSp>
      </p:grpSp>
      <p:sp>
        <p:nvSpPr>
          <p:cNvPr id="154696" name="WordArt 72"/>
          <p:cNvSpPr>
            <a:spLocks noChangeArrowheads="1" noChangeShapeType="1" noTextEdit="1"/>
          </p:cNvSpPr>
          <p:nvPr/>
        </p:nvSpPr>
        <p:spPr bwMode="auto">
          <a:xfrm rot="491556">
            <a:off x="7313613" y="1524000"/>
            <a:ext cx="681037" cy="273050"/>
          </a:xfrm>
          <a:prstGeom prst="rect">
            <a:avLst/>
          </a:prstGeom>
        </p:spPr>
        <p:txBody>
          <a:bodyPr wrap="none" fromWordArt="1">
            <a:prstTxWarp prst="textChevronInverted">
              <a:avLst>
                <a:gd name="adj" fmla="val 75000"/>
              </a:avLst>
            </a:prstTxWarp>
          </a:bodyPr>
          <a:lstStyle/>
          <a:p>
            <a:pPr algn="ctr"/>
            <a:r>
              <a:rPr lang="en-US" sz="3600" kern="10">
                <a:ln w="12700">
                  <a:noFill/>
                  <a:round/>
                  <a:headEnd/>
                  <a:tailEnd/>
                </a:ln>
                <a:solidFill>
                  <a:srgbClr val="996633"/>
                </a:solidFill>
                <a:latin typeface="Arial Black"/>
              </a:rPr>
              <a:t>Jericho</a:t>
            </a:r>
          </a:p>
        </p:txBody>
      </p:sp>
      <p:sp>
        <p:nvSpPr>
          <p:cNvPr id="154697" name="Oval 73"/>
          <p:cNvSpPr>
            <a:spLocks noChangeArrowheads="1"/>
          </p:cNvSpPr>
          <p:nvPr/>
        </p:nvSpPr>
        <p:spPr bwMode="auto">
          <a:xfrm>
            <a:off x="7532688" y="1828800"/>
            <a:ext cx="87312" cy="71438"/>
          </a:xfrm>
          <a:prstGeom prst="ellipse">
            <a:avLst/>
          </a:prstGeom>
          <a:solidFill>
            <a:srgbClr val="663300"/>
          </a:solidFill>
          <a:ln w="57150" algn="ctr">
            <a:solidFill>
              <a:srgbClr val="663300"/>
            </a:solidFill>
            <a:round/>
            <a:headEnd/>
            <a:tailEnd/>
          </a:ln>
          <a:effectLst/>
        </p:spPr>
        <p:txBody>
          <a:bodyPr wrap="none" anchor="ctr"/>
          <a:lstStyle/>
          <a:p>
            <a:endParaRPr lang="en-US"/>
          </a:p>
        </p:txBody>
      </p:sp>
      <p:sp>
        <p:nvSpPr>
          <p:cNvPr id="154698" name="Text Box 74"/>
          <p:cNvSpPr txBox="1">
            <a:spLocks noChangeArrowheads="1"/>
          </p:cNvSpPr>
          <p:nvPr/>
        </p:nvSpPr>
        <p:spPr bwMode="auto">
          <a:xfrm>
            <a:off x="304800" y="30163"/>
            <a:ext cx="2286000" cy="579437"/>
          </a:xfrm>
          <a:prstGeom prst="rect">
            <a:avLst/>
          </a:prstGeom>
          <a:noFill/>
          <a:ln w="9525" algn="ctr">
            <a:noFill/>
            <a:miter lim="800000"/>
            <a:headEnd/>
            <a:tailEnd/>
          </a:ln>
          <a:effectLst/>
        </p:spPr>
        <p:txBody>
          <a:bodyPr>
            <a:spAutoFit/>
          </a:bodyPr>
          <a:lstStyle/>
          <a:p>
            <a:pPr eaLnBrk="0" hangingPunct="0"/>
            <a:r>
              <a:rPr lang="en-US" sz="3200" u="sng">
                <a:solidFill>
                  <a:srgbClr val="00FFFF"/>
                </a:solidFill>
                <a:latin typeface="Fette Engschrift" pitchFamily="2" charset="0"/>
              </a:rPr>
              <a:t>Entering Canaan</a:t>
            </a:r>
          </a:p>
        </p:txBody>
      </p:sp>
      <p:grpSp>
        <p:nvGrpSpPr>
          <p:cNvPr id="154699" name="Group 75"/>
          <p:cNvGrpSpPr>
            <a:grpSpLocks/>
          </p:cNvGrpSpPr>
          <p:nvPr/>
        </p:nvGrpSpPr>
        <p:grpSpPr bwMode="auto">
          <a:xfrm>
            <a:off x="3130550" y="1600200"/>
            <a:ext cx="2362200" cy="693738"/>
            <a:chOff x="2016" y="1008"/>
            <a:chExt cx="1488" cy="437"/>
          </a:xfrm>
        </p:grpSpPr>
        <p:sp>
          <p:nvSpPr>
            <p:cNvPr id="154700" name="Rectangle 76"/>
            <p:cNvSpPr>
              <a:spLocks noChangeArrowheads="1"/>
            </p:cNvSpPr>
            <p:nvPr/>
          </p:nvSpPr>
          <p:spPr bwMode="auto">
            <a:xfrm>
              <a:off x="2105" y="1008"/>
              <a:ext cx="1310" cy="432"/>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154701" name="Text Box 77"/>
            <p:cNvSpPr txBox="1">
              <a:spLocks noChangeArrowheads="1"/>
            </p:cNvSpPr>
            <p:nvPr/>
          </p:nvSpPr>
          <p:spPr bwMode="auto">
            <a:xfrm>
              <a:off x="2016" y="1019"/>
              <a:ext cx="1488" cy="426"/>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400" b="1">
                  <a:solidFill>
                    <a:srgbClr val="000099"/>
                  </a:solidFill>
                </a:rPr>
                <a:t>Foundation</a:t>
              </a:r>
            </a:p>
            <a:p>
              <a:pPr algn="ctr" eaLnBrk="0" hangingPunct="0">
                <a:lnSpc>
                  <a:spcPct val="80000"/>
                </a:lnSpc>
              </a:pPr>
              <a:r>
                <a:rPr lang="en-US" sz="2400" b="1">
                  <a:solidFill>
                    <a:srgbClr val="000099"/>
                  </a:solidFill>
                </a:rPr>
                <a:t>of substance</a:t>
              </a:r>
            </a:p>
          </p:txBody>
        </p:sp>
      </p:grpSp>
      <p:sp>
        <p:nvSpPr>
          <p:cNvPr id="154702" name="AutoShape 78"/>
          <p:cNvSpPr>
            <a:spLocks noChangeArrowheads="1"/>
          </p:cNvSpPr>
          <p:nvPr/>
        </p:nvSpPr>
        <p:spPr bwMode="auto">
          <a:xfrm rot="5400000">
            <a:off x="4273550" y="101600"/>
            <a:ext cx="228600" cy="4724400"/>
          </a:xfrm>
          <a:prstGeom prst="downArrow">
            <a:avLst>
              <a:gd name="adj1" fmla="val 41667"/>
              <a:gd name="adj2" fmla="val 206284"/>
            </a:avLst>
          </a:prstGeom>
          <a:gradFill rotWithShape="1">
            <a:gsLst>
              <a:gs pos="0">
                <a:srgbClr val="FF9900"/>
              </a:gs>
              <a:gs pos="100000">
                <a:srgbClr val="FFFF00"/>
              </a:gs>
            </a:gsLst>
            <a:lin ang="5400000" scaled="1"/>
          </a:gradFill>
          <a:ln w="38100" algn="ctr">
            <a:noFill/>
            <a:miter lim="800000"/>
            <a:headEnd/>
            <a:tailEnd/>
          </a:ln>
          <a:effectLst/>
        </p:spPr>
        <p:txBody>
          <a:bodyPr rot="10800000" vert="eaVert" wrap="none" anchor="ctr"/>
          <a:lstStyle/>
          <a:p>
            <a:pPr algn="ctr"/>
            <a:endParaRPr lang="en-US">
              <a:latin typeface="Arial Black" pitchFamily="34" charset="0"/>
            </a:endParaRPr>
          </a:p>
        </p:txBody>
      </p:sp>
      <p:grpSp>
        <p:nvGrpSpPr>
          <p:cNvPr id="154703" name="Group 79"/>
          <p:cNvGrpSpPr>
            <a:grpSpLocks/>
          </p:cNvGrpSpPr>
          <p:nvPr/>
        </p:nvGrpSpPr>
        <p:grpSpPr bwMode="auto">
          <a:xfrm>
            <a:off x="6445250" y="1892300"/>
            <a:ext cx="1752600" cy="990600"/>
            <a:chOff x="4176" y="1584"/>
            <a:chExt cx="1104" cy="624"/>
          </a:xfrm>
        </p:grpSpPr>
        <p:sp>
          <p:nvSpPr>
            <p:cNvPr id="154704" name="Oval 80"/>
            <p:cNvSpPr>
              <a:spLocks noChangeArrowheads="1"/>
            </p:cNvSpPr>
            <p:nvPr/>
          </p:nvSpPr>
          <p:spPr bwMode="auto">
            <a:xfrm>
              <a:off x="4176" y="1584"/>
              <a:ext cx="1104" cy="624"/>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grpSp>
          <p:nvGrpSpPr>
            <p:cNvPr id="154705" name="Group 81"/>
            <p:cNvGrpSpPr>
              <a:grpSpLocks/>
            </p:cNvGrpSpPr>
            <p:nvPr/>
          </p:nvGrpSpPr>
          <p:grpSpPr bwMode="auto">
            <a:xfrm>
              <a:off x="4333" y="1784"/>
              <a:ext cx="791" cy="288"/>
              <a:chOff x="4368" y="1808"/>
              <a:chExt cx="791" cy="288"/>
            </a:xfrm>
          </p:grpSpPr>
          <p:sp>
            <p:nvSpPr>
              <p:cNvPr id="154706" name="WordArt 82"/>
              <p:cNvSpPr>
                <a:spLocks noChangeArrowheads="1" noChangeShapeType="1" noTextEdit="1"/>
              </p:cNvSpPr>
              <p:nvPr/>
            </p:nvSpPr>
            <p:spPr bwMode="auto">
              <a:xfrm>
                <a:off x="4425" y="1808"/>
                <a:ext cx="678" cy="144"/>
              </a:xfrm>
              <a:prstGeom prst="rect">
                <a:avLst/>
              </a:prstGeom>
            </p:spPr>
            <p:txBody>
              <a:bodyPr spcFirstLastPara="1" wrap="none" fromWordArt="1">
                <a:prstTxWarp prst="textArchUp">
                  <a:avLst>
                    <a:gd name="adj" fmla="val 10800000"/>
                  </a:avLst>
                </a:prstTxWarp>
              </a:bodyPr>
              <a:lstStyle/>
              <a:p>
                <a:pPr algn="ctr"/>
                <a:r>
                  <a:rPr lang="en-US" sz="3600" kern="10">
                    <a:ln w="19050">
                      <a:solidFill>
                        <a:srgbClr val="680000"/>
                      </a:solidFill>
                      <a:round/>
                      <a:headEnd/>
                      <a:tailEnd/>
                    </a:ln>
                    <a:solidFill>
                      <a:schemeClr val="bg1"/>
                    </a:solidFill>
                    <a:latin typeface="Impact"/>
                  </a:rPr>
                  <a:t>Younger</a:t>
                </a:r>
              </a:p>
            </p:txBody>
          </p:sp>
          <p:sp>
            <p:nvSpPr>
              <p:cNvPr id="154707" name="WordArt 83"/>
              <p:cNvSpPr>
                <a:spLocks noChangeArrowheads="1" noChangeShapeType="1" noTextEdit="1"/>
              </p:cNvSpPr>
              <p:nvPr/>
            </p:nvSpPr>
            <p:spPr bwMode="auto">
              <a:xfrm>
                <a:off x="4368" y="1952"/>
                <a:ext cx="791" cy="144"/>
              </a:xfrm>
              <a:prstGeom prst="rect">
                <a:avLst/>
              </a:prstGeom>
            </p:spPr>
            <p:txBody>
              <a:bodyPr spcFirstLastPara="1" wrap="none" fromWordArt="1">
                <a:prstTxWarp prst="textArchDown">
                  <a:avLst>
                    <a:gd name="adj" fmla="val 0"/>
                  </a:avLst>
                </a:prstTxWarp>
              </a:bodyPr>
              <a:lstStyle/>
              <a:p>
                <a:pPr algn="ctr"/>
                <a:r>
                  <a:rPr lang="en-US" sz="3600" kern="10">
                    <a:ln w="19050">
                      <a:solidFill>
                        <a:srgbClr val="680000"/>
                      </a:solidFill>
                      <a:round/>
                      <a:headEnd/>
                      <a:tailEnd/>
                    </a:ln>
                    <a:solidFill>
                      <a:schemeClr val="bg1"/>
                    </a:solidFill>
                    <a:latin typeface="Impact"/>
                  </a:rPr>
                  <a:t>Israelites</a:t>
                </a:r>
              </a:p>
            </p:txBody>
          </p:sp>
        </p:grpSp>
      </p:grpSp>
      <p:grpSp>
        <p:nvGrpSpPr>
          <p:cNvPr id="154708" name="Group 84"/>
          <p:cNvGrpSpPr>
            <a:grpSpLocks/>
          </p:cNvGrpSpPr>
          <p:nvPr/>
        </p:nvGrpSpPr>
        <p:grpSpPr bwMode="auto">
          <a:xfrm>
            <a:off x="2178050" y="2578100"/>
            <a:ext cx="4267200" cy="457200"/>
            <a:chOff x="1440" y="1584"/>
            <a:chExt cx="2688" cy="288"/>
          </a:xfrm>
        </p:grpSpPr>
        <p:sp>
          <p:nvSpPr>
            <p:cNvPr id="154709" name="Rectangle 85"/>
            <p:cNvSpPr>
              <a:spLocks noChangeArrowheads="1"/>
            </p:cNvSpPr>
            <p:nvPr/>
          </p:nvSpPr>
          <p:spPr bwMode="auto">
            <a:xfrm>
              <a:off x="1470" y="1608"/>
              <a:ext cx="2628" cy="239"/>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54710" name="Text Box 86"/>
            <p:cNvSpPr txBox="1">
              <a:spLocks noChangeArrowheads="1"/>
            </p:cNvSpPr>
            <p:nvPr/>
          </p:nvSpPr>
          <p:spPr bwMode="auto">
            <a:xfrm>
              <a:off x="1440" y="1584"/>
              <a:ext cx="2688" cy="28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r>
                <a:rPr lang="en-US" sz="2400">
                  <a:solidFill>
                    <a:schemeClr val="bg1"/>
                  </a:solidFill>
                  <a:latin typeface="Impact" pitchFamily="34" charset="0"/>
                </a:rPr>
                <a:t>Success of dispensation to start</a:t>
              </a:r>
            </a:p>
          </p:txBody>
        </p:sp>
      </p:grpSp>
      <p:sp>
        <p:nvSpPr>
          <p:cNvPr id="154711" name="AutoShape 87"/>
          <p:cNvSpPr>
            <a:spLocks noChangeArrowheads="1"/>
          </p:cNvSpPr>
          <p:nvPr/>
        </p:nvSpPr>
        <p:spPr bwMode="auto">
          <a:xfrm>
            <a:off x="4176713" y="3416300"/>
            <a:ext cx="266700" cy="201613"/>
          </a:xfrm>
          <a:prstGeom prst="downArrow">
            <a:avLst>
              <a:gd name="adj1" fmla="val 34722"/>
              <a:gd name="adj2" fmla="val 44269"/>
            </a:avLst>
          </a:prstGeom>
          <a:solidFill>
            <a:srgbClr val="DC9300"/>
          </a:solidFill>
          <a:ln w="38100">
            <a:noFill/>
            <a:miter lim="800000"/>
            <a:headEnd/>
            <a:tailEnd/>
          </a:ln>
          <a:effectLst/>
        </p:spPr>
        <p:txBody>
          <a:bodyPr wrap="none" anchor="ctr"/>
          <a:lstStyle/>
          <a:p>
            <a:endParaRPr lang="en-US"/>
          </a:p>
        </p:txBody>
      </p:sp>
      <p:grpSp>
        <p:nvGrpSpPr>
          <p:cNvPr id="154712" name="Group 88"/>
          <p:cNvGrpSpPr>
            <a:grpSpLocks/>
          </p:cNvGrpSpPr>
          <p:nvPr/>
        </p:nvGrpSpPr>
        <p:grpSpPr bwMode="auto">
          <a:xfrm>
            <a:off x="3298825" y="3095625"/>
            <a:ext cx="2024063" cy="354013"/>
            <a:chOff x="2019" y="1910"/>
            <a:chExt cx="1275" cy="223"/>
          </a:xfrm>
        </p:grpSpPr>
        <p:sp>
          <p:nvSpPr>
            <p:cNvPr id="154713" name="Oval 89"/>
            <p:cNvSpPr>
              <a:spLocks noChangeArrowheads="1"/>
            </p:cNvSpPr>
            <p:nvPr/>
          </p:nvSpPr>
          <p:spPr bwMode="auto">
            <a:xfrm>
              <a:off x="2019" y="1910"/>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4714" name="Text Box 90"/>
            <p:cNvSpPr txBox="1">
              <a:spLocks noChangeArrowheads="1"/>
            </p:cNvSpPr>
            <p:nvPr/>
          </p:nvSpPr>
          <p:spPr bwMode="auto">
            <a:xfrm>
              <a:off x="2080" y="1928"/>
              <a:ext cx="1152" cy="205"/>
            </a:xfrm>
            <a:prstGeom prst="rect">
              <a:avLst/>
            </a:prstGeom>
            <a:noFill/>
            <a:ln w="19050" algn="ctr">
              <a:noFill/>
              <a:miter lim="800000"/>
              <a:headEnd/>
              <a:tailEnd/>
            </a:ln>
            <a:effectLst/>
          </p:spPr>
          <p:txBody>
            <a:bodyPr>
              <a:spAutoFit/>
            </a:bodyPr>
            <a:lstStyle/>
            <a:p>
              <a:pPr algn="ctr" eaLnBrk="0" hangingPunct="0">
                <a:lnSpc>
                  <a:spcPct val="90000"/>
                </a:lnSpc>
              </a:pPr>
              <a:r>
                <a:rPr lang="en-US" sz="1700">
                  <a:solidFill>
                    <a:srgbClr val="4C2600"/>
                  </a:solidFill>
                  <a:latin typeface="Impact" pitchFamily="34" charset="0"/>
                </a:rPr>
                <a:t>Three-day course</a:t>
              </a:r>
            </a:p>
          </p:txBody>
        </p:sp>
      </p:grpSp>
      <p:sp>
        <p:nvSpPr>
          <p:cNvPr id="154715" name="Text Box 91"/>
          <p:cNvSpPr txBox="1">
            <a:spLocks noChangeArrowheads="1"/>
          </p:cNvSpPr>
          <p:nvPr/>
        </p:nvSpPr>
        <p:spPr bwMode="auto">
          <a:xfrm>
            <a:off x="5410200" y="3321050"/>
            <a:ext cx="2743200" cy="412750"/>
          </a:xfrm>
          <a:prstGeom prst="rect">
            <a:avLst/>
          </a:prstGeom>
          <a:noFill/>
          <a:ln w="9525">
            <a:noFill/>
            <a:miter lim="800000"/>
            <a:headEnd/>
            <a:tailEnd/>
          </a:ln>
          <a:effectLst/>
        </p:spPr>
        <p:txBody>
          <a:bodyPr>
            <a:spAutoFit/>
          </a:bodyPr>
          <a:lstStyle/>
          <a:p>
            <a:pPr>
              <a:spcBef>
                <a:spcPct val="50000"/>
              </a:spcBef>
            </a:pPr>
            <a:r>
              <a:rPr lang="en-US" sz="2100">
                <a:solidFill>
                  <a:srgbClr val="FFE2A9"/>
                </a:solidFill>
                <a:latin typeface="Arial Black" pitchFamily="34" charset="0"/>
              </a:rPr>
              <a:t>(Ark of Covenant)</a:t>
            </a:r>
          </a:p>
        </p:txBody>
      </p:sp>
      <p:sp>
        <p:nvSpPr>
          <p:cNvPr id="154716" name="Text Box 92"/>
          <p:cNvSpPr txBox="1">
            <a:spLocks noChangeArrowheads="1"/>
          </p:cNvSpPr>
          <p:nvPr/>
        </p:nvSpPr>
        <p:spPr bwMode="auto">
          <a:xfrm>
            <a:off x="5410200" y="4130675"/>
            <a:ext cx="1905000" cy="412750"/>
          </a:xfrm>
          <a:prstGeom prst="rect">
            <a:avLst/>
          </a:prstGeom>
          <a:noFill/>
          <a:ln w="9525">
            <a:noFill/>
            <a:miter lim="800000"/>
            <a:headEnd/>
            <a:tailEnd/>
          </a:ln>
          <a:effectLst/>
        </p:spPr>
        <p:txBody>
          <a:bodyPr>
            <a:spAutoFit/>
          </a:bodyPr>
          <a:lstStyle/>
          <a:p>
            <a:pPr>
              <a:spcBef>
                <a:spcPct val="50000"/>
              </a:spcBef>
            </a:pPr>
            <a:r>
              <a:rPr lang="en-US" sz="2100">
                <a:solidFill>
                  <a:srgbClr val="FFE2A9"/>
                </a:solidFill>
                <a:latin typeface="Arial Black" pitchFamily="34" charset="0"/>
              </a:rPr>
              <a:t>(12 Stones)</a:t>
            </a:r>
          </a:p>
        </p:txBody>
      </p:sp>
      <p:sp>
        <p:nvSpPr>
          <p:cNvPr id="154717" name="AutoShape 93"/>
          <p:cNvSpPr>
            <a:spLocks noChangeArrowheads="1"/>
          </p:cNvSpPr>
          <p:nvPr/>
        </p:nvSpPr>
        <p:spPr bwMode="auto">
          <a:xfrm>
            <a:off x="4176713" y="4483100"/>
            <a:ext cx="266700" cy="200025"/>
          </a:xfrm>
          <a:prstGeom prst="downArrow">
            <a:avLst>
              <a:gd name="adj1" fmla="val 34722"/>
              <a:gd name="adj2" fmla="val 44269"/>
            </a:avLst>
          </a:prstGeom>
          <a:solidFill>
            <a:srgbClr val="DC9300"/>
          </a:solidFill>
          <a:ln w="38100">
            <a:noFill/>
            <a:miter lim="800000"/>
            <a:headEnd/>
            <a:tailEnd/>
          </a:ln>
          <a:effectLst/>
        </p:spPr>
        <p:txBody>
          <a:bodyPr wrap="none" anchor="ctr"/>
          <a:lstStyle/>
          <a:p>
            <a:pPr algn="ctr">
              <a:lnSpc>
                <a:spcPct val="115000"/>
              </a:lnSpc>
            </a:pPr>
            <a:endParaRPr lang="en-US" sz="3200">
              <a:latin typeface="Arial Black" pitchFamily="34" charset="0"/>
            </a:endParaRPr>
          </a:p>
        </p:txBody>
      </p:sp>
      <p:grpSp>
        <p:nvGrpSpPr>
          <p:cNvPr id="154718" name="Group 94"/>
          <p:cNvGrpSpPr>
            <a:grpSpLocks/>
          </p:cNvGrpSpPr>
          <p:nvPr/>
        </p:nvGrpSpPr>
        <p:grpSpPr bwMode="auto">
          <a:xfrm>
            <a:off x="3298825" y="4635500"/>
            <a:ext cx="2024063" cy="469900"/>
            <a:chOff x="2085" y="3244"/>
            <a:chExt cx="1275" cy="296"/>
          </a:xfrm>
        </p:grpSpPr>
        <p:sp>
          <p:nvSpPr>
            <p:cNvPr id="154719" name="Oval 95"/>
            <p:cNvSpPr>
              <a:spLocks noChangeArrowheads="1"/>
            </p:cNvSpPr>
            <p:nvPr/>
          </p:nvSpPr>
          <p:spPr bwMode="auto">
            <a:xfrm>
              <a:off x="2085" y="3282"/>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4720" name="Text Box 96"/>
            <p:cNvSpPr txBox="1">
              <a:spLocks noChangeArrowheads="1"/>
            </p:cNvSpPr>
            <p:nvPr/>
          </p:nvSpPr>
          <p:spPr bwMode="auto">
            <a:xfrm>
              <a:off x="2218" y="3244"/>
              <a:ext cx="1008" cy="296"/>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5000"/>
                </a:lnSpc>
              </a:pPr>
              <a:r>
                <a:rPr lang="en-US" sz="2600" b="1">
                  <a:solidFill>
                    <a:srgbClr val="4C2600"/>
                  </a:solidFill>
                </a:rPr>
                <a:t>Jericho</a:t>
              </a:r>
            </a:p>
          </p:txBody>
        </p:sp>
      </p:grpSp>
      <p:sp>
        <p:nvSpPr>
          <p:cNvPr id="154721" name="AutoShape 97"/>
          <p:cNvSpPr>
            <a:spLocks noChangeArrowheads="1"/>
          </p:cNvSpPr>
          <p:nvPr/>
        </p:nvSpPr>
        <p:spPr bwMode="auto">
          <a:xfrm>
            <a:off x="4176713" y="3949700"/>
            <a:ext cx="266700" cy="200025"/>
          </a:xfrm>
          <a:prstGeom prst="downArrow">
            <a:avLst>
              <a:gd name="adj1" fmla="val 34722"/>
              <a:gd name="adj2" fmla="val 44269"/>
            </a:avLst>
          </a:prstGeom>
          <a:solidFill>
            <a:srgbClr val="DC9300"/>
          </a:solidFill>
          <a:ln w="38100">
            <a:noFill/>
            <a:miter lim="800000"/>
            <a:headEnd/>
            <a:tailEnd/>
          </a:ln>
          <a:effectLst/>
        </p:spPr>
        <p:txBody>
          <a:bodyPr wrap="none" anchor="ctr"/>
          <a:lstStyle/>
          <a:p>
            <a:endParaRPr lang="en-US"/>
          </a:p>
        </p:txBody>
      </p:sp>
      <p:grpSp>
        <p:nvGrpSpPr>
          <p:cNvPr id="154722" name="Group 98"/>
          <p:cNvGrpSpPr>
            <a:grpSpLocks/>
          </p:cNvGrpSpPr>
          <p:nvPr/>
        </p:nvGrpSpPr>
        <p:grpSpPr bwMode="auto">
          <a:xfrm>
            <a:off x="3298825" y="4102100"/>
            <a:ext cx="2024063" cy="469900"/>
            <a:chOff x="2085" y="3244"/>
            <a:chExt cx="1275" cy="296"/>
          </a:xfrm>
        </p:grpSpPr>
        <p:sp>
          <p:nvSpPr>
            <p:cNvPr id="154723" name="Oval 99"/>
            <p:cNvSpPr>
              <a:spLocks noChangeArrowheads="1"/>
            </p:cNvSpPr>
            <p:nvPr/>
          </p:nvSpPr>
          <p:spPr bwMode="auto">
            <a:xfrm>
              <a:off x="2085" y="3282"/>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4724" name="Text Box 100"/>
            <p:cNvSpPr txBox="1">
              <a:spLocks noChangeArrowheads="1"/>
            </p:cNvSpPr>
            <p:nvPr/>
          </p:nvSpPr>
          <p:spPr bwMode="auto">
            <a:xfrm>
              <a:off x="2218" y="3244"/>
              <a:ext cx="1008" cy="296"/>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5000"/>
                </a:lnSpc>
              </a:pPr>
              <a:r>
                <a:rPr lang="en-US" sz="2600" b="1">
                  <a:solidFill>
                    <a:srgbClr val="4C2600"/>
                  </a:solidFill>
                </a:rPr>
                <a:t>Gilgal</a:t>
              </a:r>
            </a:p>
          </p:txBody>
        </p:sp>
      </p:grpSp>
      <p:grpSp>
        <p:nvGrpSpPr>
          <p:cNvPr id="154725" name="Group 101"/>
          <p:cNvGrpSpPr>
            <a:grpSpLocks/>
          </p:cNvGrpSpPr>
          <p:nvPr/>
        </p:nvGrpSpPr>
        <p:grpSpPr bwMode="auto">
          <a:xfrm>
            <a:off x="3298825" y="3629025"/>
            <a:ext cx="2024063" cy="366713"/>
            <a:chOff x="2019" y="2246"/>
            <a:chExt cx="1275" cy="231"/>
          </a:xfrm>
        </p:grpSpPr>
        <p:sp>
          <p:nvSpPr>
            <p:cNvPr id="154726" name="Oval 102"/>
            <p:cNvSpPr>
              <a:spLocks noChangeArrowheads="1"/>
            </p:cNvSpPr>
            <p:nvPr/>
          </p:nvSpPr>
          <p:spPr bwMode="auto">
            <a:xfrm>
              <a:off x="2019" y="2246"/>
              <a:ext cx="1275" cy="219"/>
            </a:xfrm>
            <a:prstGeom prst="ellipse">
              <a:avLst/>
            </a:prstGeom>
            <a:gradFill rotWithShape="0">
              <a:gsLst>
                <a:gs pos="0">
                  <a:srgbClr val="FFE2A9"/>
                </a:gs>
                <a:gs pos="100000">
                  <a:srgbClr val="FFC269"/>
                </a:gs>
              </a:gsLst>
              <a:path path="shape">
                <a:fillToRect l="50000" t="50000" r="50000" b="50000"/>
              </a:path>
            </a:gradFill>
            <a:ln w="12700" algn="ctr">
              <a:solidFill>
                <a:srgbClr val="CC6600"/>
              </a:solidFill>
              <a:round/>
              <a:headEnd/>
              <a:tailEnd/>
            </a:ln>
            <a:effectLst>
              <a:outerShdw dist="52363" dir="4557825" algn="ctr" rotWithShape="0">
                <a:srgbClr val="B65B00"/>
              </a:outerShdw>
            </a:effectLst>
          </p:spPr>
          <p:txBody>
            <a:bodyPr wrap="none" anchor="ctr"/>
            <a:lstStyle/>
            <a:p>
              <a:endParaRPr lang="en-US"/>
            </a:p>
          </p:txBody>
        </p:sp>
        <p:sp>
          <p:nvSpPr>
            <p:cNvPr id="154727" name="Text Box 103"/>
            <p:cNvSpPr txBox="1">
              <a:spLocks noChangeArrowheads="1"/>
            </p:cNvSpPr>
            <p:nvPr/>
          </p:nvSpPr>
          <p:spPr bwMode="auto">
            <a:xfrm>
              <a:off x="2105" y="2246"/>
              <a:ext cx="1104" cy="231"/>
            </a:xfrm>
            <a:prstGeom prst="rect">
              <a:avLst/>
            </a:prstGeom>
            <a:noFill/>
            <a:ln w="19050" algn="ctr">
              <a:noFill/>
              <a:miter lim="800000"/>
              <a:headEnd/>
              <a:tailEnd/>
            </a:ln>
            <a:effectLst>
              <a:outerShdw dist="12700" algn="ctr" rotWithShape="0">
                <a:srgbClr val="660033"/>
              </a:outerShdw>
            </a:effectLst>
          </p:spPr>
          <p:txBody>
            <a:bodyPr>
              <a:spAutoFit/>
            </a:bodyPr>
            <a:lstStyle/>
            <a:p>
              <a:pPr algn="ctr" eaLnBrk="0" hangingPunct="0">
                <a:lnSpc>
                  <a:spcPct val="90000"/>
                </a:lnSpc>
              </a:pPr>
              <a:r>
                <a:rPr lang="en-US" sz="2000" b="1">
                  <a:solidFill>
                    <a:srgbClr val="4C2600"/>
                  </a:solidFill>
                </a:rPr>
                <a:t>Jordan River</a:t>
              </a:r>
            </a:p>
          </p:txBody>
        </p:sp>
      </p:grpSp>
      <p:sp>
        <p:nvSpPr>
          <p:cNvPr id="154728" name="AutoShape 104"/>
          <p:cNvSpPr>
            <a:spLocks noChangeArrowheads="1"/>
          </p:cNvSpPr>
          <p:nvPr/>
        </p:nvSpPr>
        <p:spPr bwMode="auto">
          <a:xfrm rot="10800000">
            <a:off x="1344613" y="1362075"/>
            <a:ext cx="207962" cy="623888"/>
          </a:xfrm>
          <a:prstGeom prst="downArrow">
            <a:avLst>
              <a:gd name="adj1" fmla="val 41380"/>
              <a:gd name="adj2" fmla="val 70250"/>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54729" name="Group 105"/>
          <p:cNvGrpSpPr>
            <a:grpSpLocks/>
          </p:cNvGrpSpPr>
          <p:nvPr/>
        </p:nvGrpSpPr>
        <p:grpSpPr bwMode="auto">
          <a:xfrm>
            <a:off x="1106488" y="673100"/>
            <a:ext cx="684212" cy="676275"/>
            <a:chOff x="4704" y="288"/>
            <a:chExt cx="672" cy="720"/>
          </a:xfrm>
        </p:grpSpPr>
        <p:sp>
          <p:nvSpPr>
            <p:cNvPr id="154730" name="Oval 106"/>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54731" name="WordArt 107"/>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54732" name="Group 108"/>
          <p:cNvGrpSpPr>
            <a:grpSpLocks/>
          </p:cNvGrpSpPr>
          <p:nvPr/>
        </p:nvGrpSpPr>
        <p:grpSpPr bwMode="auto">
          <a:xfrm>
            <a:off x="915988" y="1636713"/>
            <a:ext cx="1066800" cy="488950"/>
            <a:chOff x="1344" y="2736"/>
            <a:chExt cx="1056" cy="528"/>
          </a:xfrm>
        </p:grpSpPr>
        <p:sp>
          <p:nvSpPr>
            <p:cNvPr id="154733" name="Oval 109"/>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4734" name="WordArt 110"/>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Moses</a:t>
              </a:r>
            </a:p>
          </p:txBody>
        </p:sp>
      </p:grpSp>
      <p:grpSp>
        <p:nvGrpSpPr>
          <p:cNvPr id="154735" name="Group 111"/>
          <p:cNvGrpSpPr>
            <a:grpSpLocks/>
          </p:cNvGrpSpPr>
          <p:nvPr/>
        </p:nvGrpSpPr>
        <p:grpSpPr bwMode="auto">
          <a:xfrm>
            <a:off x="912813" y="2209800"/>
            <a:ext cx="1066800" cy="487363"/>
            <a:chOff x="480" y="1680"/>
            <a:chExt cx="893" cy="408"/>
          </a:xfrm>
        </p:grpSpPr>
        <p:sp>
          <p:nvSpPr>
            <p:cNvPr id="154736" name="Oval 112"/>
            <p:cNvSpPr>
              <a:spLocks noChangeArrowheads="1"/>
            </p:cNvSpPr>
            <p:nvPr/>
          </p:nvSpPr>
          <p:spPr bwMode="auto">
            <a:xfrm>
              <a:off x="480" y="1680"/>
              <a:ext cx="893" cy="40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54737" name="WordArt 113"/>
            <p:cNvSpPr>
              <a:spLocks noChangeArrowheads="1" noChangeShapeType="1" noTextEdit="1"/>
            </p:cNvSpPr>
            <p:nvPr/>
          </p:nvSpPr>
          <p:spPr bwMode="auto">
            <a:xfrm>
              <a:off x="609" y="1773"/>
              <a:ext cx="635" cy="22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Joshua</a:t>
              </a:r>
            </a:p>
          </p:txBody>
        </p:sp>
      </p:grpSp>
      <p:pic>
        <p:nvPicPr>
          <p:cNvPr id="154738" name="Picture 114" descr="Setting up the stones of memorial"/>
          <p:cNvPicPr>
            <a:picLocks noChangeAspect="1" noChangeArrowheads="1"/>
          </p:cNvPicPr>
          <p:nvPr/>
        </p:nvPicPr>
        <p:blipFill>
          <a:blip r:embed="rId4">
            <a:lum bright="12000" contrast="-24000"/>
          </a:blip>
          <a:srcRect t="2687" b="12341"/>
          <a:stretch>
            <a:fillRect/>
          </a:stretch>
        </p:blipFill>
        <p:spPr bwMode="auto">
          <a:xfrm>
            <a:off x="715963" y="600075"/>
            <a:ext cx="7716837" cy="5391150"/>
          </a:xfrm>
          <a:prstGeom prst="rect">
            <a:avLst/>
          </a:prstGeom>
          <a:solidFill>
            <a:srgbClr val="FFFFE3"/>
          </a:solidFill>
          <a:ln w="9525" algn="ctr">
            <a:noFill/>
            <a:miter lim="800000"/>
            <a:headEnd/>
            <a:tailEnd/>
          </a:ln>
          <a:effectLst/>
        </p:spPr>
      </p:pic>
      <p:pic>
        <p:nvPicPr>
          <p:cNvPr id="154739" name="Picture 115" descr="Falling down of the walls of Jericho"/>
          <p:cNvPicPr>
            <a:picLocks noChangeAspect="1" noChangeArrowheads="1"/>
          </p:cNvPicPr>
          <p:nvPr/>
        </p:nvPicPr>
        <p:blipFill>
          <a:blip r:embed="rId5">
            <a:lum contrast="-30000"/>
          </a:blip>
          <a:srcRect l="569" t="12379" r="4581" b="1172"/>
          <a:stretch>
            <a:fillRect/>
          </a:stretch>
        </p:blipFill>
        <p:spPr bwMode="auto">
          <a:xfrm>
            <a:off x="720725" y="603250"/>
            <a:ext cx="7751763" cy="5132388"/>
          </a:xfrm>
          <a:prstGeom prst="rect">
            <a:avLst/>
          </a:prstGeom>
          <a:solidFill>
            <a:srgbClr val="FFFFE3"/>
          </a:solidFill>
        </p:spPr>
      </p:pic>
      <p:sp>
        <p:nvSpPr>
          <p:cNvPr id="154740" name="Rectangle 116"/>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54741" name="Group 117"/>
          <p:cNvGrpSpPr>
            <a:grpSpLocks/>
          </p:cNvGrpSpPr>
          <p:nvPr/>
        </p:nvGrpSpPr>
        <p:grpSpPr bwMode="auto">
          <a:xfrm>
            <a:off x="885825" y="5762625"/>
            <a:ext cx="7577138" cy="990600"/>
            <a:chOff x="459" y="3600"/>
            <a:chExt cx="4773" cy="624"/>
          </a:xfrm>
        </p:grpSpPr>
        <p:sp>
          <p:nvSpPr>
            <p:cNvPr id="154742" name="Text Box 118"/>
            <p:cNvSpPr txBox="1">
              <a:spLocks noChangeArrowheads="1"/>
            </p:cNvSpPr>
            <p:nvPr/>
          </p:nvSpPr>
          <p:spPr bwMode="auto">
            <a:xfrm>
              <a:off x="699" y="3659"/>
              <a:ext cx="4533" cy="565"/>
            </a:xfrm>
            <a:prstGeom prst="rect">
              <a:avLst/>
            </a:prstGeom>
            <a:noFill/>
            <a:ln w="9525">
              <a:noFill/>
              <a:miter lim="800000"/>
              <a:headEnd/>
              <a:tailEnd/>
            </a:ln>
            <a:effectLst/>
          </p:spPr>
          <p:txBody>
            <a:bodyPr>
              <a:spAutoFit/>
            </a:bodyPr>
            <a:lstStyle/>
            <a:p>
              <a:pPr eaLnBrk="0" hangingPunct="0">
                <a:lnSpc>
                  <a:spcPct val="80000"/>
                </a:lnSpc>
              </a:pPr>
              <a:r>
                <a:rPr lang="en-US" sz="2200" b="1" dirty="0">
                  <a:solidFill>
                    <a:schemeClr val="bg1"/>
                  </a:solidFill>
                  <a:latin typeface="Arial Narrow" pitchFamily="34" charset="0"/>
                </a:rPr>
                <a:t>After the feast of Passover, they set out for the city of </a:t>
              </a:r>
              <a:r>
                <a:rPr lang="en-US" sz="2200" b="1" u="sng" dirty="0">
                  <a:solidFill>
                    <a:schemeClr val="bg1"/>
                  </a:solidFill>
                  <a:latin typeface="Arial Narrow" pitchFamily="34" charset="0"/>
                </a:rPr>
                <a:t>Jericho</a:t>
              </a:r>
              <a:r>
                <a:rPr lang="en-US" sz="2200" b="1" dirty="0">
                  <a:solidFill>
                    <a:schemeClr val="bg1"/>
                  </a:solidFill>
                  <a:latin typeface="Arial Narrow" pitchFamily="34" charset="0"/>
                </a:rPr>
                <a:t>. After </a:t>
              </a:r>
              <a:r>
                <a:rPr lang="en-US" sz="2200" b="1" dirty="0">
                  <a:solidFill>
                    <a:srgbClr val="FFFF66"/>
                  </a:solidFill>
                  <a:latin typeface="Arial Narrow" pitchFamily="34" charset="0"/>
                </a:rPr>
                <a:t>marching</a:t>
              </a:r>
              <a:r>
                <a:rPr lang="en-US" sz="2200" b="1" dirty="0">
                  <a:solidFill>
                    <a:schemeClr val="bg1"/>
                  </a:solidFill>
                  <a:latin typeface="Arial Narrow" pitchFamily="34" charset="0"/>
                </a:rPr>
                <a:t> around the city for seven days, they raised a great shout, and the city walls tumbled down </a:t>
              </a:r>
              <a:r>
                <a:rPr lang="en-US" sz="2000" dirty="0">
                  <a:solidFill>
                    <a:schemeClr val="bg1"/>
                  </a:solidFill>
                  <a:latin typeface="Arial Narrow" pitchFamily="34" charset="0"/>
                </a:rPr>
                <a:t>(p. 262-3).</a:t>
              </a:r>
              <a:endParaRPr lang="en-US" sz="2000" u="sng" dirty="0">
                <a:solidFill>
                  <a:schemeClr val="bg1"/>
                </a:solidFill>
                <a:latin typeface="Arial Narrow" pitchFamily="34" charset="0"/>
              </a:endParaRPr>
            </a:p>
          </p:txBody>
        </p:sp>
        <p:sp>
          <p:nvSpPr>
            <p:cNvPr id="154743" name="Text Box 119"/>
            <p:cNvSpPr txBox="1">
              <a:spLocks noChangeArrowheads="1"/>
            </p:cNvSpPr>
            <p:nvPr/>
          </p:nvSpPr>
          <p:spPr bwMode="auto">
            <a:xfrm>
              <a:off x="459" y="3600"/>
              <a:ext cx="202"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54741"/>
                                        </p:tgtEl>
                                        <p:attrNameLst>
                                          <p:attrName>style.visibility</p:attrName>
                                        </p:attrNameLst>
                                      </p:cBhvr>
                                      <p:to>
                                        <p:strVal val="visible"/>
                                      </p:to>
                                    </p:set>
                                    <p:animEffect transition="in" filter="barn(outVertical)">
                                      <p:cBhvr>
                                        <p:cTn id="7" dur="500"/>
                                        <p:tgtEl>
                                          <p:spTgt spid="154741"/>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2000"/>
                                        <p:tgtEl>
                                          <p:spTgt spid="154738"/>
                                        </p:tgtEl>
                                      </p:cBhvr>
                                    </p:animEffect>
                                    <p:set>
                                      <p:cBhvr>
                                        <p:cTn id="11" dur="1" fill="hold">
                                          <p:stCondLst>
                                            <p:cond delay="1999"/>
                                          </p:stCondLst>
                                        </p:cTn>
                                        <p:tgtEl>
                                          <p:spTgt spid="15473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154718"/>
                                        </p:tgtEl>
                                        <p:attrNameLst>
                                          <p:attrName>style.visibility</p:attrName>
                                        </p:attrNameLst>
                                      </p:cBhvr>
                                      <p:to>
                                        <p:strVal val="visible"/>
                                      </p:to>
                                    </p:set>
                                    <p:anim calcmode="lin" valueType="num">
                                      <p:cBhvr>
                                        <p:cTn id="16" dur="1000" fill="hold"/>
                                        <p:tgtEl>
                                          <p:spTgt spid="154718"/>
                                        </p:tgtEl>
                                        <p:attrNameLst>
                                          <p:attrName>ppt_w</p:attrName>
                                        </p:attrNameLst>
                                      </p:cBhvr>
                                      <p:tavLst>
                                        <p:tav tm="0">
                                          <p:val>
                                            <p:fltVal val="0"/>
                                          </p:val>
                                        </p:tav>
                                        <p:tav tm="100000">
                                          <p:val>
                                            <p:strVal val="#ppt_w"/>
                                          </p:val>
                                        </p:tav>
                                      </p:tavLst>
                                    </p:anim>
                                    <p:anim calcmode="lin" valueType="num">
                                      <p:cBhvr>
                                        <p:cTn id="17" dur="1000" fill="hold"/>
                                        <p:tgtEl>
                                          <p:spTgt spid="154718"/>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54717"/>
                                        </p:tgtEl>
                                        <p:attrNameLst>
                                          <p:attrName>style.visibility</p:attrName>
                                        </p:attrNameLst>
                                      </p:cBhvr>
                                      <p:to>
                                        <p:strVal val="visible"/>
                                      </p:to>
                                    </p:set>
                                    <p:animEffect transition="in" filter="fade">
                                      <p:cBhvr>
                                        <p:cTn id="20" dur="1000"/>
                                        <p:tgtEl>
                                          <p:spTgt spid="1547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4739"/>
                                        </p:tgtEl>
                                        <p:attrNameLst>
                                          <p:attrName>style.visibility</p:attrName>
                                        </p:attrNameLst>
                                      </p:cBhvr>
                                      <p:to>
                                        <p:strVal val="visible"/>
                                      </p:to>
                                    </p:set>
                                    <p:animEffect transition="in" filter="fade">
                                      <p:cBhvr>
                                        <p:cTn id="25" dur="2000"/>
                                        <p:tgtEl>
                                          <p:spTgt spid="154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17"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2147</TotalTime>
  <Words>6373</Words>
  <Application>Microsoft PowerPoint</Application>
  <PresentationFormat>On-screen Show (4:3)</PresentationFormat>
  <Paragraphs>2049</Paragraphs>
  <Slides>106</Slides>
  <Notes>106</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106</vt:i4>
      </vt:variant>
    </vt:vector>
  </HeadingPairs>
  <TitlesOfParts>
    <vt:vector size="124" baseType="lpstr">
      <vt:lpstr>Arial</vt:lpstr>
      <vt:lpstr>Arial Black</vt:lpstr>
      <vt:lpstr>Impact</vt:lpstr>
      <vt:lpstr>Times New Roman</vt:lpstr>
      <vt:lpstr>Arial Narrow</vt:lpstr>
      <vt:lpstr>CommonBullets</vt:lpstr>
      <vt:lpstr>VAG Round</vt:lpstr>
      <vt:lpstr>Fette Engschrift</vt:lpstr>
      <vt:lpstr>Arial Rounded MT Bold</vt:lpstr>
      <vt:lpstr>Lithograph</vt:lpstr>
      <vt:lpstr>MANDELA</vt:lpstr>
      <vt:lpstr>One Stroke Script LET</vt:lpstr>
      <vt:lpstr>Trebuchet MS</vt:lpstr>
      <vt:lpstr>BATAVIA</vt:lpstr>
      <vt:lpstr>Imprint MT Shadow</vt:lpstr>
      <vt:lpstr>Century</vt:lpstr>
      <vt:lpstr>Eurostile</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 Watteville</dc:creator>
  <cp:lastModifiedBy>Eleonore</cp:lastModifiedBy>
  <cp:revision>144</cp:revision>
  <dcterms:created xsi:type="dcterms:W3CDTF">2004-06-14T05:04:04Z</dcterms:created>
  <dcterms:modified xsi:type="dcterms:W3CDTF">2008-08-05T03:04:57Z</dcterms:modified>
</cp:coreProperties>
</file>