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31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</p:sldIdLst>
  <p:sldSz cx="9144000" cy="6858000" type="screen4x3"/>
  <p:notesSz cx="6858000" cy="9144000"/>
  <p:embeddedFontLst>
    <p:embeddedFont>
      <p:font typeface="Arial Black" pitchFamily="34" charset="0"/>
      <p:bold r:id="rId56"/>
    </p:embeddedFont>
    <p:embeddedFont>
      <p:font typeface="Papyrus" pitchFamily="66" charset="0"/>
      <p:regular r:id="rId57"/>
    </p:embeddedFont>
    <p:embeddedFont>
      <p:font typeface="Arial Narrow" pitchFamily="34" charset="0"/>
      <p:regular r:id="rId58"/>
      <p:bold r:id="rId59"/>
      <p:italic r:id="rId60"/>
      <p:boldItalic r:id="rId61"/>
    </p:embeddedFont>
    <p:embeddedFont>
      <p:font typeface="CommonBullets"/>
      <p:regular r:id="rId62"/>
    </p:embeddedFont>
    <p:embeddedFont>
      <p:font typeface="Fette Engschrift"/>
      <p:regular r:id="rId63"/>
    </p:embeddedFont>
    <p:embeddedFont>
      <p:font typeface="Impact" pitchFamily="34" charset="0"/>
      <p:regular r:id="rId64"/>
    </p:embeddedFont>
    <p:embeddedFont>
      <p:font typeface="Arial Rounded MT Bold" pitchFamily="34" charset="0"/>
      <p:regular r:id="rId65"/>
    </p:embeddedFont>
    <p:embeddedFont>
      <p:font typeface="Latin Wide"/>
      <p:regular r:id="rId66"/>
    </p:embeddedFont>
    <p:embeddedFont>
      <p:font typeface="ELEGANCE" pitchFamily="2" charset="0"/>
      <p:regular r:id="rId67"/>
    </p:embeddedFont>
    <p:embeddedFont>
      <p:font typeface="Perpetua" pitchFamily="18" charset="0"/>
      <p:regular r:id="rId68"/>
      <p:bold r:id="rId69"/>
      <p:italic r:id="rId70"/>
      <p:boldItalic r:id="rId71"/>
    </p:embeddedFont>
    <p:embeddedFont>
      <p:font typeface="Eurostile" pitchFamily="34" charset="0"/>
      <p:regular r:id="rId72"/>
      <p:bold r:id="rId7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380070"/>
    <a:srgbClr val="3F007E"/>
    <a:srgbClr val="FFFF66"/>
    <a:srgbClr val="321900"/>
    <a:srgbClr val="FFF2C9"/>
    <a:srgbClr val="FFEEB7"/>
    <a:srgbClr val="221100"/>
    <a:srgbClr val="8E47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135" autoAdjust="0"/>
    <p:restoredTop sz="94563" autoAdjust="0"/>
  </p:normalViewPr>
  <p:slideViewPr>
    <p:cSldViewPr showGuides="1">
      <p:cViewPr varScale="1">
        <p:scale>
          <a:sx n="56" d="100"/>
          <a:sy n="56" d="100"/>
        </p:scale>
        <p:origin x="-90" y="-1068"/>
      </p:cViewPr>
      <p:guideLst>
        <p:guide orient="horz" pos="2784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8A62D2-ED57-48D4-A71E-AC45A59F1D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118CC-1B23-4713-B6FD-69700F2E23CB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5B972-A4FB-4860-B0F3-BECF5F532EA1}" type="slidenum">
              <a:rPr lang="en-US"/>
              <a:pPr/>
              <a:t>10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63EBB-84EE-4CA2-9E2F-80E0F2EA3205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01BDD-970E-4BA6-97D6-C77F88ACFB10}" type="slidenum">
              <a:rPr lang="en-US"/>
              <a:pPr/>
              <a:t>12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2FFEB-4B08-4958-88D2-20CE26C07320}" type="slidenum">
              <a:rPr lang="en-US"/>
              <a:pPr/>
              <a:t>13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2D8DC-C4E4-4409-B9F3-15CEF00F1A1E}" type="slidenum">
              <a:rPr lang="en-US"/>
              <a:pPr/>
              <a:t>14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40657-3EF3-4E8F-A66A-DD7A1EB6C3A5}" type="slidenum">
              <a:rPr lang="en-US"/>
              <a:pPr/>
              <a:t>15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9E418-C22A-45E3-8944-EDF96E2890BE}" type="slidenum">
              <a:rPr lang="en-US"/>
              <a:pPr/>
              <a:t>16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8DE6-6C43-4C07-874D-4906D8E0A8BA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8E7D5-605F-499F-BBCC-B17489B33EA3}" type="slidenum">
              <a:rPr lang="en-US"/>
              <a:pPr/>
              <a:t>18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EAAD7-1588-4B25-B8A5-127A04D10EF1}" type="slidenum">
              <a:rPr lang="en-US"/>
              <a:pPr/>
              <a:t>19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DD237-8D6D-427F-B179-2FCE61C95056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8598E-D382-4297-ADC3-2D916FB6F922}" type="slidenum">
              <a:rPr lang="en-US"/>
              <a:pPr/>
              <a:t>20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A102D-A812-4A01-9969-DDC8A00B9602}" type="slidenum">
              <a:rPr lang="en-US"/>
              <a:pPr/>
              <a:t>21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Angel Prevents the Sacrifice of Isaac´ by Rembrandt;</a:t>
            </a:r>
          </a:p>
          <a:p>
            <a:r>
              <a:rPr lang="en-US"/>
              <a:t>Abel murdered by his brother Cain (Engraving based on a picture by Vanderwerf);</a:t>
            </a:r>
          </a:p>
          <a:p>
            <a:r>
              <a:rPr lang="en-US"/>
              <a:t>Noah´s sacrifice (Engraving based on a picture by Nicholas Paussin);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20C0A-3950-41C4-A567-385617AEDA18}" type="slidenum">
              <a:rPr lang="en-US"/>
              <a:pPr/>
              <a:t>22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Isaac to Die - Genesis 22;</a:t>
            </a:r>
          </a:p>
          <a:p>
            <a:r>
              <a:rPr lang="en-US"/>
              <a:t>Jacob wrestling the Angel;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3A901-D0C5-4FC9-83BB-4D72910D1467}" type="slidenum">
              <a:rPr lang="en-US"/>
              <a:pPr/>
              <a:t>23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613ED-3F79-42DC-81AC-EA51C11B3DF4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A6CE3-3E35-42EC-8F94-11C32D37DB16}" type="slidenum">
              <a:rPr lang="en-US"/>
              <a:pPr/>
              <a:t>25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F80E4-27DB-4E85-851A-AF3FAE00FF26}" type="slidenum">
              <a:rPr lang="en-US"/>
              <a:pPr/>
              <a:t>26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127DD-23C2-4454-A162-2D4EDDC0B251}" type="slidenum">
              <a:rPr lang="en-US"/>
              <a:pPr/>
              <a:t>27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8EC02-4C5B-45B4-A1E5-7A6029A146A2}" type="slidenum">
              <a:rPr lang="en-US"/>
              <a:pPr/>
              <a:t>28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of Creation of Adam by Michelangelo – Ceiling of Sistine Chapel at Vatican;</a:t>
            </a:r>
          </a:p>
          <a:p>
            <a:r>
              <a:rPr lang="en-US"/>
              <a:t>The Dove Returns to Noah, by C.F. Vos;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4D652-7A67-42F5-B1FD-099A5D423493}" type="slidenum">
              <a:rPr lang="en-US"/>
              <a:pPr/>
              <a:t>29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of Creation of Adam by Michelangelo – Ceiling of Sistine Chapel at Vatican;</a:t>
            </a:r>
          </a:p>
          <a:p>
            <a:r>
              <a:rPr lang="en-US"/>
              <a:t>The Dove Returns to Noah, by C.F. Vos;</a:t>
            </a:r>
          </a:p>
          <a:p>
            <a:r>
              <a:rPr lang="en-US"/>
              <a:t>Abraham offering up Isaac;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6EFA0-FBCC-4EFB-A970-6EC28A5CD26F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F9719-3093-4B0F-BEB8-E47A05D7F0AD}" type="slidenum">
              <a:rPr lang="en-US"/>
              <a:pPr/>
              <a:t>30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07EA5-AFE6-4BE0-887D-43C90191EF38}" type="slidenum">
              <a:rPr lang="en-US"/>
              <a:pPr/>
              <a:t>31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DD926-E9F5-4FFF-8A07-993AB6CF8461}" type="slidenum">
              <a:rPr lang="en-US"/>
              <a:pPr/>
              <a:t>32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Jacob and Esau meet after Jacob’s 21 years in Haran;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9431C-901A-4EAC-92B4-E12AE592BB98}" type="slidenum">
              <a:rPr lang="en-US"/>
              <a:pPr/>
              <a:t>33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4D296-506D-419F-B9AB-E941B0341415}" type="slidenum">
              <a:rPr lang="en-US"/>
              <a:pPr/>
              <a:t>34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4FEDF-77D8-481B-9C80-BC10B693ABDA}" type="slidenum">
              <a:rPr lang="en-US"/>
              <a:pPr/>
              <a:t>35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CF4CC-7A18-4D2C-8CD2-96F68B219495}" type="slidenum">
              <a:rPr lang="en-US"/>
              <a:pPr/>
              <a:t>36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Egyptian taskmasters;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F0340-85EF-45EC-9AE1-542D95669C73}" type="slidenum">
              <a:rPr lang="en-US"/>
              <a:pPr/>
              <a:t>37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Ehud and Eglon;</a:t>
            </a:r>
          </a:p>
          <a:p>
            <a:r>
              <a:rPr lang="en-US"/>
              <a:t>Deborah (Engraving by Gustaf Dore);</a:t>
            </a:r>
          </a:p>
          <a:p>
            <a:r>
              <a:rPr lang="en-US"/>
              <a:t>Samuel anointing Saul;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3B4A6-0A6D-4FB5-AD10-36B90D8E45EE}" type="slidenum">
              <a:rPr lang="en-US"/>
              <a:pPr/>
              <a:t>38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 King over Israel, by C.F. Vos;</a:t>
            </a:r>
          </a:p>
          <a:p>
            <a:r>
              <a:rPr lang="en-US"/>
              <a:t>The judgement of Solomon;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E102C-9762-4B5F-BC11-8914935E5458}" type="slidenum">
              <a:rPr lang="en-US"/>
              <a:pPr/>
              <a:t>39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596EA-6C1A-490E-9713-81D8787BDEC2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4F96B-6AFA-4040-A7AF-DA6F32A4749B}" type="slidenum">
              <a:rPr lang="en-US"/>
              <a:pPr/>
              <a:t>40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6C0A0-6D58-4C44-A5E4-FA0B168E95ED}" type="slidenum">
              <a:rPr lang="en-US"/>
              <a:pPr/>
              <a:t>41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Ezra reading the Law in the hearing of the people;</a:t>
            </a:r>
          </a:p>
          <a:p>
            <a:r>
              <a:rPr lang="en-US"/>
              <a:t>The Jewish people rejoicing on their return from captivity, and on their laying the foundation of the second temple;</a:t>
            </a:r>
          </a:p>
          <a:p>
            <a:r>
              <a:rPr lang="en-US"/>
              <a:t>Malachi - You flood the altar with your tears´ - Mal.2.13;</a:t>
            </a:r>
          </a:p>
          <a:p>
            <a:r>
              <a:rPr lang="en-US"/>
              <a:t>Simeon blessing Jesus in the Temple - by William Hole;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523D8-E4E5-4711-BEE5-16758F75C4B1}" type="slidenum">
              <a:rPr lang="en-US"/>
              <a:pPr/>
              <a:t>42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3AF58-9528-4492-A21C-D1DB05C67CC8}" type="slidenum">
              <a:rPr lang="en-US"/>
              <a:pPr/>
              <a:t>43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1834D-F265-4FE5-94D0-34C10AD30AE3}" type="slidenum">
              <a:rPr lang="en-US"/>
              <a:pPr/>
              <a:t>44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EDA48-8434-42DB-A3E3-975F9E72E797}" type="slidenum">
              <a:rPr lang="en-US"/>
              <a:pPr/>
              <a:t>45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Delilah and Samson; </a:t>
            </a:r>
          </a:p>
          <a:p>
            <a:r>
              <a:rPr lang="en-US"/>
              <a:t>Coronation of Charles, 800 C.E.;</a:t>
            </a:r>
          </a:p>
          <a:p>
            <a:r>
              <a:rPr lang="en-US"/>
              <a:t>Saint Ambrose and emperor Theodosius by Van Dyck. Saint Ambrose (c. 338 – 4 April 397), was a Frankish bishop of Milan (Italy);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7CEEC-6C5D-468F-AC43-9FC2FB852851}" type="slidenum">
              <a:rPr lang="en-US"/>
              <a:pPr/>
              <a:t>46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Frankish Holy Roman Empire of Charlemagne 800-814;</a:t>
            </a:r>
          </a:p>
          <a:p>
            <a:r>
              <a:rPr lang="en-US"/>
              <a:t>Henry met by a delegation offering the crown while trapping birds;</a:t>
            </a:r>
          </a:p>
          <a:p>
            <a:r>
              <a:rPr lang="en-US"/>
              <a:t>Solomon’s United Monarchy;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FA02D-F892-4C26-B0ED-E2DE92FC181E}" type="slidenum">
              <a:rPr lang="en-US"/>
              <a:pPr/>
              <a:t>47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Holy Roman Empire - 11</a:t>
            </a:r>
            <a:r>
              <a:rPr lang="en-US" baseline="30000"/>
              <a:t>th</a:t>
            </a:r>
            <a:r>
              <a:rPr lang="en-US"/>
              <a:t> Century;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A405C-A399-4BC0-A5CC-F9274F73E901}" type="slidenum">
              <a:rPr lang="en-US"/>
              <a:pPr/>
              <a:t>48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7B713-CDEC-4817-9CAC-57D196B9E3E5}" type="slidenum">
              <a:rPr lang="en-US"/>
              <a:pPr/>
              <a:t>49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Martin Luther at Wittenberg;     Pope Clement V (1305-1314);    </a:t>
            </a:r>
          </a:p>
          <a:p>
            <a:r>
              <a:rPr lang="en-US"/>
              <a:t>Papal palace in Avignon;      St. Peter's Basilica in Rome seen from the roof of Castel Sant'Angelo;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2C542-5BE2-46BF-B4A6-DDFF21FE9E06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F5806-C0D4-4BC8-ACD7-0367D3D85B26}" type="slidenum">
              <a:rPr lang="en-US"/>
              <a:pPr/>
              <a:t>50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B2874-5FA5-49A0-8AA6-18F9C1240D47}" type="slidenum">
              <a:rPr lang="en-US"/>
              <a:pPr/>
              <a:t>51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Preacher of the Reformation;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8D469-69C2-40B2-A06B-8D5A337BAF7F}" type="slidenum">
              <a:rPr lang="en-US"/>
              <a:pPr/>
              <a:t>52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Jesus calls Levi (Matthew), the tax collector - by William Hole;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F0F07-DDD4-4329-8FBD-27E2204C06CF}" type="slidenum">
              <a:rPr lang="en-US"/>
              <a:pPr/>
              <a:t>53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0EB11-1D51-4030-8A1C-214FD6B2270A}" type="slidenum">
              <a:rPr lang="en-US"/>
              <a:pPr/>
              <a:t>6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22293-1C74-4971-BF50-F0FA26DCB98D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F3C46-3C52-41EF-9A9B-865864875ED9}" type="slidenum">
              <a:rPr lang="en-US"/>
              <a:pPr/>
              <a:t>8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4D450-E744-417F-9360-0020FEF765B2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F50C4-2898-47BB-A200-D596F4435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B96DD-21D9-4180-9CF1-4C2DDC2C93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3E2E-8DD9-4FC0-92A2-A80F5A1C2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63A88-A0C7-4395-BBC0-88DC934C8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58B5-BD2D-4C6A-BC01-F9FCEF537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8A906-D957-4EBA-9C0B-33941CFBA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6D8CE-B91A-4087-A88A-0D2783174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23411-26CD-4643-9D64-7D376BAB4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E07F9-0510-4E52-B0BF-2F48DBD77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3126D-E0A5-4361-970F-20412FFC6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43CA9-65BF-4639-9D5C-898B69C80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C9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A03B10-75C2-4D7D-AE08-B7520202FB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4.png"/><Relationship Id="rId9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2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6.png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30163"/>
            <a:ext cx="693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u="sng" dirty="0">
                <a:solidFill>
                  <a:srgbClr val="000099"/>
                </a:solidFill>
                <a:latin typeface="Fette Engschrift" pitchFamily="2" charset="0"/>
              </a:rPr>
              <a:t>(2) Two characteristics of parallel providential periods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447800" y="5689600"/>
            <a:ext cx="6172200" cy="688975"/>
            <a:chOff x="768" y="3584"/>
            <a:chExt cx="3888" cy="434"/>
          </a:xfrm>
        </p:grpSpPr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991" y="3622"/>
              <a:ext cx="366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Two characteristics of parallel providential periods stand out:</a:t>
              </a:r>
              <a:endParaRPr lang="en-US" sz="22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768" y="3584"/>
              <a:ext cx="2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479012"/>
          <p:cNvSpPr>
            <a:spLocks noChangeArrowheads="1"/>
          </p:cNvSpPr>
          <p:nvPr/>
        </p:nvSpPr>
        <p:spPr bwMode="auto">
          <a:xfrm>
            <a:off x="6172200" y="1828800"/>
            <a:ext cx="2590800" cy="3352800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lum bright="30000" contrast="-30000"/>
            </a:blip>
            <a:srcRect/>
            <a:stretch>
              <a:fillRect/>
            </a:stretch>
          </a:blipFill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990600" y="5638800"/>
            <a:ext cx="7315200" cy="885825"/>
            <a:chOff x="384" y="3552"/>
            <a:chExt cx="4608" cy="558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581" y="3590"/>
              <a:ext cx="441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First, the lengths of the parallel providential periods are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determined based on a fixed number of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generations or years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of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indemnity period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necessary for restoring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foundation of faith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384" y="3552"/>
              <a:ext cx="21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04800" y="30163"/>
            <a:ext cx="693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u="sng" dirty="0">
                <a:solidFill>
                  <a:srgbClr val="000099"/>
                </a:solidFill>
                <a:latin typeface="Fette Engschrift" pitchFamily="2" charset="0"/>
              </a:rPr>
              <a:t>(2) Two characteristics of parallel providential periods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827338" y="4054475"/>
            <a:ext cx="262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Impact" pitchFamily="34" charset="0"/>
              </a:rPr>
              <a:t>Numerical period</a:t>
            </a:r>
            <a:endParaRPr lang="en-US" sz="2400" b="1" u="sng">
              <a:solidFill>
                <a:srgbClr val="000099"/>
              </a:solidFill>
              <a:latin typeface="Impact" pitchFamily="34" charset="0"/>
            </a:endParaRPr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304800" y="3384550"/>
            <a:ext cx="2139950" cy="800100"/>
            <a:chOff x="528" y="2389"/>
            <a:chExt cx="1536" cy="575"/>
          </a:xfrm>
        </p:grpSpPr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528" y="2389"/>
              <a:ext cx="1536" cy="575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588" y="2430"/>
              <a:ext cx="1416" cy="52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600">
                  <a:solidFill>
                    <a:srgbClr val="000099"/>
                  </a:solidFill>
                  <a:latin typeface="Impact" pitchFamily="34" charset="0"/>
                </a:rPr>
                <a:t>Foundation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600">
                  <a:solidFill>
                    <a:srgbClr val="000099"/>
                  </a:solidFill>
                  <a:latin typeface="Impact" pitchFamily="34" charset="0"/>
                </a:rPr>
                <a:t>of Faith</a:t>
              </a:r>
            </a:p>
          </p:txBody>
        </p:sp>
      </p:grp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5257800" y="4267200"/>
            <a:ext cx="1066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2603500" y="4271963"/>
            <a:ext cx="200025" cy="66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788150" y="4114800"/>
            <a:ext cx="18986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Generations</a:t>
            </a:r>
          </a:p>
          <a:p>
            <a:pPr eaLnBrk="0" hangingPunct="0">
              <a:lnSpc>
                <a:spcPct val="95000"/>
              </a:lnSpc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or years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6423025" y="4092575"/>
            <a:ext cx="358775" cy="381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2000"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8" grpId="0"/>
      <p:bldP spid="25612" grpId="0" animBg="1"/>
      <p:bldP spid="25613" grpId="0" animBg="1"/>
      <p:bldP spid="25614" grpId="0"/>
      <p:bldP spid="256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479012"/>
          <p:cNvSpPr>
            <a:spLocks noChangeArrowheads="1"/>
          </p:cNvSpPr>
          <p:nvPr/>
        </p:nvSpPr>
        <p:spPr bwMode="auto">
          <a:xfrm>
            <a:off x="6172200" y="1828800"/>
            <a:ext cx="2590800" cy="3352800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lum bright="30000" contrast="-30000"/>
            </a:blip>
            <a:srcRect/>
            <a:stretch>
              <a:fillRect/>
            </a:stretch>
          </a:blipFill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981075" y="5486400"/>
            <a:ext cx="7019925" cy="1250950"/>
            <a:chOff x="570" y="3456"/>
            <a:chExt cx="4422" cy="788"/>
          </a:xfrm>
        </p:grpSpPr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768" y="3518"/>
              <a:ext cx="4224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Second, the parallels of history are shaped by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providential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facts: 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central figure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and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object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for the condition offered for the foundation of faith, and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indemnity condition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to remove the fallen nature for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foundation of substance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600">
                  <a:solidFill>
                    <a:schemeClr val="bg1"/>
                  </a:solidFill>
                  <a:latin typeface="Arial Narrow" pitchFamily="34" charset="0"/>
                </a:rPr>
                <a:t>(p. 291).</a:t>
              </a:r>
              <a:endParaRPr lang="en-US" sz="16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570" y="3456"/>
              <a:ext cx="198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4800" y="30163"/>
            <a:ext cx="693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u="sng" dirty="0">
                <a:solidFill>
                  <a:srgbClr val="000099"/>
                </a:solidFill>
                <a:latin typeface="Fette Engschrift" pitchFamily="2" charset="0"/>
              </a:rPr>
              <a:t>(2) Two characteristics of parallel providential periods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827338" y="4054475"/>
            <a:ext cx="262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Impact" pitchFamily="34" charset="0"/>
              </a:rPr>
              <a:t>Numerical period</a:t>
            </a:r>
            <a:endParaRPr lang="en-US" sz="2400" b="1" u="sng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781800" y="2209800"/>
            <a:ext cx="1905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Providential</a:t>
            </a:r>
          </a:p>
          <a:p>
            <a:pPr eaLnBrk="0" hangingPunct="0">
              <a:lnSpc>
                <a:spcPct val="95000"/>
              </a:lnSpc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facts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788150" y="4114800"/>
            <a:ext cx="18986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Generations</a:t>
            </a:r>
          </a:p>
          <a:p>
            <a:pPr eaLnBrk="0" hangingPunct="0">
              <a:lnSpc>
                <a:spcPct val="95000"/>
              </a:lnSpc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or years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6423025" y="4092575"/>
            <a:ext cx="358775" cy="381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2000">
                <a:latin typeface="Arial Black" pitchFamily="34" charset="0"/>
              </a:rPr>
              <a:t>1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6423025" y="2209800"/>
            <a:ext cx="358775" cy="381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Arial Black" pitchFamily="34" charset="0"/>
              </a:rPr>
              <a:t>2</a:t>
            </a:r>
          </a:p>
        </p:txBody>
      </p:sp>
      <p:grpSp>
        <p:nvGrpSpPr>
          <p:cNvPr id="27661" name="Group 13"/>
          <p:cNvGrpSpPr>
            <a:grpSpLocks/>
          </p:cNvGrpSpPr>
          <p:nvPr/>
        </p:nvGrpSpPr>
        <p:grpSpPr bwMode="auto">
          <a:xfrm>
            <a:off x="5257800" y="4267200"/>
            <a:ext cx="1066800" cy="76200"/>
            <a:chOff x="1488" y="1428"/>
            <a:chExt cx="288" cy="48"/>
          </a:xfrm>
        </p:grpSpPr>
        <p:sp>
          <p:nvSpPr>
            <p:cNvPr id="2766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632" y="1428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766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488" y="1428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2603500" y="4271963"/>
            <a:ext cx="200025" cy="66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7665" name="WordArt 17"/>
          <p:cNvSpPr>
            <a:spLocks noChangeArrowheads="1" noChangeShapeType="1" noTextEdit="1"/>
          </p:cNvSpPr>
          <p:nvPr/>
        </p:nvSpPr>
        <p:spPr bwMode="auto">
          <a:xfrm>
            <a:off x="2438400" y="2378075"/>
            <a:ext cx="381000" cy="74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660033"/>
                </a:solidFill>
                <a:latin typeface="Arial Black"/>
              </a:rPr>
              <a:t>_</a:t>
            </a:r>
          </a:p>
        </p:txBody>
      </p: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304800" y="838200"/>
            <a:ext cx="4816475" cy="620713"/>
            <a:chOff x="288" y="480"/>
            <a:chExt cx="3456" cy="446"/>
          </a:xfrm>
        </p:grpSpPr>
        <p:sp>
          <p:nvSpPr>
            <p:cNvPr id="27667" name="Rectangle 19" descr="479031"/>
            <p:cNvSpPr>
              <a:spLocks noChangeArrowheads="1"/>
            </p:cNvSpPr>
            <p:nvPr/>
          </p:nvSpPr>
          <p:spPr bwMode="auto">
            <a:xfrm>
              <a:off x="288" y="480"/>
              <a:ext cx="3456" cy="446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 b="-416592"/>
              </a:stretch>
            </a:blip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36" y="501"/>
              <a:ext cx="3360" cy="40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Foundation for the Messiah</a:t>
              </a:r>
              <a:endParaRPr lang="en-US" sz="31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1325563" y="1527175"/>
            <a:ext cx="115887" cy="401638"/>
            <a:chOff x="840" y="864"/>
            <a:chExt cx="72" cy="240"/>
          </a:xfrm>
        </p:grpSpPr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840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>
              <a:off x="912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72" name="Group 24"/>
          <p:cNvGrpSpPr>
            <a:grpSpLocks/>
          </p:cNvGrpSpPr>
          <p:nvPr/>
        </p:nvGrpSpPr>
        <p:grpSpPr bwMode="auto">
          <a:xfrm>
            <a:off x="1208088" y="2932113"/>
            <a:ext cx="368300" cy="366712"/>
            <a:chOff x="768" y="2064"/>
            <a:chExt cx="288" cy="288"/>
          </a:xfrm>
        </p:grpSpPr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846388" y="2057400"/>
            <a:ext cx="30972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660033"/>
                </a:solidFill>
                <a:latin typeface="Impact" pitchFamily="34" charset="0"/>
              </a:rPr>
              <a:t>Indemnity</a:t>
            </a:r>
            <a:r>
              <a:rPr lang="en-US" sz="240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2400">
                <a:solidFill>
                  <a:srgbClr val="660033"/>
                </a:solidFill>
                <a:latin typeface="Impact" pitchFamily="34" charset="0"/>
              </a:rPr>
              <a:t>condition</a:t>
            </a:r>
          </a:p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660033"/>
                </a:solidFill>
                <a:latin typeface="Impact" pitchFamily="34" charset="0"/>
              </a:rPr>
              <a:t>to</a:t>
            </a:r>
            <a:r>
              <a:rPr lang="en-US" sz="240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2400">
                <a:solidFill>
                  <a:srgbClr val="660033"/>
                </a:solidFill>
                <a:latin typeface="Impact" pitchFamily="34" charset="0"/>
              </a:rPr>
              <a:t>remove</a:t>
            </a:r>
            <a:r>
              <a:rPr lang="en-US" sz="240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2400">
                <a:solidFill>
                  <a:srgbClr val="660033"/>
                </a:solidFill>
                <a:latin typeface="Impact" pitchFamily="34" charset="0"/>
              </a:rPr>
              <a:t>fallen</a:t>
            </a:r>
            <a:r>
              <a:rPr lang="en-US" sz="240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2400">
                <a:solidFill>
                  <a:srgbClr val="660033"/>
                </a:solidFill>
                <a:latin typeface="Impact" pitchFamily="34" charset="0"/>
              </a:rPr>
              <a:t>nature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27338" y="3051175"/>
            <a:ext cx="262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Impact" pitchFamily="34" charset="0"/>
              </a:rPr>
              <a:t>Central figure</a:t>
            </a:r>
            <a:endParaRPr lang="en-US" sz="2400" b="1" u="sng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2827338" y="3586163"/>
            <a:ext cx="29622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2400">
                <a:solidFill>
                  <a:srgbClr val="000099"/>
                </a:solidFill>
                <a:latin typeface="Impact" pitchFamily="34" charset="0"/>
              </a:rPr>
              <a:t>Object  for  condition</a:t>
            </a:r>
            <a:endParaRPr lang="en-US" sz="2400" b="1" u="sng">
              <a:solidFill>
                <a:srgbClr val="000099"/>
              </a:solidFill>
              <a:latin typeface="Impact" pitchFamily="34" charset="0"/>
            </a:endParaRPr>
          </a:p>
        </p:txBody>
      </p:sp>
      <p:grpSp>
        <p:nvGrpSpPr>
          <p:cNvPr id="27678" name="Group 30"/>
          <p:cNvGrpSpPr>
            <a:grpSpLocks/>
          </p:cNvGrpSpPr>
          <p:nvPr/>
        </p:nvGrpSpPr>
        <p:grpSpPr bwMode="auto">
          <a:xfrm>
            <a:off x="2362200" y="3268663"/>
            <a:ext cx="269875" cy="1069975"/>
            <a:chOff x="1488" y="2059"/>
            <a:chExt cx="170" cy="674"/>
          </a:xfrm>
        </p:grpSpPr>
        <p:sp>
          <p:nvSpPr>
            <p:cNvPr id="27679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488" y="2375"/>
              <a:ext cx="127" cy="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7680" name="WordArt 32"/>
            <p:cNvSpPr>
              <a:spLocks noChangeArrowheads="1" noChangeShapeType="1" noTextEdit="1"/>
            </p:cNvSpPr>
            <p:nvPr/>
          </p:nvSpPr>
          <p:spPr bwMode="auto">
            <a:xfrm rot="-5400000">
              <a:off x="1300" y="2374"/>
              <a:ext cx="674" cy="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27681" name="WordArt 33"/>
          <p:cNvSpPr>
            <a:spLocks noChangeArrowheads="1" noChangeShapeType="1" noTextEdit="1"/>
          </p:cNvSpPr>
          <p:nvPr/>
        </p:nvSpPr>
        <p:spPr bwMode="auto">
          <a:xfrm>
            <a:off x="2603500" y="3268663"/>
            <a:ext cx="200025" cy="66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7682" name="WordArt 34"/>
          <p:cNvSpPr>
            <a:spLocks noChangeArrowheads="1" noChangeShapeType="1" noTextEdit="1"/>
          </p:cNvSpPr>
          <p:nvPr/>
        </p:nvSpPr>
        <p:spPr bwMode="auto">
          <a:xfrm>
            <a:off x="2603500" y="3770313"/>
            <a:ext cx="200025" cy="66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grpSp>
        <p:nvGrpSpPr>
          <p:cNvPr id="27683" name="Group 35"/>
          <p:cNvGrpSpPr>
            <a:grpSpLocks/>
          </p:cNvGrpSpPr>
          <p:nvPr/>
        </p:nvGrpSpPr>
        <p:grpSpPr bwMode="auto">
          <a:xfrm>
            <a:off x="304800" y="2014538"/>
            <a:ext cx="2139950" cy="801687"/>
            <a:chOff x="528" y="1406"/>
            <a:chExt cx="1536" cy="575"/>
          </a:xfrm>
        </p:grpSpPr>
        <p:sp>
          <p:nvSpPr>
            <p:cNvPr id="27684" name="Rectangle 36"/>
            <p:cNvSpPr>
              <a:spLocks noChangeArrowheads="1"/>
            </p:cNvSpPr>
            <p:nvPr/>
          </p:nvSpPr>
          <p:spPr bwMode="auto">
            <a:xfrm>
              <a:off x="528" y="1406"/>
              <a:ext cx="1536" cy="575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Text Box 37"/>
            <p:cNvSpPr txBox="1">
              <a:spLocks noChangeArrowheads="1"/>
            </p:cNvSpPr>
            <p:nvPr/>
          </p:nvSpPr>
          <p:spPr bwMode="auto">
            <a:xfrm>
              <a:off x="541" y="1439"/>
              <a:ext cx="1510" cy="53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700">
                  <a:solidFill>
                    <a:srgbClr val="660033"/>
                  </a:solidFill>
                  <a:latin typeface="Impact" pitchFamily="34" charset="0"/>
                </a:rPr>
                <a:t>Foundation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700">
                  <a:solidFill>
                    <a:srgbClr val="660033"/>
                  </a:solidFill>
                  <a:latin typeface="Impact" pitchFamily="34" charset="0"/>
                </a:rPr>
                <a:t>of Substance</a:t>
              </a:r>
            </a:p>
          </p:txBody>
        </p:sp>
      </p:grpSp>
      <p:grpSp>
        <p:nvGrpSpPr>
          <p:cNvPr id="27686" name="Group 38"/>
          <p:cNvGrpSpPr>
            <a:grpSpLocks/>
          </p:cNvGrpSpPr>
          <p:nvPr/>
        </p:nvGrpSpPr>
        <p:grpSpPr bwMode="auto">
          <a:xfrm>
            <a:off x="5791200" y="2362200"/>
            <a:ext cx="533400" cy="76200"/>
            <a:chOff x="1488" y="1428"/>
            <a:chExt cx="288" cy="48"/>
          </a:xfrm>
        </p:grpSpPr>
        <p:sp>
          <p:nvSpPr>
            <p:cNvPr id="27687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632" y="1428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660033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7688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1488" y="1428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660033"/>
                  </a:solidFill>
                  <a:latin typeface="Arial Black"/>
                </a:rPr>
                <a:t>_</a:t>
              </a:r>
            </a:p>
          </p:txBody>
        </p:sp>
      </p:grpSp>
      <p:grpSp>
        <p:nvGrpSpPr>
          <p:cNvPr id="27689" name="Group 41"/>
          <p:cNvGrpSpPr>
            <a:grpSpLocks/>
          </p:cNvGrpSpPr>
          <p:nvPr/>
        </p:nvGrpSpPr>
        <p:grpSpPr bwMode="auto">
          <a:xfrm>
            <a:off x="4800600" y="2286000"/>
            <a:ext cx="1752600" cy="1600200"/>
            <a:chOff x="3024" y="1440"/>
            <a:chExt cx="1104" cy="1008"/>
          </a:xfrm>
        </p:grpSpPr>
        <p:grpSp>
          <p:nvGrpSpPr>
            <p:cNvPr id="27690" name="Group 42"/>
            <p:cNvGrpSpPr>
              <a:grpSpLocks/>
            </p:cNvGrpSpPr>
            <p:nvPr/>
          </p:nvGrpSpPr>
          <p:grpSpPr bwMode="auto">
            <a:xfrm>
              <a:off x="3024" y="1776"/>
              <a:ext cx="1104" cy="336"/>
              <a:chOff x="3024" y="1776"/>
              <a:chExt cx="1104" cy="336"/>
            </a:xfrm>
          </p:grpSpPr>
          <p:grpSp>
            <p:nvGrpSpPr>
              <p:cNvPr id="27691" name="Group 43"/>
              <p:cNvGrpSpPr>
                <a:grpSpLocks/>
              </p:cNvGrpSpPr>
              <p:nvPr/>
            </p:nvGrpSpPr>
            <p:grpSpPr bwMode="auto">
              <a:xfrm rot="18922426" flipV="1">
                <a:off x="3276" y="1776"/>
                <a:ext cx="852" cy="47"/>
                <a:chOff x="1488" y="1428"/>
                <a:chExt cx="288" cy="48"/>
              </a:xfrm>
            </p:grpSpPr>
            <p:sp>
              <p:nvSpPr>
                <p:cNvPr id="27692" name="WordArt 4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32" y="1428"/>
                  <a:ext cx="144" cy="4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12700">
                        <a:noFill/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  <p:sp>
              <p:nvSpPr>
                <p:cNvPr id="27693" name="WordArt 4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88" y="1428"/>
                  <a:ext cx="144" cy="4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12700">
                        <a:noFill/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</p:grpSp>
          <p:grpSp>
            <p:nvGrpSpPr>
              <p:cNvPr id="27694" name="Group 46"/>
              <p:cNvGrpSpPr>
                <a:grpSpLocks/>
              </p:cNvGrpSpPr>
              <p:nvPr/>
            </p:nvGrpSpPr>
            <p:grpSpPr bwMode="auto">
              <a:xfrm>
                <a:off x="3024" y="2064"/>
                <a:ext cx="384" cy="48"/>
                <a:chOff x="1488" y="1428"/>
                <a:chExt cx="288" cy="48"/>
              </a:xfrm>
            </p:grpSpPr>
            <p:sp>
              <p:nvSpPr>
                <p:cNvPr id="27695" name="WordArt 4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32" y="1428"/>
                  <a:ext cx="144" cy="4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12700">
                        <a:noFill/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  <p:sp>
              <p:nvSpPr>
                <p:cNvPr id="27696" name="WordArt 4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88" y="1428"/>
                  <a:ext cx="144" cy="4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12700">
                        <a:noFill/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</p:grpSp>
        </p:grpSp>
        <p:grpSp>
          <p:nvGrpSpPr>
            <p:cNvPr id="27697" name="Group 49"/>
            <p:cNvGrpSpPr>
              <a:grpSpLocks/>
            </p:cNvGrpSpPr>
            <p:nvPr/>
          </p:nvGrpSpPr>
          <p:grpSpPr bwMode="auto">
            <a:xfrm rot="17816329" flipV="1">
              <a:off x="3264" y="1920"/>
              <a:ext cx="1008" cy="48"/>
              <a:chOff x="1488" y="1428"/>
              <a:chExt cx="288" cy="48"/>
            </a:xfrm>
          </p:grpSpPr>
          <p:sp>
            <p:nvSpPr>
              <p:cNvPr id="27698" name="WordArt 5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32" y="1428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noFill/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27699" name="WordArt 5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88" y="1428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noFill/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</p:grpSp>
      </p:grpSp>
      <p:grpSp>
        <p:nvGrpSpPr>
          <p:cNvPr id="27700" name="Group 52"/>
          <p:cNvGrpSpPr>
            <a:grpSpLocks/>
          </p:cNvGrpSpPr>
          <p:nvPr/>
        </p:nvGrpSpPr>
        <p:grpSpPr bwMode="auto">
          <a:xfrm>
            <a:off x="304800" y="3384550"/>
            <a:ext cx="2139950" cy="800100"/>
            <a:chOff x="528" y="2389"/>
            <a:chExt cx="1536" cy="575"/>
          </a:xfrm>
        </p:grpSpPr>
        <p:sp>
          <p:nvSpPr>
            <p:cNvPr id="27701" name="Rectangle 53"/>
            <p:cNvSpPr>
              <a:spLocks noChangeArrowheads="1"/>
            </p:cNvSpPr>
            <p:nvPr/>
          </p:nvSpPr>
          <p:spPr bwMode="auto">
            <a:xfrm>
              <a:off x="528" y="2389"/>
              <a:ext cx="1536" cy="575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Text Box 54"/>
            <p:cNvSpPr txBox="1">
              <a:spLocks noChangeArrowheads="1"/>
            </p:cNvSpPr>
            <p:nvPr/>
          </p:nvSpPr>
          <p:spPr bwMode="auto">
            <a:xfrm>
              <a:off x="588" y="2430"/>
              <a:ext cx="1416" cy="52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600">
                  <a:solidFill>
                    <a:srgbClr val="000099"/>
                  </a:solidFill>
                  <a:latin typeface="Impact" pitchFamily="34" charset="0"/>
                </a:rPr>
                <a:t>Foundation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600">
                  <a:solidFill>
                    <a:srgbClr val="000099"/>
                  </a:solidFill>
                  <a:latin typeface="Impact" pitchFamily="34" charset="0"/>
                </a:rPr>
                <a:t>of Faith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60" grpId="0" animBg="1"/>
      <p:bldP spid="27665" grpId="0" animBg="1"/>
      <p:bldP spid="27675" grpId="0"/>
      <p:bldP spid="27676" grpId="0"/>
      <p:bldP spid="27677" grpId="0"/>
      <p:bldP spid="27681" grpId="0" animBg="1"/>
      <p:bldP spid="276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762000" y="1905000"/>
            <a:ext cx="7620000" cy="4419600"/>
          </a:xfrm>
          <a:prstGeom prst="rect">
            <a:avLst/>
          </a:prstGeom>
          <a:effectLst>
            <a:outerShdw dist="38100" dir="54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outerShdw dist="38100" algn="ctr" rotWithShape="0">
                    <a:schemeClr val="tx1"/>
                  </a:outerShdw>
                </a:effectLst>
                <a:latin typeface="Papyrus"/>
              </a:rPr>
              <a:t>The Number of Generations</a:t>
            </a:r>
          </a:p>
          <a:p>
            <a:pPr algn="ctr"/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outerShdw dist="38100" algn="ctr" rotWithShape="0">
                    <a:schemeClr val="tx1"/>
                  </a:outerShdw>
                </a:effectLst>
                <a:latin typeface="Papyrus"/>
              </a:rPr>
              <a:t>or Years in the Periods</a:t>
            </a:r>
          </a:p>
          <a:p>
            <a:pPr algn="ctr"/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outerShdw dist="38100" algn="ctr" rotWithShape="0">
                    <a:schemeClr val="tx1"/>
                  </a:outerShdw>
                </a:effectLst>
                <a:latin typeface="Papyrus"/>
              </a:rPr>
              <a:t>of the Age of the Providence</a:t>
            </a:r>
          </a:p>
          <a:p>
            <a:pPr algn="ctr"/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outerShdw dist="38100" algn="ctr" rotWithShape="0">
                    <a:schemeClr val="tx1"/>
                  </a:outerShdw>
                </a:effectLst>
                <a:latin typeface="Papyrus"/>
              </a:rPr>
              <a:t>to Lay the Foundation</a:t>
            </a:r>
          </a:p>
          <a:p>
            <a:pPr algn="ctr"/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outerShdw dist="38100" algn="ctr" rotWithShape="0">
                    <a:schemeClr val="tx1"/>
                  </a:outerShdw>
                </a:effectLst>
                <a:latin typeface="Papyrus"/>
              </a:rPr>
              <a:t>for Restoration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2324100" y="381000"/>
            <a:ext cx="4495800" cy="990600"/>
            <a:chOff x="624" y="144"/>
            <a:chExt cx="4464" cy="768"/>
          </a:xfrm>
        </p:grpSpPr>
        <p:sp>
          <p:nvSpPr>
            <p:cNvPr id="29700" name="AutoShape 4"/>
            <p:cNvSpPr>
              <a:spLocks noChangeArrowheads="1"/>
            </p:cNvSpPr>
            <p:nvPr/>
          </p:nvSpPr>
          <p:spPr bwMode="auto">
            <a:xfrm>
              <a:off x="624" y="144"/>
              <a:ext cx="4464" cy="76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7A3D00"/>
                </a:gs>
                <a:gs pos="50000">
                  <a:srgbClr val="FFD317"/>
                </a:gs>
                <a:gs pos="100000">
                  <a:srgbClr val="7A3D00"/>
                </a:gs>
              </a:gsLst>
              <a:lin ang="2700000" scaled="1"/>
            </a:gradFill>
            <a:ln w="28575">
              <a:solidFill>
                <a:srgbClr val="542A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970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40" y="313"/>
              <a:ext cx="4056" cy="4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542A00"/>
                    </a:solidFill>
                    <a:round/>
                    <a:headEnd/>
                    <a:tailEnd/>
                  </a:ln>
                  <a:solidFill>
                    <a:srgbClr val="FFF7D5"/>
                  </a:solidFill>
                  <a:effectLst>
                    <a:outerShdw dist="35921" dir="2700000" algn="ctr" rotWithShape="0">
                      <a:srgbClr val="542A00"/>
                    </a:outerShdw>
                  </a:effectLst>
                  <a:latin typeface="Papyrus"/>
                </a:rPr>
                <a:t>Section 2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/>
          </p:cNvSpPr>
          <p:nvPr/>
        </p:nvSpPr>
        <p:spPr bwMode="auto">
          <a:xfrm rot="10800000">
            <a:off x="2895600" y="2057400"/>
            <a:ext cx="914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5B00B6"/>
                </a:solidFill>
                <a:latin typeface="Arial Rounded MT Bold"/>
              </a:rPr>
              <a:t>……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033463" y="5638800"/>
            <a:ext cx="7196137" cy="728663"/>
            <a:chOff x="603" y="3552"/>
            <a:chExt cx="4533" cy="459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816" y="3615"/>
              <a:ext cx="4320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According to the principle of predestination, since God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absolutely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predestines His Will, He surely will realize it one day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600">
                  <a:solidFill>
                    <a:schemeClr val="bg1"/>
                  </a:solidFill>
                  <a:latin typeface="Arial Narrow" pitchFamily="34" charset="0"/>
                </a:rPr>
                <a:t>(p. 291-2).</a:t>
              </a:r>
              <a:endParaRPr lang="en-US" sz="16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603" y="3552"/>
              <a:ext cx="213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28600" y="114300"/>
            <a:ext cx="8763000" cy="571500"/>
          </a:xfrm>
          <a:prstGeom prst="rect">
            <a:avLst/>
          </a:prstGeom>
          <a:ln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700" dirty="0">
                <a:solidFill>
                  <a:srgbClr val="000099"/>
                </a:solidFill>
                <a:effectLst>
                  <a:outerShdw dist="25400" dir="2400000" algn="ctr" rotWithShape="0">
                    <a:schemeClr val="bg1"/>
                  </a:outerShdw>
                </a:effectLst>
                <a:latin typeface="Fette Engschrift" pitchFamily="2" charset="0"/>
              </a:rPr>
              <a:t>2.1  Why and How the Providence of Restoration Is Prolonged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28600" y="915988"/>
            <a:ext cx="3352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u="sng">
                <a:solidFill>
                  <a:srgbClr val="000099"/>
                </a:solidFill>
                <a:latin typeface="Arial Black" pitchFamily="34" charset="0"/>
              </a:rPr>
              <a:t>Why Prolonged?</a:t>
            </a:r>
          </a:p>
        </p:txBody>
      </p:sp>
      <p:sp>
        <p:nvSpPr>
          <p:cNvPr id="31753" name="AutoShape 9" descr="603057"/>
          <p:cNvSpPr>
            <a:spLocks noChangeArrowheads="1"/>
          </p:cNvSpPr>
          <p:nvPr/>
        </p:nvSpPr>
        <p:spPr bwMode="auto">
          <a:xfrm>
            <a:off x="304800" y="1704975"/>
            <a:ext cx="2362200" cy="762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sz="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09575" y="1827213"/>
            <a:ext cx="21526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5400" dir="10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God's Will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886200" y="1735138"/>
            <a:ext cx="48768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000099"/>
                </a:solidFill>
                <a:latin typeface="Arial Black" pitchFamily="34" charset="0"/>
              </a:rPr>
              <a:t>Absolute predestination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1" grpId="0" animBg="1"/>
      <p:bldP spid="31752" grpId="0"/>
      <p:bldP spid="31753" grpId="0" animBg="1"/>
      <p:bldP spid="31754" grpId="0"/>
      <p:bldP spid="317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Group of People"/>
          <p:cNvSpPr>
            <a:spLocks noChangeArrowheads="1"/>
          </p:cNvSpPr>
          <p:nvPr/>
        </p:nvSpPr>
        <p:spPr bwMode="auto">
          <a:xfrm>
            <a:off x="6324600" y="2895600"/>
            <a:ext cx="2514600" cy="1397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 b="-127967"/>
            </a:stretch>
          </a:blip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 sz="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80000"/>
              </a:lnSpc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324600" y="3213100"/>
            <a:ext cx="2590800" cy="749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Arial Black" pitchFamily="34" charset="0"/>
              </a:rPr>
              <a:t>Human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Arial Black" pitchFamily="34" charset="0"/>
              </a:rPr>
              <a:t>responsibility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" y="4495800"/>
            <a:ext cx="3429000" cy="774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800">
                <a:solidFill>
                  <a:srgbClr val="000099"/>
                </a:solidFill>
                <a:latin typeface="Arial Black" pitchFamily="34" charset="0"/>
              </a:rPr>
              <a:t>Conditional</a:t>
            </a:r>
          </a:p>
          <a:p>
            <a:pPr eaLnBrk="0" hangingPunct="0">
              <a:lnSpc>
                <a:spcPct val="80000"/>
              </a:lnSpc>
            </a:pPr>
            <a:r>
              <a:rPr lang="en-US" sz="2800">
                <a:solidFill>
                  <a:srgbClr val="000099"/>
                </a:solidFill>
                <a:latin typeface="Arial Black" pitchFamily="34" charset="0"/>
              </a:rPr>
              <a:t>predestination</a:t>
            </a:r>
          </a:p>
        </p:txBody>
      </p:sp>
      <p:sp>
        <p:nvSpPr>
          <p:cNvPr id="33797" name="WordArt 5"/>
          <p:cNvSpPr>
            <a:spLocks noChangeArrowheads="1" noChangeShapeType="1"/>
          </p:cNvSpPr>
          <p:nvPr/>
        </p:nvSpPr>
        <p:spPr bwMode="auto">
          <a:xfrm rot="10800000">
            <a:off x="2895600" y="2057400"/>
            <a:ext cx="914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5B00B6"/>
                </a:solidFill>
                <a:latin typeface="Arial Rounded MT Bold"/>
              </a:rPr>
              <a:t>……</a:t>
            </a:r>
          </a:p>
        </p:txBody>
      </p:sp>
      <p:sp>
        <p:nvSpPr>
          <p:cNvPr id="33798" name="AutoShape 6" descr="295027"/>
          <p:cNvSpPr>
            <a:spLocks noChangeArrowheads="1"/>
          </p:cNvSpPr>
          <p:nvPr/>
        </p:nvSpPr>
        <p:spPr bwMode="auto">
          <a:xfrm>
            <a:off x="3352800" y="2897188"/>
            <a:ext cx="2438400" cy="1397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 sz="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80000"/>
              </a:lnSpc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76600" y="3213100"/>
            <a:ext cx="2590800" cy="749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God’s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responsibility</a:t>
            </a: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5867400" y="3367088"/>
            <a:ext cx="3921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6699"/>
                    </a:gs>
                    <a:gs pos="100000">
                      <a:srgbClr val="000066"/>
                    </a:gs>
                  </a:gsLst>
                  <a:lin ang="0" scaled="1"/>
                </a:gradFill>
                <a:latin typeface="Impact"/>
              </a:rPr>
              <a:t>+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28600" y="114300"/>
            <a:ext cx="8763000" cy="571500"/>
          </a:xfrm>
          <a:prstGeom prst="rect">
            <a:avLst/>
          </a:prstGeom>
          <a:ln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700" dirty="0">
                <a:solidFill>
                  <a:srgbClr val="000099"/>
                </a:solidFill>
                <a:effectLst>
                  <a:outerShdw dist="25400" dir="2400000" algn="ctr" rotWithShape="0">
                    <a:schemeClr val="bg1"/>
                  </a:outerShdw>
                </a:effectLst>
                <a:latin typeface="Fette Engschrift" pitchFamily="2" charset="0"/>
              </a:rPr>
              <a:t>2.1  Why and How the Providence of Restoration Is Prolonged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28600" y="915988"/>
            <a:ext cx="3352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u="sng">
                <a:solidFill>
                  <a:srgbClr val="000099"/>
                </a:solidFill>
                <a:latin typeface="Arial Black" pitchFamily="34" charset="0"/>
              </a:rPr>
              <a:t>Why Prolonged?</a:t>
            </a:r>
          </a:p>
        </p:txBody>
      </p: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881063" y="5638800"/>
            <a:ext cx="7424737" cy="914400"/>
            <a:chOff x="363" y="3552"/>
            <a:chExt cx="4677" cy="576"/>
          </a:xfrm>
        </p:grpSpPr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549" y="3581"/>
              <a:ext cx="4491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However, whether God’s 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Will  is  fulfilled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 through any particular individual is conditional upon the fulfillment of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his portion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of responsibility, which is in addition to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God’s portion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of responsibility.</a:t>
              </a:r>
              <a:endParaRPr lang="en-US" sz="2000" b="1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363" y="3552"/>
              <a:ext cx="2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2873375" y="3432175"/>
            <a:ext cx="327025" cy="327025"/>
            <a:chOff x="3264" y="2208"/>
            <a:chExt cx="349" cy="240"/>
          </a:xfrm>
        </p:grpSpPr>
        <p:sp>
          <p:nvSpPr>
            <p:cNvPr id="3380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264" y="2208"/>
              <a:ext cx="349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666699"/>
                  </a:solidFill>
                  <a:latin typeface="Impact"/>
                </a:rPr>
                <a:t>-</a:t>
              </a:r>
            </a:p>
          </p:txBody>
        </p:sp>
        <p:sp>
          <p:nvSpPr>
            <p:cNvPr id="3380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264" y="2352"/>
              <a:ext cx="349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666699"/>
                  </a:solidFill>
                  <a:latin typeface="Impact"/>
                </a:rPr>
                <a:t>-</a:t>
              </a:r>
            </a:p>
          </p:txBody>
        </p:sp>
      </p:grpSp>
      <p:sp>
        <p:nvSpPr>
          <p:cNvPr id="33810" name="AutoShape 18" descr="479009"/>
          <p:cNvSpPr>
            <a:spLocks noChangeArrowheads="1"/>
          </p:cNvSpPr>
          <p:nvPr/>
        </p:nvSpPr>
        <p:spPr bwMode="auto">
          <a:xfrm>
            <a:off x="304800" y="2897188"/>
            <a:ext cx="2438400" cy="139700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 b="-161818"/>
            </a:stretch>
          </a:blip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 sz="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80000"/>
              </a:lnSpc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3811" name="AutoShape 19" descr="603057"/>
          <p:cNvSpPr>
            <a:spLocks noChangeArrowheads="1"/>
          </p:cNvSpPr>
          <p:nvPr/>
        </p:nvSpPr>
        <p:spPr bwMode="auto">
          <a:xfrm>
            <a:off x="304800" y="1704975"/>
            <a:ext cx="2362200" cy="7620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sz="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409575" y="1827213"/>
            <a:ext cx="21526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5400" dir="10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God's Will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886200" y="1735138"/>
            <a:ext cx="48768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000099"/>
                </a:solidFill>
                <a:latin typeface="Arial Black" pitchFamily="34" charset="0"/>
              </a:rPr>
              <a:t>Absolute predestination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342900" y="3213100"/>
            <a:ext cx="2362200" cy="749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5400" dir="108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rgbClr val="000099"/>
                </a:solidFill>
                <a:latin typeface="Arial Black" pitchFamily="34" charset="0"/>
              </a:rPr>
              <a:t>Fulfillment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rgbClr val="000099"/>
                </a:solidFill>
                <a:latin typeface="Arial Black" pitchFamily="34" charset="0"/>
              </a:rPr>
              <a:t>of God’s Will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 animBg="1"/>
      <p:bldP spid="33799" grpId="0"/>
      <p:bldP spid="33800" grpId="0" animBg="1"/>
      <p:bldP spid="33810" grpId="0" animBg="1"/>
      <p:bldP spid="338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4495800"/>
            <a:ext cx="3429000" cy="774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800">
                <a:solidFill>
                  <a:srgbClr val="000099"/>
                </a:solidFill>
                <a:latin typeface="Arial Black" pitchFamily="34" charset="0"/>
              </a:rPr>
              <a:t>Conditional</a:t>
            </a:r>
          </a:p>
          <a:p>
            <a:pPr eaLnBrk="0" hangingPunct="0">
              <a:lnSpc>
                <a:spcPct val="80000"/>
              </a:lnSpc>
            </a:pPr>
            <a:r>
              <a:rPr lang="en-US" sz="2800">
                <a:solidFill>
                  <a:srgbClr val="000099"/>
                </a:solidFill>
                <a:latin typeface="Arial Black" pitchFamily="34" charset="0"/>
              </a:rPr>
              <a:t>predestination</a:t>
            </a:r>
          </a:p>
        </p:txBody>
      </p:sp>
      <p:sp>
        <p:nvSpPr>
          <p:cNvPr id="35843" name="AutoShape 3" descr="603057"/>
          <p:cNvSpPr>
            <a:spLocks noChangeArrowheads="1"/>
          </p:cNvSpPr>
          <p:nvPr/>
        </p:nvSpPr>
        <p:spPr bwMode="auto">
          <a:xfrm>
            <a:off x="304800" y="1704975"/>
            <a:ext cx="2362200" cy="762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sz="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09575" y="1827213"/>
            <a:ext cx="215265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5400" dir="10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God's Will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86200" y="1735138"/>
            <a:ext cx="48768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000099"/>
                </a:solidFill>
                <a:latin typeface="Arial Black" pitchFamily="34" charset="0"/>
              </a:rPr>
              <a:t>Absolute predestination</a:t>
            </a:r>
          </a:p>
        </p:txBody>
      </p:sp>
      <p:sp>
        <p:nvSpPr>
          <p:cNvPr id="35846" name="WordArt 6"/>
          <p:cNvSpPr>
            <a:spLocks noChangeArrowheads="1" noChangeShapeType="1"/>
          </p:cNvSpPr>
          <p:nvPr/>
        </p:nvSpPr>
        <p:spPr bwMode="auto">
          <a:xfrm rot="10800000">
            <a:off x="2895600" y="2057400"/>
            <a:ext cx="914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5B00B6"/>
                </a:solidFill>
                <a:latin typeface="Arial Rounded MT Bold"/>
              </a:rPr>
              <a:t>……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5867400" y="3367088"/>
            <a:ext cx="3921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6699"/>
                    </a:gs>
                    <a:gs pos="100000">
                      <a:srgbClr val="000066"/>
                    </a:gs>
                  </a:gsLst>
                  <a:lin ang="0" scaled="1"/>
                </a:gradFill>
                <a:latin typeface="Impact"/>
              </a:rPr>
              <a:t>+</a:t>
            </a:r>
          </a:p>
        </p:txBody>
      </p:sp>
      <p:grpSp>
        <p:nvGrpSpPr>
          <p:cNvPr id="35848" name="Group 8"/>
          <p:cNvGrpSpPr>
            <a:grpSpLocks/>
          </p:cNvGrpSpPr>
          <p:nvPr/>
        </p:nvGrpSpPr>
        <p:grpSpPr bwMode="auto">
          <a:xfrm>
            <a:off x="2873375" y="3432175"/>
            <a:ext cx="327025" cy="327025"/>
            <a:chOff x="3264" y="2208"/>
            <a:chExt cx="349" cy="240"/>
          </a:xfrm>
        </p:grpSpPr>
        <p:sp>
          <p:nvSpPr>
            <p:cNvPr id="3584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64" y="2208"/>
              <a:ext cx="349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666699"/>
                  </a:solidFill>
                  <a:latin typeface="Impact"/>
                </a:rPr>
                <a:t>-</a:t>
              </a:r>
            </a:p>
          </p:txBody>
        </p:sp>
        <p:sp>
          <p:nvSpPr>
            <p:cNvPr id="3585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264" y="2352"/>
              <a:ext cx="349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666699"/>
                  </a:solidFill>
                  <a:latin typeface="Impact"/>
                </a:rPr>
                <a:t>-</a:t>
              </a:r>
            </a:p>
          </p:txBody>
        </p:sp>
      </p:grpSp>
      <p:sp>
        <p:nvSpPr>
          <p:cNvPr id="35851" name="AutoShape 11" descr="479009"/>
          <p:cNvSpPr>
            <a:spLocks noChangeArrowheads="1"/>
          </p:cNvSpPr>
          <p:nvPr/>
        </p:nvSpPr>
        <p:spPr bwMode="auto">
          <a:xfrm>
            <a:off x="304800" y="2897188"/>
            <a:ext cx="2438400" cy="1397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 b="-161818"/>
            </a:stretch>
          </a:blip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 sz="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80000"/>
              </a:lnSpc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42900" y="3213100"/>
            <a:ext cx="2362200" cy="749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5400" dir="108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rgbClr val="000099"/>
                </a:solidFill>
                <a:latin typeface="Arial Black" pitchFamily="34" charset="0"/>
              </a:rPr>
              <a:t>Fulfillment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rgbClr val="000099"/>
                </a:solidFill>
                <a:latin typeface="Arial Black" pitchFamily="34" charset="0"/>
              </a:rPr>
              <a:t>of God’s Will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28600" y="114300"/>
            <a:ext cx="8763000" cy="571500"/>
          </a:xfrm>
          <a:prstGeom prst="rect">
            <a:avLst/>
          </a:prstGeom>
          <a:ln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700" dirty="0">
                <a:solidFill>
                  <a:srgbClr val="000099"/>
                </a:solidFill>
                <a:effectLst>
                  <a:outerShdw dist="25400" dir="2400000" algn="ctr" rotWithShape="0">
                    <a:schemeClr val="bg1"/>
                  </a:outerShdw>
                </a:effectLst>
                <a:latin typeface="Fette Engschrift" pitchFamily="2" charset="0"/>
              </a:rPr>
              <a:t>2.1  Why and How the Providence of Restoration Is Prolonged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28600" y="915988"/>
            <a:ext cx="3352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u="sng">
                <a:solidFill>
                  <a:srgbClr val="000099"/>
                </a:solidFill>
                <a:latin typeface="Arial Black" pitchFamily="34" charset="0"/>
              </a:rPr>
              <a:t>Why Prolonged?</a:t>
            </a:r>
          </a:p>
        </p:txBody>
      </p: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957263" y="5592763"/>
            <a:ext cx="7348537" cy="1116012"/>
            <a:chOff x="603" y="3523"/>
            <a:chExt cx="4629" cy="703"/>
          </a:xfrm>
        </p:grpSpPr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789" y="3552"/>
              <a:ext cx="4443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Accordingly, when the Will is not fulfilled because the responsible person fails, God will choose another person in a different era to take his place. God will continue His work until its complete fulfillment, prolonging the providence in the process.</a:t>
              </a:r>
              <a:endParaRPr lang="en-US" sz="2000" b="1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5858" name="Text Box 18"/>
            <p:cNvSpPr txBox="1">
              <a:spLocks noChangeArrowheads="1"/>
            </p:cNvSpPr>
            <p:nvPr/>
          </p:nvSpPr>
          <p:spPr bwMode="auto">
            <a:xfrm>
              <a:off x="603" y="3523"/>
              <a:ext cx="2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5859" name="AutoShape 19" descr="295027"/>
          <p:cNvSpPr>
            <a:spLocks noChangeArrowheads="1"/>
          </p:cNvSpPr>
          <p:nvPr/>
        </p:nvSpPr>
        <p:spPr bwMode="auto">
          <a:xfrm>
            <a:off x="3352800" y="2897188"/>
            <a:ext cx="2438400" cy="139700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 sz="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80000"/>
              </a:lnSpc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276600" y="3213100"/>
            <a:ext cx="2590800" cy="749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God’s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responsibility</a:t>
            </a:r>
          </a:p>
        </p:txBody>
      </p:sp>
      <p:sp>
        <p:nvSpPr>
          <p:cNvPr id="35861" name="AutoShape 21" descr="Group of People"/>
          <p:cNvSpPr>
            <a:spLocks noChangeArrowheads="1"/>
          </p:cNvSpPr>
          <p:nvPr/>
        </p:nvSpPr>
        <p:spPr bwMode="auto">
          <a:xfrm>
            <a:off x="6324600" y="2895600"/>
            <a:ext cx="2514600" cy="13970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 b="-127967"/>
            </a:stretch>
          </a:blipFill>
          <a:ln w="1905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endParaRPr lang="en-US" sz="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80000"/>
              </a:lnSpc>
            </a:pP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6324600" y="3213100"/>
            <a:ext cx="2590800" cy="749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Arial Black" pitchFamily="34" charset="0"/>
              </a:rPr>
              <a:t>Human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Arial Black" pitchFamily="34" charset="0"/>
              </a:rPr>
              <a:t>responsibility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352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u="sng" dirty="0">
                <a:solidFill>
                  <a:srgbClr val="000099"/>
                </a:solidFill>
                <a:latin typeface="Arial Black" pitchFamily="34" charset="0"/>
              </a:rPr>
              <a:t>How Prolonged?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1125538" y="5535613"/>
            <a:ext cx="6951662" cy="1169987"/>
            <a:chOff x="555" y="3456"/>
            <a:chExt cx="4379" cy="737"/>
          </a:xfrm>
        </p:grpSpPr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768" y="3504"/>
              <a:ext cx="4166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According to the Principle of Creation, 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 is a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being of the number three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. 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All things created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in His likeness manifest themselves through a 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three-stage process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 with respect to their mode of existence, movement and growth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600">
                  <a:solidFill>
                    <a:schemeClr val="bg1"/>
                  </a:solidFill>
                  <a:latin typeface="Arial Narrow" pitchFamily="34" charset="0"/>
                </a:rPr>
                <a:t>(p. 292)</a:t>
              </a:r>
              <a:r>
                <a:rPr lang="en-US" sz="16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1600" b="1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555" y="3456"/>
              <a:ext cx="21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7895" name="WordArt 7"/>
          <p:cNvSpPr>
            <a:spLocks noChangeArrowheads="1" noChangeShapeType="1"/>
          </p:cNvSpPr>
          <p:nvPr/>
        </p:nvSpPr>
        <p:spPr bwMode="auto">
          <a:xfrm rot="10800000">
            <a:off x="2209800" y="1620838"/>
            <a:ext cx="914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5B00B6"/>
                  </a:solidFill>
                  <a:round/>
                  <a:headEnd/>
                  <a:tailEnd/>
                </a:ln>
                <a:solidFill>
                  <a:srgbClr val="380070"/>
                </a:solidFill>
                <a:latin typeface="Arial Rounded MT Bold"/>
              </a:rPr>
              <a:t>……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352800" y="1049338"/>
            <a:ext cx="4191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rgbClr val="3F007E"/>
                </a:solidFill>
                <a:latin typeface="Arial Narrow" pitchFamily="34" charset="0"/>
              </a:rPr>
              <a:t>Being of number three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352800" y="1565275"/>
            <a:ext cx="4191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rgbClr val="3F007E"/>
                </a:solidFill>
                <a:latin typeface="Arial Narrow" pitchFamily="34" charset="0"/>
              </a:rPr>
              <a:t>[Principle of Creation]</a:t>
            </a:r>
          </a:p>
        </p:txBody>
      </p:sp>
      <p:sp>
        <p:nvSpPr>
          <p:cNvPr id="37898" name="WordArt 10"/>
          <p:cNvSpPr>
            <a:spLocks noChangeArrowheads="1" noChangeShapeType="1"/>
          </p:cNvSpPr>
          <p:nvPr/>
        </p:nvSpPr>
        <p:spPr bwMode="auto">
          <a:xfrm rot="10800000">
            <a:off x="2209800" y="3497263"/>
            <a:ext cx="914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Rounded MT Bold"/>
              </a:rPr>
              <a:t>……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352800" y="2954338"/>
            <a:ext cx="4191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003300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600" b="1" dirty="0">
                <a:solidFill>
                  <a:srgbClr val="006600"/>
                </a:solidFill>
                <a:latin typeface="Arial Narrow" pitchFamily="34" charset="0"/>
              </a:rPr>
              <a:t>Three-stage process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352800" y="3411538"/>
            <a:ext cx="5181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003300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6600"/>
                </a:solidFill>
                <a:latin typeface="Arial Narrow" pitchFamily="34" charset="0"/>
              </a:rPr>
              <a:t>(Existence, movement, and growth)</a:t>
            </a: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 rot="10800000" flipV="1">
            <a:off x="1255713" y="2039938"/>
            <a:ext cx="161925" cy="874712"/>
          </a:xfrm>
          <a:prstGeom prst="downArrow">
            <a:avLst>
              <a:gd name="adj1" fmla="val 50000"/>
              <a:gd name="adj2" fmla="val 135049"/>
            </a:avLst>
          </a:prstGeom>
          <a:gradFill rotWithShape="1">
            <a:gsLst>
              <a:gs pos="0">
                <a:schemeClr val="bg1"/>
              </a:gs>
              <a:gs pos="100000">
                <a:srgbClr val="5B00B6"/>
              </a:gs>
            </a:gsLst>
            <a:lin ang="5400000" scaled="1"/>
          </a:gradFill>
          <a:ln w="9525" algn="ctr">
            <a:solidFill>
              <a:srgbClr val="5B00B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37902" name="Oval 14" descr="740053"/>
          <p:cNvSpPr>
            <a:spLocks noChangeArrowheads="1"/>
          </p:cNvSpPr>
          <p:nvPr/>
        </p:nvSpPr>
        <p:spPr bwMode="auto">
          <a:xfrm>
            <a:off x="762000" y="2957513"/>
            <a:ext cx="1166813" cy="1154112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 algn="ctr">
            <a:solidFill>
              <a:srgbClr val="00FF00"/>
            </a:solidFill>
            <a:round/>
            <a:headEnd/>
            <a:tailEnd/>
          </a:ln>
          <a:effectLst>
            <a:outerShdw dist="64758" dir="4721404" algn="ctr" rotWithShape="0">
              <a:srgbClr val="00CC00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3600">
              <a:solidFill>
                <a:srgbClr val="5A002D"/>
              </a:solidFill>
              <a:latin typeface="Impact" pitchFamily="34" charset="0"/>
            </a:endParaRPr>
          </a:p>
        </p:txBody>
      </p:sp>
      <p:sp>
        <p:nvSpPr>
          <p:cNvPr id="37903" name="WordArt 15"/>
          <p:cNvSpPr>
            <a:spLocks noChangeArrowheads="1" noChangeShapeType="1" noTextEdit="1"/>
          </p:cNvSpPr>
          <p:nvPr/>
        </p:nvSpPr>
        <p:spPr bwMode="auto">
          <a:xfrm>
            <a:off x="893763" y="3314700"/>
            <a:ext cx="90487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EB"/>
                </a:solidFill>
                <a:latin typeface="Arial Black"/>
              </a:rPr>
              <a:t>Creation</a:t>
            </a:r>
          </a:p>
        </p:txBody>
      </p: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815975" y="1136650"/>
            <a:ext cx="1057275" cy="1044575"/>
            <a:chOff x="514" y="716"/>
            <a:chExt cx="666" cy="658"/>
          </a:xfrm>
        </p:grpSpPr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514" y="716"/>
              <a:ext cx="666" cy="6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3790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87" y="888"/>
              <a:ext cx="513" cy="3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5" grpId="0" animBg="1"/>
      <p:bldP spid="37896" grpId="0"/>
      <p:bldP spid="37897" grpId="0"/>
      <p:bldP spid="37898" grpId="0" animBg="1"/>
      <p:bldP spid="37899" grpId="0"/>
      <p:bldP spid="37900" grpId="0"/>
      <p:bldP spid="37901" grpId="0" animBg="1"/>
      <p:bldP spid="37902" grpId="0" animBg="1"/>
      <p:bldP spid="379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u="sng" dirty="0">
                <a:solidFill>
                  <a:srgbClr val="000099"/>
                </a:solidFill>
                <a:latin typeface="Arial Black" pitchFamily="34" charset="0"/>
              </a:rPr>
              <a:t>How Prolonged?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600200" y="5743575"/>
            <a:ext cx="5791200" cy="657225"/>
            <a:chOff x="720" y="3600"/>
            <a:chExt cx="3648" cy="414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896" y="3648"/>
              <a:ext cx="34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Therefore, whenever the providence of restoration is prolonged, it may extend to as many as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three stages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000" b="1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720" y="3600"/>
              <a:ext cx="24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9946" name="WordArt 10"/>
          <p:cNvSpPr>
            <a:spLocks noChangeArrowheads="1" noChangeShapeType="1"/>
          </p:cNvSpPr>
          <p:nvPr/>
        </p:nvSpPr>
        <p:spPr bwMode="auto">
          <a:xfrm rot="10800000">
            <a:off x="2209800" y="3497263"/>
            <a:ext cx="914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Rounded MT Bold"/>
              </a:rPr>
              <a:t>……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352800" y="2954338"/>
            <a:ext cx="4191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003300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600" b="1">
                <a:solidFill>
                  <a:srgbClr val="006600"/>
                </a:solidFill>
                <a:latin typeface="Arial Narrow" pitchFamily="34" charset="0"/>
              </a:rPr>
              <a:t>Three-stage process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352800" y="3411538"/>
            <a:ext cx="5181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rgbClr val="003300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2800" b="1">
                <a:solidFill>
                  <a:srgbClr val="006600"/>
                </a:solidFill>
                <a:latin typeface="Arial Narrow" pitchFamily="34" charset="0"/>
              </a:rPr>
              <a:t>(Existence, movement, and growth)</a:t>
            </a:r>
          </a:p>
        </p:txBody>
      </p:sp>
      <p:grpSp>
        <p:nvGrpSpPr>
          <p:cNvPr id="39949" name="Group 13"/>
          <p:cNvGrpSpPr>
            <a:grpSpLocks/>
          </p:cNvGrpSpPr>
          <p:nvPr/>
        </p:nvGrpSpPr>
        <p:grpSpPr bwMode="auto">
          <a:xfrm>
            <a:off x="1600200" y="4572000"/>
            <a:ext cx="5943600" cy="609600"/>
            <a:chOff x="1056" y="2832"/>
            <a:chExt cx="3744" cy="384"/>
          </a:xfrm>
        </p:grpSpPr>
        <p:sp>
          <p:nvSpPr>
            <p:cNvPr id="39950" name="Rectangle 14" descr="603035"/>
            <p:cNvSpPr>
              <a:spLocks noChangeArrowheads="1"/>
            </p:cNvSpPr>
            <p:nvPr/>
          </p:nvSpPr>
          <p:spPr bwMode="auto">
            <a:xfrm>
              <a:off x="1056" y="2832"/>
              <a:ext cx="3744" cy="38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b="-550000"/>
              </a:stretch>
            </a:blip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1080" y="2861"/>
              <a:ext cx="3696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25400" dir="108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Prolongation to three stages</a:t>
              </a:r>
              <a:endPara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39952" name="AutoShape 16"/>
          <p:cNvSpPr>
            <a:spLocks noChangeArrowheads="1"/>
          </p:cNvSpPr>
          <p:nvPr/>
        </p:nvSpPr>
        <p:spPr bwMode="auto">
          <a:xfrm rot="10800000" flipV="1">
            <a:off x="1255713" y="2039938"/>
            <a:ext cx="161925" cy="874712"/>
          </a:xfrm>
          <a:prstGeom prst="downArrow">
            <a:avLst>
              <a:gd name="adj1" fmla="val 50000"/>
              <a:gd name="adj2" fmla="val 135049"/>
            </a:avLst>
          </a:prstGeom>
          <a:gradFill rotWithShape="1">
            <a:gsLst>
              <a:gs pos="0">
                <a:schemeClr val="bg1"/>
              </a:gs>
              <a:gs pos="100000">
                <a:srgbClr val="5B00B6"/>
              </a:gs>
            </a:gsLst>
            <a:lin ang="5400000" scaled="1"/>
          </a:gradFill>
          <a:ln w="9525" algn="ctr">
            <a:solidFill>
              <a:srgbClr val="5B00B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grpSp>
        <p:nvGrpSpPr>
          <p:cNvPr id="39953" name="Group 17"/>
          <p:cNvGrpSpPr>
            <a:grpSpLocks/>
          </p:cNvGrpSpPr>
          <p:nvPr/>
        </p:nvGrpSpPr>
        <p:grpSpPr bwMode="auto">
          <a:xfrm>
            <a:off x="815975" y="1136650"/>
            <a:ext cx="1057275" cy="1044575"/>
            <a:chOff x="514" y="716"/>
            <a:chExt cx="666" cy="658"/>
          </a:xfrm>
        </p:grpSpPr>
        <p:sp>
          <p:nvSpPr>
            <p:cNvPr id="39954" name="Oval 18"/>
            <p:cNvSpPr>
              <a:spLocks noChangeArrowheads="1"/>
            </p:cNvSpPr>
            <p:nvPr/>
          </p:nvSpPr>
          <p:spPr bwMode="auto">
            <a:xfrm>
              <a:off x="514" y="716"/>
              <a:ext cx="666" cy="6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3995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87" y="888"/>
              <a:ext cx="513" cy="3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39956" name="Oval 20" descr="740053"/>
          <p:cNvSpPr>
            <a:spLocks noChangeArrowheads="1"/>
          </p:cNvSpPr>
          <p:nvPr/>
        </p:nvSpPr>
        <p:spPr bwMode="auto">
          <a:xfrm>
            <a:off x="762000" y="2957513"/>
            <a:ext cx="1166813" cy="1154112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algn="ctr">
            <a:solidFill>
              <a:srgbClr val="00FF00"/>
            </a:solidFill>
            <a:round/>
            <a:headEnd/>
            <a:tailEnd/>
          </a:ln>
          <a:effectLst>
            <a:outerShdw dist="64758" dir="4721404" algn="ctr" rotWithShape="0">
              <a:srgbClr val="00CC00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3600">
              <a:solidFill>
                <a:srgbClr val="5A002D"/>
              </a:solidFill>
              <a:latin typeface="Impact" pitchFamily="34" charset="0"/>
            </a:endParaRPr>
          </a:p>
        </p:txBody>
      </p:sp>
      <p:sp>
        <p:nvSpPr>
          <p:cNvPr id="39957" name="WordArt 21"/>
          <p:cNvSpPr>
            <a:spLocks noChangeArrowheads="1" noChangeShapeType="1" noTextEdit="1"/>
          </p:cNvSpPr>
          <p:nvPr/>
        </p:nvSpPr>
        <p:spPr bwMode="auto">
          <a:xfrm>
            <a:off x="893763" y="3314700"/>
            <a:ext cx="90487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EB"/>
                </a:solidFill>
                <a:latin typeface="Arial Black"/>
              </a:rPr>
              <a:t>Creation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352800" y="1049338"/>
            <a:ext cx="4191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rgbClr val="3F007E"/>
                </a:solidFill>
                <a:latin typeface="Arial Narrow" pitchFamily="34" charset="0"/>
              </a:rPr>
              <a:t>Being of number three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352800" y="1565275"/>
            <a:ext cx="4191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rgbClr val="3F007E"/>
                </a:solidFill>
                <a:latin typeface="Arial Narrow" pitchFamily="34" charset="0"/>
              </a:rPr>
              <a:t>[Principle of Creation]</a:t>
            </a:r>
          </a:p>
        </p:txBody>
      </p:sp>
      <p:sp>
        <p:nvSpPr>
          <p:cNvPr id="24" name="WordArt 7"/>
          <p:cNvSpPr>
            <a:spLocks noChangeArrowheads="1" noChangeShapeType="1"/>
          </p:cNvSpPr>
          <p:nvPr/>
        </p:nvSpPr>
        <p:spPr bwMode="auto">
          <a:xfrm rot="10800000">
            <a:off x="2209800" y="1620838"/>
            <a:ext cx="914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5B00B6"/>
                  </a:solidFill>
                  <a:round/>
                  <a:headEnd/>
                  <a:tailEnd/>
                </a:ln>
                <a:solidFill>
                  <a:srgbClr val="380070"/>
                </a:solidFill>
                <a:latin typeface="Arial Rounded MT Bold"/>
              </a:rPr>
              <a:t>……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 rot="16200000">
            <a:off x="5829300" y="1943100"/>
            <a:ext cx="1752600" cy="3048000"/>
          </a:xfrm>
          <a:prstGeom prst="downArrow">
            <a:avLst>
              <a:gd name="adj1" fmla="val 67574"/>
              <a:gd name="adj2" fmla="val 49911"/>
            </a:avLst>
          </a:prstGeom>
          <a:solidFill>
            <a:srgbClr val="CCFFFF"/>
          </a:solidFill>
          <a:ln w="38100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 rot="21600000">
            <a:off x="5456238" y="3659188"/>
            <a:ext cx="258762" cy="284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99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28398" dir="20006097" algn="ctr" rotWithShape="0">
                    <a:srgbClr val="66FFFF"/>
                  </a:outerShdw>
                </a:effectLst>
                <a:latin typeface="Arial Black"/>
              </a:rPr>
              <a:t>C'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 rot="21600000">
            <a:off x="6061075" y="3657600"/>
            <a:ext cx="263525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99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28398" dir="20006097" algn="ctr" rotWithShape="0">
                    <a:srgbClr val="66FFFF"/>
                  </a:outerShdw>
                </a:effectLst>
                <a:latin typeface="Arial Black"/>
              </a:rPr>
              <a:t>B'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 rot="21600000">
            <a:off x="6637338" y="3657600"/>
            <a:ext cx="296862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99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28398" dir="20006097" algn="ctr" rotWithShape="0">
                    <a:srgbClr val="66FFFF"/>
                  </a:outerShdw>
                </a:effectLst>
                <a:latin typeface="Arial Black"/>
              </a:rPr>
              <a:t>A'</a:t>
            </a: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5105400" y="3124200"/>
            <a:ext cx="1905000" cy="457200"/>
            <a:chOff x="3216" y="1968"/>
            <a:chExt cx="1200" cy="288"/>
          </a:xfrm>
        </p:grpSpPr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3216" y="1977"/>
              <a:ext cx="1200" cy="17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2400" b="1">
                  <a:solidFill>
                    <a:srgbClr val="0000FF"/>
                  </a:solidFill>
                  <a:latin typeface="Latin Wide" pitchFamily="2" charset="0"/>
                </a:rPr>
                <a:t>__________</a:t>
              </a:r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3408" y="1968"/>
              <a:ext cx="192" cy="288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25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3792" y="1968"/>
              <a:ext cx="192" cy="288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25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4176" y="1968"/>
              <a:ext cx="192" cy="288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25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</p:grp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3048000" y="2819400"/>
            <a:ext cx="2133600" cy="10668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50000">
                <a:srgbClr val="990099"/>
              </a:gs>
              <a:gs pos="100000">
                <a:srgbClr val="FFCCFF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64758" dir="6078596" algn="ctr" rotWithShape="0">
              <a:srgbClr val="990099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3600">
              <a:solidFill>
                <a:srgbClr val="5A002D"/>
              </a:solidFill>
              <a:latin typeface="Impact" pitchFamily="34" charset="0"/>
            </a:endParaRPr>
          </a:p>
        </p:txBody>
      </p:sp>
      <p:sp>
        <p:nvSpPr>
          <p:cNvPr id="41996" name="WordArt 12"/>
          <p:cNvSpPr>
            <a:spLocks noChangeArrowheads="1" noChangeShapeType="1" noTextEdit="1"/>
          </p:cNvSpPr>
          <p:nvPr/>
        </p:nvSpPr>
        <p:spPr bwMode="auto">
          <a:xfrm>
            <a:off x="3381375" y="3048000"/>
            <a:ext cx="14668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FFEB"/>
                </a:solidFill>
                <a:effectLst>
                  <a:outerShdw dist="25400" dir="10800000" algn="ctr" rotWithShape="0">
                    <a:schemeClr val="tx1"/>
                  </a:outerShdw>
                </a:effectLst>
                <a:latin typeface="ELEGANCE"/>
              </a:rPr>
              <a:t>Central</a:t>
            </a:r>
          </a:p>
        </p:txBody>
      </p:sp>
      <p:sp>
        <p:nvSpPr>
          <p:cNvPr id="41997" name="WordArt 13"/>
          <p:cNvSpPr>
            <a:spLocks noChangeArrowheads="1" noChangeShapeType="1" noTextEdit="1"/>
          </p:cNvSpPr>
          <p:nvPr/>
        </p:nvSpPr>
        <p:spPr bwMode="auto">
          <a:xfrm>
            <a:off x="3495675" y="3352800"/>
            <a:ext cx="12334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FFEB"/>
                </a:solidFill>
                <a:effectLst>
                  <a:outerShdw dist="25400" dir="10800000" algn="ctr" rotWithShape="0">
                    <a:schemeClr val="tx1"/>
                  </a:outerShdw>
                </a:effectLst>
                <a:latin typeface="ELEGANCE"/>
              </a:rPr>
              <a:t>figure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228600" y="76200"/>
            <a:ext cx="6781800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2.2  Vertical Indemnity Conditions</a:t>
            </a:r>
          </a:p>
          <a:p>
            <a:pPr eaLnBrk="0" hangingPunct="0">
              <a:lnSpc>
                <a:spcPct val="75000"/>
              </a:lnSpc>
            </a:pP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	 and Horizontal Restoration through Indemnity</a:t>
            </a:r>
          </a:p>
        </p:txBody>
      </p:sp>
      <p:grpSp>
        <p:nvGrpSpPr>
          <p:cNvPr id="42000" name="Group 16"/>
          <p:cNvGrpSpPr>
            <a:grpSpLocks/>
          </p:cNvGrpSpPr>
          <p:nvPr/>
        </p:nvGrpSpPr>
        <p:grpSpPr bwMode="auto">
          <a:xfrm>
            <a:off x="1143000" y="5586413"/>
            <a:ext cx="6629400" cy="966787"/>
            <a:chOff x="432" y="3504"/>
            <a:chExt cx="4176" cy="609"/>
          </a:xfrm>
        </p:grpSpPr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632" y="3566"/>
              <a:ext cx="3976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A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central figure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responsible for the providence of restoration must fulfill, in a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short time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, all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indemnity conditions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which his predecessors tried to fulfill.</a:t>
              </a:r>
              <a:endParaRPr lang="en-US" sz="2000" b="1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432" y="3504"/>
              <a:ext cx="24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3314700" y="990600"/>
            <a:ext cx="1600200" cy="1828800"/>
            <a:chOff x="2088" y="624"/>
            <a:chExt cx="1008" cy="1152"/>
          </a:xfrm>
        </p:grpSpPr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>
              <a:off x="2088" y="624"/>
              <a:ext cx="1008" cy="1152"/>
            </a:xfrm>
            <a:prstGeom prst="downArrow">
              <a:avLst>
                <a:gd name="adj1" fmla="val 62500"/>
                <a:gd name="adj2" fmla="val 47122"/>
              </a:avLst>
            </a:prstGeom>
            <a:solidFill>
              <a:srgbClr val="CCFFFF"/>
            </a:solidFill>
            <a:ln w="3810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2005" name="Group 21"/>
            <p:cNvGrpSpPr>
              <a:grpSpLocks/>
            </p:cNvGrpSpPr>
            <p:nvPr/>
          </p:nvGrpSpPr>
          <p:grpSpPr bwMode="auto">
            <a:xfrm>
              <a:off x="2376" y="720"/>
              <a:ext cx="432" cy="235"/>
              <a:chOff x="1848" y="1104"/>
              <a:chExt cx="432" cy="235"/>
            </a:xfrm>
          </p:grpSpPr>
          <p:sp>
            <p:nvSpPr>
              <p:cNvPr id="42006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48" y="1126"/>
                <a:ext cx="165" cy="1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175">
                      <a:noFill/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0000CC"/>
                        </a:gs>
                        <a:gs pos="50000">
                          <a:srgbClr val="0000FF"/>
                        </a:gs>
                        <a:gs pos="100000">
                          <a:srgbClr val="0000CC"/>
                        </a:gs>
                      </a:gsLst>
                      <a:lin ang="2700000" scaled="1"/>
                    </a:gradFill>
                    <a:latin typeface="Arial Black"/>
                  </a:rPr>
                  <a:t>A</a:t>
                </a:r>
              </a:p>
            </p:txBody>
          </p:sp>
          <p:grpSp>
            <p:nvGrpSpPr>
              <p:cNvPr id="42007" name="Group 23"/>
              <p:cNvGrpSpPr>
                <a:grpSpLocks/>
              </p:cNvGrpSpPr>
              <p:nvPr/>
            </p:nvGrpSpPr>
            <p:grpSpPr bwMode="auto">
              <a:xfrm>
                <a:off x="2040" y="1104"/>
                <a:ext cx="240" cy="235"/>
                <a:chOff x="2064" y="960"/>
                <a:chExt cx="203" cy="199"/>
              </a:xfrm>
            </p:grpSpPr>
            <p:sp>
              <p:nvSpPr>
                <p:cNvPr id="42008" name="Line 24"/>
                <p:cNvSpPr>
                  <a:spLocks noChangeShapeType="1"/>
                </p:cNvSpPr>
                <p:nvPr/>
              </p:nvSpPr>
              <p:spPr bwMode="auto">
                <a:xfrm rot="2676044">
                  <a:off x="2166" y="960"/>
                  <a:ext cx="0" cy="199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09" name="Line 25"/>
                <p:cNvSpPr>
                  <a:spLocks noChangeShapeType="1"/>
                </p:cNvSpPr>
                <p:nvPr/>
              </p:nvSpPr>
              <p:spPr bwMode="auto">
                <a:xfrm rot="8076044">
                  <a:off x="2166" y="958"/>
                  <a:ext cx="0" cy="203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010" name="Group 26"/>
            <p:cNvGrpSpPr>
              <a:grpSpLocks/>
            </p:cNvGrpSpPr>
            <p:nvPr/>
          </p:nvGrpSpPr>
          <p:grpSpPr bwMode="auto">
            <a:xfrm>
              <a:off x="2385" y="1013"/>
              <a:ext cx="423" cy="235"/>
              <a:chOff x="1857" y="1397"/>
              <a:chExt cx="423" cy="235"/>
            </a:xfrm>
          </p:grpSpPr>
          <p:sp>
            <p:nvSpPr>
              <p:cNvPr id="42011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57" y="1419"/>
                <a:ext cx="147" cy="1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175">
                      <a:noFill/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0000CC"/>
                        </a:gs>
                        <a:gs pos="50000">
                          <a:srgbClr val="0000FF"/>
                        </a:gs>
                        <a:gs pos="100000">
                          <a:srgbClr val="0000CC"/>
                        </a:gs>
                      </a:gsLst>
                      <a:lin ang="2700000" scaled="1"/>
                    </a:gradFill>
                    <a:latin typeface="Arial Black"/>
                  </a:rPr>
                  <a:t>B</a:t>
                </a:r>
              </a:p>
            </p:txBody>
          </p:sp>
          <p:grpSp>
            <p:nvGrpSpPr>
              <p:cNvPr id="42012" name="Group 28"/>
              <p:cNvGrpSpPr>
                <a:grpSpLocks/>
              </p:cNvGrpSpPr>
              <p:nvPr/>
            </p:nvGrpSpPr>
            <p:grpSpPr bwMode="auto">
              <a:xfrm>
                <a:off x="2040" y="1397"/>
                <a:ext cx="240" cy="235"/>
                <a:chOff x="2064" y="960"/>
                <a:chExt cx="203" cy="199"/>
              </a:xfrm>
            </p:grpSpPr>
            <p:sp>
              <p:nvSpPr>
                <p:cNvPr id="42013" name="Line 29"/>
                <p:cNvSpPr>
                  <a:spLocks noChangeShapeType="1"/>
                </p:cNvSpPr>
                <p:nvPr/>
              </p:nvSpPr>
              <p:spPr bwMode="auto">
                <a:xfrm rot="2676044">
                  <a:off x="2166" y="960"/>
                  <a:ext cx="0" cy="199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4" name="Line 30"/>
                <p:cNvSpPr>
                  <a:spLocks noChangeShapeType="1"/>
                </p:cNvSpPr>
                <p:nvPr/>
              </p:nvSpPr>
              <p:spPr bwMode="auto">
                <a:xfrm rot="8076044">
                  <a:off x="2166" y="958"/>
                  <a:ext cx="0" cy="203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015" name="Group 31"/>
            <p:cNvGrpSpPr>
              <a:grpSpLocks/>
            </p:cNvGrpSpPr>
            <p:nvPr/>
          </p:nvGrpSpPr>
          <p:grpSpPr bwMode="auto">
            <a:xfrm>
              <a:off x="2386" y="1301"/>
              <a:ext cx="422" cy="235"/>
              <a:chOff x="1858" y="1685"/>
              <a:chExt cx="422" cy="235"/>
            </a:xfrm>
          </p:grpSpPr>
          <p:sp>
            <p:nvSpPr>
              <p:cNvPr id="42016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58" y="1707"/>
                <a:ext cx="144" cy="1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175">
                      <a:noFill/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0000CC"/>
                        </a:gs>
                        <a:gs pos="50000">
                          <a:srgbClr val="0000FF"/>
                        </a:gs>
                        <a:gs pos="100000">
                          <a:srgbClr val="0000CC"/>
                        </a:gs>
                      </a:gsLst>
                      <a:lin ang="2700000" scaled="1"/>
                    </a:gradFill>
                    <a:latin typeface="Arial Black"/>
                  </a:rPr>
                  <a:t>C</a:t>
                </a:r>
              </a:p>
            </p:txBody>
          </p:sp>
          <p:sp>
            <p:nvSpPr>
              <p:cNvPr id="42017" name="Line 33"/>
              <p:cNvSpPr>
                <a:spLocks noChangeShapeType="1"/>
              </p:cNvSpPr>
              <p:nvPr/>
            </p:nvSpPr>
            <p:spPr bwMode="auto">
              <a:xfrm rot="2676044">
                <a:off x="2161" y="1685"/>
                <a:ext cx="0" cy="235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8" name="Line 34"/>
              <p:cNvSpPr>
                <a:spLocks noChangeShapeType="1"/>
              </p:cNvSpPr>
              <p:nvPr/>
            </p:nvSpPr>
            <p:spPr bwMode="auto">
              <a:xfrm rot="8076044">
                <a:off x="2160" y="1683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019" name="AutoShape 35"/>
          <p:cNvSpPr>
            <a:spLocks noChangeArrowheads="1"/>
          </p:cNvSpPr>
          <p:nvPr/>
        </p:nvSpPr>
        <p:spPr bwMode="auto">
          <a:xfrm rot="7724235" flipV="1">
            <a:off x="5514182" y="877093"/>
            <a:ext cx="152400" cy="2817813"/>
          </a:xfrm>
          <a:prstGeom prst="downArrow">
            <a:avLst>
              <a:gd name="adj1" fmla="val 36463"/>
              <a:gd name="adj2" fmla="val 376725"/>
            </a:avLst>
          </a:prstGeom>
          <a:solidFill>
            <a:srgbClr val="660066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42020" name="AutoShape 36"/>
          <p:cNvSpPr>
            <a:spLocks noChangeArrowheads="1"/>
          </p:cNvSpPr>
          <p:nvPr/>
        </p:nvSpPr>
        <p:spPr bwMode="auto">
          <a:xfrm rot="7715914" flipV="1">
            <a:off x="5206207" y="1493044"/>
            <a:ext cx="147637" cy="2047875"/>
          </a:xfrm>
          <a:prstGeom prst="downArrow">
            <a:avLst>
              <a:gd name="adj1" fmla="val 36463"/>
              <a:gd name="adj2" fmla="val 282622"/>
            </a:avLst>
          </a:prstGeom>
          <a:solidFill>
            <a:srgbClr val="660066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42021" name="AutoShape 37"/>
          <p:cNvSpPr>
            <a:spLocks noChangeArrowheads="1"/>
          </p:cNvSpPr>
          <p:nvPr/>
        </p:nvSpPr>
        <p:spPr bwMode="auto">
          <a:xfrm rot="7818369" flipV="1">
            <a:off x="4906963" y="2090738"/>
            <a:ext cx="152400" cy="1295400"/>
          </a:xfrm>
          <a:prstGeom prst="downArrow">
            <a:avLst>
              <a:gd name="adj1" fmla="val 36463"/>
              <a:gd name="adj2" fmla="val 173188"/>
            </a:avLst>
          </a:prstGeom>
          <a:solidFill>
            <a:srgbClr val="660066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8" grpId="0" animBg="1"/>
      <p:bldP spid="41989" grpId="0" animBg="1"/>
      <p:bldP spid="41995" grpId="0" animBg="1"/>
      <p:bldP spid="41996" grpId="0" animBg="1"/>
      <p:bldP spid="41997" grpId="0" animBg="1"/>
      <p:bldP spid="419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219200" y="533400"/>
            <a:ext cx="6705600" cy="1295400"/>
            <a:chOff x="768" y="336"/>
            <a:chExt cx="4224" cy="816"/>
          </a:xfrm>
        </p:grpSpPr>
        <p:sp>
          <p:nvSpPr>
            <p:cNvPr id="7171" name="AutoShape 3" descr="295051"/>
            <p:cNvSpPr>
              <a:spLocks noChangeArrowheads="1"/>
            </p:cNvSpPr>
            <p:nvPr/>
          </p:nvSpPr>
          <p:spPr bwMode="auto">
            <a:xfrm>
              <a:off x="768" y="336"/>
              <a:ext cx="4224" cy="81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3175" algn="ctr">
              <a:solidFill>
                <a:srgbClr val="A05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717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321" y="589"/>
              <a:ext cx="3117" cy="4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solidFill>
                      <a:srgbClr val="7A3D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DA3"/>
                      </a:gs>
                      <a:gs pos="50000">
                        <a:srgbClr val="FFFFFF"/>
                      </a:gs>
                      <a:gs pos="100000">
                        <a:srgbClr val="FFEDA3"/>
                      </a:gs>
                    </a:gsLst>
                    <a:lin ang="2700000" scaled="1"/>
                  </a:gradFill>
                  <a:effectLst>
                    <a:outerShdw dist="17961" dir="13500000" algn="ctr" rotWithShape="0">
                      <a:srgbClr val="FFCC00"/>
                    </a:outerShdw>
                  </a:effectLst>
                  <a:latin typeface="Arial Black"/>
                </a:rPr>
                <a:t>Chapter 3</a:t>
              </a:r>
            </a:p>
          </p:txBody>
        </p:sp>
      </p:grp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609600" y="2362200"/>
            <a:ext cx="7848600" cy="3886200"/>
          </a:xfrm>
          <a:prstGeom prst="rect">
            <a:avLst/>
          </a:prstGeom>
          <a:effectLst>
            <a:outerShdw dist="25400" dir="72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outerShdw dist="38100" dir="1500000" algn="ctr" rotWithShape="0">
                    <a:schemeClr val="tx1"/>
                  </a:outerShdw>
                </a:effectLst>
                <a:latin typeface="Papyrus"/>
              </a:rPr>
              <a:t>The Periods</a:t>
            </a:r>
          </a:p>
          <a:p>
            <a:pPr algn="ctr"/>
            <a:r>
              <a:rPr lang="en-US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outerShdw dist="38100" dir="1500000" algn="ctr" rotWithShape="0">
                    <a:schemeClr val="tx1"/>
                  </a:outerShdw>
                </a:effectLst>
                <a:latin typeface="Papyrus"/>
              </a:rPr>
              <a:t>in Providential History</a:t>
            </a:r>
          </a:p>
          <a:p>
            <a:pPr algn="ctr"/>
            <a:r>
              <a:rPr lang="en-US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outerShdw dist="38100" dir="1500000" algn="ctr" rotWithShape="0">
                    <a:schemeClr val="tx1"/>
                  </a:outerShdw>
                </a:effectLst>
                <a:latin typeface="Papyrus"/>
              </a:rPr>
              <a:t>and the Determination </a:t>
            </a:r>
          </a:p>
          <a:p>
            <a:pPr algn="ctr"/>
            <a:r>
              <a:rPr lang="en-US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outerShdw dist="38100" dir="1500000" algn="ctr" rotWithShape="0">
                    <a:schemeClr val="tx1"/>
                  </a:outerShdw>
                </a:effectLst>
                <a:latin typeface="Papyrus"/>
              </a:rPr>
              <a:t>of Their Lengths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1030288" y="5535613"/>
            <a:ext cx="6894512" cy="1169987"/>
            <a:chOff x="601" y="3487"/>
            <a:chExt cx="4343" cy="737"/>
          </a:xfrm>
        </p:grpSpPr>
        <p:sp>
          <p:nvSpPr>
            <p:cNvPr id="44036" name="Text Box 4"/>
            <p:cNvSpPr txBox="1">
              <a:spLocks noChangeArrowheads="1"/>
            </p:cNvSpPr>
            <p:nvPr/>
          </p:nvSpPr>
          <p:spPr bwMode="auto">
            <a:xfrm>
              <a:off x="834" y="3535"/>
              <a:ext cx="4110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The conditions which accumulate in the course of providential history are called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vertical indemnity conditions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. The task of the central figure to fulfill all these conditions in a short time is called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horizontal restoration through indemnity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600">
                  <a:solidFill>
                    <a:schemeClr val="bg1"/>
                  </a:solidFill>
                  <a:latin typeface="Arial Narrow" pitchFamily="34" charset="0"/>
                </a:rPr>
                <a:t>(p. 293).</a:t>
              </a:r>
              <a:endParaRPr lang="en-US" sz="16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601" y="3487"/>
              <a:ext cx="21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4038" name="AutoShape 6"/>
          <p:cNvSpPr>
            <a:spLocks noChangeArrowheads="1"/>
          </p:cNvSpPr>
          <p:nvPr/>
        </p:nvSpPr>
        <p:spPr bwMode="auto">
          <a:xfrm rot="16200000">
            <a:off x="5829300" y="1943100"/>
            <a:ext cx="1752600" cy="3048000"/>
          </a:xfrm>
          <a:prstGeom prst="downArrow">
            <a:avLst>
              <a:gd name="adj1" fmla="val 67574"/>
              <a:gd name="adj2" fmla="val 49911"/>
            </a:avLst>
          </a:prstGeom>
          <a:solidFill>
            <a:srgbClr val="CCFFFF"/>
          </a:solidFill>
          <a:ln w="38100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 rot="21600000">
            <a:off x="5456238" y="3659188"/>
            <a:ext cx="258762" cy="284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99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28398" dir="20006097" algn="ctr" rotWithShape="0">
                    <a:srgbClr val="66FFFF"/>
                  </a:outerShdw>
                </a:effectLst>
                <a:latin typeface="Arial Black"/>
              </a:rPr>
              <a:t>C'</a:t>
            </a: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 rot="21600000">
            <a:off x="6061075" y="3657600"/>
            <a:ext cx="263525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99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28398" dir="20006097" algn="ctr" rotWithShape="0">
                    <a:srgbClr val="66FFFF"/>
                  </a:outerShdw>
                </a:effectLst>
                <a:latin typeface="Arial Black"/>
              </a:rPr>
              <a:t>B'</a:t>
            </a:r>
          </a:p>
        </p:txBody>
      </p:sp>
      <p:sp>
        <p:nvSpPr>
          <p:cNvPr id="44041" name="WordArt 9"/>
          <p:cNvSpPr>
            <a:spLocks noChangeArrowheads="1" noChangeShapeType="1" noTextEdit="1"/>
          </p:cNvSpPr>
          <p:nvPr/>
        </p:nvSpPr>
        <p:spPr bwMode="auto">
          <a:xfrm rot="21600000">
            <a:off x="6637338" y="3657600"/>
            <a:ext cx="296862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99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28398" dir="20006097" algn="ctr" rotWithShape="0">
                    <a:srgbClr val="66FFFF"/>
                  </a:outerShdw>
                </a:effectLst>
                <a:latin typeface="Arial Black"/>
              </a:rPr>
              <a:t>A'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105400" y="3138488"/>
            <a:ext cx="1905000" cy="2746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</a:pPr>
            <a:r>
              <a:rPr lang="en-US" sz="2400" b="1">
                <a:solidFill>
                  <a:srgbClr val="0000FF"/>
                </a:solidFill>
                <a:latin typeface="Latin Wide" pitchFamily="2" charset="0"/>
              </a:rPr>
              <a:t>__________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5410200" y="3124200"/>
            <a:ext cx="304800" cy="4572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25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6019800" y="3124200"/>
            <a:ext cx="304800" cy="4572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25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6629400" y="3124200"/>
            <a:ext cx="304800" cy="4572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25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3048000" y="2819400"/>
            <a:ext cx="2133600" cy="10668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50000">
                <a:srgbClr val="990099"/>
              </a:gs>
              <a:gs pos="100000">
                <a:srgbClr val="FFCCFF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64758" dir="6078596" algn="ctr" rotWithShape="0">
              <a:srgbClr val="990099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3600">
              <a:solidFill>
                <a:srgbClr val="5A002D"/>
              </a:solidFill>
              <a:latin typeface="Impact" pitchFamily="34" charset="0"/>
            </a:endParaRPr>
          </a:p>
        </p:txBody>
      </p:sp>
      <p:grpSp>
        <p:nvGrpSpPr>
          <p:cNvPr id="44047" name="Group 15"/>
          <p:cNvGrpSpPr>
            <a:grpSpLocks/>
          </p:cNvGrpSpPr>
          <p:nvPr/>
        </p:nvGrpSpPr>
        <p:grpSpPr bwMode="auto">
          <a:xfrm>
            <a:off x="3381375" y="3048000"/>
            <a:ext cx="1466850" cy="685800"/>
            <a:chOff x="1896" y="1920"/>
            <a:chExt cx="768" cy="432"/>
          </a:xfrm>
        </p:grpSpPr>
        <p:sp>
          <p:nvSpPr>
            <p:cNvPr id="4404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896" y="1920"/>
              <a:ext cx="768" cy="1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FFFFEB"/>
                  </a:solidFill>
                  <a:effectLst>
                    <a:outerShdw dist="25400" dir="10800000" algn="ctr" rotWithShape="0">
                      <a:schemeClr val="tx1"/>
                    </a:outerShdw>
                  </a:effectLst>
                  <a:latin typeface="ELEGANCE"/>
                </a:rPr>
                <a:t>Central</a:t>
              </a:r>
            </a:p>
          </p:txBody>
        </p:sp>
        <p:sp>
          <p:nvSpPr>
            <p:cNvPr id="4404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956" y="2112"/>
              <a:ext cx="646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FFFFEB"/>
                  </a:solidFill>
                  <a:effectLst>
                    <a:outerShdw dist="25400" dir="10800000" algn="ctr" rotWithShape="0">
                      <a:schemeClr val="tx1"/>
                    </a:outerShdw>
                  </a:effectLst>
                  <a:latin typeface="ELEGANCE"/>
                </a:rPr>
                <a:t>figure</a:t>
              </a:r>
            </a:p>
          </p:txBody>
        </p:sp>
      </p:grpSp>
      <p:sp>
        <p:nvSpPr>
          <p:cNvPr id="44050" name="Rectangle 18" descr="603026"/>
          <p:cNvSpPr>
            <a:spLocks noChangeArrowheads="1"/>
          </p:cNvSpPr>
          <p:nvPr/>
        </p:nvSpPr>
        <p:spPr bwMode="auto">
          <a:xfrm>
            <a:off x="827088" y="990600"/>
            <a:ext cx="2005012" cy="2971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762000" y="1425575"/>
            <a:ext cx="2133600" cy="210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5400" dir="10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Vertical</a:t>
            </a:r>
          </a:p>
          <a:p>
            <a:pPr algn="ctr" eaLnBrk="0" hangingPunct="0"/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Indemnity</a:t>
            </a:r>
          </a:p>
          <a:p>
            <a:pPr algn="ctr" eaLnBrk="0" hangingPunct="0"/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conditions</a:t>
            </a:r>
            <a:endParaRPr lang="en-US" sz="44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ette Engschrift" pitchFamily="2" charset="0"/>
            </a:endParaRPr>
          </a:p>
        </p:txBody>
      </p:sp>
      <p:sp>
        <p:nvSpPr>
          <p:cNvPr id="44052" name="Rectangle 20" descr="295090"/>
          <p:cNvSpPr>
            <a:spLocks noChangeArrowheads="1"/>
          </p:cNvSpPr>
          <p:nvPr/>
        </p:nvSpPr>
        <p:spPr bwMode="auto">
          <a:xfrm>
            <a:off x="5181600" y="4495800"/>
            <a:ext cx="3124200" cy="8366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5410200" y="4610100"/>
            <a:ext cx="2667000" cy="688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5400" dir="10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Horizontal restoration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through indemnity</a:t>
            </a:r>
            <a:endParaRPr lang="en-US" sz="28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ette Engschrift" pitchFamily="2" charset="0"/>
            </a:endParaRPr>
          </a:p>
        </p:txBody>
      </p:sp>
      <p:grpSp>
        <p:nvGrpSpPr>
          <p:cNvPr id="44054" name="Group 22"/>
          <p:cNvGrpSpPr>
            <a:grpSpLocks/>
          </p:cNvGrpSpPr>
          <p:nvPr/>
        </p:nvGrpSpPr>
        <p:grpSpPr bwMode="auto">
          <a:xfrm>
            <a:off x="3314700" y="990600"/>
            <a:ext cx="1600200" cy="1828800"/>
            <a:chOff x="1896" y="672"/>
            <a:chExt cx="1008" cy="1152"/>
          </a:xfrm>
        </p:grpSpPr>
        <p:sp>
          <p:nvSpPr>
            <p:cNvPr id="44055" name="AutoShape 23"/>
            <p:cNvSpPr>
              <a:spLocks noChangeArrowheads="1"/>
            </p:cNvSpPr>
            <p:nvPr/>
          </p:nvSpPr>
          <p:spPr bwMode="auto">
            <a:xfrm>
              <a:off x="1896" y="672"/>
              <a:ext cx="1008" cy="1152"/>
            </a:xfrm>
            <a:prstGeom prst="downArrow">
              <a:avLst>
                <a:gd name="adj1" fmla="val 62500"/>
                <a:gd name="adj2" fmla="val 47122"/>
              </a:avLst>
            </a:prstGeom>
            <a:solidFill>
              <a:srgbClr val="CCFFFF"/>
            </a:solidFill>
            <a:ln w="3810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4056" name="Group 24"/>
            <p:cNvGrpSpPr>
              <a:grpSpLocks/>
            </p:cNvGrpSpPr>
            <p:nvPr/>
          </p:nvGrpSpPr>
          <p:grpSpPr bwMode="auto">
            <a:xfrm>
              <a:off x="2184" y="768"/>
              <a:ext cx="432" cy="816"/>
              <a:chOff x="1848" y="1104"/>
              <a:chExt cx="432" cy="816"/>
            </a:xfrm>
          </p:grpSpPr>
          <p:grpSp>
            <p:nvGrpSpPr>
              <p:cNvPr id="44057" name="Group 25"/>
              <p:cNvGrpSpPr>
                <a:grpSpLocks/>
              </p:cNvGrpSpPr>
              <p:nvPr/>
            </p:nvGrpSpPr>
            <p:grpSpPr bwMode="auto">
              <a:xfrm>
                <a:off x="1848" y="1104"/>
                <a:ext cx="432" cy="235"/>
                <a:chOff x="1848" y="1104"/>
                <a:chExt cx="432" cy="235"/>
              </a:xfrm>
            </p:grpSpPr>
            <p:sp>
              <p:nvSpPr>
                <p:cNvPr id="44058" name="WordArt 2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48" y="1126"/>
                  <a:ext cx="165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317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0000CC"/>
                          </a:gs>
                          <a:gs pos="50000">
                            <a:srgbClr val="0000FF"/>
                          </a:gs>
                          <a:gs pos="100000">
                            <a:srgbClr val="0000CC"/>
                          </a:gs>
                        </a:gsLst>
                        <a:lin ang="2700000" scaled="1"/>
                      </a:gradFill>
                      <a:latin typeface="Arial Black"/>
                    </a:rPr>
                    <a:t>A</a:t>
                  </a:r>
                </a:p>
              </p:txBody>
            </p:sp>
            <p:grpSp>
              <p:nvGrpSpPr>
                <p:cNvPr id="44059" name="Group 27"/>
                <p:cNvGrpSpPr>
                  <a:grpSpLocks/>
                </p:cNvGrpSpPr>
                <p:nvPr/>
              </p:nvGrpSpPr>
              <p:grpSpPr bwMode="auto">
                <a:xfrm>
                  <a:off x="2040" y="1104"/>
                  <a:ext cx="240" cy="235"/>
                  <a:chOff x="2064" y="960"/>
                  <a:chExt cx="203" cy="199"/>
                </a:xfrm>
              </p:grpSpPr>
              <p:sp>
                <p:nvSpPr>
                  <p:cNvPr id="44060" name="Line 28"/>
                  <p:cNvSpPr>
                    <a:spLocks noChangeShapeType="1"/>
                  </p:cNvSpPr>
                  <p:nvPr/>
                </p:nvSpPr>
                <p:spPr bwMode="auto">
                  <a:xfrm rot="2676044">
                    <a:off x="2166" y="960"/>
                    <a:ext cx="0" cy="199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061" name="Line 29"/>
                  <p:cNvSpPr>
                    <a:spLocks noChangeShapeType="1"/>
                  </p:cNvSpPr>
                  <p:nvPr/>
                </p:nvSpPr>
                <p:spPr bwMode="auto">
                  <a:xfrm rot="8076044">
                    <a:off x="2166" y="958"/>
                    <a:ext cx="0" cy="203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062" name="Group 30"/>
              <p:cNvGrpSpPr>
                <a:grpSpLocks/>
              </p:cNvGrpSpPr>
              <p:nvPr/>
            </p:nvGrpSpPr>
            <p:grpSpPr bwMode="auto">
              <a:xfrm>
                <a:off x="1857" y="1397"/>
                <a:ext cx="423" cy="235"/>
                <a:chOff x="1857" y="1397"/>
                <a:chExt cx="423" cy="235"/>
              </a:xfrm>
            </p:grpSpPr>
            <p:sp>
              <p:nvSpPr>
                <p:cNvPr id="44063" name="WordArt 3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57" y="1419"/>
                  <a:ext cx="147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317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0000CC"/>
                          </a:gs>
                          <a:gs pos="50000">
                            <a:srgbClr val="0000FF"/>
                          </a:gs>
                          <a:gs pos="100000">
                            <a:srgbClr val="0000CC"/>
                          </a:gs>
                        </a:gsLst>
                        <a:lin ang="2700000" scaled="1"/>
                      </a:gradFill>
                      <a:latin typeface="Arial Black"/>
                    </a:rPr>
                    <a:t>B</a:t>
                  </a:r>
                </a:p>
              </p:txBody>
            </p:sp>
            <p:grpSp>
              <p:nvGrpSpPr>
                <p:cNvPr id="44064" name="Group 32"/>
                <p:cNvGrpSpPr>
                  <a:grpSpLocks/>
                </p:cNvGrpSpPr>
                <p:nvPr/>
              </p:nvGrpSpPr>
              <p:grpSpPr bwMode="auto">
                <a:xfrm>
                  <a:off x="2040" y="1397"/>
                  <a:ext cx="240" cy="235"/>
                  <a:chOff x="2064" y="960"/>
                  <a:chExt cx="203" cy="199"/>
                </a:xfrm>
              </p:grpSpPr>
              <p:sp>
                <p:nvSpPr>
                  <p:cNvPr id="44065" name="Line 33"/>
                  <p:cNvSpPr>
                    <a:spLocks noChangeShapeType="1"/>
                  </p:cNvSpPr>
                  <p:nvPr/>
                </p:nvSpPr>
                <p:spPr bwMode="auto">
                  <a:xfrm rot="2676044">
                    <a:off x="2166" y="960"/>
                    <a:ext cx="0" cy="199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066" name="Line 34"/>
                  <p:cNvSpPr>
                    <a:spLocks noChangeShapeType="1"/>
                  </p:cNvSpPr>
                  <p:nvPr/>
                </p:nvSpPr>
                <p:spPr bwMode="auto">
                  <a:xfrm rot="8076044">
                    <a:off x="2166" y="958"/>
                    <a:ext cx="0" cy="203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4067" name="Group 35"/>
              <p:cNvGrpSpPr>
                <a:grpSpLocks/>
              </p:cNvGrpSpPr>
              <p:nvPr/>
            </p:nvGrpSpPr>
            <p:grpSpPr bwMode="auto">
              <a:xfrm>
                <a:off x="1858" y="1685"/>
                <a:ext cx="422" cy="235"/>
                <a:chOff x="1858" y="1685"/>
                <a:chExt cx="422" cy="235"/>
              </a:xfrm>
            </p:grpSpPr>
            <p:sp>
              <p:nvSpPr>
                <p:cNvPr id="44068" name="WordArt 3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58" y="1707"/>
                  <a:ext cx="144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317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0000CC"/>
                          </a:gs>
                          <a:gs pos="50000">
                            <a:srgbClr val="0000FF"/>
                          </a:gs>
                          <a:gs pos="100000">
                            <a:srgbClr val="0000CC"/>
                          </a:gs>
                        </a:gsLst>
                        <a:lin ang="2700000" scaled="1"/>
                      </a:gradFill>
                      <a:latin typeface="Arial Black"/>
                    </a:rPr>
                    <a:t>C</a:t>
                  </a:r>
                </a:p>
              </p:txBody>
            </p:sp>
            <p:sp>
              <p:nvSpPr>
                <p:cNvPr id="44069" name="Line 37"/>
                <p:cNvSpPr>
                  <a:spLocks noChangeShapeType="1"/>
                </p:cNvSpPr>
                <p:nvPr/>
              </p:nvSpPr>
              <p:spPr bwMode="auto">
                <a:xfrm rot="2676044">
                  <a:off x="2161" y="1685"/>
                  <a:ext cx="0" cy="235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0" name="Line 38"/>
                <p:cNvSpPr>
                  <a:spLocks noChangeShapeType="1"/>
                </p:cNvSpPr>
                <p:nvPr/>
              </p:nvSpPr>
              <p:spPr bwMode="auto">
                <a:xfrm rot="8076044">
                  <a:off x="2160" y="1683"/>
                  <a:ext cx="0" cy="24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071" name="AutoShape 39"/>
          <p:cNvSpPr>
            <a:spLocks noChangeArrowheads="1"/>
          </p:cNvSpPr>
          <p:nvPr/>
        </p:nvSpPr>
        <p:spPr bwMode="auto">
          <a:xfrm rot="7724235" flipV="1">
            <a:off x="5514182" y="877093"/>
            <a:ext cx="152400" cy="2817813"/>
          </a:xfrm>
          <a:prstGeom prst="downArrow">
            <a:avLst>
              <a:gd name="adj1" fmla="val 36463"/>
              <a:gd name="adj2" fmla="val 376725"/>
            </a:avLst>
          </a:prstGeom>
          <a:solidFill>
            <a:srgbClr val="660066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44072" name="AutoShape 40"/>
          <p:cNvSpPr>
            <a:spLocks noChangeArrowheads="1"/>
          </p:cNvSpPr>
          <p:nvPr/>
        </p:nvSpPr>
        <p:spPr bwMode="auto">
          <a:xfrm rot="7715914" flipV="1">
            <a:off x="5206207" y="1493044"/>
            <a:ext cx="147637" cy="2047875"/>
          </a:xfrm>
          <a:prstGeom prst="downArrow">
            <a:avLst>
              <a:gd name="adj1" fmla="val 36463"/>
              <a:gd name="adj2" fmla="val 282622"/>
            </a:avLst>
          </a:prstGeom>
          <a:solidFill>
            <a:srgbClr val="660066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44073" name="AutoShape 41"/>
          <p:cNvSpPr>
            <a:spLocks noChangeArrowheads="1"/>
          </p:cNvSpPr>
          <p:nvPr/>
        </p:nvSpPr>
        <p:spPr bwMode="auto">
          <a:xfrm rot="7818369" flipV="1">
            <a:off x="4906963" y="2090738"/>
            <a:ext cx="152400" cy="1295400"/>
          </a:xfrm>
          <a:prstGeom prst="downArrow">
            <a:avLst>
              <a:gd name="adj1" fmla="val 36463"/>
              <a:gd name="adj2" fmla="val 173188"/>
            </a:avLst>
          </a:prstGeom>
          <a:solidFill>
            <a:srgbClr val="660066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228600" y="76200"/>
            <a:ext cx="6781800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2.2  Vertical Indemnity Conditions</a:t>
            </a:r>
          </a:p>
          <a:p>
            <a:pPr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	 and Horizontal Restoration through Indemnity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0" grpId="0" animBg="1"/>
      <p:bldP spid="44051" grpId="0"/>
      <p:bldP spid="44052" grpId="0" animBg="1"/>
      <p:bldP spid="440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ain Abel 2"/>
          <p:cNvPicPr>
            <a:picLocks noChangeAspect="1" noChangeArrowheads="1"/>
          </p:cNvPicPr>
          <p:nvPr/>
        </p:nvPicPr>
        <p:blipFill>
          <a:blip r:embed="rId3"/>
          <a:srcRect t="4349" b="1993"/>
          <a:stretch>
            <a:fillRect/>
          </a:stretch>
        </p:blipFill>
        <p:spPr bwMode="auto">
          <a:xfrm>
            <a:off x="0" y="914400"/>
            <a:ext cx="3190875" cy="3733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083" name="Picture 3" descr="Noah´s sacrifice (Engraving based on a picture by Nicholas Paussin)"/>
          <p:cNvPicPr>
            <a:picLocks noChangeAspect="1" noChangeArrowheads="1"/>
          </p:cNvPicPr>
          <p:nvPr/>
        </p:nvPicPr>
        <p:blipFill>
          <a:blip r:embed="rId4"/>
          <a:srcRect l="4167" r="28000"/>
          <a:stretch>
            <a:fillRect/>
          </a:stretch>
        </p:blipFill>
        <p:spPr bwMode="auto">
          <a:xfrm>
            <a:off x="5646738" y="914400"/>
            <a:ext cx="3497262" cy="3733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084" name="Picture 4" descr="The Angel Prevents the Sacrifice of Isaac´ by Rembrandt"/>
          <p:cNvPicPr>
            <a:picLocks noChangeAspect="1" noChangeArrowheads="1"/>
          </p:cNvPicPr>
          <p:nvPr/>
        </p:nvPicPr>
        <p:blipFill>
          <a:blip r:embed="rId5">
            <a:lum bright="24000" contrast="18000"/>
          </a:blip>
          <a:srcRect/>
          <a:stretch>
            <a:fillRect/>
          </a:stretch>
        </p:blipFill>
        <p:spPr bwMode="auto">
          <a:xfrm>
            <a:off x="2763838" y="914400"/>
            <a:ext cx="3636962" cy="5181600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1074738" y="5562600"/>
            <a:ext cx="6850062" cy="1169988"/>
            <a:chOff x="341" y="3490"/>
            <a:chExt cx="4315" cy="737"/>
          </a:xfrm>
        </p:grpSpPr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539" y="3538"/>
              <a:ext cx="4117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Since the work of restoration in Abraham’s family was the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third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attempt in the providence to restore the family foundation for the Messiah, the Principle required that his family accomplish God’s Will without fail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Arial Narrow" pitchFamily="34" charset="0"/>
                </a:rPr>
                <a:t>(p. 294).</a:t>
              </a:r>
              <a:endParaRPr lang="en-US" sz="16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341" y="3490"/>
              <a:ext cx="20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3810000" y="914400"/>
            <a:ext cx="1600200" cy="1447800"/>
          </a:xfrm>
          <a:prstGeom prst="downArrow">
            <a:avLst>
              <a:gd name="adj1" fmla="val 66074"/>
              <a:gd name="adj2" fmla="val 34144"/>
            </a:avLst>
          </a:prstGeom>
          <a:solidFill>
            <a:srgbClr val="CCFFFF">
              <a:alpha val="60001"/>
            </a:srgbClr>
          </a:solidFill>
          <a:ln w="38100" algn="ctr">
            <a:solidFill>
              <a:srgbClr val="0000CC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90" name="WordArt 10"/>
          <p:cNvSpPr>
            <a:spLocks noChangeArrowheads="1" noChangeShapeType="1" noTextEdit="1"/>
          </p:cNvSpPr>
          <p:nvPr/>
        </p:nvSpPr>
        <p:spPr bwMode="auto">
          <a:xfrm>
            <a:off x="4210050" y="1025525"/>
            <a:ext cx="800100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Adam</a:t>
            </a:r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4254500" y="1447800"/>
            <a:ext cx="711200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Noah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81000" y="182562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2.3 Horizontal</a:t>
            </a:r>
            <a:r>
              <a:rPr lang="en-US" sz="32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Restoration</a:t>
            </a:r>
            <a:r>
              <a:rPr lang="en-US" sz="32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through</a:t>
            </a:r>
            <a:r>
              <a:rPr lang="en-US" sz="32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Indemnity Carried Out Vertically</a:t>
            </a:r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838200" y="12954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noFill/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latin typeface="Papyrus"/>
              </a:rPr>
              <a:t>Adam's family</a:t>
            </a:r>
          </a:p>
        </p:txBody>
      </p:sp>
      <p:sp>
        <p:nvSpPr>
          <p:cNvPr id="46094" name="WordArt 14"/>
          <p:cNvSpPr>
            <a:spLocks noChangeArrowheads="1" noChangeShapeType="1" noTextEdit="1"/>
          </p:cNvSpPr>
          <p:nvPr/>
        </p:nvSpPr>
        <p:spPr bwMode="auto">
          <a:xfrm>
            <a:off x="7391400" y="12954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noFill/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latin typeface="Papyrus"/>
              </a:rPr>
              <a:t>Noah's family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0" grpId="0" animBg="1"/>
      <p:bldP spid="46091" grpId="0" animBg="1"/>
      <p:bldP spid="46092" grpId="0"/>
      <p:bldP spid="46093" grpId="0" animBg="1"/>
      <p:bldP spid="46093" grpId="1" animBg="1"/>
      <p:bldP spid="46094" grpId="0" animBg="1"/>
      <p:bldP spid="4609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oah´s sacrifice (Engraving based on a picture by Nicholas Paussin)"/>
          <p:cNvPicPr>
            <a:picLocks noChangeAspect="1" noChangeArrowheads="1"/>
          </p:cNvPicPr>
          <p:nvPr/>
        </p:nvPicPr>
        <p:blipFill>
          <a:blip r:embed="rId3"/>
          <a:srcRect l="4167" r="28000"/>
          <a:stretch>
            <a:fillRect/>
          </a:stretch>
        </p:blipFill>
        <p:spPr bwMode="auto">
          <a:xfrm>
            <a:off x="5646738" y="914400"/>
            <a:ext cx="3497262" cy="3733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131" name="Picture 3" descr="Cain Abel 2"/>
          <p:cNvPicPr>
            <a:picLocks noChangeAspect="1" noChangeArrowheads="1"/>
          </p:cNvPicPr>
          <p:nvPr/>
        </p:nvPicPr>
        <p:blipFill>
          <a:blip r:embed="rId4"/>
          <a:srcRect t="4349" b="1993"/>
          <a:stretch>
            <a:fillRect/>
          </a:stretch>
        </p:blipFill>
        <p:spPr bwMode="auto">
          <a:xfrm>
            <a:off x="0" y="914400"/>
            <a:ext cx="3190875" cy="3733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132" name="Picture 4" descr="The Angel Prevents the Sacrifice of Isaac´ by Rembrandt"/>
          <p:cNvPicPr>
            <a:picLocks noChangeAspect="1" noChangeArrowheads="1"/>
          </p:cNvPicPr>
          <p:nvPr/>
        </p:nvPicPr>
        <p:blipFill>
          <a:blip r:embed="rId5">
            <a:lum bright="24000" contrast="18000"/>
          </a:blip>
          <a:srcRect/>
          <a:stretch>
            <a:fillRect/>
          </a:stretch>
        </p:blipFill>
        <p:spPr bwMode="auto">
          <a:xfrm>
            <a:off x="2763838" y="914400"/>
            <a:ext cx="3636962" cy="5181600"/>
          </a:xfrm>
          <a:prstGeom prst="rect">
            <a:avLst/>
          </a:prstGeom>
          <a:noFill/>
        </p:spPr>
      </p:pic>
      <p:pic>
        <p:nvPicPr>
          <p:cNvPr id="48133" name="Picture 5" descr="Jacob wrestling the Angel"/>
          <p:cNvPicPr>
            <a:picLocks noChangeAspect="1" noChangeArrowheads="1"/>
          </p:cNvPicPr>
          <p:nvPr/>
        </p:nvPicPr>
        <p:blipFill>
          <a:blip r:embed="rId6">
            <a:lum bright="12000" contrast="12000"/>
          </a:blip>
          <a:srcRect l="6319" t="13229" r="6842" b="21024"/>
          <a:stretch>
            <a:fillRect/>
          </a:stretch>
        </p:blipFill>
        <p:spPr bwMode="auto">
          <a:xfrm>
            <a:off x="5867400" y="2743200"/>
            <a:ext cx="3276600" cy="3124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48135" name="Rectangle 7" descr="295090"/>
          <p:cNvSpPr>
            <a:spLocks noChangeArrowheads="1"/>
          </p:cNvSpPr>
          <p:nvPr/>
        </p:nvSpPr>
        <p:spPr bwMode="auto">
          <a:xfrm>
            <a:off x="5943600" y="990600"/>
            <a:ext cx="2133600" cy="13716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 b="-3704"/>
            </a:stretch>
          </a:blipFill>
          <a:ln w="127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019800" y="1165225"/>
            <a:ext cx="1981200" cy="1025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Horizontal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Indemnity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conditions</a:t>
            </a:r>
            <a:endParaRPr lang="en-US" sz="24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562600" y="2547938"/>
            <a:ext cx="2895600" cy="2571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</a:pPr>
            <a:r>
              <a:rPr lang="en-US" sz="2400" b="1">
                <a:solidFill>
                  <a:srgbClr val="0000FF"/>
                </a:solidFill>
                <a:latin typeface="Latin Wide" pitchFamily="2" charset="0"/>
              </a:rPr>
              <a:t>________________</a:t>
            </a:r>
          </a:p>
        </p:txBody>
      </p: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6324600" y="2482850"/>
            <a:ext cx="533400" cy="522288"/>
            <a:chOff x="3792" y="1831"/>
            <a:chExt cx="336" cy="329"/>
          </a:xfrm>
        </p:grpSpPr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>
              <a:off x="3851" y="1876"/>
              <a:ext cx="219" cy="239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25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grpSp>
          <p:nvGrpSpPr>
            <p:cNvPr id="48140" name="Group 12"/>
            <p:cNvGrpSpPr>
              <a:grpSpLocks/>
            </p:cNvGrpSpPr>
            <p:nvPr/>
          </p:nvGrpSpPr>
          <p:grpSpPr bwMode="auto">
            <a:xfrm>
              <a:off x="3792" y="1831"/>
              <a:ext cx="336" cy="329"/>
              <a:chOff x="2064" y="960"/>
              <a:chExt cx="203" cy="199"/>
            </a:xfrm>
          </p:grpSpPr>
          <p:sp>
            <p:nvSpPr>
              <p:cNvPr id="48141" name="Line 13"/>
              <p:cNvSpPr>
                <a:spLocks noChangeShapeType="1"/>
              </p:cNvSpPr>
              <p:nvPr/>
            </p:nvSpPr>
            <p:spPr bwMode="auto">
              <a:xfrm rot="2676044">
                <a:off x="2166" y="960"/>
                <a:ext cx="0" cy="19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2" name="Line 14"/>
              <p:cNvSpPr>
                <a:spLocks noChangeShapeType="1"/>
              </p:cNvSpPr>
              <p:nvPr/>
            </p:nvSpPr>
            <p:spPr bwMode="auto">
              <a:xfrm rot="8076044">
                <a:off x="2166" y="958"/>
                <a:ext cx="0" cy="2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7162800" y="2482850"/>
            <a:ext cx="533400" cy="522288"/>
            <a:chOff x="4176" y="1831"/>
            <a:chExt cx="336" cy="329"/>
          </a:xfrm>
        </p:grpSpPr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4235" y="1876"/>
              <a:ext cx="219" cy="239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25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grpSp>
          <p:nvGrpSpPr>
            <p:cNvPr id="48145" name="Group 17"/>
            <p:cNvGrpSpPr>
              <a:grpSpLocks/>
            </p:cNvGrpSpPr>
            <p:nvPr/>
          </p:nvGrpSpPr>
          <p:grpSpPr bwMode="auto">
            <a:xfrm>
              <a:off x="4176" y="1831"/>
              <a:ext cx="336" cy="329"/>
              <a:chOff x="2064" y="960"/>
              <a:chExt cx="203" cy="199"/>
            </a:xfrm>
          </p:grpSpPr>
          <p:sp>
            <p:nvSpPr>
              <p:cNvPr id="48146" name="Line 18"/>
              <p:cNvSpPr>
                <a:spLocks noChangeShapeType="1"/>
              </p:cNvSpPr>
              <p:nvPr/>
            </p:nvSpPr>
            <p:spPr bwMode="auto">
              <a:xfrm rot="2676044">
                <a:off x="2166" y="960"/>
                <a:ext cx="0" cy="19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7" name="Line 19"/>
              <p:cNvSpPr>
                <a:spLocks noChangeShapeType="1"/>
              </p:cNvSpPr>
              <p:nvPr/>
            </p:nvSpPr>
            <p:spPr bwMode="auto">
              <a:xfrm rot="8076044">
                <a:off x="2166" y="958"/>
                <a:ext cx="0" cy="2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148" name="Arc 20"/>
          <p:cNvSpPr>
            <a:spLocks/>
          </p:cNvSpPr>
          <p:nvPr/>
        </p:nvSpPr>
        <p:spPr bwMode="auto">
          <a:xfrm rot="6173584">
            <a:off x="5448300" y="3009900"/>
            <a:ext cx="1981200" cy="1600200"/>
          </a:xfrm>
          <a:custGeom>
            <a:avLst/>
            <a:gdLst>
              <a:gd name="G0" fmla="+- 2516 0 0"/>
              <a:gd name="G1" fmla="+- 21600 0 0"/>
              <a:gd name="G2" fmla="+- 21600 0 0"/>
              <a:gd name="T0" fmla="*/ 0 w 23297"/>
              <a:gd name="T1" fmla="*/ 147 h 21600"/>
              <a:gd name="T2" fmla="*/ 23297 w 23297"/>
              <a:gd name="T3" fmla="*/ 15708 h 21600"/>
              <a:gd name="T4" fmla="*/ 2516 w 232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97" h="21600" fill="none" extrusionOk="0">
                <a:moveTo>
                  <a:pt x="0" y="147"/>
                </a:moveTo>
                <a:cubicBezTo>
                  <a:pt x="835" y="49"/>
                  <a:pt x="1675" y="-1"/>
                  <a:pt x="2516" y="0"/>
                </a:cubicBezTo>
                <a:cubicBezTo>
                  <a:pt x="12176" y="0"/>
                  <a:pt x="20661" y="6414"/>
                  <a:pt x="23296" y="15708"/>
                </a:cubicBezTo>
              </a:path>
              <a:path w="23297" h="21600" stroke="0" extrusionOk="0">
                <a:moveTo>
                  <a:pt x="0" y="147"/>
                </a:moveTo>
                <a:cubicBezTo>
                  <a:pt x="835" y="49"/>
                  <a:pt x="1675" y="-1"/>
                  <a:pt x="2516" y="0"/>
                </a:cubicBezTo>
                <a:cubicBezTo>
                  <a:pt x="12176" y="0"/>
                  <a:pt x="20661" y="6414"/>
                  <a:pt x="23296" y="15708"/>
                </a:cubicBezTo>
                <a:lnTo>
                  <a:pt x="2516" y="21600"/>
                </a:lnTo>
                <a:close/>
              </a:path>
            </a:pathLst>
          </a:custGeom>
          <a:noFill/>
          <a:ln w="5715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49" name="Arc 21"/>
          <p:cNvSpPr>
            <a:spLocks/>
          </p:cNvSpPr>
          <p:nvPr/>
        </p:nvSpPr>
        <p:spPr bwMode="auto">
          <a:xfrm rot="5908767">
            <a:off x="5634038" y="2867025"/>
            <a:ext cx="874712" cy="858838"/>
          </a:xfrm>
          <a:custGeom>
            <a:avLst/>
            <a:gdLst>
              <a:gd name="G0" fmla="+- 0 0 0"/>
              <a:gd name="G1" fmla="+- 21563 0 0"/>
              <a:gd name="G2" fmla="+- 21600 0 0"/>
              <a:gd name="T0" fmla="*/ 1255 w 20352"/>
              <a:gd name="T1" fmla="*/ 0 h 21563"/>
              <a:gd name="T2" fmla="*/ 20352 w 20352"/>
              <a:gd name="T3" fmla="*/ 14328 h 21563"/>
              <a:gd name="T4" fmla="*/ 0 w 20352"/>
              <a:gd name="T5" fmla="*/ 21563 h 2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52" h="21563" fill="none" extrusionOk="0">
                <a:moveTo>
                  <a:pt x="1255" y="-1"/>
                </a:moveTo>
                <a:cubicBezTo>
                  <a:pt x="9921" y="503"/>
                  <a:pt x="17444" y="6148"/>
                  <a:pt x="20352" y="14327"/>
                </a:cubicBezTo>
              </a:path>
              <a:path w="20352" h="21563" stroke="0" extrusionOk="0">
                <a:moveTo>
                  <a:pt x="1255" y="-1"/>
                </a:moveTo>
                <a:cubicBezTo>
                  <a:pt x="9921" y="503"/>
                  <a:pt x="17444" y="6148"/>
                  <a:pt x="20352" y="14327"/>
                </a:cubicBezTo>
                <a:lnTo>
                  <a:pt x="0" y="21563"/>
                </a:lnTo>
                <a:close/>
              </a:path>
            </a:pathLst>
          </a:custGeom>
          <a:noFill/>
          <a:ln w="5715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2057400" y="3338513"/>
            <a:ext cx="4953000" cy="1462087"/>
            <a:chOff x="1184" y="1945"/>
            <a:chExt cx="3520" cy="1039"/>
          </a:xfrm>
        </p:grpSpPr>
        <p:pic>
          <p:nvPicPr>
            <p:cNvPr id="48151" name="Picture 23" descr="AAS5020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2" y="2599"/>
              <a:ext cx="448" cy="383"/>
            </a:xfrm>
            <a:prstGeom prst="rect">
              <a:avLst/>
            </a:prstGeom>
            <a:noFill/>
          </p:spPr>
        </p:pic>
        <p:pic>
          <p:nvPicPr>
            <p:cNvPr id="48152" name="Picture 24" descr="ACE0003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59" y="2496"/>
              <a:ext cx="641" cy="488"/>
            </a:xfrm>
            <a:prstGeom prst="rect">
              <a:avLst/>
            </a:prstGeom>
            <a:noFill/>
          </p:spPr>
        </p:pic>
        <p:pic>
          <p:nvPicPr>
            <p:cNvPr id="48153" name="Picture 25" descr="farm000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44" y="2256"/>
              <a:ext cx="960" cy="715"/>
            </a:xfrm>
            <a:prstGeom prst="rect">
              <a:avLst/>
            </a:prstGeom>
            <a:noFill/>
          </p:spPr>
        </p:pic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>
              <a:off x="3216" y="2448"/>
              <a:ext cx="0" cy="528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27"/>
            <p:cNvSpPr>
              <a:spLocks noChangeShapeType="1"/>
            </p:cNvSpPr>
            <p:nvPr/>
          </p:nvSpPr>
          <p:spPr bwMode="auto">
            <a:xfrm>
              <a:off x="4128" y="2160"/>
              <a:ext cx="0" cy="816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28"/>
            <p:cNvSpPr>
              <a:spLocks noChangeShapeType="1"/>
            </p:cNvSpPr>
            <p:nvPr/>
          </p:nvSpPr>
          <p:spPr bwMode="auto">
            <a:xfrm rot="-373893">
              <a:off x="1711" y="2445"/>
              <a:ext cx="576" cy="33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48157" name="Picture 29" descr="AAT5008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4" y="1945"/>
              <a:ext cx="528" cy="695"/>
            </a:xfrm>
            <a:prstGeom prst="rect">
              <a:avLst/>
            </a:prstGeom>
            <a:noFill/>
          </p:spPr>
        </p:pic>
      </p:grpSp>
      <p:pic>
        <p:nvPicPr>
          <p:cNvPr id="48158" name="Picture 30" descr="Is Isaac to Die - Genesis 22"/>
          <p:cNvPicPr>
            <a:picLocks noChangeAspect="1" noChangeArrowheads="1"/>
          </p:cNvPicPr>
          <p:nvPr/>
        </p:nvPicPr>
        <p:blipFill>
          <a:blip r:embed="rId12"/>
          <a:srcRect l="13760" r="-1358" b="10971"/>
          <a:stretch>
            <a:fillRect/>
          </a:stretch>
        </p:blipFill>
        <p:spPr bwMode="auto">
          <a:xfrm>
            <a:off x="0" y="1371600"/>
            <a:ext cx="3403600" cy="4419600"/>
          </a:xfrm>
          <a:prstGeom prst="rect">
            <a:avLst/>
          </a:prstGeom>
          <a:noFill/>
        </p:spPr>
      </p:pic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4572000" y="3810000"/>
            <a:ext cx="76200" cy="1143000"/>
          </a:xfrm>
          <a:prstGeom prst="rect">
            <a:avLst/>
          </a:prstGeom>
          <a:solidFill>
            <a:srgbClr val="6600CC"/>
          </a:solidFill>
          <a:ln w="127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4572000" y="2819400"/>
            <a:ext cx="76200" cy="1066800"/>
          </a:xfrm>
          <a:prstGeom prst="rect">
            <a:avLst/>
          </a:prstGeom>
          <a:solidFill>
            <a:srgbClr val="6600CC"/>
          </a:solidFill>
          <a:ln w="127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61" name="AutoShape 33"/>
          <p:cNvSpPr>
            <a:spLocks noChangeArrowheads="1"/>
          </p:cNvSpPr>
          <p:nvPr/>
        </p:nvSpPr>
        <p:spPr bwMode="auto">
          <a:xfrm>
            <a:off x="3810000" y="914400"/>
            <a:ext cx="1600200" cy="1447800"/>
          </a:xfrm>
          <a:prstGeom prst="downArrow">
            <a:avLst>
              <a:gd name="adj1" fmla="val 66074"/>
              <a:gd name="adj2" fmla="val 34144"/>
            </a:avLst>
          </a:prstGeom>
          <a:solidFill>
            <a:srgbClr val="CCFFFF">
              <a:alpha val="60001"/>
            </a:srgbClr>
          </a:solidFill>
          <a:ln w="38100" algn="ctr">
            <a:solidFill>
              <a:srgbClr val="0000CC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62" name="WordArt 34"/>
          <p:cNvSpPr>
            <a:spLocks noChangeArrowheads="1" noChangeShapeType="1" noTextEdit="1"/>
          </p:cNvSpPr>
          <p:nvPr/>
        </p:nvSpPr>
        <p:spPr bwMode="auto">
          <a:xfrm>
            <a:off x="4210050" y="1025525"/>
            <a:ext cx="800100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Adam</a:t>
            </a:r>
          </a:p>
        </p:txBody>
      </p:sp>
      <p:sp>
        <p:nvSpPr>
          <p:cNvPr id="48163" name="WordArt 35"/>
          <p:cNvSpPr>
            <a:spLocks noChangeArrowheads="1" noChangeShapeType="1" noTextEdit="1"/>
          </p:cNvSpPr>
          <p:nvPr/>
        </p:nvSpPr>
        <p:spPr bwMode="auto">
          <a:xfrm>
            <a:off x="4254500" y="1447800"/>
            <a:ext cx="711200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Noah</a:t>
            </a:r>
          </a:p>
        </p:txBody>
      </p:sp>
      <p:grpSp>
        <p:nvGrpSpPr>
          <p:cNvPr id="48164" name="Group 36"/>
          <p:cNvGrpSpPr>
            <a:grpSpLocks/>
          </p:cNvGrpSpPr>
          <p:nvPr/>
        </p:nvGrpSpPr>
        <p:grpSpPr bwMode="auto">
          <a:xfrm>
            <a:off x="3429000" y="2438400"/>
            <a:ext cx="2362200" cy="611188"/>
            <a:chOff x="2160" y="1536"/>
            <a:chExt cx="1488" cy="385"/>
          </a:xfrm>
        </p:grpSpPr>
        <p:sp>
          <p:nvSpPr>
            <p:cNvPr id="48165" name="Oval 37"/>
            <p:cNvSpPr>
              <a:spLocks noChangeArrowheads="1"/>
            </p:cNvSpPr>
            <p:nvPr/>
          </p:nvSpPr>
          <p:spPr bwMode="auto">
            <a:xfrm>
              <a:off x="2160" y="1536"/>
              <a:ext cx="1488" cy="38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>
                <a:latin typeface="Arial Black" pitchFamily="34" charset="0"/>
              </a:endParaRPr>
            </a:p>
          </p:txBody>
        </p:sp>
        <p:sp>
          <p:nvSpPr>
            <p:cNvPr id="48166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359" y="1606"/>
              <a:ext cx="1090" cy="24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48167" name="Group 39"/>
          <p:cNvGrpSpPr>
            <a:grpSpLocks/>
          </p:cNvGrpSpPr>
          <p:nvPr/>
        </p:nvGrpSpPr>
        <p:grpSpPr bwMode="auto">
          <a:xfrm>
            <a:off x="3429000" y="3429000"/>
            <a:ext cx="2360613" cy="611188"/>
            <a:chOff x="2160" y="2160"/>
            <a:chExt cx="1487" cy="385"/>
          </a:xfrm>
        </p:grpSpPr>
        <p:sp>
          <p:nvSpPr>
            <p:cNvPr id="48168" name="Oval 40"/>
            <p:cNvSpPr>
              <a:spLocks noChangeArrowheads="1"/>
            </p:cNvSpPr>
            <p:nvPr/>
          </p:nvSpPr>
          <p:spPr bwMode="auto">
            <a:xfrm>
              <a:off x="2160" y="2160"/>
              <a:ext cx="1487" cy="38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>
                <a:latin typeface="Arial Black" pitchFamily="34" charset="0"/>
              </a:endParaRPr>
            </a:p>
          </p:txBody>
        </p:sp>
        <p:sp>
          <p:nvSpPr>
            <p:cNvPr id="48169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430" y="2247"/>
              <a:ext cx="949" cy="21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  <p:grpSp>
        <p:nvGrpSpPr>
          <p:cNvPr id="48170" name="Group 42"/>
          <p:cNvGrpSpPr>
            <a:grpSpLocks/>
          </p:cNvGrpSpPr>
          <p:nvPr/>
        </p:nvGrpSpPr>
        <p:grpSpPr bwMode="auto">
          <a:xfrm>
            <a:off x="3429000" y="4419600"/>
            <a:ext cx="2363788" cy="609600"/>
            <a:chOff x="2160" y="2784"/>
            <a:chExt cx="1489" cy="384"/>
          </a:xfrm>
        </p:grpSpPr>
        <p:sp>
          <p:nvSpPr>
            <p:cNvPr id="48171" name="Oval 43"/>
            <p:cNvSpPr>
              <a:spLocks noChangeArrowheads="1"/>
            </p:cNvSpPr>
            <p:nvPr/>
          </p:nvSpPr>
          <p:spPr bwMode="auto">
            <a:xfrm>
              <a:off x="2160" y="2784"/>
              <a:ext cx="1489" cy="3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>
                <a:latin typeface="Arial Black" pitchFamily="34" charset="0"/>
              </a:endParaRPr>
            </a:p>
          </p:txBody>
        </p:sp>
        <p:sp>
          <p:nvSpPr>
            <p:cNvPr id="48172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429" y="2871"/>
              <a:ext cx="951" cy="21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Jacob</a:t>
              </a:r>
            </a:p>
          </p:txBody>
        </p:sp>
      </p:grpSp>
      <p:sp>
        <p:nvSpPr>
          <p:cNvPr id="48173" name="Rectangle 4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74" name="Group 46"/>
          <p:cNvGrpSpPr>
            <a:grpSpLocks/>
          </p:cNvGrpSpPr>
          <p:nvPr/>
        </p:nvGrpSpPr>
        <p:grpSpPr bwMode="auto">
          <a:xfrm>
            <a:off x="887413" y="5540375"/>
            <a:ext cx="7189787" cy="1146175"/>
            <a:chOff x="415" y="3490"/>
            <a:chExt cx="4529" cy="722"/>
          </a:xfrm>
        </p:grpSpPr>
        <p:sp>
          <p:nvSpPr>
            <p:cNvPr id="48175" name="Text Box 47"/>
            <p:cNvSpPr txBox="1">
              <a:spLocks noChangeArrowheads="1"/>
            </p:cNvSpPr>
            <p:nvPr/>
          </p:nvSpPr>
          <p:spPr bwMode="auto">
            <a:xfrm>
              <a:off x="635" y="3538"/>
              <a:ext cx="4309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Hence, when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Abraham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failed to complete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horizontal indemnity conditions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, he completed them vertically through the generations of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Isaac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Jacob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, and God could still credit him with having fulfilled them in his own generation.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8176" name="Text Box 48"/>
            <p:cNvSpPr txBox="1">
              <a:spLocks noChangeArrowheads="1"/>
            </p:cNvSpPr>
            <p:nvPr/>
          </p:nvSpPr>
          <p:spPr bwMode="auto">
            <a:xfrm>
              <a:off x="415" y="3490"/>
              <a:ext cx="20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381000" y="182562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2.3 Horizontal</a:t>
            </a:r>
            <a:r>
              <a:rPr lang="en-US" sz="32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Restoration</a:t>
            </a:r>
            <a:r>
              <a:rPr lang="en-US" sz="32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through</a:t>
            </a:r>
            <a:r>
              <a:rPr lang="en-US" sz="32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Indemnity Carried Out Vertically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/>
      <p:bldP spid="48137" grpId="0"/>
      <p:bldP spid="48148" grpId="0" animBg="1"/>
      <p:bldP spid="48149" grpId="0" animBg="1"/>
      <p:bldP spid="48159" grpId="0" animBg="1"/>
      <p:bldP spid="481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s Isaac to Die - Genesis 22"/>
          <p:cNvPicPr>
            <a:picLocks noChangeAspect="1" noChangeArrowheads="1"/>
          </p:cNvPicPr>
          <p:nvPr/>
        </p:nvPicPr>
        <p:blipFill>
          <a:blip r:embed="rId3"/>
          <a:srcRect l="13760" r="-1358" b="10971"/>
          <a:stretch>
            <a:fillRect/>
          </a:stretch>
        </p:blipFill>
        <p:spPr bwMode="auto">
          <a:xfrm>
            <a:off x="0" y="1371600"/>
            <a:ext cx="3403600" cy="4419600"/>
          </a:xfrm>
          <a:prstGeom prst="rect">
            <a:avLst/>
          </a:prstGeom>
          <a:noFill/>
        </p:spPr>
      </p:pic>
      <p:pic>
        <p:nvPicPr>
          <p:cNvPr id="50179" name="Picture 3" descr="Jacob wrestling the Angel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 l="6319" t="13229" r="6842" b="21024"/>
          <a:stretch>
            <a:fillRect/>
          </a:stretch>
        </p:blipFill>
        <p:spPr bwMode="auto">
          <a:xfrm>
            <a:off x="5867400" y="2743200"/>
            <a:ext cx="3276600" cy="3124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72000" y="3886200"/>
            <a:ext cx="76200" cy="685800"/>
          </a:xfrm>
          <a:prstGeom prst="rect">
            <a:avLst/>
          </a:prstGeom>
          <a:solidFill>
            <a:srgbClr val="6600CC"/>
          </a:solidFill>
          <a:ln w="127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72000" y="2895600"/>
            <a:ext cx="76200" cy="685800"/>
          </a:xfrm>
          <a:prstGeom prst="rect">
            <a:avLst/>
          </a:prstGeom>
          <a:solidFill>
            <a:srgbClr val="6600CC"/>
          </a:solidFill>
          <a:ln w="127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562600" y="2547938"/>
            <a:ext cx="2895600" cy="2571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45000"/>
              </a:lnSpc>
            </a:pPr>
            <a:r>
              <a:rPr lang="en-US" sz="2400" b="1">
                <a:solidFill>
                  <a:srgbClr val="0000FF"/>
                </a:solidFill>
                <a:latin typeface="Latin Wide" pitchFamily="2" charset="0"/>
              </a:rPr>
              <a:t>________________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6324600" y="2482850"/>
            <a:ext cx="533400" cy="522288"/>
            <a:chOff x="3792" y="1831"/>
            <a:chExt cx="336" cy="329"/>
          </a:xfrm>
        </p:grpSpPr>
        <p:sp>
          <p:nvSpPr>
            <p:cNvPr id="50185" name="Oval 9"/>
            <p:cNvSpPr>
              <a:spLocks noChangeArrowheads="1"/>
            </p:cNvSpPr>
            <p:nvPr/>
          </p:nvSpPr>
          <p:spPr bwMode="auto">
            <a:xfrm>
              <a:off x="3851" y="1876"/>
              <a:ext cx="219" cy="239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25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grpSp>
          <p:nvGrpSpPr>
            <p:cNvPr id="50186" name="Group 10"/>
            <p:cNvGrpSpPr>
              <a:grpSpLocks/>
            </p:cNvGrpSpPr>
            <p:nvPr/>
          </p:nvGrpSpPr>
          <p:grpSpPr bwMode="auto">
            <a:xfrm>
              <a:off x="3792" y="1831"/>
              <a:ext cx="336" cy="329"/>
              <a:chOff x="2064" y="960"/>
              <a:chExt cx="203" cy="199"/>
            </a:xfrm>
          </p:grpSpPr>
          <p:sp>
            <p:nvSpPr>
              <p:cNvPr id="50187" name="Line 11"/>
              <p:cNvSpPr>
                <a:spLocks noChangeShapeType="1"/>
              </p:cNvSpPr>
              <p:nvPr/>
            </p:nvSpPr>
            <p:spPr bwMode="auto">
              <a:xfrm rot="2676044">
                <a:off x="2166" y="960"/>
                <a:ext cx="0" cy="19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 rot="8076044">
                <a:off x="2166" y="958"/>
                <a:ext cx="0" cy="2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7162800" y="2482850"/>
            <a:ext cx="533400" cy="522288"/>
            <a:chOff x="4176" y="1831"/>
            <a:chExt cx="336" cy="329"/>
          </a:xfrm>
        </p:grpSpPr>
        <p:sp>
          <p:nvSpPr>
            <p:cNvPr id="50190" name="Oval 14"/>
            <p:cNvSpPr>
              <a:spLocks noChangeArrowheads="1"/>
            </p:cNvSpPr>
            <p:nvPr/>
          </p:nvSpPr>
          <p:spPr bwMode="auto">
            <a:xfrm>
              <a:off x="4235" y="1876"/>
              <a:ext cx="219" cy="239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25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grpSp>
          <p:nvGrpSpPr>
            <p:cNvPr id="50191" name="Group 15"/>
            <p:cNvGrpSpPr>
              <a:grpSpLocks/>
            </p:cNvGrpSpPr>
            <p:nvPr/>
          </p:nvGrpSpPr>
          <p:grpSpPr bwMode="auto">
            <a:xfrm>
              <a:off x="4176" y="1831"/>
              <a:ext cx="336" cy="329"/>
              <a:chOff x="2064" y="960"/>
              <a:chExt cx="203" cy="199"/>
            </a:xfrm>
          </p:grpSpPr>
          <p:sp>
            <p:nvSpPr>
              <p:cNvPr id="50192" name="Line 16"/>
              <p:cNvSpPr>
                <a:spLocks noChangeShapeType="1"/>
              </p:cNvSpPr>
              <p:nvPr/>
            </p:nvSpPr>
            <p:spPr bwMode="auto">
              <a:xfrm rot="2676044">
                <a:off x="2166" y="960"/>
                <a:ext cx="0" cy="19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" name="Line 17"/>
              <p:cNvSpPr>
                <a:spLocks noChangeShapeType="1"/>
              </p:cNvSpPr>
              <p:nvPr/>
            </p:nvSpPr>
            <p:spPr bwMode="auto">
              <a:xfrm rot="8076044">
                <a:off x="2166" y="958"/>
                <a:ext cx="0" cy="2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194" name="Arc 18"/>
          <p:cNvSpPr>
            <a:spLocks/>
          </p:cNvSpPr>
          <p:nvPr/>
        </p:nvSpPr>
        <p:spPr bwMode="auto">
          <a:xfrm rot="6173584">
            <a:off x="5457825" y="3008313"/>
            <a:ext cx="1981200" cy="1600200"/>
          </a:xfrm>
          <a:custGeom>
            <a:avLst/>
            <a:gdLst>
              <a:gd name="G0" fmla="+- 2516 0 0"/>
              <a:gd name="G1" fmla="+- 21600 0 0"/>
              <a:gd name="G2" fmla="+- 21600 0 0"/>
              <a:gd name="T0" fmla="*/ 0 w 23297"/>
              <a:gd name="T1" fmla="*/ 147 h 21600"/>
              <a:gd name="T2" fmla="*/ 23297 w 23297"/>
              <a:gd name="T3" fmla="*/ 15708 h 21600"/>
              <a:gd name="T4" fmla="*/ 2516 w 232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97" h="21600" fill="none" extrusionOk="0">
                <a:moveTo>
                  <a:pt x="0" y="147"/>
                </a:moveTo>
                <a:cubicBezTo>
                  <a:pt x="835" y="49"/>
                  <a:pt x="1675" y="-1"/>
                  <a:pt x="2516" y="0"/>
                </a:cubicBezTo>
                <a:cubicBezTo>
                  <a:pt x="12176" y="0"/>
                  <a:pt x="20661" y="6414"/>
                  <a:pt x="23296" y="15708"/>
                </a:cubicBezTo>
              </a:path>
              <a:path w="23297" h="21600" stroke="0" extrusionOk="0">
                <a:moveTo>
                  <a:pt x="0" y="147"/>
                </a:moveTo>
                <a:cubicBezTo>
                  <a:pt x="835" y="49"/>
                  <a:pt x="1675" y="-1"/>
                  <a:pt x="2516" y="0"/>
                </a:cubicBezTo>
                <a:cubicBezTo>
                  <a:pt x="12176" y="0"/>
                  <a:pt x="20661" y="6414"/>
                  <a:pt x="23296" y="15708"/>
                </a:cubicBezTo>
                <a:lnTo>
                  <a:pt x="2516" y="21600"/>
                </a:lnTo>
                <a:close/>
              </a:path>
            </a:pathLst>
          </a:custGeom>
          <a:noFill/>
          <a:ln w="5715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5" name="Arc 19"/>
          <p:cNvSpPr>
            <a:spLocks/>
          </p:cNvSpPr>
          <p:nvPr/>
        </p:nvSpPr>
        <p:spPr bwMode="auto">
          <a:xfrm rot="5908767">
            <a:off x="5634038" y="2867025"/>
            <a:ext cx="874712" cy="858838"/>
          </a:xfrm>
          <a:custGeom>
            <a:avLst/>
            <a:gdLst>
              <a:gd name="G0" fmla="+- 0 0 0"/>
              <a:gd name="G1" fmla="+- 21563 0 0"/>
              <a:gd name="G2" fmla="+- 21600 0 0"/>
              <a:gd name="T0" fmla="*/ 1255 w 20352"/>
              <a:gd name="T1" fmla="*/ 0 h 21563"/>
              <a:gd name="T2" fmla="*/ 20352 w 20352"/>
              <a:gd name="T3" fmla="*/ 14328 h 21563"/>
              <a:gd name="T4" fmla="*/ 0 w 20352"/>
              <a:gd name="T5" fmla="*/ 21563 h 2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52" h="21563" fill="none" extrusionOk="0">
                <a:moveTo>
                  <a:pt x="1255" y="-1"/>
                </a:moveTo>
                <a:cubicBezTo>
                  <a:pt x="9921" y="503"/>
                  <a:pt x="17444" y="6148"/>
                  <a:pt x="20352" y="14327"/>
                </a:cubicBezTo>
              </a:path>
              <a:path w="20352" h="21563" stroke="0" extrusionOk="0">
                <a:moveTo>
                  <a:pt x="1255" y="-1"/>
                </a:moveTo>
                <a:cubicBezTo>
                  <a:pt x="9921" y="503"/>
                  <a:pt x="17444" y="6148"/>
                  <a:pt x="20352" y="14327"/>
                </a:cubicBezTo>
                <a:lnTo>
                  <a:pt x="0" y="21563"/>
                </a:lnTo>
                <a:close/>
              </a:path>
            </a:pathLst>
          </a:custGeom>
          <a:noFill/>
          <a:ln w="5715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6" name="Rectangle 20" descr="603026"/>
          <p:cNvSpPr>
            <a:spLocks noChangeArrowheads="1"/>
          </p:cNvSpPr>
          <p:nvPr/>
        </p:nvSpPr>
        <p:spPr bwMode="auto">
          <a:xfrm>
            <a:off x="1055688" y="2438400"/>
            <a:ext cx="2005012" cy="2667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990600" y="2803525"/>
            <a:ext cx="2133600" cy="1920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28398" dir="123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125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Horizontal</a:t>
            </a:r>
          </a:p>
          <a:p>
            <a:pPr algn="ctr" eaLnBrk="0" hangingPunct="0">
              <a:lnSpc>
                <a:spcPct val="125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restoration</a:t>
            </a:r>
          </a:p>
          <a:p>
            <a:pPr algn="ctr" eaLnBrk="0" hangingPunct="0">
              <a:lnSpc>
                <a:spcPct val="125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carried out</a:t>
            </a:r>
          </a:p>
          <a:p>
            <a:pPr algn="ctr" eaLnBrk="0" hangingPunct="0">
              <a:lnSpc>
                <a:spcPct val="125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vertically</a:t>
            </a:r>
            <a:endParaRPr lang="en-US" sz="24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0198" name="WordArt 22"/>
          <p:cNvSpPr>
            <a:spLocks noChangeArrowheads="1" noChangeShapeType="1" noTextEdit="1"/>
          </p:cNvSpPr>
          <p:nvPr/>
        </p:nvSpPr>
        <p:spPr bwMode="auto">
          <a:xfrm flipH="1">
            <a:off x="3162300" y="2476500"/>
            <a:ext cx="190500" cy="2628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50199" name="AutoShape 23"/>
          <p:cNvSpPr>
            <a:spLocks noChangeArrowheads="1"/>
          </p:cNvSpPr>
          <p:nvPr/>
        </p:nvSpPr>
        <p:spPr bwMode="auto">
          <a:xfrm>
            <a:off x="3810000" y="914400"/>
            <a:ext cx="1600200" cy="1447800"/>
          </a:xfrm>
          <a:prstGeom prst="downArrow">
            <a:avLst>
              <a:gd name="adj1" fmla="val 66074"/>
              <a:gd name="adj2" fmla="val 34144"/>
            </a:avLst>
          </a:prstGeom>
          <a:solidFill>
            <a:srgbClr val="CCFFFF">
              <a:alpha val="60001"/>
            </a:srgbClr>
          </a:solidFill>
          <a:ln w="38100" algn="ctr">
            <a:solidFill>
              <a:srgbClr val="0000CC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0" name="WordArt 24"/>
          <p:cNvSpPr>
            <a:spLocks noChangeArrowheads="1" noChangeShapeType="1" noTextEdit="1"/>
          </p:cNvSpPr>
          <p:nvPr/>
        </p:nvSpPr>
        <p:spPr bwMode="auto">
          <a:xfrm>
            <a:off x="4210050" y="1025525"/>
            <a:ext cx="800100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Adam</a:t>
            </a:r>
          </a:p>
        </p:txBody>
      </p:sp>
      <p:sp>
        <p:nvSpPr>
          <p:cNvPr id="50201" name="WordArt 25"/>
          <p:cNvSpPr>
            <a:spLocks noChangeArrowheads="1" noChangeShapeType="1" noTextEdit="1"/>
          </p:cNvSpPr>
          <p:nvPr/>
        </p:nvSpPr>
        <p:spPr bwMode="auto">
          <a:xfrm>
            <a:off x="4254500" y="1447800"/>
            <a:ext cx="711200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Noah</a:t>
            </a: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1389063" y="5819775"/>
            <a:ext cx="6459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This type of restoration is called </a:t>
            </a:r>
            <a:r>
              <a:rPr lang="en-US" sz="2000" b="1" u="sng">
                <a:solidFill>
                  <a:schemeClr val="bg1"/>
                </a:solidFill>
                <a:latin typeface="Arial Narrow" pitchFamily="34" charset="0"/>
              </a:rPr>
              <a:t>horizontal restoration</a:t>
            </a: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 through indemnity carried out vertically.</a:t>
            </a:r>
            <a:endParaRPr lang="en-US" sz="2000" u="sng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0204" name="Oval 28"/>
          <p:cNvSpPr>
            <a:spLocks noChangeArrowheads="1"/>
          </p:cNvSpPr>
          <p:nvPr/>
        </p:nvSpPr>
        <p:spPr bwMode="auto">
          <a:xfrm>
            <a:off x="3429000" y="2438400"/>
            <a:ext cx="2362200" cy="6111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E5E5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6600CC"/>
            </a:solidFill>
            <a:round/>
            <a:headEnd/>
            <a:tailEnd/>
          </a:ln>
          <a:effectLst>
            <a:outerShdw dist="63500" dir="5400000" algn="ctr" rotWithShape="0">
              <a:srgbClr val="6600CC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50205" name="WordArt 29"/>
          <p:cNvSpPr>
            <a:spLocks noChangeArrowheads="1" noChangeShapeType="1" noTextEdit="1"/>
          </p:cNvSpPr>
          <p:nvPr/>
        </p:nvSpPr>
        <p:spPr bwMode="auto">
          <a:xfrm>
            <a:off x="3744913" y="2549525"/>
            <a:ext cx="1730375" cy="38893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5000A0"/>
                </a:solidFill>
                <a:latin typeface="Impact"/>
              </a:rPr>
              <a:t>Abraham</a:t>
            </a:r>
          </a:p>
        </p:txBody>
      </p:sp>
      <p:sp>
        <p:nvSpPr>
          <p:cNvPr id="50206" name="Oval 30"/>
          <p:cNvSpPr>
            <a:spLocks noChangeArrowheads="1"/>
          </p:cNvSpPr>
          <p:nvPr/>
        </p:nvSpPr>
        <p:spPr bwMode="auto">
          <a:xfrm>
            <a:off x="3430588" y="3427413"/>
            <a:ext cx="2360612" cy="61118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E5E5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6600CC"/>
            </a:solidFill>
            <a:round/>
            <a:headEnd/>
            <a:tailEnd/>
          </a:ln>
          <a:effectLst>
            <a:outerShdw dist="63500" dir="5400000" algn="ctr" rotWithShape="0">
              <a:srgbClr val="6600CC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50207" name="WordArt 31"/>
          <p:cNvSpPr>
            <a:spLocks noChangeArrowheads="1" noChangeShapeType="1" noTextEdit="1"/>
          </p:cNvSpPr>
          <p:nvPr/>
        </p:nvSpPr>
        <p:spPr bwMode="auto">
          <a:xfrm>
            <a:off x="3857625" y="3567113"/>
            <a:ext cx="1506538" cy="3333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5000A0"/>
                </a:solidFill>
                <a:latin typeface="Impact"/>
              </a:rPr>
              <a:t>Isaac</a:t>
            </a:r>
          </a:p>
        </p:txBody>
      </p:sp>
      <p:sp>
        <p:nvSpPr>
          <p:cNvPr id="50208" name="Oval 32"/>
          <p:cNvSpPr>
            <a:spLocks noChangeArrowheads="1"/>
          </p:cNvSpPr>
          <p:nvPr/>
        </p:nvSpPr>
        <p:spPr bwMode="auto">
          <a:xfrm>
            <a:off x="3429000" y="4419600"/>
            <a:ext cx="2363788" cy="609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E5E5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6600CC"/>
            </a:solidFill>
            <a:round/>
            <a:headEnd/>
            <a:tailEnd/>
          </a:ln>
          <a:effectLst>
            <a:outerShdw dist="63500" dir="5400000" algn="ctr" rotWithShape="0">
              <a:srgbClr val="6600CC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50209" name="WordArt 33"/>
          <p:cNvSpPr>
            <a:spLocks noChangeArrowheads="1" noChangeShapeType="1" noTextEdit="1"/>
          </p:cNvSpPr>
          <p:nvPr/>
        </p:nvSpPr>
        <p:spPr bwMode="auto">
          <a:xfrm>
            <a:off x="3856038" y="4557713"/>
            <a:ext cx="1509712" cy="3333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5000A0"/>
                </a:solidFill>
                <a:latin typeface="Impact"/>
              </a:rPr>
              <a:t>Jacob</a:t>
            </a:r>
          </a:p>
        </p:txBody>
      </p:sp>
      <p:sp>
        <p:nvSpPr>
          <p:cNvPr id="50210" name="Rectangle 34" descr="295090"/>
          <p:cNvSpPr>
            <a:spLocks noChangeArrowheads="1"/>
          </p:cNvSpPr>
          <p:nvPr/>
        </p:nvSpPr>
        <p:spPr bwMode="auto">
          <a:xfrm>
            <a:off x="5943600" y="990600"/>
            <a:ext cx="2133600" cy="13716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 b="-3704"/>
            </a:stretch>
          </a:blipFill>
          <a:ln w="127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6019800" y="1165225"/>
            <a:ext cx="1981200" cy="1025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Horizontal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Indemnity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conditions</a:t>
            </a:r>
            <a:endParaRPr lang="en-US" sz="24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381000" y="182562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2.3 Horizontal</a:t>
            </a:r>
            <a:r>
              <a:rPr lang="en-US" sz="32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Restoration</a:t>
            </a:r>
            <a:r>
              <a:rPr lang="en-US" sz="32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through</a:t>
            </a:r>
            <a:r>
              <a:rPr lang="en-US" sz="32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Indemnity Carried Out Vertically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6" grpId="0" animBg="1"/>
      <p:bldP spid="50197" grpId="0"/>
      <p:bldP spid="50198" grpId="0" animBg="1"/>
      <p:bldP spid="502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8600" y="238125"/>
            <a:ext cx="8458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100" dirty="0">
                <a:solidFill>
                  <a:srgbClr val="000099"/>
                </a:solidFill>
                <a:latin typeface="Fette Engschrift" pitchFamily="2" charset="0"/>
              </a:rPr>
              <a:t>2.4 Numerical</a:t>
            </a:r>
            <a:r>
              <a:rPr lang="en-US" sz="31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100" dirty="0">
                <a:solidFill>
                  <a:srgbClr val="000099"/>
                </a:solidFill>
                <a:latin typeface="Fette Engschrift" pitchFamily="2" charset="0"/>
              </a:rPr>
              <a:t>Indemnity Periods for Restoring the Foundation of Faith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1195388" y="5715000"/>
            <a:ext cx="6958012" cy="685800"/>
            <a:chOff x="672" y="3530"/>
            <a:chExt cx="4383" cy="432"/>
          </a:xfrm>
        </p:grpSpPr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864" y="3578"/>
              <a:ext cx="419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A central figure has to fulfill one or more numerical indemnity periods in order to restore the foundation of faith.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672" y="3530"/>
              <a:ext cx="18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 descr="Couple casual_grey"/>
          <p:cNvSpPr>
            <a:spLocks noChangeArrowheads="1"/>
          </p:cNvSpPr>
          <p:nvPr/>
        </p:nvSpPr>
        <p:spPr bwMode="auto">
          <a:xfrm>
            <a:off x="3074988" y="4303713"/>
            <a:ext cx="963612" cy="496887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 b="-262513"/>
            </a:stretch>
          </a:blipFill>
          <a:ln w="19050">
            <a:round/>
            <a:headEnd/>
            <a:tailEnd/>
          </a:ln>
          <a:effectLst/>
          <a:scene3d>
            <a:camera prst="legacyPerspectiveBottom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8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540000" y="2398713"/>
            <a:ext cx="3632200" cy="19050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A3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990600" y="5608638"/>
            <a:ext cx="7342188" cy="944562"/>
            <a:chOff x="415" y="3506"/>
            <a:chExt cx="4625" cy="595"/>
          </a:xfrm>
        </p:grpSpPr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630" y="3554"/>
              <a:ext cx="441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The first human ancestors were to lay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foundation of faith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based on significant numbers, including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12, 4, 21, and 40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, which represent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numerical growing period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415" y="3506"/>
              <a:ext cx="209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433638" y="4119563"/>
            <a:ext cx="4244975" cy="184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25000"/>
              </a:lnSpc>
            </a:pPr>
            <a:r>
              <a:rPr lang="en-US" sz="2400" b="1">
                <a:latin typeface="Latin Wide" pitchFamily="2" charset="0"/>
              </a:rPr>
              <a:t>________________________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435225" y="3389313"/>
            <a:ext cx="990600" cy="8731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Numerical</a:t>
            </a:r>
          </a:p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growing</a:t>
            </a:r>
          </a:p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period</a:t>
            </a: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 rot="10800000">
            <a:off x="2854325" y="2478088"/>
            <a:ext cx="152400" cy="911225"/>
          </a:xfrm>
          <a:prstGeom prst="downArrow">
            <a:avLst>
              <a:gd name="adj1" fmla="val 35000"/>
              <a:gd name="adj2" fmla="val 113770"/>
            </a:avLst>
          </a:prstGeom>
          <a:gradFill rotWithShape="1">
            <a:gsLst>
              <a:gs pos="0">
                <a:srgbClr val="FFFFFF"/>
              </a:gs>
              <a:gs pos="100000">
                <a:srgbClr val="660066"/>
              </a:gs>
            </a:gsLst>
            <a:lin ang="5400000" scaled="1"/>
          </a:gra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1216025" y="2362200"/>
            <a:ext cx="1219200" cy="190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216025" y="2720975"/>
            <a:ext cx="1219200" cy="11874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CC"/>
                </a:solidFill>
                <a:latin typeface="Fette Engschrift" pitchFamily="2" charset="0"/>
              </a:rPr>
              <a:t>Foundation</a:t>
            </a:r>
          </a:p>
          <a:p>
            <a:pPr algn="ctr" eaLnBrk="0" hangingPunct="0"/>
            <a:r>
              <a:rPr lang="en-US" sz="2400">
                <a:solidFill>
                  <a:srgbClr val="0000CC"/>
                </a:solidFill>
                <a:latin typeface="Fette Engschrift" pitchFamily="2" charset="0"/>
              </a:rPr>
              <a:t>of</a:t>
            </a:r>
          </a:p>
          <a:p>
            <a:pPr algn="ctr" eaLnBrk="0" hangingPunct="0"/>
            <a:r>
              <a:rPr lang="en-US" sz="2400">
                <a:solidFill>
                  <a:srgbClr val="0000CC"/>
                </a:solidFill>
                <a:latin typeface="Fette Engschrift" pitchFamily="2" charset="0"/>
              </a:rPr>
              <a:t>Faith</a:t>
            </a:r>
          </a:p>
        </p:txBody>
      </p:sp>
      <p:grpSp>
        <p:nvGrpSpPr>
          <p:cNvPr id="54286" name="Group 14"/>
          <p:cNvGrpSpPr>
            <a:grpSpLocks/>
          </p:cNvGrpSpPr>
          <p:nvPr/>
        </p:nvGrpSpPr>
        <p:grpSpPr bwMode="auto">
          <a:xfrm>
            <a:off x="1014413" y="2782888"/>
            <a:ext cx="177800" cy="1143000"/>
            <a:chOff x="288" y="1824"/>
            <a:chExt cx="112" cy="720"/>
          </a:xfrm>
        </p:grpSpPr>
        <p:sp>
          <p:nvSpPr>
            <p:cNvPr id="54287" name="Line 15"/>
            <p:cNvSpPr>
              <a:spLocks noChangeShapeType="1"/>
            </p:cNvSpPr>
            <p:nvPr/>
          </p:nvSpPr>
          <p:spPr bwMode="auto">
            <a:xfrm flipV="1">
              <a:off x="336" y="1824"/>
              <a:ext cx="0" cy="72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4288" name="Group 16"/>
            <p:cNvGrpSpPr>
              <a:grpSpLocks/>
            </p:cNvGrpSpPr>
            <p:nvPr/>
          </p:nvGrpSpPr>
          <p:grpSpPr bwMode="auto">
            <a:xfrm>
              <a:off x="288" y="1824"/>
              <a:ext cx="48" cy="720"/>
              <a:chOff x="240" y="1824"/>
              <a:chExt cx="96" cy="720"/>
            </a:xfrm>
          </p:grpSpPr>
          <p:sp>
            <p:nvSpPr>
              <p:cNvPr id="54289" name="WordArt 17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1824"/>
                <a:ext cx="96" cy="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4290" name="WordArt 18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053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4291" name="WordArt 19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299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4292" name="WordArt 20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528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54293" name="WordArt 21"/>
            <p:cNvSpPr>
              <a:spLocks noChangeArrowheads="1" noChangeShapeType="1" noTextEdit="1"/>
            </p:cNvSpPr>
            <p:nvPr/>
          </p:nvSpPr>
          <p:spPr bwMode="auto">
            <a:xfrm flipH="1">
              <a:off x="336" y="2176"/>
              <a:ext cx="64" cy="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grpSp>
        <p:nvGrpSpPr>
          <p:cNvPr id="54294" name="Group 22"/>
          <p:cNvGrpSpPr>
            <a:grpSpLocks/>
          </p:cNvGrpSpPr>
          <p:nvPr/>
        </p:nvGrpSpPr>
        <p:grpSpPr bwMode="auto">
          <a:xfrm>
            <a:off x="735013" y="2667000"/>
            <a:ext cx="206375" cy="1354138"/>
            <a:chOff x="463" y="1680"/>
            <a:chExt cx="130" cy="853"/>
          </a:xfrm>
        </p:grpSpPr>
        <p:sp>
          <p:nvSpPr>
            <p:cNvPr id="5429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63" y="1680"/>
              <a:ext cx="130" cy="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5429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63" y="1917"/>
              <a:ext cx="130" cy="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5429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80" y="2112"/>
              <a:ext cx="113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 </a:t>
              </a:r>
              <a:r>
                <a:rPr lang="en-US" sz="3600" b="1" kern="10" dirty="0" smtClean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4</a:t>
              </a:r>
              <a:endPara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endParaRPr>
            </a:p>
          </p:txBody>
        </p:sp>
        <p:sp>
          <p:nvSpPr>
            <p:cNvPr id="5429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63" y="2400"/>
              <a:ext cx="130" cy="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2433638" y="2209800"/>
            <a:ext cx="3886200" cy="184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25000"/>
              </a:lnSpc>
            </a:pPr>
            <a:r>
              <a:rPr lang="en-US" sz="2400" b="1">
                <a:latin typeface="Latin Wide" pitchFamily="2" charset="0"/>
              </a:rPr>
              <a:t>________________________</a:t>
            </a:r>
          </a:p>
        </p:txBody>
      </p:sp>
      <p:grpSp>
        <p:nvGrpSpPr>
          <p:cNvPr id="54300" name="Group 28"/>
          <p:cNvGrpSpPr>
            <a:grpSpLocks/>
          </p:cNvGrpSpPr>
          <p:nvPr/>
        </p:nvGrpSpPr>
        <p:grpSpPr bwMode="auto">
          <a:xfrm>
            <a:off x="3298825" y="4360863"/>
            <a:ext cx="515938" cy="381000"/>
            <a:chOff x="2078" y="2747"/>
            <a:chExt cx="325" cy="240"/>
          </a:xfrm>
        </p:grpSpPr>
        <p:sp>
          <p:nvSpPr>
            <p:cNvPr id="5430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078" y="2747"/>
              <a:ext cx="325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1800">
                  <a:ln w="317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latin typeface="Arial Rounded MT Bold"/>
                </a:rPr>
                <a:t>Adam</a:t>
              </a:r>
            </a:p>
          </p:txBody>
        </p:sp>
        <p:sp>
          <p:nvSpPr>
            <p:cNvPr id="5430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120" y="2906"/>
              <a:ext cx="240" cy="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1800">
                  <a:ln w="317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latin typeface="Arial Rounded MT Bold"/>
                </a:rPr>
                <a:t>Eve</a:t>
              </a:r>
            </a:p>
          </p:txBody>
        </p:sp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28600" y="238125"/>
            <a:ext cx="8458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100" dirty="0">
                <a:solidFill>
                  <a:srgbClr val="000099"/>
                </a:solidFill>
                <a:latin typeface="Fette Engschrift" pitchFamily="2" charset="0"/>
              </a:rPr>
              <a:t>2.4 Numerical</a:t>
            </a:r>
            <a:r>
              <a:rPr lang="en-US" sz="31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100" dirty="0">
                <a:solidFill>
                  <a:srgbClr val="000099"/>
                </a:solidFill>
                <a:latin typeface="Fette Engschrift" pitchFamily="2" charset="0"/>
              </a:rPr>
              <a:t>Indemnity Periods for Restoring the Foundation of Faith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54281" grpId="0"/>
      <p:bldP spid="54282" grpId="0"/>
      <p:bldP spid="54283" grpId="0" animBg="1"/>
      <p:bldP spid="54284" grpId="0" animBg="1"/>
      <p:bldP spid="54285" grpId="0"/>
      <p:bldP spid="542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541463" y="5691188"/>
            <a:ext cx="62309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When they then accomplished the purpose of creation, they would have become the </a:t>
            </a:r>
            <a:r>
              <a:rPr lang="en-US" sz="2000" b="1" u="sng" dirty="0">
                <a:solidFill>
                  <a:schemeClr val="bg1"/>
                </a:solidFill>
                <a:latin typeface="Arial Narrow" pitchFamily="34" charset="0"/>
              </a:rPr>
              <a:t>perfect embodiments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 of the quality of these numbers</a:t>
            </a:r>
            <a:r>
              <a:rPr lang="en-US" sz="23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(p. 295, 299).</a:t>
            </a:r>
            <a:endParaRPr lang="en-US" sz="1600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56339" name="Group 19"/>
          <p:cNvGrpSpPr>
            <a:grpSpLocks/>
          </p:cNvGrpSpPr>
          <p:nvPr/>
        </p:nvGrpSpPr>
        <p:grpSpPr bwMode="auto">
          <a:xfrm>
            <a:off x="3097213" y="874713"/>
            <a:ext cx="914400" cy="1444625"/>
            <a:chOff x="1951" y="551"/>
            <a:chExt cx="576" cy="910"/>
          </a:xfrm>
        </p:grpSpPr>
        <p:sp>
          <p:nvSpPr>
            <p:cNvPr id="56340" name="Oval 20" descr="Man business_okra"/>
            <p:cNvSpPr>
              <a:spLocks noChangeArrowheads="1"/>
            </p:cNvSpPr>
            <p:nvPr/>
          </p:nvSpPr>
          <p:spPr bwMode="auto">
            <a:xfrm>
              <a:off x="1999" y="1160"/>
              <a:ext cx="480" cy="301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 b="-364585"/>
              </a:stretch>
            </a:blipFill>
            <a:ln w="19050">
              <a:round/>
              <a:headEnd/>
              <a:tailEnd/>
            </a:ln>
            <a:effectLst/>
            <a:scene3d>
              <a:camera prst="legacyPerspectiveBottom"/>
              <a:lightRig rig="legacyNormal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Arial Black" pitchFamily="34" charset="0"/>
              </a:endParaRPr>
            </a:p>
          </p:txBody>
        </p:sp>
        <p:sp>
          <p:nvSpPr>
            <p:cNvPr id="5634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061" y="1253"/>
              <a:ext cx="355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noFill/>
                    <a:round/>
                    <a:headEnd/>
                    <a:tailEnd/>
                  </a:ln>
                  <a:solidFill>
                    <a:srgbClr val="2A002A"/>
                  </a:solidFill>
                  <a:latin typeface="Arial Rounded MT Bold"/>
                </a:rPr>
                <a:t>Person</a:t>
              </a:r>
            </a:p>
          </p:txBody>
        </p:sp>
        <p:grpSp>
          <p:nvGrpSpPr>
            <p:cNvPr id="56342" name="Group 22"/>
            <p:cNvGrpSpPr>
              <a:grpSpLocks/>
            </p:cNvGrpSpPr>
            <p:nvPr/>
          </p:nvGrpSpPr>
          <p:grpSpPr bwMode="auto">
            <a:xfrm>
              <a:off x="2036" y="551"/>
              <a:ext cx="395" cy="430"/>
              <a:chOff x="367" y="240"/>
              <a:chExt cx="395" cy="430"/>
            </a:xfrm>
          </p:grpSpPr>
          <p:sp>
            <p:nvSpPr>
              <p:cNvPr id="56343" name="Oval 23"/>
              <p:cNvSpPr>
                <a:spLocks noChangeArrowheads="1"/>
              </p:cNvSpPr>
              <p:nvPr/>
            </p:nvSpPr>
            <p:spPr bwMode="auto">
              <a:xfrm>
                <a:off x="367" y="240"/>
                <a:ext cx="395" cy="43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CC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/>
                <a:endParaRPr lang="en-US" sz="4800" b="1">
                  <a:solidFill>
                    <a:srgbClr val="6600CC"/>
                  </a:solidFill>
                  <a:latin typeface="Impact" pitchFamily="34" charset="0"/>
                </a:endParaRPr>
              </a:p>
            </p:txBody>
          </p:sp>
          <p:sp>
            <p:nvSpPr>
              <p:cNvPr id="56344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3" y="335"/>
                <a:ext cx="30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28575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God</a:t>
                </a:r>
              </a:p>
            </p:txBody>
          </p:sp>
        </p:grpSp>
        <p:grpSp>
          <p:nvGrpSpPr>
            <p:cNvPr id="56345" name="Group 25"/>
            <p:cNvGrpSpPr>
              <a:grpSpLocks/>
            </p:cNvGrpSpPr>
            <p:nvPr/>
          </p:nvGrpSpPr>
          <p:grpSpPr bwMode="auto">
            <a:xfrm>
              <a:off x="1951" y="775"/>
              <a:ext cx="79" cy="411"/>
              <a:chOff x="735" y="663"/>
              <a:chExt cx="128" cy="539"/>
            </a:xfrm>
          </p:grpSpPr>
          <p:sp>
            <p:nvSpPr>
              <p:cNvPr id="56346" name="AutoShape 26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7" name="AutoShape 27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8" name="AutoShape 28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9" name="Group 29"/>
            <p:cNvGrpSpPr>
              <a:grpSpLocks/>
            </p:cNvGrpSpPr>
            <p:nvPr/>
          </p:nvGrpSpPr>
          <p:grpSpPr bwMode="auto">
            <a:xfrm>
              <a:off x="2448" y="789"/>
              <a:ext cx="79" cy="411"/>
              <a:chOff x="1167" y="700"/>
              <a:chExt cx="128" cy="539"/>
            </a:xfrm>
          </p:grpSpPr>
          <p:sp>
            <p:nvSpPr>
              <p:cNvPr id="56350" name="AutoShape 30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1" name="AutoShape 31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2" name="AutoShape 32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2540000" y="2398713"/>
            <a:ext cx="3632200" cy="19050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A3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2433638" y="4119563"/>
            <a:ext cx="4244975" cy="184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25000"/>
              </a:lnSpc>
            </a:pPr>
            <a:r>
              <a:rPr lang="en-US" sz="2400" b="1">
                <a:latin typeface="Latin Wide" pitchFamily="2" charset="0"/>
              </a:rPr>
              <a:t>________________________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3325813" y="2855913"/>
            <a:ext cx="3429000" cy="184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25000"/>
              </a:lnSpc>
            </a:pPr>
            <a:r>
              <a:rPr lang="en-US" sz="2400" b="1">
                <a:latin typeface="Latin Wide" pitchFamily="2" charset="0"/>
              </a:rPr>
              <a:t>__________________</a:t>
            </a:r>
          </a:p>
        </p:txBody>
      </p:sp>
      <p:sp>
        <p:nvSpPr>
          <p:cNvPr id="56356" name="AutoShape 36"/>
          <p:cNvSpPr>
            <a:spLocks noChangeArrowheads="1"/>
          </p:cNvSpPr>
          <p:nvPr/>
        </p:nvSpPr>
        <p:spPr bwMode="auto">
          <a:xfrm rot="10800000">
            <a:off x="3471863" y="3163888"/>
            <a:ext cx="165100" cy="1103312"/>
          </a:xfrm>
          <a:prstGeom prst="downArrow">
            <a:avLst>
              <a:gd name="adj1" fmla="val 35000"/>
              <a:gd name="adj2" fmla="val 127157"/>
            </a:avLst>
          </a:prstGeom>
          <a:gradFill rotWithShape="1">
            <a:gsLst>
              <a:gs pos="0">
                <a:srgbClr val="FFFFFF"/>
              </a:gs>
              <a:gs pos="100000">
                <a:srgbClr val="660066"/>
              </a:gs>
            </a:gsLst>
            <a:lin ang="5400000" scaled="1"/>
          </a:gra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56357" name="Group 37"/>
          <p:cNvGrpSpPr>
            <a:grpSpLocks/>
          </p:cNvGrpSpPr>
          <p:nvPr/>
        </p:nvGrpSpPr>
        <p:grpSpPr bwMode="auto">
          <a:xfrm>
            <a:off x="3454400" y="2398713"/>
            <a:ext cx="201613" cy="582612"/>
            <a:chOff x="384" y="1217"/>
            <a:chExt cx="127" cy="367"/>
          </a:xfrm>
        </p:grpSpPr>
        <p:sp>
          <p:nvSpPr>
            <p:cNvPr id="56358" name="AutoShape 38"/>
            <p:cNvSpPr>
              <a:spLocks noChangeArrowheads="1"/>
            </p:cNvSpPr>
            <p:nvPr/>
          </p:nvSpPr>
          <p:spPr bwMode="auto">
            <a:xfrm>
              <a:off x="384" y="1217"/>
              <a:ext cx="127" cy="127"/>
            </a:xfrm>
            <a:prstGeom prst="triangle">
              <a:avLst>
                <a:gd name="adj" fmla="val 50000"/>
              </a:avLst>
            </a:prstGeom>
            <a:solidFill>
              <a:srgbClr val="660066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5000"/>
                </a:lnSpc>
              </a:pPr>
              <a:endParaRPr lang="en-US" sz="3200">
                <a:solidFill>
                  <a:srgbClr val="FFFFCC"/>
                </a:solidFill>
                <a:latin typeface="Arial Black" pitchFamily="34" charset="0"/>
              </a:endParaRPr>
            </a:p>
          </p:txBody>
        </p:sp>
        <p:sp>
          <p:nvSpPr>
            <p:cNvPr id="56359" name="WordArt 39"/>
            <p:cNvSpPr>
              <a:spLocks noChangeArrowheads="1" noChangeShapeType="1" noTextEdit="1"/>
            </p:cNvSpPr>
            <p:nvPr/>
          </p:nvSpPr>
          <p:spPr bwMode="auto">
            <a:xfrm rot="5400000" flipV="1">
              <a:off x="327" y="1440"/>
              <a:ext cx="240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Arial Narrow"/>
                </a:rPr>
                <a:t>....</a:t>
              </a:r>
            </a:p>
          </p:txBody>
        </p:sp>
      </p:grp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2435225" y="3389313"/>
            <a:ext cx="990600" cy="8731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Numerical</a:t>
            </a:r>
          </a:p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growing</a:t>
            </a:r>
          </a:p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period</a:t>
            </a:r>
          </a:p>
        </p:txBody>
      </p:sp>
      <p:sp>
        <p:nvSpPr>
          <p:cNvPr id="56361" name="AutoShape 41"/>
          <p:cNvSpPr>
            <a:spLocks noChangeArrowheads="1"/>
          </p:cNvSpPr>
          <p:nvPr/>
        </p:nvSpPr>
        <p:spPr bwMode="auto">
          <a:xfrm>
            <a:off x="1216025" y="1295400"/>
            <a:ext cx="1219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2857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1139825" y="1509713"/>
            <a:ext cx="1371600" cy="561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200">
                <a:solidFill>
                  <a:srgbClr val="660033"/>
                </a:solidFill>
                <a:latin typeface="Fette Engschrift" pitchFamily="2" charset="0"/>
              </a:rPr>
              <a:t>Perfect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2200">
                <a:solidFill>
                  <a:srgbClr val="660033"/>
                </a:solidFill>
                <a:latin typeface="Fette Engschrift" pitchFamily="2" charset="0"/>
              </a:rPr>
              <a:t>embodiments</a:t>
            </a:r>
          </a:p>
        </p:txBody>
      </p:sp>
      <p:sp>
        <p:nvSpPr>
          <p:cNvPr id="56363" name="AutoShape 43"/>
          <p:cNvSpPr>
            <a:spLocks noChangeArrowheads="1"/>
          </p:cNvSpPr>
          <p:nvPr/>
        </p:nvSpPr>
        <p:spPr bwMode="auto">
          <a:xfrm>
            <a:off x="1216025" y="2362200"/>
            <a:ext cx="1219200" cy="190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1216025" y="2720975"/>
            <a:ext cx="1219200" cy="11874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CC"/>
                </a:solidFill>
                <a:latin typeface="Fette Engschrift" pitchFamily="2" charset="0"/>
              </a:rPr>
              <a:t>Foundation</a:t>
            </a:r>
          </a:p>
          <a:p>
            <a:pPr algn="ctr" eaLnBrk="0" hangingPunct="0"/>
            <a:r>
              <a:rPr lang="en-US" sz="2400">
                <a:solidFill>
                  <a:srgbClr val="0000CC"/>
                </a:solidFill>
                <a:latin typeface="Fette Engschrift" pitchFamily="2" charset="0"/>
              </a:rPr>
              <a:t>of</a:t>
            </a:r>
          </a:p>
          <a:p>
            <a:pPr algn="ctr" eaLnBrk="0" hangingPunct="0"/>
            <a:r>
              <a:rPr lang="en-US" sz="2400">
                <a:solidFill>
                  <a:srgbClr val="0000CC"/>
                </a:solidFill>
                <a:latin typeface="Fette Engschrift" pitchFamily="2" charset="0"/>
              </a:rPr>
              <a:t>Faith</a:t>
            </a:r>
          </a:p>
        </p:txBody>
      </p:sp>
      <p:grpSp>
        <p:nvGrpSpPr>
          <p:cNvPr id="56365" name="Group 45"/>
          <p:cNvGrpSpPr>
            <a:grpSpLocks/>
          </p:cNvGrpSpPr>
          <p:nvPr/>
        </p:nvGrpSpPr>
        <p:grpSpPr bwMode="auto">
          <a:xfrm>
            <a:off x="1014413" y="2782888"/>
            <a:ext cx="177800" cy="1143000"/>
            <a:chOff x="288" y="1824"/>
            <a:chExt cx="112" cy="720"/>
          </a:xfrm>
        </p:grpSpPr>
        <p:sp>
          <p:nvSpPr>
            <p:cNvPr id="56366" name="Line 46"/>
            <p:cNvSpPr>
              <a:spLocks noChangeShapeType="1"/>
            </p:cNvSpPr>
            <p:nvPr/>
          </p:nvSpPr>
          <p:spPr bwMode="auto">
            <a:xfrm flipV="1">
              <a:off x="336" y="1824"/>
              <a:ext cx="0" cy="72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6367" name="Group 47"/>
            <p:cNvGrpSpPr>
              <a:grpSpLocks/>
            </p:cNvGrpSpPr>
            <p:nvPr/>
          </p:nvGrpSpPr>
          <p:grpSpPr bwMode="auto">
            <a:xfrm>
              <a:off x="288" y="1824"/>
              <a:ext cx="48" cy="720"/>
              <a:chOff x="240" y="1824"/>
              <a:chExt cx="96" cy="720"/>
            </a:xfrm>
          </p:grpSpPr>
          <p:sp>
            <p:nvSpPr>
              <p:cNvPr id="56368" name="WordArt 48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1824"/>
                <a:ext cx="96" cy="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6369" name="WordArt 49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053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6370" name="WordArt 50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299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6371" name="WordArt 51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528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56372" name="WordArt 52"/>
            <p:cNvSpPr>
              <a:spLocks noChangeArrowheads="1" noChangeShapeType="1" noTextEdit="1"/>
            </p:cNvSpPr>
            <p:nvPr/>
          </p:nvSpPr>
          <p:spPr bwMode="auto">
            <a:xfrm flipH="1">
              <a:off x="336" y="2176"/>
              <a:ext cx="64" cy="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56377" name="Text Box 57"/>
          <p:cNvSpPr txBox="1">
            <a:spLocks noChangeArrowheads="1"/>
          </p:cNvSpPr>
          <p:nvPr/>
        </p:nvSpPr>
        <p:spPr bwMode="auto">
          <a:xfrm>
            <a:off x="2433638" y="2209800"/>
            <a:ext cx="3886200" cy="184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25000"/>
              </a:lnSpc>
            </a:pPr>
            <a:r>
              <a:rPr lang="en-US" sz="2400" b="1">
                <a:latin typeface="Latin Wide" pitchFamily="2" charset="0"/>
              </a:rPr>
              <a:t>________________________</a:t>
            </a:r>
          </a:p>
        </p:txBody>
      </p:sp>
      <p:sp>
        <p:nvSpPr>
          <p:cNvPr id="56378" name="Oval 58" descr="Couple casual_grey"/>
          <p:cNvSpPr>
            <a:spLocks noChangeArrowheads="1"/>
          </p:cNvSpPr>
          <p:nvPr/>
        </p:nvSpPr>
        <p:spPr bwMode="auto">
          <a:xfrm>
            <a:off x="3074988" y="4303713"/>
            <a:ext cx="963612" cy="496887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 b="-262513"/>
            </a:stretch>
          </a:blipFill>
          <a:ln w="19050">
            <a:round/>
            <a:headEnd/>
            <a:tailEnd/>
          </a:ln>
          <a:effectLst/>
          <a:scene3d>
            <a:camera prst="legacyPerspectiveBottom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800" b="1">
              <a:solidFill>
                <a:srgbClr val="6600CC"/>
              </a:solidFill>
              <a:latin typeface="Arial Black" pitchFamily="34" charset="0"/>
            </a:endParaRPr>
          </a:p>
        </p:txBody>
      </p:sp>
      <p:grpSp>
        <p:nvGrpSpPr>
          <p:cNvPr id="56379" name="Group 59"/>
          <p:cNvGrpSpPr>
            <a:grpSpLocks/>
          </p:cNvGrpSpPr>
          <p:nvPr/>
        </p:nvGrpSpPr>
        <p:grpSpPr bwMode="auto">
          <a:xfrm>
            <a:off x="3298825" y="4360863"/>
            <a:ext cx="515938" cy="381000"/>
            <a:chOff x="2078" y="2747"/>
            <a:chExt cx="325" cy="240"/>
          </a:xfrm>
        </p:grpSpPr>
        <p:sp>
          <p:nvSpPr>
            <p:cNvPr id="56380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078" y="2747"/>
              <a:ext cx="325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1800">
                  <a:ln w="317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latin typeface="Arial Rounded MT Bold"/>
                </a:rPr>
                <a:t>Adam</a:t>
              </a:r>
            </a:p>
          </p:txBody>
        </p:sp>
        <p:sp>
          <p:nvSpPr>
            <p:cNvPr id="56381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120" y="2906"/>
              <a:ext cx="240" cy="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1800">
                  <a:ln w="317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latin typeface="Arial Rounded MT Bold"/>
                </a:rPr>
                <a:t>Eve</a:t>
              </a:r>
            </a:p>
          </p:txBody>
        </p:sp>
      </p:grpSp>
      <p:sp>
        <p:nvSpPr>
          <p:cNvPr id="56382" name="AutoShape 62"/>
          <p:cNvSpPr>
            <a:spLocks noChangeArrowheads="1"/>
          </p:cNvSpPr>
          <p:nvPr/>
        </p:nvSpPr>
        <p:spPr bwMode="auto">
          <a:xfrm rot="10800000">
            <a:off x="2854325" y="2478088"/>
            <a:ext cx="152400" cy="911225"/>
          </a:xfrm>
          <a:prstGeom prst="downArrow">
            <a:avLst>
              <a:gd name="adj1" fmla="val 35000"/>
              <a:gd name="adj2" fmla="val 113770"/>
            </a:avLst>
          </a:prstGeom>
          <a:gradFill rotWithShape="1">
            <a:gsLst>
              <a:gs pos="0">
                <a:srgbClr val="FFFFFF"/>
              </a:gs>
              <a:gs pos="100000">
                <a:srgbClr val="660066"/>
              </a:gs>
            </a:gsLst>
            <a:lin ang="5400000" scaled="1"/>
          </a:gra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228600" y="238125"/>
            <a:ext cx="8458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100" dirty="0">
                <a:solidFill>
                  <a:srgbClr val="000099"/>
                </a:solidFill>
                <a:latin typeface="Fette Engschrift" pitchFamily="2" charset="0"/>
              </a:rPr>
              <a:t>2.4 Numerical</a:t>
            </a:r>
            <a:r>
              <a:rPr lang="en-US" sz="31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100" dirty="0">
                <a:solidFill>
                  <a:srgbClr val="000099"/>
                </a:solidFill>
                <a:latin typeface="Fette Engschrift" pitchFamily="2" charset="0"/>
              </a:rPr>
              <a:t>Indemnity Periods for Restoring the Foundation of Faith</a:t>
            </a:r>
          </a:p>
        </p:txBody>
      </p:sp>
      <p:grpSp>
        <p:nvGrpSpPr>
          <p:cNvPr id="64" name="Group 22"/>
          <p:cNvGrpSpPr>
            <a:grpSpLocks/>
          </p:cNvGrpSpPr>
          <p:nvPr/>
        </p:nvGrpSpPr>
        <p:grpSpPr bwMode="auto">
          <a:xfrm>
            <a:off x="735013" y="2667000"/>
            <a:ext cx="206375" cy="1354138"/>
            <a:chOff x="463" y="1680"/>
            <a:chExt cx="130" cy="853"/>
          </a:xfrm>
        </p:grpSpPr>
        <p:sp>
          <p:nvSpPr>
            <p:cNvPr id="6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63" y="1680"/>
              <a:ext cx="130" cy="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6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63" y="1917"/>
              <a:ext cx="130" cy="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6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80" y="2112"/>
              <a:ext cx="113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 </a:t>
              </a:r>
              <a:r>
                <a:rPr lang="en-US" sz="3600" b="1" kern="10" dirty="0" smtClean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4</a:t>
              </a:r>
              <a:endPara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endParaRPr>
            </a:p>
          </p:txBody>
        </p:sp>
        <p:sp>
          <p:nvSpPr>
            <p:cNvPr id="6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63" y="2400"/>
              <a:ext cx="130" cy="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62000" y="1084263"/>
            <a:ext cx="430213" cy="1354137"/>
            <a:chOff x="762000" y="1084263"/>
            <a:chExt cx="430213" cy="1354137"/>
          </a:xfrm>
        </p:grpSpPr>
        <p:grpSp>
          <p:nvGrpSpPr>
            <p:cNvPr id="56323" name="Group 3"/>
            <p:cNvGrpSpPr>
              <a:grpSpLocks/>
            </p:cNvGrpSpPr>
            <p:nvPr/>
          </p:nvGrpSpPr>
          <p:grpSpPr bwMode="auto">
            <a:xfrm>
              <a:off x="1014413" y="1219200"/>
              <a:ext cx="177800" cy="1143000"/>
              <a:chOff x="288" y="1824"/>
              <a:chExt cx="112" cy="720"/>
            </a:xfrm>
          </p:grpSpPr>
          <p:sp>
            <p:nvSpPr>
              <p:cNvPr id="56324" name="Line 4"/>
              <p:cNvSpPr>
                <a:spLocks noChangeShapeType="1"/>
              </p:cNvSpPr>
              <p:nvPr/>
            </p:nvSpPr>
            <p:spPr bwMode="auto">
              <a:xfrm flipV="1">
                <a:off x="336" y="1824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660033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325" name="Group 5"/>
              <p:cNvGrpSpPr>
                <a:grpSpLocks/>
              </p:cNvGrpSpPr>
              <p:nvPr/>
            </p:nvGrpSpPr>
            <p:grpSpPr bwMode="auto">
              <a:xfrm>
                <a:off x="288" y="1824"/>
                <a:ext cx="48" cy="720"/>
                <a:chOff x="240" y="1824"/>
                <a:chExt cx="96" cy="720"/>
              </a:xfrm>
            </p:grpSpPr>
            <p:sp>
              <p:nvSpPr>
                <p:cNvPr id="56326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 flipH="1">
                  <a:off x="240" y="1824"/>
                  <a:ext cx="96" cy="1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 dirty="0">
                      <a:ln w="12700">
                        <a:solidFill>
                          <a:srgbClr val="660033"/>
                        </a:solidFill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  <p:sp>
              <p:nvSpPr>
                <p:cNvPr id="56327" name="WordArt 7"/>
                <p:cNvSpPr>
                  <a:spLocks noChangeArrowheads="1" noChangeShapeType="1" noTextEdit="1"/>
                </p:cNvSpPr>
                <p:nvPr/>
              </p:nvSpPr>
              <p:spPr bwMode="auto">
                <a:xfrm flipH="1">
                  <a:off x="240" y="2053"/>
                  <a:ext cx="96" cy="1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12700">
                        <a:solidFill>
                          <a:srgbClr val="660033"/>
                        </a:solidFill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  <p:sp>
              <p:nvSpPr>
                <p:cNvPr id="56328" name="WordArt 8"/>
                <p:cNvSpPr>
                  <a:spLocks noChangeArrowheads="1" noChangeShapeType="1" noTextEdit="1"/>
                </p:cNvSpPr>
                <p:nvPr/>
              </p:nvSpPr>
              <p:spPr bwMode="auto">
                <a:xfrm flipH="1">
                  <a:off x="240" y="2299"/>
                  <a:ext cx="96" cy="1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 dirty="0">
                      <a:ln w="12700">
                        <a:solidFill>
                          <a:srgbClr val="660033"/>
                        </a:solidFill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  <p:sp>
              <p:nvSpPr>
                <p:cNvPr id="56329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 flipH="1">
                  <a:off x="240" y="2528"/>
                  <a:ext cx="96" cy="1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12700">
                        <a:solidFill>
                          <a:srgbClr val="660033"/>
                        </a:solidFill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</p:grpSp>
          <p:sp>
            <p:nvSpPr>
              <p:cNvPr id="56330" name="WordArt 10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336" y="2176"/>
                <a:ext cx="64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660033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62000" y="1084263"/>
              <a:ext cx="206375" cy="1354137"/>
              <a:chOff x="762000" y="1084263"/>
              <a:chExt cx="206375" cy="1354137"/>
            </a:xfrm>
          </p:grpSpPr>
          <p:sp>
            <p:nvSpPr>
              <p:cNvPr id="56332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762000" y="1084263"/>
                <a:ext cx="206375" cy="21113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12700">
                      <a:noFill/>
                      <a:round/>
                      <a:headEnd/>
                      <a:tailEnd/>
                    </a:ln>
                    <a:solidFill>
                      <a:srgbClr val="660033"/>
                    </a:solidFill>
                    <a:latin typeface="Arial"/>
                    <a:cs typeface="Arial"/>
                  </a:rPr>
                  <a:t>40</a:t>
                </a:r>
              </a:p>
            </p:txBody>
          </p:sp>
          <p:sp>
            <p:nvSpPr>
              <p:cNvPr id="56333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762000" y="1460500"/>
                <a:ext cx="206375" cy="21113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2700">
                      <a:noFill/>
                      <a:round/>
                      <a:headEnd/>
                      <a:tailEnd/>
                    </a:ln>
                    <a:solidFill>
                      <a:srgbClr val="660033"/>
                    </a:solidFill>
                    <a:latin typeface="Arial"/>
                    <a:cs typeface="Arial"/>
                  </a:rPr>
                  <a:t>21</a:t>
                </a:r>
              </a:p>
            </p:txBody>
          </p:sp>
          <p:sp>
            <p:nvSpPr>
              <p:cNvPr id="56335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762000" y="2227263"/>
                <a:ext cx="206375" cy="21113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12700">
                      <a:noFill/>
                      <a:round/>
                      <a:headEnd/>
                      <a:tailEnd/>
                    </a:ln>
                    <a:solidFill>
                      <a:srgbClr val="660033"/>
                    </a:solidFill>
                    <a:latin typeface="Arial"/>
                    <a:cs typeface="Arial"/>
                  </a:rPr>
                  <a:t>12</a:t>
                </a:r>
              </a:p>
            </p:txBody>
          </p:sp>
          <p:sp>
            <p:nvSpPr>
              <p:cNvPr id="69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788987" y="1752600"/>
                <a:ext cx="179388" cy="3810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dirty="0">
                    <a:ln w="12700">
                      <a:noFill/>
                      <a:round/>
                      <a:headEnd/>
                      <a:tailEnd/>
                    </a:ln>
                    <a:solidFill>
                      <a:srgbClr val="660033"/>
                    </a:solidFill>
                    <a:latin typeface="Arial"/>
                    <a:cs typeface="Arial"/>
                  </a:rPr>
                  <a:t> </a:t>
                </a:r>
                <a:r>
                  <a:rPr lang="en-US" sz="3600" b="1" kern="10" dirty="0" smtClean="0">
                    <a:ln w="12700">
                      <a:noFill/>
                      <a:round/>
                      <a:headEnd/>
                      <a:tailEnd/>
                    </a:ln>
                    <a:solidFill>
                      <a:srgbClr val="660033"/>
                    </a:solidFill>
                    <a:latin typeface="Arial"/>
                    <a:cs typeface="Arial"/>
                  </a:rPr>
                  <a:t>4</a:t>
                </a:r>
                <a:endPara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660033"/>
                  </a:solidFill>
                  <a:latin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7" grpId="0"/>
      <p:bldP spid="56355" grpId="0"/>
      <p:bldP spid="56356" grpId="0" animBg="1"/>
      <p:bldP spid="56361" grpId="0" animBg="1"/>
      <p:bldP spid="563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762000" y="1084263"/>
            <a:ext cx="430213" cy="1354137"/>
            <a:chOff x="480" y="683"/>
            <a:chExt cx="271" cy="853"/>
          </a:xfrm>
        </p:grpSpPr>
        <p:grpSp>
          <p:nvGrpSpPr>
            <p:cNvPr id="58371" name="Group 3"/>
            <p:cNvGrpSpPr>
              <a:grpSpLocks/>
            </p:cNvGrpSpPr>
            <p:nvPr/>
          </p:nvGrpSpPr>
          <p:grpSpPr bwMode="auto">
            <a:xfrm>
              <a:off x="639" y="768"/>
              <a:ext cx="112" cy="720"/>
              <a:chOff x="288" y="1824"/>
              <a:chExt cx="112" cy="720"/>
            </a:xfrm>
          </p:grpSpPr>
          <p:sp>
            <p:nvSpPr>
              <p:cNvPr id="58372" name="Line 4"/>
              <p:cNvSpPr>
                <a:spLocks noChangeShapeType="1"/>
              </p:cNvSpPr>
              <p:nvPr/>
            </p:nvSpPr>
            <p:spPr bwMode="auto">
              <a:xfrm flipV="1">
                <a:off x="336" y="1824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660033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8373" name="Group 5"/>
              <p:cNvGrpSpPr>
                <a:grpSpLocks/>
              </p:cNvGrpSpPr>
              <p:nvPr/>
            </p:nvGrpSpPr>
            <p:grpSpPr bwMode="auto">
              <a:xfrm>
                <a:off x="288" y="1824"/>
                <a:ext cx="48" cy="720"/>
                <a:chOff x="240" y="1824"/>
                <a:chExt cx="96" cy="720"/>
              </a:xfrm>
            </p:grpSpPr>
            <p:sp>
              <p:nvSpPr>
                <p:cNvPr id="58374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 flipH="1">
                  <a:off x="240" y="1824"/>
                  <a:ext cx="96" cy="1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12700">
                        <a:solidFill>
                          <a:srgbClr val="660033"/>
                        </a:solidFill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  <p:sp>
              <p:nvSpPr>
                <p:cNvPr id="58375" name="WordArt 7"/>
                <p:cNvSpPr>
                  <a:spLocks noChangeArrowheads="1" noChangeShapeType="1" noTextEdit="1"/>
                </p:cNvSpPr>
                <p:nvPr/>
              </p:nvSpPr>
              <p:spPr bwMode="auto">
                <a:xfrm flipH="1">
                  <a:off x="240" y="2053"/>
                  <a:ext cx="96" cy="1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12700">
                        <a:solidFill>
                          <a:srgbClr val="660033"/>
                        </a:solidFill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  <p:sp>
              <p:nvSpPr>
                <p:cNvPr id="58376" name="WordArt 8"/>
                <p:cNvSpPr>
                  <a:spLocks noChangeArrowheads="1" noChangeShapeType="1" noTextEdit="1"/>
                </p:cNvSpPr>
                <p:nvPr/>
              </p:nvSpPr>
              <p:spPr bwMode="auto">
                <a:xfrm flipH="1">
                  <a:off x="240" y="2299"/>
                  <a:ext cx="96" cy="1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12700">
                        <a:solidFill>
                          <a:srgbClr val="660033"/>
                        </a:solidFill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  <p:sp>
              <p:nvSpPr>
                <p:cNvPr id="58377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 flipH="1">
                  <a:off x="240" y="2528"/>
                  <a:ext cx="96" cy="1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12700">
                        <a:solidFill>
                          <a:srgbClr val="660033"/>
                        </a:solidFill>
                        <a:round/>
                        <a:headEnd/>
                        <a:tailEnd/>
                      </a:ln>
                      <a:solidFill>
                        <a:srgbClr val="000099"/>
                      </a:solidFill>
                      <a:latin typeface="Arial Black"/>
                    </a:rPr>
                    <a:t>_</a:t>
                  </a:r>
                </a:p>
              </p:txBody>
            </p:sp>
          </p:grpSp>
          <p:sp>
            <p:nvSpPr>
              <p:cNvPr id="58378" name="WordArt 10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336" y="2176"/>
                <a:ext cx="64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660033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</p:grpSp>
        <p:grpSp>
          <p:nvGrpSpPr>
            <p:cNvPr id="58379" name="Group 11"/>
            <p:cNvGrpSpPr>
              <a:grpSpLocks/>
            </p:cNvGrpSpPr>
            <p:nvPr/>
          </p:nvGrpSpPr>
          <p:grpSpPr bwMode="auto">
            <a:xfrm>
              <a:off x="480" y="683"/>
              <a:ext cx="130" cy="853"/>
              <a:chOff x="480" y="683"/>
              <a:chExt cx="130" cy="853"/>
            </a:xfrm>
          </p:grpSpPr>
          <p:sp>
            <p:nvSpPr>
              <p:cNvPr id="58380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0" y="683"/>
                <a:ext cx="130" cy="13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2700">
                      <a:noFill/>
                      <a:round/>
                      <a:headEnd/>
                      <a:tailEnd/>
                    </a:ln>
                    <a:solidFill>
                      <a:srgbClr val="660033"/>
                    </a:solidFill>
                    <a:latin typeface="Arial"/>
                    <a:cs typeface="Arial"/>
                  </a:rPr>
                  <a:t>40</a:t>
                </a:r>
              </a:p>
            </p:txBody>
          </p:sp>
          <p:sp>
            <p:nvSpPr>
              <p:cNvPr id="58381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0" y="920"/>
                <a:ext cx="130" cy="13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2700">
                      <a:noFill/>
                      <a:round/>
                      <a:headEnd/>
                      <a:tailEnd/>
                    </a:ln>
                    <a:solidFill>
                      <a:srgbClr val="660033"/>
                    </a:solidFill>
                    <a:latin typeface="Arial"/>
                    <a:cs typeface="Arial"/>
                  </a:rPr>
                  <a:t>21</a:t>
                </a:r>
              </a:p>
            </p:txBody>
          </p:sp>
          <p:sp>
            <p:nvSpPr>
              <p:cNvPr id="58383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0" y="1403"/>
                <a:ext cx="130" cy="13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12700">
                      <a:noFill/>
                      <a:round/>
                      <a:headEnd/>
                      <a:tailEnd/>
                    </a:ln>
                    <a:solidFill>
                      <a:srgbClr val="660033"/>
                    </a:solidFill>
                    <a:latin typeface="Arial"/>
                    <a:cs typeface="Arial"/>
                  </a:rPr>
                  <a:t>12</a:t>
                </a:r>
              </a:p>
            </p:txBody>
          </p:sp>
        </p:grpSp>
      </p:grp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2540000" y="2398713"/>
            <a:ext cx="3632200" cy="19050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A3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325813" y="3465513"/>
            <a:ext cx="2209800" cy="184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25000"/>
              </a:lnSpc>
            </a:pPr>
            <a:r>
              <a:rPr lang="en-US" sz="2400" b="1">
                <a:latin typeface="Latin Wide" pitchFamily="2" charset="0"/>
              </a:rPr>
              <a:t>____________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2433638" y="4119563"/>
            <a:ext cx="4244975" cy="184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25000"/>
              </a:lnSpc>
            </a:pPr>
            <a:r>
              <a:rPr lang="en-US" sz="2400" b="1">
                <a:latin typeface="Latin Wide" pitchFamily="2" charset="0"/>
              </a:rPr>
              <a:t>________________________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3325813" y="2855913"/>
            <a:ext cx="3429000" cy="184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25000"/>
              </a:lnSpc>
            </a:pPr>
            <a:r>
              <a:rPr lang="en-US" sz="2400" b="1">
                <a:latin typeface="Latin Wide" pitchFamily="2" charset="0"/>
              </a:rPr>
              <a:t>__________________</a:t>
            </a:r>
          </a:p>
        </p:txBody>
      </p:sp>
      <p:sp>
        <p:nvSpPr>
          <p:cNvPr id="58389" name="AutoShape 21"/>
          <p:cNvSpPr>
            <a:spLocks noChangeArrowheads="1"/>
          </p:cNvSpPr>
          <p:nvPr/>
        </p:nvSpPr>
        <p:spPr bwMode="auto">
          <a:xfrm rot="10800000">
            <a:off x="3471863" y="3163888"/>
            <a:ext cx="165100" cy="1103312"/>
          </a:xfrm>
          <a:prstGeom prst="downArrow">
            <a:avLst>
              <a:gd name="adj1" fmla="val 35000"/>
              <a:gd name="adj2" fmla="val 127157"/>
            </a:avLst>
          </a:prstGeom>
          <a:gradFill rotWithShape="1">
            <a:gsLst>
              <a:gs pos="0">
                <a:srgbClr val="FFFFFF"/>
              </a:gs>
              <a:gs pos="100000">
                <a:srgbClr val="660066"/>
              </a:gs>
            </a:gsLst>
            <a:lin ang="5400000" scaled="1"/>
          </a:gra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58390" name="Group 22"/>
          <p:cNvGrpSpPr>
            <a:grpSpLocks/>
          </p:cNvGrpSpPr>
          <p:nvPr/>
        </p:nvGrpSpPr>
        <p:grpSpPr bwMode="auto">
          <a:xfrm>
            <a:off x="3454400" y="2398713"/>
            <a:ext cx="201613" cy="582612"/>
            <a:chOff x="384" y="1217"/>
            <a:chExt cx="127" cy="367"/>
          </a:xfrm>
        </p:grpSpPr>
        <p:sp>
          <p:nvSpPr>
            <p:cNvPr id="58391" name="AutoShape 23"/>
            <p:cNvSpPr>
              <a:spLocks noChangeArrowheads="1"/>
            </p:cNvSpPr>
            <p:nvPr/>
          </p:nvSpPr>
          <p:spPr bwMode="auto">
            <a:xfrm>
              <a:off x="384" y="1217"/>
              <a:ext cx="127" cy="127"/>
            </a:xfrm>
            <a:prstGeom prst="triangle">
              <a:avLst>
                <a:gd name="adj" fmla="val 50000"/>
              </a:avLst>
            </a:prstGeom>
            <a:solidFill>
              <a:srgbClr val="660066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5000"/>
                </a:lnSpc>
              </a:pPr>
              <a:endParaRPr lang="en-US" sz="3200">
                <a:solidFill>
                  <a:srgbClr val="FFFFCC"/>
                </a:solidFill>
                <a:latin typeface="Arial Black" pitchFamily="34" charset="0"/>
              </a:endParaRPr>
            </a:p>
          </p:txBody>
        </p:sp>
        <p:sp>
          <p:nvSpPr>
            <p:cNvPr id="58392" name="WordArt 24"/>
            <p:cNvSpPr>
              <a:spLocks noChangeArrowheads="1" noChangeShapeType="1" noTextEdit="1"/>
            </p:cNvSpPr>
            <p:nvPr/>
          </p:nvSpPr>
          <p:spPr bwMode="auto">
            <a:xfrm rot="5400000" flipV="1">
              <a:off x="327" y="1440"/>
              <a:ext cx="240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Arial Narrow"/>
                </a:rPr>
                <a:t>....</a:t>
              </a:r>
            </a:p>
          </p:txBody>
        </p:sp>
      </p:grpSp>
      <p:sp>
        <p:nvSpPr>
          <p:cNvPr id="58393" name="WordArt 25"/>
          <p:cNvSpPr>
            <a:spLocks noChangeArrowheads="1" noChangeShapeType="1" noTextEdit="1"/>
          </p:cNvSpPr>
          <p:nvPr/>
        </p:nvSpPr>
        <p:spPr bwMode="auto">
          <a:xfrm>
            <a:off x="6297613" y="2971800"/>
            <a:ext cx="176212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58394" name="AutoShape 26"/>
          <p:cNvSpPr>
            <a:spLocks noChangeArrowheads="1"/>
          </p:cNvSpPr>
          <p:nvPr/>
        </p:nvSpPr>
        <p:spPr bwMode="auto">
          <a:xfrm rot="20014499">
            <a:off x="3859213" y="2940050"/>
            <a:ext cx="190500" cy="1708150"/>
          </a:xfrm>
          <a:prstGeom prst="downArrow">
            <a:avLst>
              <a:gd name="adj1" fmla="val 35000"/>
              <a:gd name="adj2" fmla="val 170616"/>
            </a:avLst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58395" name="AutoShape 27"/>
          <p:cNvSpPr>
            <a:spLocks noChangeArrowheads="1"/>
          </p:cNvSpPr>
          <p:nvPr/>
        </p:nvSpPr>
        <p:spPr bwMode="auto">
          <a:xfrm rot="12199650">
            <a:off x="4835525" y="2979738"/>
            <a:ext cx="204788" cy="1884362"/>
          </a:xfrm>
          <a:prstGeom prst="downArrow">
            <a:avLst>
              <a:gd name="adj1" fmla="val 35000"/>
              <a:gd name="adj2" fmla="val 175085"/>
            </a:avLst>
          </a:prstGeom>
          <a:gradFill rotWithShape="1">
            <a:gsLst>
              <a:gs pos="0">
                <a:schemeClr val="bg1"/>
              </a:gs>
              <a:gs pos="100000">
                <a:srgbClr val="660066"/>
              </a:gs>
            </a:gsLst>
            <a:lin ang="5400000" scaled="1"/>
          </a:gra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58396" name="Group 28"/>
          <p:cNvGrpSpPr>
            <a:grpSpLocks/>
          </p:cNvGrpSpPr>
          <p:nvPr/>
        </p:nvGrpSpPr>
        <p:grpSpPr bwMode="auto">
          <a:xfrm>
            <a:off x="5230813" y="2398713"/>
            <a:ext cx="201612" cy="582612"/>
            <a:chOff x="1981" y="1248"/>
            <a:chExt cx="127" cy="367"/>
          </a:xfrm>
        </p:grpSpPr>
        <p:sp>
          <p:nvSpPr>
            <p:cNvPr id="58397" name="AutoShape 29"/>
            <p:cNvSpPr>
              <a:spLocks noChangeArrowheads="1"/>
            </p:cNvSpPr>
            <p:nvPr/>
          </p:nvSpPr>
          <p:spPr bwMode="auto">
            <a:xfrm>
              <a:off x="1981" y="1248"/>
              <a:ext cx="127" cy="127"/>
            </a:xfrm>
            <a:prstGeom prst="triangle">
              <a:avLst>
                <a:gd name="adj" fmla="val 50000"/>
              </a:avLst>
            </a:prstGeom>
            <a:solidFill>
              <a:srgbClr val="660066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5000"/>
                </a:lnSpc>
              </a:pPr>
              <a:endParaRPr lang="en-US" sz="3200">
                <a:solidFill>
                  <a:srgbClr val="FFFFCC"/>
                </a:solidFill>
                <a:latin typeface="Arial Black" pitchFamily="34" charset="0"/>
              </a:endParaRPr>
            </a:p>
          </p:txBody>
        </p:sp>
        <p:sp>
          <p:nvSpPr>
            <p:cNvPr id="58398" name="WordArt 30"/>
            <p:cNvSpPr>
              <a:spLocks noChangeArrowheads="1" noChangeShapeType="1" noTextEdit="1"/>
            </p:cNvSpPr>
            <p:nvPr/>
          </p:nvSpPr>
          <p:spPr bwMode="auto">
            <a:xfrm rot="5400000" flipV="1">
              <a:off x="1925" y="1471"/>
              <a:ext cx="240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175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Arial Narrow"/>
                </a:rPr>
                <a:t>_</a:t>
              </a:r>
            </a:p>
          </p:txBody>
        </p:sp>
      </p:grpSp>
      <p:sp>
        <p:nvSpPr>
          <p:cNvPr id="58399" name="Oval 31" descr="Group of People"/>
          <p:cNvSpPr>
            <a:spLocks noChangeArrowheads="1"/>
          </p:cNvSpPr>
          <p:nvPr/>
        </p:nvSpPr>
        <p:spPr bwMode="auto">
          <a:xfrm>
            <a:off x="3959225" y="4572000"/>
            <a:ext cx="1219200" cy="57308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 b="-169435"/>
            </a:stretch>
          </a:blipFill>
          <a:ln w="12700">
            <a:noFill/>
            <a:round/>
            <a:headEnd/>
            <a:tailEnd/>
          </a:ln>
          <a:effectLst>
            <a:outerShdw dist="52363" dir="4557825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8400" name="WordArt 32"/>
          <p:cNvSpPr>
            <a:spLocks noChangeArrowheads="1" noChangeShapeType="1" noTextEdit="1"/>
          </p:cNvSpPr>
          <p:nvPr/>
        </p:nvSpPr>
        <p:spPr bwMode="auto">
          <a:xfrm>
            <a:off x="4092575" y="4714875"/>
            <a:ext cx="952500" cy="28733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latin typeface="Arial Rounded MT Bold"/>
              </a:rPr>
              <a:t>Fallen people</a:t>
            </a:r>
          </a:p>
        </p:txBody>
      </p:sp>
      <p:grpSp>
        <p:nvGrpSpPr>
          <p:cNvPr id="58401" name="Group 33"/>
          <p:cNvGrpSpPr>
            <a:grpSpLocks/>
          </p:cNvGrpSpPr>
          <p:nvPr/>
        </p:nvGrpSpPr>
        <p:grpSpPr bwMode="auto">
          <a:xfrm>
            <a:off x="5726113" y="3084513"/>
            <a:ext cx="152400" cy="304800"/>
            <a:chOff x="1981" y="1248"/>
            <a:chExt cx="127" cy="367"/>
          </a:xfrm>
        </p:grpSpPr>
        <p:sp>
          <p:nvSpPr>
            <p:cNvPr id="58402" name="AutoShape 34"/>
            <p:cNvSpPr>
              <a:spLocks noChangeArrowheads="1"/>
            </p:cNvSpPr>
            <p:nvPr/>
          </p:nvSpPr>
          <p:spPr bwMode="auto">
            <a:xfrm>
              <a:off x="1981" y="1248"/>
              <a:ext cx="127" cy="12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0000FF"/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5000"/>
                </a:lnSpc>
              </a:pPr>
              <a:endParaRPr lang="en-US" sz="3200">
                <a:solidFill>
                  <a:srgbClr val="FFFFCC"/>
                </a:solidFill>
                <a:latin typeface="Arial Black" pitchFamily="34" charset="0"/>
              </a:endParaRPr>
            </a:p>
          </p:txBody>
        </p:sp>
        <p:sp>
          <p:nvSpPr>
            <p:cNvPr id="58403" name="WordArt 35"/>
            <p:cNvSpPr>
              <a:spLocks noChangeArrowheads="1" noChangeShapeType="1" noTextEdit="1"/>
            </p:cNvSpPr>
            <p:nvPr/>
          </p:nvSpPr>
          <p:spPr bwMode="auto">
            <a:xfrm rot="5400000" flipV="1">
              <a:off x="1925" y="1471"/>
              <a:ext cx="240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atin typeface="Arial Narrow"/>
                </a:rPr>
                <a:t>_</a:t>
              </a:r>
            </a:p>
          </p:txBody>
        </p:sp>
      </p:grp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2435225" y="3389313"/>
            <a:ext cx="990600" cy="8731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Numerical</a:t>
            </a:r>
          </a:p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growing</a:t>
            </a:r>
          </a:p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period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5307013" y="3389313"/>
            <a:ext cx="990600" cy="8731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Numerical</a:t>
            </a:r>
          </a:p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growing</a:t>
            </a:r>
          </a:p>
          <a:p>
            <a:pPr algn="ctr">
              <a:lnSpc>
                <a:spcPct val="95000"/>
              </a:lnSpc>
            </a:pPr>
            <a:r>
              <a:rPr lang="en-US">
                <a:latin typeface="Fette Engschrift" pitchFamily="2" charset="0"/>
              </a:rPr>
              <a:t>period</a:t>
            </a:r>
          </a:p>
        </p:txBody>
      </p:sp>
      <p:grpSp>
        <p:nvGrpSpPr>
          <p:cNvPr id="58406" name="Group 38"/>
          <p:cNvGrpSpPr>
            <a:grpSpLocks/>
          </p:cNvGrpSpPr>
          <p:nvPr/>
        </p:nvGrpSpPr>
        <p:grpSpPr bwMode="auto">
          <a:xfrm>
            <a:off x="6577013" y="2743200"/>
            <a:ext cx="1219200" cy="920750"/>
            <a:chOff x="4143" y="1728"/>
            <a:chExt cx="768" cy="580"/>
          </a:xfrm>
        </p:grpSpPr>
        <p:sp>
          <p:nvSpPr>
            <p:cNvPr id="58407" name="AutoShape 39"/>
            <p:cNvSpPr>
              <a:spLocks noChangeArrowheads="1"/>
            </p:cNvSpPr>
            <p:nvPr/>
          </p:nvSpPr>
          <p:spPr bwMode="auto">
            <a:xfrm>
              <a:off x="4143" y="1728"/>
              <a:ext cx="768" cy="5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8" name="Text Box 40"/>
            <p:cNvSpPr txBox="1">
              <a:spLocks noChangeArrowheads="1"/>
            </p:cNvSpPr>
            <p:nvPr/>
          </p:nvSpPr>
          <p:spPr bwMode="auto">
            <a:xfrm>
              <a:off x="4143" y="1767"/>
              <a:ext cx="768" cy="54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400">
                  <a:solidFill>
                    <a:srgbClr val="660033"/>
                  </a:solidFill>
                  <a:latin typeface="Fette Engschrift" pitchFamily="2" charset="0"/>
                </a:rPr>
                <a:t>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400">
                  <a:solidFill>
                    <a:srgbClr val="660033"/>
                  </a:solidFill>
                  <a:latin typeface="Fette Engschrift" pitchFamily="2" charset="0"/>
                </a:rPr>
                <a:t>of Substance</a:t>
              </a:r>
            </a:p>
          </p:txBody>
        </p:sp>
      </p:grpSp>
      <p:grpSp>
        <p:nvGrpSpPr>
          <p:cNvPr id="58409" name="Group 41"/>
          <p:cNvGrpSpPr>
            <a:grpSpLocks/>
          </p:cNvGrpSpPr>
          <p:nvPr/>
        </p:nvGrpSpPr>
        <p:grpSpPr bwMode="auto">
          <a:xfrm>
            <a:off x="6577013" y="3733800"/>
            <a:ext cx="1219200" cy="1524000"/>
            <a:chOff x="4143" y="2352"/>
            <a:chExt cx="768" cy="960"/>
          </a:xfrm>
        </p:grpSpPr>
        <p:sp>
          <p:nvSpPr>
            <p:cNvPr id="58410" name="AutoShape 42"/>
            <p:cNvSpPr>
              <a:spLocks noChangeArrowheads="1"/>
            </p:cNvSpPr>
            <p:nvPr/>
          </p:nvSpPr>
          <p:spPr bwMode="auto">
            <a:xfrm>
              <a:off x="4143" y="2352"/>
              <a:ext cx="768" cy="9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1" name="Text Box 43"/>
            <p:cNvSpPr txBox="1">
              <a:spLocks noChangeArrowheads="1"/>
            </p:cNvSpPr>
            <p:nvPr/>
          </p:nvSpPr>
          <p:spPr bwMode="auto">
            <a:xfrm>
              <a:off x="4143" y="2562"/>
              <a:ext cx="768" cy="54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400">
                  <a:solidFill>
                    <a:srgbClr val="0000CC"/>
                  </a:solidFill>
                  <a:latin typeface="Fette Engschrift" pitchFamily="2" charset="0"/>
                </a:rPr>
                <a:t>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400">
                  <a:solidFill>
                    <a:srgbClr val="0000CC"/>
                  </a:solidFill>
                  <a:latin typeface="Fette Engschrift" pitchFamily="2" charset="0"/>
                </a:rPr>
                <a:t>of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400">
                  <a:solidFill>
                    <a:srgbClr val="0000CC"/>
                  </a:solidFill>
                  <a:latin typeface="Fette Engschrift" pitchFamily="2" charset="0"/>
                </a:rPr>
                <a:t>Faith</a:t>
              </a:r>
            </a:p>
          </p:txBody>
        </p:sp>
      </p:grpSp>
      <p:sp>
        <p:nvSpPr>
          <p:cNvPr id="58412" name="Oval 44" descr="479031"/>
          <p:cNvSpPr>
            <a:spLocks noChangeArrowheads="1"/>
          </p:cNvSpPr>
          <p:nvPr/>
        </p:nvSpPr>
        <p:spPr bwMode="auto">
          <a:xfrm>
            <a:off x="6615113" y="2133600"/>
            <a:ext cx="1143000" cy="5334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 b="-42857"/>
            </a:stretch>
          </a:blipFill>
          <a:ln w="38100" algn="ctr">
            <a:solidFill>
              <a:srgbClr val="FFE9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800" b="1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58413" name="WordArt 45"/>
          <p:cNvSpPr>
            <a:spLocks noChangeArrowheads="1" noChangeShapeType="1" noTextEdit="1"/>
          </p:cNvSpPr>
          <p:nvPr/>
        </p:nvSpPr>
        <p:spPr bwMode="auto">
          <a:xfrm>
            <a:off x="6791325" y="2255838"/>
            <a:ext cx="792163" cy="2889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17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Messiah</a:t>
            </a:r>
          </a:p>
        </p:txBody>
      </p:sp>
      <p:sp>
        <p:nvSpPr>
          <p:cNvPr id="58414" name="AutoShape 46"/>
          <p:cNvSpPr>
            <a:spLocks noChangeArrowheads="1"/>
          </p:cNvSpPr>
          <p:nvPr/>
        </p:nvSpPr>
        <p:spPr bwMode="auto">
          <a:xfrm>
            <a:off x="1216025" y="1295400"/>
            <a:ext cx="1219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2857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1139825" y="1509713"/>
            <a:ext cx="1371600" cy="561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200">
                <a:solidFill>
                  <a:srgbClr val="660033"/>
                </a:solidFill>
                <a:latin typeface="Fette Engschrift" pitchFamily="2" charset="0"/>
              </a:rPr>
              <a:t>Perfect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2200">
                <a:solidFill>
                  <a:srgbClr val="660033"/>
                </a:solidFill>
                <a:latin typeface="Fette Engschrift" pitchFamily="2" charset="0"/>
              </a:rPr>
              <a:t>embodiments</a:t>
            </a:r>
          </a:p>
        </p:txBody>
      </p:sp>
      <p:sp>
        <p:nvSpPr>
          <p:cNvPr id="58416" name="AutoShape 48"/>
          <p:cNvSpPr>
            <a:spLocks noChangeArrowheads="1"/>
          </p:cNvSpPr>
          <p:nvPr/>
        </p:nvSpPr>
        <p:spPr bwMode="auto">
          <a:xfrm>
            <a:off x="1216025" y="2362200"/>
            <a:ext cx="1219200" cy="190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1216025" y="2720975"/>
            <a:ext cx="1219200" cy="11874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CC"/>
                </a:solidFill>
                <a:latin typeface="Fette Engschrift" pitchFamily="2" charset="0"/>
              </a:rPr>
              <a:t>Foundation</a:t>
            </a:r>
          </a:p>
          <a:p>
            <a:pPr algn="ctr" eaLnBrk="0" hangingPunct="0"/>
            <a:r>
              <a:rPr lang="en-US" sz="2400">
                <a:solidFill>
                  <a:srgbClr val="0000CC"/>
                </a:solidFill>
                <a:latin typeface="Fette Engschrift" pitchFamily="2" charset="0"/>
              </a:rPr>
              <a:t>of</a:t>
            </a:r>
          </a:p>
          <a:p>
            <a:pPr algn="ctr" eaLnBrk="0" hangingPunct="0"/>
            <a:r>
              <a:rPr lang="en-US" sz="2400">
                <a:solidFill>
                  <a:srgbClr val="0000CC"/>
                </a:solidFill>
                <a:latin typeface="Fette Engschrift" pitchFamily="2" charset="0"/>
              </a:rPr>
              <a:t>Faith</a:t>
            </a:r>
          </a:p>
        </p:txBody>
      </p:sp>
      <p:grpSp>
        <p:nvGrpSpPr>
          <p:cNvPr id="58418" name="Group 50"/>
          <p:cNvGrpSpPr>
            <a:grpSpLocks/>
          </p:cNvGrpSpPr>
          <p:nvPr/>
        </p:nvGrpSpPr>
        <p:grpSpPr bwMode="auto">
          <a:xfrm flipH="1">
            <a:off x="7821613" y="3924300"/>
            <a:ext cx="177800" cy="1143000"/>
            <a:chOff x="288" y="1824"/>
            <a:chExt cx="112" cy="720"/>
          </a:xfrm>
        </p:grpSpPr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 flipH="1" flipV="1">
              <a:off x="336" y="1824"/>
              <a:ext cx="0" cy="72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8420" name="Group 52"/>
            <p:cNvGrpSpPr>
              <a:grpSpLocks/>
            </p:cNvGrpSpPr>
            <p:nvPr/>
          </p:nvGrpSpPr>
          <p:grpSpPr bwMode="auto">
            <a:xfrm>
              <a:off x="288" y="1824"/>
              <a:ext cx="48" cy="720"/>
              <a:chOff x="240" y="1824"/>
              <a:chExt cx="96" cy="720"/>
            </a:xfrm>
          </p:grpSpPr>
          <p:sp>
            <p:nvSpPr>
              <p:cNvPr id="58421" name="WordArt 53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1824"/>
                <a:ext cx="96" cy="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CC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8422" name="WordArt 54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053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CC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8423" name="WordArt 55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299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CC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8424" name="WordArt 56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528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CC"/>
                    </a:solidFill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58425" name="WordArt 57"/>
            <p:cNvSpPr>
              <a:spLocks noChangeArrowheads="1" noChangeShapeType="1" noTextEdit="1"/>
            </p:cNvSpPr>
            <p:nvPr/>
          </p:nvSpPr>
          <p:spPr bwMode="auto">
            <a:xfrm flipH="1">
              <a:off x="336" y="2176"/>
              <a:ext cx="64" cy="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CC"/>
                  </a:solidFill>
                  <a:latin typeface="Arial Black"/>
                </a:rPr>
                <a:t>_</a:t>
              </a:r>
            </a:p>
          </p:txBody>
        </p:sp>
      </p:grpSp>
      <p:grpSp>
        <p:nvGrpSpPr>
          <p:cNvPr id="58426" name="Group 58"/>
          <p:cNvGrpSpPr>
            <a:grpSpLocks/>
          </p:cNvGrpSpPr>
          <p:nvPr/>
        </p:nvGrpSpPr>
        <p:grpSpPr bwMode="auto">
          <a:xfrm>
            <a:off x="1014413" y="2782888"/>
            <a:ext cx="177800" cy="1143000"/>
            <a:chOff x="288" y="1824"/>
            <a:chExt cx="112" cy="720"/>
          </a:xfrm>
        </p:grpSpPr>
        <p:sp>
          <p:nvSpPr>
            <p:cNvPr id="58427" name="Line 59"/>
            <p:cNvSpPr>
              <a:spLocks noChangeShapeType="1"/>
            </p:cNvSpPr>
            <p:nvPr/>
          </p:nvSpPr>
          <p:spPr bwMode="auto">
            <a:xfrm flipV="1">
              <a:off x="336" y="1824"/>
              <a:ext cx="0" cy="72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8428" name="Group 60"/>
            <p:cNvGrpSpPr>
              <a:grpSpLocks/>
            </p:cNvGrpSpPr>
            <p:nvPr/>
          </p:nvGrpSpPr>
          <p:grpSpPr bwMode="auto">
            <a:xfrm>
              <a:off x="288" y="1824"/>
              <a:ext cx="48" cy="720"/>
              <a:chOff x="240" y="1824"/>
              <a:chExt cx="96" cy="720"/>
            </a:xfrm>
          </p:grpSpPr>
          <p:sp>
            <p:nvSpPr>
              <p:cNvPr id="58429" name="WordArt 61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1824"/>
                <a:ext cx="96" cy="1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8430" name="WordArt 62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053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8431" name="WordArt 63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299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58432" name="WordArt 64"/>
              <p:cNvSpPr>
                <a:spLocks noChangeArrowheads="1" noChangeShapeType="1" noTextEdit="1"/>
              </p:cNvSpPr>
              <p:nvPr/>
            </p:nvSpPr>
            <p:spPr bwMode="auto">
              <a:xfrm flipH="1">
                <a:off x="240" y="2528"/>
                <a:ext cx="96" cy="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58433" name="WordArt 65"/>
            <p:cNvSpPr>
              <a:spLocks noChangeArrowheads="1" noChangeShapeType="1" noTextEdit="1"/>
            </p:cNvSpPr>
            <p:nvPr/>
          </p:nvSpPr>
          <p:spPr bwMode="auto">
            <a:xfrm flipH="1">
              <a:off x="336" y="2176"/>
              <a:ext cx="64" cy="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58444" name="Text Box 76"/>
          <p:cNvSpPr txBox="1">
            <a:spLocks noChangeArrowheads="1"/>
          </p:cNvSpPr>
          <p:nvPr/>
        </p:nvSpPr>
        <p:spPr bwMode="auto">
          <a:xfrm>
            <a:off x="2433638" y="2209800"/>
            <a:ext cx="3886200" cy="184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25000"/>
              </a:lnSpc>
            </a:pPr>
            <a:r>
              <a:rPr lang="en-US" sz="2400" b="1">
                <a:latin typeface="Latin Wide" pitchFamily="2" charset="0"/>
              </a:rPr>
              <a:t>________________________</a:t>
            </a:r>
          </a:p>
        </p:txBody>
      </p:sp>
      <p:sp>
        <p:nvSpPr>
          <p:cNvPr id="58445" name="Rectangle 77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446" name="Group 78"/>
          <p:cNvGrpSpPr>
            <a:grpSpLocks/>
          </p:cNvGrpSpPr>
          <p:nvPr/>
        </p:nvGrpSpPr>
        <p:grpSpPr bwMode="auto">
          <a:xfrm>
            <a:off x="1143000" y="5559425"/>
            <a:ext cx="6799263" cy="1146175"/>
            <a:chOff x="757" y="3502"/>
            <a:chExt cx="4283" cy="722"/>
          </a:xfrm>
        </p:grpSpPr>
        <p:sp>
          <p:nvSpPr>
            <p:cNvPr id="58447" name="Text Box 79"/>
            <p:cNvSpPr txBox="1">
              <a:spLocks noChangeArrowheads="1"/>
            </p:cNvSpPr>
            <p:nvPr/>
          </p:nvSpPr>
          <p:spPr bwMode="auto">
            <a:xfrm>
              <a:off x="959" y="3550"/>
              <a:ext cx="4081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Yet due to their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fall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, all these numbers were claimed by Satan. Therefore, the central figures in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providential history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must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fulfill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numerical periods of indemnity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to restore the numbers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12, 4, 21, and 40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0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58448" name="Text Box 80"/>
            <p:cNvSpPr txBox="1">
              <a:spLocks noChangeArrowheads="1"/>
            </p:cNvSpPr>
            <p:nvPr/>
          </p:nvSpPr>
          <p:spPr bwMode="auto">
            <a:xfrm>
              <a:off x="757" y="3502"/>
              <a:ext cx="20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58449" name="Oval 81" descr="Couple casual_grey"/>
          <p:cNvSpPr>
            <a:spLocks noChangeArrowheads="1"/>
          </p:cNvSpPr>
          <p:nvPr/>
        </p:nvSpPr>
        <p:spPr bwMode="auto">
          <a:xfrm>
            <a:off x="3074988" y="4303713"/>
            <a:ext cx="963612" cy="496887"/>
          </a:xfrm>
          <a:prstGeom prst="ellipse">
            <a:avLst/>
          </a:prstGeom>
          <a:blipFill dpi="0" rotWithShape="0">
            <a:blip r:embed="rId5" cstate="print"/>
            <a:srcRect/>
            <a:stretch>
              <a:fillRect b="-262513"/>
            </a:stretch>
          </a:blipFill>
          <a:ln w="19050">
            <a:round/>
            <a:headEnd/>
            <a:tailEnd/>
          </a:ln>
          <a:effectLst/>
          <a:scene3d>
            <a:camera prst="legacyPerspectiveBottom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800" b="1">
              <a:solidFill>
                <a:srgbClr val="6600CC"/>
              </a:solidFill>
              <a:latin typeface="Arial Black" pitchFamily="34" charset="0"/>
            </a:endParaRPr>
          </a:p>
        </p:txBody>
      </p:sp>
      <p:grpSp>
        <p:nvGrpSpPr>
          <p:cNvPr id="58450" name="Group 82"/>
          <p:cNvGrpSpPr>
            <a:grpSpLocks/>
          </p:cNvGrpSpPr>
          <p:nvPr/>
        </p:nvGrpSpPr>
        <p:grpSpPr bwMode="auto">
          <a:xfrm>
            <a:off x="3298825" y="4360863"/>
            <a:ext cx="515938" cy="381000"/>
            <a:chOff x="2078" y="2747"/>
            <a:chExt cx="325" cy="240"/>
          </a:xfrm>
        </p:grpSpPr>
        <p:sp>
          <p:nvSpPr>
            <p:cNvPr id="58451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078" y="2747"/>
              <a:ext cx="325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1800">
                  <a:ln w="3175">
                    <a:solidFill>
                      <a:srgbClr val="660066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latin typeface="Arial Rounded MT Bold"/>
                </a:rPr>
                <a:t>Adam</a:t>
              </a:r>
            </a:p>
          </p:txBody>
        </p:sp>
        <p:sp>
          <p:nvSpPr>
            <p:cNvPr id="58452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120" y="2906"/>
              <a:ext cx="240" cy="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1800">
                  <a:ln w="317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latin typeface="Arial Rounded MT Bold"/>
                </a:rPr>
                <a:t>Eve</a:t>
              </a:r>
            </a:p>
          </p:txBody>
        </p:sp>
      </p:grpSp>
      <p:grpSp>
        <p:nvGrpSpPr>
          <p:cNvPr id="58453" name="Group 85"/>
          <p:cNvGrpSpPr>
            <a:grpSpLocks/>
          </p:cNvGrpSpPr>
          <p:nvPr/>
        </p:nvGrpSpPr>
        <p:grpSpPr bwMode="auto">
          <a:xfrm>
            <a:off x="3097213" y="874713"/>
            <a:ext cx="914400" cy="1444625"/>
            <a:chOff x="1951" y="551"/>
            <a:chExt cx="576" cy="910"/>
          </a:xfrm>
        </p:grpSpPr>
        <p:sp>
          <p:nvSpPr>
            <p:cNvPr id="58454" name="Oval 86" descr="Man business_okra"/>
            <p:cNvSpPr>
              <a:spLocks noChangeArrowheads="1"/>
            </p:cNvSpPr>
            <p:nvPr/>
          </p:nvSpPr>
          <p:spPr bwMode="auto">
            <a:xfrm>
              <a:off x="1999" y="1160"/>
              <a:ext cx="480" cy="301"/>
            </a:xfrm>
            <a:prstGeom prst="ellipse">
              <a:avLst/>
            </a:prstGeom>
            <a:blipFill dpi="0" rotWithShape="0">
              <a:blip r:embed="rId6"/>
              <a:srcRect/>
              <a:stretch>
                <a:fillRect b="-364585"/>
              </a:stretch>
            </a:blipFill>
            <a:ln w="19050">
              <a:round/>
              <a:headEnd/>
              <a:tailEnd/>
            </a:ln>
            <a:effectLst/>
            <a:scene3d>
              <a:camera prst="legacyPerspectiveBottom"/>
              <a:lightRig rig="legacyNormal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Arial Black" pitchFamily="34" charset="0"/>
              </a:endParaRPr>
            </a:p>
          </p:txBody>
        </p:sp>
        <p:sp>
          <p:nvSpPr>
            <p:cNvPr id="58455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061" y="1253"/>
              <a:ext cx="355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noFill/>
                    <a:round/>
                    <a:headEnd/>
                    <a:tailEnd/>
                  </a:ln>
                  <a:solidFill>
                    <a:srgbClr val="2A002A"/>
                  </a:solidFill>
                  <a:latin typeface="Arial Rounded MT Bold"/>
                </a:rPr>
                <a:t>Person</a:t>
              </a:r>
            </a:p>
          </p:txBody>
        </p:sp>
        <p:grpSp>
          <p:nvGrpSpPr>
            <p:cNvPr id="58456" name="Group 88"/>
            <p:cNvGrpSpPr>
              <a:grpSpLocks/>
            </p:cNvGrpSpPr>
            <p:nvPr/>
          </p:nvGrpSpPr>
          <p:grpSpPr bwMode="auto">
            <a:xfrm>
              <a:off x="2036" y="551"/>
              <a:ext cx="395" cy="430"/>
              <a:chOff x="367" y="240"/>
              <a:chExt cx="395" cy="430"/>
            </a:xfrm>
          </p:grpSpPr>
          <p:sp>
            <p:nvSpPr>
              <p:cNvPr id="58457" name="Oval 89"/>
              <p:cNvSpPr>
                <a:spLocks noChangeArrowheads="1"/>
              </p:cNvSpPr>
              <p:nvPr/>
            </p:nvSpPr>
            <p:spPr bwMode="auto">
              <a:xfrm>
                <a:off x="367" y="240"/>
                <a:ext cx="395" cy="43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CC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/>
                <a:endParaRPr lang="en-US" sz="4800" b="1">
                  <a:solidFill>
                    <a:srgbClr val="6600CC"/>
                  </a:solidFill>
                  <a:latin typeface="Impact" pitchFamily="34" charset="0"/>
                </a:endParaRPr>
              </a:p>
            </p:txBody>
          </p:sp>
          <p:sp>
            <p:nvSpPr>
              <p:cNvPr id="58458" name="WordArt 9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3" y="335"/>
                <a:ext cx="30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28575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God</a:t>
                </a:r>
              </a:p>
            </p:txBody>
          </p:sp>
        </p:grpSp>
        <p:grpSp>
          <p:nvGrpSpPr>
            <p:cNvPr id="58459" name="Group 91"/>
            <p:cNvGrpSpPr>
              <a:grpSpLocks/>
            </p:cNvGrpSpPr>
            <p:nvPr/>
          </p:nvGrpSpPr>
          <p:grpSpPr bwMode="auto">
            <a:xfrm>
              <a:off x="1951" y="775"/>
              <a:ext cx="79" cy="411"/>
              <a:chOff x="735" y="663"/>
              <a:chExt cx="128" cy="539"/>
            </a:xfrm>
          </p:grpSpPr>
          <p:sp>
            <p:nvSpPr>
              <p:cNvPr id="58460" name="AutoShape 92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1" name="AutoShape 93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2" name="AutoShape 94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463" name="Group 95"/>
            <p:cNvGrpSpPr>
              <a:grpSpLocks/>
            </p:cNvGrpSpPr>
            <p:nvPr/>
          </p:nvGrpSpPr>
          <p:grpSpPr bwMode="auto">
            <a:xfrm>
              <a:off x="2448" y="789"/>
              <a:ext cx="79" cy="411"/>
              <a:chOff x="1167" y="700"/>
              <a:chExt cx="128" cy="539"/>
            </a:xfrm>
          </p:grpSpPr>
          <p:sp>
            <p:nvSpPr>
              <p:cNvPr id="58464" name="AutoShape 96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5" name="AutoShape 97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6" name="AutoShape 98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467" name="Group 99"/>
          <p:cNvGrpSpPr>
            <a:grpSpLocks/>
          </p:cNvGrpSpPr>
          <p:nvPr/>
        </p:nvGrpSpPr>
        <p:grpSpPr bwMode="auto">
          <a:xfrm>
            <a:off x="4873625" y="874713"/>
            <a:ext cx="914400" cy="1444625"/>
            <a:chOff x="3070" y="551"/>
            <a:chExt cx="576" cy="910"/>
          </a:xfrm>
        </p:grpSpPr>
        <p:grpSp>
          <p:nvGrpSpPr>
            <p:cNvPr id="58468" name="Group 100"/>
            <p:cNvGrpSpPr>
              <a:grpSpLocks/>
            </p:cNvGrpSpPr>
            <p:nvPr/>
          </p:nvGrpSpPr>
          <p:grpSpPr bwMode="auto">
            <a:xfrm>
              <a:off x="3155" y="551"/>
              <a:ext cx="395" cy="430"/>
              <a:chOff x="367" y="240"/>
              <a:chExt cx="395" cy="430"/>
            </a:xfrm>
          </p:grpSpPr>
          <p:sp>
            <p:nvSpPr>
              <p:cNvPr id="58469" name="Oval 101"/>
              <p:cNvSpPr>
                <a:spLocks noChangeArrowheads="1"/>
              </p:cNvSpPr>
              <p:nvPr/>
            </p:nvSpPr>
            <p:spPr bwMode="auto">
              <a:xfrm>
                <a:off x="367" y="240"/>
                <a:ext cx="395" cy="43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Normal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CC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/>
                <a:endParaRPr lang="en-US" sz="4800" b="1">
                  <a:solidFill>
                    <a:srgbClr val="6600CC"/>
                  </a:solidFill>
                  <a:latin typeface="Impact" pitchFamily="34" charset="0"/>
                </a:endParaRPr>
              </a:p>
            </p:txBody>
          </p:sp>
          <p:sp>
            <p:nvSpPr>
              <p:cNvPr id="58470" name="WordArt 10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3" y="335"/>
                <a:ext cx="30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28575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God</a:t>
                </a:r>
              </a:p>
            </p:txBody>
          </p:sp>
        </p:grpSp>
        <p:grpSp>
          <p:nvGrpSpPr>
            <p:cNvPr id="58471" name="Group 103"/>
            <p:cNvGrpSpPr>
              <a:grpSpLocks/>
            </p:cNvGrpSpPr>
            <p:nvPr/>
          </p:nvGrpSpPr>
          <p:grpSpPr bwMode="auto">
            <a:xfrm>
              <a:off x="3070" y="775"/>
              <a:ext cx="79" cy="411"/>
              <a:chOff x="735" y="663"/>
              <a:chExt cx="128" cy="539"/>
            </a:xfrm>
          </p:grpSpPr>
          <p:sp>
            <p:nvSpPr>
              <p:cNvPr id="58472" name="AutoShape 104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3" name="AutoShape 105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4" name="AutoShape 106"/>
              <p:cNvSpPr>
                <a:spLocks noChangeArrowheads="1"/>
              </p:cNvSpPr>
              <p:nvPr/>
            </p:nvSpPr>
            <p:spPr bwMode="auto">
              <a:xfrm rot="-10800000">
                <a:off x="735" y="663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475" name="Group 107"/>
            <p:cNvGrpSpPr>
              <a:grpSpLocks/>
            </p:cNvGrpSpPr>
            <p:nvPr/>
          </p:nvGrpSpPr>
          <p:grpSpPr bwMode="auto">
            <a:xfrm>
              <a:off x="3567" y="789"/>
              <a:ext cx="79" cy="411"/>
              <a:chOff x="1167" y="700"/>
              <a:chExt cx="128" cy="539"/>
            </a:xfrm>
          </p:grpSpPr>
          <p:sp>
            <p:nvSpPr>
              <p:cNvPr id="58476" name="AutoShape 108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7" name="AutoShape 109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8" name="AutoShape 110"/>
              <p:cNvSpPr>
                <a:spLocks noChangeArrowheads="1"/>
              </p:cNvSpPr>
              <p:nvPr/>
            </p:nvSpPr>
            <p:spPr bwMode="auto">
              <a:xfrm>
                <a:off x="1167" y="700"/>
                <a:ext cx="128" cy="539"/>
              </a:xfrm>
              <a:prstGeom prst="curvedLeftArrow">
                <a:avLst>
                  <a:gd name="adj1" fmla="val 84219"/>
                  <a:gd name="adj2" fmla="val 168438"/>
                  <a:gd name="adj3" fmla="val 33333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lin ang="0" scaled="1"/>
              </a:gradFill>
              <a:ln w="19050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479" name="Group 111"/>
            <p:cNvGrpSpPr>
              <a:grpSpLocks/>
            </p:cNvGrpSpPr>
            <p:nvPr/>
          </p:nvGrpSpPr>
          <p:grpSpPr bwMode="auto">
            <a:xfrm>
              <a:off x="3118" y="1160"/>
              <a:ext cx="480" cy="301"/>
              <a:chOff x="3118" y="1160"/>
              <a:chExt cx="480" cy="301"/>
            </a:xfrm>
          </p:grpSpPr>
          <p:sp>
            <p:nvSpPr>
              <p:cNvPr id="58480" name="Oval 112" descr="Man business_okra"/>
              <p:cNvSpPr>
                <a:spLocks noChangeArrowheads="1"/>
              </p:cNvSpPr>
              <p:nvPr/>
            </p:nvSpPr>
            <p:spPr bwMode="auto">
              <a:xfrm>
                <a:off x="3118" y="1160"/>
                <a:ext cx="480" cy="301"/>
              </a:xfrm>
              <a:prstGeom prst="ellipse">
                <a:avLst/>
              </a:prstGeom>
              <a:blipFill dpi="0" rotWithShape="0">
                <a:blip r:embed="rId6"/>
                <a:srcRect/>
                <a:stretch>
                  <a:fillRect b="-364585"/>
                </a:stretch>
              </a:blipFill>
              <a:ln w="19050" algn="ctr">
                <a:round/>
                <a:headEnd/>
                <a:tailEnd/>
              </a:ln>
              <a:effectLst/>
              <a:scene3d>
                <a:camera prst="legacyPerspectiveBottom"/>
                <a:lightRig rig="legacyNormal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/>
                <a:endParaRPr lang="en-US" sz="4800" b="1">
                  <a:solidFill>
                    <a:srgbClr val="6600CC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8481" name="WordArt 1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80" y="1253"/>
                <a:ext cx="355" cy="11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2A002A"/>
                    </a:solidFill>
                    <a:latin typeface="Arial Rounded MT Bold"/>
                  </a:rPr>
                  <a:t>Person</a:t>
                </a:r>
              </a:p>
            </p:txBody>
          </p:sp>
        </p:grpSp>
      </p:grpSp>
      <p:sp>
        <p:nvSpPr>
          <p:cNvPr id="58482" name="AutoShape 114"/>
          <p:cNvSpPr>
            <a:spLocks noChangeArrowheads="1"/>
          </p:cNvSpPr>
          <p:nvPr/>
        </p:nvSpPr>
        <p:spPr bwMode="auto">
          <a:xfrm rot="10800000">
            <a:off x="2854325" y="2478088"/>
            <a:ext cx="152400" cy="911225"/>
          </a:xfrm>
          <a:prstGeom prst="downArrow">
            <a:avLst>
              <a:gd name="adj1" fmla="val 35000"/>
              <a:gd name="adj2" fmla="val 113770"/>
            </a:avLst>
          </a:prstGeom>
          <a:gradFill rotWithShape="1">
            <a:gsLst>
              <a:gs pos="0">
                <a:srgbClr val="FFFFFF"/>
              </a:gs>
              <a:gs pos="100000">
                <a:srgbClr val="660066"/>
              </a:gs>
            </a:gsLst>
            <a:lin ang="5400000" scaled="1"/>
          </a:gra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15" name="Text Box 3"/>
          <p:cNvSpPr txBox="1">
            <a:spLocks noChangeArrowheads="1"/>
          </p:cNvSpPr>
          <p:nvPr/>
        </p:nvSpPr>
        <p:spPr bwMode="auto">
          <a:xfrm>
            <a:off x="228600" y="238125"/>
            <a:ext cx="8458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100" dirty="0">
                <a:solidFill>
                  <a:srgbClr val="000099"/>
                </a:solidFill>
                <a:latin typeface="Fette Engschrift" pitchFamily="2" charset="0"/>
              </a:rPr>
              <a:t>2.4 Numerical</a:t>
            </a:r>
            <a:r>
              <a:rPr lang="en-US" sz="3100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sz="3100" dirty="0">
                <a:solidFill>
                  <a:srgbClr val="000099"/>
                </a:solidFill>
                <a:latin typeface="Fette Engschrift" pitchFamily="2" charset="0"/>
              </a:rPr>
              <a:t>Indemnity Periods for Restoring the Foundation of Faith</a:t>
            </a:r>
          </a:p>
        </p:txBody>
      </p:sp>
      <p:grpSp>
        <p:nvGrpSpPr>
          <p:cNvPr id="116" name="Group 22"/>
          <p:cNvGrpSpPr>
            <a:grpSpLocks/>
          </p:cNvGrpSpPr>
          <p:nvPr/>
        </p:nvGrpSpPr>
        <p:grpSpPr bwMode="auto">
          <a:xfrm>
            <a:off x="735013" y="2667000"/>
            <a:ext cx="206375" cy="1354138"/>
            <a:chOff x="463" y="1680"/>
            <a:chExt cx="130" cy="853"/>
          </a:xfrm>
        </p:grpSpPr>
        <p:sp>
          <p:nvSpPr>
            <p:cNvPr id="11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63" y="1680"/>
              <a:ext cx="130" cy="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11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63" y="1917"/>
              <a:ext cx="130" cy="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11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80" y="2112"/>
              <a:ext cx="113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 </a:t>
              </a:r>
              <a:r>
                <a:rPr lang="en-US" sz="3600" b="1" kern="10" dirty="0" smtClean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4</a:t>
              </a:r>
              <a:endPara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endParaRPr>
            </a:p>
          </p:txBody>
        </p:sp>
        <p:sp>
          <p:nvSpPr>
            <p:cNvPr id="12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63" y="2400"/>
              <a:ext cx="130" cy="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12</a:t>
              </a:r>
            </a:p>
          </p:txBody>
        </p:sp>
      </p:grpSp>
      <p:sp>
        <p:nvSpPr>
          <p:cNvPr id="121" name="WordArt 25"/>
          <p:cNvSpPr>
            <a:spLocks noChangeArrowheads="1" noChangeShapeType="1" noTextEdit="1"/>
          </p:cNvSpPr>
          <p:nvPr/>
        </p:nvSpPr>
        <p:spPr bwMode="auto">
          <a:xfrm>
            <a:off x="788987" y="1752600"/>
            <a:ext cx="1793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lang="en-US" sz="36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660033"/>
                </a:solidFill>
                <a:latin typeface="Arial"/>
                <a:cs typeface="Arial"/>
              </a:rPr>
              <a:t>4</a:t>
            </a:r>
            <a:endParaRPr lang="en-US" sz="3600" b="1" kern="10" dirty="0">
              <a:ln w="12700">
                <a:noFill/>
                <a:round/>
                <a:headEnd/>
                <a:tailEnd/>
              </a:ln>
              <a:solidFill>
                <a:srgbClr val="660033"/>
              </a:solidFill>
              <a:latin typeface="Arial"/>
              <a:cs typeface="Arial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8077200" y="3819525"/>
            <a:ext cx="206375" cy="1354138"/>
            <a:chOff x="8077200" y="3819525"/>
            <a:chExt cx="206375" cy="1354138"/>
          </a:xfrm>
        </p:grpSpPr>
        <p:sp>
          <p:nvSpPr>
            <p:cNvPr id="58440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8077200" y="3819525"/>
              <a:ext cx="206375" cy="211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58441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8077200" y="4195763"/>
              <a:ext cx="206375" cy="211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58443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8077200" y="4962525"/>
              <a:ext cx="206375" cy="211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12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8104187" y="4495800"/>
              <a:ext cx="179388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 </a:t>
              </a:r>
              <a:r>
                <a:rPr lang="en-US" sz="3600" b="1" kern="10" dirty="0" smtClean="0">
                  <a:ln w="127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4</a:t>
              </a:r>
              <a:endPara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6" grpId="0"/>
      <p:bldP spid="58393" grpId="0" animBg="1"/>
      <p:bldP spid="58394" grpId="0" animBg="1"/>
      <p:bldP spid="58395" grpId="0" animBg="1"/>
      <p:bldP spid="58399" grpId="0" animBg="1"/>
      <p:bldP spid="58400" grpId="0" animBg="1"/>
      <p:bldP spid="58412" grpId="0" animBg="1"/>
      <p:bldP spid="584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reation of Adam, by Michelangelo"/>
          <p:cNvPicPr>
            <a:picLocks noChangeAspect="1" noChangeArrowheads="1"/>
          </p:cNvPicPr>
          <p:nvPr/>
        </p:nvPicPr>
        <p:blipFill>
          <a:blip r:embed="rId3"/>
          <a:srcRect t="13344" r="62686" b="34579"/>
          <a:stretch>
            <a:fillRect/>
          </a:stretch>
        </p:blipFill>
        <p:spPr bwMode="auto">
          <a:xfrm>
            <a:off x="0" y="625475"/>
            <a:ext cx="2057400" cy="1584325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1128713" y="5686425"/>
            <a:ext cx="6796087" cy="685800"/>
            <a:chOff x="309" y="3582"/>
            <a:chExt cx="4281" cy="432"/>
          </a:xfrm>
        </p:grpSpPr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480" y="3630"/>
              <a:ext cx="411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God chose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Noah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to shoulder the providence of ten generations and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sixteen hundred years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after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Adam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>
              <a:off x="309" y="3582"/>
              <a:ext cx="219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28600" y="192088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2.5 The Parallel Periods Determined by the Number of Generations</a:t>
            </a:r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1357313" y="914400"/>
            <a:ext cx="2363787" cy="609600"/>
          </a:xfrm>
          <a:prstGeom prst="ellipse">
            <a:avLst/>
          </a:prstGeom>
          <a:gradFill rotWithShape="0">
            <a:gsLst>
              <a:gs pos="0">
                <a:srgbClr val="E9F7FF"/>
              </a:gs>
              <a:gs pos="100000">
                <a:srgbClr val="C5C5FF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66"/>
            </a:solidFill>
            <a:round/>
            <a:headEnd/>
            <a:tailEnd/>
          </a:ln>
          <a:effectLst>
            <a:outerShdw dist="63500" dir="54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60425" name="WordArt 9"/>
          <p:cNvSpPr>
            <a:spLocks noChangeArrowheads="1" noChangeShapeType="1" noTextEdit="1"/>
          </p:cNvSpPr>
          <p:nvPr/>
        </p:nvSpPr>
        <p:spPr bwMode="auto">
          <a:xfrm>
            <a:off x="1784350" y="1052513"/>
            <a:ext cx="1509713" cy="3333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Impact"/>
              </a:rPr>
              <a:t>Adam</a:t>
            </a:r>
          </a:p>
        </p:txBody>
      </p:sp>
      <p:sp>
        <p:nvSpPr>
          <p:cNvPr id="60426" name="WordArt 10"/>
          <p:cNvSpPr>
            <a:spLocks noChangeArrowheads="1" noChangeShapeType="1" noTextEdit="1"/>
          </p:cNvSpPr>
          <p:nvPr/>
        </p:nvSpPr>
        <p:spPr bwMode="auto">
          <a:xfrm>
            <a:off x="2835275" y="2247900"/>
            <a:ext cx="73342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1600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483100" y="990600"/>
            <a:ext cx="2743200" cy="457200"/>
            <a:chOff x="4483100" y="990600"/>
            <a:chExt cx="2743200" cy="457200"/>
          </a:xfrm>
        </p:grpSpPr>
        <p:sp>
          <p:nvSpPr>
            <p:cNvPr id="6042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845300" y="1076326"/>
              <a:ext cx="381000" cy="2873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6042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6030913" y="1076326"/>
              <a:ext cx="280988" cy="2873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6043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181600" y="990600"/>
              <a:ext cx="317499" cy="45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 </a:t>
              </a:r>
              <a:r>
                <a:rPr lang="en-US" sz="3600" b="1" kern="10" dirty="0" smtClean="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4</a:t>
              </a:r>
              <a:endPara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6043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483100" y="1076326"/>
              <a:ext cx="280988" cy="2873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60432" name="WordArt 16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5016500" y="1168401"/>
              <a:ext cx="74613" cy="1000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60433" name="WordArt 17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5730875" y="1168401"/>
              <a:ext cx="74613" cy="1000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60434" name="WordArt 18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6542088" y="1169988"/>
              <a:ext cx="74613" cy="984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</p:grpSp>
      <p:sp>
        <p:nvSpPr>
          <p:cNvPr id="60435" name="WordArt 19"/>
          <p:cNvSpPr>
            <a:spLocks noChangeArrowheads="1" noChangeShapeType="1" noTextEdit="1"/>
          </p:cNvSpPr>
          <p:nvPr/>
        </p:nvSpPr>
        <p:spPr bwMode="auto">
          <a:xfrm>
            <a:off x="4483100" y="2171700"/>
            <a:ext cx="2438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10 generations</a:t>
            </a:r>
          </a:p>
        </p:txBody>
      </p:sp>
      <p:grpSp>
        <p:nvGrpSpPr>
          <p:cNvPr id="60436" name="Group 20"/>
          <p:cNvGrpSpPr>
            <a:grpSpLocks/>
          </p:cNvGrpSpPr>
          <p:nvPr/>
        </p:nvGrpSpPr>
        <p:grpSpPr bwMode="auto">
          <a:xfrm>
            <a:off x="4483100" y="3276600"/>
            <a:ext cx="2984500" cy="304800"/>
            <a:chOff x="2824" y="2064"/>
            <a:chExt cx="1880" cy="192"/>
          </a:xfrm>
        </p:grpSpPr>
        <p:sp>
          <p:nvSpPr>
            <p:cNvPr id="6043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464" y="2065"/>
              <a:ext cx="240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6043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951" y="2065"/>
              <a:ext cx="177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6043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824" y="2065"/>
              <a:ext cx="313" cy="1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60440" name="WordArt 24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3264" y="2123"/>
              <a:ext cx="47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60441" name="WordArt 25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3762" y="2123"/>
              <a:ext cx="47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60442" name="WordArt 26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4273" y="2124"/>
              <a:ext cx="47" cy="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6044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408" y="2064"/>
              <a:ext cx="240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40</a:t>
              </a:r>
            </a:p>
          </p:txBody>
        </p:sp>
      </p:grpSp>
      <p:pic>
        <p:nvPicPr>
          <p:cNvPr id="60444" name="Picture 28" descr="The Dove Returns to Noah, by C"/>
          <p:cNvPicPr>
            <a:picLocks noChangeAspect="1" noChangeArrowheads="1"/>
          </p:cNvPicPr>
          <p:nvPr/>
        </p:nvPicPr>
        <p:blipFill>
          <a:blip r:embed="rId4"/>
          <a:srcRect b="38918"/>
          <a:stretch>
            <a:fillRect/>
          </a:stretch>
        </p:blipFill>
        <p:spPr bwMode="auto">
          <a:xfrm>
            <a:off x="0" y="2197100"/>
            <a:ext cx="2057400" cy="1676400"/>
          </a:xfrm>
          <a:prstGeom prst="rect">
            <a:avLst/>
          </a:prstGeom>
          <a:noFill/>
        </p:spPr>
      </p:pic>
      <p:sp>
        <p:nvSpPr>
          <p:cNvPr id="60445" name="Oval 29"/>
          <p:cNvSpPr>
            <a:spLocks noChangeArrowheads="1"/>
          </p:cNvSpPr>
          <p:nvPr/>
        </p:nvSpPr>
        <p:spPr bwMode="auto">
          <a:xfrm>
            <a:off x="1360488" y="3124200"/>
            <a:ext cx="2360612" cy="611188"/>
          </a:xfrm>
          <a:prstGeom prst="ellipse">
            <a:avLst/>
          </a:prstGeom>
          <a:gradFill rotWithShape="0">
            <a:gsLst>
              <a:gs pos="0">
                <a:srgbClr val="E9F7FF"/>
              </a:gs>
              <a:gs pos="100000">
                <a:srgbClr val="C5C5FF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66"/>
            </a:solidFill>
            <a:round/>
            <a:headEnd/>
            <a:tailEnd/>
          </a:ln>
          <a:effectLst>
            <a:outerShdw dist="63500" dir="54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60446" name="WordArt 30"/>
          <p:cNvSpPr>
            <a:spLocks noChangeArrowheads="1" noChangeShapeType="1" noTextEdit="1"/>
          </p:cNvSpPr>
          <p:nvPr/>
        </p:nvSpPr>
        <p:spPr bwMode="auto">
          <a:xfrm>
            <a:off x="1787525" y="3263900"/>
            <a:ext cx="1506538" cy="3333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Impact"/>
              </a:rPr>
              <a:t>Noah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4" grpId="0" animBg="1"/>
      <p:bldP spid="60425" grpId="0" animBg="1"/>
      <p:bldP spid="60426" grpId="0" animBg="1"/>
      <p:bldP spid="60435" grpId="0" animBg="1"/>
      <p:bldP spid="60445" grpId="0" animBg="1"/>
      <p:bldP spid="604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reation of Adam, by Michelangelo"/>
          <p:cNvPicPr>
            <a:picLocks noChangeAspect="1" noChangeArrowheads="1"/>
          </p:cNvPicPr>
          <p:nvPr/>
        </p:nvPicPr>
        <p:blipFill>
          <a:blip r:embed="rId3"/>
          <a:srcRect t="13344" r="62686" b="34579"/>
          <a:stretch>
            <a:fillRect/>
          </a:stretch>
        </p:blipFill>
        <p:spPr bwMode="auto">
          <a:xfrm>
            <a:off x="0" y="625475"/>
            <a:ext cx="2057400" cy="1584325"/>
          </a:xfrm>
          <a:prstGeom prst="rect">
            <a:avLst/>
          </a:prstGeom>
          <a:noFill/>
        </p:spPr>
      </p:pic>
      <p:pic>
        <p:nvPicPr>
          <p:cNvPr id="62467" name="Picture 3" descr="Abraham offering up Isaac"/>
          <p:cNvPicPr>
            <a:picLocks noChangeAspect="1" noChangeArrowheads="1"/>
          </p:cNvPicPr>
          <p:nvPr/>
        </p:nvPicPr>
        <p:blipFill>
          <a:blip r:embed="rId4"/>
          <a:srcRect l="9375" b="42519"/>
          <a:stretch>
            <a:fillRect/>
          </a:stretch>
        </p:blipFill>
        <p:spPr bwMode="auto">
          <a:xfrm>
            <a:off x="0" y="3870325"/>
            <a:ext cx="2057400" cy="1692275"/>
          </a:xfrm>
          <a:prstGeom prst="rect">
            <a:avLst/>
          </a:prstGeo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192088"/>
            <a:ext cx="8458200" cy="46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2.5 The Parallel Periods Determined by the Number of Generations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1357313" y="914400"/>
            <a:ext cx="2363787" cy="609600"/>
          </a:xfrm>
          <a:prstGeom prst="ellipse">
            <a:avLst/>
          </a:prstGeom>
          <a:gradFill rotWithShape="0">
            <a:gsLst>
              <a:gs pos="0">
                <a:srgbClr val="E9F7FF"/>
              </a:gs>
              <a:gs pos="100000">
                <a:srgbClr val="C5C5FF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66"/>
            </a:solidFill>
            <a:round/>
            <a:headEnd/>
            <a:tailEnd/>
          </a:ln>
          <a:effectLst>
            <a:outerShdw dist="63500" dir="54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>
            <a:off x="1784350" y="1052513"/>
            <a:ext cx="1509713" cy="3333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Impact"/>
              </a:rPr>
              <a:t>Adam</a:t>
            </a:r>
          </a:p>
        </p:txBody>
      </p:sp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>
            <a:off x="6845300" y="1076325"/>
            <a:ext cx="3810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40</a:t>
            </a:r>
          </a:p>
        </p:txBody>
      </p:sp>
      <p:sp>
        <p:nvSpPr>
          <p:cNvPr id="62472" name="WordArt 8"/>
          <p:cNvSpPr>
            <a:spLocks noChangeArrowheads="1" noChangeShapeType="1" noTextEdit="1"/>
          </p:cNvSpPr>
          <p:nvPr/>
        </p:nvSpPr>
        <p:spPr bwMode="auto">
          <a:xfrm>
            <a:off x="6030913" y="1076325"/>
            <a:ext cx="28098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21</a:t>
            </a:r>
          </a:p>
        </p:txBody>
      </p:sp>
      <p:sp>
        <p:nvSpPr>
          <p:cNvPr id="62474" name="WordArt 10"/>
          <p:cNvSpPr>
            <a:spLocks noChangeArrowheads="1" noChangeShapeType="1" noTextEdit="1"/>
          </p:cNvSpPr>
          <p:nvPr/>
        </p:nvSpPr>
        <p:spPr bwMode="auto">
          <a:xfrm>
            <a:off x="4483100" y="1076325"/>
            <a:ext cx="28098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62475" name="WordArt 11"/>
          <p:cNvSpPr>
            <a:spLocks noChangeArrowheads="1" noChangeShapeType="1" noTextEdit="1"/>
          </p:cNvSpPr>
          <p:nvPr/>
        </p:nvSpPr>
        <p:spPr bwMode="auto">
          <a:xfrm>
            <a:off x="2835275" y="2247900"/>
            <a:ext cx="73342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1600</a:t>
            </a:r>
          </a:p>
        </p:txBody>
      </p:sp>
      <p:sp>
        <p:nvSpPr>
          <p:cNvPr id="62476" name="WordArt 12"/>
          <p:cNvSpPr>
            <a:spLocks noChangeArrowheads="1" noChangeShapeType="1" noTextEdit="1"/>
          </p:cNvSpPr>
          <p:nvPr/>
        </p:nvSpPr>
        <p:spPr bwMode="auto">
          <a:xfrm>
            <a:off x="3035300" y="4114800"/>
            <a:ext cx="533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62477" name="WordArt 13"/>
          <p:cNvSpPr>
            <a:spLocks noChangeArrowheads="1" noChangeShapeType="1" noTextEdit="1"/>
          </p:cNvSpPr>
          <p:nvPr/>
        </p:nvSpPr>
        <p:spPr bwMode="auto">
          <a:xfrm rot="5400000" flipH="1">
            <a:off x="5016501" y="1169987"/>
            <a:ext cx="74612" cy="100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2478" name="WordArt 14"/>
          <p:cNvSpPr>
            <a:spLocks noChangeArrowheads="1" noChangeShapeType="1" noTextEdit="1"/>
          </p:cNvSpPr>
          <p:nvPr/>
        </p:nvSpPr>
        <p:spPr bwMode="auto">
          <a:xfrm rot="5400000" flipH="1">
            <a:off x="5730876" y="1169987"/>
            <a:ext cx="74612" cy="100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2479" name="WordArt 15"/>
          <p:cNvSpPr>
            <a:spLocks noChangeArrowheads="1" noChangeShapeType="1" noTextEdit="1"/>
          </p:cNvSpPr>
          <p:nvPr/>
        </p:nvSpPr>
        <p:spPr bwMode="auto">
          <a:xfrm rot="5400000" flipH="1">
            <a:off x="6542882" y="1170781"/>
            <a:ext cx="74612" cy="9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2480" name="Oval 16"/>
          <p:cNvSpPr>
            <a:spLocks noChangeArrowheads="1"/>
          </p:cNvSpPr>
          <p:nvPr/>
        </p:nvSpPr>
        <p:spPr bwMode="auto">
          <a:xfrm>
            <a:off x="1358900" y="4495800"/>
            <a:ext cx="2362200" cy="6111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E5E5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6600CC"/>
            </a:solidFill>
            <a:round/>
            <a:headEnd/>
            <a:tailEnd/>
          </a:ln>
          <a:effectLst>
            <a:outerShdw dist="63500" dir="5400000" algn="ctr" rotWithShape="0">
              <a:srgbClr val="6600CC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62481" name="WordArt 17"/>
          <p:cNvSpPr>
            <a:spLocks noChangeArrowheads="1" noChangeShapeType="1" noTextEdit="1"/>
          </p:cNvSpPr>
          <p:nvPr/>
        </p:nvSpPr>
        <p:spPr bwMode="auto">
          <a:xfrm>
            <a:off x="1674813" y="4606925"/>
            <a:ext cx="1730375" cy="38893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5000A0"/>
                </a:solidFill>
                <a:latin typeface="Impact"/>
              </a:rPr>
              <a:t>Abraham</a:t>
            </a:r>
          </a:p>
        </p:txBody>
      </p:sp>
      <p:sp>
        <p:nvSpPr>
          <p:cNvPr id="62482" name="WordArt 18"/>
          <p:cNvSpPr>
            <a:spLocks noChangeArrowheads="1" noChangeShapeType="1" noTextEdit="1"/>
          </p:cNvSpPr>
          <p:nvPr/>
        </p:nvSpPr>
        <p:spPr bwMode="auto">
          <a:xfrm>
            <a:off x="4483100" y="2171700"/>
            <a:ext cx="2438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10 generations</a:t>
            </a:r>
          </a:p>
        </p:txBody>
      </p:sp>
      <p:sp>
        <p:nvSpPr>
          <p:cNvPr id="62483" name="WordArt 19"/>
          <p:cNvSpPr>
            <a:spLocks noChangeArrowheads="1" noChangeShapeType="1" noTextEdit="1"/>
          </p:cNvSpPr>
          <p:nvPr/>
        </p:nvSpPr>
        <p:spPr bwMode="auto">
          <a:xfrm>
            <a:off x="4483100" y="4038600"/>
            <a:ext cx="2438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10 generations</a:t>
            </a:r>
          </a:p>
        </p:txBody>
      </p:sp>
      <p:grpSp>
        <p:nvGrpSpPr>
          <p:cNvPr id="62484" name="Group 20"/>
          <p:cNvGrpSpPr>
            <a:grpSpLocks/>
          </p:cNvGrpSpPr>
          <p:nvPr/>
        </p:nvGrpSpPr>
        <p:grpSpPr bwMode="auto">
          <a:xfrm>
            <a:off x="4483100" y="3276600"/>
            <a:ext cx="2984500" cy="304800"/>
            <a:chOff x="2824" y="2064"/>
            <a:chExt cx="1880" cy="192"/>
          </a:xfrm>
        </p:grpSpPr>
        <p:sp>
          <p:nvSpPr>
            <p:cNvPr id="6248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464" y="2065"/>
              <a:ext cx="240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6248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951" y="2065"/>
              <a:ext cx="177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6248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824" y="2065"/>
              <a:ext cx="313" cy="1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62488" name="WordArt 24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3264" y="2123"/>
              <a:ext cx="47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62489" name="WordArt 25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3762" y="2123"/>
              <a:ext cx="47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62490" name="WordArt 26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4273" y="2124"/>
              <a:ext cx="47" cy="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62491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408" y="2064"/>
              <a:ext cx="240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40</a:t>
              </a:r>
            </a:p>
          </p:txBody>
        </p:sp>
      </p:grp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1371600" y="5638800"/>
            <a:ext cx="6629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After the failure of the providence in Noah’s family, God waited ten generations and </a:t>
            </a:r>
            <a:r>
              <a:rPr lang="en-US" sz="2000" b="1" u="sng">
                <a:solidFill>
                  <a:schemeClr val="bg1"/>
                </a:solidFill>
                <a:latin typeface="Arial Narrow" pitchFamily="34" charset="0"/>
              </a:rPr>
              <a:t>four hundred years</a:t>
            </a: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 before calling </a:t>
            </a:r>
            <a:r>
              <a:rPr lang="en-US" sz="2000" b="1" u="sng">
                <a:solidFill>
                  <a:schemeClr val="bg1"/>
                </a:solidFill>
                <a:latin typeface="Arial Narrow" pitchFamily="34" charset="0"/>
              </a:rPr>
              <a:t>Abraham</a:t>
            </a: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 to carry the burden of the providence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latin typeface="Arial Narrow" pitchFamily="34" charset="0"/>
              </a:rPr>
              <a:t>(p. 299-300).</a:t>
            </a:r>
            <a:endParaRPr lang="en-US" sz="1600" u="sng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2494" name="Picture 30" descr="The Dove Returns to Noah, by C"/>
          <p:cNvPicPr>
            <a:picLocks noChangeAspect="1" noChangeArrowheads="1"/>
          </p:cNvPicPr>
          <p:nvPr/>
        </p:nvPicPr>
        <p:blipFill>
          <a:blip r:embed="rId5"/>
          <a:srcRect b="38918"/>
          <a:stretch>
            <a:fillRect/>
          </a:stretch>
        </p:blipFill>
        <p:spPr bwMode="auto">
          <a:xfrm>
            <a:off x="0" y="2197100"/>
            <a:ext cx="2057400" cy="1676400"/>
          </a:xfrm>
          <a:prstGeom prst="rect">
            <a:avLst/>
          </a:prstGeom>
          <a:noFill/>
        </p:spPr>
      </p:pic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1360488" y="3124200"/>
            <a:ext cx="2360612" cy="611188"/>
          </a:xfrm>
          <a:prstGeom prst="ellipse">
            <a:avLst/>
          </a:prstGeom>
          <a:gradFill rotWithShape="0">
            <a:gsLst>
              <a:gs pos="0">
                <a:srgbClr val="E9F7FF"/>
              </a:gs>
              <a:gs pos="100000">
                <a:srgbClr val="C5C5FF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66"/>
            </a:solidFill>
            <a:round/>
            <a:headEnd/>
            <a:tailEnd/>
          </a:ln>
          <a:effectLst>
            <a:outerShdw dist="63500" dir="54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62496" name="WordArt 32"/>
          <p:cNvSpPr>
            <a:spLocks noChangeArrowheads="1" noChangeShapeType="1" noTextEdit="1"/>
          </p:cNvSpPr>
          <p:nvPr/>
        </p:nvSpPr>
        <p:spPr bwMode="auto">
          <a:xfrm>
            <a:off x="1787525" y="3263900"/>
            <a:ext cx="1506538" cy="3333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Impact"/>
              </a:rPr>
              <a:t>Noah</a:t>
            </a:r>
          </a:p>
        </p:txBody>
      </p:sp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5181600" y="990600"/>
            <a:ext cx="317499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36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4</a:t>
            </a:r>
            <a:endParaRPr lang="en-US" sz="3600" b="1" kern="10" dirty="0">
              <a:ln w="12700">
                <a:noFill/>
                <a:round/>
                <a:headEnd/>
                <a:tailEnd/>
              </a:ln>
              <a:solidFill>
                <a:srgbClr val="0000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animBg="1"/>
      <p:bldP spid="62480" grpId="0" animBg="1"/>
      <p:bldP spid="62481" grpId="0" animBg="1"/>
      <p:bldP spid="62483" grpId="0" animBg="1"/>
      <p:bldP spid="624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79087"/>
          <p:cNvPicPr>
            <a:picLocks noChangeAspect="1" noChangeArrowheads="1"/>
          </p:cNvPicPr>
          <p:nvPr/>
        </p:nvPicPr>
        <p:blipFill>
          <a:blip r:embed="rId3"/>
          <a:srcRect l="8682" r="2592"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352425" y="3276600"/>
            <a:ext cx="84105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181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effectLst>
                  <a:outerShdw dist="63500" dir="5400000" algn="ctr" rotWithShape="0">
                    <a:schemeClr val="tx1"/>
                  </a:outerShdw>
                </a:effectLst>
                <a:latin typeface="Papyrus"/>
              </a:rPr>
              <a:t>Parallel Providential Periods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981200" y="609600"/>
            <a:ext cx="5181600" cy="1143000"/>
            <a:chOff x="1104" y="384"/>
            <a:chExt cx="3552" cy="720"/>
          </a:xfrm>
        </p:grpSpPr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1104" y="384"/>
              <a:ext cx="3552" cy="7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44A00">
                    <a:alpha val="80000"/>
                  </a:srgbClr>
                </a:gs>
                <a:gs pos="50000">
                  <a:srgbClr val="FFD10B">
                    <a:alpha val="80000"/>
                  </a:srgbClr>
                </a:gs>
                <a:gs pos="100000">
                  <a:srgbClr val="944A00">
                    <a:alpha val="80000"/>
                  </a:srgbClr>
                </a:gs>
              </a:gsLst>
              <a:lin ang="2700000" scaled="1"/>
            </a:gradFill>
            <a:ln w="38100" algn="ctr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922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276" y="542"/>
              <a:ext cx="3227" cy="4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solidFill>
                      <a:srgbClr val="8E4700"/>
                    </a:solidFill>
                    <a:round/>
                    <a:headEnd/>
                    <a:tailEnd/>
                  </a:ln>
                  <a:solidFill>
                    <a:srgbClr val="FFF7D5"/>
                  </a:solidFill>
                  <a:effectLst>
                    <a:outerShdw dist="45791" dir="2021404" algn="ctr" rotWithShape="0">
                      <a:srgbClr val="1A0D00"/>
                    </a:outerShdw>
                  </a:effectLst>
                  <a:latin typeface="Papyrus"/>
                </a:rPr>
                <a:t>Section 1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reation of Adam, by Michelangelo"/>
          <p:cNvPicPr>
            <a:picLocks noChangeAspect="1" noChangeArrowheads="1"/>
          </p:cNvPicPr>
          <p:nvPr/>
        </p:nvPicPr>
        <p:blipFill>
          <a:blip r:embed="rId3"/>
          <a:srcRect t="13344" r="62686" b="34579"/>
          <a:stretch>
            <a:fillRect/>
          </a:stretch>
        </p:blipFill>
        <p:spPr bwMode="auto">
          <a:xfrm>
            <a:off x="0" y="625475"/>
            <a:ext cx="2057400" cy="1584325"/>
          </a:xfrm>
          <a:prstGeom prst="rect">
            <a:avLst/>
          </a:prstGeom>
          <a:noFill/>
        </p:spPr>
      </p:pic>
      <p:pic>
        <p:nvPicPr>
          <p:cNvPr id="64515" name="Picture 3" descr="Abraham offering up Isaac"/>
          <p:cNvPicPr>
            <a:picLocks noChangeAspect="1" noChangeArrowheads="1"/>
          </p:cNvPicPr>
          <p:nvPr/>
        </p:nvPicPr>
        <p:blipFill>
          <a:blip r:embed="rId4"/>
          <a:srcRect l="9375" b="42519"/>
          <a:stretch>
            <a:fillRect/>
          </a:stretch>
        </p:blipFill>
        <p:spPr bwMode="auto">
          <a:xfrm>
            <a:off x="0" y="3870325"/>
            <a:ext cx="2057400" cy="1692275"/>
          </a:xfrm>
          <a:prstGeom prst="rect">
            <a:avLst/>
          </a:prstGeom>
          <a:noFill/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1192213" y="5608638"/>
            <a:ext cx="6732587" cy="954087"/>
            <a:chOff x="415" y="3506"/>
            <a:chExt cx="4241" cy="601"/>
          </a:xfrm>
        </p:grpSpPr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587" y="3554"/>
              <a:ext cx="4069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Set according to 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number of generations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, the period from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Noah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to Abraham was parallel to the period from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Adam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to Noah, and was to restore that earlier period through indemnity.</a:t>
              </a:r>
              <a:endParaRPr lang="en-US" sz="20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415" y="3506"/>
              <a:ext cx="209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28600" y="192088"/>
            <a:ext cx="8610600" cy="46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2.5 The Parallel Periods Determined by the Number of Generations</a:t>
            </a:r>
          </a:p>
        </p:txBody>
      </p:sp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3797300" y="1219200"/>
            <a:ext cx="381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3797300" y="3429000"/>
            <a:ext cx="38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1357313" y="914400"/>
            <a:ext cx="2363787" cy="609600"/>
          </a:xfrm>
          <a:prstGeom prst="ellipse">
            <a:avLst/>
          </a:prstGeom>
          <a:gradFill rotWithShape="0">
            <a:gsLst>
              <a:gs pos="0">
                <a:srgbClr val="E9F7FF"/>
              </a:gs>
              <a:gs pos="100000">
                <a:srgbClr val="C5C5FF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66"/>
            </a:solidFill>
            <a:round/>
            <a:headEnd/>
            <a:tailEnd/>
          </a:ln>
          <a:effectLst>
            <a:outerShdw dist="63500" dir="54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1784350" y="1052513"/>
            <a:ext cx="1509713" cy="3333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Impact"/>
              </a:rPr>
              <a:t>Adam</a:t>
            </a:r>
          </a:p>
        </p:txBody>
      </p:sp>
      <p:sp>
        <p:nvSpPr>
          <p:cNvPr id="64525" name="WordArt 13"/>
          <p:cNvSpPr>
            <a:spLocks noChangeArrowheads="1" noChangeShapeType="1" noTextEdit="1"/>
          </p:cNvSpPr>
          <p:nvPr/>
        </p:nvSpPr>
        <p:spPr bwMode="auto">
          <a:xfrm>
            <a:off x="6845300" y="1076325"/>
            <a:ext cx="3810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40</a:t>
            </a:r>
          </a:p>
        </p:txBody>
      </p:sp>
      <p:sp>
        <p:nvSpPr>
          <p:cNvPr id="64526" name="WordArt 14"/>
          <p:cNvSpPr>
            <a:spLocks noChangeArrowheads="1" noChangeShapeType="1" noTextEdit="1"/>
          </p:cNvSpPr>
          <p:nvPr/>
        </p:nvSpPr>
        <p:spPr bwMode="auto">
          <a:xfrm>
            <a:off x="6030913" y="1076325"/>
            <a:ext cx="28098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21</a:t>
            </a:r>
          </a:p>
        </p:txBody>
      </p:sp>
      <p:sp>
        <p:nvSpPr>
          <p:cNvPr id="64528" name="WordArt 16"/>
          <p:cNvSpPr>
            <a:spLocks noChangeArrowheads="1" noChangeShapeType="1" noTextEdit="1"/>
          </p:cNvSpPr>
          <p:nvPr/>
        </p:nvSpPr>
        <p:spPr bwMode="auto">
          <a:xfrm>
            <a:off x="4483100" y="1076325"/>
            <a:ext cx="28098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64529" name="WordArt 17"/>
          <p:cNvSpPr>
            <a:spLocks noChangeArrowheads="1" noChangeShapeType="1" noTextEdit="1"/>
          </p:cNvSpPr>
          <p:nvPr/>
        </p:nvSpPr>
        <p:spPr bwMode="auto">
          <a:xfrm>
            <a:off x="2835275" y="2247900"/>
            <a:ext cx="73342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1600</a:t>
            </a:r>
          </a:p>
        </p:txBody>
      </p:sp>
      <p:sp>
        <p:nvSpPr>
          <p:cNvPr id="64530" name="WordArt 18"/>
          <p:cNvSpPr>
            <a:spLocks noChangeArrowheads="1" noChangeShapeType="1" noTextEdit="1"/>
          </p:cNvSpPr>
          <p:nvPr/>
        </p:nvSpPr>
        <p:spPr bwMode="auto">
          <a:xfrm>
            <a:off x="3035300" y="4114800"/>
            <a:ext cx="533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64531" name="WordArt 19"/>
          <p:cNvSpPr>
            <a:spLocks noChangeArrowheads="1" noChangeShapeType="1" noTextEdit="1"/>
          </p:cNvSpPr>
          <p:nvPr/>
        </p:nvSpPr>
        <p:spPr bwMode="auto">
          <a:xfrm rot="5400000" flipH="1">
            <a:off x="5016501" y="1169987"/>
            <a:ext cx="74612" cy="100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4532" name="WordArt 20"/>
          <p:cNvSpPr>
            <a:spLocks noChangeArrowheads="1" noChangeShapeType="1" noTextEdit="1"/>
          </p:cNvSpPr>
          <p:nvPr/>
        </p:nvSpPr>
        <p:spPr bwMode="auto">
          <a:xfrm rot="5400000" flipH="1">
            <a:off x="5730876" y="1169987"/>
            <a:ext cx="74612" cy="100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4533" name="WordArt 21"/>
          <p:cNvSpPr>
            <a:spLocks noChangeArrowheads="1" noChangeShapeType="1" noTextEdit="1"/>
          </p:cNvSpPr>
          <p:nvPr/>
        </p:nvSpPr>
        <p:spPr bwMode="auto">
          <a:xfrm rot="5400000" flipH="1">
            <a:off x="6542882" y="1170781"/>
            <a:ext cx="74612" cy="9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64534" name="Group 22"/>
          <p:cNvGrpSpPr>
            <a:grpSpLocks/>
          </p:cNvGrpSpPr>
          <p:nvPr/>
        </p:nvGrpSpPr>
        <p:grpSpPr bwMode="auto">
          <a:xfrm>
            <a:off x="1358900" y="4495800"/>
            <a:ext cx="2362200" cy="611188"/>
            <a:chOff x="856" y="2832"/>
            <a:chExt cx="1488" cy="385"/>
          </a:xfrm>
        </p:grpSpPr>
        <p:sp>
          <p:nvSpPr>
            <p:cNvPr id="64535" name="Oval 23"/>
            <p:cNvSpPr>
              <a:spLocks noChangeArrowheads="1"/>
            </p:cNvSpPr>
            <p:nvPr/>
          </p:nvSpPr>
          <p:spPr bwMode="auto">
            <a:xfrm>
              <a:off x="856" y="2832"/>
              <a:ext cx="1488" cy="38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>
                <a:latin typeface="Arial Black" pitchFamily="34" charset="0"/>
              </a:endParaRPr>
            </a:p>
          </p:txBody>
        </p:sp>
        <p:sp>
          <p:nvSpPr>
            <p:cNvPr id="6453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055" y="2902"/>
              <a:ext cx="1090" cy="24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sp>
        <p:nvSpPr>
          <p:cNvPr id="64537" name="WordArt 25"/>
          <p:cNvSpPr>
            <a:spLocks noChangeArrowheads="1" noChangeShapeType="1" noTextEdit="1"/>
          </p:cNvSpPr>
          <p:nvPr/>
        </p:nvSpPr>
        <p:spPr bwMode="auto">
          <a:xfrm>
            <a:off x="4483100" y="2171700"/>
            <a:ext cx="2438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10 generations</a:t>
            </a:r>
          </a:p>
        </p:txBody>
      </p:sp>
      <p:sp>
        <p:nvSpPr>
          <p:cNvPr id="64538" name="WordArt 26"/>
          <p:cNvSpPr>
            <a:spLocks noChangeArrowheads="1" noChangeShapeType="1" noTextEdit="1"/>
          </p:cNvSpPr>
          <p:nvPr/>
        </p:nvSpPr>
        <p:spPr bwMode="auto">
          <a:xfrm>
            <a:off x="4483100" y="4038600"/>
            <a:ext cx="2438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10 generations</a:t>
            </a:r>
          </a:p>
        </p:txBody>
      </p:sp>
      <p:grpSp>
        <p:nvGrpSpPr>
          <p:cNvPr id="64539" name="Group 27"/>
          <p:cNvGrpSpPr>
            <a:grpSpLocks/>
          </p:cNvGrpSpPr>
          <p:nvPr/>
        </p:nvGrpSpPr>
        <p:grpSpPr bwMode="auto">
          <a:xfrm>
            <a:off x="3721100" y="3373438"/>
            <a:ext cx="533400" cy="1482725"/>
            <a:chOff x="2344" y="2125"/>
            <a:chExt cx="336" cy="934"/>
          </a:xfrm>
        </p:grpSpPr>
        <p:sp>
          <p:nvSpPr>
            <p:cNvPr id="64540" name="Rectangle 28"/>
            <p:cNvSpPr>
              <a:spLocks noChangeArrowheads="1"/>
            </p:cNvSpPr>
            <p:nvPr/>
          </p:nvSpPr>
          <p:spPr bwMode="auto">
            <a:xfrm>
              <a:off x="2344" y="2160"/>
              <a:ext cx="48" cy="864"/>
            </a:xfrm>
            <a:prstGeom prst="rect">
              <a:avLst/>
            </a:prstGeom>
            <a:gradFill rotWithShape="1">
              <a:gsLst>
                <a:gs pos="0">
                  <a:srgbClr val="ABABFF"/>
                </a:gs>
                <a:gs pos="100000">
                  <a:srgbClr val="E2B7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541" name="Rectangle 29"/>
            <p:cNvSpPr>
              <a:spLocks noChangeArrowheads="1"/>
            </p:cNvSpPr>
            <p:nvPr/>
          </p:nvSpPr>
          <p:spPr bwMode="auto">
            <a:xfrm rot="5400000">
              <a:off x="2470" y="2850"/>
              <a:ext cx="83" cy="336"/>
            </a:xfrm>
            <a:prstGeom prst="rect">
              <a:avLst/>
            </a:prstGeom>
            <a:solidFill>
              <a:srgbClr val="D7AFFF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542" name="Rectangle 30"/>
            <p:cNvSpPr>
              <a:spLocks noChangeArrowheads="1"/>
            </p:cNvSpPr>
            <p:nvPr/>
          </p:nvSpPr>
          <p:spPr bwMode="auto">
            <a:xfrm rot="5400000">
              <a:off x="2470" y="1999"/>
              <a:ext cx="83" cy="336"/>
            </a:xfrm>
            <a:prstGeom prst="rect">
              <a:avLst/>
            </a:prstGeom>
            <a:solidFill>
              <a:srgbClr val="ABABFF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4543" name="Group 31"/>
          <p:cNvGrpSpPr>
            <a:grpSpLocks/>
          </p:cNvGrpSpPr>
          <p:nvPr/>
        </p:nvGrpSpPr>
        <p:grpSpPr bwMode="auto">
          <a:xfrm>
            <a:off x="3721100" y="1219200"/>
            <a:ext cx="546100" cy="2286000"/>
            <a:chOff x="2344" y="768"/>
            <a:chExt cx="344" cy="1440"/>
          </a:xfrm>
        </p:grpSpPr>
        <p:sp>
          <p:nvSpPr>
            <p:cNvPr id="64544" name="Rectangle 32"/>
            <p:cNvSpPr>
              <a:spLocks noChangeArrowheads="1"/>
            </p:cNvSpPr>
            <p:nvPr/>
          </p:nvSpPr>
          <p:spPr bwMode="auto">
            <a:xfrm>
              <a:off x="2344" y="768"/>
              <a:ext cx="48" cy="1440"/>
            </a:xfrm>
            <a:prstGeom prst="rect">
              <a:avLst/>
            </a:prstGeom>
            <a:solidFill>
              <a:srgbClr val="ABABFF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auto">
            <a:xfrm rot="5400000">
              <a:off x="2478" y="642"/>
              <a:ext cx="83" cy="336"/>
            </a:xfrm>
            <a:prstGeom prst="rect">
              <a:avLst/>
            </a:prstGeom>
            <a:solidFill>
              <a:srgbClr val="ABABFF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4546" name="Group 34"/>
          <p:cNvGrpSpPr>
            <a:grpSpLocks/>
          </p:cNvGrpSpPr>
          <p:nvPr/>
        </p:nvGrpSpPr>
        <p:grpSpPr bwMode="auto">
          <a:xfrm>
            <a:off x="4483100" y="3276600"/>
            <a:ext cx="2984500" cy="304800"/>
            <a:chOff x="2824" y="2064"/>
            <a:chExt cx="1880" cy="192"/>
          </a:xfrm>
        </p:grpSpPr>
        <p:sp>
          <p:nvSpPr>
            <p:cNvPr id="6454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464" y="2065"/>
              <a:ext cx="240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64548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951" y="2065"/>
              <a:ext cx="177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6454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824" y="2065"/>
              <a:ext cx="313" cy="1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64550" name="WordArt 38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3264" y="2123"/>
              <a:ext cx="47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64551" name="WordArt 39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3762" y="2123"/>
              <a:ext cx="47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64552" name="WordArt 40"/>
            <p:cNvSpPr>
              <a:spLocks noChangeArrowheads="1" noChangeShapeType="1" noTextEdit="1"/>
            </p:cNvSpPr>
            <p:nvPr/>
          </p:nvSpPr>
          <p:spPr bwMode="auto">
            <a:xfrm rot="5400000" flipH="1">
              <a:off x="4273" y="2124"/>
              <a:ext cx="47" cy="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Times New Roman"/>
                  <a:cs typeface="Times New Roman"/>
                </a:rPr>
                <a:t>.</a:t>
              </a:r>
            </a:p>
          </p:txBody>
        </p:sp>
        <p:sp>
          <p:nvSpPr>
            <p:cNvPr id="64553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3408" y="2064"/>
              <a:ext cx="240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"/>
                  <a:cs typeface="Arial"/>
                </a:rPr>
                <a:t>40</a:t>
              </a:r>
            </a:p>
          </p:txBody>
        </p:sp>
      </p:grpSp>
      <p:pic>
        <p:nvPicPr>
          <p:cNvPr id="64554" name="Picture 42" descr="The Dove Returns to Noah, by C"/>
          <p:cNvPicPr>
            <a:picLocks noChangeAspect="1" noChangeArrowheads="1"/>
          </p:cNvPicPr>
          <p:nvPr/>
        </p:nvPicPr>
        <p:blipFill>
          <a:blip r:embed="rId5"/>
          <a:srcRect b="38918"/>
          <a:stretch>
            <a:fillRect/>
          </a:stretch>
        </p:blipFill>
        <p:spPr bwMode="auto">
          <a:xfrm>
            <a:off x="0" y="2197100"/>
            <a:ext cx="2057400" cy="1676400"/>
          </a:xfrm>
          <a:prstGeom prst="rect">
            <a:avLst/>
          </a:prstGeom>
          <a:noFill/>
        </p:spPr>
      </p:pic>
      <p:sp>
        <p:nvSpPr>
          <p:cNvPr id="64555" name="Oval 43"/>
          <p:cNvSpPr>
            <a:spLocks noChangeArrowheads="1"/>
          </p:cNvSpPr>
          <p:nvPr/>
        </p:nvSpPr>
        <p:spPr bwMode="auto">
          <a:xfrm>
            <a:off x="1360488" y="3124200"/>
            <a:ext cx="2360612" cy="611188"/>
          </a:xfrm>
          <a:prstGeom prst="ellipse">
            <a:avLst/>
          </a:prstGeom>
          <a:gradFill rotWithShape="0">
            <a:gsLst>
              <a:gs pos="0">
                <a:srgbClr val="E9F7FF"/>
              </a:gs>
              <a:gs pos="100000">
                <a:srgbClr val="C5C5FF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66"/>
            </a:solidFill>
            <a:round/>
            <a:headEnd/>
            <a:tailEnd/>
          </a:ln>
          <a:effectLst>
            <a:outerShdw dist="63500" dir="54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/>
            <a:endParaRPr lang="en-US">
              <a:latin typeface="Arial Black" pitchFamily="34" charset="0"/>
            </a:endParaRPr>
          </a:p>
        </p:txBody>
      </p:sp>
      <p:sp>
        <p:nvSpPr>
          <p:cNvPr id="64556" name="WordArt 44"/>
          <p:cNvSpPr>
            <a:spLocks noChangeArrowheads="1" noChangeShapeType="1" noTextEdit="1"/>
          </p:cNvSpPr>
          <p:nvPr/>
        </p:nvSpPr>
        <p:spPr bwMode="auto">
          <a:xfrm>
            <a:off x="1787525" y="3263900"/>
            <a:ext cx="1506538" cy="3333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Impact"/>
              </a:rPr>
              <a:t>Noah</a:t>
            </a:r>
          </a:p>
        </p:txBody>
      </p:sp>
      <p:sp>
        <p:nvSpPr>
          <p:cNvPr id="45" name="WordArt 14"/>
          <p:cNvSpPr>
            <a:spLocks noChangeArrowheads="1" noChangeShapeType="1" noTextEdit="1"/>
          </p:cNvSpPr>
          <p:nvPr/>
        </p:nvSpPr>
        <p:spPr bwMode="auto">
          <a:xfrm>
            <a:off x="5181600" y="990600"/>
            <a:ext cx="317499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36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4</a:t>
            </a:r>
            <a:endParaRPr lang="en-US" sz="3600" b="1" kern="10" dirty="0">
              <a:ln w="12700">
                <a:noFill/>
                <a:round/>
                <a:headEnd/>
                <a:tailEnd/>
              </a:ln>
              <a:solidFill>
                <a:srgbClr val="0000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453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6453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nimBg="1"/>
      <p:bldP spid="64522" grpId="0" animBg="1"/>
      <p:bldP spid="64537" grpId="0" animBg="1"/>
      <p:bldP spid="645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1633538" y="5686425"/>
            <a:ext cx="5910262" cy="685800"/>
            <a:chOff x="693" y="3582"/>
            <a:chExt cx="3723" cy="432"/>
          </a:xfrm>
        </p:grpSpPr>
        <p:sp>
          <p:nvSpPr>
            <p:cNvPr id="66564" name="Text Box 4"/>
            <p:cNvSpPr txBox="1">
              <a:spLocks noChangeArrowheads="1"/>
            </p:cNvSpPr>
            <p:nvPr/>
          </p:nvSpPr>
          <p:spPr bwMode="auto">
            <a:xfrm>
              <a:off x="882" y="3630"/>
              <a:ext cx="353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Because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Abraham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failed in his offering, the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indemnity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periods could not be restored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horizontally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  <a:endParaRPr lang="en-US" sz="20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693" y="3582"/>
              <a:ext cx="219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7162800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2.6 Providential Periods of Horizontal Restoration</a:t>
            </a:r>
          </a:p>
          <a:p>
            <a:pPr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		through Indemnity Carried Out Vertically</a:t>
            </a: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3657600" y="1295400"/>
            <a:ext cx="152400" cy="1219200"/>
            <a:chOff x="2304" y="816"/>
            <a:chExt cx="96" cy="768"/>
          </a:xfrm>
        </p:grpSpPr>
        <p:sp>
          <p:nvSpPr>
            <p:cNvPr id="66568" name="WordArt 8"/>
            <p:cNvSpPr>
              <a:spLocks noChangeArrowheads="1" noChangeShapeType="1" noTextEdit="1"/>
            </p:cNvSpPr>
            <p:nvPr/>
          </p:nvSpPr>
          <p:spPr bwMode="auto">
            <a:xfrm flipH="1">
              <a:off x="2304" y="816"/>
              <a:ext cx="9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66569" name="WordArt 9"/>
            <p:cNvSpPr>
              <a:spLocks noChangeArrowheads="1" noChangeShapeType="1" noTextEdit="1"/>
            </p:cNvSpPr>
            <p:nvPr/>
          </p:nvSpPr>
          <p:spPr bwMode="auto">
            <a:xfrm flipH="1">
              <a:off x="2304" y="1200"/>
              <a:ext cx="9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latin typeface="Times New Roman"/>
                  <a:cs typeface="Times New Roman"/>
                </a:rPr>
                <a:t>)</a:t>
              </a:r>
            </a:p>
          </p:txBody>
        </p:sp>
      </p:grp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4038600" y="1524000"/>
            <a:ext cx="533400" cy="762000"/>
            <a:chOff x="2544" y="960"/>
            <a:chExt cx="336" cy="480"/>
          </a:xfrm>
        </p:grpSpPr>
        <p:sp>
          <p:nvSpPr>
            <p:cNvPr id="6657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544" y="960"/>
              <a:ext cx="330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Arial"/>
                  <a:cs typeface="Arial"/>
                </a:rPr>
                <a:t>1600</a:t>
              </a:r>
            </a:p>
          </p:txBody>
        </p:sp>
        <p:sp>
          <p:nvSpPr>
            <p:cNvPr id="6657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640" y="1344"/>
              <a:ext cx="240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Arial"/>
                  <a:cs typeface="Arial"/>
                </a:rPr>
                <a:t>400</a:t>
              </a:r>
            </a:p>
          </p:txBody>
        </p:sp>
      </p:grp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3505200" y="1325563"/>
            <a:ext cx="533400" cy="1189037"/>
            <a:chOff x="2208" y="835"/>
            <a:chExt cx="336" cy="749"/>
          </a:xfrm>
        </p:grpSpPr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>
              <a:off x="2208" y="1584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2208" y="835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>
              <a:off x="2208" y="1211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>
              <a:off x="2400" y="864"/>
              <a:ext cx="0" cy="72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6578" name="Group 18"/>
          <p:cNvGrpSpPr>
            <a:grpSpLocks/>
          </p:cNvGrpSpPr>
          <p:nvPr/>
        </p:nvGrpSpPr>
        <p:grpSpPr bwMode="auto">
          <a:xfrm>
            <a:off x="1295400" y="2998788"/>
            <a:ext cx="6324600" cy="1649412"/>
            <a:chOff x="816" y="1753"/>
            <a:chExt cx="3984" cy="1039"/>
          </a:xfrm>
        </p:grpSpPr>
        <p:pic>
          <p:nvPicPr>
            <p:cNvPr id="66579" name="Picture 19" descr="AAS502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4" y="2407"/>
              <a:ext cx="448" cy="383"/>
            </a:xfrm>
            <a:prstGeom prst="rect">
              <a:avLst/>
            </a:prstGeom>
            <a:noFill/>
          </p:spPr>
        </p:pic>
        <p:pic>
          <p:nvPicPr>
            <p:cNvPr id="66580" name="Picture 20" descr="ACE000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7" y="2304"/>
              <a:ext cx="641" cy="488"/>
            </a:xfrm>
            <a:prstGeom prst="rect">
              <a:avLst/>
            </a:prstGeom>
            <a:noFill/>
          </p:spPr>
        </p:pic>
        <p:pic>
          <p:nvPicPr>
            <p:cNvPr id="66581" name="Picture 21" descr="farm000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0" y="2064"/>
              <a:ext cx="960" cy="715"/>
            </a:xfrm>
            <a:prstGeom prst="rect">
              <a:avLst/>
            </a:prstGeom>
            <a:noFill/>
          </p:spPr>
        </p:pic>
        <p:sp>
          <p:nvSpPr>
            <p:cNvPr id="66582" name="Line 22"/>
            <p:cNvSpPr>
              <a:spLocks noChangeShapeType="1"/>
            </p:cNvSpPr>
            <p:nvPr/>
          </p:nvSpPr>
          <p:spPr bwMode="auto">
            <a:xfrm>
              <a:off x="3024" y="2256"/>
              <a:ext cx="0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Line 23"/>
            <p:cNvSpPr>
              <a:spLocks noChangeShapeType="1"/>
            </p:cNvSpPr>
            <p:nvPr/>
          </p:nvSpPr>
          <p:spPr bwMode="auto">
            <a:xfrm>
              <a:off x="4224" y="1968"/>
              <a:ext cx="0" cy="8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84" name="Line 24"/>
            <p:cNvSpPr>
              <a:spLocks noChangeShapeType="1"/>
            </p:cNvSpPr>
            <p:nvPr/>
          </p:nvSpPr>
          <p:spPr bwMode="auto">
            <a:xfrm rot="-373893">
              <a:off x="1343" y="2253"/>
              <a:ext cx="576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66585" name="Picture 25" descr="AAT5008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6" y="1753"/>
              <a:ext cx="528" cy="695"/>
            </a:xfrm>
            <a:prstGeom prst="rect">
              <a:avLst/>
            </a:prstGeom>
            <a:noFill/>
          </p:spPr>
        </p:pic>
      </p:grpSp>
      <p:grpSp>
        <p:nvGrpSpPr>
          <p:cNvPr id="66586" name="Group 26"/>
          <p:cNvGrpSpPr>
            <a:grpSpLocks/>
          </p:cNvGrpSpPr>
          <p:nvPr/>
        </p:nvGrpSpPr>
        <p:grpSpPr bwMode="auto">
          <a:xfrm>
            <a:off x="1598613" y="1066800"/>
            <a:ext cx="2060575" cy="1114425"/>
            <a:chOff x="1007" y="672"/>
            <a:chExt cx="1298" cy="702"/>
          </a:xfrm>
        </p:grpSpPr>
        <p:grpSp>
          <p:nvGrpSpPr>
            <p:cNvPr id="66587" name="Group 27"/>
            <p:cNvGrpSpPr>
              <a:grpSpLocks/>
            </p:cNvGrpSpPr>
            <p:nvPr/>
          </p:nvGrpSpPr>
          <p:grpSpPr bwMode="auto">
            <a:xfrm>
              <a:off x="1008" y="672"/>
              <a:ext cx="1297" cy="327"/>
              <a:chOff x="1008" y="672"/>
              <a:chExt cx="1297" cy="327"/>
            </a:xfrm>
          </p:grpSpPr>
          <p:sp>
            <p:nvSpPr>
              <p:cNvPr id="66588" name="Oval 28"/>
              <p:cNvSpPr>
                <a:spLocks noChangeArrowheads="1"/>
              </p:cNvSpPr>
              <p:nvPr/>
            </p:nvSpPr>
            <p:spPr bwMode="auto">
              <a:xfrm>
                <a:off x="1035" y="704"/>
                <a:ext cx="1243" cy="263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000066"/>
                </a:solidFill>
                <a:round/>
                <a:headEnd/>
                <a:tailEnd/>
              </a:ln>
              <a:effectLst>
                <a:outerShdw dist="52363" dir="4557825" algn="ctr" rotWithShape="0">
                  <a:srgbClr val="000066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95000"/>
                  </a:lnSpc>
                </a:pPr>
                <a:endParaRPr lang="en-US" sz="3200">
                  <a:solidFill>
                    <a:srgbClr val="FFFFCC"/>
                  </a:solidFill>
                </a:endParaRPr>
              </a:p>
            </p:txBody>
          </p:sp>
          <p:sp>
            <p:nvSpPr>
              <p:cNvPr id="66589" name="Text Box 29"/>
              <p:cNvSpPr txBox="1">
                <a:spLocks noChangeArrowheads="1"/>
              </p:cNvSpPr>
              <p:nvPr/>
            </p:nvSpPr>
            <p:spPr bwMode="auto">
              <a:xfrm>
                <a:off x="1008" y="672"/>
                <a:ext cx="1297" cy="32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800" b="1">
                    <a:solidFill>
                      <a:srgbClr val="000066"/>
                    </a:solidFill>
                  </a:rPr>
                  <a:t>Adam</a:t>
                </a:r>
              </a:p>
            </p:txBody>
          </p:sp>
        </p:grpSp>
        <p:grpSp>
          <p:nvGrpSpPr>
            <p:cNvPr id="66590" name="Group 30"/>
            <p:cNvGrpSpPr>
              <a:grpSpLocks/>
            </p:cNvGrpSpPr>
            <p:nvPr/>
          </p:nvGrpSpPr>
          <p:grpSpPr bwMode="auto">
            <a:xfrm>
              <a:off x="1007" y="1047"/>
              <a:ext cx="1297" cy="327"/>
              <a:chOff x="1007" y="1047"/>
              <a:chExt cx="1297" cy="327"/>
            </a:xfrm>
          </p:grpSpPr>
          <p:sp>
            <p:nvSpPr>
              <p:cNvPr id="66591" name="Oval 31"/>
              <p:cNvSpPr>
                <a:spLocks noChangeArrowheads="1"/>
              </p:cNvSpPr>
              <p:nvPr/>
            </p:nvSpPr>
            <p:spPr bwMode="auto">
              <a:xfrm>
                <a:off x="1034" y="1079"/>
                <a:ext cx="1243" cy="263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000066"/>
                </a:solidFill>
                <a:round/>
                <a:headEnd/>
                <a:tailEnd/>
              </a:ln>
              <a:effectLst>
                <a:outerShdw dist="52363" dir="4557825" algn="ctr" rotWithShape="0">
                  <a:srgbClr val="000066"/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95000"/>
                  </a:lnSpc>
                </a:pPr>
                <a:endParaRPr lang="en-US" sz="3200">
                  <a:solidFill>
                    <a:srgbClr val="FFFFCC"/>
                  </a:solidFill>
                </a:endParaRPr>
              </a:p>
            </p:txBody>
          </p:sp>
          <p:sp>
            <p:nvSpPr>
              <p:cNvPr id="66592" name="Text Box 32"/>
              <p:cNvSpPr txBox="1">
                <a:spLocks noChangeArrowheads="1"/>
              </p:cNvSpPr>
              <p:nvPr/>
            </p:nvSpPr>
            <p:spPr bwMode="auto">
              <a:xfrm>
                <a:off x="1007" y="1047"/>
                <a:ext cx="1297" cy="32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800" b="1">
                    <a:solidFill>
                      <a:srgbClr val="000066"/>
                    </a:solidFill>
                  </a:rPr>
                  <a:t>Noah</a:t>
                </a:r>
              </a:p>
            </p:txBody>
          </p:sp>
        </p:grpSp>
      </p:grpSp>
      <p:grpSp>
        <p:nvGrpSpPr>
          <p:cNvPr id="66593" name="Group 33"/>
          <p:cNvGrpSpPr>
            <a:grpSpLocks/>
          </p:cNvGrpSpPr>
          <p:nvPr/>
        </p:nvGrpSpPr>
        <p:grpSpPr bwMode="auto">
          <a:xfrm>
            <a:off x="3581400" y="2362200"/>
            <a:ext cx="3962400" cy="342900"/>
            <a:chOff x="2256" y="1477"/>
            <a:chExt cx="2496" cy="216"/>
          </a:xfrm>
        </p:grpSpPr>
        <p:sp>
          <p:nvSpPr>
            <p:cNvPr id="66594" name="Line 34"/>
            <p:cNvSpPr>
              <a:spLocks noChangeShapeType="1"/>
            </p:cNvSpPr>
            <p:nvPr/>
          </p:nvSpPr>
          <p:spPr bwMode="auto">
            <a:xfrm>
              <a:off x="2256" y="1585"/>
              <a:ext cx="768" cy="0"/>
            </a:xfrm>
            <a:prstGeom prst="line">
              <a:avLst/>
            </a:prstGeom>
            <a:noFill/>
            <a:ln w="25400">
              <a:solidFill>
                <a:srgbClr val="5400A8"/>
              </a:solidFill>
              <a:round/>
              <a:headEnd/>
              <a:tailEnd/>
            </a:ln>
            <a:effectLst>
              <a:outerShdw dist="28398" dir="17793903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4320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96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416" y="1517"/>
              <a:ext cx="24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3888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98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016" y="1517"/>
              <a:ext cx="177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3456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600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552" y="1517"/>
              <a:ext cx="24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66601" name="Oval 41"/>
            <p:cNvSpPr>
              <a:spLocks noChangeArrowheads="1"/>
            </p:cNvSpPr>
            <p:nvPr/>
          </p:nvSpPr>
          <p:spPr bwMode="auto">
            <a:xfrm>
              <a:off x="3024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endParaRPr lang="en-US" sz="3200">
                <a:solidFill>
                  <a:srgbClr val="FFFFCC"/>
                </a:solidFill>
                <a:latin typeface="Papyrus" pitchFamily="66" charset="0"/>
              </a:endParaRPr>
            </a:p>
          </p:txBody>
        </p:sp>
        <p:sp>
          <p:nvSpPr>
            <p:cNvPr id="66602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3084" y="1513"/>
              <a:ext cx="313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120</a:t>
              </a:r>
            </a:p>
          </p:txBody>
        </p:sp>
      </p:grpSp>
      <p:grpSp>
        <p:nvGrpSpPr>
          <p:cNvPr id="66603" name="Group 43"/>
          <p:cNvGrpSpPr>
            <a:grpSpLocks/>
          </p:cNvGrpSpPr>
          <p:nvPr/>
        </p:nvGrpSpPr>
        <p:grpSpPr bwMode="auto">
          <a:xfrm>
            <a:off x="1598613" y="2271713"/>
            <a:ext cx="2058987" cy="488950"/>
            <a:chOff x="1007" y="1431"/>
            <a:chExt cx="1297" cy="308"/>
          </a:xfrm>
        </p:grpSpPr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1034" y="1454"/>
              <a:ext cx="1243" cy="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6600CC"/>
              </a:solidFill>
              <a:round/>
              <a:headEnd/>
              <a:tailEnd/>
            </a:ln>
            <a:effectLst>
              <a:outerShdw dist="52363" dir="4557825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5000"/>
                </a:lnSpc>
              </a:pPr>
              <a:endParaRPr lang="en-US" sz="3200">
                <a:solidFill>
                  <a:srgbClr val="FFFFCC"/>
                </a:solidFill>
              </a:endParaRPr>
            </a:p>
          </p:txBody>
        </p:sp>
        <p:sp>
          <p:nvSpPr>
            <p:cNvPr id="66605" name="Text Box 45"/>
            <p:cNvSpPr txBox="1">
              <a:spLocks noChangeArrowheads="1"/>
            </p:cNvSpPr>
            <p:nvPr/>
          </p:nvSpPr>
          <p:spPr bwMode="auto">
            <a:xfrm>
              <a:off x="1007" y="1431"/>
              <a:ext cx="1297" cy="3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600" b="1">
                  <a:solidFill>
                    <a:srgbClr val="6100C2"/>
                  </a:solidFill>
                </a:rPr>
                <a:t>Abraham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s Isaac to Die - Genesis 22"/>
          <p:cNvPicPr>
            <a:picLocks noChangeAspect="1" noChangeArrowheads="1"/>
          </p:cNvPicPr>
          <p:nvPr/>
        </p:nvPicPr>
        <p:blipFill>
          <a:blip r:embed="rId3"/>
          <a:srcRect l="417" t="-2" r="4979" b="22267"/>
          <a:stretch>
            <a:fillRect/>
          </a:stretch>
        </p:blipFill>
        <p:spPr bwMode="auto">
          <a:xfrm>
            <a:off x="457200" y="3276600"/>
            <a:ext cx="1119188" cy="1176338"/>
          </a:xfrm>
          <a:prstGeom prst="rect">
            <a:avLst/>
          </a:prstGeom>
          <a:noFill/>
        </p:spPr>
      </p:pic>
      <p:pic>
        <p:nvPicPr>
          <p:cNvPr id="68611" name="Picture 3" descr="JacobEsau"/>
          <p:cNvPicPr>
            <a:picLocks noChangeAspect="1" noChangeArrowheads="1"/>
          </p:cNvPicPr>
          <p:nvPr/>
        </p:nvPicPr>
        <p:blipFill>
          <a:blip r:embed="rId4"/>
          <a:srcRect l="12253" t="900" b="38585"/>
          <a:stretch>
            <a:fillRect/>
          </a:stretch>
        </p:blipFill>
        <p:spPr bwMode="auto">
          <a:xfrm>
            <a:off x="457200" y="4452938"/>
            <a:ext cx="1119188" cy="1066800"/>
          </a:xfrm>
          <a:prstGeom prst="rect">
            <a:avLst/>
          </a:prstGeom>
          <a:noFill/>
        </p:spPr>
      </p:pic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4648200" y="2576513"/>
            <a:ext cx="533400" cy="304800"/>
            <a:chOff x="2928" y="1623"/>
            <a:chExt cx="336" cy="192"/>
          </a:xfrm>
        </p:grpSpPr>
        <p:sp>
          <p:nvSpPr>
            <p:cNvPr id="68613" name="Line 5"/>
            <p:cNvSpPr>
              <a:spLocks noChangeShapeType="1"/>
            </p:cNvSpPr>
            <p:nvPr/>
          </p:nvSpPr>
          <p:spPr bwMode="auto">
            <a:xfrm rot="5400000">
              <a:off x="3168" y="1719"/>
              <a:ext cx="192" cy="0"/>
            </a:xfrm>
            <a:prstGeom prst="line">
              <a:avLst/>
            </a:prstGeom>
            <a:noFill/>
            <a:ln w="28575">
              <a:solidFill>
                <a:srgbClr val="C489FF"/>
              </a:solidFill>
              <a:round/>
              <a:headEnd/>
              <a:tailEnd/>
            </a:ln>
            <a:effectLst>
              <a:outerShdw dist="17961" dir="8100000" algn="ctr" rotWithShape="0">
                <a:srgbClr val="9429FF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14" name="Line 6"/>
            <p:cNvSpPr>
              <a:spLocks noChangeShapeType="1"/>
            </p:cNvSpPr>
            <p:nvPr/>
          </p:nvSpPr>
          <p:spPr bwMode="auto">
            <a:xfrm rot="-10800000">
              <a:off x="2928" y="1815"/>
              <a:ext cx="336" cy="0"/>
            </a:xfrm>
            <a:prstGeom prst="line">
              <a:avLst/>
            </a:prstGeom>
            <a:noFill/>
            <a:ln w="28575">
              <a:solidFill>
                <a:srgbClr val="C489FF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7200E4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4648200" y="2590800"/>
            <a:ext cx="1219200" cy="914400"/>
            <a:chOff x="2928" y="1632"/>
            <a:chExt cx="768" cy="576"/>
          </a:xfrm>
        </p:grpSpPr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 rot="5400000">
              <a:off x="3408" y="1920"/>
              <a:ext cx="576" cy="0"/>
            </a:xfrm>
            <a:prstGeom prst="line">
              <a:avLst/>
            </a:prstGeom>
            <a:noFill/>
            <a:ln w="28575">
              <a:solidFill>
                <a:srgbClr val="C489FF"/>
              </a:solidFill>
              <a:round/>
              <a:headEnd/>
              <a:tailEnd/>
            </a:ln>
            <a:effectLst>
              <a:outerShdw dist="17961" dir="8100000" algn="ctr" rotWithShape="0">
                <a:srgbClr val="9429FF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 rot="-10800000">
              <a:off x="2928" y="2208"/>
              <a:ext cx="768" cy="0"/>
            </a:xfrm>
            <a:prstGeom prst="line">
              <a:avLst/>
            </a:prstGeom>
            <a:noFill/>
            <a:ln w="28575">
              <a:solidFill>
                <a:srgbClr val="C489FF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7200E4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4648200" y="2667000"/>
            <a:ext cx="2590800" cy="2133600"/>
            <a:chOff x="2928" y="1680"/>
            <a:chExt cx="1632" cy="1344"/>
          </a:xfrm>
        </p:grpSpPr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 rot="5400000">
              <a:off x="3888" y="2352"/>
              <a:ext cx="1344" cy="0"/>
            </a:xfrm>
            <a:prstGeom prst="line">
              <a:avLst/>
            </a:prstGeom>
            <a:noFill/>
            <a:ln w="28575">
              <a:solidFill>
                <a:srgbClr val="C489FF"/>
              </a:solidFill>
              <a:round/>
              <a:headEnd/>
              <a:tailEnd/>
            </a:ln>
            <a:effectLst>
              <a:outerShdw dist="17961" dir="8100000" algn="ctr" rotWithShape="0">
                <a:srgbClr val="9429FF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 rot="-10800000">
              <a:off x="2928" y="3024"/>
              <a:ext cx="1632" cy="0"/>
            </a:xfrm>
            <a:prstGeom prst="line">
              <a:avLst/>
            </a:prstGeom>
            <a:noFill/>
            <a:ln w="28575">
              <a:solidFill>
                <a:srgbClr val="C489FF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7200E4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4648200" y="2590800"/>
            <a:ext cx="1905000" cy="1524000"/>
            <a:chOff x="2928" y="1632"/>
            <a:chExt cx="1200" cy="960"/>
          </a:xfrm>
        </p:grpSpPr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 rot="5400000">
              <a:off x="3648" y="2112"/>
              <a:ext cx="960" cy="0"/>
            </a:xfrm>
            <a:prstGeom prst="line">
              <a:avLst/>
            </a:prstGeom>
            <a:noFill/>
            <a:ln w="28575">
              <a:solidFill>
                <a:srgbClr val="C489FF"/>
              </a:solidFill>
              <a:round/>
              <a:headEnd/>
              <a:tailEnd/>
            </a:ln>
            <a:effectLst>
              <a:outerShdw dist="17961" dir="8100000" algn="ctr" rotWithShape="0">
                <a:srgbClr val="9429FF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 rot="-10800000">
              <a:off x="2928" y="2592"/>
              <a:ext cx="1200" cy="0"/>
            </a:xfrm>
            <a:prstGeom prst="line">
              <a:avLst/>
            </a:prstGeom>
            <a:noFill/>
            <a:ln w="28575">
              <a:solidFill>
                <a:srgbClr val="C489FF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7200E4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8624" name="Group 16"/>
          <p:cNvGrpSpPr>
            <a:grpSpLocks/>
          </p:cNvGrpSpPr>
          <p:nvPr/>
        </p:nvGrpSpPr>
        <p:grpSpPr bwMode="auto">
          <a:xfrm>
            <a:off x="4191000" y="2819400"/>
            <a:ext cx="381000" cy="2043113"/>
            <a:chOff x="2640" y="1776"/>
            <a:chExt cx="240" cy="1287"/>
          </a:xfrm>
        </p:grpSpPr>
        <p:sp>
          <p:nvSpPr>
            <p:cNvPr id="6862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640" y="1776"/>
              <a:ext cx="240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/>
                  </a:solidFill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6862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640" y="2160"/>
              <a:ext cx="240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/>
                  </a:solidFill>
                  <a:latin typeface="Arial"/>
                  <a:cs typeface="Arial"/>
                </a:rPr>
                <a:t>  40</a:t>
              </a:r>
            </a:p>
          </p:txBody>
        </p:sp>
        <p:sp>
          <p:nvSpPr>
            <p:cNvPr id="6862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640" y="2967"/>
              <a:ext cx="240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/>
                  </a:solidFill>
                  <a:latin typeface="Arial"/>
                  <a:cs typeface="Arial"/>
                </a:rPr>
                <a:t>  40</a:t>
              </a:r>
            </a:p>
          </p:txBody>
        </p:sp>
        <p:sp>
          <p:nvSpPr>
            <p:cNvPr id="6862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640" y="2544"/>
              <a:ext cx="240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/>
                  </a:solidFill>
                  <a:latin typeface="Arial"/>
                  <a:cs typeface="Arial"/>
                </a:rPr>
                <a:t>  21</a:t>
              </a:r>
            </a:p>
          </p:txBody>
        </p:sp>
      </p:grp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30" name="Group 22"/>
          <p:cNvGrpSpPr>
            <a:grpSpLocks/>
          </p:cNvGrpSpPr>
          <p:nvPr/>
        </p:nvGrpSpPr>
        <p:grpSpPr bwMode="auto">
          <a:xfrm>
            <a:off x="685800" y="5583238"/>
            <a:ext cx="7543800" cy="969962"/>
            <a:chOff x="288" y="3504"/>
            <a:chExt cx="4752" cy="611"/>
          </a:xfrm>
        </p:grpSpPr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498" y="3552"/>
              <a:ext cx="4542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They then had to be restored vertically: by prolonging the fulfillment of His Will through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Isaac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Jacob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, God worked to fulfill in succession indemnity periods to restore the numbers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12, 4, 21, and 40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600">
                  <a:solidFill>
                    <a:schemeClr val="bg1"/>
                  </a:solidFill>
                  <a:latin typeface="Arial Narrow" pitchFamily="34" charset="0"/>
                </a:rPr>
                <a:t>(p. 301).</a:t>
              </a:r>
              <a:endParaRPr lang="en-US" sz="16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288" y="3504"/>
              <a:ext cx="219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533400" y="152400"/>
            <a:ext cx="7162800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2.6 Providential Periods of Horizontal Restoration</a:t>
            </a:r>
          </a:p>
          <a:p>
            <a:pPr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		through Indemnity Carried Out Vertically</a:t>
            </a:r>
          </a:p>
        </p:txBody>
      </p: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3505200" y="2514600"/>
            <a:ext cx="533400" cy="2532063"/>
            <a:chOff x="2208" y="1584"/>
            <a:chExt cx="336" cy="1595"/>
          </a:xfrm>
        </p:grpSpPr>
        <p:sp>
          <p:nvSpPr>
            <p:cNvPr id="68635" name="Line 27"/>
            <p:cNvSpPr>
              <a:spLocks noChangeShapeType="1"/>
            </p:cNvSpPr>
            <p:nvPr/>
          </p:nvSpPr>
          <p:spPr bwMode="auto">
            <a:xfrm>
              <a:off x="2400" y="1584"/>
              <a:ext cx="0" cy="1584"/>
            </a:xfrm>
            <a:prstGeom prst="line">
              <a:avLst/>
            </a:prstGeom>
            <a:noFill/>
            <a:ln w="38100">
              <a:solidFill>
                <a:srgbClr val="5400A8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auto">
            <a:xfrm>
              <a:off x="2208" y="3179"/>
              <a:ext cx="336" cy="0"/>
            </a:xfrm>
            <a:prstGeom prst="line">
              <a:avLst/>
            </a:prstGeom>
            <a:noFill/>
            <a:ln w="38100">
              <a:solidFill>
                <a:srgbClr val="5400A8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auto">
            <a:xfrm>
              <a:off x="2208" y="2410"/>
              <a:ext cx="336" cy="0"/>
            </a:xfrm>
            <a:prstGeom prst="line">
              <a:avLst/>
            </a:prstGeom>
            <a:noFill/>
            <a:ln w="38100">
              <a:solidFill>
                <a:srgbClr val="5400A8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auto">
            <a:xfrm>
              <a:off x="2208" y="2007"/>
              <a:ext cx="336" cy="0"/>
            </a:xfrm>
            <a:prstGeom prst="line">
              <a:avLst/>
            </a:prstGeom>
            <a:noFill/>
            <a:ln w="38100">
              <a:solidFill>
                <a:srgbClr val="5400A8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39" name="Line 31"/>
            <p:cNvSpPr>
              <a:spLocks noChangeShapeType="1"/>
            </p:cNvSpPr>
            <p:nvPr/>
          </p:nvSpPr>
          <p:spPr bwMode="auto">
            <a:xfrm>
              <a:off x="2208" y="2788"/>
              <a:ext cx="336" cy="0"/>
            </a:xfrm>
            <a:prstGeom prst="line">
              <a:avLst/>
            </a:prstGeom>
            <a:noFill/>
            <a:ln w="38100">
              <a:solidFill>
                <a:srgbClr val="5400A8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1600200" y="4786313"/>
            <a:ext cx="2058988" cy="519112"/>
            <a:chOff x="1008" y="3015"/>
            <a:chExt cx="1297" cy="327"/>
          </a:xfrm>
        </p:grpSpPr>
        <p:sp>
          <p:nvSpPr>
            <p:cNvPr id="68641" name="Oval 33"/>
            <p:cNvSpPr>
              <a:spLocks noChangeArrowheads="1"/>
            </p:cNvSpPr>
            <p:nvPr/>
          </p:nvSpPr>
          <p:spPr bwMode="auto">
            <a:xfrm>
              <a:off x="1035" y="3047"/>
              <a:ext cx="1243" cy="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6600CC"/>
              </a:solidFill>
              <a:round/>
              <a:headEnd/>
              <a:tailEnd/>
            </a:ln>
            <a:effectLst>
              <a:outerShdw dist="52363" dir="4557825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CC"/>
                </a:solidFill>
              </a:endParaRPr>
            </a:p>
          </p:txBody>
        </p:sp>
        <p:sp>
          <p:nvSpPr>
            <p:cNvPr id="68642" name="Text Box 34"/>
            <p:cNvSpPr txBox="1">
              <a:spLocks noChangeArrowheads="1"/>
            </p:cNvSpPr>
            <p:nvPr/>
          </p:nvSpPr>
          <p:spPr bwMode="auto">
            <a:xfrm>
              <a:off x="1008" y="3015"/>
              <a:ext cx="1297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6100C2"/>
                  </a:solidFill>
                </a:rPr>
                <a:t>Jacob</a:t>
              </a:r>
            </a:p>
          </p:txBody>
        </p:sp>
      </p:grpSp>
      <p:grpSp>
        <p:nvGrpSpPr>
          <p:cNvPr id="68643" name="Group 35"/>
          <p:cNvGrpSpPr>
            <a:grpSpLocks/>
          </p:cNvGrpSpPr>
          <p:nvPr/>
        </p:nvGrpSpPr>
        <p:grpSpPr bwMode="auto">
          <a:xfrm>
            <a:off x="1600200" y="3567113"/>
            <a:ext cx="2058988" cy="519112"/>
            <a:chOff x="1008" y="2247"/>
            <a:chExt cx="1297" cy="327"/>
          </a:xfrm>
        </p:grpSpPr>
        <p:sp>
          <p:nvSpPr>
            <p:cNvPr id="68644" name="Oval 36"/>
            <p:cNvSpPr>
              <a:spLocks noChangeArrowheads="1"/>
            </p:cNvSpPr>
            <p:nvPr/>
          </p:nvSpPr>
          <p:spPr bwMode="auto">
            <a:xfrm>
              <a:off x="1035" y="2279"/>
              <a:ext cx="1243" cy="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6600CC"/>
              </a:solidFill>
              <a:round/>
              <a:headEnd/>
              <a:tailEnd/>
            </a:ln>
            <a:effectLst>
              <a:outerShdw dist="52363" dir="4557825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CC"/>
                </a:solidFill>
              </a:endParaRPr>
            </a:p>
          </p:txBody>
        </p:sp>
        <p:sp>
          <p:nvSpPr>
            <p:cNvPr id="68645" name="Text Box 37"/>
            <p:cNvSpPr txBox="1">
              <a:spLocks noChangeArrowheads="1"/>
            </p:cNvSpPr>
            <p:nvPr/>
          </p:nvSpPr>
          <p:spPr bwMode="auto">
            <a:xfrm>
              <a:off x="1008" y="2247"/>
              <a:ext cx="1297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6100C2"/>
                  </a:solidFill>
                </a:rPr>
                <a:t>Isaac</a:t>
              </a:r>
            </a:p>
          </p:txBody>
        </p:sp>
      </p:grpSp>
      <p:sp>
        <p:nvSpPr>
          <p:cNvPr id="68646" name="WordArt 38"/>
          <p:cNvSpPr>
            <a:spLocks noChangeArrowheads="1" noChangeShapeType="1" noTextEdit="1"/>
          </p:cNvSpPr>
          <p:nvPr/>
        </p:nvSpPr>
        <p:spPr bwMode="auto">
          <a:xfrm flipH="1">
            <a:off x="3657600" y="2514600"/>
            <a:ext cx="152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68647" name="Group 39"/>
          <p:cNvGrpSpPr>
            <a:grpSpLocks/>
          </p:cNvGrpSpPr>
          <p:nvPr/>
        </p:nvGrpSpPr>
        <p:grpSpPr bwMode="auto">
          <a:xfrm>
            <a:off x="3657600" y="1295400"/>
            <a:ext cx="152400" cy="1219200"/>
            <a:chOff x="2304" y="816"/>
            <a:chExt cx="96" cy="768"/>
          </a:xfrm>
        </p:grpSpPr>
        <p:sp>
          <p:nvSpPr>
            <p:cNvPr id="68648" name="WordArt 40"/>
            <p:cNvSpPr>
              <a:spLocks noChangeArrowheads="1" noChangeShapeType="1" noTextEdit="1"/>
            </p:cNvSpPr>
            <p:nvPr/>
          </p:nvSpPr>
          <p:spPr bwMode="auto">
            <a:xfrm flipH="1">
              <a:off x="2304" y="816"/>
              <a:ext cx="9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68649" name="WordArt 41"/>
            <p:cNvSpPr>
              <a:spLocks noChangeArrowheads="1" noChangeShapeType="1" noTextEdit="1"/>
            </p:cNvSpPr>
            <p:nvPr/>
          </p:nvSpPr>
          <p:spPr bwMode="auto">
            <a:xfrm flipH="1">
              <a:off x="2304" y="1200"/>
              <a:ext cx="9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latin typeface="Times New Roman"/>
                  <a:cs typeface="Times New Roman"/>
                </a:rPr>
                <a:t>)</a:t>
              </a:r>
            </a:p>
          </p:txBody>
        </p:sp>
      </p:grpSp>
      <p:grpSp>
        <p:nvGrpSpPr>
          <p:cNvPr id="68650" name="Group 42"/>
          <p:cNvGrpSpPr>
            <a:grpSpLocks/>
          </p:cNvGrpSpPr>
          <p:nvPr/>
        </p:nvGrpSpPr>
        <p:grpSpPr bwMode="auto">
          <a:xfrm>
            <a:off x="4038600" y="1524000"/>
            <a:ext cx="533400" cy="762000"/>
            <a:chOff x="2544" y="960"/>
            <a:chExt cx="336" cy="480"/>
          </a:xfrm>
        </p:grpSpPr>
        <p:sp>
          <p:nvSpPr>
            <p:cNvPr id="68651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544" y="960"/>
              <a:ext cx="330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Arial"/>
                  <a:cs typeface="Arial"/>
                </a:rPr>
                <a:t>1600</a:t>
              </a:r>
            </a:p>
          </p:txBody>
        </p:sp>
        <p:sp>
          <p:nvSpPr>
            <p:cNvPr id="68652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640" y="1344"/>
              <a:ext cx="240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Arial"/>
                  <a:cs typeface="Arial"/>
                </a:rPr>
                <a:t>400</a:t>
              </a:r>
            </a:p>
          </p:txBody>
        </p:sp>
      </p:grpSp>
      <p:grpSp>
        <p:nvGrpSpPr>
          <p:cNvPr id="68653" name="Group 45"/>
          <p:cNvGrpSpPr>
            <a:grpSpLocks/>
          </p:cNvGrpSpPr>
          <p:nvPr/>
        </p:nvGrpSpPr>
        <p:grpSpPr bwMode="auto">
          <a:xfrm>
            <a:off x="3505200" y="1325563"/>
            <a:ext cx="533400" cy="1189037"/>
            <a:chOff x="2208" y="835"/>
            <a:chExt cx="336" cy="749"/>
          </a:xfrm>
        </p:grpSpPr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>
              <a:off x="2208" y="1584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55" name="Line 47"/>
            <p:cNvSpPr>
              <a:spLocks noChangeShapeType="1"/>
            </p:cNvSpPr>
            <p:nvPr/>
          </p:nvSpPr>
          <p:spPr bwMode="auto">
            <a:xfrm>
              <a:off x="2208" y="835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56" name="Line 48"/>
            <p:cNvSpPr>
              <a:spLocks noChangeShapeType="1"/>
            </p:cNvSpPr>
            <p:nvPr/>
          </p:nvSpPr>
          <p:spPr bwMode="auto">
            <a:xfrm>
              <a:off x="2208" y="1211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57" name="Line 49"/>
            <p:cNvSpPr>
              <a:spLocks noChangeShapeType="1"/>
            </p:cNvSpPr>
            <p:nvPr/>
          </p:nvSpPr>
          <p:spPr bwMode="auto">
            <a:xfrm>
              <a:off x="2400" y="864"/>
              <a:ext cx="0" cy="72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8658" name="Group 50"/>
          <p:cNvGrpSpPr>
            <a:grpSpLocks/>
          </p:cNvGrpSpPr>
          <p:nvPr/>
        </p:nvGrpSpPr>
        <p:grpSpPr bwMode="auto">
          <a:xfrm>
            <a:off x="1600200" y="1066800"/>
            <a:ext cx="2058988" cy="519113"/>
            <a:chOff x="1008" y="672"/>
            <a:chExt cx="1297" cy="327"/>
          </a:xfrm>
        </p:grpSpPr>
        <p:sp>
          <p:nvSpPr>
            <p:cNvPr id="68659" name="Oval 51"/>
            <p:cNvSpPr>
              <a:spLocks noChangeArrowheads="1"/>
            </p:cNvSpPr>
            <p:nvPr/>
          </p:nvSpPr>
          <p:spPr bwMode="auto">
            <a:xfrm>
              <a:off x="1035" y="704"/>
              <a:ext cx="1243" cy="263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000066"/>
              </a:solidFill>
              <a:round/>
              <a:headEnd/>
              <a:tailEnd/>
            </a:ln>
            <a:effectLst>
              <a:outerShdw dist="52363" dir="4557825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5000"/>
                </a:lnSpc>
              </a:pPr>
              <a:endParaRPr lang="en-US" sz="3200">
                <a:solidFill>
                  <a:srgbClr val="FFFFCC"/>
                </a:solidFill>
              </a:endParaRPr>
            </a:p>
          </p:txBody>
        </p:sp>
        <p:sp>
          <p:nvSpPr>
            <p:cNvPr id="68660" name="Text Box 52"/>
            <p:cNvSpPr txBox="1">
              <a:spLocks noChangeArrowheads="1"/>
            </p:cNvSpPr>
            <p:nvPr/>
          </p:nvSpPr>
          <p:spPr bwMode="auto">
            <a:xfrm>
              <a:off x="1008" y="672"/>
              <a:ext cx="1297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68661" name="Group 53"/>
          <p:cNvGrpSpPr>
            <a:grpSpLocks/>
          </p:cNvGrpSpPr>
          <p:nvPr/>
        </p:nvGrpSpPr>
        <p:grpSpPr bwMode="auto">
          <a:xfrm>
            <a:off x="1598613" y="1662113"/>
            <a:ext cx="2058987" cy="519112"/>
            <a:chOff x="1007" y="1047"/>
            <a:chExt cx="1297" cy="327"/>
          </a:xfrm>
        </p:grpSpPr>
        <p:sp>
          <p:nvSpPr>
            <p:cNvPr id="68662" name="Oval 54"/>
            <p:cNvSpPr>
              <a:spLocks noChangeArrowheads="1"/>
            </p:cNvSpPr>
            <p:nvPr/>
          </p:nvSpPr>
          <p:spPr bwMode="auto">
            <a:xfrm>
              <a:off x="1034" y="1079"/>
              <a:ext cx="1243" cy="263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000066"/>
              </a:solidFill>
              <a:round/>
              <a:headEnd/>
              <a:tailEnd/>
            </a:ln>
            <a:effectLst>
              <a:outerShdw dist="52363" dir="4557825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5000"/>
                </a:lnSpc>
              </a:pPr>
              <a:endParaRPr lang="en-US" sz="3200">
                <a:solidFill>
                  <a:srgbClr val="FFFFCC"/>
                </a:solidFill>
              </a:endParaRPr>
            </a:p>
          </p:txBody>
        </p:sp>
        <p:sp>
          <p:nvSpPr>
            <p:cNvPr id="68663" name="Text Box 55"/>
            <p:cNvSpPr txBox="1">
              <a:spLocks noChangeArrowheads="1"/>
            </p:cNvSpPr>
            <p:nvPr/>
          </p:nvSpPr>
          <p:spPr bwMode="auto">
            <a:xfrm>
              <a:off x="1007" y="1047"/>
              <a:ext cx="1297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68664" name="Group 56"/>
          <p:cNvGrpSpPr>
            <a:grpSpLocks/>
          </p:cNvGrpSpPr>
          <p:nvPr/>
        </p:nvGrpSpPr>
        <p:grpSpPr bwMode="auto">
          <a:xfrm>
            <a:off x="3581400" y="2362200"/>
            <a:ext cx="3962400" cy="342900"/>
            <a:chOff x="2256" y="1477"/>
            <a:chExt cx="2496" cy="216"/>
          </a:xfrm>
        </p:grpSpPr>
        <p:sp>
          <p:nvSpPr>
            <p:cNvPr id="68665" name="Line 57"/>
            <p:cNvSpPr>
              <a:spLocks noChangeShapeType="1"/>
            </p:cNvSpPr>
            <p:nvPr/>
          </p:nvSpPr>
          <p:spPr bwMode="auto">
            <a:xfrm>
              <a:off x="2256" y="1585"/>
              <a:ext cx="768" cy="0"/>
            </a:xfrm>
            <a:prstGeom prst="line">
              <a:avLst/>
            </a:prstGeom>
            <a:noFill/>
            <a:ln w="25400">
              <a:solidFill>
                <a:srgbClr val="5400A8"/>
              </a:solidFill>
              <a:round/>
              <a:headEnd/>
              <a:tailEnd/>
            </a:ln>
            <a:effectLst>
              <a:outerShdw dist="28398" dir="17793903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666" name="Oval 58"/>
            <p:cNvSpPr>
              <a:spLocks noChangeArrowheads="1"/>
            </p:cNvSpPr>
            <p:nvPr/>
          </p:nvSpPr>
          <p:spPr bwMode="auto">
            <a:xfrm>
              <a:off x="4320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8667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4416" y="1517"/>
              <a:ext cx="24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68668" name="Oval 60"/>
            <p:cNvSpPr>
              <a:spLocks noChangeArrowheads="1"/>
            </p:cNvSpPr>
            <p:nvPr/>
          </p:nvSpPr>
          <p:spPr bwMode="auto">
            <a:xfrm>
              <a:off x="3888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endParaRPr lang="en-US" sz="3200">
                <a:solidFill>
                  <a:srgbClr val="FFFFCC"/>
                </a:solidFill>
                <a:latin typeface="Papyrus" pitchFamily="66" charset="0"/>
              </a:endParaRPr>
            </a:p>
          </p:txBody>
        </p:sp>
        <p:sp>
          <p:nvSpPr>
            <p:cNvPr id="68669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4016" y="1517"/>
              <a:ext cx="177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68670" name="Oval 62"/>
            <p:cNvSpPr>
              <a:spLocks noChangeArrowheads="1"/>
            </p:cNvSpPr>
            <p:nvPr/>
          </p:nvSpPr>
          <p:spPr bwMode="auto">
            <a:xfrm>
              <a:off x="3456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8671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3552" y="1517"/>
              <a:ext cx="24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68672" name="Oval 64"/>
            <p:cNvSpPr>
              <a:spLocks noChangeArrowheads="1"/>
            </p:cNvSpPr>
            <p:nvPr/>
          </p:nvSpPr>
          <p:spPr bwMode="auto">
            <a:xfrm>
              <a:off x="3024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8673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3084" y="1513"/>
              <a:ext cx="313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120</a:t>
              </a:r>
            </a:p>
          </p:txBody>
        </p:sp>
      </p:grpSp>
      <p:grpSp>
        <p:nvGrpSpPr>
          <p:cNvPr id="68674" name="Group 66"/>
          <p:cNvGrpSpPr>
            <a:grpSpLocks/>
          </p:cNvGrpSpPr>
          <p:nvPr/>
        </p:nvGrpSpPr>
        <p:grpSpPr bwMode="auto">
          <a:xfrm>
            <a:off x="1598613" y="2271713"/>
            <a:ext cx="2058987" cy="488950"/>
            <a:chOff x="1007" y="1431"/>
            <a:chExt cx="1297" cy="308"/>
          </a:xfrm>
        </p:grpSpPr>
        <p:sp>
          <p:nvSpPr>
            <p:cNvPr id="68675" name="Oval 67"/>
            <p:cNvSpPr>
              <a:spLocks noChangeArrowheads="1"/>
            </p:cNvSpPr>
            <p:nvPr/>
          </p:nvSpPr>
          <p:spPr bwMode="auto">
            <a:xfrm>
              <a:off x="1034" y="1454"/>
              <a:ext cx="1243" cy="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6600CC"/>
              </a:solidFill>
              <a:round/>
              <a:headEnd/>
              <a:tailEnd/>
            </a:ln>
            <a:effectLst>
              <a:outerShdw dist="52363" dir="4557825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6" name="Text Box 68"/>
            <p:cNvSpPr txBox="1">
              <a:spLocks noChangeArrowheads="1"/>
            </p:cNvSpPr>
            <p:nvPr/>
          </p:nvSpPr>
          <p:spPr bwMode="auto">
            <a:xfrm>
              <a:off x="1007" y="1431"/>
              <a:ext cx="1297" cy="3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600" b="1">
                  <a:solidFill>
                    <a:srgbClr val="6100C2"/>
                  </a:solidFill>
                </a:rPr>
                <a:t>Abraham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C9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s Isaac to Die - Genesis 22"/>
          <p:cNvPicPr>
            <a:picLocks noChangeAspect="1" noChangeArrowheads="1"/>
          </p:cNvPicPr>
          <p:nvPr/>
        </p:nvPicPr>
        <p:blipFill>
          <a:blip r:embed="rId3"/>
          <a:srcRect l="417" t="-2" r="4979" b="22267"/>
          <a:stretch>
            <a:fillRect/>
          </a:stretch>
        </p:blipFill>
        <p:spPr bwMode="auto">
          <a:xfrm>
            <a:off x="457200" y="3276600"/>
            <a:ext cx="1119188" cy="1176338"/>
          </a:xfrm>
          <a:prstGeom prst="rect">
            <a:avLst/>
          </a:prstGeom>
          <a:noFill/>
        </p:spPr>
      </p:pic>
      <p:pic>
        <p:nvPicPr>
          <p:cNvPr id="70659" name="Picture 3" descr="JacobEsau"/>
          <p:cNvPicPr>
            <a:picLocks noChangeAspect="1" noChangeArrowheads="1"/>
          </p:cNvPicPr>
          <p:nvPr/>
        </p:nvPicPr>
        <p:blipFill>
          <a:blip r:embed="rId4"/>
          <a:srcRect l="12253" t="900" b="38585"/>
          <a:stretch>
            <a:fillRect/>
          </a:stretch>
        </p:blipFill>
        <p:spPr bwMode="auto">
          <a:xfrm>
            <a:off x="457200" y="4452938"/>
            <a:ext cx="1119188" cy="1066800"/>
          </a:xfrm>
          <a:prstGeom prst="rect">
            <a:avLst/>
          </a:prstGeom>
          <a:noFill/>
        </p:spPr>
      </p:pic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3810000" y="2514600"/>
            <a:ext cx="0" cy="2514600"/>
          </a:xfrm>
          <a:prstGeom prst="line">
            <a:avLst/>
          </a:prstGeom>
          <a:noFill/>
          <a:ln w="38100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rot="5400000">
            <a:off x="5410200" y="3048000"/>
            <a:ext cx="914400" cy="0"/>
          </a:xfrm>
          <a:prstGeom prst="line">
            <a:avLst/>
          </a:prstGeom>
          <a:noFill/>
          <a:ln w="28575">
            <a:solidFill>
              <a:srgbClr val="C489FF"/>
            </a:solidFill>
            <a:round/>
            <a:headEnd/>
            <a:tailEnd/>
          </a:ln>
          <a:effectLst>
            <a:outerShdw dist="17961" dir="8100000" algn="ctr" rotWithShape="0">
              <a:srgbClr val="9429FF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rot="-10800000">
            <a:off x="4648200" y="3505200"/>
            <a:ext cx="1219200" cy="0"/>
          </a:xfrm>
          <a:prstGeom prst="line">
            <a:avLst/>
          </a:prstGeom>
          <a:noFill/>
          <a:ln w="28575">
            <a:solidFill>
              <a:srgbClr val="C489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7200E4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rot="5400000">
            <a:off x="5029200" y="2728913"/>
            <a:ext cx="304800" cy="0"/>
          </a:xfrm>
          <a:prstGeom prst="line">
            <a:avLst/>
          </a:prstGeom>
          <a:noFill/>
          <a:ln w="28575">
            <a:solidFill>
              <a:srgbClr val="C489FF"/>
            </a:solidFill>
            <a:round/>
            <a:headEnd/>
            <a:tailEnd/>
          </a:ln>
          <a:effectLst>
            <a:outerShdw dist="17961" dir="8100000" algn="ctr" rotWithShape="0">
              <a:srgbClr val="9429FF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rot="-10800000">
            <a:off x="4648200" y="2881313"/>
            <a:ext cx="533400" cy="0"/>
          </a:xfrm>
          <a:prstGeom prst="line">
            <a:avLst/>
          </a:prstGeom>
          <a:noFill/>
          <a:ln w="28575">
            <a:solidFill>
              <a:srgbClr val="C489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7200E4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rot="5400000">
            <a:off x="6172200" y="3733800"/>
            <a:ext cx="2133600" cy="0"/>
          </a:xfrm>
          <a:prstGeom prst="line">
            <a:avLst/>
          </a:prstGeom>
          <a:noFill/>
          <a:ln w="28575">
            <a:solidFill>
              <a:srgbClr val="C489FF"/>
            </a:solidFill>
            <a:round/>
            <a:headEnd/>
            <a:tailEnd/>
          </a:ln>
          <a:effectLst>
            <a:outerShdw dist="17961" dir="8100000" algn="ctr" rotWithShape="0">
              <a:srgbClr val="9429FF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rot="-10800000">
            <a:off x="4648200" y="4800600"/>
            <a:ext cx="2590800" cy="0"/>
          </a:xfrm>
          <a:prstGeom prst="line">
            <a:avLst/>
          </a:prstGeom>
          <a:noFill/>
          <a:ln w="28575">
            <a:solidFill>
              <a:srgbClr val="C489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7200E4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rot="5400000">
            <a:off x="5791200" y="3352800"/>
            <a:ext cx="1524000" cy="0"/>
          </a:xfrm>
          <a:prstGeom prst="line">
            <a:avLst/>
          </a:prstGeom>
          <a:noFill/>
          <a:ln w="28575">
            <a:solidFill>
              <a:srgbClr val="C489FF"/>
            </a:solidFill>
            <a:round/>
            <a:headEnd/>
            <a:tailEnd/>
          </a:ln>
          <a:effectLst>
            <a:outerShdw dist="17961" dir="8100000" algn="ctr" rotWithShape="0">
              <a:srgbClr val="9429FF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rot="-10800000">
            <a:off x="4648200" y="4114800"/>
            <a:ext cx="1905000" cy="0"/>
          </a:xfrm>
          <a:prstGeom prst="line">
            <a:avLst/>
          </a:prstGeom>
          <a:noFill/>
          <a:ln w="28575">
            <a:solidFill>
              <a:srgbClr val="C489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7200E4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3505200" y="5046663"/>
            <a:ext cx="533400" cy="0"/>
          </a:xfrm>
          <a:prstGeom prst="line">
            <a:avLst/>
          </a:prstGeom>
          <a:noFill/>
          <a:ln w="38100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3505200" y="3825875"/>
            <a:ext cx="533400" cy="0"/>
          </a:xfrm>
          <a:prstGeom prst="line">
            <a:avLst/>
          </a:prstGeom>
          <a:noFill/>
          <a:ln w="38100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3505200" y="3186113"/>
            <a:ext cx="533400" cy="0"/>
          </a:xfrm>
          <a:prstGeom prst="line">
            <a:avLst/>
          </a:prstGeom>
          <a:noFill/>
          <a:ln w="38100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33400" y="1524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2.6 Providential Periods of Horizontal Restoration</a:t>
            </a:r>
          </a:p>
          <a:p>
            <a:pPr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		through Indemnity Carried Out Vertically</a:t>
            </a:r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3505200" y="4425950"/>
            <a:ext cx="533400" cy="0"/>
          </a:xfrm>
          <a:prstGeom prst="line">
            <a:avLst/>
          </a:prstGeom>
          <a:noFill/>
          <a:ln w="38100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74" name="WordArt 18"/>
          <p:cNvSpPr>
            <a:spLocks noChangeArrowheads="1" noChangeShapeType="1" noTextEdit="1"/>
          </p:cNvSpPr>
          <p:nvPr/>
        </p:nvSpPr>
        <p:spPr bwMode="auto">
          <a:xfrm>
            <a:off x="4191000" y="2819400"/>
            <a:ext cx="3810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70675" name="WordArt 19"/>
          <p:cNvSpPr>
            <a:spLocks noChangeArrowheads="1" noChangeShapeType="1" noTextEdit="1"/>
          </p:cNvSpPr>
          <p:nvPr/>
        </p:nvSpPr>
        <p:spPr bwMode="auto">
          <a:xfrm>
            <a:off x="4191000" y="3429000"/>
            <a:ext cx="3810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  40</a:t>
            </a:r>
          </a:p>
        </p:txBody>
      </p:sp>
      <p:sp>
        <p:nvSpPr>
          <p:cNvPr id="70676" name="WordArt 20"/>
          <p:cNvSpPr>
            <a:spLocks noChangeArrowheads="1" noChangeShapeType="1" noTextEdit="1"/>
          </p:cNvSpPr>
          <p:nvPr/>
        </p:nvSpPr>
        <p:spPr bwMode="auto">
          <a:xfrm>
            <a:off x="4191000" y="4710113"/>
            <a:ext cx="3810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  40</a:t>
            </a:r>
          </a:p>
        </p:txBody>
      </p:sp>
      <p:sp>
        <p:nvSpPr>
          <p:cNvPr id="70677" name="WordArt 21"/>
          <p:cNvSpPr>
            <a:spLocks noChangeArrowheads="1" noChangeShapeType="1" noTextEdit="1"/>
          </p:cNvSpPr>
          <p:nvPr/>
        </p:nvSpPr>
        <p:spPr bwMode="auto">
          <a:xfrm>
            <a:off x="4191000" y="4038600"/>
            <a:ext cx="3810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  21</a:t>
            </a:r>
          </a:p>
        </p:txBody>
      </p:sp>
      <p:grpSp>
        <p:nvGrpSpPr>
          <p:cNvPr id="70678" name="Group 22"/>
          <p:cNvGrpSpPr>
            <a:grpSpLocks/>
          </p:cNvGrpSpPr>
          <p:nvPr/>
        </p:nvGrpSpPr>
        <p:grpSpPr bwMode="auto">
          <a:xfrm>
            <a:off x="3657600" y="1295400"/>
            <a:ext cx="152400" cy="1219200"/>
            <a:chOff x="2304" y="816"/>
            <a:chExt cx="96" cy="768"/>
          </a:xfrm>
        </p:grpSpPr>
        <p:sp>
          <p:nvSpPr>
            <p:cNvPr id="70679" name="WordArt 23"/>
            <p:cNvSpPr>
              <a:spLocks noChangeArrowheads="1" noChangeShapeType="1" noTextEdit="1"/>
            </p:cNvSpPr>
            <p:nvPr/>
          </p:nvSpPr>
          <p:spPr bwMode="auto">
            <a:xfrm flipH="1">
              <a:off x="2304" y="816"/>
              <a:ext cx="9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70680" name="WordArt 24"/>
            <p:cNvSpPr>
              <a:spLocks noChangeArrowheads="1" noChangeShapeType="1" noTextEdit="1"/>
            </p:cNvSpPr>
            <p:nvPr/>
          </p:nvSpPr>
          <p:spPr bwMode="auto">
            <a:xfrm flipH="1">
              <a:off x="2304" y="1200"/>
              <a:ext cx="9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latin typeface="Times New Roman"/>
                  <a:cs typeface="Times New Roman"/>
                </a:rPr>
                <a:t>)</a:t>
              </a:r>
            </a:p>
          </p:txBody>
        </p:sp>
      </p:grpSp>
      <p:grpSp>
        <p:nvGrpSpPr>
          <p:cNvPr id="70681" name="Group 25"/>
          <p:cNvGrpSpPr>
            <a:grpSpLocks/>
          </p:cNvGrpSpPr>
          <p:nvPr/>
        </p:nvGrpSpPr>
        <p:grpSpPr bwMode="auto">
          <a:xfrm>
            <a:off x="4038600" y="1524000"/>
            <a:ext cx="533400" cy="762000"/>
            <a:chOff x="2544" y="960"/>
            <a:chExt cx="336" cy="480"/>
          </a:xfrm>
        </p:grpSpPr>
        <p:sp>
          <p:nvSpPr>
            <p:cNvPr id="7068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544" y="960"/>
              <a:ext cx="330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Arial"/>
                  <a:cs typeface="Arial"/>
                </a:rPr>
                <a:t>1600</a:t>
              </a:r>
            </a:p>
          </p:txBody>
        </p:sp>
        <p:sp>
          <p:nvSpPr>
            <p:cNvPr id="7068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640" y="1344"/>
              <a:ext cx="240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Arial"/>
                  <a:cs typeface="Arial"/>
                </a:rPr>
                <a:t>400</a:t>
              </a:r>
            </a:p>
          </p:txBody>
        </p:sp>
      </p:grpSp>
      <p:grpSp>
        <p:nvGrpSpPr>
          <p:cNvPr id="70684" name="Group 28"/>
          <p:cNvGrpSpPr>
            <a:grpSpLocks/>
          </p:cNvGrpSpPr>
          <p:nvPr/>
        </p:nvGrpSpPr>
        <p:grpSpPr bwMode="auto">
          <a:xfrm>
            <a:off x="3505200" y="1325563"/>
            <a:ext cx="533400" cy="1189037"/>
            <a:chOff x="2208" y="835"/>
            <a:chExt cx="336" cy="749"/>
          </a:xfrm>
        </p:grpSpPr>
        <p:sp>
          <p:nvSpPr>
            <p:cNvPr id="70685" name="Line 29"/>
            <p:cNvSpPr>
              <a:spLocks noChangeShapeType="1"/>
            </p:cNvSpPr>
            <p:nvPr/>
          </p:nvSpPr>
          <p:spPr bwMode="auto">
            <a:xfrm>
              <a:off x="2208" y="1584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86" name="Line 30"/>
            <p:cNvSpPr>
              <a:spLocks noChangeShapeType="1"/>
            </p:cNvSpPr>
            <p:nvPr/>
          </p:nvSpPr>
          <p:spPr bwMode="auto">
            <a:xfrm>
              <a:off x="2208" y="835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87" name="Line 31"/>
            <p:cNvSpPr>
              <a:spLocks noChangeShapeType="1"/>
            </p:cNvSpPr>
            <p:nvPr/>
          </p:nvSpPr>
          <p:spPr bwMode="auto">
            <a:xfrm>
              <a:off x="2208" y="1211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88" name="Line 32"/>
            <p:cNvSpPr>
              <a:spLocks noChangeShapeType="1"/>
            </p:cNvSpPr>
            <p:nvPr/>
          </p:nvSpPr>
          <p:spPr bwMode="auto">
            <a:xfrm>
              <a:off x="2400" y="864"/>
              <a:ext cx="0" cy="72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0689" name="Group 33"/>
          <p:cNvGrpSpPr>
            <a:grpSpLocks/>
          </p:cNvGrpSpPr>
          <p:nvPr/>
        </p:nvGrpSpPr>
        <p:grpSpPr bwMode="auto">
          <a:xfrm>
            <a:off x="3581400" y="2362200"/>
            <a:ext cx="3962400" cy="342900"/>
            <a:chOff x="2256" y="1477"/>
            <a:chExt cx="2496" cy="216"/>
          </a:xfrm>
        </p:grpSpPr>
        <p:sp>
          <p:nvSpPr>
            <p:cNvPr id="70690" name="Line 34"/>
            <p:cNvSpPr>
              <a:spLocks noChangeShapeType="1"/>
            </p:cNvSpPr>
            <p:nvPr/>
          </p:nvSpPr>
          <p:spPr bwMode="auto">
            <a:xfrm>
              <a:off x="2256" y="1585"/>
              <a:ext cx="768" cy="0"/>
            </a:xfrm>
            <a:prstGeom prst="line">
              <a:avLst/>
            </a:prstGeom>
            <a:noFill/>
            <a:ln w="25400">
              <a:solidFill>
                <a:srgbClr val="5400A8"/>
              </a:solidFill>
              <a:round/>
              <a:headEnd/>
              <a:tailEnd/>
            </a:ln>
            <a:effectLst>
              <a:outerShdw dist="28398" dir="17793903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91" name="Oval 35"/>
            <p:cNvSpPr>
              <a:spLocks noChangeArrowheads="1"/>
            </p:cNvSpPr>
            <p:nvPr/>
          </p:nvSpPr>
          <p:spPr bwMode="auto">
            <a:xfrm>
              <a:off x="4320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9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416" y="1517"/>
              <a:ext cx="24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70693" name="Oval 37"/>
            <p:cNvSpPr>
              <a:spLocks noChangeArrowheads="1"/>
            </p:cNvSpPr>
            <p:nvPr/>
          </p:nvSpPr>
          <p:spPr bwMode="auto">
            <a:xfrm>
              <a:off x="3888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9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016" y="1517"/>
              <a:ext cx="177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70695" name="Oval 39"/>
            <p:cNvSpPr>
              <a:spLocks noChangeArrowheads="1"/>
            </p:cNvSpPr>
            <p:nvPr/>
          </p:nvSpPr>
          <p:spPr bwMode="auto">
            <a:xfrm>
              <a:off x="3456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9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552" y="1517"/>
              <a:ext cx="24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70697" name="Oval 41"/>
            <p:cNvSpPr>
              <a:spLocks noChangeArrowheads="1"/>
            </p:cNvSpPr>
            <p:nvPr/>
          </p:nvSpPr>
          <p:spPr bwMode="auto">
            <a:xfrm>
              <a:off x="3024" y="1477"/>
              <a:ext cx="432" cy="216"/>
            </a:xfrm>
            <a:prstGeom prst="ellipse">
              <a:avLst/>
            </a:prstGeom>
            <a:solidFill>
              <a:srgbClr val="5400A8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9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3084" y="1513"/>
              <a:ext cx="313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120</a:t>
              </a:r>
            </a:p>
          </p:txBody>
        </p:sp>
      </p:grpSp>
      <p:sp>
        <p:nvSpPr>
          <p:cNvPr id="70699" name="WordArt 43"/>
          <p:cNvSpPr>
            <a:spLocks noChangeArrowheads="1" noChangeShapeType="1" noTextEdit="1"/>
          </p:cNvSpPr>
          <p:nvPr/>
        </p:nvSpPr>
        <p:spPr bwMode="auto">
          <a:xfrm flipH="1">
            <a:off x="3657600" y="2514600"/>
            <a:ext cx="152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70700" name="Group 44"/>
          <p:cNvGrpSpPr>
            <a:grpSpLocks/>
          </p:cNvGrpSpPr>
          <p:nvPr/>
        </p:nvGrpSpPr>
        <p:grpSpPr bwMode="auto">
          <a:xfrm>
            <a:off x="457200" y="609600"/>
            <a:ext cx="1130300" cy="2552700"/>
            <a:chOff x="288" y="384"/>
            <a:chExt cx="712" cy="1608"/>
          </a:xfrm>
        </p:grpSpPr>
        <p:pic>
          <p:nvPicPr>
            <p:cNvPr id="70701" name="Picture 45" descr="The Dove Returns to Noah, by C"/>
            <p:cNvPicPr>
              <a:picLocks noChangeAspect="1" noChangeArrowheads="1"/>
            </p:cNvPicPr>
            <p:nvPr/>
          </p:nvPicPr>
          <p:blipFill>
            <a:blip r:embed="rId5"/>
            <a:srcRect t="5144" b="38918"/>
            <a:stretch>
              <a:fillRect/>
            </a:stretch>
          </p:blipFill>
          <p:spPr bwMode="auto">
            <a:xfrm>
              <a:off x="288" y="920"/>
              <a:ext cx="712" cy="530"/>
            </a:xfrm>
            <a:prstGeom prst="rect">
              <a:avLst/>
            </a:prstGeom>
            <a:noFill/>
          </p:spPr>
        </p:pic>
        <p:pic>
          <p:nvPicPr>
            <p:cNvPr id="70702" name="Picture 46" descr="Creation of Adam, by Michelangelo"/>
            <p:cNvPicPr>
              <a:picLocks noChangeAspect="1" noChangeArrowheads="1"/>
            </p:cNvPicPr>
            <p:nvPr/>
          </p:nvPicPr>
          <p:blipFill>
            <a:blip r:embed="rId6"/>
            <a:srcRect t="13417" r="62686" b="34579"/>
            <a:stretch>
              <a:fillRect/>
            </a:stretch>
          </p:blipFill>
          <p:spPr bwMode="auto">
            <a:xfrm>
              <a:off x="288" y="384"/>
              <a:ext cx="712" cy="547"/>
            </a:xfrm>
            <a:prstGeom prst="rect">
              <a:avLst/>
            </a:prstGeom>
            <a:noFill/>
          </p:spPr>
        </p:pic>
        <p:pic>
          <p:nvPicPr>
            <p:cNvPr id="70703" name="Picture 47" descr="Abraham offering up Isaac"/>
            <p:cNvPicPr>
              <a:picLocks noChangeAspect="1" noChangeArrowheads="1"/>
            </p:cNvPicPr>
            <p:nvPr/>
          </p:nvPicPr>
          <p:blipFill>
            <a:blip r:embed="rId7"/>
            <a:srcRect l="9375" b="47308"/>
            <a:stretch>
              <a:fillRect/>
            </a:stretch>
          </p:blipFill>
          <p:spPr bwMode="auto">
            <a:xfrm>
              <a:off x="288" y="1456"/>
              <a:ext cx="711" cy="536"/>
            </a:xfrm>
            <a:prstGeom prst="rect">
              <a:avLst/>
            </a:prstGeom>
            <a:noFill/>
          </p:spPr>
        </p:pic>
      </p:grpSp>
      <p:sp>
        <p:nvSpPr>
          <p:cNvPr id="70704" name="Rectangle 48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705" name="Group 49"/>
          <p:cNvGrpSpPr>
            <a:grpSpLocks/>
          </p:cNvGrpSpPr>
          <p:nvPr/>
        </p:nvGrpSpPr>
        <p:grpSpPr bwMode="auto">
          <a:xfrm>
            <a:off x="1709738" y="5745163"/>
            <a:ext cx="5757862" cy="687387"/>
            <a:chOff x="741" y="3619"/>
            <a:chExt cx="3627" cy="433"/>
          </a:xfrm>
        </p:grpSpPr>
        <p:sp>
          <p:nvSpPr>
            <p:cNvPr id="70706" name="Text Box 50"/>
            <p:cNvSpPr txBox="1">
              <a:spLocks noChangeArrowheads="1"/>
            </p:cNvSpPr>
            <p:nvPr/>
          </p:nvSpPr>
          <p:spPr bwMode="auto">
            <a:xfrm>
              <a:off x="930" y="3648"/>
              <a:ext cx="343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The age from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Adam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to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Jacob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is called the Age of the Providence to Lay the Foundation for Restoration.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0707" name="Text Box 51"/>
            <p:cNvSpPr txBox="1">
              <a:spLocks noChangeArrowheads="1"/>
            </p:cNvSpPr>
            <p:nvPr/>
          </p:nvSpPr>
          <p:spPr bwMode="auto">
            <a:xfrm>
              <a:off x="741" y="3619"/>
              <a:ext cx="21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1643063" y="1117600"/>
            <a:ext cx="1973262" cy="417513"/>
          </a:xfrm>
          <a:prstGeom prst="ellipse">
            <a:avLst/>
          </a:prstGeom>
          <a:gradFill rotWithShape="0">
            <a:gsLst>
              <a:gs pos="0">
                <a:srgbClr val="E9F7FF"/>
              </a:gs>
              <a:gs pos="100000">
                <a:srgbClr val="C5C5FF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66"/>
            </a:solidFill>
            <a:round/>
            <a:headEnd/>
            <a:tailEnd/>
          </a:ln>
          <a:effectLst>
            <a:outerShdw dist="52363" dir="4557825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endParaRPr lang="en-US" sz="3200">
              <a:solidFill>
                <a:srgbClr val="FFFFCC"/>
              </a:solidFill>
            </a:endParaRPr>
          </a:p>
        </p:txBody>
      </p:sp>
      <p:sp>
        <p:nvSpPr>
          <p:cNvPr id="70710" name="Text Box 54"/>
          <p:cNvSpPr txBox="1">
            <a:spLocks noChangeArrowheads="1"/>
          </p:cNvSpPr>
          <p:nvPr/>
        </p:nvSpPr>
        <p:spPr bwMode="auto">
          <a:xfrm>
            <a:off x="1600200" y="1066800"/>
            <a:ext cx="2058988" cy="519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66"/>
                </a:solidFill>
              </a:rPr>
              <a:t>Adam</a:t>
            </a:r>
          </a:p>
        </p:txBody>
      </p:sp>
      <p:grpSp>
        <p:nvGrpSpPr>
          <p:cNvPr id="70711" name="Group 55"/>
          <p:cNvGrpSpPr>
            <a:grpSpLocks/>
          </p:cNvGrpSpPr>
          <p:nvPr/>
        </p:nvGrpSpPr>
        <p:grpSpPr bwMode="auto">
          <a:xfrm>
            <a:off x="1598613" y="1662113"/>
            <a:ext cx="2058987" cy="519112"/>
            <a:chOff x="1007" y="1047"/>
            <a:chExt cx="1297" cy="327"/>
          </a:xfrm>
        </p:grpSpPr>
        <p:sp>
          <p:nvSpPr>
            <p:cNvPr id="70712" name="Oval 56"/>
            <p:cNvSpPr>
              <a:spLocks noChangeArrowheads="1"/>
            </p:cNvSpPr>
            <p:nvPr/>
          </p:nvSpPr>
          <p:spPr bwMode="auto">
            <a:xfrm>
              <a:off x="1034" y="1079"/>
              <a:ext cx="1243" cy="263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000066"/>
              </a:solidFill>
              <a:round/>
              <a:headEnd/>
              <a:tailEnd/>
            </a:ln>
            <a:effectLst>
              <a:outerShdw dist="52363" dir="4557825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95000"/>
                </a:lnSpc>
              </a:pPr>
              <a:endParaRPr lang="en-US" sz="3200">
                <a:solidFill>
                  <a:srgbClr val="FFFFCC"/>
                </a:solidFill>
              </a:endParaRPr>
            </a:p>
          </p:txBody>
        </p:sp>
        <p:sp>
          <p:nvSpPr>
            <p:cNvPr id="70713" name="Text Box 57"/>
            <p:cNvSpPr txBox="1">
              <a:spLocks noChangeArrowheads="1"/>
            </p:cNvSpPr>
            <p:nvPr/>
          </p:nvSpPr>
          <p:spPr bwMode="auto">
            <a:xfrm>
              <a:off x="1007" y="1047"/>
              <a:ext cx="1297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70714" name="Group 58"/>
          <p:cNvGrpSpPr>
            <a:grpSpLocks/>
          </p:cNvGrpSpPr>
          <p:nvPr/>
        </p:nvGrpSpPr>
        <p:grpSpPr bwMode="auto">
          <a:xfrm>
            <a:off x="1598613" y="2271713"/>
            <a:ext cx="2058987" cy="488950"/>
            <a:chOff x="1007" y="1431"/>
            <a:chExt cx="1297" cy="308"/>
          </a:xfrm>
        </p:grpSpPr>
        <p:sp>
          <p:nvSpPr>
            <p:cNvPr id="70715" name="Oval 59"/>
            <p:cNvSpPr>
              <a:spLocks noChangeArrowheads="1"/>
            </p:cNvSpPr>
            <p:nvPr/>
          </p:nvSpPr>
          <p:spPr bwMode="auto">
            <a:xfrm>
              <a:off x="1034" y="1454"/>
              <a:ext cx="1243" cy="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6600CC"/>
              </a:solidFill>
              <a:round/>
              <a:headEnd/>
              <a:tailEnd/>
            </a:ln>
            <a:effectLst>
              <a:outerShdw dist="52363" dir="4557825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6" name="Text Box 60"/>
            <p:cNvSpPr txBox="1">
              <a:spLocks noChangeArrowheads="1"/>
            </p:cNvSpPr>
            <p:nvPr/>
          </p:nvSpPr>
          <p:spPr bwMode="auto">
            <a:xfrm>
              <a:off x="1007" y="1431"/>
              <a:ext cx="1297" cy="3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600" b="1">
                  <a:solidFill>
                    <a:srgbClr val="6100C2"/>
                  </a:solidFill>
                </a:rPr>
                <a:t>Abraham</a:t>
              </a:r>
            </a:p>
          </p:txBody>
        </p:sp>
      </p:grpSp>
      <p:sp>
        <p:nvSpPr>
          <p:cNvPr id="70718" name="Oval 62"/>
          <p:cNvSpPr>
            <a:spLocks noChangeArrowheads="1"/>
          </p:cNvSpPr>
          <p:nvPr/>
        </p:nvSpPr>
        <p:spPr bwMode="auto">
          <a:xfrm>
            <a:off x="1643063" y="4837113"/>
            <a:ext cx="1973262" cy="4175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6600CC"/>
            </a:solidFill>
            <a:round/>
            <a:headEnd/>
            <a:tailEnd/>
          </a:ln>
          <a:effectLst>
            <a:outerShdw dist="52363" dir="4557825" algn="ctr" rotWithShape="0">
              <a:srgbClr val="6600CC"/>
            </a:outerShdw>
          </a:effectLst>
        </p:spPr>
        <p:txBody>
          <a:bodyPr wrap="none" anchor="ctr"/>
          <a:lstStyle/>
          <a:p>
            <a:pPr algn="ctr"/>
            <a:endParaRPr lang="en-US" sz="3200">
              <a:solidFill>
                <a:srgbClr val="FFFFCC"/>
              </a:solidFill>
            </a:endParaRPr>
          </a:p>
        </p:txBody>
      </p:sp>
      <p:sp>
        <p:nvSpPr>
          <p:cNvPr id="70719" name="Text Box 63"/>
          <p:cNvSpPr txBox="1">
            <a:spLocks noChangeArrowheads="1"/>
          </p:cNvSpPr>
          <p:nvPr/>
        </p:nvSpPr>
        <p:spPr bwMode="auto">
          <a:xfrm>
            <a:off x="1600200" y="4786313"/>
            <a:ext cx="2058988" cy="5191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6100C2"/>
                </a:solidFill>
              </a:rPr>
              <a:t>Jacob</a:t>
            </a:r>
          </a:p>
        </p:txBody>
      </p:sp>
      <p:grpSp>
        <p:nvGrpSpPr>
          <p:cNvPr id="70720" name="Group 64"/>
          <p:cNvGrpSpPr>
            <a:grpSpLocks/>
          </p:cNvGrpSpPr>
          <p:nvPr/>
        </p:nvGrpSpPr>
        <p:grpSpPr bwMode="auto">
          <a:xfrm>
            <a:off x="1600200" y="3567113"/>
            <a:ext cx="2058988" cy="519112"/>
            <a:chOff x="1008" y="2247"/>
            <a:chExt cx="1297" cy="327"/>
          </a:xfrm>
        </p:grpSpPr>
        <p:sp>
          <p:nvSpPr>
            <p:cNvPr id="70721" name="Oval 65"/>
            <p:cNvSpPr>
              <a:spLocks noChangeArrowheads="1"/>
            </p:cNvSpPr>
            <p:nvPr/>
          </p:nvSpPr>
          <p:spPr bwMode="auto">
            <a:xfrm>
              <a:off x="1035" y="2279"/>
              <a:ext cx="1243" cy="26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6600CC"/>
              </a:solidFill>
              <a:round/>
              <a:headEnd/>
              <a:tailEnd/>
            </a:ln>
            <a:effectLst>
              <a:outerShdw dist="52363" dir="4557825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CC"/>
                </a:solidFill>
              </a:endParaRPr>
            </a:p>
          </p:txBody>
        </p:sp>
        <p:sp>
          <p:nvSpPr>
            <p:cNvPr id="70722" name="Text Box 66"/>
            <p:cNvSpPr txBox="1">
              <a:spLocks noChangeArrowheads="1"/>
            </p:cNvSpPr>
            <p:nvPr/>
          </p:nvSpPr>
          <p:spPr bwMode="auto">
            <a:xfrm>
              <a:off x="1008" y="2247"/>
              <a:ext cx="1297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6100C2"/>
                  </a:solidFill>
                </a:rPr>
                <a:t>Isaac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070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0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0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07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707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071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0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0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07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707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9" grpId="0" animBg="1"/>
      <p:bldP spid="70710" grpId="0"/>
      <p:bldP spid="70718" grpId="0" animBg="1"/>
      <p:bldP spid="707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479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086600" cy="4114800"/>
          </a:xfrm>
          <a:prstGeom prst="rect">
            <a:avLst/>
          </a:prstGeom>
          <a:effectLst>
            <a:outerShdw dist="25400" algn="ctr" rotWithShape="0">
              <a:srgbClr val="FFF2C9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prstShdw prst="shdw13" dist="12700" dir="10800000">
                    <a:srgbClr val="3A001D"/>
                  </a:prstShdw>
                </a:effectLst>
                <a:latin typeface="Papyrus"/>
              </a:rPr>
              <a:t>The Periods in the Age</a:t>
            </a:r>
          </a:p>
          <a:p>
            <a:pPr algn="ctr"/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prstShdw prst="shdw13" dist="12700" dir="10800000">
                    <a:srgbClr val="3A001D"/>
                  </a:prstShdw>
                </a:effectLst>
                <a:latin typeface="Papyrus"/>
              </a:rPr>
              <a:t>of the Providence</a:t>
            </a:r>
          </a:p>
          <a:p>
            <a:pPr algn="ctr"/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prstShdw prst="shdw13" dist="12700" dir="10800000">
                    <a:srgbClr val="3A001D"/>
                  </a:prstShdw>
                </a:effectLst>
                <a:latin typeface="Papyrus"/>
              </a:rPr>
              <a:t>of Restoration</a:t>
            </a:r>
          </a:p>
          <a:p>
            <a:pPr algn="ctr"/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prstShdw prst="shdw13" dist="12700" dir="10800000">
                    <a:srgbClr val="3A001D"/>
                  </a:prstShdw>
                </a:effectLst>
                <a:latin typeface="Papyrus"/>
              </a:rPr>
              <a:t>and Their Lengths</a:t>
            </a: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2286000" y="533400"/>
            <a:ext cx="4495800" cy="990600"/>
            <a:chOff x="1440" y="336"/>
            <a:chExt cx="2832" cy="624"/>
          </a:xfrm>
        </p:grpSpPr>
        <p:sp>
          <p:nvSpPr>
            <p:cNvPr id="72709" name="AutoShape 5"/>
            <p:cNvSpPr>
              <a:spLocks noChangeArrowheads="1"/>
            </p:cNvSpPr>
            <p:nvPr/>
          </p:nvSpPr>
          <p:spPr bwMode="auto">
            <a:xfrm>
              <a:off x="1440" y="336"/>
              <a:ext cx="2832" cy="6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0B100">
                    <a:alpha val="70000"/>
                  </a:srgbClr>
                </a:gs>
                <a:gs pos="50000">
                  <a:srgbClr val="FFF2BB">
                    <a:alpha val="70000"/>
                  </a:srgbClr>
                </a:gs>
                <a:gs pos="100000">
                  <a:srgbClr val="F0B100">
                    <a:alpha val="70000"/>
                  </a:srgbClr>
                </a:gs>
              </a:gsLst>
              <a:lin ang="2700000" scaled="1"/>
            </a:gradFill>
            <a:ln w="28575" algn="ctr">
              <a:solidFill>
                <a:srgbClr val="542A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7271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77" y="473"/>
              <a:ext cx="2573" cy="3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3175">
                    <a:solidFill>
                      <a:srgbClr val="7A3D00"/>
                    </a:solidFill>
                    <a:round/>
                    <a:headEnd/>
                    <a:tailEnd/>
                  </a:ln>
                  <a:solidFill>
                    <a:srgbClr val="FFFBE9"/>
                  </a:solidFill>
                  <a:effectLst>
                    <a:outerShdw dist="35921" dir="2700000" algn="ctr" rotWithShape="0">
                      <a:schemeClr val="tx1"/>
                    </a:outerShdw>
                  </a:effectLst>
                  <a:latin typeface="Papyrus"/>
                </a:rPr>
                <a:t>Section 3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5000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1295400" y="5553075"/>
            <a:ext cx="6553200" cy="1169988"/>
            <a:chOff x="720" y="3498"/>
            <a:chExt cx="4128" cy="737"/>
          </a:xfrm>
        </p:grpSpPr>
        <p:sp>
          <p:nvSpPr>
            <p:cNvPr id="74756" name="Text Box 4"/>
            <p:cNvSpPr txBox="1">
              <a:spLocks noChangeArrowheads="1"/>
            </p:cNvSpPr>
            <p:nvPr/>
          </p:nvSpPr>
          <p:spPr bwMode="auto">
            <a:xfrm>
              <a:off x="899" y="3546"/>
              <a:ext cx="3949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Age of the Providence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of Restoration, which was the age of image parallels, was to restore through indemnity the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Age of the Providence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to Lay the Foundation for Restoration, the age of symbolic parallels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600">
                  <a:solidFill>
                    <a:schemeClr val="bg1"/>
                  </a:solidFill>
                  <a:latin typeface="Arial Narrow" pitchFamily="34" charset="0"/>
                </a:rPr>
                <a:t>(p. 302).</a:t>
              </a:r>
              <a:endParaRPr lang="en-US" sz="16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4757" name="Text Box 5"/>
            <p:cNvSpPr txBox="1">
              <a:spLocks noChangeArrowheads="1"/>
            </p:cNvSpPr>
            <p:nvPr/>
          </p:nvSpPr>
          <p:spPr bwMode="auto">
            <a:xfrm>
              <a:off x="720" y="3498"/>
              <a:ext cx="18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4758" name="Group 6"/>
          <p:cNvGrpSpPr>
            <a:grpSpLocks/>
          </p:cNvGrpSpPr>
          <p:nvPr/>
        </p:nvGrpSpPr>
        <p:grpSpPr bwMode="auto">
          <a:xfrm>
            <a:off x="3276600" y="304800"/>
            <a:ext cx="2060575" cy="762000"/>
            <a:chOff x="2064" y="192"/>
            <a:chExt cx="1298" cy="480"/>
          </a:xfrm>
        </p:grpSpPr>
        <p:sp>
          <p:nvSpPr>
            <p:cNvPr id="74759" name="AutoShape 7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0" name="Text Box 8"/>
            <p:cNvSpPr txBox="1">
              <a:spLocks noChangeArrowheads="1"/>
            </p:cNvSpPr>
            <p:nvPr/>
          </p:nvSpPr>
          <p:spPr bwMode="auto">
            <a:xfrm>
              <a:off x="2064" y="255"/>
              <a:ext cx="1298" cy="3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74761" name="Group 9"/>
          <p:cNvGrpSpPr>
            <a:grpSpLocks/>
          </p:cNvGrpSpPr>
          <p:nvPr/>
        </p:nvGrpSpPr>
        <p:grpSpPr bwMode="auto">
          <a:xfrm>
            <a:off x="606425" y="304800"/>
            <a:ext cx="2060575" cy="762000"/>
            <a:chOff x="2064" y="192"/>
            <a:chExt cx="1298" cy="480"/>
          </a:xfrm>
        </p:grpSpPr>
        <p:sp>
          <p:nvSpPr>
            <p:cNvPr id="74762" name="AutoShape 10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2064" y="202"/>
              <a:ext cx="129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 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grpSp>
        <p:nvGrpSpPr>
          <p:cNvPr id="74764" name="Group 12"/>
          <p:cNvGrpSpPr>
            <a:grpSpLocks/>
          </p:cNvGrpSpPr>
          <p:nvPr/>
        </p:nvGrpSpPr>
        <p:grpSpPr bwMode="auto">
          <a:xfrm>
            <a:off x="990600" y="1295400"/>
            <a:ext cx="1235075" cy="4038600"/>
            <a:chOff x="624" y="816"/>
            <a:chExt cx="778" cy="2544"/>
          </a:xfrm>
        </p:grpSpPr>
        <p:grpSp>
          <p:nvGrpSpPr>
            <p:cNvPr id="74765" name="Group 13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74766" name="Line 14"/>
              <p:cNvSpPr>
                <a:spLocks noChangeShapeType="1"/>
              </p:cNvSpPr>
              <p:nvPr/>
            </p:nvSpPr>
            <p:spPr bwMode="auto">
              <a:xfrm>
                <a:off x="1305" y="1680"/>
                <a:ext cx="0" cy="1565"/>
              </a:xfrm>
              <a:prstGeom prst="line">
                <a:avLst/>
              </a:prstGeom>
              <a:noFill/>
              <a:ln w="28575">
                <a:solidFill>
                  <a:srgbClr val="5400A8"/>
                </a:solidFill>
                <a:round/>
                <a:headEnd/>
                <a:tailEnd/>
              </a:ln>
              <a:effectLst>
                <a:outerShdw dist="76200" dir="16200000" algn="ctr" rotWithShape="0">
                  <a:srgbClr val="6600CC"/>
                </a:outerShdw>
              </a:effec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767" name="Line 15"/>
              <p:cNvSpPr>
                <a:spLocks noChangeShapeType="1"/>
              </p:cNvSpPr>
              <p:nvPr/>
            </p:nvSpPr>
            <p:spPr bwMode="auto">
              <a:xfrm>
                <a:off x="1305" y="979"/>
                <a:ext cx="1" cy="755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>
                <a:outerShdw dist="63500" dir="16200000" algn="ctr" rotWithShape="0">
                  <a:srgbClr val="000066"/>
                </a:outerShdw>
              </a:effec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4768" name="Group 16"/>
              <p:cNvGrpSpPr>
                <a:grpSpLocks/>
              </p:cNvGrpSpPr>
              <p:nvPr/>
            </p:nvGrpSpPr>
            <p:grpSpPr bwMode="auto">
              <a:xfrm>
                <a:off x="1114" y="940"/>
                <a:ext cx="288" cy="2310"/>
                <a:chOff x="1114" y="940"/>
                <a:chExt cx="288" cy="2310"/>
              </a:xfrm>
            </p:grpSpPr>
            <p:sp>
              <p:nvSpPr>
                <p:cNvPr id="74769" name="Line 17"/>
                <p:cNvSpPr>
                  <a:spLocks noChangeShapeType="1"/>
                </p:cNvSpPr>
                <p:nvPr/>
              </p:nvSpPr>
              <p:spPr bwMode="auto">
                <a:xfrm>
                  <a:off x="1114" y="94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770" name="Line 18"/>
                <p:cNvSpPr>
                  <a:spLocks noChangeShapeType="1"/>
                </p:cNvSpPr>
                <p:nvPr/>
              </p:nvSpPr>
              <p:spPr bwMode="auto">
                <a:xfrm>
                  <a:off x="1114" y="133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771" name="Line 19"/>
                <p:cNvSpPr>
                  <a:spLocks noChangeShapeType="1"/>
                </p:cNvSpPr>
                <p:nvPr/>
              </p:nvSpPr>
              <p:spPr bwMode="auto">
                <a:xfrm>
                  <a:off x="1210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5600A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772" name="Line 20"/>
                <p:cNvSpPr>
                  <a:spLocks noChangeShapeType="1"/>
                </p:cNvSpPr>
                <p:nvPr/>
              </p:nvSpPr>
              <p:spPr bwMode="auto">
                <a:xfrm>
                  <a:off x="1210" y="2496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5600A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773" name="Line 21"/>
                <p:cNvSpPr>
                  <a:spLocks noChangeShapeType="1"/>
                </p:cNvSpPr>
                <p:nvPr/>
              </p:nvSpPr>
              <p:spPr bwMode="auto">
                <a:xfrm>
                  <a:off x="1114" y="171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5600A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774" name="Line 22"/>
                <p:cNvSpPr>
                  <a:spLocks noChangeShapeType="1"/>
                </p:cNvSpPr>
                <p:nvPr/>
              </p:nvSpPr>
              <p:spPr bwMode="auto">
                <a:xfrm>
                  <a:off x="1114" y="325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5600A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775" name="Line 23"/>
                <p:cNvSpPr>
                  <a:spLocks noChangeShapeType="1"/>
                </p:cNvSpPr>
                <p:nvPr/>
              </p:nvSpPr>
              <p:spPr bwMode="auto">
                <a:xfrm>
                  <a:off x="1210" y="288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5600A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4776" name="Group 24"/>
            <p:cNvGrpSpPr>
              <a:grpSpLocks/>
            </p:cNvGrpSpPr>
            <p:nvPr/>
          </p:nvGrpSpPr>
          <p:grpSpPr bwMode="auto">
            <a:xfrm>
              <a:off x="624" y="1607"/>
              <a:ext cx="672" cy="205"/>
              <a:chOff x="1056" y="1511"/>
              <a:chExt cx="672" cy="205"/>
            </a:xfrm>
          </p:grpSpPr>
          <p:sp>
            <p:nvSpPr>
              <p:cNvPr id="74777" name="Oval 25"/>
              <p:cNvSpPr>
                <a:spLocks noChangeArrowheads="1"/>
              </p:cNvSpPr>
              <p:nvPr/>
            </p:nvSpPr>
            <p:spPr bwMode="auto">
              <a:xfrm>
                <a:off x="1129" y="1511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Text Box 26"/>
              <p:cNvSpPr txBox="1">
                <a:spLocks noChangeArrowheads="1"/>
              </p:cNvSpPr>
              <p:nvPr/>
            </p:nvSpPr>
            <p:spPr bwMode="auto">
              <a:xfrm>
                <a:off x="1056" y="1517"/>
                <a:ext cx="672" cy="18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300" b="1">
                    <a:solidFill>
                      <a:srgbClr val="5D00BA"/>
                    </a:solidFill>
                  </a:rPr>
                  <a:t>Abraham</a:t>
                </a:r>
              </a:p>
            </p:txBody>
          </p:sp>
        </p:grpSp>
        <p:grpSp>
          <p:nvGrpSpPr>
            <p:cNvPr id="74779" name="Group 27"/>
            <p:cNvGrpSpPr>
              <a:grpSpLocks/>
            </p:cNvGrpSpPr>
            <p:nvPr/>
          </p:nvGrpSpPr>
          <p:grpSpPr bwMode="auto">
            <a:xfrm>
              <a:off x="624" y="1219"/>
              <a:ext cx="672" cy="221"/>
              <a:chOff x="1056" y="1123"/>
              <a:chExt cx="672" cy="221"/>
            </a:xfrm>
          </p:grpSpPr>
          <p:sp>
            <p:nvSpPr>
              <p:cNvPr id="74780" name="Oval 28"/>
              <p:cNvSpPr>
                <a:spLocks noChangeArrowheads="1"/>
              </p:cNvSpPr>
              <p:nvPr/>
            </p:nvSpPr>
            <p:spPr bwMode="auto">
              <a:xfrm>
                <a:off x="1129" y="1131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Text Box 29"/>
              <p:cNvSpPr txBox="1">
                <a:spLocks noChangeArrowheads="1"/>
              </p:cNvSpPr>
              <p:nvPr/>
            </p:nvSpPr>
            <p:spPr bwMode="auto">
              <a:xfrm>
                <a:off x="1056" y="1123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Noah</a:t>
                </a:r>
              </a:p>
            </p:txBody>
          </p:sp>
        </p:grpSp>
        <p:grpSp>
          <p:nvGrpSpPr>
            <p:cNvPr id="74782" name="Group 30"/>
            <p:cNvGrpSpPr>
              <a:grpSpLocks/>
            </p:cNvGrpSpPr>
            <p:nvPr/>
          </p:nvGrpSpPr>
          <p:grpSpPr bwMode="auto">
            <a:xfrm>
              <a:off x="624" y="816"/>
              <a:ext cx="672" cy="221"/>
              <a:chOff x="1056" y="739"/>
              <a:chExt cx="672" cy="221"/>
            </a:xfrm>
          </p:grpSpPr>
          <p:sp>
            <p:nvSpPr>
              <p:cNvPr id="74783" name="Oval 31"/>
              <p:cNvSpPr>
                <a:spLocks noChangeArrowheads="1"/>
              </p:cNvSpPr>
              <p:nvPr/>
            </p:nvSpPr>
            <p:spPr bwMode="auto">
              <a:xfrm>
                <a:off x="1129" y="747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4" name="Text Box 32"/>
              <p:cNvSpPr txBox="1">
                <a:spLocks noChangeArrowheads="1"/>
              </p:cNvSpPr>
              <p:nvPr/>
            </p:nvSpPr>
            <p:spPr bwMode="auto">
              <a:xfrm>
                <a:off x="1056" y="739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Adam</a:t>
                </a:r>
              </a:p>
            </p:txBody>
          </p:sp>
        </p:grpSp>
        <p:grpSp>
          <p:nvGrpSpPr>
            <p:cNvPr id="74785" name="Group 33"/>
            <p:cNvGrpSpPr>
              <a:grpSpLocks/>
            </p:cNvGrpSpPr>
            <p:nvPr/>
          </p:nvGrpSpPr>
          <p:grpSpPr bwMode="auto">
            <a:xfrm>
              <a:off x="624" y="3139"/>
              <a:ext cx="672" cy="221"/>
              <a:chOff x="1056" y="3043"/>
              <a:chExt cx="672" cy="221"/>
            </a:xfrm>
          </p:grpSpPr>
          <p:sp>
            <p:nvSpPr>
              <p:cNvPr id="74786" name="Oval 34"/>
              <p:cNvSpPr>
                <a:spLocks noChangeArrowheads="1"/>
              </p:cNvSpPr>
              <p:nvPr/>
            </p:nvSpPr>
            <p:spPr bwMode="auto">
              <a:xfrm>
                <a:off x="1129" y="3051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7" name="Text Box 35"/>
              <p:cNvSpPr txBox="1">
                <a:spLocks noChangeArrowheads="1"/>
              </p:cNvSpPr>
              <p:nvPr/>
            </p:nvSpPr>
            <p:spPr bwMode="auto">
              <a:xfrm>
                <a:off x="1056" y="3043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5D00BA"/>
                    </a:solidFill>
                  </a:rPr>
                  <a:t>Jacob</a:t>
                </a:r>
              </a:p>
            </p:txBody>
          </p:sp>
        </p:grpSp>
      </p:grpSp>
      <p:grpSp>
        <p:nvGrpSpPr>
          <p:cNvPr id="74788" name="Group 36"/>
          <p:cNvGrpSpPr>
            <a:grpSpLocks/>
          </p:cNvGrpSpPr>
          <p:nvPr/>
        </p:nvGrpSpPr>
        <p:grpSpPr bwMode="auto">
          <a:xfrm>
            <a:off x="1676400" y="1755775"/>
            <a:ext cx="304800" cy="3197225"/>
            <a:chOff x="1056" y="1106"/>
            <a:chExt cx="192" cy="2014"/>
          </a:xfrm>
        </p:grpSpPr>
        <p:sp>
          <p:nvSpPr>
            <p:cNvPr id="7478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073" y="1882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7479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056" y="1488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>
                      <a:alpha val="10001"/>
                    </a:srgbClr>
                  </a:solidFill>
                  <a:latin typeface="Arial"/>
                  <a:cs typeface="Arial"/>
                </a:rPr>
                <a:t>400</a:t>
              </a:r>
            </a:p>
          </p:txBody>
        </p:sp>
        <p:sp>
          <p:nvSpPr>
            <p:cNvPr id="74791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073" y="2263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  40</a:t>
              </a:r>
            </a:p>
          </p:txBody>
        </p:sp>
        <p:sp>
          <p:nvSpPr>
            <p:cNvPr id="74792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1073" y="3031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  40</a:t>
              </a:r>
            </a:p>
          </p:txBody>
        </p:sp>
        <p:sp>
          <p:nvSpPr>
            <p:cNvPr id="74793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1073" y="1106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>
                      <a:alpha val="10001"/>
                    </a:srgbClr>
                  </a:solidFill>
                  <a:latin typeface="Arial"/>
                  <a:cs typeface="Arial"/>
                </a:rPr>
                <a:t>400</a:t>
              </a:r>
            </a:p>
          </p:txBody>
        </p:sp>
        <p:sp>
          <p:nvSpPr>
            <p:cNvPr id="74794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077" y="2647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  21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5000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Egyptian taskmas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6096000" cy="4057650"/>
          </a:xfrm>
          <a:prstGeom prst="rect">
            <a:avLst/>
          </a:prstGeom>
          <a:noFill/>
        </p:spPr>
      </p:pic>
      <p:sp>
        <p:nvSpPr>
          <p:cNvPr id="76803" name="WordArt 3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805" name="Group 5"/>
          <p:cNvGrpSpPr>
            <a:grpSpLocks/>
          </p:cNvGrpSpPr>
          <p:nvPr/>
        </p:nvGrpSpPr>
        <p:grpSpPr bwMode="auto">
          <a:xfrm>
            <a:off x="3276600" y="304800"/>
            <a:ext cx="2060575" cy="762000"/>
            <a:chOff x="2064" y="192"/>
            <a:chExt cx="1298" cy="480"/>
          </a:xfrm>
        </p:grpSpPr>
        <p:sp>
          <p:nvSpPr>
            <p:cNvPr id="76806" name="AutoShape 6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2064" y="255"/>
              <a:ext cx="1298" cy="3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76808" name="Group 8"/>
          <p:cNvGrpSpPr>
            <a:grpSpLocks/>
          </p:cNvGrpSpPr>
          <p:nvPr/>
        </p:nvGrpSpPr>
        <p:grpSpPr bwMode="auto">
          <a:xfrm>
            <a:off x="606425" y="304800"/>
            <a:ext cx="2060575" cy="762000"/>
            <a:chOff x="2064" y="192"/>
            <a:chExt cx="1298" cy="480"/>
          </a:xfrm>
        </p:grpSpPr>
        <p:sp>
          <p:nvSpPr>
            <p:cNvPr id="76809" name="AutoShape 9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0" name="Text Box 10"/>
            <p:cNvSpPr txBox="1">
              <a:spLocks noChangeArrowheads="1"/>
            </p:cNvSpPr>
            <p:nvPr/>
          </p:nvSpPr>
          <p:spPr bwMode="auto">
            <a:xfrm>
              <a:off x="2064" y="202"/>
              <a:ext cx="129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 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4876800" y="1614488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66"/>
                </a:solidFill>
              </a:rPr>
              <a:t>Slavery in Egypt</a:t>
            </a:r>
          </a:p>
        </p:txBody>
      </p:sp>
      <p:grpSp>
        <p:nvGrpSpPr>
          <p:cNvPr id="76812" name="Group 12"/>
          <p:cNvGrpSpPr>
            <a:grpSpLocks/>
          </p:cNvGrpSpPr>
          <p:nvPr/>
        </p:nvGrpSpPr>
        <p:grpSpPr bwMode="auto">
          <a:xfrm>
            <a:off x="1768475" y="1492250"/>
            <a:ext cx="457200" cy="3667125"/>
            <a:chOff x="1114" y="940"/>
            <a:chExt cx="288" cy="2310"/>
          </a:xfrm>
        </p:grpSpPr>
        <p:sp>
          <p:nvSpPr>
            <p:cNvPr id="76813" name="Line 13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6814" name="Line 14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6815" name="Group 15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76816" name="Line 16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817" name="Line 17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818" name="Line 18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819" name="Line 19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820" name="Line 20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821" name="Line 21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822" name="Line 22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6823" name="Group 23"/>
          <p:cNvGrpSpPr>
            <a:grpSpLocks/>
          </p:cNvGrpSpPr>
          <p:nvPr/>
        </p:nvGrpSpPr>
        <p:grpSpPr bwMode="auto">
          <a:xfrm>
            <a:off x="990600" y="2551113"/>
            <a:ext cx="1066800" cy="325437"/>
            <a:chOff x="1056" y="1511"/>
            <a:chExt cx="672" cy="205"/>
          </a:xfrm>
        </p:grpSpPr>
        <p:sp>
          <p:nvSpPr>
            <p:cNvPr id="76824" name="Oval 24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5" name="Text Box 25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76826" name="Group 26"/>
          <p:cNvGrpSpPr>
            <a:grpSpLocks/>
          </p:cNvGrpSpPr>
          <p:nvPr/>
        </p:nvGrpSpPr>
        <p:grpSpPr bwMode="auto">
          <a:xfrm>
            <a:off x="990600" y="1935163"/>
            <a:ext cx="1066800" cy="350837"/>
            <a:chOff x="1056" y="1123"/>
            <a:chExt cx="672" cy="221"/>
          </a:xfrm>
        </p:grpSpPr>
        <p:sp>
          <p:nvSpPr>
            <p:cNvPr id="76827" name="Oval 27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8" name="Text Box 28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76829" name="Group 29"/>
          <p:cNvGrpSpPr>
            <a:grpSpLocks/>
          </p:cNvGrpSpPr>
          <p:nvPr/>
        </p:nvGrpSpPr>
        <p:grpSpPr bwMode="auto">
          <a:xfrm>
            <a:off x="990600" y="1295400"/>
            <a:ext cx="1066800" cy="350838"/>
            <a:chOff x="1056" y="739"/>
            <a:chExt cx="672" cy="221"/>
          </a:xfrm>
        </p:grpSpPr>
        <p:sp>
          <p:nvSpPr>
            <p:cNvPr id="76830" name="Oval 30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1" name="Text Box 31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76832" name="Group 32"/>
          <p:cNvGrpSpPr>
            <a:grpSpLocks/>
          </p:cNvGrpSpPr>
          <p:nvPr/>
        </p:nvGrpSpPr>
        <p:grpSpPr bwMode="auto">
          <a:xfrm>
            <a:off x="990600" y="4983163"/>
            <a:ext cx="1066800" cy="350837"/>
            <a:chOff x="1056" y="3043"/>
            <a:chExt cx="672" cy="221"/>
          </a:xfrm>
        </p:grpSpPr>
        <p:sp>
          <p:nvSpPr>
            <p:cNvPr id="76833" name="Oval 33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4" name="Text Box 34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sp>
        <p:nvSpPr>
          <p:cNvPr id="76835" name="WordArt 35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>
                    <a:alpha val="10001"/>
                  </a:srgbClr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76836" name="WordArt 36"/>
          <p:cNvSpPr>
            <a:spLocks noChangeArrowheads="1" noChangeShapeType="1" noTextEdit="1"/>
          </p:cNvSpPr>
          <p:nvPr/>
        </p:nvSpPr>
        <p:spPr bwMode="auto">
          <a:xfrm>
            <a:off x="1703388" y="1755775"/>
            <a:ext cx="271462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>
                    <a:alpha val="10001"/>
                  </a:srgbClr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76837" name="Line 37"/>
          <p:cNvSpPr>
            <a:spLocks noChangeShapeType="1"/>
          </p:cNvSpPr>
          <p:nvPr/>
        </p:nvSpPr>
        <p:spPr bwMode="auto">
          <a:xfrm>
            <a:off x="4456113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6838" name="Group 38"/>
          <p:cNvGrpSpPr>
            <a:grpSpLocks/>
          </p:cNvGrpSpPr>
          <p:nvPr/>
        </p:nvGrpSpPr>
        <p:grpSpPr bwMode="auto">
          <a:xfrm>
            <a:off x="914400" y="5651500"/>
            <a:ext cx="7162800" cy="901700"/>
            <a:chOff x="672" y="3498"/>
            <a:chExt cx="4512" cy="568"/>
          </a:xfrm>
        </p:grpSpPr>
        <p:sp>
          <p:nvSpPr>
            <p:cNvPr id="76839" name="Text Box 39"/>
            <p:cNvSpPr txBox="1">
              <a:spLocks noChangeArrowheads="1"/>
            </p:cNvSpPr>
            <p:nvPr/>
          </p:nvSpPr>
          <p:spPr bwMode="auto">
            <a:xfrm>
              <a:off x="851" y="3546"/>
              <a:ext cx="433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400-year period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of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slavery in Egypt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was the time in which God had the Israelites separate Satan once more in order to recover the foundation of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400 years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defiled by Satan due to Abraham’s mistake.</a:t>
              </a:r>
              <a:endParaRPr lang="en-US" sz="20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6840" name="Text Box 40"/>
            <p:cNvSpPr txBox="1">
              <a:spLocks noChangeArrowheads="1"/>
            </p:cNvSpPr>
            <p:nvPr/>
          </p:nvSpPr>
          <p:spPr bwMode="auto">
            <a:xfrm>
              <a:off x="672" y="3498"/>
              <a:ext cx="18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6841" name="Group 41"/>
          <p:cNvGrpSpPr>
            <a:grpSpLocks/>
          </p:cNvGrpSpPr>
          <p:nvPr/>
        </p:nvGrpSpPr>
        <p:grpSpPr bwMode="auto">
          <a:xfrm>
            <a:off x="3273425" y="1949450"/>
            <a:ext cx="1411288" cy="336550"/>
            <a:chOff x="2062" y="1228"/>
            <a:chExt cx="889" cy="212"/>
          </a:xfrm>
        </p:grpSpPr>
        <p:grpSp>
          <p:nvGrpSpPr>
            <p:cNvPr id="76842" name="Group 42"/>
            <p:cNvGrpSpPr>
              <a:grpSpLocks/>
            </p:cNvGrpSpPr>
            <p:nvPr/>
          </p:nvGrpSpPr>
          <p:grpSpPr bwMode="auto">
            <a:xfrm>
              <a:off x="2062" y="1228"/>
              <a:ext cx="672" cy="212"/>
              <a:chOff x="2377" y="1219"/>
              <a:chExt cx="672" cy="212"/>
            </a:xfrm>
          </p:grpSpPr>
          <p:sp>
            <p:nvSpPr>
              <p:cNvPr id="76843" name="Oval 43"/>
              <p:cNvSpPr>
                <a:spLocks noChangeArrowheads="1"/>
              </p:cNvSpPr>
              <p:nvPr/>
            </p:nvSpPr>
            <p:spPr bwMode="auto">
              <a:xfrm>
                <a:off x="2450" y="122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4" name="Text Box 44"/>
              <p:cNvSpPr txBox="1">
                <a:spLocks noChangeArrowheads="1"/>
              </p:cNvSpPr>
              <p:nvPr/>
            </p:nvSpPr>
            <p:spPr bwMode="auto">
              <a:xfrm>
                <a:off x="2377" y="1219"/>
                <a:ext cx="672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000066"/>
                    </a:solidFill>
                  </a:rPr>
                  <a:t>Moses</a:t>
                </a:r>
              </a:p>
            </p:txBody>
          </p:sp>
        </p:grpSp>
        <p:sp>
          <p:nvSpPr>
            <p:cNvPr id="76845" name="Line 45"/>
            <p:cNvSpPr>
              <a:spLocks noChangeShapeType="1"/>
            </p:cNvSpPr>
            <p:nvPr/>
          </p:nvSpPr>
          <p:spPr bwMode="auto">
            <a:xfrm>
              <a:off x="2663" y="1330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6846" name="Group 46"/>
          <p:cNvGrpSpPr>
            <a:grpSpLocks/>
          </p:cNvGrpSpPr>
          <p:nvPr/>
        </p:nvGrpSpPr>
        <p:grpSpPr bwMode="auto">
          <a:xfrm>
            <a:off x="3273425" y="1317625"/>
            <a:ext cx="1411288" cy="325438"/>
            <a:chOff x="2062" y="830"/>
            <a:chExt cx="889" cy="205"/>
          </a:xfrm>
        </p:grpSpPr>
        <p:sp>
          <p:nvSpPr>
            <p:cNvPr id="76847" name="Line 47"/>
            <p:cNvSpPr>
              <a:spLocks noChangeShapeType="1"/>
            </p:cNvSpPr>
            <p:nvPr/>
          </p:nvSpPr>
          <p:spPr bwMode="auto">
            <a:xfrm>
              <a:off x="2663" y="939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6848" name="Group 48"/>
            <p:cNvGrpSpPr>
              <a:grpSpLocks/>
            </p:cNvGrpSpPr>
            <p:nvPr/>
          </p:nvGrpSpPr>
          <p:grpSpPr bwMode="auto">
            <a:xfrm>
              <a:off x="2062" y="830"/>
              <a:ext cx="672" cy="205"/>
              <a:chOff x="2400" y="830"/>
              <a:chExt cx="672" cy="205"/>
            </a:xfrm>
          </p:grpSpPr>
          <p:sp>
            <p:nvSpPr>
              <p:cNvPr id="76849" name="Oval 49"/>
              <p:cNvSpPr>
                <a:spLocks noChangeArrowheads="1"/>
              </p:cNvSpPr>
              <p:nvPr/>
            </p:nvSpPr>
            <p:spPr bwMode="auto">
              <a:xfrm>
                <a:off x="2473" y="830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50" name="Text Box 50"/>
              <p:cNvSpPr txBox="1">
                <a:spLocks noChangeArrowheads="1"/>
              </p:cNvSpPr>
              <p:nvPr/>
            </p:nvSpPr>
            <p:spPr bwMode="auto">
              <a:xfrm>
                <a:off x="2400" y="840"/>
                <a:ext cx="672" cy="18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300" b="1">
                    <a:solidFill>
                      <a:srgbClr val="000066"/>
                    </a:solidFill>
                  </a:rPr>
                  <a:t>Abraham</a:t>
                </a:r>
              </a:p>
            </p:txBody>
          </p:sp>
        </p:grpSp>
      </p:grpSp>
      <p:sp>
        <p:nvSpPr>
          <p:cNvPr id="76851" name="WordArt 51"/>
          <p:cNvSpPr>
            <a:spLocks noChangeArrowheads="1" noChangeShapeType="1" noTextEdit="1"/>
          </p:cNvSpPr>
          <p:nvPr/>
        </p:nvSpPr>
        <p:spPr bwMode="auto">
          <a:xfrm>
            <a:off x="4114800" y="1754188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grpSp>
        <p:nvGrpSpPr>
          <p:cNvPr id="76852" name="Group 52"/>
          <p:cNvGrpSpPr>
            <a:grpSpLocks/>
          </p:cNvGrpSpPr>
          <p:nvPr/>
        </p:nvGrpSpPr>
        <p:grpSpPr bwMode="auto">
          <a:xfrm>
            <a:off x="1676400" y="1755775"/>
            <a:ext cx="304800" cy="3197225"/>
            <a:chOff x="1056" y="1106"/>
            <a:chExt cx="192" cy="2014"/>
          </a:xfrm>
        </p:grpSpPr>
        <p:sp>
          <p:nvSpPr>
            <p:cNvPr id="7685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1073" y="1882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76854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1056" y="1488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>
                      <a:alpha val="10001"/>
                    </a:srgbClr>
                  </a:solidFill>
                  <a:latin typeface="Arial"/>
                  <a:cs typeface="Arial"/>
                </a:rPr>
                <a:t>400</a:t>
              </a:r>
            </a:p>
          </p:txBody>
        </p:sp>
        <p:sp>
          <p:nvSpPr>
            <p:cNvPr id="76855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1073" y="2263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  40</a:t>
              </a:r>
            </a:p>
          </p:txBody>
        </p:sp>
        <p:sp>
          <p:nvSpPr>
            <p:cNvPr id="76856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1073" y="3031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  40</a:t>
              </a:r>
            </a:p>
          </p:txBody>
        </p:sp>
        <p:sp>
          <p:nvSpPr>
            <p:cNvPr id="76857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1073" y="1106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>
                      <a:alpha val="10001"/>
                    </a:srgbClr>
                  </a:solidFill>
                  <a:latin typeface="Arial"/>
                  <a:cs typeface="Arial"/>
                </a:rPr>
                <a:t>400</a:t>
              </a:r>
            </a:p>
          </p:txBody>
        </p:sp>
        <p:sp>
          <p:nvSpPr>
            <p:cNvPr id="76858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1077" y="2647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  21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768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768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  <p:bldP spid="76803" grpId="1" animBg="1"/>
      <p:bldP spid="76803" grpId="2" animBg="1"/>
      <p:bldP spid="76811" grpId="0" autoUpdateAnimBg="0"/>
      <p:bldP spid="76835" grpId="0" animBg="1"/>
      <p:bldP spid="76836" grpId="0" animBg="1"/>
      <p:bldP spid="76837" grpId="0" animBg="1"/>
      <p:bldP spid="76851" grpId="0" animBg="1"/>
      <p:bldP spid="7685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5000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1676400" y="1755775"/>
            <a:ext cx="304800" cy="3197225"/>
            <a:chOff x="1056" y="1106"/>
            <a:chExt cx="192" cy="2014"/>
          </a:xfrm>
        </p:grpSpPr>
        <p:sp>
          <p:nvSpPr>
            <p:cNvPr id="7885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073" y="1882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7885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056" y="1488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>
                      <a:alpha val="10001"/>
                    </a:srgbClr>
                  </a:solidFill>
                  <a:latin typeface="Arial"/>
                  <a:cs typeface="Arial"/>
                </a:rPr>
                <a:t>400</a:t>
              </a:r>
            </a:p>
          </p:txBody>
        </p:sp>
        <p:sp>
          <p:nvSpPr>
            <p:cNvPr id="7885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73" y="2263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  40</a:t>
              </a:r>
            </a:p>
          </p:txBody>
        </p:sp>
        <p:sp>
          <p:nvSpPr>
            <p:cNvPr id="7885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73" y="3031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  40</a:t>
              </a:r>
            </a:p>
          </p:txBody>
        </p:sp>
        <p:sp>
          <p:nvSpPr>
            <p:cNvPr id="7885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73" y="1106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000066">
                      <a:alpha val="10001"/>
                    </a:srgbClr>
                  </a:solidFill>
                  <a:latin typeface="Arial"/>
                  <a:cs typeface="Arial"/>
                </a:rPr>
                <a:t>400</a:t>
              </a:r>
            </a:p>
          </p:txBody>
        </p:sp>
        <p:sp>
          <p:nvSpPr>
            <p:cNvPr id="7885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077" y="2647"/>
              <a:ext cx="171" cy="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noFill/>
                    <a:round/>
                    <a:headEnd/>
                    <a:tailEnd/>
                  </a:ln>
                  <a:solidFill>
                    <a:srgbClr val="5400A8">
                      <a:alpha val="10001"/>
                    </a:srgbClr>
                  </a:solidFill>
                  <a:latin typeface="Arial"/>
                  <a:cs typeface="Arial"/>
                </a:rPr>
                <a:t>  21</a:t>
              </a:r>
            </a:p>
          </p:txBody>
        </p:sp>
      </p:grpSp>
      <p:pic>
        <p:nvPicPr>
          <p:cNvPr id="78857" name="Picture 9" descr="Egyptian taskmas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6096000" cy="4057650"/>
          </a:xfrm>
          <a:prstGeom prst="rect">
            <a:avLst/>
          </a:prstGeom>
          <a:noFill/>
        </p:spPr>
      </p:pic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1768475" y="1492250"/>
            <a:ext cx="457200" cy="3667125"/>
            <a:chOff x="1114" y="940"/>
            <a:chExt cx="288" cy="2310"/>
          </a:xfrm>
        </p:grpSpPr>
        <p:sp>
          <p:nvSpPr>
            <p:cNvPr id="78859" name="Line 11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60" name="Line 12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61" name="Group 13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78862" name="Line 14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863" name="Line 15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864" name="Line 16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865" name="Line 17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866" name="Line 18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867" name="Line 19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868" name="Line 20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8869" name="Group 21"/>
          <p:cNvGrpSpPr>
            <a:grpSpLocks/>
          </p:cNvGrpSpPr>
          <p:nvPr/>
        </p:nvGrpSpPr>
        <p:grpSpPr bwMode="auto">
          <a:xfrm>
            <a:off x="990600" y="2551113"/>
            <a:ext cx="1066800" cy="325437"/>
            <a:chOff x="1056" y="1511"/>
            <a:chExt cx="672" cy="205"/>
          </a:xfrm>
        </p:grpSpPr>
        <p:sp>
          <p:nvSpPr>
            <p:cNvPr id="78870" name="Oval 22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1" name="Text Box 23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78872" name="Group 24"/>
          <p:cNvGrpSpPr>
            <a:grpSpLocks/>
          </p:cNvGrpSpPr>
          <p:nvPr/>
        </p:nvGrpSpPr>
        <p:grpSpPr bwMode="auto">
          <a:xfrm>
            <a:off x="990600" y="1935163"/>
            <a:ext cx="1066800" cy="350837"/>
            <a:chOff x="1056" y="1123"/>
            <a:chExt cx="672" cy="221"/>
          </a:xfrm>
        </p:grpSpPr>
        <p:sp>
          <p:nvSpPr>
            <p:cNvPr id="78873" name="Oval 25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4" name="Text Box 26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78875" name="Group 27"/>
          <p:cNvGrpSpPr>
            <a:grpSpLocks/>
          </p:cNvGrpSpPr>
          <p:nvPr/>
        </p:nvGrpSpPr>
        <p:grpSpPr bwMode="auto">
          <a:xfrm>
            <a:off x="990600" y="1295400"/>
            <a:ext cx="1066800" cy="350838"/>
            <a:chOff x="1056" y="739"/>
            <a:chExt cx="672" cy="221"/>
          </a:xfrm>
        </p:grpSpPr>
        <p:sp>
          <p:nvSpPr>
            <p:cNvPr id="78876" name="Oval 28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7" name="Text Box 29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78878" name="Group 30"/>
          <p:cNvGrpSpPr>
            <a:grpSpLocks/>
          </p:cNvGrpSpPr>
          <p:nvPr/>
        </p:nvGrpSpPr>
        <p:grpSpPr bwMode="auto">
          <a:xfrm>
            <a:off x="990600" y="4983163"/>
            <a:ext cx="1066800" cy="350837"/>
            <a:chOff x="1056" y="3043"/>
            <a:chExt cx="672" cy="221"/>
          </a:xfrm>
        </p:grpSpPr>
        <p:sp>
          <p:nvSpPr>
            <p:cNvPr id="78879" name="Oval 31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0" name="Text Box 32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sp>
        <p:nvSpPr>
          <p:cNvPr id="78881" name="WordArt 33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>
                    <a:alpha val="10001"/>
                  </a:srgbClr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78882" name="WordArt 34"/>
          <p:cNvSpPr>
            <a:spLocks noChangeArrowheads="1" noChangeShapeType="1" noTextEdit="1"/>
          </p:cNvSpPr>
          <p:nvPr/>
        </p:nvSpPr>
        <p:spPr bwMode="auto">
          <a:xfrm>
            <a:off x="1703388" y="1755775"/>
            <a:ext cx="271462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>
                    <a:alpha val="10001"/>
                  </a:srgbClr>
                </a:solidFill>
                <a:latin typeface="Arial"/>
                <a:cs typeface="Arial"/>
              </a:rPr>
              <a:t>400</a:t>
            </a:r>
          </a:p>
        </p:txBody>
      </p:sp>
      <p:pic>
        <p:nvPicPr>
          <p:cNvPr id="78883" name="Picture 35" descr="Ehud and Egl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019300"/>
            <a:ext cx="4724400" cy="374015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</p:pic>
      <p:pic>
        <p:nvPicPr>
          <p:cNvPr id="78884" name="Picture 36" descr="Deborah (Engraving by Gustaf Dore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1163" y="2024063"/>
            <a:ext cx="3043237" cy="376713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</p:pic>
      <p:grpSp>
        <p:nvGrpSpPr>
          <p:cNvPr id="78885" name="Group 37"/>
          <p:cNvGrpSpPr>
            <a:grpSpLocks/>
          </p:cNvGrpSpPr>
          <p:nvPr/>
        </p:nvGrpSpPr>
        <p:grpSpPr bwMode="auto">
          <a:xfrm>
            <a:off x="606425" y="304800"/>
            <a:ext cx="2060575" cy="762000"/>
            <a:chOff x="2064" y="192"/>
            <a:chExt cx="1298" cy="480"/>
          </a:xfrm>
        </p:grpSpPr>
        <p:sp>
          <p:nvSpPr>
            <p:cNvPr id="78886" name="AutoShape 38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7" name="Text Box 39"/>
            <p:cNvSpPr txBox="1">
              <a:spLocks noChangeArrowheads="1"/>
            </p:cNvSpPr>
            <p:nvPr/>
          </p:nvSpPr>
          <p:spPr bwMode="auto">
            <a:xfrm>
              <a:off x="2064" y="202"/>
              <a:ext cx="129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 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grpSp>
        <p:nvGrpSpPr>
          <p:cNvPr id="78888" name="Group 40"/>
          <p:cNvGrpSpPr>
            <a:grpSpLocks/>
          </p:cNvGrpSpPr>
          <p:nvPr/>
        </p:nvGrpSpPr>
        <p:grpSpPr bwMode="auto">
          <a:xfrm>
            <a:off x="3273425" y="1949450"/>
            <a:ext cx="1411288" cy="336550"/>
            <a:chOff x="2062" y="1228"/>
            <a:chExt cx="889" cy="212"/>
          </a:xfrm>
        </p:grpSpPr>
        <p:grpSp>
          <p:nvGrpSpPr>
            <p:cNvPr id="78889" name="Group 41"/>
            <p:cNvGrpSpPr>
              <a:grpSpLocks/>
            </p:cNvGrpSpPr>
            <p:nvPr/>
          </p:nvGrpSpPr>
          <p:grpSpPr bwMode="auto">
            <a:xfrm>
              <a:off x="2062" y="1228"/>
              <a:ext cx="672" cy="212"/>
              <a:chOff x="2377" y="1219"/>
              <a:chExt cx="672" cy="212"/>
            </a:xfrm>
          </p:grpSpPr>
          <p:sp>
            <p:nvSpPr>
              <p:cNvPr id="78890" name="Oval 42"/>
              <p:cNvSpPr>
                <a:spLocks noChangeArrowheads="1"/>
              </p:cNvSpPr>
              <p:nvPr/>
            </p:nvSpPr>
            <p:spPr bwMode="auto">
              <a:xfrm>
                <a:off x="2450" y="122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1" name="Text Box 43"/>
              <p:cNvSpPr txBox="1">
                <a:spLocks noChangeArrowheads="1"/>
              </p:cNvSpPr>
              <p:nvPr/>
            </p:nvSpPr>
            <p:spPr bwMode="auto">
              <a:xfrm>
                <a:off x="2377" y="1219"/>
                <a:ext cx="672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000066"/>
                    </a:solidFill>
                  </a:rPr>
                  <a:t>Moses</a:t>
                </a:r>
              </a:p>
            </p:txBody>
          </p:sp>
        </p:grp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2663" y="1330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8893" name="Group 45"/>
          <p:cNvGrpSpPr>
            <a:grpSpLocks/>
          </p:cNvGrpSpPr>
          <p:nvPr/>
        </p:nvGrpSpPr>
        <p:grpSpPr bwMode="auto">
          <a:xfrm>
            <a:off x="3273425" y="1317625"/>
            <a:ext cx="1411288" cy="325438"/>
            <a:chOff x="2062" y="830"/>
            <a:chExt cx="889" cy="205"/>
          </a:xfrm>
        </p:grpSpPr>
        <p:sp>
          <p:nvSpPr>
            <p:cNvPr id="78894" name="Line 46"/>
            <p:cNvSpPr>
              <a:spLocks noChangeShapeType="1"/>
            </p:cNvSpPr>
            <p:nvPr/>
          </p:nvSpPr>
          <p:spPr bwMode="auto">
            <a:xfrm>
              <a:off x="2663" y="939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95" name="Group 47"/>
            <p:cNvGrpSpPr>
              <a:grpSpLocks/>
            </p:cNvGrpSpPr>
            <p:nvPr/>
          </p:nvGrpSpPr>
          <p:grpSpPr bwMode="auto">
            <a:xfrm>
              <a:off x="2062" y="830"/>
              <a:ext cx="672" cy="205"/>
              <a:chOff x="2400" y="830"/>
              <a:chExt cx="672" cy="205"/>
            </a:xfrm>
          </p:grpSpPr>
          <p:sp>
            <p:nvSpPr>
              <p:cNvPr id="78896" name="Oval 48"/>
              <p:cNvSpPr>
                <a:spLocks noChangeArrowheads="1"/>
              </p:cNvSpPr>
              <p:nvPr/>
            </p:nvSpPr>
            <p:spPr bwMode="auto">
              <a:xfrm>
                <a:off x="2473" y="830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7" name="Text Box 49"/>
              <p:cNvSpPr txBox="1">
                <a:spLocks noChangeArrowheads="1"/>
              </p:cNvSpPr>
              <p:nvPr/>
            </p:nvSpPr>
            <p:spPr bwMode="auto">
              <a:xfrm>
                <a:off x="2400" y="840"/>
                <a:ext cx="672" cy="18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300" b="1">
                    <a:solidFill>
                      <a:srgbClr val="000066"/>
                    </a:solidFill>
                  </a:rPr>
                  <a:t>Abraham</a:t>
                </a:r>
              </a:p>
            </p:txBody>
          </p:sp>
        </p:grpSp>
      </p:grpSp>
      <p:sp>
        <p:nvSpPr>
          <p:cNvPr id="78898" name="WordArt 50"/>
          <p:cNvSpPr>
            <a:spLocks noChangeArrowheads="1" noChangeShapeType="1" noTextEdit="1"/>
          </p:cNvSpPr>
          <p:nvPr/>
        </p:nvSpPr>
        <p:spPr bwMode="auto">
          <a:xfrm>
            <a:off x="4114800" y="1754188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78899" name="Line 51"/>
          <p:cNvSpPr>
            <a:spLocks noChangeShapeType="1"/>
          </p:cNvSpPr>
          <p:nvPr/>
        </p:nvSpPr>
        <p:spPr bwMode="auto">
          <a:xfrm>
            <a:off x="4456113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900" name="WordArt 52"/>
          <p:cNvSpPr>
            <a:spLocks noChangeArrowheads="1" noChangeShapeType="1" noTextEdit="1"/>
          </p:cNvSpPr>
          <p:nvPr/>
        </p:nvSpPr>
        <p:spPr bwMode="auto">
          <a:xfrm>
            <a:off x="4114800" y="23479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78901" name="Line 53"/>
          <p:cNvSpPr>
            <a:spLocks noChangeShapeType="1"/>
          </p:cNvSpPr>
          <p:nvPr/>
        </p:nvSpPr>
        <p:spPr bwMode="auto">
          <a:xfrm>
            <a:off x="4227513" y="27209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8902" name="Group 54"/>
          <p:cNvGrpSpPr>
            <a:grpSpLocks/>
          </p:cNvGrpSpPr>
          <p:nvPr/>
        </p:nvGrpSpPr>
        <p:grpSpPr bwMode="auto">
          <a:xfrm>
            <a:off x="3273425" y="2544763"/>
            <a:ext cx="1066800" cy="350837"/>
            <a:chOff x="2592" y="1459"/>
            <a:chExt cx="672" cy="221"/>
          </a:xfrm>
        </p:grpSpPr>
        <p:sp>
          <p:nvSpPr>
            <p:cNvPr id="78903" name="Oval 55"/>
            <p:cNvSpPr>
              <a:spLocks noChangeArrowheads="1"/>
            </p:cNvSpPr>
            <p:nvPr/>
          </p:nvSpPr>
          <p:spPr bwMode="auto">
            <a:xfrm>
              <a:off x="2665" y="1467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4" name="Text Box 56"/>
            <p:cNvSpPr txBox="1">
              <a:spLocks noChangeArrowheads="1"/>
            </p:cNvSpPr>
            <p:nvPr/>
          </p:nvSpPr>
          <p:spPr bwMode="auto">
            <a:xfrm>
              <a:off x="2592" y="145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Saul</a:t>
              </a:r>
            </a:p>
          </p:txBody>
        </p:sp>
      </p:grpSp>
      <p:sp>
        <p:nvSpPr>
          <p:cNvPr id="78905" name="Line 57"/>
          <p:cNvSpPr>
            <a:spLocks noChangeShapeType="1"/>
          </p:cNvSpPr>
          <p:nvPr/>
        </p:nvSpPr>
        <p:spPr bwMode="auto">
          <a:xfrm>
            <a:off x="4456113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906" name="Text Box 58"/>
          <p:cNvSpPr txBox="1">
            <a:spLocks noChangeArrowheads="1"/>
          </p:cNvSpPr>
          <p:nvPr/>
        </p:nvSpPr>
        <p:spPr bwMode="auto">
          <a:xfrm>
            <a:off x="4876800" y="2224088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Period of judges</a:t>
            </a:r>
          </a:p>
        </p:txBody>
      </p:sp>
      <p:sp>
        <p:nvSpPr>
          <p:cNvPr id="78907" name="Text Box 59"/>
          <p:cNvSpPr txBox="1">
            <a:spLocks noChangeArrowheads="1"/>
          </p:cNvSpPr>
          <p:nvPr/>
        </p:nvSpPr>
        <p:spPr bwMode="auto">
          <a:xfrm>
            <a:off x="4876800" y="1614488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Slavery in Egypt</a:t>
            </a:r>
          </a:p>
        </p:txBody>
      </p:sp>
      <p:pic>
        <p:nvPicPr>
          <p:cNvPr id="78908" name="Picture 60" descr="Samuel anointing Saul"/>
          <p:cNvPicPr>
            <a:picLocks noChangeAspect="1" noChangeArrowheads="1"/>
          </p:cNvPicPr>
          <p:nvPr/>
        </p:nvPicPr>
        <p:blipFill>
          <a:blip r:embed="rId6"/>
          <a:srcRect r="1683"/>
          <a:stretch>
            <a:fillRect/>
          </a:stretch>
        </p:blipFill>
        <p:spPr bwMode="auto">
          <a:xfrm>
            <a:off x="4724400" y="0"/>
            <a:ext cx="4452938" cy="55626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8909" name="Group 61"/>
          <p:cNvGrpSpPr>
            <a:grpSpLocks/>
          </p:cNvGrpSpPr>
          <p:nvPr/>
        </p:nvGrpSpPr>
        <p:grpSpPr bwMode="auto">
          <a:xfrm>
            <a:off x="3276600" y="304800"/>
            <a:ext cx="2060575" cy="762000"/>
            <a:chOff x="2064" y="192"/>
            <a:chExt cx="1298" cy="480"/>
          </a:xfrm>
        </p:grpSpPr>
        <p:sp>
          <p:nvSpPr>
            <p:cNvPr id="78910" name="AutoShape 62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Text Box 63"/>
            <p:cNvSpPr txBox="1">
              <a:spLocks noChangeArrowheads="1"/>
            </p:cNvSpPr>
            <p:nvPr/>
          </p:nvSpPr>
          <p:spPr bwMode="auto">
            <a:xfrm>
              <a:off x="2064" y="255"/>
              <a:ext cx="1298" cy="3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sp>
        <p:nvSpPr>
          <p:cNvPr id="78912" name="Rectangle 64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913" name="Group 65"/>
          <p:cNvGrpSpPr>
            <a:grpSpLocks/>
          </p:cNvGrpSpPr>
          <p:nvPr/>
        </p:nvGrpSpPr>
        <p:grpSpPr bwMode="auto">
          <a:xfrm>
            <a:off x="1143000" y="5808663"/>
            <a:ext cx="7086600" cy="668337"/>
            <a:chOff x="864" y="3571"/>
            <a:chExt cx="4464" cy="421"/>
          </a:xfrm>
        </p:grpSpPr>
        <p:sp>
          <p:nvSpPr>
            <p:cNvPr id="78914" name="Text Box 66"/>
            <p:cNvSpPr txBox="1">
              <a:spLocks noChangeArrowheads="1"/>
            </p:cNvSpPr>
            <p:nvPr/>
          </p:nvSpPr>
          <p:spPr bwMode="auto">
            <a:xfrm>
              <a:off x="1070" y="3611"/>
              <a:ext cx="4258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400-year period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of 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judges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was from the time the Israelites entered Canaan until the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enthronement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of King Saul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Arial Narrow" pitchFamily="34" charset="0"/>
                </a:rPr>
                <a:t>(p. 303).</a:t>
              </a:r>
              <a:endParaRPr lang="en-US" sz="16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8915" name="Text Box 67"/>
            <p:cNvSpPr txBox="1">
              <a:spLocks noChangeArrowheads="1"/>
            </p:cNvSpPr>
            <p:nvPr/>
          </p:nvSpPr>
          <p:spPr bwMode="auto">
            <a:xfrm>
              <a:off x="864" y="3571"/>
              <a:ext cx="16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890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1" grpId="0" animBg="1"/>
      <p:bldP spid="78882" grpId="0" animBg="1"/>
      <p:bldP spid="78900" grpId="0" animBg="1"/>
      <p:bldP spid="78900" grpId="1" animBg="1"/>
      <p:bldP spid="78901" grpId="0" animBg="1"/>
      <p:bldP spid="78905" grpId="0" animBg="1"/>
      <p:bldP spid="7890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5000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606425" y="304800"/>
            <a:ext cx="2060575" cy="762000"/>
            <a:chOff x="2064" y="192"/>
            <a:chExt cx="1298" cy="480"/>
          </a:xfrm>
        </p:grpSpPr>
        <p:sp>
          <p:nvSpPr>
            <p:cNvPr id="80899" name="AutoShape 3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0" name="Text Box 4"/>
            <p:cNvSpPr txBox="1">
              <a:spLocks noChangeArrowheads="1"/>
            </p:cNvSpPr>
            <p:nvPr/>
          </p:nvSpPr>
          <p:spPr bwMode="auto">
            <a:xfrm>
              <a:off x="2064" y="202"/>
              <a:ext cx="129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 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876800" y="1614488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Slavery in Egypt</a:t>
            </a:r>
          </a:p>
        </p:txBody>
      </p:sp>
      <p:grpSp>
        <p:nvGrpSpPr>
          <p:cNvPr id="80902" name="Group 6"/>
          <p:cNvGrpSpPr>
            <a:grpSpLocks/>
          </p:cNvGrpSpPr>
          <p:nvPr/>
        </p:nvGrpSpPr>
        <p:grpSpPr bwMode="auto">
          <a:xfrm>
            <a:off x="1768475" y="1492250"/>
            <a:ext cx="457200" cy="3667125"/>
            <a:chOff x="1114" y="940"/>
            <a:chExt cx="288" cy="2310"/>
          </a:xfrm>
        </p:grpSpPr>
        <p:sp>
          <p:nvSpPr>
            <p:cNvPr id="80903" name="Line 7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0904" name="Line 8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0905" name="Group 9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80906" name="Line 10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907" name="Line 11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908" name="Line 12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909" name="Line 13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910" name="Line 14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911" name="Line 15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912" name="Line 16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990600" y="2551113"/>
            <a:ext cx="1066800" cy="325437"/>
            <a:chOff x="1056" y="1511"/>
            <a:chExt cx="672" cy="205"/>
          </a:xfrm>
        </p:grpSpPr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80916" name="Group 20"/>
          <p:cNvGrpSpPr>
            <a:grpSpLocks/>
          </p:cNvGrpSpPr>
          <p:nvPr/>
        </p:nvGrpSpPr>
        <p:grpSpPr bwMode="auto">
          <a:xfrm>
            <a:off x="990600" y="1935163"/>
            <a:ext cx="1066800" cy="350837"/>
            <a:chOff x="1056" y="1123"/>
            <a:chExt cx="672" cy="221"/>
          </a:xfrm>
        </p:grpSpPr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990600" y="1295400"/>
            <a:ext cx="1066800" cy="350838"/>
            <a:chOff x="1056" y="739"/>
            <a:chExt cx="672" cy="221"/>
          </a:xfrm>
        </p:grpSpPr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80922" name="Group 26"/>
          <p:cNvGrpSpPr>
            <a:grpSpLocks/>
          </p:cNvGrpSpPr>
          <p:nvPr/>
        </p:nvGrpSpPr>
        <p:grpSpPr bwMode="auto">
          <a:xfrm>
            <a:off x="990600" y="4983163"/>
            <a:ext cx="1066800" cy="350837"/>
            <a:chOff x="1056" y="3043"/>
            <a:chExt cx="672" cy="221"/>
          </a:xfrm>
        </p:grpSpPr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4" name="Text Box 28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grpSp>
        <p:nvGrpSpPr>
          <p:cNvPr id="80925" name="Group 29"/>
          <p:cNvGrpSpPr>
            <a:grpSpLocks/>
          </p:cNvGrpSpPr>
          <p:nvPr/>
        </p:nvGrpSpPr>
        <p:grpSpPr bwMode="auto">
          <a:xfrm>
            <a:off x="3273425" y="1949450"/>
            <a:ext cx="1411288" cy="336550"/>
            <a:chOff x="2062" y="1228"/>
            <a:chExt cx="889" cy="212"/>
          </a:xfrm>
        </p:grpSpPr>
        <p:grpSp>
          <p:nvGrpSpPr>
            <p:cNvPr id="80926" name="Group 30"/>
            <p:cNvGrpSpPr>
              <a:grpSpLocks/>
            </p:cNvGrpSpPr>
            <p:nvPr/>
          </p:nvGrpSpPr>
          <p:grpSpPr bwMode="auto">
            <a:xfrm>
              <a:off x="2062" y="1228"/>
              <a:ext cx="672" cy="212"/>
              <a:chOff x="2377" y="1219"/>
              <a:chExt cx="672" cy="212"/>
            </a:xfrm>
          </p:grpSpPr>
          <p:sp>
            <p:nvSpPr>
              <p:cNvPr id="80927" name="Oval 31"/>
              <p:cNvSpPr>
                <a:spLocks noChangeArrowheads="1"/>
              </p:cNvSpPr>
              <p:nvPr/>
            </p:nvSpPr>
            <p:spPr bwMode="auto">
              <a:xfrm>
                <a:off x="2450" y="122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8" name="Text Box 32"/>
              <p:cNvSpPr txBox="1">
                <a:spLocks noChangeArrowheads="1"/>
              </p:cNvSpPr>
              <p:nvPr/>
            </p:nvSpPr>
            <p:spPr bwMode="auto">
              <a:xfrm>
                <a:off x="2377" y="1219"/>
                <a:ext cx="672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000066"/>
                    </a:solidFill>
                  </a:rPr>
                  <a:t>Moses</a:t>
                </a:r>
              </a:p>
            </p:txBody>
          </p:sp>
        </p:grpSp>
        <p:sp>
          <p:nvSpPr>
            <p:cNvPr id="80929" name="Line 33"/>
            <p:cNvSpPr>
              <a:spLocks noChangeShapeType="1"/>
            </p:cNvSpPr>
            <p:nvPr/>
          </p:nvSpPr>
          <p:spPr bwMode="auto">
            <a:xfrm>
              <a:off x="2663" y="1330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0930" name="Group 34"/>
          <p:cNvGrpSpPr>
            <a:grpSpLocks/>
          </p:cNvGrpSpPr>
          <p:nvPr/>
        </p:nvGrpSpPr>
        <p:grpSpPr bwMode="auto">
          <a:xfrm>
            <a:off x="3273425" y="1317625"/>
            <a:ext cx="1411288" cy="325438"/>
            <a:chOff x="2062" y="830"/>
            <a:chExt cx="889" cy="205"/>
          </a:xfrm>
        </p:grpSpPr>
        <p:sp>
          <p:nvSpPr>
            <p:cNvPr id="80931" name="Line 35"/>
            <p:cNvSpPr>
              <a:spLocks noChangeShapeType="1"/>
            </p:cNvSpPr>
            <p:nvPr/>
          </p:nvSpPr>
          <p:spPr bwMode="auto">
            <a:xfrm>
              <a:off x="2663" y="939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0932" name="Group 36"/>
            <p:cNvGrpSpPr>
              <a:grpSpLocks/>
            </p:cNvGrpSpPr>
            <p:nvPr/>
          </p:nvGrpSpPr>
          <p:grpSpPr bwMode="auto">
            <a:xfrm>
              <a:off x="2062" y="830"/>
              <a:ext cx="672" cy="205"/>
              <a:chOff x="2400" y="830"/>
              <a:chExt cx="672" cy="205"/>
            </a:xfrm>
          </p:grpSpPr>
          <p:sp>
            <p:nvSpPr>
              <p:cNvPr id="80933" name="Oval 37"/>
              <p:cNvSpPr>
                <a:spLocks noChangeArrowheads="1"/>
              </p:cNvSpPr>
              <p:nvPr/>
            </p:nvSpPr>
            <p:spPr bwMode="auto">
              <a:xfrm>
                <a:off x="2473" y="830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4" name="Text Box 38"/>
              <p:cNvSpPr txBox="1">
                <a:spLocks noChangeArrowheads="1"/>
              </p:cNvSpPr>
              <p:nvPr/>
            </p:nvSpPr>
            <p:spPr bwMode="auto">
              <a:xfrm>
                <a:off x="2400" y="840"/>
                <a:ext cx="672" cy="18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300" b="1">
                    <a:solidFill>
                      <a:srgbClr val="000066"/>
                    </a:solidFill>
                  </a:rPr>
                  <a:t>Abraham</a:t>
                </a:r>
              </a:p>
            </p:txBody>
          </p:sp>
        </p:grpSp>
      </p:grpSp>
      <p:sp>
        <p:nvSpPr>
          <p:cNvPr id="80935" name="WordArt 39"/>
          <p:cNvSpPr>
            <a:spLocks noChangeArrowheads="1" noChangeShapeType="1" noTextEdit="1"/>
          </p:cNvSpPr>
          <p:nvPr/>
        </p:nvSpPr>
        <p:spPr bwMode="auto">
          <a:xfrm>
            <a:off x="4114800" y="1754188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>
            <a:off x="4456113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4876800" y="2224088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Period of judges</a:t>
            </a:r>
          </a:p>
        </p:txBody>
      </p:sp>
      <p:sp>
        <p:nvSpPr>
          <p:cNvPr id="80938" name="WordArt 42"/>
          <p:cNvSpPr>
            <a:spLocks noChangeArrowheads="1" noChangeShapeType="1" noTextEdit="1"/>
          </p:cNvSpPr>
          <p:nvPr/>
        </p:nvSpPr>
        <p:spPr bwMode="auto">
          <a:xfrm>
            <a:off x="4114800" y="23479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grpSp>
        <p:nvGrpSpPr>
          <p:cNvPr id="80939" name="Group 43"/>
          <p:cNvGrpSpPr>
            <a:grpSpLocks/>
          </p:cNvGrpSpPr>
          <p:nvPr/>
        </p:nvGrpSpPr>
        <p:grpSpPr bwMode="auto">
          <a:xfrm>
            <a:off x="3273425" y="2544763"/>
            <a:ext cx="1411288" cy="350837"/>
            <a:chOff x="2062" y="1603"/>
            <a:chExt cx="889" cy="221"/>
          </a:xfrm>
        </p:grpSpPr>
        <p:sp>
          <p:nvSpPr>
            <p:cNvPr id="80940" name="Line 44"/>
            <p:cNvSpPr>
              <a:spLocks noChangeShapeType="1"/>
            </p:cNvSpPr>
            <p:nvPr/>
          </p:nvSpPr>
          <p:spPr bwMode="auto">
            <a:xfrm>
              <a:off x="2663" y="1714"/>
              <a:ext cx="288" cy="0"/>
            </a:xfrm>
            <a:prstGeom prst="line">
              <a:avLst/>
            </a:prstGeom>
            <a:noFill/>
            <a:ln w="28575">
              <a:solidFill>
                <a:srgbClr val="5600A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0941" name="Group 45"/>
            <p:cNvGrpSpPr>
              <a:grpSpLocks/>
            </p:cNvGrpSpPr>
            <p:nvPr/>
          </p:nvGrpSpPr>
          <p:grpSpPr bwMode="auto">
            <a:xfrm>
              <a:off x="2062" y="1603"/>
              <a:ext cx="672" cy="221"/>
              <a:chOff x="2592" y="1459"/>
              <a:chExt cx="672" cy="221"/>
            </a:xfrm>
          </p:grpSpPr>
          <p:sp>
            <p:nvSpPr>
              <p:cNvPr id="80942" name="Oval 46"/>
              <p:cNvSpPr>
                <a:spLocks noChangeArrowheads="1"/>
              </p:cNvSpPr>
              <p:nvPr/>
            </p:nvSpPr>
            <p:spPr bwMode="auto">
              <a:xfrm>
                <a:off x="2665" y="1467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3" name="Text Box 47"/>
              <p:cNvSpPr txBox="1">
                <a:spLocks noChangeArrowheads="1"/>
              </p:cNvSpPr>
              <p:nvPr/>
            </p:nvSpPr>
            <p:spPr bwMode="auto">
              <a:xfrm>
                <a:off x="2592" y="1459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5D00BA"/>
                    </a:solidFill>
                  </a:rPr>
                  <a:t>Saul</a:t>
                </a:r>
              </a:p>
            </p:txBody>
          </p:sp>
        </p:grpSp>
      </p:grpSp>
      <p:sp>
        <p:nvSpPr>
          <p:cNvPr id="80944" name="Line 48"/>
          <p:cNvSpPr>
            <a:spLocks noChangeShapeType="1"/>
          </p:cNvSpPr>
          <p:nvPr/>
        </p:nvSpPr>
        <p:spPr bwMode="auto">
          <a:xfrm>
            <a:off x="4456113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45" name="Line 49"/>
          <p:cNvSpPr>
            <a:spLocks noChangeShapeType="1"/>
          </p:cNvSpPr>
          <p:nvPr/>
        </p:nvSpPr>
        <p:spPr bwMode="auto">
          <a:xfrm>
            <a:off x="4456113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46" name="WordArt 50"/>
          <p:cNvSpPr>
            <a:spLocks noChangeArrowheads="1" noChangeShapeType="1" noTextEdit="1"/>
          </p:cNvSpPr>
          <p:nvPr/>
        </p:nvSpPr>
        <p:spPr bwMode="auto">
          <a:xfrm>
            <a:off x="4114800" y="29622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pic>
        <p:nvPicPr>
          <p:cNvPr id="80947" name="Picture 51" descr="Samuel anointing Saul"/>
          <p:cNvPicPr>
            <a:picLocks noChangeAspect="1" noChangeArrowheads="1"/>
          </p:cNvPicPr>
          <p:nvPr/>
        </p:nvPicPr>
        <p:blipFill>
          <a:blip r:embed="rId3"/>
          <a:srcRect r="1683"/>
          <a:stretch>
            <a:fillRect/>
          </a:stretch>
        </p:blipFill>
        <p:spPr bwMode="auto">
          <a:xfrm>
            <a:off x="4724400" y="0"/>
            <a:ext cx="4452938" cy="5562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0948" name="Text Box 52"/>
          <p:cNvSpPr txBox="1">
            <a:spLocks noChangeArrowheads="1"/>
          </p:cNvSpPr>
          <p:nvPr/>
        </p:nvSpPr>
        <p:spPr bwMode="auto">
          <a:xfrm>
            <a:off x="4876800" y="2849563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5600AC"/>
                </a:solidFill>
              </a:rPr>
              <a:t>United kingdom</a:t>
            </a:r>
          </a:p>
        </p:txBody>
      </p:sp>
      <p:sp>
        <p:nvSpPr>
          <p:cNvPr id="80949" name="Line 53"/>
          <p:cNvSpPr>
            <a:spLocks noChangeShapeType="1"/>
          </p:cNvSpPr>
          <p:nvPr/>
        </p:nvSpPr>
        <p:spPr bwMode="auto">
          <a:xfrm>
            <a:off x="4191000" y="3330575"/>
            <a:ext cx="496888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0950" name="Picture 54" descr="Samuel reproving Saul"/>
          <p:cNvPicPr>
            <a:picLocks noChangeAspect="1" noChangeArrowheads="1"/>
          </p:cNvPicPr>
          <p:nvPr/>
        </p:nvPicPr>
        <p:blipFill>
          <a:blip r:embed="rId4">
            <a:lum bright="18000" contrast="6000"/>
          </a:blip>
          <a:srcRect r="1724"/>
          <a:stretch>
            <a:fillRect/>
          </a:stretch>
        </p:blipFill>
        <p:spPr bwMode="auto">
          <a:xfrm>
            <a:off x="4724400" y="1676400"/>
            <a:ext cx="4419600" cy="38735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0951" name="Group 55"/>
          <p:cNvGrpSpPr>
            <a:grpSpLocks/>
          </p:cNvGrpSpPr>
          <p:nvPr/>
        </p:nvGrpSpPr>
        <p:grpSpPr bwMode="auto">
          <a:xfrm>
            <a:off x="3276600" y="304800"/>
            <a:ext cx="2060575" cy="762000"/>
            <a:chOff x="2064" y="192"/>
            <a:chExt cx="1298" cy="480"/>
          </a:xfrm>
        </p:grpSpPr>
        <p:sp>
          <p:nvSpPr>
            <p:cNvPr id="80952" name="AutoShape 56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3" name="Text Box 57"/>
            <p:cNvSpPr txBox="1">
              <a:spLocks noChangeArrowheads="1"/>
            </p:cNvSpPr>
            <p:nvPr/>
          </p:nvSpPr>
          <p:spPr bwMode="auto">
            <a:xfrm>
              <a:off x="2064" y="255"/>
              <a:ext cx="1298" cy="3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pic>
        <p:nvPicPr>
          <p:cNvPr id="80954" name="Picture 58" descr="The judgment of Solomon - Free Picture"/>
          <p:cNvPicPr>
            <a:picLocks noChangeAspect="1" noChangeArrowheads="1"/>
          </p:cNvPicPr>
          <p:nvPr/>
        </p:nvPicPr>
        <p:blipFill>
          <a:blip r:embed="rId5"/>
          <a:srcRect l="7500" t="5087" r="9912" b="1192"/>
          <a:stretch>
            <a:fillRect/>
          </a:stretch>
        </p:blipFill>
        <p:spPr bwMode="auto">
          <a:xfrm>
            <a:off x="3714750" y="1295400"/>
            <a:ext cx="5124450" cy="411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0965" name="Rectangle 69"/>
          <p:cNvSpPr>
            <a:spLocks noChangeArrowheads="1"/>
          </p:cNvSpPr>
          <p:nvPr/>
        </p:nvSpPr>
        <p:spPr bwMode="auto">
          <a:xfrm>
            <a:off x="381000" y="0"/>
            <a:ext cx="2895600" cy="6858000"/>
          </a:xfrm>
          <a:prstGeom prst="rect">
            <a:avLst/>
          </a:prstGeom>
          <a:gradFill rotWithShape="1">
            <a:gsLst>
              <a:gs pos="0">
                <a:srgbClr val="FFEC9D">
                  <a:alpha val="94000"/>
                </a:srgbClr>
              </a:gs>
              <a:gs pos="50000">
                <a:srgbClr val="FFFFFF">
                  <a:alpha val="94000"/>
                </a:srgbClr>
              </a:gs>
              <a:gs pos="100000">
                <a:srgbClr val="FFEC9D">
                  <a:alpha val="94000"/>
                </a:srgbClr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55" name="Rectangle 59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56" name="Group 60"/>
          <p:cNvGrpSpPr>
            <a:grpSpLocks/>
          </p:cNvGrpSpPr>
          <p:nvPr/>
        </p:nvGrpSpPr>
        <p:grpSpPr bwMode="auto">
          <a:xfrm>
            <a:off x="1066800" y="5665788"/>
            <a:ext cx="7326313" cy="887412"/>
            <a:chOff x="857" y="3504"/>
            <a:chExt cx="4615" cy="559"/>
          </a:xfrm>
        </p:grpSpPr>
        <p:sp>
          <p:nvSpPr>
            <p:cNvPr id="80957" name="Text Box 61"/>
            <p:cNvSpPr txBox="1">
              <a:spLocks noChangeArrowheads="1"/>
            </p:cNvSpPr>
            <p:nvPr/>
          </p:nvSpPr>
          <p:spPr bwMode="auto">
            <a:xfrm>
              <a:off x="1049" y="3544"/>
              <a:ext cx="442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900" b="1" dirty="0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1900" b="1" u="sng" dirty="0">
                  <a:solidFill>
                    <a:schemeClr val="bg1"/>
                  </a:solidFill>
                  <a:latin typeface="Arial Narrow" pitchFamily="34" charset="0"/>
                </a:rPr>
                <a:t>120-year period</a:t>
              </a:r>
              <a:r>
                <a:rPr lang="en-US" sz="1900" b="1" dirty="0">
                  <a:solidFill>
                    <a:schemeClr val="bg1"/>
                  </a:solidFill>
                  <a:latin typeface="Arial Narrow" pitchFamily="34" charset="0"/>
                </a:rPr>
                <a:t> of the </a:t>
              </a:r>
              <a:r>
                <a:rPr lang="en-US" sz="1900" b="1" u="sng" dirty="0">
                  <a:solidFill>
                    <a:schemeClr val="bg1"/>
                  </a:solidFill>
                  <a:latin typeface="Arial Narrow" pitchFamily="34" charset="0"/>
                </a:rPr>
                <a:t>united kingdom</a:t>
              </a:r>
              <a:r>
                <a:rPr lang="en-US" sz="1900" b="1" dirty="0">
                  <a:solidFill>
                    <a:schemeClr val="bg1"/>
                  </a:solidFill>
                  <a:latin typeface="Arial Narrow" pitchFamily="34" charset="0"/>
                </a:rPr>
                <a:t> was formed as </a:t>
              </a:r>
              <a:r>
                <a:rPr lang="en-US" sz="1900" b="1" dirty="0">
                  <a:solidFill>
                    <a:srgbClr val="FFFF66"/>
                  </a:solidFill>
                  <a:latin typeface="Arial Narrow" pitchFamily="34" charset="0"/>
                </a:rPr>
                <a:t>King Saul </a:t>
              </a:r>
              <a:r>
                <a:rPr lang="en-US" sz="1900" b="1" dirty="0">
                  <a:solidFill>
                    <a:schemeClr val="bg1"/>
                  </a:solidFill>
                  <a:latin typeface="Arial Narrow" pitchFamily="34" charset="0"/>
                </a:rPr>
                <a:t>became faithless, and God’s Will to build the Temple was prolonged through the </a:t>
              </a:r>
              <a:r>
                <a:rPr lang="en-US" sz="1900" b="1" dirty="0">
                  <a:solidFill>
                    <a:srgbClr val="FFFF66"/>
                  </a:solidFill>
                  <a:latin typeface="Arial Narrow" pitchFamily="34" charset="0"/>
                </a:rPr>
                <a:t>two 40-year </a:t>
              </a:r>
              <a:r>
                <a:rPr lang="en-US" sz="1900" b="1" dirty="0">
                  <a:solidFill>
                    <a:schemeClr val="bg1"/>
                  </a:solidFill>
                  <a:latin typeface="Arial Narrow" pitchFamily="34" charset="0"/>
                </a:rPr>
                <a:t>reigns of King David and King Solomon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Arial Narrow" pitchFamily="34" charset="0"/>
                </a:rPr>
                <a:t>(p. 305).</a:t>
              </a:r>
              <a:endParaRPr lang="en-US" sz="16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80958" name="Text Box 62"/>
            <p:cNvSpPr txBox="1">
              <a:spLocks noChangeArrowheads="1"/>
            </p:cNvSpPr>
            <p:nvPr/>
          </p:nvSpPr>
          <p:spPr bwMode="auto">
            <a:xfrm>
              <a:off x="857" y="3504"/>
              <a:ext cx="1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0967" name="Group 71"/>
          <p:cNvGrpSpPr>
            <a:grpSpLocks/>
          </p:cNvGrpSpPr>
          <p:nvPr/>
        </p:nvGrpSpPr>
        <p:grpSpPr bwMode="auto">
          <a:xfrm>
            <a:off x="484188" y="1676400"/>
            <a:ext cx="2792412" cy="3873500"/>
            <a:chOff x="524" y="760"/>
            <a:chExt cx="1972" cy="2736"/>
          </a:xfrm>
        </p:grpSpPr>
        <p:pic>
          <p:nvPicPr>
            <p:cNvPr id="80968" name="Picture 72" descr="Solomon_United Monarchy from Website"/>
            <p:cNvPicPr>
              <a:picLocks noChangeAspect="1" noChangeArrowheads="1"/>
            </p:cNvPicPr>
            <p:nvPr/>
          </p:nvPicPr>
          <p:blipFill>
            <a:blip r:embed="rId6"/>
            <a:srcRect t="3389" r="867"/>
            <a:stretch>
              <a:fillRect/>
            </a:stretch>
          </p:blipFill>
          <p:spPr bwMode="auto">
            <a:xfrm>
              <a:off x="524" y="760"/>
              <a:ext cx="1972" cy="2736"/>
            </a:xfrm>
            <a:prstGeom prst="rect">
              <a:avLst/>
            </a:prstGeom>
            <a:noFill/>
          </p:spPr>
        </p:pic>
        <p:sp>
          <p:nvSpPr>
            <p:cNvPr id="80969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990" y="1260"/>
              <a:ext cx="1243" cy="18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36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pyrus"/>
                </a:rPr>
                <a:t>United</a:t>
              </a:r>
            </a:p>
            <a:p>
              <a:pPr algn="ctr"/>
              <a:endParaRPr lang="en-US" sz="3600" b="1" kern="10">
                <a:ln w="317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Papyrus"/>
              </a:endParaRPr>
            </a:p>
            <a:p>
              <a:pPr algn="ctr"/>
              <a:r>
                <a:rPr lang="en-US" sz="36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pyrus"/>
                </a:rPr>
                <a:t>Kingdom</a:t>
              </a:r>
            </a:p>
            <a:p>
              <a:pPr algn="ctr"/>
              <a:endParaRPr lang="en-US" sz="3600" b="1" kern="10">
                <a:ln w="317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Papyrus"/>
              </a:endParaRPr>
            </a:p>
            <a:p>
              <a:pPr algn="ctr"/>
              <a:r>
                <a:rPr lang="en-US" sz="36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pyrus"/>
                </a:rPr>
                <a:t>of</a:t>
              </a:r>
            </a:p>
            <a:p>
              <a:pPr algn="ctr"/>
              <a:endParaRPr lang="en-US" sz="3600" b="1" kern="10">
                <a:ln w="317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Papyrus"/>
              </a:endParaRPr>
            </a:p>
            <a:p>
              <a:pPr algn="ctr"/>
              <a:r>
                <a:rPr lang="en-US" sz="36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pyrus"/>
                </a:rPr>
                <a:t>Israel</a:t>
              </a:r>
            </a:p>
          </p:txBody>
        </p:sp>
      </p:grpSp>
      <p:pic>
        <p:nvPicPr>
          <p:cNvPr id="80970" name="Picture 74" descr="David King over Israel_2, by 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8463" y="1295400"/>
            <a:ext cx="3335337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8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0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809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8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0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45" grpId="0" animBg="1"/>
      <p:bldP spid="80946" grpId="0" animBg="1"/>
      <p:bldP spid="80946" grpId="1" animBg="1"/>
      <p:bldP spid="80948" grpId="0"/>
      <p:bldP spid="80949" grpId="0" animBg="1"/>
      <p:bldP spid="8096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5000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3276600" y="304800"/>
            <a:ext cx="2060575" cy="762000"/>
            <a:chOff x="2064" y="192"/>
            <a:chExt cx="1298" cy="480"/>
          </a:xfrm>
        </p:grpSpPr>
        <p:sp>
          <p:nvSpPr>
            <p:cNvPr id="82947" name="AutoShape 3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2064" y="255"/>
              <a:ext cx="1298" cy="3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606425" y="304800"/>
            <a:ext cx="2060575" cy="762000"/>
            <a:chOff x="2064" y="192"/>
            <a:chExt cx="1298" cy="480"/>
          </a:xfrm>
        </p:grpSpPr>
        <p:sp>
          <p:nvSpPr>
            <p:cNvPr id="82950" name="AutoShape 6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2064" y="202"/>
              <a:ext cx="129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 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876800" y="1614488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Slavery in Egypt</a:t>
            </a:r>
          </a:p>
        </p:txBody>
      </p:sp>
      <p:grpSp>
        <p:nvGrpSpPr>
          <p:cNvPr id="82953" name="Group 9"/>
          <p:cNvGrpSpPr>
            <a:grpSpLocks/>
          </p:cNvGrpSpPr>
          <p:nvPr/>
        </p:nvGrpSpPr>
        <p:grpSpPr bwMode="auto">
          <a:xfrm>
            <a:off x="1768475" y="1492250"/>
            <a:ext cx="457200" cy="3667125"/>
            <a:chOff x="1114" y="940"/>
            <a:chExt cx="288" cy="2310"/>
          </a:xfrm>
        </p:grpSpPr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2956" name="Group 12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82957" name="Line 13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58" name="Line 14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59" name="Line 15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60" name="Line 16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61" name="Line 17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62" name="Line 18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963" name="Line 19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990600" y="2551113"/>
            <a:ext cx="1066800" cy="325437"/>
            <a:chOff x="1056" y="1511"/>
            <a:chExt cx="672" cy="205"/>
          </a:xfrm>
        </p:grpSpPr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990600" y="1935163"/>
            <a:ext cx="1066800" cy="350837"/>
            <a:chOff x="1056" y="1123"/>
            <a:chExt cx="672" cy="221"/>
          </a:xfrm>
        </p:grpSpPr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82970" name="Group 26"/>
          <p:cNvGrpSpPr>
            <a:grpSpLocks/>
          </p:cNvGrpSpPr>
          <p:nvPr/>
        </p:nvGrpSpPr>
        <p:grpSpPr bwMode="auto">
          <a:xfrm>
            <a:off x="990600" y="1295400"/>
            <a:ext cx="1066800" cy="350838"/>
            <a:chOff x="1056" y="739"/>
            <a:chExt cx="672" cy="221"/>
          </a:xfrm>
        </p:grpSpPr>
        <p:sp>
          <p:nvSpPr>
            <p:cNvPr id="82971" name="Oval 27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2" name="Text Box 28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990600" y="4983163"/>
            <a:ext cx="1066800" cy="350837"/>
            <a:chOff x="1056" y="3043"/>
            <a:chExt cx="672" cy="221"/>
          </a:xfrm>
        </p:grpSpPr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sp>
        <p:nvSpPr>
          <p:cNvPr id="82976" name="WordArt 32"/>
          <p:cNvSpPr>
            <a:spLocks noChangeArrowheads="1" noChangeShapeType="1" noTextEdit="1"/>
          </p:cNvSpPr>
          <p:nvPr/>
        </p:nvSpPr>
        <p:spPr bwMode="auto">
          <a:xfrm>
            <a:off x="4114800" y="1754188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82977" name="Line 33"/>
          <p:cNvSpPr>
            <a:spLocks noChangeShapeType="1"/>
          </p:cNvSpPr>
          <p:nvPr/>
        </p:nvSpPr>
        <p:spPr bwMode="auto">
          <a:xfrm>
            <a:off x="4456113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78" name="Text Box 34"/>
          <p:cNvSpPr txBox="1">
            <a:spLocks noChangeArrowheads="1"/>
          </p:cNvSpPr>
          <p:nvPr/>
        </p:nvSpPr>
        <p:spPr bwMode="auto">
          <a:xfrm>
            <a:off x="4876800" y="2224088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Period of judges</a:t>
            </a:r>
          </a:p>
        </p:txBody>
      </p:sp>
      <p:sp>
        <p:nvSpPr>
          <p:cNvPr id="82979" name="WordArt 35"/>
          <p:cNvSpPr>
            <a:spLocks noChangeArrowheads="1" noChangeShapeType="1" noTextEdit="1"/>
          </p:cNvSpPr>
          <p:nvPr/>
        </p:nvSpPr>
        <p:spPr bwMode="auto">
          <a:xfrm>
            <a:off x="4114800" y="23479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82980" name="Line 36"/>
          <p:cNvSpPr>
            <a:spLocks noChangeShapeType="1"/>
          </p:cNvSpPr>
          <p:nvPr/>
        </p:nvSpPr>
        <p:spPr bwMode="auto">
          <a:xfrm>
            <a:off x="4456113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>
            <a:off x="4456113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4456113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83" name="Text Box 39"/>
          <p:cNvSpPr txBox="1">
            <a:spLocks noChangeArrowheads="1"/>
          </p:cNvSpPr>
          <p:nvPr/>
        </p:nvSpPr>
        <p:spPr bwMode="auto">
          <a:xfrm>
            <a:off x="4876800" y="2849563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5600AC"/>
                </a:solidFill>
              </a:rPr>
              <a:t>United kingdom</a:t>
            </a:r>
          </a:p>
        </p:txBody>
      </p:sp>
      <p:sp>
        <p:nvSpPr>
          <p:cNvPr id="82984" name="WordArt 40"/>
          <p:cNvSpPr>
            <a:spLocks noChangeArrowheads="1" noChangeShapeType="1" noTextEdit="1"/>
          </p:cNvSpPr>
          <p:nvPr/>
        </p:nvSpPr>
        <p:spPr bwMode="auto">
          <a:xfrm>
            <a:off x="4114800" y="29622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82985" name="Line 41"/>
          <p:cNvSpPr>
            <a:spLocks noChangeShapeType="1"/>
          </p:cNvSpPr>
          <p:nvPr/>
        </p:nvSpPr>
        <p:spPr bwMode="auto">
          <a:xfrm>
            <a:off x="4227513" y="33305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86" name="Line 42"/>
          <p:cNvSpPr>
            <a:spLocks noChangeShapeType="1"/>
          </p:cNvSpPr>
          <p:nvPr/>
        </p:nvSpPr>
        <p:spPr bwMode="auto">
          <a:xfrm>
            <a:off x="4227513" y="39401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87" name="Text Box 43"/>
          <p:cNvSpPr txBox="1">
            <a:spLocks noChangeArrowheads="1"/>
          </p:cNvSpPr>
          <p:nvPr/>
        </p:nvSpPr>
        <p:spPr bwMode="auto">
          <a:xfrm>
            <a:off x="4876800" y="3443288"/>
            <a:ext cx="2514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5600AC"/>
                </a:solidFill>
              </a:rPr>
              <a:t>Divided kingdoms</a:t>
            </a:r>
          </a:p>
        </p:txBody>
      </p:sp>
      <p:sp>
        <p:nvSpPr>
          <p:cNvPr id="82988" name="WordArt 44"/>
          <p:cNvSpPr>
            <a:spLocks noChangeArrowheads="1" noChangeShapeType="1" noTextEdit="1"/>
          </p:cNvSpPr>
          <p:nvPr/>
        </p:nvSpPr>
        <p:spPr bwMode="auto">
          <a:xfrm>
            <a:off x="4114800" y="35671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82989" name="Line 45"/>
          <p:cNvSpPr>
            <a:spLocks noChangeShapeType="1"/>
          </p:cNvSpPr>
          <p:nvPr/>
        </p:nvSpPr>
        <p:spPr bwMode="auto">
          <a:xfrm>
            <a:off x="304800" y="1219200"/>
            <a:ext cx="3124200" cy="0"/>
          </a:xfrm>
          <a:prstGeom prst="line">
            <a:avLst/>
          </a:prstGeom>
          <a:noFill/>
          <a:ln w="76200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2990" name="Group 46"/>
          <p:cNvGrpSpPr>
            <a:grpSpLocks/>
          </p:cNvGrpSpPr>
          <p:nvPr/>
        </p:nvGrpSpPr>
        <p:grpSpPr bwMode="auto">
          <a:xfrm>
            <a:off x="3273425" y="1949450"/>
            <a:ext cx="1411288" cy="336550"/>
            <a:chOff x="2062" y="1228"/>
            <a:chExt cx="889" cy="212"/>
          </a:xfrm>
        </p:grpSpPr>
        <p:grpSp>
          <p:nvGrpSpPr>
            <p:cNvPr id="82991" name="Group 47"/>
            <p:cNvGrpSpPr>
              <a:grpSpLocks/>
            </p:cNvGrpSpPr>
            <p:nvPr/>
          </p:nvGrpSpPr>
          <p:grpSpPr bwMode="auto">
            <a:xfrm>
              <a:off x="2062" y="1228"/>
              <a:ext cx="672" cy="212"/>
              <a:chOff x="2377" y="1219"/>
              <a:chExt cx="672" cy="212"/>
            </a:xfrm>
          </p:grpSpPr>
          <p:sp>
            <p:nvSpPr>
              <p:cNvPr id="82992" name="Oval 48"/>
              <p:cNvSpPr>
                <a:spLocks noChangeArrowheads="1"/>
              </p:cNvSpPr>
              <p:nvPr/>
            </p:nvSpPr>
            <p:spPr bwMode="auto">
              <a:xfrm>
                <a:off x="2450" y="122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3" name="Text Box 49"/>
              <p:cNvSpPr txBox="1">
                <a:spLocks noChangeArrowheads="1"/>
              </p:cNvSpPr>
              <p:nvPr/>
            </p:nvSpPr>
            <p:spPr bwMode="auto">
              <a:xfrm>
                <a:off x="2377" y="1219"/>
                <a:ext cx="672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000066"/>
                    </a:solidFill>
                  </a:rPr>
                  <a:t>Moses</a:t>
                </a:r>
              </a:p>
            </p:txBody>
          </p:sp>
        </p:grpSp>
        <p:sp>
          <p:nvSpPr>
            <p:cNvPr id="82994" name="Line 50"/>
            <p:cNvSpPr>
              <a:spLocks noChangeShapeType="1"/>
            </p:cNvSpPr>
            <p:nvPr/>
          </p:nvSpPr>
          <p:spPr bwMode="auto">
            <a:xfrm>
              <a:off x="2663" y="1330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2995" name="Group 51"/>
          <p:cNvGrpSpPr>
            <a:grpSpLocks/>
          </p:cNvGrpSpPr>
          <p:nvPr/>
        </p:nvGrpSpPr>
        <p:grpSpPr bwMode="auto">
          <a:xfrm>
            <a:off x="3273425" y="1317625"/>
            <a:ext cx="1411288" cy="325438"/>
            <a:chOff x="2062" y="830"/>
            <a:chExt cx="889" cy="205"/>
          </a:xfrm>
        </p:grpSpPr>
        <p:sp>
          <p:nvSpPr>
            <p:cNvPr id="82996" name="Line 52"/>
            <p:cNvSpPr>
              <a:spLocks noChangeShapeType="1"/>
            </p:cNvSpPr>
            <p:nvPr/>
          </p:nvSpPr>
          <p:spPr bwMode="auto">
            <a:xfrm>
              <a:off x="2663" y="939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2997" name="Group 53"/>
            <p:cNvGrpSpPr>
              <a:grpSpLocks/>
            </p:cNvGrpSpPr>
            <p:nvPr/>
          </p:nvGrpSpPr>
          <p:grpSpPr bwMode="auto">
            <a:xfrm>
              <a:off x="2062" y="830"/>
              <a:ext cx="672" cy="205"/>
              <a:chOff x="2400" y="830"/>
              <a:chExt cx="672" cy="205"/>
            </a:xfrm>
          </p:grpSpPr>
          <p:sp>
            <p:nvSpPr>
              <p:cNvPr id="82998" name="Oval 54"/>
              <p:cNvSpPr>
                <a:spLocks noChangeArrowheads="1"/>
              </p:cNvSpPr>
              <p:nvPr/>
            </p:nvSpPr>
            <p:spPr bwMode="auto">
              <a:xfrm>
                <a:off x="2473" y="830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9" name="Text Box 55"/>
              <p:cNvSpPr txBox="1">
                <a:spLocks noChangeArrowheads="1"/>
              </p:cNvSpPr>
              <p:nvPr/>
            </p:nvSpPr>
            <p:spPr bwMode="auto">
              <a:xfrm>
                <a:off x="2400" y="840"/>
                <a:ext cx="672" cy="18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300" b="1">
                    <a:solidFill>
                      <a:srgbClr val="000066"/>
                    </a:solidFill>
                  </a:rPr>
                  <a:t>Abraham</a:t>
                </a:r>
              </a:p>
            </p:txBody>
          </p:sp>
        </p:grpSp>
      </p:grpSp>
      <p:grpSp>
        <p:nvGrpSpPr>
          <p:cNvPr id="83000" name="Group 56"/>
          <p:cNvGrpSpPr>
            <a:grpSpLocks/>
          </p:cNvGrpSpPr>
          <p:nvPr/>
        </p:nvGrpSpPr>
        <p:grpSpPr bwMode="auto">
          <a:xfrm>
            <a:off x="3273425" y="2544763"/>
            <a:ext cx="1411288" cy="350837"/>
            <a:chOff x="2062" y="1603"/>
            <a:chExt cx="889" cy="221"/>
          </a:xfrm>
        </p:grpSpPr>
        <p:sp>
          <p:nvSpPr>
            <p:cNvPr id="83001" name="Line 57"/>
            <p:cNvSpPr>
              <a:spLocks noChangeShapeType="1"/>
            </p:cNvSpPr>
            <p:nvPr/>
          </p:nvSpPr>
          <p:spPr bwMode="auto">
            <a:xfrm>
              <a:off x="2663" y="1714"/>
              <a:ext cx="288" cy="0"/>
            </a:xfrm>
            <a:prstGeom prst="line">
              <a:avLst/>
            </a:prstGeom>
            <a:noFill/>
            <a:ln w="28575">
              <a:solidFill>
                <a:srgbClr val="5600A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3002" name="Group 58"/>
            <p:cNvGrpSpPr>
              <a:grpSpLocks/>
            </p:cNvGrpSpPr>
            <p:nvPr/>
          </p:nvGrpSpPr>
          <p:grpSpPr bwMode="auto">
            <a:xfrm>
              <a:off x="2062" y="1603"/>
              <a:ext cx="672" cy="221"/>
              <a:chOff x="2592" y="1459"/>
              <a:chExt cx="672" cy="221"/>
            </a:xfrm>
          </p:grpSpPr>
          <p:sp>
            <p:nvSpPr>
              <p:cNvPr id="83003" name="Oval 59"/>
              <p:cNvSpPr>
                <a:spLocks noChangeArrowheads="1"/>
              </p:cNvSpPr>
              <p:nvPr/>
            </p:nvSpPr>
            <p:spPr bwMode="auto">
              <a:xfrm>
                <a:off x="2665" y="1467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04" name="Text Box 60"/>
              <p:cNvSpPr txBox="1">
                <a:spLocks noChangeArrowheads="1"/>
              </p:cNvSpPr>
              <p:nvPr/>
            </p:nvSpPr>
            <p:spPr bwMode="auto">
              <a:xfrm>
                <a:off x="2592" y="1459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5D00BA"/>
                    </a:solidFill>
                  </a:rPr>
                  <a:t>Saul</a:t>
                </a:r>
              </a:p>
            </p:txBody>
          </p:sp>
        </p:grpSp>
      </p:grpSp>
      <p:pic>
        <p:nvPicPr>
          <p:cNvPr id="83013" name="Picture 69" descr="The judgment of Solomon - Free Picture"/>
          <p:cNvPicPr>
            <a:picLocks noChangeAspect="1" noChangeArrowheads="1"/>
          </p:cNvPicPr>
          <p:nvPr/>
        </p:nvPicPr>
        <p:blipFill>
          <a:blip r:embed="rId3"/>
          <a:srcRect l="7500" t="5087" r="9912" b="1192"/>
          <a:stretch>
            <a:fillRect/>
          </a:stretch>
        </p:blipFill>
        <p:spPr bwMode="auto">
          <a:xfrm>
            <a:off x="3714750" y="1295400"/>
            <a:ext cx="5124450" cy="411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3019" name="Rectangle 75"/>
          <p:cNvSpPr>
            <a:spLocks noChangeArrowheads="1"/>
          </p:cNvSpPr>
          <p:nvPr/>
        </p:nvSpPr>
        <p:spPr bwMode="auto">
          <a:xfrm>
            <a:off x="381000" y="0"/>
            <a:ext cx="2895600" cy="6858000"/>
          </a:xfrm>
          <a:prstGeom prst="rect">
            <a:avLst/>
          </a:prstGeom>
          <a:gradFill rotWithShape="1">
            <a:gsLst>
              <a:gs pos="0">
                <a:srgbClr val="FFEC9D">
                  <a:alpha val="94000"/>
                </a:srgbClr>
              </a:gs>
              <a:gs pos="50000">
                <a:srgbClr val="FFFFFF">
                  <a:alpha val="94000"/>
                </a:srgbClr>
              </a:gs>
              <a:gs pos="100000">
                <a:srgbClr val="FFEC9D">
                  <a:alpha val="94000"/>
                </a:srgbClr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83018" name="Picture 74" descr="David King over Israel_2, by 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3" y="1295400"/>
            <a:ext cx="3335337" cy="4114800"/>
          </a:xfrm>
          <a:prstGeom prst="rect">
            <a:avLst/>
          </a:prstGeom>
          <a:noFill/>
        </p:spPr>
      </p:pic>
      <p:grpSp>
        <p:nvGrpSpPr>
          <p:cNvPr id="83005" name="Group 61"/>
          <p:cNvGrpSpPr>
            <a:grpSpLocks/>
          </p:cNvGrpSpPr>
          <p:nvPr/>
        </p:nvGrpSpPr>
        <p:grpSpPr bwMode="auto">
          <a:xfrm>
            <a:off x="0" y="1066800"/>
            <a:ext cx="3344863" cy="4495800"/>
            <a:chOff x="432" y="720"/>
            <a:chExt cx="1986" cy="2670"/>
          </a:xfrm>
        </p:grpSpPr>
        <p:grpSp>
          <p:nvGrpSpPr>
            <p:cNvPr id="83006" name="Group 62"/>
            <p:cNvGrpSpPr>
              <a:grpSpLocks/>
            </p:cNvGrpSpPr>
            <p:nvPr/>
          </p:nvGrpSpPr>
          <p:grpSpPr bwMode="auto">
            <a:xfrm>
              <a:off x="432" y="720"/>
              <a:ext cx="1986" cy="2670"/>
              <a:chOff x="288" y="672"/>
              <a:chExt cx="1986" cy="2670"/>
            </a:xfrm>
          </p:grpSpPr>
          <p:pic>
            <p:nvPicPr>
              <p:cNvPr id="83007" name="Picture 63" descr="Israel-Judah Map 6 renewed copy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8" y="672"/>
                <a:ext cx="1986" cy="2670"/>
              </a:xfrm>
              <a:prstGeom prst="rect">
                <a:avLst/>
              </a:prstGeom>
              <a:noFill/>
            </p:spPr>
          </p:pic>
          <p:sp>
            <p:nvSpPr>
              <p:cNvPr id="83008" name="Text Box 64"/>
              <p:cNvSpPr txBox="1">
                <a:spLocks noChangeArrowheads="1"/>
              </p:cNvSpPr>
              <p:nvPr/>
            </p:nvSpPr>
            <p:spPr bwMode="auto">
              <a:xfrm>
                <a:off x="1027" y="1680"/>
                <a:ext cx="639" cy="54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rgbClr val="6633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Kingdom</a:t>
                </a:r>
              </a:p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 of</a:t>
                </a:r>
              </a:p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Israel</a:t>
                </a:r>
              </a:p>
            </p:txBody>
          </p:sp>
          <p:sp>
            <p:nvSpPr>
              <p:cNvPr id="83009" name="Text Box 65"/>
              <p:cNvSpPr txBox="1">
                <a:spLocks noChangeArrowheads="1"/>
              </p:cNvSpPr>
              <p:nvPr/>
            </p:nvSpPr>
            <p:spPr bwMode="auto">
              <a:xfrm>
                <a:off x="594" y="2688"/>
                <a:ext cx="638" cy="54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6633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Kingdom</a:t>
                </a:r>
              </a:p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of</a:t>
                </a:r>
              </a:p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Judah</a:t>
                </a:r>
              </a:p>
            </p:txBody>
          </p:sp>
        </p:grpSp>
        <p:sp>
          <p:nvSpPr>
            <p:cNvPr id="83010" name="WordArt 66"/>
            <p:cNvSpPr>
              <a:spLocks noChangeArrowheads="1" noChangeShapeType="1" noTextEdit="1"/>
            </p:cNvSpPr>
            <p:nvPr/>
          </p:nvSpPr>
          <p:spPr bwMode="auto">
            <a:xfrm rot="-3681784">
              <a:off x="1164" y="1029"/>
              <a:ext cx="485" cy="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noFill/>
                  <a:latin typeface="Papyrus"/>
                </a:rPr>
                <a:t>Phoenicia</a:t>
              </a:r>
            </a:p>
          </p:txBody>
        </p:sp>
        <p:sp>
          <p:nvSpPr>
            <p:cNvPr id="83011" name="WordArt 67"/>
            <p:cNvSpPr>
              <a:spLocks noChangeArrowheads="1" noChangeShapeType="1" noTextEdit="1"/>
            </p:cNvSpPr>
            <p:nvPr/>
          </p:nvSpPr>
          <p:spPr bwMode="auto">
            <a:xfrm rot="17442305">
              <a:off x="1366" y="2711"/>
              <a:ext cx="288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solidFill>
                    <a:srgbClr val="663300"/>
                  </a:solidFill>
                  <a:latin typeface="Papyrus"/>
                </a:rPr>
                <a:t>Dead Sea</a:t>
              </a:r>
            </a:p>
          </p:txBody>
        </p:sp>
        <p:sp>
          <p:nvSpPr>
            <p:cNvPr id="83012" name="WordArt 68"/>
            <p:cNvSpPr>
              <a:spLocks noChangeArrowheads="1" noChangeShapeType="1" noTextEdit="1"/>
            </p:cNvSpPr>
            <p:nvPr/>
          </p:nvSpPr>
          <p:spPr bwMode="auto">
            <a:xfrm rot="-3681784">
              <a:off x="496" y="2614"/>
              <a:ext cx="485" cy="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noFill/>
                  <a:latin typeface="Papyrus"/>
                </a:rPr>
                <a:t>Philistia</a:t>
              </a:r>
            </a:p>
          </p:txBody>
        </p:sp>
      </p:grpSp>
      <p:sp>
        <p:nvSpPr>
          <p:cNvPr id="83014" name="Rectangle 70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15" name="Group 71"/>
          <p:cNvGrpSpPr>
            <a:grpSpLocks/>
          </p:cNvGrpSpPr>
          <p:nvPr/>
        </p:nvGrpSpPr>
        <p:grpSpPr bwMode="auto">
          <a:xfrm>
            <a:off x="1131888" y="5664200"/>
            <a:ext cx="6945312" cy="889000"/>
            <a:chOff x="672" y="3504"/>
            <a:chExt cx="4375" cy="560"/>
          </a:xfrm>
        </p:grpSpPr>
        <p:sp>
          <p:nvSpPr>
            <p:cNvPr id="83016" name="Text Box 72"/>
            <p:cNvSpPr txBox="1">
              <a:spLocks noChangeArrowheads="1"/>
            </p:cNvSpPr>
            <p:nvPr/>
          </p:nvSpPr>
          <p:spPr bwMode="auto">
            <a:xfrm>
              <a:off x="864" y="3544"/>
              <a:ext cx="418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400-year period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of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divided kingdoms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of north and south was the time when the united kingdom was divided into Israel in the north and Judah in the south due to their faithlessness.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83017" name="Text Box 73"/>
            <p:cNvSpPr txBox="1">
              <a:spLocks noChangeArrowheads="1"/>
            </p:cNvSpPr>
            <p:nvPr/>
          </p:nvSpPr>
          <p:spPr bwMode="auto">
            <a:xfrm>
              <a:off x="672" y="3504"/>
              <a:ext cx="1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3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829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2" grpId="0" animBg="1"/>
      <p:bldP spid="82986" grpId="0" animBg="1"/>
      <p:bldP spid="82987" grpId="0"/>
      <p:bldP spid="82988" grpId="0" animBg="1"/>
      <p:bldP spid="82988" grpId="1" animBg="1"/>
      <p:bldP spid="830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1147763" y="3292475"/>
            <a:ext cx="2057400" cy="8080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052763" y="3276600"/>
            <a:ext cx="381000" cy="457200"/>
          </a:xfrm>
          <a:prstGeom prst="ellipse">
            <a:avLst/>
          </a:prstGeom>
          <a:solidFill>
            <a:srgbClr val="FFF4C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223963" y="3352800"/>
            <a:ext cx="1905000" cy="685800"/>
          </a:xfrm>
          <a:prstGeom prst="ellipse">
            <a:avLst/>
          </a:prstGeom>
          <a:gradFill rotWithShape="1">
            <a:gsLst>
              <a:gs pos="0">
                <a:srgbClr val="FFE0D9"/>
              </a:gs>
              <a:gs pos="100000">
                <a:srgbClr val="FF876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452563" y="2362200"/>
            <a:ext cx="1447800" cy="6858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2750552">
            <a:off x="2504282" y="2396331"/>
            <a:ext cx="719138" cy="320675"/>
          </a:xfrm>
          <a:prstGeom prst="ellipse">
            <a:avLst/>
          </a:prstGeom>
          <a:solidFill>
            <a:srgbClr val="FFF5CD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528763" y="2438400"/>
            <a:ext cx="1295400" cy="533400"/>
          </a:xfrm>
          <a:prstGeom prst="ellipse">
            <a:avLst/>
          </a:prstGeom>
          <a:gradFill rotWithShape="1">
            <a:gsLst>
              <a:gs pos="0">
                <a:srgbClr val="DDDDFF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66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681163" y="1676400"/>
            <a:ext cx="990600" cy="457200"/>
          </a:xfrm>
          <a:prstGeom prst="ellipse">
            <a:avLst/>
          </a:prstGeom>
          <a:noFill/>
          <a:ln w="28575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1414463" y="5667375"/>
            <a:ext cx="6357937" cy="885825"/>
            <a:chOff x="843" y="3540"/>
            <a:chExt cx="4005" cy="558"/>
          </a:xfrm>
        </p:grpSpPr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056" y="3578"/>
              <a:ext cx="379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When a period of history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repeats the events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of a previous period, albeit with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differences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in scope and degree, the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two periods are called parallel providential periods </a:t>
              </a:r>
              <a:r>
                <a:rPr lang="en-US" sz="1600" dirty="0">
                  <a:solidFill>
                    <a:schemeClr val="bg1"/>
                  </a:solidFill>
                  <a:latin typeface="Arial Narrow" pitchFamily="34" charset="0"/>
                </a:rPr>
                <a:t>(p. 289). </a:t>
              </a:r>
              <a:endParaRPr lang="en-US" sz="16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843" y="3540"/>
              <a:ext cx="2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4243388" y="3581400"/>
            <a:ext cx="42386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latin typeface="Papyrus"/>
              </a:rPr>
              <a:t>Repeat the events</a:t>
            </a:r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4114800" y="4343400"/>
            <a:ext cx="449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latin typeface="Papyrus"/>
              </a:rPr>
              <a:t>of a previous period</a:t>
            </a: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 rot="10656843">
            <a:off x="1985963" y="4114800"/>
            <a:ext cx="533400" cy="76200"/>
          </a:xfrm>
          <a:prstGeom prst="rect">
            <a:avLst/>
          </a:prstGeom>
        </p:spPr>
        <p:txBody>
          <a:bodyPr vert="wordArtVert"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auto"/>
            <a:r>
              <a:rPr lang="en-US" sz="3600" kern="10">
                <a:ln w="92075">
                  <a:solidFill>
                    <a:srgbClr val="F42E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)</a:t>
            </a:r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 rot="10632532">
            <a:off x="2012950" y="3048000"/>
            <a:ext cx="466725" cy="76200"/>
          </a:xfrm>
          <a:prstGeom prst="rect">
            <a:avLst/>
          </a:prstGeom>
        </p:spPr>
        <p:txBody>
          <a:bodyPr vert="wordArtVert"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auto"/>
            <a:r>
              <a:rPr lang="en-US" sz="3600" kern="10"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)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 rot="10644066">
            <a:off x="2043113" y="2133600"/>
            <a:ext cx="341312" cy="76200"/>
          </a:xfrm>
          <a:prstGeom prst="rect">
            <a:avLst/>
          </a:prstGeom>
        </p:spPr>
        <p:txBody>
          <a:bodyPr vert="wordArtVert"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auto"/>
            <a:r>
              <a:rPr lang="en-US" sz="3600" kern="10">
                <a:ln w="571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)</a:t>
            </a: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2098675" y="2286000"/>
            <a:ext cx="228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26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</a:t>
            </a:r>
          </a:p>
        </p:txBody>
      </p:sp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>
            <a:off x="2022475" y="4283075"/>
            <a:ext cx="381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A''</a:t>
            </a:r>
          </a:p>
        </p:txBody>
      </p:sp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>
            <a:off x="2060575" y="3200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A'</a:t>
            </a:r>
          </a:p>
        </p:txBody>
      </p:sp>
      <p:sp>
        <p:nvSpPr>
          <p:cNvPr id="11285" name="Arc 21"/>
          <p:cNvSpPr>
            <a:spLocks/>
          </p:cNvSpPr>
          <p:nvPr/>
        </p:nvSpPr>
        <p:spPr bwMode="auto">
          <a:xfrm rot="349796">
            <a:off x="2444750" y="3444875"/>
            <a:ext cx="1060450" cy="1355725"/>
          </a:xfrm>
          <a:custGeom>
            <a:avLst/>
            <a:gdLst>
              <a:gd name="G0" fmla="+- 0 0 0"/>
              <a:gd name="G1" fmla="+- 19371 0 0"/>
              <a:gd name="G2" fmla="+- 21600 0 0"/>
              <a:gd name="T0" fmla="*/ 9556 w 21600"/>
              <a:gd name="T1" fmla="*/ 0 h 31869"/>
              <a:gd name="T2" fmla="*/ 17617 w 21600"/>
              <a:gd name="T3" fmla="*/ 31869 h 31869"/>
              <a:gd name="T4" fmla="*/ 0 w 21600"/>
              <a:gd name="T5" fmla="*/ 19371 h 31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869" fill="none" extrusionOk="0">
                <a:moveTo>
                  <a:pt x="9556" y="-1"/>
                </a:moveTo>
                <a:cubicBezTo>
                  <a:pt x="16930" y="3637"/>
                  <a:pt x="21600" y="11147"/>
                  <a:pt x="21600" y="19371"/>
                </a:cubicBezTo>
                <a:cubicBezTo>
                  <a:pt x="21600" y="23849"/>
                  <a:pt x="20208" y="28216"/>
                  <a:pt x="17617" y="31869"/>
                </a:cubicBezTo>
              </a:path>
              <a:path w="21600" h="31869" stroke="0" extrusionOk="0">
                <a:moveTo>
                  <a:pt x="9556" y="-1"/>
                </a:moveTo>
                <a:cubicBezTo>
                  <a:pt x="16930" y="3637"/>
                  <a:pt x="21600" y="11147"/>
                  <a:pt x="21600" y="19371"/>
                </a:cubicBezTo>
                <a:cubicBezTo>
                  <a:pt x="21600" y="23849"/>
                  <a:pt x="20208" y="28216"/>
                  <a:pt x="17617" y="31869"/>
                </a:cubicBezTo>
                <a:lnTo>
                  <a:pt x="0" y="19371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6" name="Arc 22"/>
          <p:cNvSpPr>
            <a:spLocks/>
          </p:cNvSpPr>
          <p:nvPr/>
        </p:nvSpPr>
        <p:spPr bwMode="auto">
          <a:xfrm rot="58139656">
            <a:off x="2070100" y="2752725"/>
            <a:ext cx="1531938" cy="731838"/>
          </a:xfrm>
          <a:custGeom>
            <a:avLst/>
            <a:gdLst>
              <a:gd name="G0" fmla="+- 17813 0 0"/>
              <a:gd name="G1" fmla="+- 0 0 0"/>
              <a:gd name="G2" fmla="+- 21600 0 0"/>
              <a:gd name="T0" fmla="*/ 36769 w 36769"/>
              <a:gd name="T1" fmla="*/ 10355 h 21600"/>
              <a:gd name="T2" fmla="*/ 0 w 36769"/>
              <a:gd name="T3" fmla="*/ 12217 h 21600"/>
              <a:gd name="T4" fmla="*/ 17813 w 3676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769" h="21600" fill="none" extrusionOk="0">
                <a:moveTo>
                  <a:pt x="36769" y="10355"/>
                </a:moveTo>
                <a:cubicBezTo>
                  <a:pt x="32982" y="17287"/>
                  <a:pt x="25712" y="21599"/>
                  <a:pt x="17813" y="21600"/>
                </a:cubicBezTo>
                <a:cubicBezTo>
                  <a:pt x="10691" y="21600"/>
                  <a:pt x="4027" y="18089"/>
                  <a:pt x="-1" y="12217"/>
                </a:cubicBezTo>
              </a:path>
              <a:path w="36769" h="21600" stroke="0" extrusionOk="0">
                <a:moveTo>
                  <a:pt x="36769" y="10355"/>
                </a:moveTo>
                <a:cubicBezTo>
                  <a:pt x="32982" y="17287"/>
                  <a:pt x="25712" y="21599"/>
                  <a:pt x="17813" y="21600"/>
                </a:cubicBezTo>
                <a:cubicBezTo>
                  <a:pt x="10691" y="21600"/>
                  <a:pt x="4027" y="18089"/>
                  <a:pt x="-1" y="12217"/>
                </a:cubicBezTo>
                <a:lnTo>
                  <a:pt x="17813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 rot="2750552">
            <a:off x="2498725" y="1697038"/>
            <a:ext cx="331788" cy="290512"/>
          </a:xfrm>
          <a:prstGeom prst="ellipse">
            <a:avLst/>
          </a:prstGeom>
          <a:solidFill>
            <a:srgbClr val="FFF8D9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8" name="Arc 24"/>
          <p:cNvSpPr>
            <a:spLocks/>
          </p:cNvSpPr>
          <p:nvPr/>
        </p:nvSpPr>
        <p:spPr bwMode="auto">
          <a:xfrm rot="-804139">
            <a:off x="2217738" y="1735138"/>
            <a:ext cx="754062" cy="1122362"/>
          </a:xfrm>
          <a:custGeom>
            <a:avLst/>
            <a:gdLst>
              <a:gd name="G0" fmla="+- 0 0 0"/>
              <a:gd name="G1" fmla="+- 17749 0 0"/>
              <a:gd name="G2" fmla="+- 21600 0 0"/>
              <a:gd name="T0" fmla="*/ 12310 w 21600"/>
              <a:gd name="T1" fmla="*/ 0 h 33701"/>
              <a:gd name="T2" fmla="*/ 14564 w 21600"/>
              <a:gd name="T3" fmla="*/ 33701 h 33701"/>
              <a:gd name="T4" fmla="*/ 0 w 21600"/>
              <a:gd name="T5" fmla="*/ 17749 h 3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701" fill="none" extrusionOk="0">
                <a:moveTo>
                  <a:pt x="12309" y="0"/>
                </a:moveTo>
                <a:cubicBezTo>
                  <a:pt x="18128" y="4035"/>
                  <a:pt x="21600" y="10667"/>
                  <a:pt x="21600" y="17749"/>
                </a:cubicBezTo>
                <a:cubicBezTo>
                  <a:pt x="21600" y="23818"/>
                  <a:pt x="19046" y="29608"/>
                  <a:pt x="14563" y="33700"/>
                </a:cubicBezTo>
              </a:path>
              <a:path w="21600" h="33701" stroke="0" extrusionOk="0">
                <a:moveTo>
                  <a:pt x="12309" y="0"/>
                </a:moveTo>
                <a:cubicBezTo>
                  <a:pt x="18128" y="4035"/>
                  <a:pt x="21600" y="10667"/>
                  <a:pt x="21600" y="17749"/>
                </a:cubicBezTo>
                <a:cubicBezTo>
                  <a:pt x="21600" y="23818"/>
                  <a:pt x="19046" y="29608"/>
                  <a:pt x="14563" y="33700"/>
                </a:cubicBezTo>
                <a:lnTo>
                  <a:pt x="0" y="17749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9" name="Arc 25"/>
          <p:cNvSpPr>
            <a:spLocks/>
          </p:cNvSpPr>
          <p:nvPr/>
        </p:nvSpPr>
        <p:spPr bwMode="auto">
          <a:xfrm rot="-23259602">
            <a:off x="1920875" y="1524000"/>
            <a:ext cx="838200" cy="598488"/>
          </a:xfrm>
          <a:custGeom>
            <a:avLst/>
            <a:gdLst>
              <a:gd name="G0" fmla="+- 0 0 0"/>
              <a:gd name="G1" fmla="+- 10180 0 0"/>
              <a:gd name="G2" fmla="+- 21600 0 0"/>
              <a:gd name="T0" fmla="*/ 19051 w 21600"/>
              <a:gd name="T1" fmla="*/ 0 h 26043"/>
              <a:gd name="T2" fmla="*/ 14660 w 21600"/>
              <a:gd name="T3" fmla="*/ 26043 h 26043"/>
              <a:gd name="T4" fmla="*/ 0 w 21600"/>
              <a:gd name="T5" fmla="*/ 10180 h 26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043" fill="none" extrusionOk="0">
                <a:moveTo>
                  <a:pt x="19050" y="0"/>
                </a:moveTo>
                <a:cubicBezTo>
                  <a:pt x="20724" y="3132"/>
                  <a:pt x="21600" y="6628"/>
                  <a:pt x="21600" y="10180"/>
                </a:cubicBezTo>
                <a:cubicBezTo>
                  <a:pt x="21600" y="16204"/>
                  <a:pt x="19084" y="21954"/>
                  <a:pt x="14660" y="26043"/>
                </a:cubicBezTo>
              </a:path>
              <a:path w="21600" h="26043" stroke="0" extrusionOk="0">
                <a:moveTo>
                  <a:pt x="19050" y="0"/>
                </a:moveTo>
                <a:cubicBezTo>
                  <a:pt x="20724" y="3132"/>
                  <a:pt x="21600" y="6628"/>
                  <a:pt x="21600" y="10180"/>
                </a:cubicBezTo>
                <a:cubicBezTo>
                  <a:pt x="21600" y="16204"/>
                  <a:pt x="19084" y="21954"/>
                  <a:pt x="14660" y="26043"/>
                </a:cubicBezTo>
                <a:lnTo>
                  <a:pt x="0" y="10180"/>
                </a:lnTo>
                <a:close/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>
            <a:off x="1757363" y="1752600"/>
            <a:ext cx="838200" cy="304800"/>
          </a:xfrm>
          <a:prstGeom prst="ellipse">
            <a:avLst/>
          </a:prstGeom>
          <a:gradFill rotWithShape="1">
            <a:gsLst>
              <a:gs pos="0">
                <a:srgbClr val="E5FFE5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1679575" y="1076325"/>
            <a:ext cx="1144588" cy="4114800"/>
            <a:chOff x="816" y="678"/>
            <a:chExt cx="721" cy="2592"/>
          </a:xfrm>
        </p:grpSpPr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 rot="302879">
              <a:off x="1122" y="682"/>
              <a:ext cx="415" cy="2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 rot="649923">
              <a:off x="816" y="678"/>
              <a:ext cx="380" cy="25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1294" name="Picture 30" descr="479087"/>
          <p:cNvPicPr>
            <a:picLocks noChangeAspect="1" noChangeArrowheads="1"/>
          </p:cNvPicPr>
          <p:nvPr/>
        </p:nvPicPr>
        <p:blipFill>
          <a:blip r:embed="rId3"/>
          <a:srcRect l="5882"/>
          <a:stretch>
            <a:fillRect/>
          </a:stretch>
        </p:blipFill>
        <p:spPr bwMode="auto">
          <a:xfrm>
            <a:off x="304800" y="152400"/>
            <a:ext cx="3886200" cy="762000"/>
          </a:xfrm>
          <a:prstGeom prst="rect">
            <a:avLst/>
          </a:prstGeom>
          <a:noFill/>
        </p:spPr>
      </p:pic>
      <p:sp>
        <p:nvSpPr>
          <p:cNvPr id="11295" name="Rectangle 31" descr="479087"/>
          <p:cNvSpPr>
            <a:spLocks noChangeArrowheads="1"/>
          </p:cNvSpPr>
          <p:nvPr/>
        </p:nvSpPr>
        <p:spPr bwMode="auto">
          <a:xfrm>
            <a:off x="422275" y="304800"/>
            <a:ext cx="3649663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Parallel Providential Periods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69" grpId="0" animBg="1"/>
      <p:bldP spid="11271" grpId="0" animBg="1"/>
      <p:bldP spid="11272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11288" grpId="0" animBg="1"/>
      <p:bldP spid="11289" grpId="0" animBg="1"/>
      <p:bldP spid="1129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5000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3276600" y="304800"/>
            <a:ext cx="2060575" cy="762000"/>
            <a:chOff x="2064" y="192"/>
            <a:chExt cx="1298" cy="480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6" name="Text Box 4"/>
            <p:cNvSpPr txBox="1">
              <a:spLocks noChangeArrowheads="1"/>
            </p:cNvSpPr>
            <p:nvPr/>
          </p:nvSpPr>
          <p:spPr bwMode="auto">
            <a:xfrm>
              <a:off x="2064" y="255"/>
              <a:ext cx="1298" cy="3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606425" y="304800"/>
            <a:ext cx="2060575" cy="762000"/>
            <a:chOff x="2064" y="192"/>
            <a:chExt cx="1298" cy="480"/>
          </a:xfrm>
        </p:grpSpPr>
        <p:sp>
          <p:nvSpPr>
            <p:cNvPr id="84998" name="AutoShape 6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2064" y="202"/>
              <a:ext cx="129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 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876800" y="1614488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Slavery in Egypt</a:t>
            </a:r>
          </a:p>
        </p:txBody>
      </p:sp>
      <p:grpSp>
        <p:nvGrpSpPr>
          <p:cNvPr id="85001" name="Group 9"/>
          <p:cNvGrpSpPr>
            <a:grpSpLocks/>
          </p:cNvGrpSpPr>
          <p:nvPr/>
        </p:nvGrpSpPr>
        <p:grpSpPr bwMode="auto">
          <a:xfrm>
            <a:off x="1768475" y="1492250"/>
            <a:ext cx="457200" cy="3667125"/>
            <a:chOff x="1114" y="940"/>
            <a:chExt cx="288" cy="2310"/>
          </a:xfrm>
        </p:grpSpPr>
        <p:sp>
          <p:nvSpPr>
            <p:cNvPr id="85002" name="Line 10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003" name="Line 11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5004" name="Group 12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85005" name="Line 13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006" name="Line 14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007" name="Line 15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008" name="Line 16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009" name="Line 17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010" name="Line 18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011" name="Line 19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990600" y="2551113"/>
            <a:ext cx="1066800" cy="325437"/>
            <a:chOff x="1056" y="1511"/>
            <a:chExt cx="672" cy="205"/>
          </a:xfrm>
        </p:grpSpPr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Text Box 22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990600" y="1935163"/>
            <a:ext cx="1066800" cy="350837"/>
            <a:chOff x="1056" y="1123"/>
            <a:chExt cx="672" cy="221"/>
          </a:xfrm>
        </p:grpSpPr>
        <p:sp>
          <p:nvSpPr>
            <p:cNvPr id="85016" name="Oval 24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85018" name="Group 26"/>
          <p:cNvGrpSpPr>
            <a:grpSpLocks/>
          </p:cNvGrpSpPr>
          <p:nvPr/>
        </p:nvGrpSpPr>
        <p:grpSpPr bwMode="auto">
          <a:xfrm>
            <a:off x="990600" y="1295400"/>
            <a:ext cx="1066800" cy="350838"/>
            <a:chOff x="1056" y="739"/>
            <a:chExt cx="672" cy="221"/>
          </a:xfrm>
        </p:grpSpPr>
        <p:sp>
          <p:nvSpPr>
            <p:cNvPr id="85019" name="Oval 27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990600" y="4983163"/>
            <a:ext cx="1066800" cy="350837"/>
            <a:chOff x="1056" y="3043"/>
            <a:chExt cx="672" cy="221"/>
          </a:xfrm>
        </p:grpSpPr>
        <p:sp>
          <p:nvSpPr>
            <p:cNvPr id="85022" name="Oval 30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31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sp>
        <p:nvSpPr>
          <p:cNvPr id="85024" name="WordArt 32"/>
          <p:cNvSpPr>
            <a:spLocks noChangeArrowheads="1" noChangeShapeType="1" noTextEdit="1"/>
          </p:cNvSpPr>
          <p:nvPr/>
        </p:nvSpPr>
        <p:spPr bwMode="auto">
          <a:xfrm>
            <a:off x="4114800" y="1754188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>
            <a:off x="4456113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4876800" y="2224088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Period of judges</a:t>
            </a:r>
          </a:p>
        </p:txBody>
      </p:sp>
      <p:sp>
        <p:nvSpPr>
          <p:cNvPr id="85027" name="WordArt 35"/>
          <p:cNvSpPr>
            <a:spLocks noChangeArrowheads="1" noChangeShapeType="1" noTextEdit="1"/>
          </p:cNvSpPr>
          <p:nvPr/>
        </p:nvSpPr>
        <p:spPr bwMode="auto">
          <a:xfrm>
            <a:off x="4114800" y="23479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85028" name="Line 36"/>
          <p:cNvSpPr>
            <a:spLocks noChangeShapeType="1"/>
          </p:cNvSpPr>
          <p:nvPr/>
        </p:nvSpPr>
        <p:spPr bwMode="auto">
          <a:xfrm>
            <a:off x="4456113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29" name="Line 37"/>
          <p:cNvSpPr>
            <a:spLocks noChangeShapeType="1"/>
          </p:cNvSpPr>
          <p:nvPr/>
        </p:nvSpPr>
        <p:spPr bwMode="auto">
          <a:xfrm>
            <a:off x="4456113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30" name="Line 38"/>
          <p:cNvSpPr>
            <a:spLocks noChangeShapeType="1"/>
          </p:cNvSpPr>
          <p:nvPr/>
        </p:nvSpPr>
        <p:spPr bwMode="auto">
          <a:xfrm>
            <a:off x="4456113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31" name="Line 39"/>
          <p:cNvSpPr>
            <a:spLocks noChangeShapeType="1"/>
          </p:cNvSpPr>
          <p:nvPr/>
        </p:nvSpPr>
        <p:spPr bwMode="auto">
          <a:xfrm>
            <a:off x="4456113" y="39624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381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32" name="Text Box 40"/>
          <p:cNvSpPr txBox="1">
            <a:spLocks noChangeArrowheads="1"/>
          </p:cNvSpPr>
          <p:nvPr/>
        </p:nvSpPr>
        <p:spPr bwMode="auto">
          <a:xfrm>
            <a:off x="4876800" y="2849563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5600AC"/>
                </a:solidFill>
              </a:rPr>
              <a:t>United kingdom</a:t>
            </a:r>
          </a:p>
        </p:txBody>
      </p:sp>
      <p:sp>
        <p:nvSpPr>
          <p:cNvPr id="85033" name="WordArt 41"/>
          <p:cNvSpPr>
            <a:spLocks noChangeArrowheads="1" noChangeShapeType="1" noTextEdit="1"/>
          </p:cNvSpPr>
          <p:nvPr/>
        </p:nvSpPr>
        <p:spPr bwMode="auto">
          <a:xfrm>
            <a:off x="4114800" y="29622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85034" name="Line 42"/>
          <p:cNvSpPr>
            <a:spLocks noChangeShapeType="1"/>
          </p:cNvSpPr>
          <p:nvPr/>
        </p:nvSpPr>
        <p:spPr bwMode="auto">
          <a:xfrm>
            <a:off x="4227513" y="33305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35" name="Line 43"/>
          <p:cNvSpPr>
            <a:spLocks noChangeShapeType="1"/>
          </p:cNvSpPr>
          <p:nvPr/>
        </p:nvSpPr>
        <p:spPr bwMode="auto">
          <a:xfrm>
            <a:off x="4227513" y="39401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36" name="Text Box 44"/>
          <p:cNvSpPr txBox="1">
            <a:spLocks noChangeArrowheads="1"/>
          </p:cNvSpPr>
          <p:nvPr/>
        </p:nvSpPr>
        <p:spPr bwMode="auto">
          <a:xfrm>
            <a:off x="4876800" y="3443288"/>
            <a:ext cx="2514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5600AC"/>
                </a:solidFill>
              </a:rPr>
              <a:t>Divided kingdoms</a:t>
            </a:r>
          </a:p>
        </p:txBody>
      </p:sp>
      <p:sp>
        <p:nvSpPr>
          <p:cNvPr id="85037" name="WordArt 45"/>
          <p:cNvSpPr>
            <a:spLocks noChangeArrowheads="1" noChangeShapeType="1" noTextEdit="1"/>
          </p:cNvSpPr>
          <p:nvPr/>
        </p:nvSpPr>
        <p:spPr bwMode="auto">
          <a:xfrm>
            <a:off x="4114800" y="35671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85038" name="Text Box 46"/>
          <p:cNvSpPr txBox="1">
            <a:spLocks noChangeArrowheads="1"/>
          </p:cNvSpPr>
          <p:nvPr/>
        </p:nvSpPr>
        <p:spPr bwMode="auto">
          <a:xfrm>
            <a:off x="4876800" y="4052888"/>
            <a:ext cx="30480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5600AC"/>
                </a:solidFill>
              </a:rPr>
              <a:t>Israel’s exile and return</a:t>
            </a:r>
          </a:p>
        </p:txBody>
      </p:sp>
      <p:sp>
        <p:nvSpPr>
          <p:cNvPr id="85039" name="WordArt 47"/>
          <p:cNvSpPr>
            <a:spLocks noChangeArrowheads="1" noChangeShapeType="1" noTextEdit="1"/>
          </p:cNvSpPr>
          <p:nvPr/>
        </p:nvSpPr>
        <p:spPr bwMode="auto">
          <a:xfrm>
            <a:off x="4121150" y="41830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sp>
        <p:nvSpPr>
          <p:cNvPr id="85040" name="Line 48"/>
          <p:cNvSpPr>
            <a:spLocks noChangeShapeType="1"/>
          </p:cNvSpPr>
          <p:nvPr/>
        </p:nvSpPr>
        <p:spPr bwMode="auto">
          <a:xfrm>
            <a:off x="4227513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5041" name="Picture 49" descr="Ezra reading the Law in the hearing of the people"/>
          <p:cNvPicPr>
            <a:picLocks noChangeAspect="1" noChangeArrowheads="1"/>
          </p:cNvPicPr>
          <p:nvPr/>
        </p:nvPicPr>
        <p:blipFill>
          <a:blip r:embed="rId3"/>
          <a:srcRect l="2089"/>
          <a:stretch>
            <a:fillRect/>
          </a:stretch>
        </p:blipFill>
        <p:spPr bwMode="auto">
          <a:xfrm>
            <a:off x="0" y="1206500"/>
            <a:ext cx="3570288" cy="43561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5042" name="Group 50"/>
          <p:cNvGrpSpPr>
            <a:grpSpLocks/>
          </p:cNvGrpSpPr>
          <p:nvPr/>
        </p:nvGrpSpPr>
        <p:grpSpPr bwMode="auto">
          <a:xfrm>
            <a:off x="3273425" y="1317625"/>
            <a:ext cx="1411288" cy="325438"/>
            <a:chOff x="2062" y="830"/>
            <a:chExt cx="889" cy="205"/>
          </a:xfrm>
        </p:grpSpPr>
        <p:sp>
          <p:nvSpPr>
            <p:cNvPr id="85043" name="Line 51"/>
            <p:cNvSpPr>
              <a:spLocks noChangeShapeType="1"/>
            </p:cNvSpPr>
            <p:nvPr/>
          </p:nvSpPr>
          <p:spPr bwMode="auto">
            <a:xfrm>
              <a:off x="2663" y="939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5044" name="Group 52"/>
            <p:cNvGrpSpPr>
              <a:grpSpLocks/>
            </p:cNvGrpSpPr>
            <p:nvPr/>
          </p:nvGrpSpPr>
          <p:grpSpPr bwMode="auto">
            <a:xfrm>
              <a:off x="2062" y="830"/>
              <a:ext cx="672" cy="205"/>
              <a:chOff x="2400" y="830"/>
              <a:chExt cx="672" cy="205"/>
            </a:xfrm>
          </p:grpSpPr>
          <p:sp>
            <p:nvSpPr>
              <p:cNvPr id="85045" name="Oval 53"/>
              <p:cNvSpPr>
                <a:spLocks noChangeArrowheads="1"/>
              </p:cNvSpPr>
              <p:nvPr/>
            </p:nvSpPr>
            <p:spPr bwMode="auto">
              <a:xfrm>
                <a:off x="2473" y="830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6" name="Text Box 54"/>
              <p:cNvSpPr txBox="1">
                <a:spLocks noChangeArrowheads="1"/>
              </p:cNvSpPr>
              <p:nvPr/>
            </p:nvSpPr>
            <p:spPr bwMode="auto">
              <a:xfrm>
                <a:off x="2400" y="840"/>
                <a:ext cx="672" cy="18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300" b="1">
                    <a:solidFill>
                      <a:srgbClr val="000066"/>
                    </a:solidFill>
                  </a:rPr>
                  <a:t>Abraham</a:t>
                </a:r>
              </a:p>
            </p:txBody>
          </p:sp>
        </p:grpSp>
      </p:grpSp>
      <p:grpSp>
        <p:nvGrpSpPr>
          <p:cNvPr id="85047" name="Group 55"/>
          <p:cNvGrpSpPr>
            <a:grpSpLocks/>
          </p:cNvGrpSpPr>
          <p:nvPr/>
        </p:nvGrpSpPr>
        <p:grpSpPr bwMode="auto">
          <a:xfrm>
            <a:off x="3273425" y="1949450"/>
            <a:ext cx="1411288" cy="336550"/>
            <a:chOff x="2062" y="1228"/>
            <a:chExt cx="889" cy="212"/>
          </a:xfrm>
        </p:grpSpPr>
        <p:grpSp>
          <p:nvGrpSpPr>
            <p:cNvPr id="85048" name="Group 56"/>
            <p:cNvGrpSpPr>
              <a:grpSpLocks/>
            </p:cNvGrpSpPr>
            <p:nvPr/>
          </p:nvGrpSpPr>
          <p:grpSpPr bwMode="auto">
            <a:xfrm>
              <a:off x="2062" y="1228"/>
              <a:ext cx="672" cy="212"/>
              <a:chOff x="2377" y="1219"/>
              <a:chExt cx="672" cy="212"/>
            </a:xfrm>
          </p:grpSpPr>
          <p:sp>
            <p:nvSpPr>
              <p:cNvPr id="85049" name="Oval 57"/>
              <p:cNvSpPr>
                <a:spLocks noChangeArrowheads="1"/>
              </p:cNvSpPr>
              <p:nvPr/>
            </p:nvSpPr>
            <p:spPr bwMode="auto">
              <a:xfrm>
                <a:off x="2450" y="122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0" name="Text Box 58"/>
              <p:cNvSpPr txBox="1">
                <a:spLocks noChangeArrowheads="1"/>
              </p:cNvSpPr>
              <p:nvPr/>
            </p:nvSpPr>
            <p:spPr bwMode="auto">
              <a:xfrm>
                <a:off x="2377" y="1219"/>
                <a:ext cx="672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000066"/>
                    </a:solidFill>
                  </a:rPr>
                  <a:t>Moses</a:t>
                </a:r>
              </a:p>
            </p:txBody>
          </p:sp>
        </p:grpSp>
        <p:sp>
          <p:nvSpPr>
            <p:cNvPr id="85051" name="Line 59"/>
            <p:cNvSpPr>
              <a:spLocks noChangeShapeType="1"/>
            </p:cNvSpPr>
            <p:nvPr/>
          </p:nvSpPr>
          <p:spPr bwMode="auto">
            <a:xfrm>
              <a:off x="2663" y="1330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5052" name="Group 60"/>
          <p:cNvGrpSpPr>
            <a:grpSpLocks/>
          </p:cNvGrpSpPr>
          <p:nvPr/>
        </p:nvGrpSpPr>
        <p:grpSpPr bwMode="auto">
          <a:xfrm>
            <a:off x="3273425" y="2544763"/>
            <a:ext cx="1411288" cy="350837"/>
            <a:chOff x="2062" y="1603"/>
            <a:chExt cx="889" cy="221"/>
          </a:xfrm>
        </p:grpSpPr>
        <p:sp>
          <p:nvSpPr>
            <p:cNvPr id="85053" name="Line 61"/>
            <p:cNvSpPr>
              <a:spLocks noChangeShapeType="1"/>
            </p:cNvSpPr>
            <p:nvPr/>
          </p:nvSpPr>
          <p:spPr bwMode="auto">
            <a:xfrm>
              <a:off x="2663" y="1714"/>
              <a:ext cx="288" cy="0"/>
            </a:xfrm>
            <a:prstGeom prst="line">
              <a:avLst/>
            </a:prstGeom>
            <a:noFill/>
            <a:ln w="28575">
              <a:solidFill>
                <a:srgbClr val="5600A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5054" name="Group 62"/>
            <p:cNvGrpSpPr>
              <a:grpSpLocks/>
            </p:cNvGrpSpPr>
            <p:nvPr/>
          </p:nvGrpSpPr>
          <p:grpSpPr bwMode="auto">
            <a:xfrm>
              <a:off x="2062" y="1603"/>
              <a:ext cx="672" cy="221"/>
              <a:chOff x="2592" y="1459"/>
              <a:chExt cx="672" cy="221"/>
            </a:xfrm>
          </p:grpSpPr>
          <p:sp>
            <p:nvSpPr>
              <p:cNvPr id="85055" name="Oval 63"/>
              <p:cNvSpPr>
                <a:spLocks noChangeArrowheads="1"/>
              </p:cNvSpPr>
              <p:nvPr/>
            </p:nvSpPr>
            <p:spPr bwMode="auto">
              <a:xfrm>
                <a:off x="2665" y="1467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6" name="Text Box 64"/>
              <p:cNvSpPr txBox="1">
                <a:spLocks noChangeArrowheads="1"/>
              </p:cNvSpPr>
              <p:nvPr/>
            </p:nvSpPr>
            <p:spPr bwMode="auto">
              <a:xfrm>
                <a:off x="2592" y="1459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5D00BA"/>
                    </a:solidFill>
                  </a:rPr>
                  <a:t>Saul</a:t>
                </a:r>
              </a:p>
            </p:txBody>
          </p:sp>
        </p:grpSp>
      </p:grpSp>
      <p:grpSp>
        <p:nvGrpSpPr>
          <p:cNvPr id="85057" name="Group 65"/>
          <p:cNvGrpSpPr>
            <a:grpSpLocks/>
          </p:cNvGrpSpPr>
          <p:nvPr/>
        </p:nvGrpSpPr>
        <p:grpSpPr bwMode="auto">
          <a:xfrm>
            <a:off x="0" y="1066800"/>
            <a:ext cx="3344863" cy="4495800"/>
            <a:chOff x="432" y="720"/>
            <a:chExt cx="1986" cy="2670"/>
          </a:xfrm>
        </p:grpSpPr>
        <p:grpSp>
          <p:nvGrpSpPr>
            <p:cNvPr id="85058" name="Group 66"/>
            <p:cNvGrpSpPr>
              <a:grpSpLocks/>
            </p:cNvGrpSpPr>
            <p:nvPr/>
          </p:nvGrpSpPr>
          <p:grpSpPr bwMode="auto">
            <a:xfrm>
              <a:off x="432" y="720"/>
              <a:ext cx="1986" cy="2670"/>
              <a:chOff x="288" y="672"/>
              <a:chExt cx="1986" cy="2670"/>
            </a:xfrm>
          </p:grpSpPr>
          <p:pic>
            <p:nvPicPr>
              <p:cNvPr id="85059" name="Picture 67" descr="Israel-Judah Map 6 renewed cop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672"/>
                <a:ext cx="1986" cy="2670"/>
              </a:xfrm>
              <a:prstGeom prst="rect">
                <a:avLst/>
              </a:prstGeom>
              <a:noFill/>
            </p:spPr>
          </p:pic>
          <p:sp>
            <p:nvSpPr>
              <p:cNvPr id="85060" name="Text Box 68"/>
              <p:cNvSpPr txBox="1">
                <a:spLocks noChangeArrowheads="1"/>
              </p:cNvSpPr>
              <p:nvPr/>
            </p:nvSpPr>
            <p:spPr bwMode="auto">
              <a:xfrm>
                <a:off x="1027" y="1680"/>
                <a:ext cx="639" cy="54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rgbClr val="6633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Kingdom</a:t>
                </a:r>
              </a:p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 of</a:t>
                </a:r>
              </a:p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Israel</a:t>
                </a:r>
              </a:p>
            </p:txBody>
          </p:sp>
          <p:sp>
            <p:nvSpPr>
              <p:cNvPr id="85061" name="Text Box 69"/>
              <p:cNvSpPr txBox="1">
                <a:spLocks noChangeArrowheads="1"/>
              </p:cNvSpPr>
              <p:nvPr/>
            </p:nvSpPr>
            <p:spPr bwMode="auto">
              <a:xfrm>
                <a:off x="594" y="2688"/>
                <a:ext cx="638" cy="54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6633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Kingdom</a:t>
                </a:r>
              </a:p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of</a:t>
                </a:r>
              </a:p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Judah</a:t>
                </a:r>
              </a:p>
            </p:txBody>
          </p:sp>
        </p:grpSp>
        <p:sp>
          <p:nvSpPr>
            <p:cNvPr id="85062" name="WordArt 70"/>
            <p:cNvSpPr>
              <a:spLocks noChangeArrowheads="1" noChangeShapeType="1" noTextEdit="1"/>
            </p:cNvSpPr>
            <p:nvPr/>
          </p:nvSpPr>
          <p:spPr bwMode="auto">
            <a:xfrm rot="-3681784">
              <a:off x="1164" y="1029"/>
              <a:ext cx="485" cy="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noFill/>
                  <a:latin typeface="Papyrus"/>
                </a:rPr>
                <a:t>Phoenicia</a:t>
              </a:r>
            </a:p>
          </p:txBody>
        </p:sp>
        <p:sp>
          <p:nvSpPr>
            <p:cNvPr id="85063" name="WordArt 71"/>
            <p:cNvSpPr>
              <a:spLocks noChangeArrowheads="1" noChangeShapeType="1" noTextEdit="1"/>
            </p:cNvSpPr>
            <p:nvPr/>
          </p:nvSpPr>
          <p:spPr bwMode="auto">
            <a:xfrm rot="17442305">
              <a:off x="1366" y="2711"/>
              <a:ext cx="288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solidFill>
                    <a:srgbClr val="663300"/>
                  </a:solidFill>
                  <a:latin typeface="Papyrus"/>
                </a:rPr>
                <a:t>Dead Sea</a:t>
              </a:r>
            </a:p>
          </p:txBody>
        </p:sp>
        <p:sp>
          <p:nvSpPr>
            <p:cNvPr id="85064" name="WordArt 72"/>
            <p:cNvSpPr>
              <a:spLocks noChangeArrowheads="1" noChangeShapeType="1" noTextEdit="1"/>
            </p:cNvSpPr>
            <p:nvPr/>
          </p:nvSpPr>
          <p:spPr bwMode="auto">
            <a:xfrm rot="-3681784">
              <a:off x="496" y="2614"/>
              <a:ext cx="485" cy="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noFill/>
                  <a:latin typeface="Papyrus"/>
                </a:rPr>
                <a:t>Philistia</a:t>
              </a:r>
            </a:p>
          </p:txBody>
        </p:sp>
      </p:grpSp>
      <p:grpSp>
        <p:nvGrpSpPr>
          <p:cNvPr id="85065" name="Group 73"/>
          <p:cNvGrpSpPr>
            <a:grpSpLocks/>
          </p:cNvGrpSpPr>
          <p:nvPr/>
        </p:nvGrpSpPr>
        <p:grpSpPr bwMode="auto">
          <a:xfrm>
            <a:off x="76200" y="1189038"/>
            <a:ext cx="8991600" cy="4449762"/>
            <a:chOff x="48" y="720"/>
            <a:chExt cx="5664" cy="2803"/>
          </a:xfrm>
        </p:grpSpPr>
        <p:pic>
          <p:nvPicPr>
            <p:cNvPr id="85066" name="Picture 74" descr="Nebuchadnezzar´s army attacking the Temple in Jerusalem"/>
            <p:cNvPicPr>
              <a:picLocks noChangeAspect="1" noChangeArrowheads="1"/>
            </p:cNvPicPr>
            <p:nvPr/>
          </p:nvPicPr>
          <p:blipFill>
            <a:blip r:embed="rId5"/>
            <a:srcRect l="-4482"/>
            <a:stretch>
              <a:fillRect/>
            </a:stretch>
          </p:blipFill>
          <p:spPr bwMode="auto">
            <a:xfrm>
              <a:off x="3264" y="720"/>
              <a:ext cx="2448" cy="27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50000">
                  <a:srgbClr val="FFFFCC"/>
                </a:gs>
                <a:gs pos="100000">
                  <a:srgbClr val="292929"/>
                </a:gs>
              </a:gsLst>
              <a:lin ang="2700000" scaled="1"/>
            </a:gradFill>
          </p:spPr>
        </p:pic>
        <p:pic>
          <p:nvPicPr>
            <p:cNvPr id="85067" name="Picture 75" descr="Captive - The people of Naphtali carried into captivity by the Assyrians"/>
            <p:cNvPicPr>
              <a:picLocks noChangeAspect="1" noChangeArrowheads="1"/>
            </p:cNvPicPr>
            <p:nvPr/>
          </p:nvPicPr>
          <p:blipFill>
            <a:blip r:embed="rId6">
              <a:lum bright="18000" contrast="18000"/>
            </a:blip>
            <a:srcRect l="1492" r="2898" b="2367"/>
            <a:stretch>
              <a:fillRect/>
            </a:stretch>
          </p:blipFill>
          <p:spPr bwMode="auto">
            <a:xfrm>
              <a:off x="48" y="720"/>
              <a:ext cx="3264" cy="2803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85068" name="Rectangle 76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69" name="Group 77"/>
          <p:cNvGrpSpPr>
            <a:grpSpLocks/>
          </p:cNvGrpSpPr>
          <p:nvPr/>
        </p:nvGrpSpPr>
        <p:grpSpPr bwMode="auto">
          <a:xfrm>
            <a:off x="1131888" y="5740400"/>
            <a:ext cx="7250112" cy="889000"/>
            <a:chOff x="672" y="3504"/>
            <a:chExt cx="4567" cy="560"/>
          </a:xfrm>
        </p:grpSpPr>
        <p:sp>
          <p:nvSpPr>
            <p:cNvPr id="85070" name="Text Box 78"/>
            <p:cNvSpPr txBox="1">
              <a:spLocks noChangeArrowheads="1"/>
            </p:cNvSpPr>
            <p:nvPr/>
          </p:nvSpPr>
          <p:spPr bwMode="auto">
            <a:xfrm>
              <a:off x="864" y="3544"/>
              <a:ext cx="4375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210-year period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of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Israel’s exile and return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was the time when the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Jewish people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were taken as captives in Babylon for 70 years and then gradually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returned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to their homeland for 140 years </a:t>
              </a:r>
              <a:r>
                <a:rPr lang="en-US" sz="1600" dirty="0">
                  <a:solidFill>
                    <a:schemeClr val="bg1"/>
                  </a:solidFill>
                  <a:latin typeface="Arial Narrow" pitchFamily="34" charset="0"/>
                </a:rPr>
                <a:t>(p. 306).</a:t>
              </a:r>
              <a:endParaRPr lang="en-US" sz="16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85071" name="Text Box 79"/>
            <p:cNvSpPr txBox="1">
              <a:spLocks noChangeArrowheads="1"/>
            </p:cNvSpPr>
            <p:nvPr/>
          </p:nvSpPr>
          <p:spPr bwMode="auto">
            <a:xfrm>
              <a:off x="672" y="3504"/>
              <a:ext cx="1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85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1" grpId="0" animBg="1"/>
      <p:bldP spid="85038" grpId="0"/>
      <p:bldP spid="85039" grpId="0" animBg="1"/>
      <p:bldP spid="85039" grpId="1" animBg="1"/>
      <p:bldP spid="850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50000">
              <a:schemeClr val="bg1"/>
            </a:gs>
            <a:gs pos="100000">
              <a:srgbClr val="FFE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4227513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4114800" y="47863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4227513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4114800" y="1754188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4456113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4114800" y="23479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4456113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4456113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4456113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4456113" y="39624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381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52" name="WordArt 12"/>
          <p:cNvSpPr>
            <a:spLocks noChangeArrowheads="1" noChangeShapeType="1" noTextEdit="1"/>
          </p:cNvSpPr>
          <p:nvPr/>
        </p:nvSpPr>
        <p:spPr bwMode="auto">
          <a:xfrm>
            <a:off x="4114800" y="29622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4227513" y="33305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4227513" y="39401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55" name="WordArt 15"/>
          <p:cNvSpPr>
            <a:spLocks noChangeArrowheads="1" noChangeShapeType="1" noTextEdit="1"/>
          </p:cNvSpPr>
          <p:nvPr/>
        </p:nvSpPr>
        <p:spPr bwMode="auto">
          <a:xfrm>
            <a:off x="4114800" y="35671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87056" name="WordArt 16"/>
          <p:cNvSpPr>
            <a:spLocks noChangeArrowheads="1" noChangeShapeType="1" noTextEdit="1"/>
          </p:cNvSpPr>
          <p:nvPr/>
        </p:nvSpPr>
        <p:spPr bwMode="auto">
          <a:xfrm>
            <a:off x="4121150" y="41830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768475" y="1492250"/>
            <a:ext cx="457200" cy="3667125"/>
            <a:chOff x="1114" y="940"/>
            <a:chExt cx="288" cy="2310"/>
          </a:xfrm>
        </p:grpSpPr>
        <p:sp>
          <p:nvSpPr>
            <p:cNvPr id="87058" name="Line 18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7059" name="Line 19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7060" name="Group 20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87061" name="Line 21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62" name="Line 22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63" name="Line 23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64" name="Line 24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65" name="Line 25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66" name="Line 26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67" name="Line 27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7068" name="Group 28"/>
          <p:cNvGrpSpPr>
            <a:grpSpLocks/>
          </p:cNvGrpSpPr>
          <p:nvPr/>
        </p:nvGrpSpPr>
        <p:grpSpPr bwMode="auto">
          <a:xfrm>
            <a:off x="990600" y="2551113"/>
            <a:ext cx="1066800" cy="325437"/>
            <a:chOff x="1056" y="1511"/>
            <a:chExt cx="672" cy="205"/>
          </a:xfrm>
        </p:grpSpPr>
        <p:sp>
          <p:nvSpPr>
            <p:cNvPr id="87069" name="Oval 29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0" name="Text Box 30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87071" name="Group 31"/>
          <p:cNvGrpSpPr>
            <a:grpSpLocks/>
          </p:cNvGrpSpPr>
          <p:nvPr/>
        </p:nvGrpSpPr>
        <p:grpSpPr bwMode="auto">
          <a:xfrm>
            <a:off x="990600" y="1935163"/>
            <a:ext cx="1066800" cy="350837"/>
            <a:chOff x="1056" y="1123"/>
            <a:chExt cx="672" cy="221"/>
          </a:xfrm>
        </p:grpSpPr>
        <p:sp>
          <p:nvSpPr>
            <p:cNvPr id="87072" name="Oval 32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3" name="Text Box 33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87074" name="Group 34"/>
          <p:cNvGrpSpPr>
            <a:grpSpLocks/>
          </p:cNvGrpSpPr>
          <p:nvPr/>
        </p:nvGrpSpPr>
        <p:grpSpPr bwMode="auto">
          <a:xfrm>
            <a:off x="990600" y="1295400"/>
            <a:ext cx="1066800" cy="350838"/>
            <a:chOff x="1056" y="739"/>
            <a:chExt cx="672" cy="221"/>
          </a:xfrm>
        </p:grpSpPr>
        <p:sp>
          <p:nvSpPr>
            <p:cNvPr id="87075" name="Oval 35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Text Box 36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87077" name="Group 37"/>
          <p:cNvGrpSpPr>
            <a:grpSpLocks/>
          </p:cNvGrpSpPr>
          <p:nvPr/>
        </p:nvGrpSpPr>
        <p:grpSpPr bwMode="auto">
          <a:xfrm>
            <a:off x="990600" y="4983163"/>
            <a:ext cx="1066800" cy="350837"/>
            <a:chOff x="1056" y="3043"/>
            <a:chExt cx="672" cy="221"/>
          </a:xfrm>
        </p:grpSpPr>
        <p:sp>
          <p:nvSpPr>
            <p:cNvPr id="87078" name="Oval 38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9" name="Text Box 39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pic>
        <p:nvPicPr>
          <p:cNvPr id="87080" name="Picture 40" descr="Malachi - You flood the altar with your tears´ - Mal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 l="12952" t="1215" r="21375"/>
          <a:stretch>
            <a:fillRect/>
          </a:stretch>
        </p:blipFill>
        <p:spPr bwMode="auto">
          <a:xfrm>
            <a:off x="0" y="1281113"/>
            <a:ext cx="4038600" cy="4281487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87081" name="Group 41"/>
          <p:cNvGrpSpPr>
            <a:grpSpLocks/>
          </p:cNvGrpSpPr>
          <p:nvPr/>
        </p:nvGrpSpPr>
        <p:grpSpPr bwMode="auto">
          <a:xfrm>
            <a:off x="3276600" y="304800"/>
            <a:ext cx="2060575" cy="762000"/>
            <a:chOff x="2064" y="192"/>
            <a:chExt cx="1298" cy="480"/>
          </a:xfrm>
        </p:grpSpPr>
        <p:sp>
          <p:nvSpPr>
            <p:cNvPr id="87082" name="AutoShape 42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3" name="Text Box 43"/>
            <p:cNvSpPr txBox="1">
              <a:spLocks noChangeArrowheads="1"/>
            </p:cNvSpPr>
            <p:nvPr/>
          </p:nvSpPr>
          <p:spPr bwMode="auto">
            <a:xfrm>
              <a:off x="2064" y="255"/>
              <a:ext cx="1298" cy="3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2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87084" name="Group 44"/>
          <p:cNvGrpSpPr>
            <a:grpSpLocks/>
          </p:cNvGrpSpPr>
          <p:nvPr/>
        </p:nvGrpSpPr>
        <p:grpSpPr bwMode="auto">
          <a:xfrm>
            <a:off x="606425" y="304800"/>
            <a:ext cx="2060575" cy="762000"/>
            <a:chOff x="2064" y="192"/>
            <a:chExt cx="1298" cy="480"/>
          </a:xfrm>
        </p:grpSpPr>
        <p:sp>
          <p:nvSpPr>
            <p:cNvPr id="87085" name="AutoShape 45"/>
            <p:cNvSpPr>
              <a:spLocks noChangeArrowheads="1"/>
            </p:cNvSpPr>
            <p:nvPr/>
          </p:nvSpPr>
          <p:spPr bwMode="auto">
            <a:xfrm>
              <a:off x="2099" y="192"/>
              <a:ext cx="122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6" name="Text Box 46"/>
            <p:cNvSpPr txBox="1">
              <a:spLocks noChangeArrowheads="1"/>
            </p:cNvSpPr>
            <p:nvPr/>
          </p:nvSpPr>
          <p:spPr bwMode="auto">
            <a:xfrm>
              <a:off x="2064" y="202"/>
              <a:ext cx="129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 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4876800" y="1614488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Slavery in Egypt</a:t>
            </a:r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4876800" y="2224088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Period of judges</a:t>
            </a:r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4876800" y="2849563"/>
            <a:ext cx="2209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5600AC"/>
                </a:solidFill>
              </a:rPr>
              <a:t>United kingdom</a:t>
            </a:r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4876800" y="3443288"/>
            <a:ext cx="2514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5600AC"/>
                </a:solidFill>
              </a:rPr>
              <a:t>Divided kingdoms</a:t>
            </a:r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4876800" y="4052888"/>
            <a:ext cx="30480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5600AC"/>
                </a:solidFill>
              </a:rPr>
              <a:t>Israel’s exile and return</a:t>
            </a:r>
          </a:p>
        </p:txBody>
      </p:sp>
      <p:sp>
        <p:nvSpPr>
          <p:cNvPr id="87092" name="Line 52"/>
          <p:cNvSpPr>
            <a:spLocks noChangeShapeType="1"/>
          </p:cNvSpPr>
          <p:nvPr/>
        </p:nvSpPr>
        <p:spPr bwMode="auto">
          <a:xfrm>
            <a:off x="4456113" y="45720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7093" name="Picture 53" descr="Ezra reading the Law in the hearing of the people"/>
          <p:cNvPicPr>
            <a:picLocks noChangeAspect="1" noChangeArrowheads="1"/>
          </p:cNvPicPr>
          <p:nvPr/>
        </p:nvPicPr>
        <p:blipFill>
          <a:blip r:embed="rId4"/>
          <a:srcRect l="2089"/>
          <a:stretch>
            <a:fillRect/>
          </a:stretch>
        </p:blipFill>
        <p:spPr bwMode="auto">
          <a:xfrm>
            <a:off x="0" y="1206500"/>
            <a:ext cx="3570288" cy="43561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7094" name="Group 54"/>
          <p:cNvGrpSpPr>
            <a:grpSpLocks/>
          </p:cNvGrpSpPr>
          <p:nvPr/>
        </p:nvGrpSpPr>
        <p:grpSpPr bwMode="auto">
          <a:xfrm>
            <a:off x="3273425" y="4398963"/>
            <a:ext cx="1066800" cy="325437"/>
            <a:chOff x="1056" y="1511"/>
            <a:chExt cx="672" cy="205"/>
          </a:xfrm>
        </p:grpSpPr>
        <p:sp>
          <p:nvSpPr>
            <p:cNvPr id="87095" name="Oval 55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6" name="Text Box 56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Malachi</a:t>
              </a:r>
            </a:p>
          </p:txBody>
        </p:sp>
      </p:grpSp>
      <p:grpSp>
        <p:nvGrpSpPr>
          <p:cNvPr id="87097" name="Group 57"/>
          <p:cNvGrpSpPr>
            <a:grpSpLocks/>
          </p:cNvGrpSpPr>
          <p:nvPr/>
        </p:nvGrpSpPr>
        <p:grpSpPr bwMode="auto">
          <a:xfrm>
            <a:off x="3273425" y="4983163"/>
            <a:ext cx="1066800" cy="350837"/>
            <a:chOff x="1056" y="3043"/>
            <a:chExt cx="672" cy="221"/>
          </a:xfrm>
        </p:grpSpPr>
        <p:sp>
          <p:nvSpPr>
            <p:cNvPr id="87098" name="Oval 58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9" name="Text Box 59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 dirty="0">
                  <a:solidFill>
                    <a:srgbClr val="5D00BA"/>
                  </a:solidFill>
                </a:rPr>
                <a:t>Jesus</a:t>
              </a:r>
            </a:p>
          </p:txBody>
        </p:sp>
      </p:grpSp>
      <p:sp>
        <p:nvSpPr>
          <p:cNvPr id="87100" name="Text Box 60"/>
          <p:cNvSpPr txBox="1">
            <a:spLocks noChangeArrowheads="1"/>
          </p:cNvSpPr>
          <p:nvPr/>
        </p:nvSpPr>
        <p:spPr bwMode="auto">
          <a:xfrm>
            <a:off x="4876800" y="4648200"/>
            <a:ext cx="2590800" cy="5048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b="1">
                <a:solidFill>
                  <a:srgbClr val="5600AC"/>
                </a:solidFill>
              </a:rPr>
              <a:t>Preparation for the</a:t>
            </a:r>
          </a:p>
          <a:p>
            <a:pPr eaLnBrk="0" hangingPunct="0">
              <a:lnSpc>
                <a:spcPct val="75000"/>
              </a:lnSpc>
            </a:pPr>
            <a:r>
              <a:rPr lang="en-US" b="1">
                <a:solidFill>
                  <a:srgbClr val="5600AC"/>
                </a:solidFill>
              </a:rPr>
              <a:t>advent of the Messiah</a:t>
            </a:r>
          </a:p>
        </p:txBody>
      </p:sp>
      <p:grpSp>
        <p:nvGrpSpPr>
          <p:cNvPr id="87101" name="Group 61"/>
          <p:cNvGrpSpPr>
            <a:grpSpLocks/>
          </p:cNvGrpSpPr>
          <p:nvPr/>
        </p:nvGrpSpPr>
        <p:grpSpPr bwMode="auto">
          <a:xfrm>
            <a:off x="3273425" y="1317625"/>
            <a:ext cx="1411288" cy="325438"/>
            <a:chOff x="2062" y="830"/>
            <a:chExt cx="889" cy="205"/>
          </a:xfrm>
        </p:grpSpPr>
        <p:sp>
          <p:nvSpPr>
            <p:cNvPr id="87102" name="Line 62"/>
            <p:cNvSpPr>
              <a:spLocks noChangeShapeType="1"/>
            </p:cNvSpPr>
            <p:nvPr/>
          </p:nvSpPr>
          <p:spPr bwMode="auto">
            <a:xfrm>
              <a:off x="2663" y="939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7103" name="Group 63"/>
            <p:cNvGrpSpPr>
              <a:grpSpLocks/>
            </p:cNvGrpSpPr>
            <p:nvPr/>
          </p:nvGrpSpPr>
          <p:grpSpPr bwMode="auto">
            <a:xfrm>
              <a:off x="2062" y="830"/>
              <a:ext cx="672" cy="205"/>
              <a:chOff x="2400" y="830"/>
              <a:chExt cx="672" cy="205"/>
            </a:xfrm>
          </p:grpSpPr>
          <p:sp>
            <p:nvSpPr>
              <p:cNvPr id="87104" name="Oval 64"/>
              <p:cNvSpPr>
                <a:spLocks noChangeArrowheads="1"/>
              </p:cNvSpPr>
              <p:nvPr/>
            </p:nvSpPr>
            <p:spPr bwMode="auto">
              <a:xfrm>
                <a:off x="2473" y="830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5" name="Text Box 65"/>
              <p:cNvSpPr txBox="1">
                <a:spLocks noChangeArrowheads="1"/>
              </p:cNvSpPr>
              <p:nvPr/>
            </p:nvSpPr>
            <p:spPr bwMode="auto">
              <a:xfrm>
                <a:off x="2400" y="840"/>
                <a:ext cx="672" cy="18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300" b="1" dirty="0">
                    <a:solidFill>
                      <a:srgbClr val="000066"/>
                    </a:solidFill>
                  </a:rPr>
                  <a:t>Abraham</a:t>
                </a:r>
              </a:p>
            </p:txBody>
          </p:sp>
        </p:grpSp>
      </p:grpSp>
      <p:grpSp>
        <p:nvGrpSpPr>
          <p:cNvPr id="87106" name="Group 66"/>
          <p:cNvGrpSpPr>
            <a:grpSpLocks/>
          </p:cNvGrpSpPr>
          <p:nvPr/>
        </p:nvGrpSpPr>
        <p:grpSpPr bwMode="auto">
          <a:xfrm>
            <a:off x="3273425" y="1949450"/>
            <a:ext cx="1411288" cy="336550"/>
            <a:chOff x="2062" y="1228"/>
            <a:chExt cx="889" cy="212"/>
          </a:xfrm>
        </p:grpSpPr>
        <p:grpSp>
          <p:nvGrpSpPr>
            <p:cNvPr id="87107" name="Group 67"/>
            <p:cNvGrpSpPr>
              <a:grpSpLocks/>
            </p:cNvGrpSpPr>
            <p:nvPr/>
          </p:nvGrpSpPr>
          <p:grpSpPr bwMode="auto">
            <a:xfrm>
              <a:off x="2062" y="1228"/>
              <a:ext cx="672" cy="212"/>
              <a:chOff x="2377" y="1219"/>
              <a:chExt cx="672" cy="212"/>
            </a:xfrm>
          </p:grpSpPr>
          <p:sp>
            <p:nvSpPr>
              <p:cNvPr id="87108" name="Oval 68"/>
              <p:cNvSpPr>
                <a:spLocks noChangeArrowheads="1"/>
              </p:cNvSpPr>
              <p:nvPr/>
            </p:nvSpPr>
            <p:spPr bwMode="auto">
              <a:xfrm>
                <a:off x="2450" y="122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9" name="Text Box 69"/>
              <p:cNvSpPr txBox="1">
                <a:spLocks noChangeArrowheads="1"/>
              </p:cNvSpPr>
              <p:nvPr/>
            </p:nvSpPr>
            <p:spPr bwMode="auto">
              <a:xfrm>
                <a:off x="2377" y="1219"/>
                <a:ext cx="672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000066"/>
                    </a:solidFill>
                  </a:rPr>
                  <a:t>Moses</a:t>
                </a:r>
              </a:p>
            </p:txBody>
          </p:sp>
        </p:grpSp>
        <p:sp>
          <p:nvSpPr>
            <p:cNvPr id="87110" name="Line 70"/>
            <p:cNvSpPr>
              <a:spLocks noChangeShapeType="1"/>
            </p:cNvSpPr>
            <p:nvPr/>
          </p:nvSpPr>
          <p:spPr bwMode="auto">
            <a:xfrm>
              <a:off x="2663" y="1330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7111" name="Group 71"/>
          <p:cNvGrpSpPr>
            <a:grpSpLocks/>
          </p:cNvGrpSpPr>
          <p:nvPr/>
        </p:nvGrpSpPr>
        <p:grpSpPr bwMode="auto">
          <a:xfrm>
            <a:off x="3273425" y="2544763"/>
            <a:ext cx="1411288" cy="350837"/>
            <a:chOff x="2062" y="1603"/>
            <a:chExt cx="889" cy="221"/>
          </a:xfrm>
        </p:grpSpPr>
        <p:sp>
          <p:nvSpPr>
            <p:cNvPr id="87112" name="Line 72"/>
            <p:cNvSpPr>
              <a:spLocks noChangeShapeType="1"/>
            </p:cNvSpPr>
            <p:nvPr/>
          </p:nvSpPr>
          <p:spPr bwMode="auto">
            <a:xfrm>
              <a:off x="2663" y="1714"/>
              <a:ext cx="288" cy="0"/>
            </a:xfrm>
            <a:prstGeom prst="line">
              <a:avLst/>
            </a:prstGeom>
            <a:noFill/>
            <a:ln w="28575">
              <a:solidFill>
                <a:srgbClr val="5600A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7113" name="Group 73"/>
            <p:cNvGrpSpPr>
              <a:grpSpLocks/>
            </p:cNvGrpSpPr>
            <p:nvPr/>
          </p:nvGrpSpPr>
          <p:grpSpPr bwMode="auto">
            <a:xfrm>
              <a:off x="2062" y="1603"/>
              <a:ext cx="672" cy="221"/>
              <a:chOff x="2592" y="1459"/>
              <a:chExt cx="672" cy="221"/>
            </a:xfrm>
          </p:grpSpPr>
          <p:sp>
            <p:nvSpPr>
              <p:cNvPr id="87114" name="Oval 74"/>
              <p:cNvSpPr>
                <a:spLocks noChangeArrowheads="1"/>
              </p:cNvSpPr>
              <p:nvPr/>
            </p:nvSpPr>
            <p:spPr bwMode="auto">
              <a:xfrm>
                <a:off x="2665" y="1467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5" name="Text Box 75"/>
              <p:cNvSpPr txBox="1">
                <a:spLocks noChangeArrowheads="1"/>
              </p:cNvSpPr>
              <p:nvPr/>
            </p:nvSpPr>
            <p:spPr bwMode="auto">
              <a:xfrm>
                <a:off x="2592" y="1459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5D00BA"/>
                    </a:solidFill>
                  </a:rPr>
                  <a:t>Saul</a:t>
                </a:r>
              </a:p>
            </p:txBody>
          </p:sp>
        </p:grpSp>
      </p:grpSp>
      <p:grpSp>
        <p:nvGrpSpPr>
          <p:cNvPr id="87116" name="Group 76"/>
          <p:cNvGrpSpPr>
            <a:grpSpLocks/>
          </p:cNvGrpSpPr>
          <p:nvPr/>
        </p:nvGrpSpPr>
        <p:grpSpPr bwMode="auto">
          <a:xfrm>
            <a:off x="0" y="1214438"/>
            <a:ext cx="9144000" cy="4424362"/>
            <a:chOff x="0" y="765"/>
            <a:chExt cx="5760" cy="2787"/>
          </a:xfrm>
        </p:grpSpPr>
        <p:pic>
          <p:nvPicPr>
            <p:cNvPr id="87117" name="Picture 77" descr="Foundation - The Jewish people rejoicing on their return from captivity, and on their laying the foundation of the second temple"/>
            <p:cNvPicPr>
              <a:picLocks noChangeAspect="1" noChangeArrowheads="1"/>
            </p:cNvPicPr>
            <p:nvPr/>
          </p:nvPicPr>
          <p:blipFill>
            <a:blip r:embed="rId5"/>
            <a:srcRect l="-72" r="9262"/>
            <a:stretch>
              <a:fillRect/>
            </a:stretch>
          </p:blipFill>
          <p:spPr bwMode="auto">
            <a:xfrm>
              <a:off x="2256" y="765"/>
              <a:ext cx="3504" cy="27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7118" name="Picture 78" descr="Ezra reading the Law in the hearing of the people"/>
            <p:cNvPicPr>
              <a:picLocks noChangeAspect="1" noChangeArrowheads="1"/>
            </p:cNvPicPr>
            <p:nvPr/>
          </p:nvPicPr>
          <p:blipFill>
            <a:blip r:embed="rId4"/>
            <a:srcRect l="2089"/>
            <a:stretch>
              <a:fillRect/>
            </a:stretch>
          </p:blipFill>
          <p:spPr bwMode="auto">
            <a:xfrm>
              <a:off x="0" y="768"/>
              <a:ext cx="2249" cy="274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87119" name="Picture 79" descr="Simeon blessing Jesus in the Temple - by William Hole"/>
          <p:cNvPicPr>
            <a:picLocks noChangeAspect="1" noChangeArrowheads="1"/>
          </p:cNvPicPr>
          <p:nvPr/>
        </p:nvPicPr>
        <p:blipFill>
          <a:blip r:embed="rId6"/>
          <a:srcRect l="26498" r="12003" b="647"/>
          <a:stretch>
            <a:fillRect/>
          </a:stretch>
        </p:blipFill>
        <p:spPr bwMode="auto">
          <a:xfrm>
            <a:off x="4724400" y="1295400"/>
            <a:ext cx="4419600" cy="4410075"/>
          </a:xfrm>
          <a:prstGeom prst="rect">
            <a:avLst/>
          </a:prstGeom>
          <a:noFill/>
        </p:spPr>
      </p:pic>
      <p:sp>
        <p:nvSpPr>
          <p:cNvPr id="87120" name="Rectangle 80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121" name="Group 81"/>
          <p:cNvGrpSpPr>
            <a:grpSpLocks/>
          </p:cNvGrpSpPr>
          <p:nvPr/>
        </p:nvGrpSpPr>
        <p:grpSpPr bwMode="auto">
          <a:xfrm>
            <a:off x="1150938" y="5572125"/>
            <a:ext cx="6926262" cy="1133475"/>
            <a:chOff x="432" y="3504"/>
            <a:chExt cx="4363" cy="714"/>
          </a:xfrm>
        </p:grpSpPr>
        <p:sp>
          <p:nvSpPr>
            <p:cNvPr id="87122" name="Text Box 82"/>
            <p:cNvSpPr txBox="1">
              <a:spLocks noChangeArrowheads="1"/>
            </p:cNvSpPr>
            <p:nvPr/>
          </p:nvSpPr>
          <p:spPr bwMode="auto">
            <a:xfrm>
              <a:off x="624" y="3544"/>
              <a:ext cx="4171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400-year period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of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preparation for the advent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of the Messiah was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from the time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the Jewish people returned from exile to their homeland of Israel and, based on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Malachi’s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prophecy, began as a nation to prepare for the Messiah until the birth of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Jesus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0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87123" name="Text Box 83"/>
            <p:cNvSpPr txBox="1">
              <a:spLocks noChangeArrowheads="1"/>
            </p:cNvSpPr>
            <p:nvPr/>
          </p:nvSpPr>
          <p:spPr bwMode="auto">
            <a:xfrm>
              <a:off x="432" y="3504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87043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8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3" grpId="0" animBg="1"/>
      <p:bldP spid="87043" grpId="1" animBg="1"/>
      <p:bldP spid="87092" grpId="0" animBg="1"/>
      <p:bldP spid="8710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2286000" y="533400"/>
            <a:ext cx="4495800" cy="990600"/>
            <a:chOff x="624" y="144"/>
            <a:chExt cx="4464" cy="768"/>
          </a:xfrm>
        </p:grpSpPr>
        <p:sp>
          <p:nvSpPr>
            <p:cNvPr id="89091" name="AutoShape 3"/>
            <p:cNvSpPr>
              <a:spLocks noChangeArrowheads="1"/>
            </p:cNvSpPr>
            <p:nvPr/>
          </p:nvSpPr>
          <p:spPr bwMode="auto">
            <a:xfrm>
              <a:off x="624" y="144"/>
              <a:ext cx="4464" cy="76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7A3D00"/>
                </a:gs>
                <a:gs pos="50000">
                  <a:srgbClr val="FFD317"/>
                </a:gs>
                <a:gs pos="100000">
                  <a:srgbClr val="7A3D00"/>
                </a:gs>
              </a:gsLst>
              <a:lin ang="2700000" scaled="1"/>
            </a:gradFill>
            <a:ln w="28575">
              <a:solidFill>
                <a:srgbClr val="542A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8909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40" y="313"/>
              <a:ext cx="4056" cy="4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542A00"/>
                    </a:solidFill>
                    <a:round/>
                    <a:headEnd/>
                    <a:tailEnd/>
                  </a:ln>
                  <a:solidFill>
                    <a:srgbClr val="FFF7D5"/>
                  </a:solidFill>
                  <a:effectLst>
                    <a:outerShdw dist="35921" dir="2700000" algn="ctr" rotWithShape="0">
                      <a:srgbClr val="542A00"/>
                    </a:outerShdw>
                  </a:effectLst>
                  <a:latin typeface="Papyrus"/>
                </a:rPr>
                <a:t>Section 4</a:t>
              </a:r>
            </a:p>
          </p:txBody>
        </p:sp>
      </p:grp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086600" cy="4114800"/>
          </a:xfrm>
          <a:prstGeom prst="rect">
            <a:avLst/>
          </a:prstGeom>
          <a:effectLst>
            <a:outerShdw dist="50800" dir="174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latin typeface="Papyrus"/>
              </a:rPr>
              <a:t>The Periods in the Age</a:t>
            </a:r>
          </a:p>
          <a:p>
            <a:pPr algn="ctr"/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latin typeface="Papyrus"/>
              </a:rPr>
              <a:t>of the Prolongation</a:t>
            </a:r>
          </a:p>
          <a:p>
            <a:pPr algn="ctr"/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latin typeface="Papyrus"/>
              </a:rPr>
              <a:t>of the Providence</a:t>
            </a:r>
          </a:p>
          <a:p>
            <a:pPr algn="ctr"/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latin typeface="Papyrus"/>
              </a:rPr>
              <a:t>of Restoration</a:t>
            </a:r>
          </a:p>
          <a:p>
            <a:pPr algn="ctr"/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05B"/>
                    </a:gs>
                    <a:gs pos="50000">
                      <a:srgbClr val="CC6600"/>
                    </a:gs>
                    <a:gs pos="100000">
                      <a:srgbClr val="FFE05B"/>
                    </a:gs>
                  </a:gsLst>
                  <a:lin ang="2700000" scaled="1"/>
                </a:gradFill>
                <a:latin typeface="Papyrus"/>
              </a:rPr>
              <a:t>and Their Lengths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34671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3467100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3467100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3467100" y="39624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381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3467100" y="45720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3162300" y="27320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4" name="WordArt 8"/>
          <p:cNvSpPr>
            <a:spLocks noChangeArrowheads="1" noChangeShapeType="1" noTextEdit="1"/>
          </p:cNvSpPr>
          <p:nvPr/>
        </p:nvSpPr>
        <p:spPr bwMode="auto">
          <a:xfrm>
            <a:off x="3086100" y="2325688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3314700" y="33528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3314700" y="39624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31623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3162300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1149" name="Group 13"/>
          <p:cNvGrpSpPr>
            <a:grpSpLocks/>
          </p:cNvGrpSpPr>
          <p:nvPr/>
        </p:nvGrpSpPr>
        <p:grpSpPr bwMode="auto">
          <a:xfrm>
            <a:off x="2400300" y="4983163"/>
            <a:ext cx="1066800" cy="350837"/>
            <a:chOff x="1056" y="3043"/>
            <a:chExt cx="672" cy="221"/>
          </a:xfrm>
        </p:grpSpPr>
        <p:sp>
          <p:nvSpPr>
            <p:cNvPr id="91150" name="Oval 14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Jesus</a:t>
              </a:r>
            </a:p>
          </p:txBody>
        </p:sp>
      </p:grpSp>
      <p:grpSp>
        <p:nvGrpSpPr>
          <p:cNvPr id="91152" name="Group 16"/>
          <p:cNvGrpSpPr>
            <a:grpSpLocks/>
          </p:cNvGrpSpPr>
          <p:nvPr/>
        </p:nvGrpSpPr>
        <p:grpSpPr bwMode="auto">
          <a:xfrm>
            <a:off x="2400300" y="4398963"/>
            <a:ext cx="1066800" cy="325437"/>
            <a:chOff x="1056" y="1511"/>
            <a:chExt cx="672" cy="205"/>
          </a:xfrm>
        </p:grpSpPr>
        <p:sp>
          <p:nvSpPr>
            <p:cNvPr id="91153" name="Oval 17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Text Box 18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Malachi</a:t>
              </a:r>
            </a:p>
          </p:txBody>
        </p:sp>
      </p:grpSp>
      <p:grpSp>
        <p:nvGrpSpPr>
          <p:cNvPr id="91155" name="Group 19"/>
          <p:cNvGrpSpPr>
            <a:grpSpLocks/>
          </p:cNvGrpSpPr>
          <p:nvPr/>
        </p:nvGrpSpPr>
        <p:grpSpPr bwMode="auto">
          <a:xfrm>
            <a:off x="2400300" y="2544763"/>
            <a:ext cx="1066800" cy="350837"/>
            <a:chOff x="2304" y="1603"/>
            <a:chExt cx="672" cy="221"/>
          </a:xfrm>
        </p:grpSpPr>
        <p:sp>
          <p:nvSpPr>
            <p:cNvPr id="91156" name="Oval 20"/>
            <p:cNvSpPr>
              <a:spLocks noChangeArrowheads="1"/>
            </p:cNvSpPr>
            <p:nvPr/>
          </p:nvSpPr>
          <p:spPr bwMode="auto">
            <a:xfrm>
              <a:off x="2377" y="16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>
              <a:off x="2304" y="160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Saul</a:t>
              </a:r>
            </a:p>
          </p:txBody>
        </p:sp>
      </p:grpSp>
      <p:sp>
        <p:nvSpPr>
          <p:cNvPr id="91158" name="WordArt 22"/>
          <p:cNvSpPr>
            <a:spLocks noChangeArrowheads="1" noChangeShapeType="1" noTextEdit="1"/>
          </p:cNvSpPr>
          <p:nvPr/>
        </p:nvSpPr>
        <p:spPr bwMode="auto">
          <a:xfrm>
            <a:off x="3086100" y="29765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91159" name="WordArt 23"/>
          <p:cNvSpPr>
            <a:spLocks noChangeArrowheads="1" noChangeShapeType="1" noTextEdit="1"/>
          </p:cNvSpPr>
          <p:nvPr/>
        </p:nvSpPr>
        <p:spPr bwMode="auto">
          <a:xfrm>
            <a:off x="3086100" y="35925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1160" name="WordArt 24"/>
          <p:cNvSpPr>
            <a:spLocks noChangeArrowheads="1" noChangeShapeType="1" noTextEdit="1"/>
          </p:cNvSpPr>
          <p:nvPr/>
        </p:nvSpPr>
        <p:spPr bwMode="auto">
          <a:xfrm>
            <a:off x="3086100" y="4800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1161" name="WordArt 25"/>
          <p:cNvSpPr>
            <a:spLocks noChangeArrowheads="1" noChangeShapeType="1" noTextEdit="1"/>
          </p:cNvSpPr>
          <p:nvPr/>
        </p:nvSpPr>
        <p:spPr bwMode="auto">
          <a:xfrm>
            <a:off x="3092450" y="41814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pic>
        <p:nvPicPr>
          <p:cNvPr id="91162" name="Picture 26" descr="Jews in Egypt"/>
          <p:cNvPicPr>
            <a:picLocks noChangeAspect="1" noChangeArrowheads="1"/>
          </p:cNvPicPr>
          <p:nvPr/>
        </p:nvPicPr>
        <p:blipFill>
          <a:blip r:embed="rId3"/>
          <a:srcRect t="15942" r="64069"/>
          <a:stretch>
            <a:fillRect/>
          </a:stretch>
        </p:blipFill>
        <p:spPr bwMode="auto">
          <a:xfrm>
            <a:off x="2397125" y="1143000"/>
            <a:ext cx="1398588" cy="4419600"/>
          </a:xfrm>
          <a:prstGeom prst="rect">
            <a:avLst/>
          </a:prstGeom>
          <a:noFill/>
        </p:spPr>
      </p:pic>
      <p:sp>
        <p:nvSpPr>
          <p:cNvPr id="91163" name="Line 27"/>
          <p:cNvSpPr>
            <a:spLocks noChangeShapeType="1"/>
          </p:cNvSpPr>
          <p:nvPr/>
        </p:nvSpPr>
        <p:spPr bwMode="auto">
          <a:xfrm>
            <a:off x="34671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1167" name="Group 31"/>
          <p:cNvGrpSpPr>
            <a:grpSpLocks/>
          </p:cNvGrpSpPr>
          <p:nvPr/>
        </p:nvGrpSpPr>
        <p:grpSpPr bwMode="auto">
          <a:xfrm>
            <a:off x="4038600" y="304800"/>
            <a:ext cx="1981200" cy="762000"/>
            <a:chOff x="2496" y="192"/>
            <a:chExt cx="1248" cy="480"/>
          </a:xfrm>
        </p:grpSpPr>
        <p:sp>
          <p:nvSpPr>
            <p:cNvPr id="91168" name="AutoShape 32"/>
            <p:cNvSpPr>
              <a:spLocks noChangeArrowheads="1"/>
            </p:cNvSpPr>
            <p:nvPr/>
          </p:nvSpPr>
          <p:spPr bwMode="auto">
            <a:xfrm>
              <a:off x="2520" y="192"/>
              <a:ext cx="120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9" name="Text Box 33"/>
            <p:cNvSpPr txBox="1">
              <a:spLocks noChangeArrowheads="1"/>
            </p:cNvSpPr>
            <p:nvPr/>
          </p:nvSpPr>
          <p:spPr bwMode="auto">
            <a:xfrm>
              <a:off x="2496" y="202"/>
              <a:ext cx="124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Prolongation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91170" name="Group 34"/>
          <p:cNvGrpSpPr>
            <a:grpSpLocks/>
          </p:cNvGrpSpPr>
          <p:nvPr/>
        </p:nvGrpSpPr>
        <p:grpSpPr bwMode="auto">
          <a:xfrm>
            <a:off x="2400300" y="1949450"/>
            <a:ext cx="1219200" cy="336550"/>
            <a:chOff x="1512" y="1219"/>
            <a:chExt cx="768" cy="212"/>
          </a:xfrm>
        </p:grpSpPr>
        <p:sp>
          <p:nvSpPr>
            <p:cNvPr id="91171" name="Line 35"/>
            <p:cNvSpPr>
              <a:spLocks noChangeShapeType="1"/>
            </p:cNvSpPr>
            <p:nvPr/>
          </p:nvSpPr>
          <p:spPr bwMode="auto">
            <a:xfrm>
              <a:off x="1992" y="1325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1172" name="Group 36"/>
            <p:cNvGrpSpPr>
              <a:grpSpLocks/>
            </p:cNvGrpSpPr>
            <p:nvPr/>
          </p:nvGrpSpPr>
          <p:grpSpPr bwMode="auto">
            <a:xfrm>
              <a:off x="1512" y="1219"/>
              <a:ext cx="672" cy="212"/>
              <a:chOff x="2377" y="1219"/>
              <a:chExt cx="672" cy="212"/>
            </a:xfrm>
          </p:grpSpPr>
          <p:sp>
            <p:nvSpPr>
              <p:cNvPr id="91173" name="Oval 37"/>
              <p:cNvSpPr>
                <a:spLocks noChangeArrowheads="1"/>
              </p:cNvSpPr>
              <p:nvPr/>
            </p:nvSpPr>
            <p:spPr bwMode="auto">
              <a:xfrm>
                <a:off x="2450" y="122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74" name="Text Box 38"/>
              <p:cNvSpPr txBox="1">
                <a:spLocks noChangeArrowheads="1"/>
              </p:cNvSpPr>
              <p:nvPr/>
            </p:nvSpPr>
            <p:spPr bwMode="auto">
              <a:xfrm>
                <a:off x="2377" y="1219"/>
                <a:ext cx="672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000066"/>
                    </a:solidFill>
                  </a:rPr>
                  <a:t>Moses</a:t>
                </a:r>
              </a:p>
            </p:txBody>
          </p:sp>
        </p:grpSp>
      </p:grpSp>
      <p:grpSp>
        <p:nvGrpSpPr>
          <p:cNvPr id="91175" name="Group 39"/>
          <p:cNvGrpSpPr>
            <a:grpSpLocks/>
          </p:cNvGrpSpPr>
          <p:nvPr/>
        </p:nvGrpSpPr>
        <p:grpSpPr bwMode="auto">
          <a:xfrm>
            <a:off x="2400300" y="1295400"/>
            <a:ext cx="1219200" cy="350838"/>
            <a:chOff x="1488" y="816"/>
            <a:chExt cx="768" cy="221"/>
          </a:xfrm>
        </p:grpSpPr>
        <p:sp>
          <p:nvSpPr>
            <p:cNvPr id="91176" name="Line 40"/>
            <p:cNvSpPr>
              <a:spLocks noChangeShapeType="1"/>
            </p:cNvSpPr>
            <p:nvPr/>
          </p:nvSpPr>
          <p:spPr bwMode="auto">
            <a:xfrm>
              <a:off x="1968" y="927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1177" name="Group 41"/>
            <p:cNvGrpSpPr>
              <a:grpSpLocks/>
            </p:cNvGrpSpPr>
            <p:nvPr/>
          </p:nvGrpSpPr>
          <p:grpSpPr bwMode="auto">
            <a:xfrm>
              <a:off x="1488" y="816"/>
              <a:ext cx="672" cy="221"/>
              <a:chOff x="1582" y="835"/>
              <a:chExt cx="672" cy="221"/>
            </a:xfrm>
          </p:grpSpPr>
          <p:sp>
            <p:nvSpPr>
              <p:cNvPr id="91178" name="Oval 42"/>
              <p:cNvSpPr>
                <a:spLocks noChangeArrowheads="1"/>
              </p:cNvSpPr>
              <p:nvPr/>
            </p:nvSpPr>
            <p:spPr bwMode="auto">
              <a:xfrm>
                <a:off x="1655" y="84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79" name="Text Box 43"/>
              <p:cNvSpPr txBox="1">
                <a:spLocks noChangeArrowheads="1"/>
              </p:cNvSpPr>
              <p:nvPr/>
            </p:nvSpPr>
            <p:spPr bwMode="auto">
              <a:xfrm>
                <a:off x="1582" y="835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Jacob</a:t>
                </a:r>
              </a:p>
            </p:txBody>
          </p:sp>
        </p:grpSp>
      </p:grpSp>
      <p:sp>
        <p:nvSpPr>
          <p:cNvPr id="91180" name="WordArt 44"/>
          <p:cNvSpPr>
            <a:spLocks noChangeArrowheads="1" noChangeShapeType="1" noTextEdit="1"/>
          </p:cNvSpPr>
          <p:nvPr/>
        </p:nvSpPr>
        <p:spPr bwMode="auto">
          <a:xfrm>
            <a:off x="3086100" y="1752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1181" name="WordArt 45"/>
          <p:cNvSpPr>
            <a:spLocks noChangeArrowheads="1" noChangeShapeType="1" noTextEdit="1"/>
          </p:cNvSpPr>
          <p:nvPr/>
        </p:nvSpPr>
        <p:spPr bwMode="auto">
          <a:xfrm>
            <a:off x="5068888" y="1754188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>
            <a:off x="54102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1183" name="Group 47"/>
          <p:cNvGrpSpPr>
            <a:grpSpLocks/>
          </p:cNvGrpSpPr>
          <p:nvPr/>
        </p:nvGrpSpPr>
        <p:grpSpPr bwMode="auto">
          <a:xfrm>
            <a:off x="4189413" y="1960563"/>
            <a:ext cx="1449387" cy="325437"/>
            <a:chOff x="2639" y="1235"/>
            <a:chExt cx="913" cy="205"/>
          </a:xfrm>
        </p:grpSpPr>
        <p:sp>
          <p:nvSpPr>
            <p:cNvPr id="91184" name="Line 48"/>
            <p:cNvSpPr>
              <a:spLocks noChangeShapeType="1"/>
            </p:cNvSpPr>
            <p:nvPr/>
          </p:nvSpPr>
          <p:spPr bwMode="auto">
            <a:xfrm>
              <a:off x="3264" y="1330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1185" name="Group 49"/>
            <p:cNvGrpSpPr>
              <a:grpSpLocks/>
            </p:cNvGrpSpPr>
            <p:nvPr/>
          </p:nvGrpSpPr>
          <p:grpSpPr bwMode="auto">
            <a:xfrm>
              <a:off x="2639" y="1235"/>
              <a:ext cx="672" cy="205"/>
              <a:chOff x="2566" y="1235"/>
              <a:chExt cx="672" cy="205"/>
            </a:xfrm>
          </p:grpSpPr>
          <p:sp>
            <p:nvSpPr>
              <p:cNvPr id="91186" name="Oval 50"/>
              <p:cNvSpPr>
                <a:spLocks noChangeArrowheads="1"/>
              </p:cNvSpPr>
              <p:nvPr/>
            </p:nvSpPr>
            <p:spPr bwMode="auto">
              <a:xfrm>
                <a:off x="2578" y="1235"/>
                <a:ext cx="647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87" name="Text Box 51"/>
              <p:cNvSpPr txBox="1">
                <a:spLocks noChangeArrowheads="1"/>
              </p:cNvSpPr>
              <p:nvPr/>
            </p:nvSpPr>
            <p:spPr bwMode="auto">
              <a:xfrm>
                <a:off x="2566" y="1242"/>
                <a:ext cx="672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400" b="1" dirty="0">
                    <a:solidFill>
                      <a:srgbClr val="000066"/>
                    </a:solidFill>
                  </a:rPr>
                  <a:t>Augustine</a:t>
                </a:r>
              </a:p>
            </p:txBody>
          </p:sp>
        </p:grpSp>
      </p:grpSp>
      <p:grpSp>
        <p:nvGrpSpPr>
          <p:cNvPr id="91188" name="Group 52"/>
          <p:cNvGrpSpPr>
            <a:grpSpLocks/>
          </p:cNvGrpSpPr>
          <p:nvPr/>
        </p:nvGrpSpPr>
        <p:grpSpPr bwMode="auto">
          <a:xfrm>
            <a:off x="4303713" y="1325563"/>
            <a:ext cx="1335087" cy="350837"/>
            <a:chOff x="2711" y="835"/>
            <a:chExt cx="841" cy="221"/>
          </a:xfrm>
        </p:grpSpPr>
        <p:sp>
          <p:nvSpPr>
            <p:cNvPr id="91189" name="Line 53"/>
            <p:cNvSpPr>
              <a:spLocks noChangeShapeType="1"/>
            </p:cNvSpPr>
            <p:nvPr/>
          </p:nvSpPr>
          <p:spPr bwMode="auto">
            <a:xfrm>
              <a:off x="3264" y="939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1190" name="Group 54"/>
            <p:cNvGrpSpPr>
              <a:grpSpLocks/>
            </p:cNvGrpSpPr>
            <p:nvPr/>
          </p:nvGrpSpPr>
          <p:grpSpPr bwMode="auto">
            <a:xfrm>
              <a:off x="2711" y="835"/>
              <a:ext cx="672" cy="221"/>
              <a:chOff x="2638" y="816"/>
              <a:chExt cx="672" cy="221"/>
            </a:xfrm>
          </p:grpSpPr>
          <p:sp>
            <p:nvSpPr>
              <p:cNvPr id="91191" name="Oval 55"/>
              <p:cNvSpPr>
                <a:spLocks noChangeArrowheads="1"/>
              </p:cNvSpPr>
              <p:nvPr/>
            </p:nvSpPr>
            <p:spPr bwMode="auto">
              <a:xfrm>
                <a:off x="2711" y="824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92" name="Text Box 56"/>
              <p:cNvSpPr txBox="1">
                <a:spLocks noChangeArrowheads="1"/>
              </p:cNvSpPr>
              <p:nvPr/>
            </p:nvSpPr>
            <p:spPr bwMode="auto">
              <a:xfrm>
                <a:off x="2638" y="816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 dirty="0">
                    <a:solidFill>
                      <a:srgbClr val="000066"/>
                    </a:solidFill>
                  </a:rPr>
                  <a:t>Jesus</a:t>
                </a:r>
              </a:p>
            </p:txBody>
          </p:sp>
        </p:grpSp>
      </p:grpSp>
      <p:grpSp>
        <p:nvGrpSpPr>
          <p:cNvPr id="91193" name="Group 57"/>
          <p:cNvGrpSpPr>
            <a:grpSpLocks/>
          </p:cNvGrpSpPr>
          <p:nvPr/>
        </p:nvGrpSpPr>
        <p:grpSpPr bwMode="auto">
          <a:xfrm>
            <a:off x="2219325" y="304800"/>
            <a:ext cx="1752600" cy="762000"/>
            <a:chOff x="1350" y="192"/>
            <a:chExt cx="1104" cy="480"/>
          </a:xfrm>
        </p:grpSpPr>
        <p:sp>
          <p:nvSpPr>
            <p:cNvPr id="91194" name="AutoShape 58"/>
            <p:cNvSpPr>
              <a:spLocks noChangeArrowheads="1"/>
            </p:cNvSpPr>
            <p:nvPr/>
          </p:nvSpPr>
          <p:spPr bwMode="auto">
            <a:xfrm>
              <a:off x="1350" y="192"/>
              <a:ext cx="110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95" name="Text Box 59"/>
            <p:cNvSpPr txBox="1">
              <a:spLocks noChangeArrowheads="1"/>
            </p:cNvSpPr>
            <p:nvPr/>
          </p:nvSpPr>
          <p:spPr bwMode="auto">
            <a:xfrm>
              <a:off x="1350" y="259"/>
              <a:ext cx="1104" cy="3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91226" name="Group 90"/>
          <p:cNvGrpSpPr>
            <a:grpSpLocks/>
          </p:cNvGrpSpPr>
          <p:nvPr/>
        </p:nvGrpSpPr>
        <p:grpSpPr bwMode="auto">
          <a:xfrm>
            <a:off x="304800" y="304800"/>
            <a:ext cx="1828800" cy="5029200"/>
            <a:chOff x="192" y="192"/>
            <a:chExt cx="1152" cy="3168"/>
          </a:xfrm>
        </p:grpSpPr>
        <p:grpSp>
          <p:nvGrpSpPr>
            <p:cNvPr id="91164" name="Group 28"/>
            <p:cNvGrpSpPr>
              <a:grpSpLocks/>
            </p:cNvGrpSpPr>
            <p:nvPr/>
          </p:nvGrpSpPr>
          <p:grpSpPr bwMode="auto">
            <a:xfrm>
              <a:off x="192" y="192"/>
              <a:ext cx="1152" cy="480"/>
              <a:chOff x="144" y="192"/>
              <a:chExt cx="1152" cy="480"/>
            </a:xfrm>
          </p:grpSpPr>
          <p:sp>
            <p:nvSpPr>
              <p:cNvPr id="91165" name="AutoShape 29"/>
              <p:cNvSpPr>
                <a:spLocks noChangeArrowheads="1"/>
              </p:cNvSpPr>
              <p:nvPr/>
            </p:nvSpPr>
            <p:spPr bwMode="auto">
              <a:xfrm>
                <a:off x="144" y="192"/>
                <a:ext cx="1140" cy="4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0099"/>
                  </a:gs>
                  <a:gs pos="100000">
                    <a:srgbClr val="800080"/>
                  </a:gs>
                </a:gsLst>
                <a:lin ang="2700000" scaled="1"/>
              </a:gra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66" name="Text Box 30"/>
              <p:cNvSpPr txBox="1">
                <a:spLocks noChangeArrowheads="1"/>
              </p:cNvSpPr>
              <p:nvPr/>
            </p:nvSpPr>
            <p:spPr bwMode="auto">
              <a:xfrm>
                <a:off x="144" y="202"/>
                <a:ext cx="1152" cy="46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7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Perpetua" pitchFamily="18" charset="0"/>
                  </a:rPr>
                  <a:t>Age</a:t>
                </a:r>
              </a:p>
              <a:p>
                <a:pPr algn="ctr" eaLnBrk="0" hangingPunct="0">
                  <a:lnSpc>
                    <a:spcPct val="7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Perpetua" pitchFamily="18" charset="0"/>
                  </a:rPr>
                  <a:t>of Foundation</a:t>
                </a:r>
              </a:p>
              <a:p>
                <a:pPr algn="ctr" eaLnBrk="0" hangingPunct="0">
                  <a:lnSpc>
                    <a:spcPct val="7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Perpetua" pitchFamily="18" charset="0"/>
                  </a:rPr>
                  <a:t>for Restoration</a:t>
                </a:r>
              </a:p>
            </p:txBody>
          </p:sp>
        </p:grpSp>
        <p:grpSp>
          <p:nvGrpSpPr>
            <p:cNvPr id="91196" name="Group 60"/>
            <p:cNvGrpSpPr>
              <a:grpSpLocks/>
            </p:cNvGrpSpPr>
            <p:nvPr/>
          </p:nvGrpSpPr>
          <p:grpSpPr bwMode="auto">
            <a:xfrm>
              <a:off x="778" y="940"/>
              <a:ext cx="288" cy="2310"/>
              <a:chOff x="1114" y="940"/>
              <a:chExt cx="288" cy="2310"/>
            </a:xfrm>
          </p:grpSpPr>
          <p:sp>
            <p:nvSpPr>
              <p:cNvPr id="91197" name="Line 61"/>
              <p:cNvSpPr>
                <a:spLocks noChangeShapeType="1"/>
              </p:cNvSpPr>
              <p:nvPr/>
            </p:nvSpPr>
            <p:spPr bwMode="auto">
              <a:xfrm>
                <a:off x="1305" y="1680"/>
                <a:ext cx="0" cy="1565"/>
              </a:xfrm>
              <a:prstGeom prst="line">
                <a:avLst/>
              </a:prstGeom>
              <a:noFill/>
              <a:ln w="28575">
                <a:solidFill>
                  <a:srgbClr val="5400A8"/>
                </a:solidFill>
                <a:round/>
                <a:headEnd/>
                <a:tailEnd/>
              </a:ln>
              <a:effectLst>
                <a:outerShdw dist="76200" dir="16200000" algn="ctr" rotWithShape="0">
                  <a:srgbClr val="6600CC"/>
                </a:outerShdw>
              </a:effec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98" name="Line 62"/>
              <p:cNvSpPr>
                <a:spLocks noChangeShapeType="1"/>
              </p:cNvSpPr>
              <p:nvPr/>
            </p:nvSpPr>
            <p:spPr bwMode="auto">
              <a:xfrm>
                <a:off x="1305" y="979"/>
                <a:ext cx="1" cy="755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>
                <a:outerShdw dist="63500" dir="16200000" algn="ctr" rotWithShape="0">
                  <a:srgbClr val="000066"/>
                </a:outerShdw>
              </a:effec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1199" name="Group 63"/>
              <p:cNvGrpSpPr>
                <a:grpSpLocks/>
              </p:cNvGrpSpPr>
              <p:nvPr/>
            </p:nvGrpSpPr>
            <p:grpSpPr bwMode="auto">
              <a:xfrm>
                <a:off x="1114" y="940"/>
                <a:ext cx="288" cy="2310"/>
                <a:chOff x="1114" y="940"/>
                <a:chExt cx="288" cy="2310"/>
              </a:xfrm>
            </p:grpSpPr>
            <p:sp>
              <p:nvSpPr>
                <p:cNvPr id="91200" name="Line 64"/>
                <p:cNvSpPr>
                  <a:spLocks noChangeShapeType="1"/>
                </p:cNvSpPr>
                <p:nvPr/>
              </p:nvSpPr>
              <p:spPr bwMode="auto">
                <a:xfrm>
                  <a:off x="1114" y="94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201" name="Line 65"/>
                <p:cNvSpPr>
                  <a:spLocks noChangeShapeType="1"/>
                </p:cNvSpPr>
                <p:nvPr/>
              </p:nvSpPr>
              <p:spPr bwMode="auto">
                <a:xfrm>
                  <a:off x="1114" y="133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202" name="Line 66"/>
                <p:cNvSpPr>
                  <a:spLocks noChangeShapeType="1"/>
                </p:cNvSpPr>
                <p:nvPr/>
              </p:nvSpPr>
              <p:spPr bwMode="auto">
                <a:xfrm>
                  <a:off x="1210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5600A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203" name="Line 67"/>
                <p:cNvSpPr>
                  <a:spLocks noChangeShapeType="1"/>
                </p:cNvSpPr>
                <p:nvPr/>
              </p:nvSpPr>
              <p:spPr bwMode="auto">
                <a:xfrm>
                  <a:off x="1210" y="2496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5600A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204" name="Line 68"/>
                <p:cNvSpPr>
                  <a:spLocks noChangeShapeType="1"/>
                </p:cNvSpPr>
                <p:nvPr/>
              </p:nvSpPr>
              <p:spPr bwMode="auto">
                <a:xfrm>
                  <a:off x="1114" y="1714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5600A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205" name="Line 69"/>
                <p:cNvSpPr>
                  <a:spLocks noChangeShapeType="1"/>
                </p:cNvSpPr>
                <p:nvPr/>
              </p:nvSpPr>
              <p:spPr bwMode="auto">
                <a:xfrm>
                  <a:off x="1114" y="325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5600A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206" name="Line 70"/>
                <p:cNvSpPr>
                  <a:spLocks noChangeShapeType="1"/>
                </p:cNvSpPr>
                <p:nvPr/>
              </p:nvSpPr>
              <p:spPr bwMode="auto">
                <a:xfrm>
                  <a:off x="1210" y="288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5600A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1207" name="Group 71"/>
            <p:cNvGrpSpPr>
              <a:grpSpLocks/>
            </p:cNvGrpSpPr>
            <p:nvPr/>
          </p:nvGrpSpPr>
          <p:grpSpPr bwMode="auto">
            <a:xfrm>
              <a:off x="288" y="1607"/>
              <a:ext cx="672" cy="205"/>
              <a:chOff x="1056" y="1511"/>
              <a:chExt cx="672" cy="205"/>
            </a:xfrm>
          </p:grpSpPr>
          <p:sp>
            <p:nvSpPr>
              <p:cNvPr id="91208" name="Oval 72"/>
              <p:cNvSpPr>
                <a:spLocks noChangeArrowheads="1"/>
              </p:cNvSpPr>
              <p:nvPr/>
            </p:nvSpPr>
            <p:spPr bwMode="auto">
              <a:xfrm>
                <a:off x="1129" y="1511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209" name="Text Box 73"/>
              <p:cNvSpPr txBox="1">
                <a:spLocks noChangeArrowheads="1"/>
              </p:cNvSpPr>
              <p:nvPr/>
            </p:nvSpPr>
            <p:spPr bwMode="auto">
              <a:xfrm>
                <a:off x="1056" y="1517"/>
                <a:ext cx="672" cy="18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300" b="1">
                    <a:solidFill>
                      <a:srgbClr val="5D00BA"/>
                    </a:solidFill>
                  </a:rPr>
                  <a:t>Abraham</a:t>
                </a:r>
              </a:p>
            </p:txBody>
          </p:sp>
        </p:grpSp>
        <p:grpSp>
          <p:nvGrpSpPr>
            <p:cNvPr id="91210" name="Group 74"/>
            <p:cNvGrpSpPr>
              <a:grpSpLocks/>
            </p:cNvGrpSpPr>
            <p:nvPr/>
          </p:nvGrpSpPr>
          <p:grpSpPr bwMode="auto">
            <a:xfrm>
              <a:off x="288" y="1219"/>
              <a:ext cx="672" cy="221"/>
              <a:chOff x="1056" y="1123"/>
              <a:chExt cx="672" cy="221"/>
            </a:xfrm>
          </p:grpSpPr>
          <p:sp>
            <p:nvSpPr>
              <p:cNvPr id="91211" name="Oval 75"/>
              <p:cNvSpPr>
                <a:spLocks noChangeArrowheads="1"/>
              </p:cNvSpPr>
              <p:nvPr/>
            </p:nvSpPr>
            <p:spPr bwMode="auto">
              <a:xfrm>
                <a:off x="1129" y="1131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212" name="Text Box 76"/>
              <p:cNvSpPr txBox="1">
                <a:spLocks noChangeArrowheads="1"/>
              </p:cNvSpPr>
              <p:nvPr/>
            </p:nvSpPr>
            <p:spPr bwMode="auto">
              <a:xfrm>
                <a:off x="1056" y="1123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Noah</a:t>
                </a:r>
              </a:p>
            </p:txBody>
          </p:sp>
        </p:grpSp>
        <p:grpSp>
          <p:nvGrpSpPr>
            <p:cNvPr id="91213" name="Group 77"/>
            <p:cNvGrpSpPr>
              <a:grpSpLocks/>
            </p:cNvGrpSpPr>
            <p:nvPr/>
          </p:nvGrpSpPr>
          <p:grpSpPr bwMode="auto">
            <a:xfrm>
              <a:off x="288" y="835"/>
              <a:ext cx="672" cy="221"/>
              <a:chOff x="1056" y="739"/>
              <a:chExt cx="672" cy="221"/>
            </a:xfrm>
          </p:grpSpPr>
          <p:sp>
            <p:nvSpPr>
              <p:cNvPr id="91214" name="Oval 78"/>
              <p:cNvSpPr>
                <a:spLocks noChangeArrowheads="1"/>
              </p:cNvSpPr>
              <p:nvPr/>
            </p:nvSpPr>
            <p:spPr bwMode="auto">
              <a:xfrm>
                <a:off x="1129" y="747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215" name="Text Box 79"/>
              <p:cNvSpPr txBox="1">
                <a:spLocks noChangeArrowheads="1"/>
              </p:cNvSpPr>
              <p:nvPr/>
            </p:nvSpPr>
            <p:spPr bwMode="auto">
              <a:xfrm>
                <a:off x="1056" y="739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Adam</a:t>
                </a:r>
              </a:p>
            </p:txBody>
          </p:sp>
        </p:grpSp>
        <p:grpSp>
          <p:nvGrpSpPr>
            <p:cNvPr id="91216" name="Group 80"/>
            <p:cNvGrpSpPr>
              <a:grpSpLocks/>
            </p:cNvGrpSpPr>
            <p:nvPr/>
          </p:nvGrpSpPr>
          <p:grpSpPr bwMode="auto">
            <a:xfrm>
              <a:off x="288" y="3139"/>
              <a:ext cx="672" cy="221"/>
              <a:chOff x="1056" y="3043"/>
              <a:chExt cx="672" cy="221"/>
            </a:xfrm>
          </p:grpSpPr>
          <p:sp>
            <p:nvSpPr>
              <p:cNvPr id="91217" name="Oval 81"/>
              <p:cNvSpPr>
                <a:spLocks noChangeArrowheads="1"/>
              </p:cNvSpPr>
              <p:nvPr/>
            </p:nvSpPr>
            <p:spPr bwMode="auto">
              <a:xfrm>
                <a:off x="1129" y="3051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218" name="Text Box 82"/>
              <p:cNvSpPr txBox="1">
                <a:spLocks noChangeArrowheads="1"/>
              </p:cNvSpPr>
              <p:nvPr/>
            </p:nvSpPr>
            <p:spPr bwMode="auto">
              <a:xfrm>
                <a:off x="1056" y="3043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5D00BA"/>
                    </a:solidFill>
                  </a:rPr>
                  <a:t>Jacob</a:t>
                </a:r>
              </a:p>
            </p:txBody>
          </p:sp>
        </p:grpSp>
      </p:grpSp>
      <p:pic>
        <p:nvPicPr>
          <p:cNvPr id="91219" name="Picture 83" descr="Martyrs in the Collosse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143000"/>
            <a:ext cx="3316288" cy="4419600"/>
          </a:xfrm>
          <a:prstGeom prst="rect">
            <a:avLst/>
          </a:prstGeom>
          <a:noFill/>
        </p:spPr>
      </p:pic>
      <p:sp>
        <p:nvSpPr>
          <p:cNvPr id="91220" name="Rectangle 84"/>
          <p:cNvSpPr>
            <a:spLocks noChangeArrowheads="1"/>
          </p:cNvSpPr>
          <p:nvPr/>
        </p:nvSpPr>
        <p:spPr bwMode="auto">
          <a:xfrm>
            <a:off x="5715000" y="1676400"/>
            <a:ext cx="2209800" cy="228600"/>
          </a:xfrm>
          <a:prstGeom prst="rect">
            <a:avLst/>
          </a:prstGeom>
          <a:solidFill>
            <a:srgbClr val="FFFFFF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221" name="Text Box 85"/>
          <p:cNvSpPr txBox="1">
            <a:spLocks noChangeArrowheads="1"/>
          </p:cNvSpPr>
          <p:nvPr/>
        </p:nvSpPr>
        <p:spPr bwMode="auto">
          <a:xfrm>
            <a:off x="5638800" y="16144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66"/>
                </a:solidFill>
              </a:rPr>
              <a:t>Roman Persecution</a:t>
            </a:r>
          </a:p>
        </p:txBody>
      </p:sp>
      <p:sp>
        <p:nvSpPr>
          <p:cNvPr id="91222" name="Rectangle 86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223" name="Group 87"/>
          <p:cNvGrpSpPr>
            <a:grpSpLocks/>
          </p:cNvGrpSpPr>
          <p:nvPr/>
        </p:nvGrpSpPr>
        <p:grpSpPr bwMode="auto">
          <a:xfrm>
            <a:off x="990600" y="5715000"/>
            <a:ext cx="7340600" cy="890588"/>
            <a:chOff x="704" y="3615"/>
            <a:chExt cx="4624" cy="561"/>
          </a:xfrm>
        </p:grpSpPr>
        <p:sp>
          <p:nvSpPr>
            <p:cNvPr id="91224" name="Text Box 88"/>
            <p:cNvSpPr txBox="1">
              <a:spLocks noChangeArrowheads="1"/>
            </p:cNvSpPr>
            <p:nvPr/>
          </p:nvSpPr>
          <p:spPr bwMode="auto">
            <a:xfrm>
              <a:off x="884" y="3653"/>
              <a:ext cx="444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900" b="1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1900" b="1" u="sng">
                  <a:solidFill>
                    <a:schemeClr val="bg1"/>
                  </a:solidFill>
                  <a:latin typeface="Arial Narrow" pitchFamily="34" charset="0"/>
                </a:rPr>
                <a:t>400-year period</a:t>
              </a:r>
              <a:r>
                <a:rPr lang="en-US" sz="1900" b="1">
                  <a:solidFill>
                    <a:schemeClr val="bg1"/>
                  </a:solidFill>
                  <a:latin typeface="Arial Narrow" pitchFamily="34" charset="0"/>
                </a:rPr>
                <a:t> of </a:t>
              </a:r>
              <a:r>
                <a:rPr lang="en-US" sz="1900" b="1" u="sng">
                  <a:solidFill>
                    <a:schemeClr val="bg1"/>
                  </a:solidFill>
                  <a:latin typeface="Arial Narrow" pitchFamily="34" charset="0"/>
                </a:rPr>
                <a:t>persecution</a:t>
              </a:r>
              <a:r>
                <a:rPr lang="en-US" sz="1900" b="1">
                  <a:solidFill>
                    <a:schemeClr val="bg1"/>
                  </a:solidFill>
                  <a:latin typeface="Arial Narrow" pitchFamily="34" charset="0"/>
                </a:rPr>
                <a:t> in the Roman Empire, until Christianity was established as the state religion in 392 A.D., was the substantial parallel to the Israelites’ </a:t>
              </a:r>
              <a:r>
                <a:rPr lang="en-US" sz="1900" b="1" u="sng">
                  <a:solidFill>
                    <a:schemeClr val="bg1"/>
                  </a:solidFill>
                  <a:latin typeface="Arial Narrow" pitchFamily="34" charset="0"/>
                </a:rPr>
                <a:t>400-year</a:t>
              </a:r>
              <a:r>
                <a:rPr lang="en-US" sz="1900" b="1">
                  <a:solidFill>
                    <a:schemeClr val="bg1"/>
                  </a:solidFill>
                  <a:latin typeface="Arial Narrow" pitchFamily="34" charset="0"/>
                </a:rPr>
                <a:t> period of slavery in Egypt. </a:t>
              </a:r>
              <a:endParaRPr lang="en-US" sz="19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1225" name="Text Box 89"/>
            <p:cNvSpPr txBox="1">
              <a:spLocks noChangeArrowheads="1"/>
            </p:cNvSpPr>
            <p:nvPr/>
          </p:nvSpPr>
          <p:spPr bwMode="auto">
            <a:xfrm>
              <a:off x="704" y="3615"/>
              <a:ext cx="20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2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9118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decel="5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1000" fill="hold"/>
                                        <p:tgtEl>
                                          <p:spTgt spid="91180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39" grpId="0" animBg="1"/>
      <p:bldP spid="91140" grpId="0" animBg="1"/>
      <p:bldP spid="91141" grpId="0" animBg="1"/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58" grpId="0" animBg="1"/>
      <p:bldP spid="91159" grpId="0" animBg="1"/>
      <p:bldP spid="91160" grpId="0" animBg="1"/>
      <p:bldP spid="91161" grpId="0" animBg="1"/>
      <p:bldP spid="91163" grpId="0" animBg="1"/>
      <p:bldP spid="91180" grpId="0" animBg="1"/>
      <p:bldP spid="91180" grpId="1" animBg="1"/>
      <p:bldP spid="91181" grpId="0" animBg="1"/>
      <p:bldP spid="91181" grpId="1" animBg="1"/>
      <p:bldP spid="91182" grpId="0" animBg="1"/>
      <p:bldP spid="91220" grpId="0" animBg="1"/>
      <p:bldP spid="912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2"/>
          <p:cNvSpPr>
            <a:spLocks noChangeShapeType="1"/>
          </p:cNvSpPr>
          <p:nvPr/>
        </p:nvSpPr>
        <p:spPr bwMode="auto">
          <a:xfrm>
            <a:off x="34671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3467100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3467100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3467100" y="39624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381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3467100" y="45720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3162300" y="27320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192" name="WordArt 8"/>
          <p:cNvSpPr>
            <a:spLocks noChangeArrowheads="1" noChangeShapeType="1" noTextEdit="1"/>
          </p:cNvSpPr>
          <p:nvPr/>
        </p:nvSpPr>
        <p:spPr bwMode="auto">
          <a:xfrm>
            <a:off x="3086100" y="2325688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3314700" y="33528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3314700" y="39624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31623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3162300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3197" name="Group 13"/>
          <p:cNvGrpSpPr>
            <a:grpSpLocks/>
          </p:cNvGrpSpPr>
          <p:nvPr/>
        </p:nvGrpSpPr>
        <p:grpSpPr bwMode="auto">
          <a:xfrm>
            <a:off x="2400300" y="4983163"/>
            <a:ext cx="1066800" cy="350837"/>
            <a:chOff x="1056" y="3043"/>
            <a:chExt cx="672" cy="221"/>
          </a:xfrm>
        </p:grpSpPr>
        <p:sp>
          <p:nvSpPr>
            <p:cNvPr id="93198" name="Oval 14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9" name="Text Box 15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Jesus</a:t>
              </a:r>
            </a:p>
          </p:txBody>
        </p:sp>
      </p:grpSp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2400300" y="4398963"/>
            <a:ext cx="1066800" cy="325437"/>
            <a:chOff x="1056" y="1511"/>
            <a:chExt cx="672" cy="205"/>
          </a:xfrm>
        </p:grpSpPr>
        <p:sp>
          <p:nvSpPr>
            <p:cNvPr id="93201" name="Oval 17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Text Box 18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Malachi</a:t>
              </a:r>
            </a:p>
          </p:txBody>
        </p:sp>
      </p:grpSp>
      <p:grpSp>
        <p:nvGrpSpPr>
          <p:cNvPr id="93203" name="Group 19"/>
          <p:cNvGrpSpPr>
            <a:grpSpLocks/>
          </p:cNvGrpSpPr>
          <p:nvPr/>
        </p:nvGrpSpPr>
        <p:grpSpPr bwMode="auto">
          <a:xfrm>
            <a:off x="2400300" y="2544763"/>
            <a:ext cx="1066800" cy="350837"/>
            <a:chOff x="2304" y="1603"/>
            <a:chExt cx="672" cy="221"/>
          </a:xfrm>
        </p:grpSpPr>
        <p:sp>
          <p:nvSpPr>
            <p:cNvPr id="93204" name="Oval 20"/>
            <p:cNvSpPr>
              <a:spLocks noChangeArrowheads="1"/>
            </p:cNvSpPr>
            <p:nvPr/>
          </p:nvSpPr>
          <p:spPr bwMode="auto">
            <a:xfrm>
              <a:off x="2377" y="16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5" name="Text Box 21"/>
            <p:cNvSpPr txBox="1">
              <a:spLocks noChangeArrowheads="1"/>
            </p:cNvSpPr>
            <p:nvPr/>
          </p:nvSpPr>
          <p:spPr bwMode="auto">
            <a:xfrm>
              <a:off x="2304" y="160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Saul</a:t>
              </a:r>
            </a:p>
          </p:txBody>
        </p:sp>
      </p:grp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3086100" y="29765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3086100" y="35925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3086100" y="4800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3092450" y="41814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pic>
        <p:nvPicPr>
          <p:cNvPr id="93210" name="Picture 26" descr="Jews in Egypt"/>
          <p:cNvPicPr>
            <a:picLocks noChangeAspect="1" noChangeArrowheads="1"/>
          </p:cNvPicPr>
          <p:nvPr/>
        </p:nvPicPr>
        <p:blipFill>
          <a:blip r:embed="rId3"/>
          <a:srcRect t="15942" r="64069"/>
          <a:stretch>
            <a:fillRect/>
          </a:stretch>
        </p:blipFill>
        <p:spPr bwMode="auto">
          <a:xfrm>
            <a:off x="2397125" y="1143000"/>
            <a:ext cx="1398588" cy="4419600"/>
          </a:xfrm>
          <a:prstGeom prst="rect">
            <a:avLst/>
          </a:prstGeom>
          <a:noFill/>
        </p:spPr>
      </p:pic>
      <p:sp>
        <p:nvSpPr>
          <p:cNvPr id="93211" name="Line 27"/>
          <p:cNvSpPr>
            <a:spLocks noChangeShapeType="1"/>
          </p:cNvSpPr>
          <p:nvPr/>
        </p:nvSpPr>
        <p:spPr bwMode="auto">
          <a:xfrm>
            <a:off x="34671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304800" y="304800"/>
            <a:ext cx="1828800" cy="762000"/>
            <a:chOff x="144" y="192"/>
            <a:chExt cx="1152" cy="480"/>
          </a:xfrm>
        </p:grpSpPr>
        <p:sp>
          <p:nvSpPr>
            <p:cNvPr id="93213" name="AutoShape 29"/>
            <p:cNvSpPr>
              <a:spLocks noChangeArrowheads="1"/>
            </p:cNvSpPr>
            <p:nvPr/>
          </p:nvSpPr>
          <p:spPr bwMode="auto">
            <a:xfrm>
              <a:off x="144" y="192"/>
              <a:ext cx="114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4" name="Text Box 30"/>
            <p:cNvSpPr txBox="1">
              <a:spLocks noChangeArrowheads="1"/>
            </p:cNvSpPr>
            <p:nvPr/>
          </p:nvSpPr>
          <p:spPr bwMode="auto">
            <a:xfrm>
              <a:off x="144" y="202"/>
              <a:ext cx="1152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grpSp>
        <p:nvGrpSpPr>
          <p:cNvPr id="93215" name="Group 31"/>
          <p:cNvGrpSpPr>
            <a:grpSpLocks/>
          </p:cNvGrpSpPr>
          <p:nvPr/>
        </p:nvGrpSpPr>
        <p:grpSpPr bwMode="auto">
          <a:xfrm>
            <a:off x="4038600" y="304800"/>
            <a:ext cx="1981200" cy="762000"/>
            <a:chOff x="2496" y="192"/>
            <a:chExt cx="1248" cy="480"/>
          </a:xfrm>
        </p:grpSpPr>
        <p:sp>
          <p:nvSpPr>
            <p:cNvPr id="93216" name="AutoShape 32"/>
            <p:cNvSpPr>
              <a:spLocks noChangeArrowheads="1"/>
            </p:cNvSpPr>
            <p:nvPr/>
          </p:nvSpPr>
          <p:spPr bwMode="auto">
            <a:xfrm>
              <a:off x="2520" y="192"/>
              <a:ext cx="120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7" name="Text Box 33"/>
            <p:cNvSpPr txBox="1">
              <a:spLocks noChangeArrowheads="1"/>
            </p:cNvSpPr>
            <p:nvPr/>
          </p:nvSpPr>
          <p:spPr bwMode="auto">
            <a:xfrm>
              <a:off x="2496" y="202"/>
              <a:ext cx="124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Prolongation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93218" name="Group 34"/>
          <p:cNvGrpSpPr>
            <a:grpSpLocks/>
          </p:cNvGrpSpPr>
          <p:nvPr/>
        </p:nvGrpSpPr>
        <p:grpSpPr bwMode="auto">
          <a:xfrm>
            <a:off x="2400300" y="1949450"/>
            <a:ext cx="1219200" cy="336550"/>
            <a:chOff x="1512" y="1219"/>
            <a:chExt cx="768" cy="212"/>
          </a:xfrm>
        </p:grpSpPr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>
              <a:off x="1992" y="1325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3220" name="Group 36"/>
            <p:cNvGrpSpPr>
              <a:grpSpLocks/>
            </p:cNvGrpSpPr>
            <p:nvPr/>
          </p:nvGrpSpPr>
          <p:grpSpPr bwMode="auto">
            <a:xfrm>
              <a:off x="1512" y="1219"/>
              <a:ext cx="672" cy="212"/>
              <a:chOff x="2377" y="1219"/>
              <a:chExt cx="672" cy="212"/>
            </a:xfrm>
          </p:grpSpPr>
          <p:sp>
            <p:nvSpPr>
              <p:cNvPr id="93221" name="Oval 37"/>
              <p:cNvSpPr>
                <a:spLocks noChangeArrowheads="1"/>
              </p:cNvSpPr>
              <p:nvPr/>
            </p:nvSpPr>
            <p:spPr bwMode="auto">
              <a:xfrm>
                <a:off x="2450" y="122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2" name="Text Box 38"/>
              <p:cNvSpPr txBox="1">
                <a:spLocks noChangeArrowheads="1"/>
              </p:cNvSpPr>
              <p:nvPr/>
            </p:nvSpPr>
            <p:spPr bwMode="auto">
              <a:xfrm>
                <a:off x="2377" y="1219"/>
                <a:ext cx="672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000066"/>
                    </a:solidFill>
                  </a:rPr>
                  <a:t>Moses</a:t>
                </a:r>
              </a:p>
            </p:txBody>
          </p:sp>
        </p:grpSp>
      </p:grpSp>
      <p:grpSp>
        <p:nvGrpSpPr>
          <p:cNvPr id="93223" name="Group 39"/>
          <p:cNvGrpSpPr>
            <a:grpSpLocks/>
          </p:cNvGrpSpPr>
          <p:nvPr/>
        </p:nvGrpSpPr>
        <p:grpSpPr bwMode="auto">
          <a:xfrm>
            <a:off x="2400300" y="1295400"/>
            <a:ext cx="1219200" cy="350838"/>
            <a:chOff x="1488" y="816"/>
            <a:chExt cx="768" cy="221"/>
          </a:xfrm>
        </p:grpSpPr>
        <p:sp>
          <p:nvSpPr>
            <p:cNvPr id="93224" name="Line 40"/>
            <p:cNvSpPr>
              <a:spLocks noChangeShapeType="1"/>
            </p:cNvSpPr>
            <p:nvPr/>
          </p:nvSpPr>
          <p:spPr bwMode="auto">
            <a:xfrm>
              <a:off x="1968" y="927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3225" name="Group 41"/>
            <p:cNvGrpSpPr>
              <a:grpSpLocks/>
            </p:cNvGrpSpPr>
            <p:nvPr/>
          </p:nvGrpSpPr>
          <p:grpSpPr bwMode="auto">
            <a:xfrm>
              <a:off x="1488" y="816"/>
              <a:ext cx="672" cy="221"/>
              <a:chOff x="1582" y="835"/>
              <a:chExt cx="672" cy="221"/>
            </a:xfrm>
          </p:grpSpPr>
          <p:sp>
            <p:nvSpPr>
              <p:cNvPr id="93226" name="Oval 42"/>
              <p:cNvSpPr>
                <a:spLocks noChangeArrowheads="1"/>
              </p:cNvSpPr>
              <p:nvPr/>
            </p:nvSpPr>
            <p:spPr bwMode="auto">
              <a:xfrm>
                <a:off x="1655" y="84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7" name="Text Box 43"/>
              <p:cNvSpPr txBox="1">
                <a:spLocks noChangeArrowheads="1"/>
              </p:cNvSpPr>
              <p:nvPr/>
            </p:nvSpPr>
            <p:spPr bwMode="auto">
              <a:xfrm>
                <a:off x="1582" y="835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Jacob</a:t>
                </a:r>
              </a:p>
            </p:txBody>
          </p:sp>
        </p:grpSp>
      </p:grpSp>
      <p:sp>
        <p:nvSpPr>
          <p:cNvPr id="93228" name="WordArt 44"/>
          <p:cNvSpPr>
            <a:spLocks noChangeArrowheads="1" noChangeShapeType="1" noTextEdit="1"/>
          </p:cNvSpPr>
          <p:nvPr/>
        </p:nvSpPr>
        <p:spPr bwMode="auto">
          <a:xfrm>
            <a:off x="3086100" y="1752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3229" name="WordArt 45"/>
          <p:cNvSpPr>
            <a:spLocks noChangeArrowheads="1" noChangeShapeType="1" noTextEdit="1"/>
          </p:cNvSpPr>
          <p:nvPr/>
        </p:nvSpPr>
        <p:spPr bwMode="auto">
          <a:xfrm>
            <a:off x="5068888" y="1754188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3230" name="Line 46"/>
          <p:cNvSpPr>
            <a:spLocks noChangeShapeType="1"/>
          </p:cNvSpPr>
          <p:nvPr/>
        </p:nvSpPr>
        <p:spPr bwMode="auto">
          <a:xfrm>
            <a:off x="54102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3231" name="Group 47"/>
          <p:cNvGrpSpPr>
            <a:grpSpLocks/>
          </p:cNvGrpSpPr>
          <p:nvPr/>
        </p:nvGrpSpPr>
        <p:grpSpPr bwMode="auto">
          <a:xfrm>
            <a:off x="4189413" y="1960563"/>
            <a:ext cx="1449387" cy="325437"/>
            <a:chOff x="2639" y="1235"/>
            <a:chExt cx="913" cy="205"/>
          </a:xfrm>
        </p:grpSpPr>
        <p:sp>
          <p:nvSpPr>
            <p:cNvPr id="93232" name="Line 48"/>
            <p:cNvSpPr>
              <a:spLocks noChangeShapeType="1"/>
            </p:cNvSpPr>
            <p:nvPr/>
          </p:nvSpPr>
          <p:spPr bwMode="auto">
            <a:xfrm>
              <a:off x="3264" y="1330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3233" name="Group 49"/>
            <p:cNvGrpSpPr>
              <a:grpSpLocks/>
            </p:cNvGrpSpPr>
            <p:nvPr/>
          </p:nvGrpSpPr>
          <p:grpSpPr bwMode="auto">
            <a:xfrm>
              <a:off x="2639" y="1235"/>
              <a:ext cx="672" cy="205"/>
              <a:chOff x="2566" y="1235"/>
              <a:chExt cx="672" cy="205"/>
            </a:xfrm>
          </p:grpSpPr>
          <p:sp>
            <p:nvSpPr>
              <p:cNvPr id="93234" name="Oval 50"/>
              <p:cNvSpPr>
                <a:spLocks noChangeArrowheads="1"/>
              </p:cNvSpPr>
              <p:nvPr/>
            </p:nvSpPr>
            <p:spPr bwMode="auto">
              <a:xfrm>
                <a:off x="2578" y="1235"/>
                <a:ext cx="647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5" name="Text Box 51"/>
              <p:cNvSpPr txBox="1">
                <a:spLocks noChangeArrowheads="1"/>
              </p:cNvSpPr>
              <p:nvPr/>
            </p:nvSpPr>
            <p:spPr bwMode="auto">
              <a:xfrm>
                <a:off x="2566" y="1242"/>
                <a:ext cx="672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66"/>
                    </a:solidFill>
                  </a:rPr>
                  <a:t>Augustine</a:t>
                </a:r>
              </a:p>
            </p:txBody>
          </p:sp>
        </p:grpSp>
      </p:grpSp>
      <p:grpSp>
        <p:nvGrpSpPr>
          <p:cNvPr id="93236" name="Group 52"/>
          <p:cNvGrpSpPr>
            <a:grpSpLocks/>
          </p:cNvGrpSpPr>
          <p:nvPr/>
        </p:nvGrpSpPr>
        <p:grpSpPr bwMode="auto">
          <a:xfrm>
            <a:off x="4303713" y="1325563"/>
            <a:ext cx="1335087" cy="350837"/>
            <a:chOff x="2711" y="835"/>
            <a:chExt cx="841" cy="221"/>
          </a:xfrm>
        </p:grpSpPr>
        <p:sp>
          <p:nvSpPr>
            <p:cNvPr id="93237" name="Line 53"/>
            <p:cNvSpPr>
              <a:spLocks noChangeShapeType="1"/>
            </p:cNvSpPr>
            <p:nvPr/>
          </p:nvSpPr>
          <p:spPr bwMode="auto">
            <a:xfrm>
              <a:off x="3264" y="939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3238" name="Group 54"/>
            <p:cNvGrpSpPr>
              <a:grpSpLocks/>
            </p:cNvGrpSpPr>
            <p:nvPr/>
          </p:nvGrpSpPr>
          <p:grpSpPr bwMode="auto">
            <a:xfrm>
              <a:off x="2711" y="835"/>
              <a:ext cx="672" cy="221"/>
              <a:chOff x="2638" y="816"/>
              <a:chExt cx="672" cy="221"/>
            </a:xfrm>
          </p:grpSpPr>
          <p:sp>
            <p:nvSpPr>
              <p:cNvPr id="93239" name="Oval 55"/>
              <p:cNvSpPr>
                <a:spLocks noChangeArrowheads="1"/>
              </p:cNvSpPr>
              <p:nvPr/>
            </p:nvSpPr>
            <p:spPr bwMode="auto">
              <a:xfrm>
                <a:off x="2711" y="824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0" name="Text Box 56"/>
              <p:cNvSpPr txBox="1">
                <a:spLocks noChangeArrowheads="1"/>
              </p:cNvSpPr>
              <p:nvPr/>
            </p:nvSpPr>
            <p:spPr bwMode="auto">
              <a:xfrm>
                <a:off x="2638" y="816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Jesus</a:t>
                </a:r>
              </a:p>
            </p:txBody>
          </p:sp>
        </p:grpSp>
      </p:grpSp>
      <p:grpSp>
        <p:nvGrpSpPr>
          <p:cNvPr id="93241" name="Group 57"/>
          <p:cNvGrpSpPr>
            <a:grpSpLocks/>
          </p:cNvGrpSpPr>
          <p:nvPr/>
        </p:nvGrpSpPr>
        <p:grpSpPr bwMode="auto">
          <a:xfrm>
            <a:off x="2219325" y="304800"/>
            <a:ext cx="1752600" cy="762000"/>
            <a:chOff x="1350" y="192"/>
            <a:chExt cx="1104" cy="480"/>
          </a:xfrm>
        </p:grpSpPr>
        <p:sp>
          <p:nvSpPr>
            <p:cNvPr id="93242" name="AutoShape 58"/>
            <p:cNvSpPr>
              <a:spLocks noChangeArrowheads="1"/>
            </p:cNvSpPr>
            <p:nvPr/>
          </p:nvSpPr>
          <p:spPr bwMode="auto">
            <a:xfrm>
              <a:off x="1350" y="192"/>
              <a:ext cx="110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3" name="Text Box 59"/>
            <p:cNvSpPr txBox="1">
              <a:spLocks noChangeArrowheads="1"/>
            </p:cNvSpPr>
            <p:nvPr/>
          </p:nvSpPr>
          <p:spPr bwMode="auto">
            <a:xfrm>
              <a:off x="1350" y="259"/>
              <a:ext cx="1104" cy="3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93244" name="Group 60"/>
          <p:cNvGrpSpPr>
            <a:grpSpLocks/>
          </p:cNvGrpSpPr>
          <p:nvPr/>
        </p:nvGrpSpPr>
        <p:grpSpPr bwMode="auto">
          <a:xfrm>
            <a:off x="1235075" y="1492250"/>
            <a:ext cx="457200" cy="3667125"/>
            <a:chOff x="1114" y="940"/>
            <a:chExt cx="288" cy="2310"/>
          </a:xfrm>
        </p:grpSpPr>
        <p:sp>
          <p:nvSpPr>
            <p:cNvPr id="93245" name="Line 61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3246" name="Line 62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3247" name="Group 63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93248" name="Line 64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49" name="Line 65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50" name="Line 66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51" name="Line 67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52" name="Line 68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53" name="Line 69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54" name="Line 70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255" name="Group 71"/>
          <p:cNvGrpSpPr>
            <a:grpSpLocks/>
          </p:cNvGrpSpPr>
          <p:nvPr/>
        </p:nvGrpSpPr>
        <p:grpSpPr bwMode="auto">
          <a:xfrm>
            <a:off x="457200" y="2551113"/>
            <a:ext cx="1066800" cy="325437"/>
            <a:chOff x="1056" y="1511"/>
            <a:chExt cx="672" cy="205"/>
          </a:xfrm>
        </p:grpSpPr>
        <p:sp>
          <p:nvSpPr>
            <p:cNvPr id="93256" name="Oval 72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7" name="Text Box 73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93258" name="Group 74"/>
          <p:cNvGrpSpPr>
            <a:grpSpLocks/>
          </p:cNvGrpSpPr>
          <p:nvPr/>
        </p:nvGrpSpPr>
        <p:grpSpPr bwMode="auto">
          <a:xfrm>
            <a:off x="457200" y="1935163"/>
            <a:ext cx="1066800" cy="350837"/>
            <a:chOff x="1056" y="1123"/>
            <a:chExt cx="672" cy="221"/>
          </a:xfrm>
        </p:grpSpPr>
        <p:sp>
          <p:nvSpPr>
            <p:cNvPr id="93259" name="Oval 75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0" name="Text Box 76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93261" name="Group 77"/>
          <p:cNvGrpSpPr>
            <a:grpSpLocks/>
          </p:cNvGrpSpPr>
          <p:nvPr/>
        </p:nvGrpSpPr>
        <p:grpSpPr bwMode="auto">
          <a:xfrm>
            <a:off x="457200" y="1325563"/>
            <a:ext cx="1066800" cy="350837"/>
            <a:chOff x="1056" y="739"/>
            <a:chExt cx="672" cy="221"/>
          </a:xfrm>
        </p:grpSpPr>
        <p:sp>
          <p:nvSpPr>
            <p:cNvPr id="93262" name="Oval 78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3" name="Text Box 79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93264" name="Group 80"/>
          <p:cNvGrpSpPr>
            <a:grpSpLocks/>
          </p:cNvGrpSpPr>
          <p:nvPr/>
        </p:nvGrpSpPr>
        <p:grpSpPr bwMode="auto">
          <a:xfrm>
            <a:off x="457200" y="4983163"/>
            <a:ext cx="1066800" cy="350837"/>
            <a:chOff x="1056" y="3043"/>
            <a:chExt cx="672" cy="221"/>
          </a:xfrm>
        </p:grpSpPr>
        <p:sp>
          <p:nvSpPr>
            <p:cNvPr id="93265" name="Oval 81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6" name="Text Box 82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pic>
        <p:nvPicPr>
          <p:cNvPr id="93267" name="Picture 83" descr="Martyrs in the Collosse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143000"/>
            <a:ext cx="3316288" cy="4419600"/>
          </a:xfrm>
          <a:prstGeom prst="rect">
            <a:avLst/>
          </a:prstGeom>
          <a:noFill/>
        </p:spPr>
      </p:pic>
      <p:sp>
        <p:nvSpPr>
          <p:cNvPr id="93268" name="Rectangle 84"/>
          <p:cNvSpPr>
            <a:spLocks noChangeArrowheads="1"/>
          </p:cNvSpPr>
          <p:nvPr/>
        </p:nvSpPr>
        <p:spPr bwMode="auto">
          <a:xfrm>
            <a:off x="5715000" y="1676400"/>
            <a:ext cx="2209800" cy="228600"/>
          </a:xfrm>
          <a:prstGeom prst="rect">
            <a:avLst/>
          </a:prstGeom>
          <a:solidFill>
            <a:srgbClr val="FFFFFF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269" name="Text Box 85"/>
          <p:cNvSpPr txBox="1">
            <a:spLocks noChangeArrowheads="1"/>
          </p:cNvSpPr>
          <p:nvPr/>
        </p:nvSpPr>
        <p:spPr bwMode="auto">
          <a:xfrm>
            <a:off x="5638800" y="16144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Roman Persecution</a:t>
            </a:r>
          </a:p>
        </p:txBody>
      </p:sp>
      <p:sp>
        <p:nvSpPr>
          <p:cNvPr id="93270" name="Rectangle 86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71" name="Text Box 87"/>
          <p:cNvSpPr txBox="1">
            <a:spLocks noChangeArrowheads="1"/>
          </p:cNvSpPr>
          <p:nvPr/>
        </p:nvSpPr>
        <p:spPr bwMode="auto">
          <a:xfrm>
            <a:off x="1600200" y="57912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Its purpose was to restore that earlier period through parallel indemnity conditions.</a:t>
            </a:r>
            <a:endParaRPr lang="en-US" sz="2000" u="sng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7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Martyrs in the Collosse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143000"/>
            <a:ext cx="3316288" cy="4419600"/>
          </a:xfrm>
          <a:prstGeom prst="rect">
            <a:avLst/>
          </a:prstGeom>
          <a:noFill/>
        </p:spPr>
      </p:pic>
      <p:sp>
        <p:nvSpPr>
          <p:cNvPr id="95289" name="Rectangle 57"/>
          <p:cNvSpPr>
            <a:spLocks noChangeArrowheads="1"/>
          </p:cNvSpPr>
          <p:nvPr/>
        </p:nvSpPr>
        <p:spPr bwMode="auto">
          <a:xfrm>
            <a:off x="5715000" y="1676400"/>
            <a:ext cx="2209800" cy="228600"/>
          </a:xfrm>
          <a:prstGeom prst="rect">
            <a:avLst/>
          </a:prstGeom>
          <a:solidFill>
            <a:srgbClr val="FFFFFF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90" name="Text Box 58"/>
          <p:cNvSpPr txBox="1">
            <a:spLocks noChangeArrowheads="1"/>
          </p:cNvSpPr>
          <p:nvPr/>
        </p:nvSpPr>
        <p:spPr bwMode="auto">
          <a:xfrm>
            <a:off x="5638800" y="16144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Roman Persecution</a:t>
            </a: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3467100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3467100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3467100" y="39624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381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467100" y="45720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314700" y="33528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3314700" y="39624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31623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3162300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5243" name="Group 11"/>
          <p:cNvGrpSpPr>
            <a:grpSpLocks/>
          </p:cNvGrpSpPr>
          <p:nvPr/>
        </p:nvGrpSpPr>
        <p:grpSpPr bwMode="auto">
          <a:xfrm>
            <a:off x="2400300" y="4983163"/>
            <a:ext cx="1066800" cy="350837"/>
            <a:chOff x="1056" y="3043"/>
            <a:chExt cx="672" cy="221"/>
          </a:xfrm>
        </p:grpSpPr>
        <p:sp>
          <p:nvSpPr>
            <p:cNvPr id="95244" name="Oval 12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5" name="Text Box 13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Jesus</a:t>
              </a:r>
            </a:p>
          </p:txBody>
        </p:sp>
      </p:grpSp>
      <p:grpSp>
        <p:nvGrpSpPr>
          <p:cNvPr id="95246" name="Group 14"/>
          <p:cNvGrpSpPr>
            <a:grpSpLocks/>
          </p:cNvGrpSpPr>
          <p:nvPr/>
        </p:nvGrpSpPr>
        <p:grpSpPr bwMode="auto">
          <a:xfrm>
            <a:off x="2400300" y="4398963"/>
            <a:ext cx="1066800" cy="325437"/>
            <a:chOff x="1056" y="1511"/>
            <a:chExt cx="672" cy="205"/>
          </a:xfrm>
        </p:grpSpPr>
        <p:sp>
          <p:nvSpPr>
            <p:cNvPr id="95247" name="Oval 15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Malachi</a:t>
              </a:r>
            </a:p>
          </p:txBody>
        </p:sp>
      </p:grpSp>
      <p:sp>
        <p:nvSpPr>
          <p:cNvPr id="95249" name="WordArt 17"/>
          <p:cNvSpPr>
            <a:spLocks noChangeArrowheads="1" noChangeShapeType="1" noTextEdit="1"/>
          </p:cNvSpPr>
          <p:nvPr/>
        </p:nvSpPr>
        <p:spPr bwMode="auto">
          <a:xfrm>
            <a:off x="3086100" y="29765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95250" name="WordArt 18"/>
          <p:cNvSpPr>
            <a:spLocks noChangeArrowheads="1" noChangeShapeType="1" noTextEdit="1"/>
          </p:cNvSpPr>
          <p:nvPr/>
        </p:nvSpPr>
        <p:spPr bwMode="auto">
          <a:xfrm>
            <a:off x="3086100" y="35925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5251" name="WordArt 19"/>
          <p:cNvSpPr>
            <a:spLocks noChangeArrowheads="1" noChangeShapeType="1" noTextEdit="1"/>
          </p:cNvSpPr>
          <p:nvPr/>
        </p:nvSpPr>
        <p:spPr bwMode="auto">
          <a:xfrm>
            <a:off x="3086100" y="4800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5252" name="WordArt 20"/>
          <p:cNvSpPr>
            <a:spLocks noChangeArrowheads="1" noChangeShapeType="1" noTextEdit="1"/>
          </p:cNvSpPr>
          <p:nvPr/>
        </p:nvSpPr>
        <p:spPr bwMode="auto">
          <a:xfrm>
            <a:off x="3092450" y="41814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grpSp>
        <p:nvGrpSpPr>
          <p:cNvPr id="95253" name="Group 21"/>
          <p:cNvGrpSpPr>
            <a:grpSpLocks/>
          </p:cNvGrpSpPr>
          <p:nvPr/>
        </p:nvGrpSpPr>
        <p:grpSpPr bwMode="auto">
          <a:xfrm>
            <a:off x="1235075" y="1492250"/>
            <a:ext cx="457200" cy="3667125"/>
            <a:chOff x="1114" y="940"/>
            <a:chExt cx="288" cy="2310"/>
          </a:xfrm>
        </p:grpSpPr>
        <p:sp>
          <p:nvSpPr>
            <p:cNvPr id="95254" name="Line 22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55" name="Line 23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5256" name="Group 24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95257" name="Line 25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8" name="Line 26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9" name="Line 27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60" name="Line 28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61" name="Line 29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62" name="Line 30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63" name="Line 31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5264" name="Group 32"/>
          <p:cNvGrpSpPr>
            <a:grpSpLocks/>
          </p:cNvGrpSpPr>
          <p:nvPr/>
        </p:nvGrpSpPr>
        <p:grpSpPr bwMode="auto">
          <a:xfrm>
            <a:off x="457200" y="2551113"/>
            <a:ext cx="1066800" cy="325437"/>
            <a:chOff x="1056" y="1511"/>
            <a:chExt cx="672" cy="205"/>
          </a:xfrm>
        </p:grpSpPr>
        <p:sp>
          <p:nvSpPr>
            <p:cNvPr id="95265" name="Oval 33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6" name="Text Box 34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95267" name="Group 35"/>
          <p:cNvGrpSpPr>
            <a:grpSpLocks/>
          </p:cNvGrpSpPr>
          <p:nvPr/>
        </p:nvGrpSpPr>
        <p:grpSpPr bwMode="auto">
          <a:xfrm>
            <a:off x="457200" y="1935163"/>
            <a:ext cx="1066800" cy="350837"/>
            <a:chOff x="1056" y="1123"/>
            <a:chExt cx="672" cy="221"/>
          </a:xfrm>
        </p:grpSpPr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9" name="Text Box 37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95270" name="Group 38"/>
          <p:cNvGrpSpPr>
            <a:grpSpLocks/>
          </p:cNvGrpSpPr>
          <p:nvPr/>
        </p:nvGrpSpPr>
        <p:grpSpPr bwMode="auto">
          <a:xfrm>
            <a:off x="457200" y="1325563"/>
            <a:ext cx="1066800" cy="350837"/>
            <a:chOff x="1056" y="739"/>
            <a:chExt cx="672" cy="221"/>
          </a:xfrm>
        </p:grpSpPr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2" name="Text Box 40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95273" name="Group 41"/>
          <p:cNvGrpSpPr>
            <a:grpSpLocks/>
          </p:cNvGrpSpPr>
          <p:nvPr/>
        </p:nvGrpSpPr>
        <p:grpSpPr bwMode="auto">
          <a:xfrm>
            <a:off x="457200" y="4983163"/>
            <a:ext cx="1066800" cy="350837"/>
            <a:chOff x="1056" y="3043"/>
            <a:chExt cx="672" cy="221"/>
          </a:xfrm>
        </p:grpSpPr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5" name="Text Box 43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pic>
        <p:nvPicPr>
          <p:cNvPr id="95276" name="Picture 44" descr="Coronation of Charles, 800 C"/>
          <p:cNvPicPr>
            <a:picLocks noChangeAspect="1" noChangeArrowheads="1"/>
          </p:cNvPicPr>
          <p:nvPr/>
        </p:nvPicPr>
        <p:blipFill>
          <a:blip r:embed="rId4"/>
          <a:srcRect l="33260" t="8206" r="35861" b="3824"/>
          <a:stretch>
            <a:fillRect/>
          </a:stretch>
        </p:blipFill>
        <p:spPr bwMode="auto">
          <a:xfrm>
            <a:off x="3962400" y="1219200"/>
            <a:ext cx="1676400" cy="4343400"/>
          </a:xfrm>
          <a:prstGeom prst="rect">
            <a:avLst/>
          </a:prstGeom>
          <a:noFill/>
        </p:spPr>
      </p:pic>
      <p:grpSp>
        <p:nvGrpSpPr>
          <p:cNvPr id="95277" name="Group 45"/>
          <p:cNvGrpSpPr>
            <a:grpSpLocks/>
          </p:cNvGrpSpPr>
          <p:nvPr/>
        </p:nvGrpSpPr>
        <p:grpSpPr bwMode="auto">
          <a:xfrm>
            <a:off x="304800" y="304800"/>
            <a:ext cx="1828800" cy="762000"/>
            <a:chOff x="144" y="192"/>
            <a:chExt cx="1152" cy="480"/>
          </a:xfrm>
        </p:grpSpPr>
        <p:sp>
          <p:nvSpPr>
            <p:cNvPr id="95278" name="AutoShape 46"/>
            <p:cNvSpPr>
              <a:spLocks noChangeArrowheads="1"/>
            </p:cNvSpPr>
            <p:nvPr/>
          </p:nvSpPr>
          <p:spPr bwMode="auto">
            <a:xfrm>
              <a:off x="144" y="192"/>
              <a:ext cx="114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9" name="Text Box 47"/>
            <p:cNvSpPr txBox="1">
              <a:spLocks noChangeArrowheads="1"/>
            </p:cNvSpPr>
            <p:nvPr/>
          </p:nvSpPr>
          <p:spPr bwMode="auto">
            <a:xfrm>
              <a:off x="144" y="202"/>
              <a:ext cx="1152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grpSp>
        <p:nvGrpSpPr>
          <p:cNvPr id="95280" name="Group 48"/>
          <p:cNvGrpSpPr>
            <a:grpSpLocks/>
          </p:cNvGrpSpPr>
          <p:nvPr/>
        </p:nvGrpSpPr>
        <p:grpSpPr bwMode="auto">
          <a:xfrm>
            <a:off x="4038600" y="304800"/>
            <a:ext cx="1981200" cy="762000"/>
            <a:chOff x="2496" y="192"/>
            <a:chExt cx="1248" cy="480"/>
          </a:xfrm>
        </p:grpSpPr>
        <p:sp>
          <p:nvSpPr>
            <p:cNvPr id="95281" name="AutoShape 49"/>
            <p:cNvSpPr>
              <a:spLocks noChangeArrowheads="1"/>
            </p:cNvSpPr>
            <p:nvPr/>
          </p:nvSpPr>
          <p:spPr bwMode="auto">
            <a:xfrm>
              <a:off x="2520" y="192"/>
              <a:ext cx="120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2" name="Text Box 50"/>
            <p:cNvSpPr txBox="1">
              <a:spLocks noChangeArrowheads="1"/>
            </p:cNvSpPr>
            <p:nvPr/>
          </p:nvSpPr>
          <p:spPr bwMode="auto">
            <a:xfrm>
              <a:off x="2496" y="202"/>
              <a:ext cx="124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Prolongation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sp>
        <p:nvSpPr>
          <p:cNvPr id="95283" name="WordArt 51"/>
          <p:cNvSpPr>
            <a:spLocks noChangeArrowheads="1" noChangeShapeType="1" noTextEdit="1"/>
          </p:cNvSpPr>
          <p:nvPr/>
        </p:nvSpPr>
        <p:spPr bwMode="auto">
          <a:xfrm>
            <a:off x="5068888" y="1754188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5284" name="Line 52"/>
          <p:cNvSpPr>
            <a:spLocks noChangeShapeType="1"/>
          </p:cNvSpPr>
          <p:nvPr/>
        </p:nvSpPr>
        <p:spPr bwMode="auto">
          <a:xfrm>
            <a:off x="54102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85" name="WordArt 53"/>
          <p:cNvSpPr>
            <a:spLocks noChangeArrowheads="1" noChangeShapeType="1" noTextEdit="1"/>
          </p:cNvSpPr>
          <p:nvPr/>
        </p:nvSpPr>
        <p:spPr bwMode="auto">
          <a:xfrm>
            <a:off x="5068888" y="23479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grpSp>
        <p:nvGrpSpPr>
          <p:cNvPr id="95286" name="Group 54"/>
          <p:cNvGrpSpPr>
            <a:grpSpLocks/>
          </p:cNvGrpSpPr>
          <p:nvPr/>
        </p:nvGrpSpPr>
        <p:grpSpPr bwMode="auto">
          <a:xfrm>
            <a:off x="2219325" y="304800"/>
            <a:ext cx="1752600" cy="762000"/>
            <a:chOff x="1350" y="192"/>
            <a:chExt cx="1104" cy="480"/>
          </a:xfrm>
        </p:grpSpPr>
        <p:sp>
          <p:nvSpPr>
            <p:cNvPr id="95287" name="AutoShape 55"/>
            <p:cNvSpPr>
              <a:spLocks noChangeArrowheads="1"/>
            </p:cNvSpPr>
            <p:nvPr/>
          </p:nvSpPr>
          <p:spPr bwMode="auto">
            <a:xfrm>
              <a:off x="1350" y="192"/>
              <a:ext cx="110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8" name="Text Box 56"/>
            <p:cNvSpPr txBox="1">
              <a:spLocks noChangeArrowheads="1"/>
            </p:cNvSpPr>
            <p:nvPr/>
          </p:nvSpPr>
          <p:spPr bwMode="auto">
            <a:xfrm>
              <a:off x="1350" y="259"/>
              <a:ext cx="1104" cy="3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95292" name="Group 60"/>
          <p:cNvGrpSpPr>
            <a:grpSpLocks/>
          </p:cNvGrpSpPr>
          <p:nvPr/>
        </p:nvGrpSpPr>
        <p:grpSpPr bwMode="auto">
          <a:xfrm>
            <a:off x="4303713" y="1325563"/>
            <a:ext cx="1335087" cy="350837"/>
            <a:chOff x="2711" y="835"/>
            <a:chExt cx="841" cy="221"/>
          </a:xfrm>
        </p:grpSpPr>
        <p:sp>
          <p:nvSpPr>
            <p:cNvPr id="95293" name="Line 61"/>
            <p:cNvSpPr>
              <a:spLocks noChangeShapeType="1"/>
            </p:cNvSpPr>
            <p:nvPr/>
          </p:nvSpPr>
          <p:spPr bwMode="auto">
            <a:xfrm>
              <a:off x="3264" y="939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5294" name="Group 62"/>
            <p:cNvGrpSpPr>
              <a:grpSpLocks/>
            </p:cNvGrpSpPr>
            <p:nvPr/>
          </p:nvGrpSpPr>
          <p:grpSpPr bwMode="auto">
            <a:xfrm>
              <a:off x="2711" y="835"/>
              <a:ext cx="672" cy="221"/>
              <a:chOff x="2638" y="816"/>
              <a:chExt cx="672" cy="221"/>
            </a:xfrm>
          </p:grpSpPr>
          <p:sp>
            <p:nvSpPr>
              <p:cNvPr id="95295" name="Oval 63"/>
              <p:cNvSpPr>
                <a:spLocks noChangeArrowheads="1"/>
              </p:cNvSpPr>
              <p:nvPr/>
            </p:nvSpPr>
            <p:spPr bwMode="auto">
              <a:xfrm>
                <a:off x="2711" y="824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96" name="Text Box 64"/>
              <p:cNvSpPr txBox="1">
                <a:spLocks noChangeArrowheads="1"/>
              </p:cNvSpPr>
              <p:nvPr/>
            </p:nvSpPr>
            <p:spPr bwMode="auto">
              <a:xfrm>
                <a:off x="2638" y="816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Jesus</a:t>
                </a:r>
              </a:p>
            </p:txBody>
          </p:sp>
        </p:grpSp>
      </p:grpSp>
      <p:grpSp>
        <p:nvGrpSpPr>
          <p:cNvPr id="95297" name="Group 65"/>
          <p:cNvGrpSpPr>
            <a:grpSpLocks/>
          </p:cNvGrpSpPr>
          <p:nvPr/>
        </p:nvGrpSpPr>
        <p:grpSpPr bwMode="auto">
          <a:xfrm>
            <a:off x="4189413" y="1960563"/>
            <a:ext cx="1449387" cy="325437"/>
            <a:chOff x="2639" y="1235"/>
            <a:chExt cx="913" cy="205"/>
          </a:xfrm>
        </p:grpSpPr>
        <p:sp>
          <p:nvSpPr>
            <p:cNvPr id="95298" name="Line 66"/>
            <p:cNvSpPr>
              <a:spLocks noChangeShapeType="1"/>
            </p:cNvSpPr>
            <p:nvPr/>
          </p:nvSpPr>
          <p:spPr bwMode="auto">
            <a:xfrm>
              <a:off x="3264" y="1330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5299" name="Group 67"/>
            <p:cNvGrpSpPr>
              <a:grpSpLocks/>
            </p:cNvGrpSpPr>
            <p:nvPr/>
          </p:nvGrpSpPr>
          <p:grpSpPr bwMode="auto">
            <a:xfrm>
              <a:off x="2639" y="1235"/>
              <a:ext cx="672" cy="205"/>
              <a:chOff x="2566" y="1235"/>
              <a:chExt cx="672" cy="205"/>
            </a:xfrm>
          </p:grpSpPr>
          <p:sp>
            <p:nvSpPr>
              <p:cNvPr id="95300" name="Oval 68"/>
              <p:cNvSpPr>
                <a:spLocks noChangeArrowheads="1"/>
              </p:cNvSpPr>
              <p:nvPr/>
            </p:nvSpPr>
            <p:spPr bwMode="auto">
              <a:xfrm>
                <a:off x="2578" y="1235"/>
                <a:ext cx="647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01" name="Text Box 69"/>
              <p:cNvSpPr txBox="1">
                <a:spLocks noChangeArrowheads="1"/>
              </p:cNvSpPr>
              <p:nvPr/>
            </p:nvSpPr>
            <p:spPr bwMode="auto">
              <a:xfrm>
                <a:off x="2566" y="1242"/>
                <a:ext cx="672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66"/>
                    </a:solidFill>
                  </a:rPr>
                  <a:t>Augustine</a:t>
                </a:r>
              </a:p>
            </p:txBody>
          </p:sp>
        </p:grpSp>
      </p:grpSp>
      <p:sp>
        <p:nvSpPr>
          <p:cNvPr id="95302" name="Line 70"/>
          <p:cNvSpPr>
            <a:spLocks noChangeShapeType="1"/>
          </p:cNvSpPr>
          <p:nvPr/>
        </p:nvSpPr>
        <p:spPr bwMode="auto">
          <a:xfrm>
            <a:off x="5181600" y="27209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5303" name="Group 71"/>
          <p:cNvGrpSpPr>
            <a:grpSpLocks/>
          </p:cNvGrpSpPr>
          <p:nvPr/>
        </p:nvGrpSpPr>
        <p:grpSpPr bwMode="auto">
          <a:xfrm>
            <a:off x="4379913" y="2530475"/>
            <a:ext cx="835025" cy="368300"/>
            <a:chOff x="2686" y="1594"/>
            <a:chExt cx="526" cy="232"/>
          </a:xfrm>
        </p:grpSpPr>
        <p:sp>
          <p:nvSpPr>
            <p:cNvPr id="95304" name="Oval 72"/>
            <p:cNvSpPr>
              <a:spLocks noChangeArrowheads="1"/>
            </p:cNvSpPr>
            <p:nvPr/>
          </p:nvSpPr>
          <p:spPr bwMode="auto">
            <a:xfrm>
              <a:off x="2686" y="1594"/>
              <a:ext cx="526" cy="23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05" name="Text Box 73"/>
            <p:cNvSpPr txBox="1">
              <a:spLocks noChangeArrowheads="1"/>
            </p:cNvSpPr>
            <p:nvPr/>
          </p:nvSpPr>
          <p:spPr bwMode="auto">
            <a:xfrm>
              <a:off x="2710" y="1616"/>
              <a:ext cx="480" cy="2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Charle-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magne</a:t>
              </a:r>
            </a:p>
          </p:txBody>
        </p:sp>
      </p:grpSp>
      <p:pic>
        <p:nvPicPr>
          <p:cNvPr id="95306" name="Picture 74" descr="Delilah and Samson"/>
          <p:cNvPicPr>
            <a:picLocks noChangeAspect="1" noChangeArrowheads="1"/>
          </p:cNvPicPr>
          <p:nvPr/>
        </p:nvPicPr>
        <p:blipFill>
          <a:blip r:embed="rId5">
            <a:lum bright="18000" contrast="18000"/>
          </a:blip>
          <a:srcRect l="528"/>
          <a:stretch>
            <a:fillRect/>
          </a:stretch>
        </p:blipFill>
        <p:spPr bwMode="auto">
          <a:xfrm>
            <a:off x="0" y="1219200"/>
            <a:ext cx="3889375" cy="4419600"/>
          </a:xfrm>
          <a:prstGeom prst="rect">
            <a:avLst/>
          </a:prstGeom>
          <a:noFill/>
        </p:spPr>
      </p:pic>
      <p:sp>
        <p:nvSpPr>
          <p:cNvPr id="95307" name="Line 75"/>
          <p:cNvSpPr>
            <a:spLocks noChangeShapeType="1"/>
          </p:cNvSpPr>
          <p:nvPr/>
        </p:nvSpPr>
        <p:spPr bwMode="auto">
          <a:xfrm>
            <a:off x="34671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308" name="Line 76"/>
          <p:cNvSpPr>
            <a:spLocks noChangeShapeType="1"/>
          </p:cNvSpPr>
          <p:nvPr/>
        </p:nvSpPr>
        <p:spPr bwMode="auto">
          <a:xfrm>
            <a:off x="3162300" y="2743200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5309" name="Group 77"/>
          <p:cNvGrpSpPr>
            <a:grpSpLocks/>
          </p:cNvGrpSpPr>
          <p:nvPr/>
        </p:nvGrpSpPr>
        <p:grpSpPr bwMode="auto">
          <a:xfrm>
            <a:off x="2400300" y="2544763"/>
            <a:ext cx="1066800" cy="350837"/>
            <a:chOff x="2304" y="1603"/>
            <a:chExt cx="672" cy="221"/>
          </a:xfrm>
        </p:grpSpPr>
        <p:sp>
          <p:nvSpPr>
            <p:cNvPr id="95310" name="Oval 78"/>
            <p:cNvSpPr>
              <a:spLocks noChangeArrowheads="1"/>
            </p:cNvSpPr>
            <p:nvPr/>
          </p:nvSpPr>
          <p:spPr bwMode="auto">
            <a:xfrm>
              <a:off x="2377" y="16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11" name="Text Box 79"/>
            <p:cNvSpPr txBox="1">
              <a:spLocks noChangeArrowheads="1"/>
            </p:cNvSpPr>
            <p:nvPr/>
          </p:nvSpPr>
          <p:spPr bwMode="auto">
            <a:xfrm>
              <a:off x="2304" y="160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Saul</a:t>
              </a:r>
            </a:p>
          </p:txBody>
        </p:sp>
      </p:grpSp>
      <p:sp>
        <p:nvSpPr>
          <p:cNvPr id="95312" name="WordArt 80"/>
          <p:cNvSpPr>
            <a:spLocks noChangeArrowheads="1" noChangeShapeType="1" noTextEdit="1"/>
          </p:cNvSpPr>
          <p:nvPr/>
        </p:nvSpPr>
        <p:spPr bwMode="auto">
          <a:xfrm>
            <a:off x="3086100" y="23622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pic>
        <p:nvPicPr>
          <p:cNvPr id="95313" name="Picture 81" descr="Jews in Egypt"/>
          <p:cNvPicPr>
            <a:picLocks noChangeAspect="1" noChangeArrowheads="1"/>
          </p:cNvPicPr>
          <p:nvPr/>
        </p:nvPicPr>
        <p:blipFill>
          <a:blip r:embed="rId6"/>
          <a:srcRect t="15942" r="64069"/>
          <a:stretch>
            <a:fillRect/>
          </a:stretch>
        </p:blipFill>
        <p:spPr bwMode="auto">
          <a:xfrm>
            <a:off x="2397125" y="1143000"/>
            <a:ext cx="1398588" cy="4419600"/>
          </a:xfrm>
          <a:prstGeom prst="rect">
            <a:avLst/>
          </a:prstGeom>
          <a:noFill/>
        </p:spPr>
      </p:pic>
      <p:sp>
        <p:nvSpPr>
          <p:cNvPr id="95314" name="Line 82"/>
          <p:cNvSpPr>
            <a:spLocks noChangeShapeType="1"/>
          </p:cNvSpPr>
          <p:nvPr/>
        </p:nvSpPr>
        <p:spPr bwMode="auto">
          <a:xfrm>
            <a:off x="34671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5315" name="Group 83"/>
          <p:cNvGrpSpPr>
            <a:grpSpLocks/>
          </p:cNvGrpSpPr>
          <p:nvPr/>
        </p:nvGrpSpPr>
        <p:grpSpPr bwMode="auto">
          <a:xfrm>
            <a:off x="2400300" y="1949450"/>
            <a:ext cx="1219200" cy="336550"/>
            <a:chOff x="1512" y="1219"/>
            <a:chExt cx="768" cy="212"/>
          </a:xfrm>
        </p:grpSpPr>
        <p:sp>
          <p:nvSpPr>
            <p:cNvPr id="95316" name="Line 84"/>
            <p:cNvSpPr>
              <a:spLocks noChangeShapeType="1"/>
            </p:cNvSpPr>
            <p:nvPr/>
          </p:nvSpPr>
          <p:spPr bwMode="auto">
            <a:xfrm>
              <a:off x="1992" y="1325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5317" name="Group 85"/>
            <p:cNvGrpSpPr>
              <a:grpSpLocks/>
            </p:cNvGrpSpPr>
            <p:nvPr/>
          </p:nvGrpSpPr>
          <p:grpSpPr bwMode="auto">
            <a:xfrm>
              <a:off x="1512" y="1219"/>
              <a:ext cx="672" cy="212"/>
              <a:chOff x="2377" y="1219"/>
              <a:chExt cx="672" cy="212"/>
            </a:xfrm>
          </p:grpSpPr>
          <p:sp>
            <p:nvSpPr>
              <p:cNvPr id="95318" name="Oval 86"/>
              <p:cNvSpPr>
                <a:spLocks noChangeArrowheads="1"/>
              </p:cNvSpPr>
              <p:nvPr/>
            </p:nvSpPr>
            <p:spPr bwMode="auto">
              <a:xfrm>
                <a:off x="2450" y="122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19" name="Text Box 87"/>
              <p:cNvSpPr txBox="1">
                <a:spLocks noChangeArrowheads="1"/>
              </p:cNvSpPr>
              <p:nvPr/>
            </p:nvSpPr>
            <p:spPr bwMode="auto">
              <a:xfrm>
                <a:off x="2377" y="1219"/>
                <a:ext cx="672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000066"/>
                    </a:solidFill>
                  </a:rPr>
                  <a:t>Moses</a:t>
                </a:r>
              </a:p>
            </p:txBody>
          </p:sp>
        </p:grpSp>
      </p:grpSp>
      <p:grpSp>
        <p:nvGrpSpPr>
          <p:cNvPr id="95320" name="Group 88"/>
          <p:cNvGrpSpPr>
            <a:grpSpLocks/>
          </p:cNvGrpSpPr>
          <p:nvPr/>
        </p:nvGrpSpPr>
        <p:grpSpPr bwMode="auto">
          <a:xfrm>
            <a:off x="2400300" y="1295400"/>
            <a:ext cx="1219200" cy="350838"/>
            <a:chOff x="1488" y="816"/>
            <a:chExt cx="768" cy="221"/>
          </a:xfrm>
        </p:grpSpPr>
        <p:sp>
          <p:nvSpPr>
            <p:cNvPr id="95321" name="Line 89"/>
            <p:cNvSpPr>
              <a:spLocks noChangeShapeType="1"/>
            </p:cNvSpPr>
            <p:nvPr/>
          </p:nvSpPr>
          <p:spPr bwMode="auto">
            <a:xfrm>
              <a:off x="1968" y="927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5322" name="Group 90"/>
            <p:cNvGrpSpPr>
              <a:grpSpLocks/>
            </p:cNvGrpSpPr>
            <p:nvPr/>
          </p:nvGrpSpPr>
          <p:grpSpPr bwMode="auto">
            <a:xfrm>
              <a:off x="1488" y="816"/>
              <a:ext cx="672" cy="221"/>
              <a:chOff x="1582" y="835"/>
              <a:chExt cx="672" cy="221"/>
            </a:xfrm>
          </p:grpSpPr>
          <p:sp>
            <p:nvSpPr>
              <p:cNvPr id="95323" name="Oval 91"/>
              <p:cNvSpPr>
                <a:spLocks noChangeArrowheads="1"/>
              </p:cNvSpPr>
              <p:nvPr/>
            </p:nvSpPr>
            <p:spPr bwMode="auto">
              <a:xfrm>
                <a:off x="1655" y="84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24" name="Text Box 92"/>
              <p:cNvSpPr txBox="1">
                <a:spLocks noChangeArrowheads="1"/>
              </p:cNvSpPr>
              <p:nvPr/>
            </p:nvSpPr>
            <p:spPr bwMode="auto">
              <a:xfrm>
                <a:off x="1582" y="835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Jacob</a:t>
                </a:r>
              </a:p>
            </p:txBody>
          </p:sp>
        </p:grpSp>
      </p:grpSp>
      <p:sp>
        <p:nvSpPr>
          <p:cNvPr id="95325" name="WordArt 93"/>
          <p:cNvSpPr>
            <a:spLocks noChangeArrowheads="1" noChangeShapeType="1" noTextEdit="1"/>
          </p:cNvSpPr>
          <p:nvPr/>
        </p:nvSpPr>
        <p:spPr bwMode="auto">
          <a:xfrm>
            <a:off x="3086100" y="1752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pic>
        <p:nvPicPr>
          <p:cNvPr id="95342" name="Picture 110" descr="Saint Ambrose and emperor Theodosius by Van Dyck"/>
          <p:cNvPicPr>
            <a:picLocks noChangeAspect="1" noChangeArrowheads="1"/>
          </p:cNvPicPr>
          <p:nvPr/>
        </p:nvPicPr>
        <p:blipFill>
          <a:blip r:embed="rId7"/>
          <a:srcRect r="4932" b="3333"/>
          <a:stretch>
            <a:fillRect/>
          </a:stretch>
        </p:blipFill>
        <p:spPr bwMode="auto">
          <a:xfrm>
            <a:off x="5716588" y="1219200"/>
            <a:ext cx="3427412" cy="4648200"/>
          </a:xfrm>
          <a:prstGeom prst="rect">
            <a:avLst/>
          </a:prstGeom>
          <a:noFill/>
        </p:spPr>
      </p:pic>
      <p:sp>
        <p:nvSpPr>
          <p:cNvPr id="95329" name="Rectangle 9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330" name="Group 98"/>
          <p:cNvGrpSpPr>
            <a:grpSpLocks/>
          </p:cNvGrpSpPr>
          <p:nvPr/>
        </p:nvGrpSpPr>
        <p:grpSpPr bwMode="auto">
          <a:xfrm>
            <a:off x="1276350" y="5624513"/>
            <a:ext cx="6496050" cy="1157287"/>
            <a:chOff x="624" y="3504"/>
            <a:chExt cx="4092" cy="729"/>
          </a:xfrm>
        </p:grpSpPr>
        <p:sp>
          <p:nvSpPr>
            <p:cNvPr id="95331" name="Text Box 99"/>
            <p:cNvSpPr txBox="1">
              <a:spLocks noChangeArrowheads="1"/>
            </p:cNvSpPr>
            <p:nvPr/>
          </p:nvSpPr>
          <p:spPr bwMode="auto">
            <a:xfrm>
              <a:off x="816" y="3544"/>
              <a:ext cx="3900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400-year period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of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regional church leadership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,  until the enthronement of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Charlemagne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in 800 A.D., was to restore 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400-year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period of the judges through parallel indemnity conditions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Arial Narrow" pitchFamily="34" charset="0"/>
                </a:rPr>
                <a:t>(p. 308).</a:t>
              </a:r>
              <a:endParaRPr lang="en-US" sz="16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5332" name="Text Box 100"/>
            <p:cNvSpPr txBox="1">
              <a:spLocks noChangeArrowheads="1"/>
            </p:cNvSpPr>
            <p:nvPr/>
          </p:nvSpPr>
          <p:spPr bwMode="auto">
            <a:xfrm>
              <a:off x="624" y="3504"/>
              <a:ext cx="18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95291" name="Line 59"/>
          <p:cNvSpPr>
            <a:spLocks noChangeShapeType="1"/>
          </p:cNvSpPr>
          <p:nvPr/>
        </p:nvSpPr>
        <p:spPr bwMode="auto">
          <a:xfrm>
            <a:off x="54102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327" name="Rectangle 95"/>
          <p:cNvSpPr>
            <a:spLocks noChangeArrowheads="1"/>
          </p:cNvSpPr>
          <p:nvPr/>
        </p:nvSpPr>
        <p:spPr bwMode="auto">
          <a:xfrm>
            <a:off x="5715000" y="2286000"/>
            <a:ext cx="2286000" cy="228600"/>
          </a:xfrm>
          <a:prstGeom prst="rect">
            <a:avLst/>
          </a:prstGeom>
          <a:solidFill>
            <a:srgbClr val="FFFFCC">
              <a:alpha val="5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328" name="Text Box 96"/>
          <p:cNvSpPr txBox="1">
            <a:spLocks noChangeArrowheads="1"/>
          </p:cNvSpPr>
          <p:nvPr/>
        </p:nvSpPr>
        <p:spPr bwMode="auto">
          <a:xfrm>
            <a:off x="5638800" y="22240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66"/>
                </a:solidFill>
              </a:rPr>
              <a:t>Regional Leadership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5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5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9528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95312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89" grpId="0" animBg="1"/>
      <p:bldP spid="95285" grpId="0" animBg="1"/>
      <p:bldP spid="95285" grpId="1" animBg="1"/>
      <p:bldP spid="95302" grpId="0" animBg="1"/>
      <p:bldP spid="95312" grpId="0" animBg="1"/>
      <p:bldP spid="95291" grpId="0" animBg="1"/>
      <p:bldP spid="95327" grpId="0" animBg="1"/>
      <p:bldP spid="953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5638800" y="16144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Roman Persecution</a:t>
            </a:r>
          </a:p>
        </p:txBody>
      </p:sp>
      <p:pic>
        <p:nvPicPr>
          <p:cNvPr id="97388" name="Picture 108" descr="Saint Ambrose and emperor Theodosius by Van Dyck"/>
          <p:cNvPicPr>
            <a:picLocks noChangeAspect="1" noChangeArrowheads="1"/>
          </p:cNvPicPr>
          <p:nvPr/>
        </p:nvPicPr>
        <p:blipFill>
          <a:blip r:embed="rId3"/>
          <a:srcRect r="4932" b="3333"/>
          <a:stretch>
            <a:fillRect/>
          </a:stretch>
        </p:blipFill>
        <p:spPr bwMode="auto">
          <a:xfrm>
            <a:off x="5716588" y="1219200"/>
            <a:ext cx="3427412" cy="4648200"/>
          </a:xfrm>
          <a:prstGeom prst="rect">
            <a:avLst/>
          </a:prstGeom>
          <a:noFill/>
        </p:spPr>
      </p:pic>
      <p:sp>
        <p:nvSpPr>
          <p:cNvPr id="97328" name="Text Box 48"/>
          <p:cNvSpPr txBox="1">
            <a:spLocks noChangeArrowheads="1"/>
          </p:cNvSpPr>
          <p:nvPr/>
        </p:nvSpPr>
        <p:spPr bwMode="auto">
          <a:xfrm>
            <a:off x="5638800" y="2224088"/>
            <a:ext cx="2514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Regional Leadership</a:t>
            </a:r>
          </a:p>
        </p:txBody>
      </p:sp>
      <p:sp>
        <p:nvSpPr>
          <p:cNvPr id="97389" name="Rectangle 109"/>
          <p:cNvSpPr>
            <a:spLocks noChangeArrowheads="1"/>
          </p:cNvSpPr>
          <p:nvPr/>
        </p:nvSpPr>
        <p:spPr bwMode="auto">
          <a:xfrm>
            <a:off x="5715000" y="2286000"/>
            <a:ext cx="2286000" cy="228600"/>
          </a:xfrm>
          <a:prstGeom prst="rect">
            <a:avLst/>
          </a:prstGeom>
          <a:solidFill>
            <a:srgbClr val="FFFFCC">
              <a:alpha val="5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7390" name="Text Box 110"/>
          <p:cNvSpPr txBox="1">
            <a:spLocks noChangeArrowheads="1"/>
          </p:cNvSpPr>
          <p:nvPr/>
        </p:nvSpPr>
        <p:spPr bwMode="auto">
          <a:xfrm>
            <a:off x="5638800" y="22240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Regional Leadership</a:t>
            </a:r>
          </a:p>
        </p:txBody>
      </p:sp>
      <p:grpSp>
        <p:nvGrpSpPr>
          <p:cNvPr id="97284" name="Group 4"/>
          <p:cNvGrpSpPr>
            <a:grpSpLocks/>
          </p:cNvGrpSpPr>
          <p:nvPr/>
        </p:nvGrpSpPr>
        <p:grpSpPr bwMode="auto">
          <a:xfrm>
            <a:off x="1235075" y="1492250"/>
            <a:ext cx="457200" cy="3667125"/>
            <a:chOff x="1114" y="940"/>
            <a:chExt cx="288" cy="2310"/>
          </a:xfrm>
        </p:grpSpPr>
        <p:sp>
          <p:nvSpPr>
            <p:cNvPr id="97285" name="Line 5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7287" name="Group 7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97288" name="Line 8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289" name="Line 9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290" name="Line 10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291" name="Line 11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292" name="Line 12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293" name="Line 13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294" name="Line 14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7295" name="Group 15"/>
          <p:cNvGrpSpPr>
            <a:grpSpLocks/>
          </p:cNvGrpSpPr>
          <p:nvPr/>
        </p:nvGrpSpPr>
        <p:grpSpPr bwMode="auto">
          <a:xfrm>
            <a:off x="457200" y="2551113"/>
            <a:ext cx="1066800" cy="325437"/>
            <a:chOff x="1056" y="1511"/>
            <a:chExt cx="672" cy="205"/>
          </a:xfrm>
        </p:grpSpPr>
        <p:sp>
          <p:nvSpPr>
            <p:cNvPr id="97296" name="Oval 16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7" name="Text Box 17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97298" name="Group 18"/>
          <p:cNvGrpSpPr>
            <a:grpSpLocks/>
          </p:cNvGrpSpPr>
          <p:nvPr/>
        </p:nvGrpSpPr>
        <p:grpSpPr bwMode="auto">
          <a:xfrm>
            <a:off x="457200" y="1935163"/>
            <a:ext cx="1066800" cy="350837"/>
            <a:chOff x="1056" y="1123"/>
            <a:chExt cx="672" cy="221"/>
          </a:xfrm>
        </p:grpSpPr>
        <p:sp>
          <p:nvSpPr>
            <p:cNvPr id="97299" name="Oval 19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97301" name="Group 21"/>
          <p:cNvGrpSpPr>
            <a:grpSpLocks/>
          </p:cNvGrpSpPr>
          <p:nvPr/>
        </p:nvGrpSpPr>
        <p:grpSpPr bwMode="auto">
          <a:xfrm>
            <a:off x="457200" y="1325563"/>
            <a:ext cx="1066800" cy="350837"/>
            <a:chOff x="1056" y="739"/>
            <a:chExt cx="672" cy="221"/>
          </a:xfrm>
        </p:grpSpPr>
        <p:sp>
          <p:nvSpPr>
            <p:cNvPr id="97302" name="Oval 22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97304" name="Group 24"/>
          <p:cNvGrpSpPr>
            <a:grpSpLocks/>
          </p:cNvGrpSpPr>
          <p:nvPr/>
        </p:nvGrpSpPr>
        <p:grpSpPr bwMode="auto">
          <a:xfrm>
            <a:off x="457200" y="4983163"/>
            <a:ext cx="1066800" cy="350837"/>
            <a:chOff x="1056" y="3043"/>
            <a:chExt cx="672" cy="221"/>
          </a:xfrm>
        </p:grpSpPr>
        <p:sp>
          <p:nvSpPr>
            <p:cNvPr id="97305" name="Oval 25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5410200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>
            <a:off x="5181600" y="33305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7309" name="Picture 29" descr="Coronation of Charles, 800 C"/>
          <p:cNvPicPr>
            <a:picLocks noChangeAspect="1" noChangeArrowheads="1"/>
          </p:cNvPicPr>
          <p:nvPr/>
        </p:nvPicPr>
        <p:blipFill>
          <a:blip r:embed="rId4"/>
          <a:srcRect l="33260" t="8206" r="35861" b="3824"/>
          <a:stretch>
            <a:fillRect/>
          </a:stretch>
        </p:blipFill>
        <p:spPr bwMode="auto">
          <a:xfrm>
            <a:off x="3962400" y="1219200"/>
            <a:ext cx="1674813" cy="4343400"/>
          </a:xfrm>
          <a:prstGeom prst="rect">
            <a:avLst/>
          </a:prstGeom>
          <a:noFill/>
        </p:spPr>
      </p:pic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3314700" y="39624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>
            <a:off x="31623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3162300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313" name="Group 33"/>
          <p:cNvGrpSpPr>
            <a:grpSpLocks/>
          </p:cNvGrpSpPr>
          <p:nvPr/>
        </p:nvGrpSpPr>
        <p:grpSpPr bwMode="auto">
          <a:xfrm>
            <a:off x="2400300" y="4983163"/>
            <a:ext cx="1066800" cy="350837"/>
            <a:chOff x="1056" y="3043"/>
            <a:chExt cx="672" cy="221"/>
          </a:xfrm>
        </p:grpSpPr>
        <p:sp>
          <p:nvSpPr>
            <p:cNvPr id="97314" name="Oval 34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5" name="Text Box 35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Jesus</a:t>
              </a:r>
            </a:p>
          </p:txBody>
        </p:sp>
      </p:grpSp>
      <p:grpSp>
        <p:nvGrpSpPr>
          <p:cNvPr id="97316" name="Group 36"/>
          <p:cNvGrpSpPr>
            <a:grpSpLocks/>
          </p:cNvGrpSpPr>
          <p:nvPr/>
        </p:nvGrpSpPr>
        <p:grpSpPr bwMode="auto">
          <a:xfrm>
            <a:off x="2400300" y="4398963"/>
            <a:ext cx="1066800" cy="325437"/>
            <a:chOff x="1056" y="1511"/>
            <a:chExt cx="672" cy="205"/>
          </a:xfrm>
        </p:grpSpPr>
        <p:sp>
          <p:nvSpPr>
            <p:cNvPr id="97317" name="Oval 37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8" name="Text Box 38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Malachi</a:t>
              </a:r>
            </a:p>
          </p:txBody>
        </p:sp>
      </p:grpSp>
      <p:sp>
        <p:nvSpPr>
          <p:cNvPr id="97319" name="WordArt 39"/>
          <p:cNvSpPr>
            <a:spLocks noChangeArrowheads="1" noChangeShapeType="1" noTextEdit="1"/>
          </p:cNvSpPr>
          <p:nvPr/>
        </p:nvSpPr>
        <p:spPr bwMode="auto">
          <a:xfrm>
            <a:off x="3086100" y="35925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7320" name="WordArt 40"/>
          <p:cNvSpPr>
            <a:spLocks noChangeArrowheads="1" noChangeShapeType="1" noTextEdit="1"/>
          </p:cNvSpPr>
          <p:nvPr/>
        </p:nvSpPr>
        <p:spPr bwMode="auto">
          <a:xfrm>
            <a:off x="3086100" y="4800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7321" name="WordArt 41"/>
          <p:cNvSpPr>
            <a:spLocks noChangeArrowheads="1" noChangeShapeType="1" noTextEdit="1"/>
          </p:cNvSpPr>
          <p:nvPr/>
        </p:nvSpPr>
        <p:spPr bwMode="auto">
          <a:xfrm>
            <a:off x="3092450" y="41814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>
            <a:off x="3467100" y="3352800"/>
            <a:ext cx="0" cy="609600"/>
          </a:xfrm>
          <a:prstGeom prst="line">
            <a:avLst/>
          </a:prstGeom>
          <a:noFill/>
          <a:ln w="28575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23" name="Line 43"/>
          <p:cNvSpPr>
            <a:spLocks noChangeShapeType="1"/>
          </p:cNvSpPr>
          <p:nvPr/>
        </p:nvSpPr>
        <p:spPr bwMode="auto">
          <a:xfrm>
            <a:off x="3467100" y="3962400"/>
            <a:ext cx="0" cy="609600"/>
          </a:xfrm>
          <a:prstGeom prst="line">
            <a:avLst/>
          </a:prstGeom>
          <a:noFill/>
          <a:ln w="28575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24" name="Line 44"/>
          <p:cNvSpPr>
            <a:spLocks noChangeShapeType="1"/>
          </p:cNvSpPr>
          <p:nvPr/>
        </p:nvSpPr>
        <p:spPr bwMode="auto">
          <a:xfrm>
            <a:off x="3467100" y="4572000"/>
            <a:ext cx="0" cy="609600"/>
          </a:xfrm>
          <a:prstGeom prst="line">
            <a:avLst/>
          </a:prstGeom>
          <a:noFill/>
          <a:ln w="28575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25" name="Line 45"/>
          <p:cNvSpPr>
            <a:spLocks noChangeShapeType="1"/>
          </p:cNvSpPr>
          <p:nvPr/>
        </p:nvSpPr>
        <p:spPr bwMode="auto">
          <a:xfrm>
            <a:off x="3314700" y="33528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26" name="WordArt 46"/>
          <p:cNvSpPr>
            <a:spLocks noChangeArrowheads="1" noChangeShapeType="1" noTextEdit="1"/>
          </p:cNvSpPr>
          <p:nvPr/>
        </p:nvSpPr>
        <p:spPr bwMode="auto">
          <a:xfrm>
            <a:off x="3086100" y="29765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97327" name="Line 47"/>
          <p:cNvSpPr>
            <a:spLocks noChangeShapeType="1"/>
          </p:cNvSpPr>
          <p:nvPr/>
        </p:nvSpPr>
        <p:spPr bwMode="auto">
          <a:xfrm>
            <a:off x="3467100" y="2743200"/>
            <a:ext cx="0" cy="609600"/>
          </a:xfrm>
          <a:prstGeom prst="line">
            <a:avLst/>
          </a:prstGeom>
          <a:noFill/>
          <a:ln w="28575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29" name="Rectangle 49"/>
          <p:cNvSpPr>
            <a:spLocks noChangeArrowheads="1"/>
          </p:cNvSpPr>
          <p:nvPr/>
        </p:nvSpPr>
        <p:spPr bwMode="auto">
          <a:xfrm>
            <a:off x="6400800" y="442913"/>
            <a:ext cx="2286000" cy="228600"/>
          </a:xfrm>
          <a:prstGeom prst="rect">
            <a:avLst/>
          </a:prstGeom>
          <a:solidFill>
            <a:srgbClr val="FFFFFF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7331" name="Line 51"/>
          <p:cNvSpPr>
            <a:spLocks noChangeShapeType="1"/>
          </p:cNvSpPr>
          <p:nvPr/>
        </p:nvSpPr>
        <p:spPr bwMode="auto">
          <a:xfrm>
            <a:off x="54102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32" name="Line 52"/>
          <p:cNvSpPr>
            <a:spLocks noChangeShapeType="1"/>
          </p:cNvSpPr>
          <p:nvPr/>
        </p:nvSpPr>
        <p:spPr bwMode="auto">
          <a:xfrm>
            <a:off x="54102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33" name="Line 53"/>
          <p:cNvSpPr>
            <a:spLocks noChangeShapeType="1"/>
          </p:cNvSpPr>
          <p:nvPr/>
        </p:nvSpPr>
        <p:spPr bwMode="auto">
          <a:xfrm>
            <a:off x="5181600" y="27209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34" name="WordArt 54"/>
          <p:cNvSpPr>
            <a:spLocks noChangeArrowheads="1" noChangeShapeType="1" noTextEdit="1"/>
          </p:cNvSpPr>
          <p:nvPr/>
        </p:nvSpPr>
        <p:spPr bwMode="auto">
          <a:xfrm>
            <a:off x="5068888" y="23479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7335" name="Line 55"/>
          <p:cNvSpPr>
            <a:spLocks noChangeShapeType="1"/>
          </p:cNvSpPr>
          <p:nvPr/>
        </p:nvSpPr>
        <p:spPr bwMode="auto">
          <a:xfrm>
            <a:off x="5181600" y="2111375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36" name="WordArt 56"/>
          <p:cNvSpPr>
            <a:spLocks noChangeArrowheads="1" noChangeShapeType="1" noTextEdit="1"/>
          </p:cNvSpPr>
          <p:nvPr/>
        </p:nvSpPr>
        <p:spPr bwMode="auto">
          <a:xfrm>
            <a:off x="5068888" y="1754188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grpSp>
        <p:nvGrpSpPr>
          <p:cNvPr id="97337" name="Group 57"/>
          <p:cNvGrpSpPr>
            <a:grpSpLocks/>
          </p:cNvGrpSpPr>
          <p:nvPr/>
        </p:nvGrpSpPr>
        <p:grpSpPr bwMode="auto">
          <a:xfrm>
            <a:off x="4189413" y="1960563"/>
            <a:ext cx="1066800" cy="325437"/>
            <a:chOff x="2566" y="1235"/>
            <a:chExt cx="672" cy="205"/>
          </a:xfrm>
        </p:grpSpPr>
        <p:sp>
          <p:nvSpPr>
            <p:cNvPr id="97338" name="Oval 58"/>
            <p:cNvSpPr>
              <a:spLocks noChangeArrowheads="1"/>
            </p:cNvSpPr>
            <p:nvPr/>
          </p:nvSpPr>
          <p:spPr bwMode="auto">
            <a:xfrm>
              <a:off x="2578" y="1235"/>
              <a:ext cx="647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9" name="Text Box 59"/>
            <p:cNvSpPr txBox="1">
              <a:spLocks noChangeArrowheads="1"/>
            </p:cNvSpPr>
            <p:nvPr/>
          </p:nvSpPr>
          <p:spPr bwMode="auto">
            <a:xfrm>
              <a:off x="2566" y="1242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66"/>
                  </a:solidFill>
                </a:rPr>
                <a:t>Augustine</a:t>
              </a:r>
            </a:p>
          </p:txBody>
        </p:sp>
      </p:grpSp>
      <p:sp>
        <p:nvSpPr>
          <p:cNvPr id="97340" name="Line 60"/>
          <p:cNvSpPr>
            <a:spLocks noChangeShapeType="1"/>
          </p:cNvSpPr>
          <p:nvPr/>
        </p:nvSpPr>
        <p:spPr bwMode="auto">
          <a:xfrm>
            <a:off x="5181600" y="1490663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341" name="Group 61"/>
          <p:cNvGrpSpPr>
            <a:grpSpLocks/>
          </p:cNvGrpSpPr>
          <p:nvPr/>
        </p:nvGrpSpPr>
        <p:grpSpPr bwMode="auto">
          <a:xfrm>
            <a:off x="4303713" y="1325563"/>
            <a:ext cx="1066800" cy="350837"/>
            <a:chOff x="2638" y="816"/>
            <a:chExt cx="672" cy="221"/>
          </a:xfrm>
        </p:grpSpPr>
        <p:sp>
          <p:nvSpPr>
            <p:cNvPr id="97342" name="Oval 62"/>
            <p:cNvSpPr>
              <a:spLocks noChangeArrowheads="1"/>
            </p:cNvSpPr>
            <p:nvPr/>
          </p:nvSpPr>
          <p:spPr bwMode="auto">
            <a:xfrm>
              <a:off x="2711" y="824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43" name="Text Box 63"/>
            <p:cNvSpPr txBox="1">
              <a:spLocks noChangeArrowheads="1"/>
            </p:cNvSpPr>
            <p:nvPr/>
          </p:nvSpPr>
          <p:spPr bwMode="auto">
            <a:xfrm>
              <a:off x="2638" y="816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Jesus</a:t>
              </a:r>
            </a:p>
          </p:txBody>
        </p:sp>
      </p:grpSp>
      <p:grpSp>
        <p:nvGrpSpPr>
          <p:cNvPr id="97344" name="Group 64"/>
          <p:cNvGrpSpPr>
            <a:grpSpLocks/>
          </p:cNvGrpSpPr>
          <p:nvPr/>
        </p:nvGrpSpPr>
        <p:grpSpPr bwMode="auto">
          <a:xfrm>
            <a:off x="4379913" y="2530475"/>
            <a:ext cx="835025" cy="368300"/>
            <a:chOff x="2686" y="1594"/>
            <a:chExt cx="526" cy="232"/>
          </a:xfrm>
        </p:grpSpPr>
        <p:sp>
          <p:nvSpPr>
            <p:cNvPr id="97345" name="Oval 65"/>
            <p:cNvSpPr>
              <a:spLocks noChangeArrowheads="1"/>
            </p:cNvSpPr>
            <p:nvPr/>
          </p:nvSpPr>
          <p:spPr bwMode="auto">
            <a:xfrm>
              <a:off x="2686" y="1594"/>
              <a:ext cx="526" cy="23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46" name="Text Box 66"/>
            <p:cNvSpPr txBox="1">
              <a:spLocks noChangeArrowheads="1"/>
            </p:cNvSpPr>
            <p:nvPr/>
          </p:nvSpPr>
          <p:spPr bwMode="auto">
            <a:xfrm>
              <a:off x="2710" y="1616"/>
              <a:ext cx="480" cy="2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Charle-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magne</a:t>
              </a:r>
            </a:p>
          </p:txBody>
        </p:sp>
      </p:grpSp>
      <p:sp>
        <p:nvSpPr>
          <p:cNvPr id="97347" name="WordArt 67"/>
          <p:cNvSpPr>
            <a:spLocks noChangeArrowheads="1" noChangeShapeType="1" noTextEdit="1"/>
          </p:cNvSpPr>
          <p:nvPr/>
        </p:nvSpPr>
        <p:spPr bwMode="auto">
          <a:xfrm>
            <a:off x="5068888" y="2962275"/>
            <a:ext cx="271462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pic>
        <p:nvPicPr>
          <p:cNvPr id="97348" name="Picture 68" descr="Delilah and Samson"/>
          <p:cNvPicPr>
            <a:picLocks noChangeAspect="1" noChangeArrowheads="1"/>
          </p:cNvPicPr>
          <p:nvPr/>
        </p:nvPicPr>
        <p:blipFill>
          <a:blip r:embed="rId5">
            <a:lum bright="18000" contrast="18000"/>
          </a:blip>
          <a:srcRect l="528"/>
          <a:stretch>
            <a:fillRect/>
          </a:stretch>
        </p:blipFill>
        <p:spPr bwMode="auto">
          <a:xfrm>
            <a:off x="0" y="1219200"/>
            <a:ext cx="3889375" cy="4419600"/>
          </a:xfrm>
          <a:prstGeom prst="rect">
            <a:avLst/>
          </a:prstGeom>
          <a:noFill/>
        </p:spPr>
      </p:pic>
      <p:sp>
        <p:nvSpPr>
          <p:cNvPr id="97349" name="WordArt 69"/>
          <p:cNvSpPr>
            <a:spLocks noChangeArrowheads="1" noChangeShapeType="1" noTextEdit="1"/>
          </p:cNvSpPr>
          <p:nvPr/>
        </p:nvSpPr>
        <p:spPr bwMode="auto">
          <a:xfrm>
            <a:off x="3086100" y="23622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grpSp>
        <p:nvGrpSpPr>
          <p:cNvPr id="97350" name="Group 70"/>
          <p:cNvGrpSpPr>
            <a:grpSpLocks/>
          </p:cNvGrpSpPr>
          <p:nvPr/>
        </p:nvGrpSpPr>
        <p:grpSpPr bwMode="auto">
          <a:xfrm>
            <a:off x="2400300" y="1949450"/>
            <a:ext cx="1219200" cy="336550"/>
            <a:chOff x="1512" y="1219"/>
            <a:chExt cx="768" cy="212"/>
          </a:xfrm>
        </p:grpSpPr>
        <p:sp>
          <p:nvSpPr>
            <p:cNvPr id="97351" name="Line 71"/>
            <p:cNvSpPr>
              <a:spLocks noChangeShapeType="1"/>
            </p:cNvSpPr>
            <p:nvPr/>
          </p:nvSpPr>
          <p:spPr bwMode="auto">
            <a:xfrm>
              <a:off x="1992" y="1325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7352" name="Group 72"/>
            <p:cNvGrpSpPr>
              <a:grpSpLocks/>
            </p:cNvGrpSpPr>
            <p:nvPr/>
          </p:nvGrpSpPr>
          <p:grpSpPr bwMode="auto">
            <a:xfrm>
              <a:off x="1512" y="1219"/>
              <a:ext cx="672" cy="212"/>
              <a:chOff x="2377" y="1219"/>
              <a:chExt cx="672" cy="212"/>
            </a:xfrm>
          </p:grpSpPr>
          <p:sp>
            <p:nvSpPr>
              <p:cNvPr id="97353" name="Oval 73"/>
              <p:cNvSpPr>
                <a:spLocks noChangeArrowheads="1"/>
              </p:cNvSpPr>
              <p:nvPr/>
            </p:nvSpPr>
            <p:spPr bwMode="auto">
              <a:xfrm>
                <a:off x="2450" y="122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54" name="Text Box 74"/>
              <p:cNvSpPr txBox="1">
                <a:spLocks noChangeArrowheads="1"/>
              </p:cNvSpPr>
              <p:nvPr/>
            </p:nvSpPr>
            <p:spPr bwMode="auto">
              <a:xfrm>
                <a:off x="2377" y="1219"/>
                <a:ext cx="672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000066"/>
                    </a:solidFill>
                  </a:rPr>
                  <a:t>Moses</a:t>
                </a:r>
              </a:p>
            </p:txBody>
          </p:sp>
        </p:grpSp>
      </p:grpSp>
      <p:grpSp>
        <p:nvGrpSpPr>
          <p:cNvPr id="97355" name="Group 75"/>
          <p:cNvGrpSpPr>
            <a:grpSpLocks/>
          </p:cNvGrpSpPr>
          <p:nvPr/>
        </p:nvGrpSpPr>
        <p:grpSpPr bwMode="auto">
          <a:xfrm>
            <a:off x="2400300" y="1295400"/>
            <a:ext cx="1219200" cy="350838"/>
            <a:chOff x="1488" y="816"/>
            <a:chExt cx="768" cy="221"/>
          </a:xfrm>
        </p:grpSpPr>
        <p:sp>
          <p:nvSpPr>
            <p:cNvPr id="97356" name="Line 76"/>
            <p:cNvSpPr>
              <a:spLocks noChangeShapeType="1"/>
            </p:cNvSpPr>
            <p:nvPr/>
          </p:nvSpPr>
          <p:spPr bwMode="auto">
            <a:xfrm>
              <a:off x="1968" y="927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7357" name="Group 77"/>
            <p:cNvGrpSpPr>
              <a:grpSpLocks/>
            </p:cNvGrpSpPr>
            <p:nvPr/>
          </p:nvGrpSpPr>
          <p:grpSpPr bwMode="auto">
            <a:xfrm>
              <a:off x="1488" y="816"/>
              <a:ext cx="672" cy="221"/>
              <a:chOff x="1582" y="835"/>
              <a:chExt cx="672" cy="221"/>
            </a:xfrm>
          </p:grpSpPr>
          <p:sp>
            <p:nvSpPr>
              <p:cNvPr id="97358" name="Oval 78"/>
              <p:cNvSpPr>
                <a:spLocks noChangeArrowheads="1"/>
              </p:cNvSpPr>
              <p:nvPr/>
            </p:nvSpPr>
            <p:spPr bwMode="auto">
              <a:xfrm>
                <a:off x="1655" y="84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59" name="Text Box 79"/>
              <p:cNvSpPr txBox="1">
                <a:spLocks noChangeArrowheads="1"/>
              </p:cNvSpPr>
              <p:nvPr/>
            </p:nvSpPr>
            <p:spPr bwMode="auto">
              <a:xfrm>
                <a:off x="1582" y="835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Jacob</a:t>
                </a:r>
              </a:p>
            </p:txBody>
          </p:sp>
        </p:grpSp>
      </p:grpSp>
      <p:sp>
        <p:nvSpPr>
          <p:cNvPr id="97360" name="Line 80"/>
          <p:cNvSpPr>
            <a:spLocks noChangeShapeType="1"/>
          </p:cNvSpPr>
          <p:nvPr/>
        </p:nvSpPr>
        <p:spPr bwMode="auto">
          <a:xfrm>
            <a:off x="34671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61" name="Line 81"/>
          <p:cNvSpPr>
            <a:spLocks noChangeShapeType="1"/>
          </p:cNvSpPr>
          <p:nvPr/>
        </p:nvSpPr>
        <p:spPr bwMode="auto">
          <a:xfrm>
            <a:off x="34671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62" name="Line 82"/>
          <p:cNvSpPr>
            <a:spLocks noChangeShapeType="1"/>
          </p:cNvSpPr>
          <p:nvPr/>
        </p:nvSpPr>
        <p:spPr bwMode="auto">
          <a:xfrm>
            <a:off x="3162300" y="2743200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363" name="Group 83"/>
          <p:cNvGrpSpPr>
            <a:grpSpLocks/>
          </p:cNvGrpSpPr>
          <p:nvPr/>
        </p:nvGrpSpPr>
        <p:grpSpPr bwMode="auto">
          <a:xfrm>
            <a:off x="2400300" y="2544763"/>
            <a:ext cx="1066800" cy="350837"/>
            <a:chOff x="2304" y="1603"/>
            <a:chExt cx="672" cy="221"/>
          </a:xfrm>
        </p:grpSpPr>
        <p:sp>
          <p:nvSpPr>
            <p:cNvPr id="97364" name="Oval 84"/>
            <p:cNvSpPr>
              <a:spLocks noChangeArrowheads="1"/>
            </p:cNvSpPr>
            <p:nvPr/>
          </p:nvSpPr>
          <p:spPr bwMode="auto">
            <a:xfrm>
              <a:off x="2377" y="16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65" name="Text Box 85"/>
            <p:cNvSpPr txBox="1">
              <a:spLocks noChangeArrowheads="1"/>
            </p:cNvSpPr>
            <p:nvPr/>
          </p:nvSpPr>
          <p:spPr bwMode="auto">
            <a:xfrm>
              <a:off x="2304" y="160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Saul</a:t>
              </a:r>
            </a:p>
          </p:txBody>
        </p:sp>
      </p:grpSp>
      <p:sp>
        <p:nvSpPr>
          <p:cNvPr id="97366" name="WordArt 86"/>
          <p:cNvSpPr>
            <a:spLocks noChangeArrowheads="1" noChangeShapeType="1" noTextEdit="1"/>
          </p:cNvSpPr>
          <p:nvPr/>
        </p:nvSpPr>
        <p:spPr bwMode="auto">
          <a:xfrm>
            <a:off x="3086100" y="1752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grpSp>
        <p:nvGrpSpPr>
          <p:cNvPr id="97367" name="Group 87"/>
          <p:cNvGrpSpPr>
            <a:grpSpLocks/>
          </p:cNvGrpSpPr>
          <p:nvPr/>
        </p:nvGrpSpPr>
        <p:grpSpPr bwMode="auto">
          <a:xfrm>
            <a:off x="0" y="0"/>
            <a:ext cx="3962400" cy="6858000"/>
            <a:chOff x="0" y="0"/>
            <a:chExt cx="2496" cy="4320"/>
          </a:xfrm>
        </p:grpSpPr>
        <p:grpSp>
          <p:nvGrpSpPr>
            <p:cNvPr id="97368" name="Group 88"/>
            <p:cNvGrpSpPr>
              <a:grpSpLocks/>
            </p:cNvGrpSpPr>
            <p:nvPr/>
          </p:nvGrpSpPr>
          <p:grpSpPr bwMode="auto">
            <a:xfrm>
              <a:off x="524" y="760"/>
              <a:ext cx="1972" cy="2736"/>
              <a:chOff x="524" y="760"/>
              <a:chExt cx="1972" cy="2736"/>
            </a:xfrm>
          </p:grpSpPr>
          <p:pic>
            <p:nvPicPr>
              <p:cNvPr id="97369" name="Picture 89" descr="Solomon_United Monarchy from Website"/>
              <p:cNvPicPr>
                <a:picLocks noChangeAspect="1" noChangeArrowheads="1"/>
              </p:cNvPicPr>
              <p:nvPr/>
            </p:nvPicPr>
            <p:blipFill>
              <a:blip r:embed="rId6"/>
              <a:srcRect t="3389" r="867"/>
              <a:stretch>
                <a:fillRect/>
              </a:stretch>
            </p:blipFill>
            <p:spPr bwMode="auto">
              <a:xfrm>
                <a:off x="524" y="760"/>
                <a:ext cx="1972" cy="2736"/>
              </a:xfrm>
              <a:prstGeom prst="rect">
                <a:avLst/>
              </a:prstGeom>
              <a:noFill/>
            </p:spPr>
          </p:pic>
          <p:sp>
            <p:nvSpPr>
              <p:cNvPr id="97370" name="WordArt 90"/>
              <p:cNvSpPr>
                <a:spLocks noChangeArrowheads="1" noChangeShapeType="1" noTextEdit="1"/>
              </p:cNvSpPr>
              <p:nvPr/>
            </p:nvSpPr>
            <p:spPr bwMode="auto">
              <a:xfrm>
                <a:off x="990" y="1260"/>
                <a:ext cx="1243" cy="18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Papyrus"/>
                  </a:rPr>
                  <a:t>United</a:t>
                </a:r>
              </a:p>
              <a:p>
                <a:pPr algn="ctr"/>
                <a:endParaRPr lang="en-US" sz="36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pyrus"/>
                </a:endParaRPr>
              </a:p>
              <a:p>
                <a:pPr algn="ctr"/>
                <a:r>
                  <a:rPr lang="en-US" sz="3600" b="1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Papyrus"/>
                  </a:rPr>
                  <a:t>Kingdom</a:t>
                </a:r>
              </a:p>
              <a:p>
                <a:pPr algn="ctr"/>
                <a:endParaRPr lang="en-US" sz="36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pyrus"/>
                </a:endParaRPr>
              </a:p>
              <a:p>
                <a:pPr algn="ctr"/>
                <a:r>
                  <a:rPr lang="en-US" sz="3600" b="1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Papyrus"/>
                  </a:rPr>
                  <a:t>of</a:t>
                </a:r>
              </a:p>
              <a:p>
                <a:pPr algn="ctr"/>
                <a:endParaRPr lang="en-US" sz="36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pyrus"/>
                </a:endParaRPr>
              </a:p>
              <a:p>
                <a:pPr algn="ctr"/>
                <a:r>
                  <a:rPr lang="en-US" sz="3600" b="1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Papyrus"/>
                  </a:rPr>
                  <a:t>Israel</a:t>
                </a:r>
              </a:p>
            </p:txBody>
          </p:sp>
        </p:grpSp>
        <p:sp>
          <p:nvSpPr>
            <p:cNvPr id="97371" name="Rectangle 91"/>
            <p:cNvSpPr>
              <a:spLocks noChangeArrowheads="1"/>
            </p:cNvSpPr>
            <p:nvPr/>
          </p:nvSpPr>
          <p:spPr bwMode="auto">
            <a:xfrm>
              <a:off x="0" y="0"/>
              <a:ext cx="528" cy="432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EC9D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372" name="Group 92"/>
          <p:cNvGrpSpPr>
            <a:grpSpLocks/>
          </p:cNvGrpSpPr>
          <p:nvPr/>
        </p:nvGrpSpPr>
        <p:grpSpPr bwMode="auto">
          <a:xfrm>
            <a:off x="304800" y="304800"/>
            <a:ext cx="1828800" cy="762000"/>
            <a:chOff x="144" y="192"/>
            <a:chExt cx="1152" cy="480"/>
          </a:xfrm>
        </p:grpSpPr>
        <p:sp>
          <p:nvSpPr>
            <p:cNvPr id="97373" name="AutoShape 93"/>
            <p:cNvSpPr>
              <a:spLocks noChangeArrowheads="1"/>
            </p:cNvSpPr>
            <p:nvPr/>
          </p:nvSpPr>
          <p:spPr bwMode="auto">
            <a:xfrm>
              <a:off x="144" y="192"/>
              <a:ext cx="114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74" name="Text Box 94"/>
            <p:cNvSpPr txBox="1">
              <a:spLocks noChangeArrowheads="1"/>
            </p:cNvSpPr>
            <p:nvPr/>
          </p:nvSpPr>
          <p:spPr bwMode="auto">
            <a:xfrm>
              <a:off x="144" y="202"/>
              <a:ext cx="1152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grpSp>
        <p:nvGrpSpPr>
          <p:cNvPr id="97375" name="Group 95"/>
          <p:cNvGrpSpPr>
            <a:grpSpLocks/>
          </p:cNvGrpSpPr>
          <p:nvPr/>
        </p:nvGrpSpPr>
        <p:grpSpPr bwMode="auto">
          <a:xfrm>
            <a:off x="4038600" y="304800"/>
            <a:ext cx="1981200" cy="762000"/>
            <a:chOff x="2496" y="192"/>
            <a:chExt cx="1248" cy="480"/>
          </a:xfrm>
        </p:grpSpPr>
        <p:sp>
          <p:nvSpPr>
            <p:cNvPr id="97376" name="AutoShape 96"/>
            <p:cNvSpPr>
              <a:spLocks noChangeArrowheads="1"/>
            </p:cNvSpPr>
            <p:nvPr/>
          </p:nvSpPr>
          <p:spPr bwMode="auto">
            <a:xfrm>
              <a:off x="2520" y="192"/>
              <a:ext cx="120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77" name="Text Box 97"/>
            <p:cNvSpPr txBox="1">
              <a:spLocks noChangeArrowheads="1"/>
            </p:cNvSpPr>
            <p:nvPr/>
          </p:nvSpPr>
          <p:spPr bwMode="auto">
            <a:xfrm>
              <a:off x="2496" y="202"/>
              <a:ext cx="124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Prolongation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97378" name="Group 98"/>
          <p:cNvGrpSpPr>
            <a:grpSpLocks/>
          </p:cNvGrpSpPr>
          <p:nvPr/>
        </p:nvGrpSpPr>
        <p:grpSpPr bwMode="auto">
          <a:xfrm>
            <a:off x="2219325" y="304800"/>
            <a:ext cx="1752600" cy="762000"/>
            <a:chOff x="1350" y="192"/>
            <a:chExt cx="1104" cy="480"/>
          </a:xfrm>
        </p:grpSpPr>
        <p:sp>
          <p:nvSpPr>
            <p:cNvPr id="97379" name="AutoShape 99"/>
            <p:cNvSpPr>
              <a:spLocks noChangeArrowheads="1"/>
            </p:cNvSpPr>
            <p:nvPr/>
          </p:nvSpPr>
          <p:spPr bwMode="auto">
            <a:xfrm>
              <a:off x="1350" y="192"/>
              <a:ext cx="110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0" name="Text Box 100"/>
            <p:cNvSpPr txBox="1">
              <a:spLocks noChangeArrowheads="1"/>
            </p:cNvSpPr>
            <p:nvPr/>
          </p:nvSpPr>
          <p:spPr bwMode="auto">
            <a:xfrm>
              <a:off x="1350" y="259"/>
              <a:ext cx="1104" cy="3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pic>
        <p:nvPicPr>
          <p:cNvPr id="97381" name="Picture 101" descr="Heinrich-der-finkler-darbringung-der-kaiserkrone"/>
          <p:cNvPicPr>
            <a:picLocks noChangeAspect="1" noChangeArrowheads="1"/>
          </p:cNvPicPr>
          <p:nvPr/>
        </p:nvPicPr>
        <p:blipFill>
          <a:blip r:embed="rId7"/>
          <a:srcRect r="2"/>
          <a:stretch>
            <a:fillRect/>
          </a:stretch>
        </p:blipFill>
        <p:spPr bwMode="auto">
          <a:xfrm>
            <a:off x="609600" y="1219200"/>
            <a:ext cx="3430588" cy="434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7382" name="Rectangle 10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383" name="Group 103"/>
          <p:cNvGrpSpPr>
            <a:grpSpLocks/>
          </p:cNvGrpSpPr>
          <p:nvPr/>
        </p:nvGrpSpPr>
        <p:grpSpPr bwMode="auto">
          <a:xfrm>
            <a:off x="1066800" y="5692775"/>
            <a:ext cx="7112000" cy="860425"/>
            <a:chOff x="656" y="3504"/>
            <a:chExt cx="4480" cy="542"/>
          </a:xfrm>
        </p:grpSpPr>
        <p:sp>
          <p:nvSpPr>
            <p:cNvPr id="97384" name="Text Box 104"/>
            <p:cNvSpPr txBox="1">
              <a:spLocks noChangeArrowheads="1"/>
            </p:cNvSpPr>
            <p:nvPr/>
          </p:nvSpPr>
          <p:spPr bwMode="auto">
            <a:xfrm>
              <a:off x="832" y="3550"/>
              <a:ext cx="430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900" b="1" dirty="0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1900" b="1" u="sng" dirty="0">
                  <a:solidFill>
                    <a:schemeClr val="bg1"/>
                  </a:solidFill>
                  <a:latin typeface="Arial Narrow" pitchFamily="34" charset="0"/>
                </a:rPr>
                <a:t>120-year period</a:t>
              </a:r>
              <a:r>
                <a:rPr lang="en-US" sz="1900" b="1" dirty="0">
                  <a:solidFill>
                    <a:schemeClr val="bg1"/>
                  </a:solidFill>
                  <a:latin typeface="Arial Narrow" pitchFamily="34" charset="0"/>
                </a:rPr>
                <a:t> of the </a:t>
              </a:r>
              <a:r>
                <a:rPr lang="en-US" sz="1900" b="1" u="sng" dirty="0">
                  <a:solidFill>
                    <a:schemeClr val="bg1"/>
                  </a:solidFill>
                  <a:latin typeface="Arial Narrow" pitchFamily="34" charset="0"/>
                </a:rPr>
                <a:t>Christian empire</a:t>
              </a:r>
              <a:r>
                <a:rPr lang="en-US" sz="1900" b="1" dirty="0">
                  <a:solidFill>
                    <a:schemeClr val="bg1"/>
                  </a:solidFill>
                  <a:latin typeface="Arial Narrow" pitchFamily="34" charset="0"/>
                </a:rPr>
                <a:t>, until </a:t>
              </a:r>
              <a:r>
                <a:rPr lang="en-US" sz="1900" b="1" dirty="0">
                  <a:solidFill>
                    <a:srgbClr val="FFFF66"/>
                  </a:solidFill>
                  <a:latin typeface="Arial Narrow" pitchFamily="34" charset="0"/>
                </a:rPr>
                <a:t>Henry</a:t>
              </a:r>
              <a:r>
                <a:rPr lang="en-US" sz="1900" b="1" dirty="0">
                  <a:solidFill>
                    <a:srgbClr val="FFFF99"/>
                  </a:solidFill>
                  <a:latin typeface="Arial Narrow" pitchFamily="34" charset="0"/>
                </a:rPr>
                <a:t> I</a:t>
              </a:r>
              <a:r>
                <a:rPr lang="en-US" sz="1900" b="1" dirty="0">
                  <a:solidFill>
                    <a:schemeClr val="bg1"/>
                  </a:solidFill>
                  <a:latin typeface="Arial Narrow" pitchFamily="34" charset="0"/>
                </a:rPr>
                <a:t> was elected king of the German lands in 919 A.D., was to restore the </a:t>
              </a:r>
              <a:r>
                <a:rPr lang="en-US" sz="1900" b="1" u="sng" dirty="0">
                  <a:solidFill>
                    <a:schemeClr val="bg1"/>
                  </a:solidFill>
                  <a:latin typeface="Arial Narrow" pitchFamily="34" charset="0"/>
                </a:rPr>
                <a:t>120-year</a:t>
              </a:r>
              <a:r>
                <a:rPr lang="en-US" sz="1900" b="1" dirty="0">
                  <a:solidFill>
                    <a:schemeClr val="bg1"/>
                  </a:solidFill>
                  <a:latin typeface="Arial Narrow" pitchFamily="34" charset="0"/>
                </a:rPr>
                <a:t> period of the </a:t>
              </a:r>
              <a:r>
                <a:rPr lang="en-US" sz="1900" b="1" dirty="0">
                  <a:solidFill>
                    <a:srgbClr val="FFFF66"/>
                  </a:solidFill>
                  <a:latin typeface="Arial Narrow" pitchFamily="34" charset="0"/>
                </a:rPr>
                <a:t>united</a:t>
              </a:r>
              <a:r>
                <a:rPr lang="en-US" sz="1900" b="1" dirty="0">
                  <a:solidFill>
                    <a:srgbClr val="FFFF99"/>
                  </a:solidFill>
                  <a:latin typeface="Arial Narrow" pitchFamily="34" charset="0"/>
                </a:rPr>
                <a:t> </a:t>
              </a:r>
              <a:r>
                <a:rPr lang="en-US" sz="1900" b="1" dirty="0">
                  <a:solidFill>
                    <a:schemeClr val="bg1"/>
                  </a:solidFill>
                  <a:latin typeface="Arial Narrow" pitchFamily="34" charset="0"/>
                </a:rPr>
                <a:t>kingdom through parallel indemnity conditions.</a:t>
              </a:r>
              <a:endParaRPr lang="en-US" sz="19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7385" name="Text Box 105"/>
            <p:cNvSpPr txBox="1">
              <a:spLocks noChangeArrowheads="1"/>
            </p:cNvSpPr>
            <p:nvPr/>
          </p:nvSpPr>
          <p:spPr bwMode="auto">
            <a:xfrm>
              <a:off x="656" y="3504"/>
              <a:ext cx="20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2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7386" name="Picture 106" descr="Frankish Holy Roman Empire of Charlemagne 800-814_Edited"/>
          <p:cNvPicPr>
            <a:picLocks noChangeAspect="1" noChangeArrowheads="1"/>
          </p:cNvPicPr>
          <p:nvPr/>
        </p:nvPicPr>
        <p:blipFill>
          <a:blip r:embed="rId8"/>
          <a:srcRect l="5640" t="4672" r="17407" b="5504"/>
          <a:stretch>
            <a:fillRect/>
          </a:stretch>
        </p:blipFill>
        <p:spPr bwMode="auto">
          <a:xfrm>
            <a:off x="4114800" y="1206500"/>
            <a:ext cx="5029200" cy="4368800"/>
          </a:xfrm>
          <a:prstGeom prst="rect">
            <a:avLst/>
          </a:prstGeom>
          <a:noFill/>
        </p:spPr>
      </p:pic>
      <p:sp>
        <p:nvSpPr>
          <p:cNvPr id="97387" name="Text Box 107"/>
          <p:cNvSpPr txBox="1">
            <a:spLocks noChangeArrowheads="1"/>
          </p:cNvSpPr>
          <p:nvPr/>
        </p:nvSpPr>
        <p:spPr bwMode="auto">
          <a:xfrm>
            <a:off x="5638800" y="2863850"/>
            <a:ext cx="20574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Christian Empire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7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7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7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7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7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7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9734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7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7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1" accel="50000" decel="5000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97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97326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3" presetClass="emph" presetSubtype="2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7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3237E-6 L 0.42934 0.005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7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97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9" grpId="0" animBg="1"/>
      <p:bldP spid="97390" grpId="0"/>
      <p:bldP spid="97307" grpId="0" animBg="1"/>
      <p:bldP spid="97308" grpId="0" animBg="1"/>
      <p:bldP spid="97326" grpId="0" animBg="1"/>
      <p:bldP spid="97326" grpId="1" animBg="1"/>
      <p:bldP spid="97329" grpId="0" animBg="1"/>
      <p:bldP spid="97347" grpId="0" animBg="1"/>
      <p:bldP spid="97347" grpId="1" animBg="1"/>
      <p:bldP spid="97387" grpId="0"/>
      <p:bldP spid="97387" grpId="1"/>
      <p:bldP spid="97387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WordArt 2"/>
          <p:cNvSpPr>
            <a:spLocks noChangeArrowheads="1" noChangeShapeType="1" noTextEdit="1"/>
          </p:cNvSpPr>
          <p:nvPr/>
        </p:nvSpPr>
        <p:spPr bwMode="auto">
          <a:xfrm>
            <a:off x="3086100" y="23622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9331" name="WordArt 3"/>
          <p:cNvSpPr>
            <a:spLocks noChangeArrowheads="1" noChangeShapeType="1" noTextEdit="1"/>
          </p:cNvSpPr>
          <p:nvPr/>
        </p:nvSpPr>
        <p:spPr bwMode="auto">
          <a:xfrm>
            <a:off x="3086100" y="1752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5638800" y="2863850"/>
            <a:ext cx="20574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Christian Empire</a:t>
            </a: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3162300" y="2103438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3465513" y="2667000"/>
            <a:ext cx="0" cy="2484438"/>
          </a:xfrm>
          <a:prstGeom prst="line">
            <a:avLst/>
          </a:prstGeom>
          <a:noFill/>
          <a:ln w="28575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3465513" y="1554163"/>
            <a:ext cx="1587" cy="119856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635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3314700" y="33528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3314700" y="39624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31623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3162300" y="27320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>
            <a:off x="3162300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9341" name="Group 13"/>
          <p:cNvGrpSpPr>
            <a:grpSpLocks/>
          </p:cNvGrpSpPr>
          <p:nvPr/>
        </p:nvGrpSpPr>
        <p:grpSpPr bwMode="auto">
          <a:xfrm>
            <a:off x="2400300" y="1935163"/>
            <a:ext cx="1066800" cy="336550"/>
            <a:chOff x="2377" y="1219"/>
            <a:chExt cx="672" cy="212"/>
          </a:xfrm>
        </p:grpSpPr>
        <p:sp>
          <p:nvSpPr>
            <p:cNvPr id="99342" name="Oval 14"/>
            <p:cNvSpPr>
              <a:spLocks noChangeArrowheads="1"/>
            </p:cNvSpPr>
            <p:nvPr/>
          </p:nvSpPr>
          <p:spPr bwMode="auto">
            <a:xfrm>
              <a:off x="2450" y="1223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3" name="Text Box 15"/>
            <p:cNvSpPr txBox="1">
              <a:spLocks noChangeArrowheads="1"/>
            </p:cNvSpPr>
            <p:nvPr/>
          </p:nvSpPr>
          <p:spPr bwMode="auto">
            <a:xfrm>
              <a:off x="2377" y="1219"/>
              <a:ext cx="672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66"/>
                  </a:solidFill>
                </a:rPr>
                <a:t>Moses</a:t>
              </a:r>
            </a:p>
          </p:txBody>
        </p:sp>
      </p:grpSp>
      <p:grpSp>
        <p:nvGrpSpPr>
          <p:cNvPr id="99344" name="Group 16"/>
          <p:cNvGrpSpPr>
            <a:grpSpLocks/>
          </p:cNvGrpSpPr>
          <p:nvPr/>
        </p:nvGrpSpPr>
        <p:grpSpPr bwMode="auto">
          <a:xfrm>
            <a:off x="2400300" y="4983163"/>
            <a:ext cx="1066800" cy="350837"/>
            <a:chOff x="1056" y="3043"/>
            <a:chExt cx="672" cy="221"/>
          </a:xfrm>
        </p:grpSpPr>
        <p:sp>
          <p:nvSpPr>
            <p:cNvPr id="99345" name="Oval 17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6" name="Text Box 18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Jesus</a:t>
              </a:r>
            </a:p>
          </p:txBody>
        </p:sp>
      </p:grpSp>
      <p:grpSp>
        <p:nvGrpSpPr>
          <p:cNvPr id="99347" name="Group 19"/>
          <p:cNvGrpSpPr>
            <a:grpSpLocks/>
          </p:cNvGrpSpPr>
          <p:nvPr/>
        </p:nvGrpSpPr>
        <p:grpSpPr bwMode="auto">
          <a:xfrm>
            <a:off x="2400300" y="4398963"/>
            <a:ext cx="1066800" cy="325437"/>
            <a:chOff x="1056" y="1511"/>
            <a:chExt cx="672" cy="205"/>
          </a:xfrm>
        </p:grpSpPr>
        <p:sp>
          <p:nvSpPr>
            <p:cNvPr id="99348" name="Oval 20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9" name="Text Box 21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Malachi</a:t>
              </a:r>
            </a:p>
          </p:txBody>
        </p:sp>
      </p:grpSp>
      <p:grpSp>
        <p:nvGrpSpPr>
          <p:cNvPr id="99350" name="Group 22"/>
          <p:cNvGrpSpPr>
            <a:grpSpLocks/>
          </p:cNvGrpSpPr>
          <p:nvPr/>
        </p:nvGrpSpPr>
        <p:grpSpPr bwMode="auto">
          <a:xfrm>
            <a:off x="2400300" y="1325563"/>
            <a:ext cx="1219200" cy="350837"/>
            <a:chOff x="1488" y="816"/>
            <a:chExt cx="768" cy="221"/>
          </a:xfrm>
        </p:grpSpPr>
        <p:sp>
          <p:nvSpPr>
            <p:cNvPr id="99351" name="Line 23"/>
            <p:cNvSpPr>
              <a:spLocks noChangeShapeType="1"/>
            </p:cNvSpPr>
            <p:nvPr/>
          </p:nvSpPr>
          <p:spPr bwMode="auto">
            <a:xfrm>
              <a:off x="1968" y="927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9352" name="Group 24"/>
            <p:cNvGrpSpPr>
              <a:grpSpLocks/>
            </p:cNvGrpSpPr>
            <p:nvPr/>
          </p:nvGrpSpPr>
          <p:grpSpPr bwMode="auto">
            <a:xfrm>
              <a:off x="1488" y="816"/>
              <a:ext cx="672" cy="221"/>
              <a:chOff x="1582" y="835"/>
              <a:chExt cx="672" cy="221"/>
            </a:xfrm>
          </p:grpSpPr>
          <p:sp>
            <p:nvSpPr>
              <p:cNvPr id="99353" name="Oval 25"/>
              <p:cNvSpPr>
                <a:spLocks noChangeArrowheads="1"/>
              </p:cNvSpPr>
              <p:nvPr/>
            </p:nvSpPr>
            <p:spPr bwMode="auto">
              <a:xfrm>
                <a:off x="1655" y="84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4" name="Text Box 26"/>
              <p:cNvSpPr txBox="1">
                <a:spLocks noChangeArrowheads="1"/>
              </p:cNvSpPr>
              <p:nvPr/>
            </p:nvSpPr>
            <p:spPr bwMode="auto">
              <a:xfrm>
                <a:off x="1582" y="835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Jacob</a:t>
                </a:r>
              </a:p>
            </p:txBody>
          </p:sp>
        </p:grpSp>
      </p:grpSp>
      <p:grpSp>
        <p:nvGrpSpPr>
          <p:cNvPr id="99355" name="Group 27"/>
          <p:cNvGrpSpPr>
            <a:grpSpLocks/>
          </p:cNvGrpSpPr>
          <p:nvPr/>
        </p:nvGrpSpPr>
        <p:grpSpPr bwMode="auto">
          <a:xfrm>
            <a:off x="2400300" y="2544763"/>
            <a:ext cx="1066800" cy="350837"/>
            <a:chOff x="2304" y="1603"/>
            <a:chExt cx="672" cy="221"/>
          </a:xfrm>
        </p:grpSpPr>
        <p:sp>
          <p:nvSpPr>
            <p:cNvPr id="99356" name="Oval 28"/>
            <p:cNvSpPr>
              <a:spLocks noChangeArrowheads="1"/>
            </p:cNvSpPr>
            <p:nvPr/>
          </p:nvSpPr>
          <p:spPr bwMode="auto">
            <a:xfrm>
              <a:off x="2377" y="16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7" name="Text Box 29"/>
            <p:cNvSpPr txBox="1">
              <a:spLocks noChangeArrowheads="1"/>
            </p:cNvSpPr>
            <p:nvPr/>
          </p:nvSpPr>
          <p:spPr bwMode="auto">
            <a:xfrm>
              <a:off x="2304" y="160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Saul</a:t>
              </a:r>
            </a:p>
          </p:txBody>
        </p:sp>
      </p:grpSp>
      <p:sp>
        <p:nvSpPr>
          <p:cNvPr id="99358" name="WordArt 30"/>
          <p:cNvSpPr>
            <a:spLocks noChangeArrowheads="1" noChangeShapeType="1" noTextEdit="1"/>
          </p:cNvSpPr>
          <p:nvPr/>
        </p:nvSpPr>
        <p:spPr bwMode="auto">
          <a:xfrm>
            <a:off x="3086100" y="29765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99359" name="WordArt 31"/>
          <p:cNvSpPr>
            <a:spLocks noChangeArrowheads="1" noChangeShapeType="1" noTextEdit="1"/>
          </p:cNvSpPr>
          <p:nvPr/>
        </p:nvSpPr>
        <p:spPr bwMode="auto">
          <a:xfrm>
            <a:off x="3086100" y="35925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9360" name="WordArt 32"/>
          <p:cNvSpPr>
            <a:spLocks noChangeArrowheads="1" noChangeShapeType="1" noTextEdit="1"/>
          </p:cNvSpPr>
          <p:nvPr/>
        </p:nvSpPr>
        <p:spPr bwMode="auto">
          <a:xfrm>
            <a:off x="3086100" y="4800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9361" name="WordArt 33"/>
          <p:cNvSpPr>
            <a:spLocks noChangeArrowheads="1" noChangeShapeType="1" noTextEdit="1"/>
          </p:cNvSpPr>
          <p:nvPr/>
        </p:nvSpPr>
        <p:spPr bwMode="auto">
          <a:xfrm>
            <a:off x="3092450" y="41814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5638800" y="16144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Roman Persecution</a:t>
            </a:r>
          </a:p>
        </p:txBody>
      </p:sp>
      <p:sp>
        <p:nvSpPr>
          <p:cNvPr id="99363" name="Text Box 35"/>
          <p:cNvSpPr txBox="1">
            <a:spLocks noChangeArrowheads="1"/>
          </p:cNvSpPr>
          <p:nvPr/>
        </p:nvSpPr>
        <p:spPr bwMode="auto">
          <a:xfrm>
            <a:off x="5638800" y="2224088"/>
            <a:ext cx="2514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Regional Leadership</a:t>
            </a:r>
          </a:p>
        </p:txBody>
      </p:sp>
      <p:sp>
        <p:nvSpPr>
          <p:cNvPr id="99364" name="Text Box 36"/>
          <p:cNvSpPr txBox="1">
            <a:spLocks noChangeArrowheads="1"/>
          </p:cNvSpPr>
          <p:nvPr/>
        </p:nvSpPr>
        <p:spPr bwMode="auto">
          <a:xfrm>
            <a:off x="5638800" y="3443288"/>
            <a:ext cx="2133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Divided Kingdom</a:t>
            </a:r>
          </a:p>
        </p:txBody>
      </p:sp>
      <p:sp>
        <p:nvSpPr>
          <p:cNvPr id="99365" name="Line 37"/>
          <p:cNvSpPr>
            <a:spLocks noChangeShapeType="1"/>
          </p:cNvSpPr>
          <p:nvPr/>
        </p:nvSpPr>
        <p:spPr bwMode="auto">
          <a:xfrm>
            <a:off x="5181600" y="2111375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66" name="Line 38"/>
          <p:cNvSpPr>
            <a:spLocks noChangeShapeType="1"/>
          </p:cNvSpPr>
          <p:nvPr/>
        </p:nvSpPr>
        <p:spPr bwMode="auto">
          <a:xfrm>
            <a:off x="5181600" y="1490663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67" name="WordArt 39"/>
          <p:cNvSpPr>
            <a:spLocks noChangeArrowheads="1" noChangeShapeType="1" noTextEdit="1"/>
          </p:cNvSpPr>
          <p:nvPr/>
        </p:nvSpPr>
        <p:spPr bwMode="auto">
          <a:xfrm>
            <a:off x="5068888" y="1754188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54102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69" name="WordArt 41"/>
          <p:cNvSpPr>
            <a:spLocks noChangeArrowheads="1" noChangeShapeType="1" noTextEdit="1"/>
          </p:cNvSpPr>
          <p:nvPr/>
        </p:nvSpPr>
        <p:spPr bwMode="auto">
          <a:xfrm>
            <a:off x="5068888" y="23479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>
            <a:off x="5181600" y="27209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>
            <a:off x="54102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72" name="Line 44"/>
          <p:cNvSpPr>
            <a:spLocks noChangeShapeType="1"/>
          </p:cNvSpPr>
          <p:nvPr/>
        </p:nvSpPr>
        <p:spPr bwMode="auto">
          <a:xfrm>
            <a:off x="5410200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73" name="Line 45"/>
          <p:cNvSpPr>
            <a:spLocks noChangeShapeType="1"/>
          </p:cNvSpPr>
          <p:nvPr/>
        </p:nvSpPr>
        <p:spPr bwMode="auto">
          <a:xfrm>
            <a:off x="5410200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74" name="WordArt 46"/>
          <p:cNvSpPr>
            <a:spLocks noChangeArrowheads="1" noChangeShapeType="1" noTextEdit="1"/>
          </p:cNvSpPr>
          <p:nvPr/>
        </p:nvSpPr>
        <p:spPr bwMode="auto">
          <a:xfrm>
            <a:off x="5068888" y="2962275"/>
            <a:ext cx="271462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99375" name="Line 47"/>
          <p:cNvSpPr>
            <a:spLocks noChangeShapeType="1"/>
          </p:cNvSpPr>
          <p:nvPr/>
        </p:nvSpPr>
        <p:spPr bwMode="auto">
          <a:xfrm>
            <a:off x="5181600" y="33305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76" name="Line 48"/>
          <p:cNvSpPr>
            <a:spLocks noChangeShapeType="1"/>
          </p:cNvSpPr>
          <p:nvPr/>
        </p:nvSpPr>
        <p:spPr bwMode="auto">
          <a:xfrm>
            <a:off x="5181600" y="39401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77" name="WordArt 49"/>
          <p:cNvSpPr>
            <a:spLocks noChangeArrowheads="1" noChangeShapeType="1" noTextEdit="1"/>
          </p:cNvSpPr>
          <p:nvPr/>
        </p:nvSpPr>
        <p:spPr bwMode="auto">
          <a:xfrm>
            <a:off x="5068888" y="35671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grpSp>
        <p:nvGrpSpPr>
          <p:cNvPr id="99378" name="Group 50"/>
          <p:cNvGrpSpPr>
            <a:grpSpLocks/>
          </p:cNvGrpSpPr>
          <p:nvPr/>
        </p:nvGrpSpPr>
        <p:grpSpPr bwMode="auto">
          <a:xfrm>
            <a:off x="4379913" y="2530475"/>
            <a:ext cx="835025" cy="368300"/>
            <a:chOff x="2686" y="1594"/>
            <a:chExt cx="526" cy="232"/>
          </a:xfrm>
        </p:grpSpPr>
        <p:sp>
          <p:nvSpPr>
            <p:cNvPr id="99379" name="Oval 51"/>
            <p:cNvSpPr>
              <a:spLocks noChangeArrowheads="1"/>
            </p:cNvSpPr>
            <p:nvPr/>
          </p:nvSpPr>
          <p:spPr bwMode="auto">
            <a:xfrm>
              <a:off x="2686" y="1594"/>
              <a:ext cx="526" cy="23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0" name="Text Box 52"/>
            <p:cNvSpPr txBox="1">
              <a:spLocks noChangeArrowheads="1"/>
            </p:cNvSpPr>
            <p:nvPr/>
          </p:nvSpPr>
          <p:spPr bwMode="auto">
            <a:xfrm>
              <a:off x="2710" y="1616"/>
              <a:ext cx="480" cy="2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Charle-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magne</a:t>
              </a:r>
            </a:p>
          </p:txBody>
        </p:sp>
      </p:grpSp>
      <p:grpSp>
        <p:nvGrpSpPr>
          <p:cNvPr id="99381" name="Group 53"/>
          <p:cNvGrpSpPr>
            <a:grpSpLocks/>
          </p:cNvGrpSpPr>
          <p:nvPr/>
        </p:nvGrpSpPr>
        <p:grpSpPr bwMode="auto">
          <a:xfrm>
            <a:off x="4189413" y="1960563"/>
            <a:ext cx="1066800" cy="325437"/>
            <a:chOff x="2566" y="1235"/>
            <a:chExt cx="672" cy="205"/>
          </a:xfrm>
        </p:grpSpPr>
        <p:sp>
          <p:nvSpPr>
            <p:cNvPr id="99382" name="Oval 54"/>
            <p:cNvSpPr>
              <a:spLocks noChangeArrowheads="1"/>
            </p:cNvSpPr>
            <p:nvPr/>
          </p:nvSpPr>
          <p:spPr bwMode="auto">
            <a:xfrm>
              <a:off x="2578" y="1235"/>
              <a:ext cx="647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3" name="Text Box 55"/>
            <p:cNvSpPr txBox="1">
              <a:spLocks noChangeArrowheads="1"/>
            </p:cNvSpPr>
            <p:nvPr/>
          </p:nvSpPr>
          <p:spPr bwMode="auto">
            <a:xfrm>
              <a:off x="2566" y="1242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66"/>
                  </a:solidFill>
                </a:rPr>
                <a:t>Augustine</a:t>
              </a:r>
            </a:p>
          </p:txBody>
        </p:sp>
      </p:grpSp>
      <p:grpSp>
        <p:nvGrpSpPr>
          <p:cNvPr id="99384" name="Group 56"/>
          <p:cNvGrpSpPr>
            <a:grpSpLocks/>
          </p:cNvGrpSpPr>
          <p:nvPr/>
        </p:nvGrpSpPr>
        <p:grpSpPr bwMode="auto">
          <a:xfrm>
            <a:off x="4303713" y="1325563"/>
            <a:ext cx="1066800" cy="350837"/>
            <a:chOff x="2638" y="816"/>
            <a:chExt cx="672" cy="221"/>
          </a:xfrm>
        </p:grpSpPr>
        <p:sp>
          <p:nvSpPr>
            <p:cNvPr id="99385" name="Oval 57"/>
            <p:cNvSpPr>
              <a:spLocks noChangeArrowheads="1"/>
            </p:cNvSpPr>
            <p:nvPr/>
          </p:nvSpPr>
          <p:spPr bwMode="auto">
            <a:xfrm>
              <a:off x="2711" y="824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6" name="Text Box 58"/>
            <p:cNvSpPr txBox="1">
              <a:spLocks noChangeArrowheads="1"/>
            </p:cNvSpPr>
            <p:nvPr/>
          </p:nvSpPr>
          <p:spPr bwMode="auto">
            <a:xfrm>
              <a:off x="2638" y="816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Jesus</a:t>
              </a:r>
            </a:p>
          </p:txBody>
        </p:sp>
      </p:grpSp>
      <p:grpSp>
        <p:nvGrpSpPr>
          <p:cNvPr id="99387" name="Group 59"/>
          <p:cNvGrpSpPr>
            <a:grpSpLocks/>
          </p:cNvGrpSpPr>
          <p:nvPr/>
        </p:nvGrpSpPr>
        <p:grpSpPr bwMode="auto">
          <a:xfrm>
            <a:off x="1235075" y="1492250"/>
            <a:ext cx="457200" cy="3667125"/>
            <a:chOff x="1114" y="940"/>
            <a:chExt cx="288" cy="2310"/>
          </a:xfrm>
        </p:grpSpPr>
        <p:sp>
          <p:nvSpPr>
            <p:cNvPr id="99388" name="Line 60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89" name="Line 61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9390" name="Group 62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99391" name="Line 63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392" name="Line 64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393" name="Line 65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394" name="Line 66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395" name="Line 67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396" name="Line 68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397" name="Line 69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9398" name="Group 70"/>
          <p:cNvGrpSpPr>
            <a:grpSpLocks/>
          </p:cNvGrpSpPr>
          <p:nvPr/>
        </p:nvGrpSpPr>
        <p:grpSpPr bwMode="auto">
          <a:xfrm>
            <a:off x="457200" y="2551113"/>
            <a:ext cx="1066800" cy="325437"/>
            <a:chOff x="1056" y="1511"/>
            <a:chExt cx="672" cy="205"/>
          </a:xfrm>
        </p:grpSpPr>
        <p:sp>
          <p:nvSpPr>
            <p:cNvPr id="99399" name="Oval 71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00" name="Text Box 72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99401" name="Group 73"/>
          <p:cNvGrpSpPr>
            <a:grpSpLocks/>
          </p:cNvGrpSpPr>
          <p:nvPr/>
        </p:nvGrpSpPr>
        <p:grpSpPr bwMode="auto">
          <a:xfrm>
            <a:off x="457200" y="1935163"/>
            <a:ext cx="1066800" cy="350837"/>
            <a:chOff x="1056" y="1123"/>
            <a:chExt cx="672" cy="221"/>
          </a:xfrm>
        </p:grpSpPr>
        <p:sp>
          <p:nvSpPr>
            <p:cNvPr id="99402" name="Oval 74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03" name="Text Box 75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99404" name="Group 76"/>
          <p:cNvGrpSpPr>
            <a:grpSpLocks/>
          </p:cNvGrpSpPr>
          <p:nvPr/>
        </p:nvGrpSpPr>
        <p:grpSpPr bwMode="auto">
          <a:xfrm>
            <a:off x="457200" y="1325563"/>
            <a:ext cx="1066800" cy="350837"/>
            <a:chOff x="1056" y="739"/>
            <a:chExt cx="672" cy="221"/>
          </a:xfrm>
        </p:grpSpPr>
        <p:sp>
          <p:nvSpPr>
            <p:cNvPr id="99405" name="Oval 77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06" name="Text Box 78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99407" name="Group 79"/>
          <p:cNvGrpSpPr>
            <a:grpSpLocks/>
          </p:cNvGrpSpPr>
          <p:nvPr/>
        </p:nvGrpSpPr>
        <p:grpSpPr bwMode="auto">
          <a:xfrm>
            <a:off x="457200" y="4983163"/>
            <a:ext cx="1066800" cy="350837"/>
            <a:chOff x="1056" y="3043"/>
            <a:chExt cx="672" cy="221"/>
          </a:xfrm>
        </p:grpSpPr>
        <p:sp>
          <p:nvSpPr>
            <p:cNvPr id="99408" name="Oval 80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09" name="Text Box 81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pic>
        <p:nvPicPr>
          <p:cNvPr id="99410" name="Picture 82" descr="Frankish Holy Roman Empire of Charlemagne 800-814_Edited"/>
          <p:cNvPicPr>
            <a:picLocks noChangeAspect="1" noChangeArrowheads="1"/>
          </p:cNvPicPr>
          <p:nvPr/>
        </p:nvPicPr>
        <p:blipFill>
          <a:blip r:embed="rId3"/>
          <a:srcRect l="5640" t="4672" r="17407" b="5504"/>
          <a:stretch>
            <a:fillRect/>
          </a:stretch>
        </p:blipFill>
        <p:spPr bwMode="auto">
          <a:xfrm>
            <a:off x="4114800" y="1206500"/>
            <a:ext cx="5029200" cy="4368800"/>
          </a:xfrm>
          <a:prstGeom prst="rect">
            <a:avLst/>
          </a:prstGeom>
          <a:noFill/>
        </p:spPr>
      </p:pic>
      <p:grpSp>
        <p:nvGrpSpPr>
          <p:cNvPr id="99411" name="Group 83"/>
          <p:cNvGrpSpPr>
            <a:grpSpLocks/>
          </p:cNvGrpSpPr>
          <p:nvPr/>
        </p:nvGrpSpPr>
        <p:grpSpPr bwMode="auto">
          <a:xfrm>
            <a:off x="0" y="0"/>
            <a:ext cx="3962400" cy="6858000"/>
            <a:chOff x="0" y="0"/>
            <a:chExt cx="2496" cy="4320"/>
          </a:xfrm>
        </p:grpSpPr>
        <p:grpSp>
          <p:nvGrpSpPr>
            <p:cNvPr id="99412" name="Group 84"/>
            <p:cNvGrpSpPr>
              <a:grpSpLocks/>
            </p:cNvGrpSpPr>
            <p:nvPr/>
          </p:nvGrpSpPr>
          <p:grpSpPr bwMode="auto">
            <a:xfrm>
              <a:off x="524" y="760"/>
              <a:ext cx="1972" cy="2736"/>
              <a:chOff x="524" y="760"/>
              <a:chExt cx="1972" cy="2736"/>
            </a:xfrm>
          </p:grpSpPr>
          <p:pic>
            <p:nvPicPr>
              <p:cNvPr id="99413" name="Picture 85" descr="Solomon_United Monarchy from Website"/>
              <p:cNvPicPr>
                <a:picLocks noChangeAspect="1" noChangeArrowheads="1"/>
              </p:cNvPicPr>
              <p:nvPr/>
            </p:nvPicPr>
            <p:blipFill>
              <a:blip r:embed="rId4"/>
              <a:srcRect t="3389" r="867"/>
              <a:stretch>
                <a:fillRect/>
              </a:stretch>
            </p:blipFill>
            <p:spPr bwMode="auto">
              <a:xfrm>
                <a:off x="524" y="760"/>
                <a:ext cx="1972" cy="2736"/>
              </a:xfrm>
              <a:prstGeom prst="rect">
                <a:avLst/>
              </a:prstGeom>
              <a:noFill/>
            </p:spPr>
          </p:pic>
          <p:sp>
            <p:nvSpPr>
              <p:cNvPr id="99414" name="WordArt 86"/>
              <p:cNvSpPr>
                <a:spLocks noChangeArrowheads="1" noChangeShapeType="1" noTextEdit="1"/>
              </p:cNvSpPr>
              <p:nvPr/>
            </p:nvSpPr>
            <p:spPr bwMode="auto">
              <a:xfrm>
                <a:off x="990" y="1260"/>
                <a:ext cx="1243" cy="18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Papyrus"/>
                  </a:rPr>
                  <a:t>United</a:t>
                </a:r>
              </a:p>
              <a:p>
                <a:pPr algn="ctr"/>
                <a:endParaRPr lang="en-US" sz="36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pyrus"/>
                </a:endParaRPr>
              </a:p>
              <a:p>
                <a:pPr algn="ctr"/>
                <a:r>
                  <a:rPr lang="en-US" sz="3600" b="1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Papyrus"/>
                  </a:rPr>
                  <a:t>Kingdom</a:t>
                </a:r>
              </a:p>
              <a:p>
                <a:pPr algn="ctr"/>
                <a:endParaRPr lang="en-US" sz="36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pyrus"/>
                </a:endParaRPr>
              </a:p>
              <a:p>
                <a:pPr algn="ctr"/>
                <a:r>
                  <a:rPr lang="en-US" sz="3600" b="1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Papyrus"/>
                  </a:rPr>
                  <a:t>of</a:t>
                </a:r>
              </a:p>
              <a:p>
                <a:pPr algn="ctr"/>
                <a:endParaRPr lang="en-US" sz="36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pyrus"/>
                </a:endParaRPr>
              </a:p>
              <a:p>
                <a:pPr algn="ctr"/>
                <a:r>
                  <a:rPr lang="en-US" sz="3600" b="1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Papyrus"/>
                  </a:rPr>
                  <a:t>Israel</a:t>
                </a:r>
              </a:p>
            </p:txBody>
          </p:sp>
        </p:grpSp>
        <p:sp>
          <p:nvSpPr>
            <p:cNvPr id="99415" name="Rectangle 87"/>
            <p:cNvSpPr>
              <a:spLocks noChangeArrowheads="1"/>
            </p:cNvSpPr>
            <p:nvPr/>
          </p:nvSpPr>
          <p:spPr bwMode="auto">
            <a:xfrm>
              <a:off x="0" y="0"/>
              <a:ext cx="528" cy="432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EC9D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9416" name="Group 88"/>
          <p:cNvGrpSpPr>
            <a:grpSpLocks/>
          </p:cNvGrpSpPr>
          <p:nvPr/>
        </p:nvGrpSpPr>
        <p:grpSpPr bwMode="auto">
          <a:xfrm>
            <a:off x="282575" y="1219200"/>
            <a:ext cx="3832225" cy="4419600"/>
            <a:chOff x="178" y="768"/>
            <a:chExt cx="2414" cy="2784"/>
          </a:xfrm>
        </p:grpSpPr>
        <p:pic>
          <p:nvPicPr>
            <p:cNvPr id="99417" name="Picture 89" descr="HRE_11Jh_larger_edited"/>
            <p:cNvPicPr>
              <a:picLocks noChangeAspect="1" noChangeArrowheads="1"/>
            </p:cNvPicPr>
            <p:nvPr/>
          </p:nvPicPr>
          <p:blipFill>
            <a:blip r:embed="rId5"/>
            <a:srcRect l="2106" t="4506" r="16278" b="16133"/>
            <a:stretch>
              <a:fillRect/>
            </a:stretch>
          </p:blipFill>
          <p:spPr bwMode="auto">
            <a:xfrm>
              <a:off x="186" y="768"/>
              <a:ext cx="2406" cy="2784"/>
            </a:xfrm>
            <a:prstGeom prst="rect">
              <a:avLst/>
            </a:prstGeom>
            <a:noFill/>
          </p:spPr>
        </p:pic>
        <p:grpSp>
          <p:nvGrpSpPr>
            <p:cNvPr id="99418" name="Group 90"/>
            <p:cNvGrpSpPr>
              <a:grpSpLocks/>
            </p:cNvGrpSpPr>
            <p:nvPr/>
          </p:nvGrpSpPr>
          <p:grpSpPr bwMode="auto">
            <a:xfrm>
              <a:off x="178" y="1536"/>
              <a:ext cx="1780" cy="1287"/>
              <a:chOff x="178" y="1536"/>
              <a:chExt cx="1780" cy="1287"/>
            </a:xfrm>
          </p:grpSpPr>
          <p:sp>
            <p:nvSpPr>
              <p:cNvPr id="99419" name="Text Box 91"/>
              <p:cNvSpPr txBox="1">
                <a:spLocks noChangeArrowheads="1"/>
              </p:cNvSpPr>
              <p:nvPr/>
            </p:nvSpPr>
            <p:spPr bwMode="auto">
              <a:xfrm>
                <a:off x="958" y="1536"/>
                <a:ext cx="914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East Franks</a:t>
                </a:r>
              </a:p>
            </p:txBody>
          </p:sp>
          <p:sp>
            <p:nvSpPr>
              <p:cNvPr id="99420" name="Text Box 92"/>
              <p:cNvSpPr txBox="1">
                <a:spLocks noChangeArrowheads="1"/>
              </p:cNvSpPr>
              <p:nvPr/>
            </p:nvSpPr>
            <p:spPr bwMode="auto">
              <a:xfrm>
                <a:off x="178" y="2044"/>
                <a:ext cx="926" cy="40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West Franks</a:t>
                </a:r>
              </a:p>
              <a:p>
                <a:pPr algn="ctr"/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(France)</a:t>
                </a:r>
              </a:p>
            </p:txBody>
          </p:sp>
          <p:sp>
            <p:nvSpPr>
              <p:cNvPr id="99421" name="Text Box 93"/>
              <p:cNvSpPr txBox="1">
                <a:spLocks noChangeArrowheads="1"/>
              </p:cNvSpPr>
              <p:nvPr/>
            </p:nvSpPr>
            <p:spPr bwMode="auto">
              <a:xfrm>
                <a:off x="1152" y="1748"/>
                <a:ext cx="806" cy="46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(Holy </a:t>
                </a:r>
              </a:p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      Roman</a:t>
                </a:r>
              </a:p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            Empire)</a:t>
                </a:r>
              </a:p>
            </p:txBody>
          </p:sp>
          <p:sp>
            <p:nvSpPr>
              <p:cNvPr id="99422" name="Text Box 94"/>
              <p:cNvSpPr txBox="1">
                <a:spLocks noChangeArrowheads="1"/>
              </p:cNvSpPr>
              <p:nvPr/>
            </p:nvSpPr>
            <p:spPr bwMode="auto">
              <a:xfrm rot="1236818">
                <a:off x="1440" y="2592"/>
                <a:ext cx="473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I t al y</a:t>
                </a:r>
              </a:p>
            </p:txBody>
          </p:sp>
        </p:grpSp>
      </p:grpSp>
      <p:grpSp>
        <p:nvGrpSpPr>
          <p:cNvPr id="99423" name="Group 95"/>
          <p:cNvGrpSpPr>
            <a:grpSpLocks/>
          </p:cNvGrpSpPr>
          <p:nvPr/>
        </p:nvGrpSpPr>
        <p:grpSpPr bwMode="auto">
          <a:xfrm>
            <a:off x="304800" y="304800"/>
            <a:ext cx="1828800" cy="762000"/>
            <a:chOff x="144" y="192"/>
            <a:chExt cx="1152" cy="480"/>
          </a:xfrm>
        </p:grpSpPr>
        <p:sp>
          <p:nvSpPr>
            <p:cNvPr id="99424" name="AutoShape 96"/>
            <p:cNvSpPr>
              <a:spLocks noChangeArrowheads="1"/>
            </p:cNvSpPr>
            <p:nvPr/>
          </p:nvSpPr>
          <p:spPr bwMode="auto">
            <a:xfrm>
              <a:off x="144" y="192"/>
              <a:ext cx="114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25" name="Text Box 97"/>
            <p:cNvSpPr txBox="1">
              <a:spLocks noChangeArrowheads="1"/>
            </p:cNvSpPr>
            <p:nvPr/>
          </p:nvSpPr>
          <p:spPr bwMode="auto">
            <a:xfrm>
              <a:off x="144" y="202"/>
              <a:ext cx="1152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grpSp>
        <p:nvGrpSpPr>
          <p:cNvPr id="99426" name="Group 98"/>
          <p:cNvGrpSpPr>
            <a:grpSpLocks/>
          </p:cNvGrpSpPr>
          <p:nvPr/>
        </p:nvGrpSpPr>
        <p:grpSpPr bwMode="auto">
          <a:xfrm>
            <a:off x="4038600" y="304800"/>
            <a:ext cx="1981200" cy="762000"/>
            <a:chOff x="2496" y="192"/>
            <a:chExt cx="1248" cy="480"/>
          </a:xfrm>
        </p:grpSpPr>
        <p:sp>
          <p:nvSpPr>
            <p:cNvPr id="99427" name="AutoShape 99"/>
            <p:cNvSpPr>
              <a:spLocks noChangeArrowheads="1"/>
            </p:cNvSpPr>
            <p:nvPr/>
          </p:nvSpPr>
          <p:spPr bwMode="auto">
            <a:xfrm>
              <a:off x="2520" y="192"/>
              <a:ext cx="120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28" name="Text Box 100"/>
            <p:cNvSpPr txBox="1">
              <a:spLocks noChangeArrowheads="1"/>
            </p:cNvSpPr>
            <p:nvPr/>
          </p:nvSpPr>
          <p:spPr bwMode="auto">
            <a:xfrm>
              <a:off x="2496" y="202"/>
              <a:ext cx="124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Prolongation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99429" name="Group 101"/>
          <p:cNvGrpSpPr>
            <a:grpSpLocks/>
          </p:cNvGrpSpPr>
          <p:nvPr/>
        </p:nvGrpSpPr>
        <p:grpSpPr bwMode="auto">
          <a:xfrm>
            <a:off x="2219325" y="304800"/>
            <a:ext cx="1752600" cy="762000"/>
            <a:chOff x="1350" y="192"/>
            <a:chExt cx="1104" cy="480"/>
          </a:xfrm>
        </p:grpSpPr>
        <p:sp>
          <p:nvSpPr>
            <p:cNvPr id="99430" name="AutoShape 102"/>
            <p:cNvSpPr>
              <a:spLocks noChangeArrowheads="1"/>
            </p:cNvSpPr>
            <p:nvPr/>
          </p:nvSpPr>
          <p:spPr bwMode="auto">
            <a:xfrm>
              <a:off x="1350" y="192"/>
              <a:ext cx="110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31" name="Text Box 103"/>
            <p:cNvSpPr txBox="1">
              <a:spLocks noChangeArrowheads="1"/>
            </p:cNvSpPr>
            <p:nvPr/>
          </p:nvSpPr>
          <p:spPr bwMode="auto">
            <a:xfrm>
              <a:off x="1350" y="259"/>
              <a:ext cx="1104" cy="3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sp>
        <p:nvSpPr>
          <p:cNvPr id="99432" name="Rectangle 104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433" name="Group 105"/>
          <p:cNvGrpSpPr>
            <a:grpSpLocks/>
          </p:cNvGrpSpPr>
          <p:nvPr/>
        </p:nvGrpSpPr>
        <p:grpSpPr bwMode="auto">
          <a:xfrm>
            <a:off x="895350" y="5715000"/>
            <a:ext cx="7562850" cy="885825"/>
            <a:chOff x="336" y="3570"/>
            <a:chExt cx="4764" cy="558"/>
          </a:xfrm>
        </p:grpSpPr>
        <p:sp>
          <p:nvSpPr>
            <p:cNvPr id="99434" name="Text Box 106"/>
            <p:cNvSpPr txBox="1">
              <a:spLocks noChangeArrowheads="1"/>
            </p:cNvSpPr>
            <p:nvPr/>
          </p:nvSpPr>
          <p:spPr bwMode="auto">
            <a:xfrm>
              <a:off x="528" y="3608"/>
              <a:ext cx="457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400-year period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of 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divided kingdoms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of east and west began with the division of the Christian empire in 919 and ended in 1309, when the papacy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moved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to Avignon, in what is now southern France. </a:t>
              </a:r>
              <a:endParaRPr lang="en-US" sz="20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9435" name="Text Box 107"/>
            <p:cNvSpPr txBox="1">
              <a:spLocks noChangeArrowheads="1"/>
            </p:cNvSpPr>
            <p:nvPr/>
          </p:nvSpPr>
          <p:spPr bwMode="auto">
            <a:xfrm>
              <a:off x="336" y="3570"/>
              <a:ext cx="20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2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99436" name="Line 108"/>
          <p:cNvSpPr>
            <a:spLocks noChangeShapeType="1"/>
          </p:cNvSpPr>
          <p:nvPr/>
        </p:nvSpPr>
        <p:spPr bwMode="auto">
          <a:xfrm rot="-131060" flipH="1" flipV="1">
            <a:off x="1524000" y="4419600"/>
            <a:ext cx="1524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437" name="Text Box 109"/>
          <p:cNvSpPr txBox="1">
            <a:spLocks noChangeArrowheads="1"/>
          </p:cNvSpPr>
          <p:nvPr/>
        </p:nvSpPr>
        <p:spPr bwMode="auto">
          <a:xfrm rot="1204446">
            <a:off x="2514600" y="5073650"/>
            <a:ext cx="83820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Rome</a:t>
            </a:r>
          </a:p>
        </p:txBody>
      </p:sp>
      <p:sp>
        <p:nvSpPr>
          <p:cNvPr id="99438" name="Text Box 110"/>
          <p:cNvSpPr txBox="1">
            <a:spLocks noChangeArrowheads="1"/>
          </p:cNvSpPr>
          <p:nvPr/>
        </p:nvSpPr>
        <p:spPr bwMode="auto">
          <a:xfrm rot="1419727">
            <a:off x="1066800" y="4540250"/>
            <a:ext cx="1109663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Avignon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9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9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9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9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993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9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4" grpId="0"/>
      <p:bldP spid="99373" grpId="0" animBg="1"/>
      <p:bldP spid="99376" grpId="0" animBg="1"/>
      <p:bldP spid="99377" grpId="0" animBg="1"/>
      <p:bldP spid="99377" grpId="1" animBg="1"/>
      <p:bldP spid="99436" grpId="0" animBg="1"/>
      <p:bldP spid="99437" grpId="0"/>
      <p:bldP spid="994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3086100" y="23622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3086100" y="1752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638800" y="2863850"/>
            <a:ext cx="20574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Christian Empire</a:t>
            </a:r>
          </a:p>
        </p:txBody>
      </p:sp>
      <p:grpSp>
        <p:nvGrpSpPr>
          <p:cNvPr id="101381" name="Group 5"/>
          <p:cNvGrpSpPr>
            <a:grpSpLocks/>
          </p:cNvGrpSpPr>
          <p:nvPr/>
        </p:nvGrpSpPr>
        <p:grpSpPr bwMode="auto">
          <a:xfrm>
            <a:off x="304800" y="304800"/>
            <a:ext cx="1828800" cy="762000"/>
            <a:chOff x="144" y="192"/>
            <a:chExt cx="1152" cy="480"/>
          </a:xfrm>
        </p:grpSpPr>
        <p:sp>
          <p:nvSpPr>
            <p:cNvPr id="101382" name="AutoShape 6"/>
            <p:cNvSpPr>
              <a:spLocks noChangeArrowheads="1"/>
            </p:cNvSpPr>
            <p:nvPr/>
          </p:nvSpPr>
          <p:spPr bwMode="auto">
            <a:xfrm>
              <a:off x="144" y="192"/>
              <a:ext cx="114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144" y="202"/>
              <a:ext cx="1152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grpSp>
        <p:nvGrpSpPr>
          <p:cNvPr id="101384" name="Group 8"/>
          <p:cNvGrpSpPr>
            <a:grpSpLocks/>
          </p:cNvGrpSpPr>
          <p:nvPr/>
        </p:nvGrpSpPr>
        <p:grpSpPr bwMode="auto">
          <a:xfrm>
            <a:off x="4038600" y="304800"/>
            <a:ext cx="1981200" cy="762000"/>
            <a:chOff x="2496" y="192"/>
            <a:chExt cx="1248" cy="480"/>
          </a:xfrm>
        </p:grpSpPr>
        <p:sp>
          <p:nvSpPr>
            <p:cNvPr id="101385" name="AutoShape 9"/>
            <p:cNvSpPr>
              <a:spLocks noChangeArrowheads="1"/>
            </p:cNvSpPr>
            <p:nvPr/>
          </p:nvSpPr>
          <p:spPr bwMode="auto">
            <a:xfrm>
              <a:off x="2520" y="192"/>
              <a:ext cx="120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6" name="Text Box 10"/>
            <p:cNvSpPr txBox="1">
              <a:spLocks noChangeArrowheads="1"/>
            </p:cNvSpPr>
            <p:nvPr/>
          </p:nvSpPr>
          <p:spPr bwMode="auto">
            <a:xfrm>
              <a:off x="2496" y="202"/>
              <a:ext cx="124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Prolongation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3162300" y="2103438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3465513" y="2667000"/>
            <a:ext cx="0" cy="2484438"/>
          </a:xfrm>
          <a:prstGeom prst="line">
            <a:avLst/>
          </a:prstGeom>
          <a:noFill/>
          <a:ln w="28575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3465513" y="1554163"/>
            <a:ext cx="1587" cy="119856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635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3314700" y="3352800"/>
            <a:ext cx="3429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3314700" y="39624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31623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3162300" y="27320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3162300" y="5159375"/>
            <a:ext cx="4953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1395" name="Group 19"/>
          <p:cNvGrpSpPr>
            <a:grpSpLocks/>
          </p:cNvGrpSpPr>
          <p:nvPr/>
        </p:nvGrpSpPr>
        <p:grpSpPr bwMode="auto">
          <a:xfrm>
            <a:off x="2400300" y="1935163"/>
            <a:ext cx="1066800" cy="336550"/>
            <a:chOff x="2377" y="1219"/>
            <a:chExt cx="672" cy="212"/>
          </a:xfrm>
        </p:grpSpPr>
        <p:sp>
          <p:nvSpPr>
            <p:cNvPr id="101396" name="Oval 20"/>
            <p:cNvSpPr>
              <a:spLocks noChangeArrowheads="1"/>
            </p:cNvSpPr>
            <p:nvPr/>
          </p:nvSpPr>
          <p:spPr bwMode="auto">
            <a:xfrm>
              <a:off x="2450" y="1223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7" name="Text Box 21"/>
            <p:cNvSpPr txBox="1">
              <a:spLocks noChangeArrowheads="1"/>
            </p:cNvSpPr>
            <p:nvPr/>
          </p:nvSpPr>
          <p:spPr bwMode="auto">
            <a:xfrm>
              <a:off x="2377" y="1219"/>
              <a:ext cx="672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66"/>
                  </a:solidFill>
                </a:rPr>
                <a:t>Moses</a:t>
              </a:r>
            </a:p>
          </p:txBody>
        </p:sp>
      </p:grpSp>
      <p:grpSp>
        <p:nvGrpSpPr>
          <p:cNvPr id="101398" name="Group 22"/>
          <p:cNvGrpSpPr>
            <a:grpSpLocks/>
          </p:cNvGrpSpPr>
          <p:nvPr/>
        </p:nvGrpSpPr>
        <p:grpSpPr bwMode="auto">
          <a:xfrm>
            <a:off x="2400300" y="4983163"/>
            <a:ext cx="1066800" cy="350837"/>
            <a:chOff x="1056" y="3043"/>
            <a:chExt cx="672" cy="221"/>
          </a:xfrm>
        </p:grpSpPr>
        <p:sp>
          <p:nvSpPr>
            <p:cNvPr id="101399" name="Oval 23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0" name="Text Box 24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Jesus</a:t>
              </a:r>
            </a:p>
          </p:txBody>
        </p:sp>
      </p:grpSp>
      <p:grpSp>
        <p:nvGrpSpPr>
          <p:cNvPr id="101401" name="Group 25"/>
          <p:cNvGrpSpPr>
            <a:grpSpLocks/>
          </p:cNvGrpSpPr>
          <p:nvPr/>
        </p:nvGrpSpPr>
        <p:grpSpPr bwMode="auto">
          <a:xfrm>
            <a:off x="2400300" y="4398963"/>
            <a:ext cx="1066800" cy="325437"/>
            <a:chOff x="1056" y="1511"/>
            <a:chExt cx="672" cy="205"/>
          </a:xfrm>
        </p:grpSpPr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3" name="Text Box 27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Malachi</a:t>
              </a:r>
            </a:p>
          </p:txBody>
        </p:sp>
      </p:grpSp>
      <p:grpSp>
        <p:nvGrpSpPr>
          <p:cNvPr id="101404" name="Group 28"/>
          <p:cNvGrpSpPr>
            <a:grpSpLocks/>
          </p:cNvGrpSpPr>
          <p:nvPr/>
        </p:nvGrpSpPr>
        <p:grpSpPr bwMode="auto">
          <a:xfrm>
            <a:off x="2400300" y="1325563"/>
            <a:ext cx="1219200" cy="350837"/>
            <a:chOff x="1488" y="816"/>
            <a:chExt cx="768" cy="221"/>
          </a:xfrm>
        </p:grpSpPr>
        <p:sp>
          <p:nvSpPr>
            <p:cNvPr id="101405" name="Line 29"/>
            <p:cNvSpPr>
              <a:spLocks noChangeShapeType="1"/>
            </p:cNvSpPr>
            <p:nvPr/>
          </p:nvSpPr>
          <p:spPr bwMode="auto">
            <a:xfrm>
              <a:off x="1968" y="927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1406" name="Group 30"/>
            <p:cNvGrpSpPr>
              <a:grpSpLocks/>
            </p:cNvGrpSpPr>
            <p:nvPr/>
          </p:nvGrpSpPr>
          <p:grpSpPr bwMode="auto">
            <a:xfrm>
              <a:off x="1488" y="816"/>
              <a:ext cx="672" cy="221"/>
              <a:chOff x="1582" y="835"/>
              <a:chExt cx="672" cy="221"/>
            </a:xfrm>
          </p:grpSpPr>
          <p:sp>
            <p:nvSpPr>
              <p:cNvPr id="101407" name="Oval 31"/>
              <p:cNvSpPr>
                <a:spLocks noChangeArrowheads="1"/>
              </p:cNvSpPr>
              <p:nvPr/>
            </p:nvSpPr>
            <p:spPr bwMode="auto">
              <a:xfrm>
                <a:off x="1655" y="84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08" name="Text Box 32"/>
              <p:cNvSpPr txBox="1">
                <a:spLocks noChangeArrowheads="1"/>
              </p:cNvSpPr>
              <p:nvPr/>
            </p:nvSpPr>
            <p:spPr bwMode="auto">
              <a:xfrm>
                <a:off x="1582" y="835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Jacob</a:t>
                </a:r>
              </a:p>
            </p:txBody>
          </p:sp>
        </p:grpSp>
      </p:grpSp>
      <p:grpSp>
        <p:nvGrpSpPr>
          <p:cNvPr id="101409" name="Group 33"/>
          <p:cNvGrpSpPr>
            <a:grpSpLocks/>
          </p:cNvGrpSpPr>
          <p:nvPr/>
        </p:nvGrpSpPr>
        <p:grpSpPr bwMode="auto">
          <a:xfrm>
            <a:off x="2400300" y="2544763"/>
            <a:ext cx="1066800" cy="350837"/>
            <a:chOff x="2304" y="1603"/>
            <a:chExt cx="672" cy="221"/>
          </a:xfrm>
        </p:grpSpPr>
        <p:sp>
          <p:nvSpPr>
            <p:cNvPr id="101410" name="Oval 34"/>
            <p:cNvSpPr>
              <a:spLocks noChangeArrowheads="1"/>
            </p:cNvSpPr>
            <p:nvPr/>
          </p:nvSpPr>
          <p:spPr bwMode="auto">
            <a:xfrm>
              <a:off x="2377" y="16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1" name="Text Box 35"/>
            <p:cNvSpPr txBox="1">
              <a:spLocks noChangeArrowheads="1"/>
            </p:cNvSpPr>
            <p:nvPr/>
          </p:nvSpPr>
          <p:spPr bwMode="auto">
            <a:xfrm>
              <a:off x="2304" y="160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Saul</a:t>
              </a:r>
            </a:p>
          </p:txBody>
        </p:sp>
      </p:grpSp>
      <p:sp>
        <p:nvSpPr>
          <p:cNvPr id="101412" name="WordArt 36"/>
          <p:cNvSpPr>
            <a:spLocks noChangeArrowheads="1" noChangeShapeType="1" noTextEdit="1"/>
          </p:cNvSpPr>
          <p:nvPr/>
        </p:nvSpPr>
        <p:spPr bwMode="auto">
          <a:xfrm>
            <a:off x="3086100" y="29765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101413" name="WordArt 37"/>
          <p:cNvSpPr>
            <a:spLocks noChangeArrowheads="1" noChangeShapeType="1" noTextEdit="1"/>
          </p:cNvSpPr>
          <p:nvPr/>
        </p:nvSpPr>
        <p:spPr bwMode="auto">
          <a:xfrm>
            <a:off x="3086100" y="35925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1414" name="WordArt 38"/>
          <p:cNvSpPr>
            <a:spLocks noChangeArrowheads="1" noChangeShapeType="1" noTextEdit="1"/>
          </p:cNvSpPr>
          <p:nvPr/>
        </p:nvSpPr>
        <p:spPr bwMode="auto">
          <a:xfrm>
            <a:off x="3086100" y="4800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1415" name="WordArt 39"/>
          <p:cNvSpPr>
            <a:spLocks noChangeArrowheads="1" noChangeShapeType="1" noTextEdit="1"/>
          </p:cNvSpPr>
          <p:nvPr/>
        </p:nvSpPr>
        <p:spPr bwMode="auto">
          <a:xfrm>
            <a:off x="3092450" y="41814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5638800" y="16144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Roman Persecution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5638800" y="2224088"/>
            <a:ext cx="2514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Regional Leadership</a:t>
            </a:r>
          </a:p>
        </p:txBody>
      </p:sp>
      <p:sp>
        <p:nvSpPr>
          <p:cNvPr id="101418" name="Line 42"/>
          <p:cNvSpPr>
            <a:spLocks noChangeShapeType="1"/>
          </p:cNvSpPr>
          <p:nvPr/>
        </p:nvSpPr>
        <p:spPr bwMode="auto">
          <a:xfrm>
            <a:off x="5181600" y="2111375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19" name="Line 43"/>
          <p:cNvSpPr>
            <a:spLocks noChangeShapeType="1"/>
          </p:cNvSpPr>
          <p:nvPr/>
        </p:nvSpPr>
        <p:spPr bwMode="auto">
          <a:xfrm>
            <a:off x="5181600" y="1490663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20" name="WordArt 44"/>
          <p:cNvSpPr>
            <a:spLocks noChangeArrowheads="1" noChangeShapeType="1" noTextEdit="1"/>
          </p:cNvSpPr>
          <p:nvPr/>
        </p:nvSpPr>
        <p:spPr bwMode="auto">
          <a:xfrm>
            <a:off x="5068888" y="1754188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1421" name="Line 45"/>
          <p:cNvSpPr>
            <a:spLocks noChangeShapeType="1"/>
          </p:cNvSpPr>
          <p:nvPr/>
        </p:nvSpPr>
        <p:spPr bwMode="auto">
          <a:xfrm>
            <a:off x="54102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22" name="WordArt 46"/>
          <p:cNvSpPr>
            <a:spLocks noChangeArrowheads="1" noChangeShapeType="1" noTextEdit="1"/>
          </p:cNvSpPr>
          <p:nvPr/>
        </p:nvSpPr>
        <p:spPr bwMode="auto">
          <a:xfrm>
            <a:off x="5068888" y="23479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1423" name="Line 47"/>
          <p:cNvSpPr>
            <a:spLocks noChangeShapeType="1"/>
          </p:cNvSpPr>
          <p:nvPr/>
        </p:nvSpPr>
        <p:spPr bwMode="auto">
          <a:xfrm>
            <a:off x="5181600" y="27209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24" name="Line 48"/>
          <p:cNvSpPr>
            <a:spLocks noChangeShapeType="1"/>
          </p:cNvSpPr>
          <p:nvPr/>
        </p:nvSpPr>
        <p:spPr bwMode="auto">
          <a:xfrm>
            <a:off x="54102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25" name="Line 49"/>
          <p:cNvSpPr>
            <a:spLocks noChangeShapeType="1"/>
          </p:cNvSpPr>
          <p:nvPr/>
        </p:nvSpPr>
        <p:spPr bwMode="auto">
          <a:xfrm>
            <a:off x="5410200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26" name="Line 50"/>
          <p:cNvSpPr>
            <a:spLocks noChangeShapeType="1"/>
          </p:cNvSpPr>
          <p:nvPr/>
        </p:nvSpPr>
        <p:spPr bwMode="auto">
          <a:xfrm>
            <a:off x="5410200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27" name="WordArt 51"/>
          <p:cNvSpPr>
            <a:spLocks noChangeArrowheads="1" noChangeShapeType="1" noTextEdit="1"/>
          </p:cNvSpPr>
          <p:nvPr/>
        </p:nvSpPr>
        <p:spPr bwMode="auto">
          <a:xfrm>
            <a:off x="5068888" y="2962275"/>
            <a:ext cx="271462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101428" name="Line 52"/>
          <p:cNvSpPr>
            <a:spLocks noChangeShapeType="1"/>
          </p:cNvSpPr>
          <p:nvPr/>
        </p:nvSpPr>
        <p:spPr bwMode="auto">
          <a:xfrm>
            <a:off x="5181600" y="33305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29" name="Line 53"/>
          <p:cNvSpPr>
            <a:spLocks noChangeShapeType="1"/>
          </p:cNvSpPr>
          <p:nvPr/>
        </p:nvSpPr>
        <p:spPr bwMode="auto">
          <a:xfrm>
            <a:off x="5181600" y="39401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30" name="WordArt 54"/>
          <p:cNvSpPr>
            <a:spLocks noChangeArrowheads="1" noChangeShapeType="1" noTextEdit="1"/>
          </p:cNvSpPr>
          <p:nvPr/>
        </p:nvSpPr>
        <p:spPr bwMode="auto">
          <a:xfrm>
            <a:off x="5068888" y="35671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grpSp>
        <p:nvGrpSpPr>
          <p:cNvPr id="101431" name="Group 55"/>
          <p:cNvGrpSpPr>
            <a:grpSpLocks/>
          </p:cNvGrpSpPr>
          <p:nvPr/>
        </p:nvGrpSpPr>
        <p:grpSpPr bwMode="auto">
          <a:xfrm>
            <a:off x="4379913" y="2530475"/>
            <a:ext cx="835025" cy="368300"/>
            <a:chOff x="2686" y="1594"/>
            <a:chExt cx="526" cy="232"/>
          </a:xfrm>
        </p:grpSpPr>
        <p:sp>
          <p:nvSpPr>
            <p:cNvPr id="101432" name="Oval 56"/>
            <p:cNvSpPr>
              <a:spLocks noChangeArrowheads="1"/>
            </p:cNvSpPr>
            <p:nvPr/>
          </p:nvSpPr>
          <p:spPr bwMode="auto">
            <a:xfrm>
              <a:off x="2686" y="1594"/>
              <a:ext cx="526" cy="23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3" name="Text Box 57"/>
            <p:cNvSpPr txBox="1">
              <a:spLocks noChangeArrowheads="1"/>
            </p:cNvSpPr>
            <p:nvPr/>
          </p:nvSpPr>
          <p:spPr bwMode="auto">
            <a:xfrm>
              <a:off x="2710" y="1616"/>
              <a:ext cx="480" cy="2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Charle-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magne</a:t>
              </a:r>
            </a:p>
          </p:txBody>
        </p:sp>
      </p:grpSp>
      <p:grpSp>
        <p:nvGrpSpPr>
          <p:cNvPr id="101434" name="Group 58"/>
          <p:cNvGrpSpPr>
            <a:grpSpLocks/>
          </p:cNvGrpSpPr>
          <p:nvPr/>
        </p:nvGrpSpPr>
        <p:grpSpPr bwMode="auto">
          <a:xfrm>
            <a:off x="4189413" y="1960563"/>
            <a:ext cx="1066800" cy="325437"/>
            <a:chOff x="2566" y="1235"/>
            <a:chExt cx="672" cy="205"/>
          </a:xfrm>
        </p:grpSpPr>
        <p:sp>
          <p:nvSpPr>
            <p:cNvPr id="101435" name="Oval 59"/>
            <p:cNvSpPr>
              <a:spLocks noChangeArrowheads="1"/>
            </p:cNvSpPr>
            <p:nvPr/>
          </p:nvSpPr>
          <p:spPr bwMode="auto">
            <a:xfrm>
              <a:off x="2578" y="1235"/>
              <a:ext cx="647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6" name="Text Box 60"/>
            <p:cNvSpPr txBox="1">
              <a:spLocks noChangeArrowheads="1"/>
            </p:cNvSpPr>
            <p:nvPr/>
          </p:nvSpPr>
          <p:spPr bwMode="auto">
            <a:xfrm>
              <a:off x="2566" y="1242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66"/>
                  </a:solidFill>
                </a:rPr>
                <a:t>Augustine</a:t>
              </a:r>
            </a:p>
          </p:txBody>
        </p:sp>
      </p:grpSp>
      <p:grpSp>
        <p:nvGrpSpPr>
          <p:cNvPr id="101437" name="Group 61"/>
          <p:cNvGrpSpPr>
            <a:grpSpLocks/>
          </p:cNvGrpSpPr>
          <p:nvPr/>
        </p:nvGrpSpPr>
        <p:grpSpPr bwMode="auto">
          <a:xfrm>
            <a:off x="4303713" y="1325563"/>
            <a:ext cx="1066800" cy="350837"/>
            <a:chOff x="2638" y="816"/>
            <a:chExt cx="672" cy="221"/>
          </a:xfrm>
        </p:grpSpPr>
        <p:sp>
          <p:nvSpPr>
            <p:cNvPr id="101438" name="Oval 62"/>
            <p:cNvSpPr>
              <a:spLocks noChangeArrowheads="1"/>
            </p:cNvSpPr>
            <p:nvPr/>
          </p:nvSpPr>
          <p:spPr bwMode="auto">
            <a:xfrm>
              <a:off x="2711" y="824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9" name="Text Box 63"/>
            <p:cNvSpPr txBox="1">
              <a:spLocks noChangeArrowheads="1"/>
            </p:cNvSpPr>
            <p:nvPr/>
          </p:nvSpPr>
          <p:spPr bwMode="auto">
            <a:xfrm>
              <a:off x="2638" y="816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Jesus</a:t>
              </a:r>
            </a:p>
          </p:txBody>
        </p:sp>
      </p:grpSp>
      <p:grpSp>
        <p:nvGrpSpPr>
          <p:cNvPr id="101440" name="Group 64"/>
          <p:cNvGrpSpPr>
            <a:grpSpLocks/>
          </p:cNvGrpSpPr>
          <p:nvPr/>
        </p:nvGrpSpPr>
        <p:grpSpPr bwMode="auto">
          <a:xfrm>
            <a:off x="2219325" y="304800"/>
            <a:ext cx="1752600" cy="762000"/>
            <a:chOff x="1350" y="192"/>
            <a:chExt cx="1104" cy="480"/>
          </a:xfrm>
        </p:grpSpPr>
        <p:sp>
          <p:nvSpPr>
            <p:cNvPr id="101441" name="AutoShape 65"/>
            <p:cNvSpPr>
              <a:spLocks noChangeArrowheads="1"/>
            </p:cNvSpPr>
            <p:nvPr/>
          </p:nvSpPr>
          <p:spPr bwMode="auto">
            <a:xfrm>
              <a:off x="1350" y="192"/>
              <a:ext cx="110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2" name="Text Box 66"/>
            <p:cNvSpPr txBox="1">
              <a:spLocks noChangeArrowheads="1"/>
            </p:cNvSpPr>
            <p:nvPr/>
          </p:nvSpPr>
          <p:spPr bwMode="auto">
            <a:xfrm>
              <a:off x="1350" y="259"/>
              <a:ext cx="1104" cy="3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101443" name="Group 67"/>
          <p:cNvGrpSpPr>
            <a:grpSpLocks/>
          </p:cNvGrpSpPr>
          <p:nvPr/>
        </p:nvGrpSpPr>
        <p:grpSpPr bwMode="auto">
          <a:xfrm>
            <a:off x="1235075" y="1492250"/>
            <a:ext cx="457200" cy="3667125"/>
            <a:chOff x="1114" y="940"/>
            <a:chExt cx="288" cy="2310"/>
          </a:xfrm>
        </p:grpSpPr>
        <p:sp>
          <p:nvSpPr>
            <p:cNvPr id="101444" name="Line 68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1445" name="Line 69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1446" name="Group 70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101447" name="Line 71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448" name="Line 72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449" name="Line 73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450" name="Line 74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451" name="Line 75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452" name="Line 76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453" name="Line 77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1454" name="Group 78"/>
          <p:cNvGrpSpPr>
            <a:grpSpLocks/>
          </p:cNvGrpSpPr>
          <p:nvPr/>
        </p:nvGrpSpPr>
        <p:grpSpPr bwMode="auto">
          <a:xfrm>
            <a:off x="457200" y="2551113"/>
            <a:ext cx="1066800" cy="325437"/>
            <a:chOff x="1056" y="1511"/>
            <a:chExt cx="672" cy="205"/>
          </a:xfrm>
        </p:grpSpPr>
        <p:sp>
          <p:nvSpPr>
            <p:cNvPr id="101455" name="Oval 79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56" name="Text Box 80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101457" name="Group 81"/>
          <p:cNvGrpSpPr>
            <a:grpSpLocks/>
          </p:cNvGrpSpPr>
          <p:nvPr/>
        </p:nvGrpSpPr>
        <p:grpSpPr bwMode="auto">
          <a:xfrm>
            <a:off x="457200" y="1935163"/>
            <a:ext cx="1066800" cy="350837"/>
            <a:chOff x="1056" y="1123"/>
            <a:chExt cx="672" cy="221"/>
          </a:xfrm>
        </p:grpSpPr>
        <p:sp>
          <p:nvSpPr>
            <p:cNvPr id="101458" name="Oval 82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59" name="Text Box 83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101460" name="Group 84"/>
          <p:cNvGrpSpPr>
            <a:grpSpLocks/>
          </p:cNvGrpSpPr>
          <p:nvPr/>
        </p:nvGrpSpPr>
        <p:grpSpPr bwMode="auto">
          <a:xfrm>
            <a:off x="457200" y="1325563"/>
            <a:ext cx="1066800" cy="350837"/>
            <a:chOff x="1056" y="739"/>
            <a:chExt cx="672" cy="221"/>
          </a:xfrm>
        </p:grpSpPr>
        <p:sp>
          <p:nvSpPr>
            <p:cNvPr id="101461" name="Oval 85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62" name="Text Box 86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101463" name="Group 87"/>
          <p:cNvGrpSpPr>
            <a:grpSpLocks/>
          </p:cNvGrpSpPr>
          <p:nvPr/>
        </p:nvGrpSpPr>
        <p:grpSpPr bwMode="auto">
          <a:xfrm>
            <a:off x="457200" y="4983163"/>
            <a:ext cx="1066800" cy="350837"/>
            <a:chOff x="1056" y="3043"/>
            <a:chExt cx="672" cy="221"/>
          </a:xfrm>
        </p:grpSpPr>
        <p:sp>
          <p:nvSpPr>
            <p:cNvPr id="101464" name="Oval 88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65" name="Text Box 89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sp>
        <p:nvSpPr>
          <p:cNvPr id="101466" name="Text Box 90"/>
          <p:cNvSpPr txBox="1">
            <a:spLocks noChangeArrowheads="1"/>
          </p:cNvSpPr>
          <p:nvPr/>
        </p:nvSpPr>
        <p:spPr bwMode="auto">
          <a:xfrm>
            <a:off x="5638800" y="3443288"/>
            <a:ext cx="2133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Divided Kingdom</a:t>
            </a:r>
          </a:p>
        </p:txBody>
      </p:sp>
      <p:grpSp>
        <p:nvGrpSpPr>
          <p:cNvPr id="101467" name="Group 91"/>
          <p:cNvGrpSpPr>
            <a:grpSpLocks/>
          </p:cNvGrpSpPr>
          <p:nvPr/>
        </p:nvGrpSpPr>
        <p:grpSpPr bwMode="auto">
          <a:xfrm>
            <a:off x="501650" y="1219200"/>
            <a:ext cx="3232150" cy="4343400"/>
            <a:chOff x="316" y="768"/>
            <a:chExt cx="2036" cy="2736"/>
          </a:xfrm>
        </p:grpSpPr>
        <p:grpSp>
          <p:nvGrpSpPr>
            <p:cNvPr id="101468" name="Group 92"/>
            <p:cNvGrpSpPr>
              <a:grpSpLocks/>
            </p:cNvGrpSpPr>
            <p:nvPr/>
          </p:nvGrpSpPr>
          <p:grpSpPr bwMode="auto">
            <a:xfrm>
              <a:off x="316" y="768"/>
              <a:ext cx="2036" cy="2736"/>
              <a:chOff x="316" y="768"/>
              <a:chExt cx="2036" cy="2736"/>
            </a:xfrm>
          </p:grpSpPr>
          <p:pic>
            <p:nvPicPr>
              <p:cNvPr id="101469" name="Picture 93" descr="Israel-Judah Map 6 renewed cop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6" y="768"/>
                <a:ext cx="2036" cy="2736"/>
              </a:xfrm>
              <a:prstGeom prst="rect">
                <a:avLst/>
              </a:prstGeom>
              <a:noFill/>
            </p:spPr>
          </p:pic>
          <p:sp>
            <p:nvSpPr>
              <p:cNvPr id="101470" name="Text Box 94"/>
              <p:cNvSpPr txBox="1">
                <a:spLocks noChangeArrowheads="1"/>
              </p:cNvSpPr>
              <p:nvPr/>
            </p:nvSpPr>
            <p:spPr bwMode="auto">
              <a:xfrm>
                <a:off x="1056" y="1801"/>
                <a:ext cx="678" cy="57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rgbClr val="6633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Kingdom</a:t>
                </a:r>
              </a:p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 of</a:t>
                </a:r>
              </a:p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Israel</a:t>
                </a:r>
              </a:p>
            </p:txBody>
          </p:sp>
          <p:sp>
            <p:nvSpPr>
              <p:cNvPr id="101471" name="Text Box 95"/>
              <p:cNvSpPr txBox="1">
                <a:spLocks noChangeArrowheads="1"/>
              </p:cNvSpPr>
              <p:nvPr/>
            </p:nvSpPr>
            <p:spPr bwMode="auto">
              <a:xfrm>
                <a:off x="619" y="2834"/>
                <a:ext cx="677" cy="57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6633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Kingdom</a:t>
                </a:r>
              </a:p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of</a:t>
                </a:r>
              </a:p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Judah</a:t>
                </a:r>
              </a:p>
            </p:txBody>
          </p:sp>
        </p:grpSp>
        <p:sp>
          <p:nvSpPr>
            <p:cNvPr id="101472" name="WordArt 96"/>
            <p:cNvSpPr>
              <a:spLocks noChangeArrowheads="1" noChangeShapeType="1" noTextEdit="1"/>
            </p:cNvSpPr>
            <p:nvPr/>
          </p:nvSpPr>
          <p:spPr bwMode="auto">
            <a:xfrm rot="-3681784">
              <a:off x="1067" y="1084"/>
              <a:ext cx="497" cy="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noFill/>
                  <a:latin typeface="Papyrus"/>
                </a:rPr>
                <a:t>Phoenicia</a:t>
              </a:r>
            </a:p>
          </p:txBody>
        </p:sp>
        <p:sp>
          <p:nvSpPr>
            <p:cNvPr id="101473" name="WordArt 97"/>
            <p:cNvSpPr>
              <a:spLocks noChangeArrowheads="1" noChangeShapeType="1" noTextEdit="1"/>
            </p:cNvSpPr>
            <p:nvPr/>
          </p:nvSpPr>
          <p:spPr bwMode="auto">
            <a:xfrm rot="17442305">
              <a:off x="1274" y="2808"/>
              <a:ext cx="295" cy="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solidFill>
                    <a:srgbClr val="663300"/>
                  </a:solidFill>
                  <a:latin typeface="Papyrus"/>
                </a:rPr>
                <a:t>Dead Sea</a:t>
              </a:r>
            </a:p>
          </p:txBody>
        </p:sp>
        <p:sp>
          <p:nvSpPr>
            <p:cNvPr id="101474" name="WordArt 98"/>
            <p:cNvSpPr>
              <a:spLocks noChangeArrowheads="1" noChangeShapeType="1" noTextEdit="1"/>
            </p:cNvSpPr>
            <p:nvPr/>
          </p:nvSpPr>
          <p:spPr bwMode="auto">
            <a:xfrm rot="-3681784">
              <a:off x="382" y="2709"/>
              <a:ext cx="497" cy="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noFill/>
                  <a:latin typeface="Papyrus"/>
                </a:rPr>
                <a:t>Philistia</a:t>
              </a:r>
            </a:p>
          </p:txBody>
        </p:sp>
      </p:grpSp>
      <p:grpSp>
        <p:nvGrpSpPr>
          <p:cNvPr id="101475" name="Group 99"/>
          <p:cNvGrpSpPr>
            <a:grpSpLocks/>
          </p:cNvGrpSpPr>
          <p:nvPr/>
        </p:nvGrpSpPr>
        <p:grpSpPr bwMode="auto">
          <a:xfrm>
            <a:off x="282575" y="1219200"/>
            <a:ext cx="3832225" cy="4419600"/>
            <a:chOff x="178" y="768"/>
            <a:chExt cx="2414" cy="2784"/>
          </a:xfrm>
        </p:grpSpPr>
        <p:pic>
          <p:nvPicPr>
            <p:cNvPr id="101476" name="Picture 100" descr="HRE_11Jh_larger_edited"/>
            <p:cNvPicPr>
              <a:picLocks noChangeAspect="1" noChangeArrowheads="1"/>
            </p:cNvPicPr>
            <p:nvPr/>
          </p:nvPicPr>
          <p:blipFill>
            <a:blip r:embed="rId4"/>
            <a:srcRect l="2106" t="4506" r="16278" b="16133"/>
            <a:stretch>
              <a:fillRect/>
            </a:stretch>
          </p:blipFill>
          <p:spPr bwMode="auto">
            <a:xfrm>
              <a:off x="186" y="768"/>
              <a:ext cx="2406" cy="2784"/>
            </a:xfrm>
            <a:prstGeom prst="rect">
              <a:avLst/>
            </a:prstGeom>
            <a:noFill/>
          </p:spPr>
        </p:pic>
        <p:grpSp>
          <p:nvGrpSpPr>
            <p:cNvPr id="101477" name="Group 101"/>
            <p:cNvGrpSpPr>
              <a:grpSpLocks/>
            </p:cNvGrpSpPr>
            <p:nvPr/>
          </p:nvGrpSpPr>
          <p:grpSpPr bwMode="auto">
            <a:xfrm>
              <a:off x="178" y="1536"/>
              <a:ext cx="1780" cy="1287"/>
              <a:chOff x="178" y="1536"/>
              <a:chExt cx="1780" cy="1287"/>
            </a:xfrm>
          </p:grpSpPr>
          <p:sp>
            <p:nvSpPr>
              <p:cNvPr id="101478" name="Text Box 102"/>
              <p:cNvSpPr txBox="1">
                <a:spLocks noChangeArrowheads="1"/>
              </p:cNvSpPr>
              <p:nvPr/>
            </p:nvSpPr>
            <p:spPr bwMode="auto">
              <a:xfrm>
                <a:off x="958" y="1536"/>
                <a:ext cx="914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East Franks</a:t>
                </a:r>
              </a:p>
            </p:txBody>
          </p:sp>
          <p:sp>
            <p:nvSpPr>
              <p:cNvPr id="101479" name="Text Box 103"/>
              <p:cNvSpPr txBox="1">
                <a:spLocks noChangeArrowheads="1"/>
              </p:cNvSpPr>
              <p:nvPr/>
            </p:nvSpPr>
            <p:spPr bwMode="auto">
              <a:xfrm>
                <a:off x="178" y="2044"/>
                <a:ext cx="926" cy="40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West Franks</a:t>
                </a:r>
              </a:p>
              <a:p>
                <a:pPr algn="ctr"/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(France)</a:t>
                </a:r>
              </a:p>
            </p:txBody>
          </p:sp>
          <p:sp>
            <p:nvSpPr>
              <p:cNvPr id="101480" name="Text Box 104"/>
              <p:cNvSpPr txBox="1">
                <a:spLocks noChangeArrowheads="1"/>
              </p:cNvSpPr>
              <p:nvPr/>
            </p:nvSpPr>
            <p:spPr bwMode="auto">
              <a:xfrm>
                <a:off x="1152" y="1748"/>
                <a:ext cx="806" cy="46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(Holy </a:t>
                </a:r>
              </a:p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      Roman</a:t>
                </a:r>
              </a:p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            Empire)</a:t>
                </a:r>
              </a:p>
            </p:txBody>
          </p:sp>
          <p:sp>
            <p:nvSpPr>
              <p:cNvPr id="101481" name="Text Box 105"/>
              <p:cNvSpPr txBox="1">
                <a:spLocks noChangeArrowheads="1"/>
              </p:cNvSpPr>
              <p:nvPr/>
            </p:nvSpPr>
            <p:spPr bwMode="auto">
              <a:xfrm rot="1236818">
                <a:off x="1440" y="2592"/>
                <a:ext cx="473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I t al y</a:t>
                </a:r>
              </a:p>
            </p:txBody>
          </p:sp>
        </p:grpSp>
      </p:grpSp>
      <p:grpSp>
        <p:nvGrpSpPr>
          <p:cNvPr id="101482" name="Group 106"/>
          <p:cNvGrpSpPr>
            <a:grpSpLocks/>
          </p:cNvGrpSpPr>
          <p:nvPr/>
        </p:nvGrpSpPr>
        <p:grpSpPr bwMode="auto">
          <a:xfrm>
            <a:off x="4191000" y="1219200"/>
            <a:ext cx="3832225" cy="4419600"/>
            <a:chOff x="178" y="768"/>
            <a:chExt cx="2414" cy="2784"/>
          </a:xfrm>
        </p:grpSpPr>
        <p:pic>
          <p:nvPicPr>
            <p:cNvPr id="101483" name="Picture 107" descr="HRE_11Jh_larger_edited"/>
            <p:cNvPicPr>
              <a:picLocks noChangeAspect="1" noChangeArrowheads="1"/>
            </p:cNvPicPr>
            <p:nvPr/>
          </p:nvPicPr>
          <p:blipFill>
            <a:blip r:embed="rId4"/>
            <a:srcRect l="2106" t="4506" r="16278" b="16133"/>
            <a:stretch>
              <a:fillRect/>
            </a:stretch>
          </p:blipFill>
          <p:spPr bwMode="auto">
            <a:xfrm>
              <a:off x="186" y="768"/>
              <a:ext cx="2406" cy="2784"/>
            </a:xfrm>
            <a:prstGeom prst="rect">
              <a:avLst/>
            </a:prstGeom>
            <a:noFill/>
          </p:spPr>
        </p:pic>
        <p:grpSp>
          <p:nvGrpSpPr>
            <p:cNvPr id="101484" name="Group 108"/>
            <p:cNvGrpSpPr>
              <a:grpSpLocks/>
            </p:cNvGrpSpPr>
            <p:nvPr/>
          </p:nvGrpSpPr>
          <p:grpSpPr bwMode="auto">
            <a:xfrm>
              <a:off x="178" y="1536"/>
              <a:ext cx="1780" cy="1287"/>
              <a:chOff x="178" y="1536"/>
              <a:chExt cx="1780" cy="1287"/>
            </a:xfrm>
          </p:grpSpPr>
          <p:sp>
            <p:nvSpPr>
              <p:cNvPr id="101485" name="Text Box 109"/>
              <p:cNvSpPr txBox="1">
                <a:spLocks noChangeArrowheads="1"/>
              </p:cNvSpPr>
              <p:nvPr/>
            </p:nvSpPr>
            <p:spPr bwMode="auto">
              <a:xfrm>
                <a:off x="958" y="1536"/>
                <a:ext cx="914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East Franks</a:t>
                </a:r>
              </a:p>
            </p:txBody>
          </p:sp>
          <p:sp>
            <p:nvSpPr>
              <p:cNvPr id="101486" name="Text Box 110"/>
              <p:cNvSpPr txBox="1">
                <a:spLocks noChangeArrowheads="1"/>
              </p:cNvSpPr>
              <p:nvPr/>
            </p:nvSpPr>
            <p:spPr bwMode="auto">
              <a:xfrm>
                <a:off x="178" y="2044"/>
                <a:ext cx="926" cy="40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West Franks</a:t>
                </a:r>
              </a:p>
              <a:p>
                <a:pPr algn="ctr"/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(France)</a:t>
                </a:r>
              </a:p>
            </p:txBody>
          </p:sp>
          <p:sp>
            <p:nvSpPr>
              <p:cNvPr id="101487" name="Text Box 111"/>
              <p:cNvSpPr txBox="1">
                <a:spLocks noChangeArrowheads="1"/>
              </p:cNvSpPr>
              <p:nvPr/>
            </p:nvSpPr>
            <p:spPr bwMode="auto">
              <a:xfrm>
                <a:off x="1152" y="1748"/>
                <a:ext cx="806" cy="46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(Holy </a:t>
                </a:r>
              </a:p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      Roman</a:t>
                </a:r>
              </a:p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            Empire)</a:t>
                </a:r>
              </a:p>
            </p:txBody>
          </p:sp>
          <p:sp>
            <p:nvSpPr>
              <p:cNvPr id="101488" name="Text Box 112"/>
              <p:cNvSpPr txBox="1">
                <a:spLocks noChangeArrowheads="1"/>
              </p:cNvSpPr>
              <p:nvPr/>
            </p:nvSpPr>
            <p:spPr bwMode="auto">
              <a:xfrm rot="1236818">
                <a:off x="1440" y="2592"/>
                <a:ext cx="473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I t al y</a:t>
                </a:r>
              </a:p>
            </p:txBody>
          </p:sp>
        </p:grpSp>
      </p:grpSp>
      <p:sp>
        <p:nvSpPr>
          <p:cNvPr id="101489" name="Rectangle 113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490" name="Text Box 114"/>
          <p:cNvSpPr txBox="1">
            <a:spLocks noChangeArrowheads="1"/>
          </p:cNvSpPr>
          <p:nvPr/>
        </p:nvSpPr>
        <p:spPr bwMode="auto">
          <a:xfrm>
            <a:off x="1768475" y="5727700"/>
            <a:ext cx="5607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Its purpose was to restore the </a:t>
            </a:r>
            <a:r>
              <a:rPr lang="en-US" sz="2000" b="1" u="sng" dirty="0">
                <a:solidFill>
                  <a:schemeClr val="bg1"/>
                </a:solidFill>
                <a:latin typeface="Arial Narrow" pitchFamily="34" charset="0"/>
              </a:rPr>
              <a:t>400-year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 period of the </a:t>
            </a:r>
            <a:r>
              <a:rPr lang="en-US" sz="2000" b="1" dirty="0">
                <a:solidFill>
                  <a:srgbClr val="FFFF66"/>
                </a:solidFill>
                <a:latin typeface="Arial Narrow" pitchFamily="34" charset="0"/>
              </a:rPr>
              <a:t>divided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 kingdoms of north and south through parallel indemnity conditions </a:t>
            </a: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(p. 309).</a:t>
            </a:r>
            <a:endParaRPr lang="en-US" sz="1600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1491" name="Line 115"/>
          <p:cNvSpPr>
            <a:spLocks noChangeShapeType="1"/>
          </p:cNvSpPr>
          <p:nvPr/>
        </p:nvSpPr>
        <p:spPr bwMode="auto">
          <a:xfrm rot="-131060" flipH="1" flipV="1">
            <a:off x="1524000" y="4419600"/>
            <a:ext cx="1524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92" name="Text Box 116"/>
          <p:cNvSpPr txBox="1">
            <a:spLocks noChangeArrowheads="1"/>
          </p:cNvSpPr>
          <p:nvPr/>
        </p:nvSpPr>
        <p:spPr bwMode="auto">
          <a:xfrm rot="1419727">
            <a:off x="1066800" y="4540250"/>
            <a:ext cx="1109663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Avignon</a:t>
            </a:r>
          </a:p>
        </p:txBody>
      </p:sp>
      <p:sp>
        <p:nvSpPr>
          <p:cNvPr id="101493" name="Text Box 117"/>
          <p:cNvSpPr txBox="1">
            <a:spLocks noChangeArrowheads="1"/>
          </p:cNvSpPr>
          <p:nvPr/>
        </p:nvSpPr>
        <p:spPr bwMode="auto">
          <a:xfrm rot="1204446">
            <a:off x="2514600" y="5073650"/>
            <a:ext cx="83820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Rome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1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1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1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1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 0.0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1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014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mph" presetSubtype="2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3" grpId="0" animBg="1"/>
      <p:bldP spid="101413" grpId="1" animBg="1"/>
      <p:bldP spid="101490" grpId="0"/>
      <p:bldP spid="101491" grpId="0" animBg="1"/>
      <p:bldP spid="101492" grpId="0"/>
      <p:bldP spid="10149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5638800" y="16144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Roman Persecution</a:t>
            </a:r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5638800" y="2224088"/>
            <a:ext cx="2514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Regional Leadership</a:t>
            </a: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5638800" y="2849563"/>
            <a:ext cx="2057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Christian Empire</a:t>
            </a:r>
          </a:p>
        </p:txBody>
      </p:sp>
      <p:sp>
        <p:nvSpPr>
          <p:cNvPr id="103514" name="Text Box 90"/>
          <p:cNvSpPr txBox="1">
            <a:spLocks noChangeArrowheads="1"/>
          </p:cNvSpPr>
          <p:nvPr/>
        </p:nvSpPr>
        <p:spPr bwMode="auto">
          <a:xfrm>
            <a:off x="5638800" y="3443288"/>
            <a:ext cx="2133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Divided Kingdom</a:t>
            </a:r>
          </a:p>
        </p:txBody>
      </p:sp>
      <p:sp>
        <p:nvSpPr>
          <p:cNvPr id="103427" name="WordArt 3"/>
          <p:cNvSpPr>
            <a:spLocks noChangeArrowheads="1" noChangeShapeType="1" noTextEdit="1"/>
          </p:cNvSpPr>
          <p:nvPr/>
        </p:nvSpPr>
        <p:spPr bwMode="auto">
          <a:xfrm>
            <a:off x="3086100" y="23622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>
            <a:off x="3086100" y="1752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162300" y="2103438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465513" y="2667000"/>
            <a:ext cx="0" cy="2484438"/>
          </a:xfrm>
          <a:prstGeom prst="line">
            <a:avLst/>
          </a:prstGeom>
          <a:noFill/>
          <a:ln w="28575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3465513" y="1554163"/>
            <a:ext cx="1587" cy="119856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635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3314700" y="33528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3314700" y="39624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31623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3162300" y="27320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3162300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3440" name="Group 16"/>
          <p:cNvGrpSpPr>
            <a:grpSpLocks/>
          </p:cNvGrpSpPr>
          <p:nvPr/>
        </p:nvGrpSpPr>
        <p:grpSpPr bwMode="auto">
          <a:xfrm>
            <a:off x="2400300" y="1935163"/>
            <a:ext cx="1066800" cy="336550"/>
            <a:chOff x="2377" y="1219"/>
            <a:chExt cx="672" cy="212"/>
          </a:xfrm>
        </p:grpSpPr>
        <p:sp>
          <p:nvSpPr>
            <p:cNvPr id="103441" name="Oval 17"/>
            <p:cNvSpPr>
              <a:spLocks noChangeArrowheads="1"/>
            </p:cNvSpPr>
            <p:nvPr/>
          </p:nvSpPr>
          <p:spPr bwMode="auto">
            <a:xfrm>
              <a:off x="2450" y="1223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" name="Text Box 18"/>
            <p:cNvSpPr txBox="1">
              <a:spLocks noChangeArrowheads="1"/>
            </p:cNvSpPr>
            <p:nvPr/>
          </p:nvSpPr>
          <p:spPr bwMode="auto">
            <a:xfrm>
              <a:off x="2377" y="1219"/>
              <a:ext cx="672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66"/>
                  </a:solidFill>
                </a:rPr>
                <a:t>Moses</a:t>
              </a:r>
            </a:p>
          </p:txBody>
        </p:sp>
      </p:grpSp>
      <p:grpSp>
        <p:nvGrpSpPr>
          <p:cNvPr id="103443" name="Group 19"/>
          <p:cNvGrpSpPr>
            <a:grpSpLocks/>
          </p:cNvGrpSpPr>
          <p:nvPr/>
        </p:nvGrpSpPr>
        <p:grpSpPr bwMode="auto">
          <a:xfrm>
            <a:off x="2400300" y="4983163"/>
            <a:ext cx="1066800" cy="350837"/>
            <a:chOff x="1056" y="3043"/>
            <a:chExt cx="672" cy="221"/>
          </a:xfrm>
        </p:grpSpPr>
        <p:sp>
          <p:nvSpPr>
            <p:cNvPr id="103444" name="Oval 20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Text Box 21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Jesus</a:t>
              </a:r>
            </a:p>
          </p:txBody>
        </p:sp>
      </p:grpSp>
      <p:grpSp>
        <p:nvGrpSpPr>
          <p:cNvPr id="103446" name="Group 22"/>
          <p:cNvGrpSpPr>
            <a:grpSpLocks/>
          </p:cNvGrpSpPr>
          <p:nvPr/>
        </p:nvGrpSpPr>
        <p:grpSpPr bwMode="auto">
          <a:xfrm>
            <a:off x="2400300" y="4398963"/>
            <a:ext cx="1066800" cy="325437"/>
            <a:chOff x="1056" y="1511"/>
            <a:chExt cx="672" cy="205"/>
          </a:xfrm>
        </p:grpSpPr>
        <p:sp>
          <p:nvSpPr>
            <p:cNvPr id="103447" name="Oval 23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" name="Text Box 24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Malachi</a:t>
              </a:r>
            </a:p>
          </p:txBody>
        </p:sp>
      </p:grpSp>
      <p:grpSp>
        <p:nvGrpSpPr>
          <p:cNvPr id="103449" name="Group 25"/>
          <p:cNvGrpSpPr>
            <a:grpSpLocks/>
          </p:cNvGrpSpPr>
          <p:nvPr/>
        </p:nvGrpSpPr>
        <p:grpSpPr bwMode="auto">
          <a:xfrm>
            <a:off x="2400300" y="1325563"/>
            <a:ext cx="1219200" cy="350837"/>
            <a:chOff x="1488" y="816"/>
            <a:chExt cx="768" cy="221"/>
          </a:xfrm>
        </p:grpSpPr>
        <p:sp>
          <p:nvSpPr>
            <p:cNvPr id="103450" name="Line 26"/>
            <p:cNvSpPr>
              <a:spLocks noChangeShapeType="1"/>
            </p:cNvSpPr>
            <p:nvPr/>
          </p:nvSpPr>
          <p:spPr bwMode="auto">
            <a:xfrm>
              <a:off x="1968" y="927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3451" name="Group 27"/>
            <p:cNvGrpSpPr>
              <a:grpSpLocks/>
            </p:cNvGrpSpPr>
            <p:nvPr/>
          </p:nvGrpSpPr>
          <p:grpSpPr bwMode="auto">
            <a:xfrm>
              <a:off x="1488" y="816"/>
              <a:ext cx="672" cy="221"/>
              <a:chOff x="1582" y="835"/>
              <a:chExt cx="672" cy="221"/>
            </a:xfrm>
          </p:grpSpPr>
          <p:sp>
            <p:nvSpPr>
              <p:cNvPr id="103452" name="Oval 28"/>
              <p:cNvSpPr>
                <a:spLocks noChangeArrowheads="1"/>
              </p:cNvSpPr>
              <p:nvPr/>
            </p:nvSpPr>
            <p:spPr bwMode="auto">
              <a:xfrm>
                <a:off x="1655" y="84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3" name="Text Box 29"/>
              <p:cNvSpPr txBox="1">
                <a:spLocks noChangeArrowheads="1"/>
              </p:cNvSpPr>
              <p:nvPr/>
            </p:nvSpPr>
            <p:spPr bwMode="auto">
              <a:xfrm>
                <a:off x="1582" y="835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Jacob</a:t>
                </a:r>
              </a:p>
            </p:txBody>
          </p:sp>
        </p:grpSp>
      </p:grpSp>
      <p:grpSp>
        <p:nvGrpSpPr>
          <p:cNvPr id="103454" name="Group 30"/>
          <p:cNvGrpSpPr>
            <a:grpSpLocks/>
          </p:cNvGrpSpPr>
          <p:nvPr/>
        </p:nvGrpSpPr>
        <p:grpSpPr bwMode="auto">
          <a:xfrm>
            <a:off x="2400300" y="2544763"/>
            <a:ext cx="1066800" cy="350837"/>
            <a:chOff x="2304" y="1603"/>
            <a:chExt cx="672" cy="221"/>
          </a:xfrm>
        </p:grpSpPr>
        <p:sp>
          <p:nvSpPr>
            <p:cNvPr id="103455" name="Oval 31"/>
            <p:cNvSpPr>
              <a:spLocks noChangeArrowheads="1"/>
            </p:cNvSpPr>
            <p:nvPr/>
          </p:nvSpPr>
          <p:spPr bwMode="auto">
            <a:xfrm>
              <a:off x="2377" y="16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Text Box 32"/>
            <p:cNvSpPr txBox="1">
              <a:spLocks noChangeArrowheads="1"/>
            </p:cNvSpPr>
            <p:nvPr/>
          </p:nvSpPr>
          <p:spPr bwMode="auto">
            <a:xfrm>
              <a:off x="2304" y="160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Saul</a:t>
              </a:r>
            </a:p>
          </p:txBody>
        </p:sp>
      </p:grpSp>
      <p:sp>
        <p:nvSpPr>
          <p:cNvPr id="103457" name="WordArt 33"/>
          <p:cNvSpPr>
            <a:spLocks noChangeArrowheads="1" noChangeShapeType="1" noTextEdit="1"/>
          </p:cNvSpPr>
          <p:nvPr/>
        </p:nvSpPr>
        <p:spPr bwMode="auto">
          <a:xfrm>
            <a:off x="3086100" y="29765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103458" name="WordArt 34"/>
          <p:cNvSpPr>
            <a:spLocks noChangeArrowheads="1" noChangeShapeType="1" noTextEdit="1"/>
          </p:cNvSpPr>
          <p:nvPr/>
        </p:nvSpPr>
        <p:spPr bwMode="auto">
          <a:xfrm>
            <a:off x="3086100" y="35925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3459" name="WordArt 35"/>
          <p:cNvSpPr>
            <a:spLocks noChangeArrowheads="1" noChangeShapeType="1" noTextEdit="1"/>
          </p:cNvSpPr>
          <p:nvPr/>
        </p:nvSpPr>
        <p:spPr bwMode="auto">
          <a:xfrm>
            <a:off x="3086100" y="4800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3460" name="WordArt 36"/>
          <p:cNvSpPr>
            <a:spLocks noChangeArrowheads="1" noChangeShapeType="1" noTextEdit="1"/>
          </p:cNvSpPr>
          <p:nvPr/>
        </p:nvSpPr>
        <p:spPr bwMode="auto">
          <a:xfrm>
            <a:off x="3092450" y="41814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5181600" y="2111375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>
            <a:off x="5181600" y="1490663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66" name="WordArt 42"/>
          <p:cNvSpPr>
            <a:spLocks noChangeArrowheads="1" noChangeShapeType="1" noTextEdit="1"/>
          </p:cNvSpPr>
          <p:nvPr/>
        </p:nvSpPr>
        <p:spPr bwMode="auto">
          <a:xfrm>
            <a:off x="5068888" y="1754188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3467" name="Line 43"/>
          <p:cNvSpPr>
            <a:spLocks noChangeShapeType="1"/>
          </p:cNvSpPr>
          <p:nvPr/>
        </p:nvSpPr>
        <p:spPr bwMode="auto">
          <a:xfrm>
            <a:off x="54102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68" name="WordArt 44"/>
          <p:cNvSpPr>
            <a:spLocks noChangeArrowheads="1" noChangeShapeType="1" noTextEdit="1"/>
          </p:cNvSpPr>
          <p:nvPr/>
        </p:nvSpPr>
        <p:spPr bwMode="auto">
          <a:xfrm>
            <a:off x="5068888" y="23479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3469" name="Line 45"/>
          <p:cNvSpPr>
            <a:spLocks noChangeShapeType="1"/>
          </p:cNvSpPr>
          <p:nvPr/>
        </p:nvSpPr>
        <p:spPr bwMode="auto">
          <a:xfrm>
            <a:off x="5181600" y="27209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70" name="Line 46"/>
          <p:cNvSpPr>
            <a:spLocks noChangeShapeType="1"/>
          </p:cNvSpPr>
          <p:nvPr/>
        </p:nvSpPr>
        <p:spPr bwMode="auto">
          <a:xfrm>
            <a:off x="54102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71" name="Line 47"/>
          <p:cNvSpPr>
            <a:spLocks noChangeShapeType="1"/>
          </p:cNvSpPr>
          <p:nvPr/>
        </p:nvSpPr>
        <p:spPr bwMode="auto">
          <a:xfrm>
            <a:off x="5410200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72" name="Line 48"/>
          <p:cNvSpPr>
            <a:spLocks noChangeShapeType="1"/>
          </p:cNvSpPr>
          <p:nvPr/>
        </p:nvSpPr>
        <p:spPr bwMode="auto">
          <a:xfrm>
            <a:off x="5410200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73" name="Line 49"/>
          <p:cNvSpPr>
            <a:spLocks noChangeShapeType="1"/>
          </p:cNvSpPr>
          <p:nvPr/>
        </p:nvSpPr>
        <p:spPr bwMode="auto">
          <a:xfrm>
            <a:off x="5410200" y="39624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381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74" name="WordArt 50"/>
          <p:cNvSpPr>
            <a:spLocks noChangeArrowheads="1" noChangeShapeType="1" noTextEdit="1"/>
          </p:cNvSpPr>
          <p:nvPr/>
        </p:nvSpPr>
        <p:spPr bwMode="auto">
          <a:xfrm>
            <a:off x="5068888" y="2962275"/>
            <a:ext cx="271462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103475" name="Line 51"/>
          <p:cNvSpPr>
            <a:spLocks noChangeShapeType="1"/>
          </p:cNvSpPr>
          <p:nvPr/>
        </p:nvSpPr>
        <p:spPr bwMode="auto">
          <a:xfrm>
            <a:off x="5181600" y="33305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76" name="Line 52"/>
          <p:cNvSpPr>
            <a:spLocks noChangeShapeType="1"/>
          </p:cNvSpPr>
          <p:nvPr/>
        </p:nvSpPr>
        <p:spPr bwMode="auto">
          <a:xfrm>
            <a:off x="5181600" y="39401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77" name="WordArt 53"/>
          <p:cNvSpPr>
            <a:spLocks noChangeArrowheads="1" noChangeShapeType="1" noTextEdit="1"/>
          </p:cNvSpPr>
          <p:nvPr/>
        </p:nvSpPr>
        <p:spPr bwMode="auto">
          <a:xfrm>
            <a:off x="5068888" y="35671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3478" name="WordArt 54"/>
          <p:cNvSpPr>
            <a:spLocks noChangeArrowheads="1" noChangeShapeType="1" noTextEdit="1"/>
          </p:cNvSpPr>
          <p:nvPr/>
        </p:nvSpPr>
        <p:spPr bwMode="auto">
          <a:xfrm>
            <a:off x="5075238" y="418306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grpSp>
        <p:nvGrpSpPr>
          <p:cNvPr id="103479" name="Group 55"/>
          <p:cNvGrpSpPr>
            <a:grpSpLocks/>
          </p:cNvGrpSpPr>
          <p:nvPr/>
        </p:nvGrpSpPr>
        <p:grpSpPr bwMode="auto">
          <a:xfrm>
            <a:off x="4379913" y="2530475"/>
            <a:ext cx="835025" cy="368300"/>
            <a:chOff x="2686" y="1594"/>
            <a:chExt cx="526" cy="232"/>
          </a:xfrm>
        </p:grpSpPr>
        <p:sp>
          <p:nvSpPr>
            <p:cNvPr id="103480" name="Oval 56"/>
            <p:cNvSpPr>
              <a:spLocks noChangeArrowheads="1"/>
            </p:cNvSpPr>
            <p:nvPr/>
          </p:nvSpPr>
          <p:spPr bwMode="auto">
            <a:xfrm>
              <a:off x="2686" y="1594"/>
              <a:ext cx="526" cy="23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1" name="Text Box 57"/>
            <p:cNvSpPr txBox="1">
              <a:spLocks noChangeArrowheads="1"/>
            </p:cNvSpPr>
            <p:nvPr/>
          </p:nvSpPr>
          <p:spPr bwMode="auto">
            <a:xfrm>
              <a:off x="2710" y="1616"/>
              <a:ext cx="480" cy="2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Charle-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magne</a:t>
              </a:r>
            </a:p>
          </p:txBody>
        </p:sp>
      </p:grpSp>
      <p:grpSp>
        <p:nvGrpSpPr>
          <p:cNvPr id="103482" name="Group 58"/>
          <p:cNvGrpSpPr>
            <a:grpSpLocks/>
          </p:cNvGrpSpPr>
          <p:nvPr/>
        </p:nvGrpSpPr>
        <p:grpSpPr bwMode="auto">
          <a:xfrm>
            <a:off x="4189413" y="1960563"/>
            <a:ext cx="1066800" cy="325437"/>
            <a:chOff x="2566" y="1235"/>
            <a:chExt cx="672" cy="205"/>
          </a:xfrm>
        </p:grpSpPr>
        <p:sp>
          <p:nvSpPr>
            <p:cNvPr id="103483" name="Oval 59"/>
            <p:cNvSpPr>
              <a:spLocks noChangeArrowheads="1"/>
            </p:cNvSpPr>
            <p:nvPr/>
          </p:nvSpPr>
          <p:spPr bwMode="auto">
            <a:xfrm>
              <a:off x="2578" y="1235"/>
              <a:ext cx="647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4" name="Text Box 60"/>
            <p:cNvSpPr txBox="1">
              <a:spLocks noChangeArrowheads="1"/>
            </p:cNvSpPr>
            <p:nvPr/>
          </p:nvSpPr>
          <p:spPr bwMode="auto">
            <a:xfrm>
              <a:off x="2566" y="1242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66"/>
                  </a:solidFill>
                </a:rPr>
                <a:t>Augustine</a:t>
              </a:r>
            </a:p>
          </p:txBody>
        </p:sp>
      </p:grpSp>
      <p:grpSp>
        <p:nvGrpSpPr>
          <p:cNvPr id="103485" name="Group 61"/>
          <p:cNvGrpSpPr>
            <a:grpSpLocks/>
          </p:cNvGrpSpPr>
          <p:nvPr/>
        </p:nvGrpSpPr>
        <p:grpSpPr bwMode="auto">
          <a:xfrm>
            <a:off x="4303713" y="1325563"/>
            <a:ext cx="1066800" cy="350837"/>
            <a:chOff x="2638" y="816"/>
            <a:chExt cx="672" cy="221"/>
          </a:xfrm>
        </p:grpSpPr>
        <p:sp>
          <p:nvSpPr>
            <p:cNvPr id="103486" name="Oval 62"/>
            <p:cNvSpPr>
              <a:spLocks noChangeArrowheads="1"/>
            </p:cNvSpPr>
            <p:nvPr/>
          </p:nvSpPr>
          <p:spPr bwMode="auto">
            <a:xfrm>
              <a:off x="2711" y="824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7" name="Text Box 63"/>
            <p:cNvSpPr txBox="1">
              <a:spLocks noChangeArrowheads="1"/>
            </p:cNvSpPr>
            <p:nvPr/>
          </p:nvSpPr>
          <p:spPr bwMode="auto">
            <a:xfrm>
              <a:off x="2638" y="816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Jesus</a:t>
              </a:r>
            </a:p>
          </p:txBody>
        </p:sp>
      </p:grpSp>
      <p:grpSp>
        <p:nvGrpSpPr>
          <p:cNvPr id="103488" name="Group 64"/>
          <p:cNvGrpSpPr>
            <a:grpSpLocks/>
          </p:cNvGrpSpPr>
          <p:nvPr/>
        </p:nvGrpSpPr>
        <p:grpSpPr bwMode="auto">
          <a:xfrm>
            <a:off x="2219325" y="304800"/>
            <a:ext cx="1752600" cy="762000"/>
            <a:chOff x="1350" y="192"/>
            <a:chExt cx="1104" cy="480"/>
          </a:xfrm>
        </p:grpSpPr>
        <p:sp>
          <p:nvSpPr>
            <p:cNvPr id="103489" name="AutoShape 65"/>
            <p:cNvSpPr>
              <a:spLocks noChangeArrowheads="1"/>
            </p:cNvSpPr>
            <p:nvPr/>
          </p:nvSpPr>
          <p:spPr bwMode="auto">
            <a:xfrm>
              <a:off x="1350" y="192"/>
              <a:ext cx="110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0" name="Text Box 66"/>
            <p:cNvSpPr txBox="1">
              <a:spLocks noChangeArrowheads="1"/>
            </p:cNvSpPr>
            <p:nvPr/>
          </p:nvSpPr>
          <p:spPr bwMode="auto">
            <a:xfrm>
              <a:off x="1350" y="259"/>
              <a:ext cx="1104" cy="3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103491" name="Group 67"/>
          <p:cNvGrpSpPr>
            <a:grpSpLocks/>
          </p:cNvGrpSpPr>
          <p:nvPr/>
        </p:nvGrpSpPr>
        <p:grpSpPr bwMode="auto">
          <a:xfrm>
            <a:off x="1235075" y="1492250"/>
            <a:ext cx="457200" cy="3667125"/>
            <a:chOff x="1114" y="940"/>
            <a:chExt cx="288" cy="2310"/>
          </a:xfrm>
        </p:grpSpPr>
        <p:sp>
          <p:nvSpPr>
            <p:cNvPr id="103492" name="Line 68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493" name="Line 69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3494" name="Group 70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103495" name="Line 71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496" name="Line 72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497" name="Line 73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498" name="Line 74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499" name="Line 75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500" name="Line 76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501" name="Line 77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3502" name="Group 78"/>
          <p:cNvGrpSpPr>
            <a:grpSpLocks/>
          </p:cNvGrpSpPr>
          <p:nvPr/>
        </p:nvGrpSpPr>
        <p:grpSpPr bwMode="auto">
          <a:xfrm>
            <a:off x="457200" y="2551113"/>
            <a:ext cx="1066800" cy="325437"/>
            <a:chOff x="1056" y="1511"/>
            <a:chExt cx="672" cy="205"/>
          </a:xfrm>
        </p:grpSpPr>
        <p:sp>
          <p:nvSpPr>
            <p:cNvPr id="103503" name="Oval 79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04" name="Text Box 80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103505" name="Group 81"/>
          <p:cNvGrpSpPr>
            <a:grpSpLocks/>
          </p:cNvGrpSpPr>
          <p:nvPr/>
        </p:nvGrpSpPr>
        <p:grpSpPr bwMode="auto">
          <a:xfrm>
            <a:off x="457200" y="1935163"/>
            <a:ext cx="1066800" cy="350837"/>
            <a:chOff x="1056" y="1123"/>
            <a:chExt cx="672" cy="221"/>
          </a:xfrm>
        </p:grpSpPr>
        <p:sp>
          <p:nvSpPr>
            <p:cNvPr id="103506" name="Oval 82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07" name="Text Box 83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103508" name="Group 84"/>
          <p:cNvGrpSpPr>
            <a:grpSpLocks/>
          </p:cNvGrpSpPr>
          <p:nvPr/>
        </p:nvGrpSpPr>
        <p:grpSpPr bwMode="auto">
          <a:xfrm>
            <a:off x="457200" y="1325563"/>
            <a:ext cx="1066800" cy="350837"/>
            <a:chOff x="1056" y="739"/>
            <a:chExt cx="672" cy="221"/>
          </a:xfrm>
        </p:grpSpPr>
        <p:sp>
          <p:nvSpPr>
            <p:cNvPr id="103509" name="Oval 85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10" name="Text Box 86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103511" name="Group 87"/>
          <p:cNvGrpSpPr>
            <a:grpSpLocks/>
          </p:cNvGrpSpPr>
          <p:nvPr/>
        </p:nvGrpSpPr>
        <p:grpSpPr bwMode="auto">
          <a:xfrm>
            <a:off x="457200" y="4983163"/>
            <a:ext cx="1066800" cy="350837"/>
            <a:chOff x="1056" y="3043"/>
            <a:chExt cx="672" cy="221"/>
          </a:xfrm>
        </p:grpSpPr>
        <p:sp>
          <p:nvSpPr>
            <p:cNvPr id="103512" name="Oval 88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13" name="Text Box 89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grpSp>
        <p:nvGrpSpPr>
          <p:cNvPr id="103515" name="Group 91"/>
          <p:cNvGrpSpPr>
            <a:grpSpLocks/>
          </p:cNvGrpSpPr>
          <p:nvPr/>
        </p:nvGrpSpPr>
        <p:grpSpPr bwMode="auto">
          <a:xfrm>
            <a:off x="501650" y="1219200"/>
            <a:ext cx="3232150" cy="4343400"/>
            <a:chOff x="316" y="768"/>
            <a:chExt cx="2036" cy="2736"/>
          </a:xfrm>
        </p:grpSpPr>
        <p:grpSp>
          <p:nvGrpSpPr>
            <p:cNvPr id="103516" name="Group 92"/>
            <p:cNvGrpSpPr>
              <a:grpSpLocks/>
            </p:cNvGrpSpPr>
            <p:nvPr/>
          </p:nvGrpSpPr>
          <p:grpSpPr bwMode="auto">
            <a:xfrm>
              <a:off x="316" y="768"/>
              <a:ext cx="2036" cy="2736"/>
              <a:chOff x="316" y="768"/>
              <a:chExt cx="2036" cy="2736"/>
            </a:xfrm>
          </p:grpSpPr>
          <p:pic>
            <p:nvPicPr>
              <p:cNvPr id="103517" name="Picture 93" descr="Israel-Judah Map 6 renewed cop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6" y="768"/>
                <a:ext cx="2036" cy="2736"/>
              </a:xfrm>
              <a:prstGeom prst="rect">
                <a:avLst/>
              </a:prstGeom>
              <a:noFill/>
            </p:spPr>
          </p:pic>
          <p:sp>
            <p:nvSpPr>
              <p:cNvPr id="103518" name="Text Box 94"/>
              <p:cNvSpPr txBox="1">
                <a:spLocks noChangeArrowheads="1"/>
              </p:cNvSpPr>
              <p:nvPr/>
            </p:nvSpPr>
            <p:spPr bwMode="auto">
              <a:xfrm>
                <a:off x="1056" y="1801"/>
                <a:ext cx="678" cy="57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rgbClr val="6633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Kingdom</a:t>
                </a:r>
              </a:p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 of</a:t>
                </a:r>
              </a:p>
              <a:p>
                <a:pPr algn="ctr"/>
                <a:r>
                  <a:rPr lang="en-US" b="1">
                    <a:solidFill>
                      <a:srgbClr val="FFFFD5"/>
                    </a:solidFill>
                    <a:latin typeface="Papyrus" pitchFamily="66" charset="0"/>
                  </a:rPr>
                  <a:t>Israel</a:t>
                </a:r>
              </a:p>
            </p:txBody>
          </p:sp>
          <p:sp>
            <p:nvSpPr>
              <p:cNvPr id="103519" name="Text Box 95"/>
              <p:cNvSpPr txBox="1">
                <a:spLocks noChangeArrowheads="1"/>
              </p:cNvSpPr>
              <p:nvPr/>
            </p:nvSpPr>
            <p:spPr bwMode="auto">
              <a:xfrm>
                <a:off x="619" y="2834"/>
                <a:ext cx="677" cy="57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6633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Kingdom</a:t>
                </a:r>
              </a:p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of</a:t>
                </a:r>
              </a:p>
              <a:p>
                <a:pPr algn="ctr"/>
                <a:r>
                  <a:rPr lang="en-US">
                    <a:solidFill>
                      <a:srgbClr val="3A001D"/>
                    </a:solidFill>
                    <a:latin typeface="Papyrus" pitchFamily="66" charset="0"/>
                  </a:rPr>
                  <a:t>Judah</a:t>
                </a:r>
              </a:p>
            </p:txBody>
          </p:sp>
        </p:grpSp>
        <p:sp>
          <p:nvSpPr>
            <p:cNvPr id="103520" name="WordArt 96"/>
            <p:cNvSpPr>
              <a:spLocks noChangeArrowheads="1" noChangeShapeType="1" noTextEdit="1"/>
            </p:cNvSpPr>
            <p:nvPr/>
          </p:nvSpPr>
          <p:spPr bwMode="auto">
            <a:xfrm rot="-3681784">
              <a:off x="1067" y="1084"/>
              <a:ext cx="497" cy="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noFill/>
                  <a:latin typeface="Papyrus"/>
                </a:rPr>
                <a:t>Phoenicia</a:t>
              </a:r>
            </a:p>
          </p:txBody>
        </p:sp>
        <p:sp>
          <p:nvSpPr>
            <p:cNvPr id="103521" name="WordArt 97"/>
            <p:cNvSpPr>
              <a:spLocks noChangeArrowheads="1" noChangeShapeType="1" noTextEdit="1"/>
            </p:cNvSpPr>
            <p:nvPr/>
          </p:nvSpPr>
          <p:spPr bwMode="auto">
            <a:xfrm rot="17442305">
              <a:off x="1274" y="2808"/>
              <a:ext cx="295" cy="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solidFill>
                    <a:srgbClr val="663300"/>
                  </a:solidFill>
                  <a:latin typeface="Papyrus"/>
                </a:rPr>
                <a:t>Dead Sea</a:t>
              </a:r>
            </a:p>
          </p:txBody>
        </p:sp>
        <p:sp>
          <p:nvSpPr>
            <p:cNvPr id="103522" name="WordArt 98"/>
            <p:cNvSpPr>
              <a:spLocks noChangeArrowheads="1" noChangeShapeType="1" noTextEdit="1"/>
            </p:cNvSpPr>
            <p:nvPr/>
          </p:nvSpPr>
          <p:spPr bwMode="auto">
            <a:xfrm rot="-3681784">
              <a:off x="382" y="2709"/>
              <a:ext cx="497" cy="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B5783B"/>
                    </a:solidFill>
                    <a:round/>
                    <a:headEnd/>
                    <a:tailEnd/>
                  </a:ln>
                  <a:noFill/>
                  <a:latin typeface="Papyrus"/>
                </a:rPr>
                <a:t>Philistia</a:t>
              </a:r>
            </a:p>
          </p:txBody>
        </p:sp>
      </p:grpSp>
      <p:sp>
        <p:nvSpPr>
          <p:cNvPr id="103523" name="Line 99"/>
          <p:cNvSpPr>
            <a:spLocks noChangeShapeType="1"/>
          </p:cNvSpPr>
          <p:nvPr/>
        </p:nvSpPr>
        <p:spPr bwMode="auto">
          <a:xfrm>
            <a:off x="51816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3532" name="Group 108"/>
          <p:cNvGrpSpPr>
            <a:grpSpLocks/>
          </p:cNvGrpSpPr>
          <p:nvPr/>
        </p:nvGrpSpPr>
        <p:grpSpPr bwMode="auto">
          <a:xfrm>
            <a:off x="304800" y="304800"/>
            <a:ext cx="1828800" cy="762000"/>
            <a:chOff x="144" y="192"/>
            <a:chExt cx="1152" cy="480"/>
          </a:xfrm>
        </p:grpSpPr>
        <p:sp>
          <p:nvSpPr>
            <p:cNvPr id="103533" name="AutoShape 109"/>
            <p:cNvSpPr>
              <a:spLocks noChangeArrowheads="1"/>
            </p:cNvSpPr>
            <p:nvPr/>
          </p:nvSpPr>
          <p:spPr bwMode="auto">
            <a:xfrm>
              <a:off x="144" y="192"/>
              <a:ext cx="114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34" name="Text Box 110"/>
            <p:cNvSpPr txBox="1">
              <a:spLocks noChangeArrowheads="1"/>
            </p:cNvSpPr>
            <p:nvPr/>
          </p:nvSpPr>
          <p:spPr bwMode="auto">
            <a:xfrm>
              <a:off x="144" y="202"/>
              <a:ext cx="1152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sp>
        <p:nvSpPr>
          <p:cNvPr id="103535" name="Rectangle 111"/>
          <p:cNvSpPr>
            <a:spLocks noChangeArrowheads="1"/>
          </p:cNvSpPr>
          <p:nvPr/>
        </p:nvSpPr>
        <p:spPr bwMode="auto">
          <a:xfrm>
            <a:off x="0" y="0"/>
            <a:ext cx="40386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94000"/>
                </a:schemeClr>
              </a:gs>
              <a:gs pos="50000">
                <a:srgbClr val="FFEC9D">
                  <a:alpha val="94000"/>
                </a:srgbClr>
              </a:gs>
              <a:gs pos="100000">
                <a:schemeClr val="bg1">
                  <a:alpha val="94000"/>
                </a:schemeClr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3540" name="Picture 116" descr="Luther posts his 95 Theses"/>
          <p:cNvPicPr>
            <a:picLocks noChangeAspect="1" noChangeArrowheads="1"/>
          </p:cNvPicPr>
          <p:nvPr/>
        </p:nvPicPr>
        <p:blipFill>
          <a:blip r:embed="rId4"/>
          <a:srcRect l="3354" t="1724" r="2725"/>
          <a:stretch>
            <a:fillRect/>
          </a:stretch>
        </p:blipFill>
        <p:spPr bwMode="auto">
          <a:xfrm>
            <a:off x="1943100" y="1143000"/>
            <a:ext cx="2019300" cy="4419600"/>
          </a:xfrm>
          <a:prstGeom prst="rect">
            <a:avLst/>
          </a:prstGeom>
          <a:noFill/>
        </p:spPr>
      </p:pic>
      <p:sp>
        <p:nvSpPr>
          <p:cNvPr id="103547" name="Rectangle 123"/>
          <p:cNvSpPr>
            <a:spLocks noChangeArrowheads="1"/>
          </p:cNvSpPr>
          <p:nvPr/>
        </p:nvSpPr>
        <p:spPr bwMode="auto">
          <a:xfrm>
            <a:off x="5638800" y="0"/>
            <a:ext cx="3505200" cy="6858000"/>
          </a:xfrm>
          <a:prstGeom prst="rect">
            <a:avLst/>
          </a:prstGeom>
          <a:gradFill rotWithShape="1">
            <a:gsLst>
              <a:gs pos="0">
                <a:srgbClr val="FFFFFF">
                  <a:alpha val="94000"/>
                </a:srgbClr>
              </a:gs>
              <a:gs pos="50000">
                <a:srgbClr val="FFEC9D">
                  <a:alpha val="94000"/>
                </a:srgbClr>
              </a:gs>
              <a:gs pos="100000">
                <a:srgbClr val="FFFFFF">
                  <a:alpha val="94000"/>
                </a:srgbClr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03429" name="Group 5"/>
          <p:cNvGrpSpPr>
            <a:grpSpLocks/>
          </p:cNvGrpSpPr>
          <p:nvPr/>
        </p:nvGrpSpPr>
        <p:grpSpPr bwMode="auto">
          <a:xfrm>
            <a:off x="4038600" y="304800"/>
            <a:ext cx="1981200" cy="762000"/>
            <a:chOff x="2496" y="192"/>
            <a:chExt cx="1248" cy="480"/>
          </a:xfrm>
        </p:grpSpPr>
        <p:sp>
          <p:nvSpPr>
            <p:cNvPr id="103430" name="AutoShape 6"/>
            <p:cNvSpPr>
              <a:spLocks noChangeArrowheads="1"/>
            </p:cNvSpPr>
            <p:nvPr/>
          </p:nvSpPr>
          <p:spPr bwMode="auto">
            <a:xfrm>
              <a:off x="2520" y="192"/>
              <a:ext cx="120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" name="Text Box 7"/>
            <p:cNvSpPr txBox="1">
              <a:spLocks noChangeArrowheads="1"/>
            </p:cNvSpPr>
            <p:nvPr/>
          </p:nvSpPr>
          <p:spPr bwMode="auto">
            <a:xfrm>
              <a:off x="2496" y="202"/>
              <a:ext cx="124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Prolongation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103550" name="Group 126"/>
          <p:cNvGrpSpPr>
            <a:grpSpLocks/>
          </p:cNvGrpSpPr>
          <p:nvPr/>
        </p:nvGrpSpPr>
        <p:grpSpPr bwMode="auto">
          <a:xfrm>
            <a:off x="4191000" y="1219200"/>
            <a:ext cx="3832225" cy="4419600"/>
            <a:chOff x="178" y="768"/>
            <a:chExt cx="2414" cy="2784"/>
          </a:xfrm>
        </p:grpSpPr>
        <p:pic>
          <p:nvPicPr>
            <p:cNvPr id="103551" name="Picture 127" descr="HRE_11Jh_larger_edited"/>
            <p:cNvPicPr>
              <a:picLocks noChangeAspect="1" noChangeArrowheads="1"/>
            </p:cNvPicPr>
            <p:nvPr/>
          </p:nvPicPr>
          <p:blipFill>
            <a:blip r:embed="rId5"/>
            <a:srcRect l="2106" t="4506" r="16278" b="16133"/>
            <a:stretch>
              <a:fillRect/>
            </a:stretch>
          </p:blipFill>
          <p:spPr bwMode="auto">
            <a:xfrm>
              <a:off x="186" y="768"/>
              <a:ext cx="2406" cy="2784"/>
            </a:xfrm>
            <a:prstGeom prst="rect">
              <a:avLst/>
            </a:prstGeom>
            <a:noFill/>
          </p:spPr>
        </p:pic>
        <p:grpSp>
          <p:nvGrpSpPr>
            <p:cNvPr id="103552" name="Group 128"/>
            <p:cNvGrpSpPr>
              <a:grpSpLocks/>
            </p:cNvGrpSpPr>
            <p:nvPr/>
          </p:nvGrpSpPr>
          <p:grpSpPr bwMode="auto">
            <a:xfrm>
              <a:off x="178" y="1536"/>
              <a:ext cx="1780" cy="1287"/>
              <a:chOff x="178" y="1536"/>
              <a:chExt cx="1780" cy="1287"/>
            </a:xfrm>
          </p:grpSpPr>
          <p:sp>
            <p:nvSpPr>
              <p:cNvPr id="103553" name="Text Box 129"/>
              <p:cNvSpPr txBox="1">
                <a:spLocks noChangeArrowheads="1"/>
              </p:cNvSpPr>
              <p:nvPr/>
            </p:nvSpPr>
            <p:spPr bwMode="auto">
              <a:xfrm>
                <a:off x="958" y="1536"/>
                <a:ext cx="914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East Franks</a:t>
                </a:r>
              </a:p>
            </p:txBody>
          </p:sp>
          <p:sp>
            <p:nvSpPr>
              <p:cNvPr id="103554" name="Text Box 130"/>
              <p:cNvSpPr txBox="1">
                <a:spLocks noChangeArrowheads="1"/>
              </p:cNvSpPr>
              <p:nvPr/>
            </p:nvSpPr>
            <p:spPr bwMode="auto">
              <a:xfrm>
                <a:off x="178" y="2044"/>
                <a:ext cx="926" cy="40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West Franks</a:t>
                </a:r>
              </a:p>
              <a:p>
                <a:pPr algn="ctr"/>
                <a:r>
                  <a:rPr lang="en-US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(France)</a:t>
                </a:r>
              </a:p>
            </p:txBody>
          </p:sp>
          <p:sp>
            <p:nvSpPr>
              <p:cNvPr id="103555" name="Text Box 131"/>
              <p:cNvSpPr txBox="1">
                <a:spLocks noChangeArrowheads="1"/>
              </p:cNvSpPr>
              <p:nvPr/>
            </p:nvSpPr>
            <p:spPr bwMode="auto">
              <a:xfrm>
                <a:off x="1152" y="1748"/>
                <a:ext cx="806" cy="46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(Holy </a:t>
                </a:r>
              </a:p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      Roman</a:t>
                </a:r>
              </a:p>
              <a:p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            Empire)</a:t>
                </a:r>
              </a:p>
            </p:txBody>
          </p:sp>
          <p:sp>
            <p:nvSpPr>
              <p:cNvPr id="103556" name="Text Box 132"/>
              <p:cNvSpPr txBox="1">
                <a:spLocks noChangeArrowheads="1"/>
              </p:cNvSpPr>
              <p:nvPr/>
            </p:nvSpPr>
            <p:spPr bwMode="auto">
              <a:xfrm rot="1236818">
                <a:off x="1440" y="2592"/>
                <a:ext cx="473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pyrus" pitchFamily="66" charset="0"/>
                  </a:rPr>
                  <a:t>I t al y</a:t>
                </a:r>
              </a:p>
            </p:txBody>
          </p:sp>
        </p:grpSp>
      </p:grpSp>
      <p:sp>
        <p:nvSpPr>
          <p:cNvPr id="103536" name="Rectangle 11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537" name="Group 113"/>
          <p:cNvGrpSpPr>
            <a:grpSpLocks/>
          </p:cNvGrpSpPr>
          <p:nvPr/>
        </p:nvGrpSpPr>
        <p:grpSpPr bwMode="auto">
          <a:xfrm>
            <a:off x="990600" y="5715000"/>
            <a:ext cx="7162800" cy="885825"/>
            <a:chOff x="432" y="3570"/>
            <a:chExt cx="4512" cy="558"/>
          </a:xfrm>
        </p:grpSpPr>
        <p:sp>
          <p:nvSpPr>
            <p:cNvPr id="103538" name="Text Box 114"/>
            <p:cNvSpPr txBox="1">
              <a:spLocks noChangeArrowheads="1"/>
            </p:cNvSpPr>
            <p:nvPr/>
          </p:nvSpPr>
          <p:spPr bwMode="auto">
            <a:xfrm>
              <a:off x="624" y="3608"/>
              <a:ext cx="432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The 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210-year period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 of 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Papal exile and return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 began in 1309 A.D., when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Pope Clement V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was forced to move the papacy from Rome to Avignon, and ended with the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Protestant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Reformation in 1517. </a:t>
              </a:r>
              <a:endParaRPr lang="en-US" sz="20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3539" name="Text Box 115"/>
            <p:cNvSpPr txBox="1">
              <a:spLocks noChangeArrowheads="1"/>
            </p:cNvSpPr>
            <p:nvPr/>
          </p:nvSpPr>
          <p:spPr bwMode="auto">
            <a:xfrm>
              <a:off x="432" y="3570"/>
              <a:ext cx="20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2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5638800" y="4052888"/>
            <a:ext cx="2590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99"/>
                </a:solidFill>
              </a:rPr>
              <a:t>Papal exile and return</a:t>
            </a:r>
          </a:p>
        </p:txBody>
      </p:sp>
      <p:sp>
        <p:nvSpPr>
          <p:cNvPr id="103542" name="AutoShape 118" descr="Avignon papal palace"/>
          <p:cNvSpPr>
            <a:spLocks noChangeArrowheads="1"/>
          </p:cNvSpPr>
          <p:nvPr/>
        </p:nvSpPr>
        <p:spPr bwMode="auto">
          <a:xfrm rot="-361844">
            <a:off x="5867400" y="2435225"/>
            <a:ext cx="1525588" cy="1525588"/>
          </a:xfrm>
          <a:prstGeom prst="flowChartDocument">
            <a:avLst/>
          </a:prstGeom>
          <a:blipFill dpi="0" rotWithShape="1">
            <a:blip r:embed="rId6" cstate="print"/>
            <a:srcRect/>
            <a:stretch>
              <a:fillRect r="-33333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43" name="AutoShape 119" descr="St"/>
          <p:cNvSpPr>
            <a:spLocks noChangeArrowheads="1"/>
          </p:cNvSpPr>
          <p:nvPr/>
        </p:nvSpPr>
        <p:spPr bwMode="auto">
          <a:xfrm rot="254794">
            <a:off x="7235825" y="2435225"/>
            <a:ext cx="1527175" cy="1527175"/>
          </a:xfrm>
          <a:prstGeom prst="flowChartManualInput">
            <a:avLst/>
          </a:prstGeom>
          <a:blipFill dpi="0" rotWithShape="1">
            <a:blip r:embed="rId7"/>
            <a:srcRect/>
            <a:stretch>
              <a:fillRect b="-17857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41" name="Oval 117" descr="Pope Clement V - 1305–1314"/>
          <p:cNvSpPr>
            <a:spLocks noChangeArrowheads="1"/>
          </p:cNvSpPr>
          <p:nvPr/>
        </p:nvSpPr>
        <p:spPr bwMode="auto">
          <a:xfrm>
            <a:off x="6540500" y="1941513"/>
            <a:ext cx="1163638" cy="1160462"/>
          </a:xfrm>
          <a:prstGeom prst="ellipse">
            <a:avLst/>
          </a:prstGeom>
          <a:blipFill dpi="0" rotWithShape="1">
            <a:blip r:embed="rId8"/>
            <a:srcRect/>
            <a:stretch>
              <a:fillRect b="-4308"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3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3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034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73" grpId="0" animBg="1"/>
      <p:bldP spid="103478" grpId="0" animBg="1"/>
      <p:bldP spid="103478" grpId="1" animBg="1"/>
      <p:bldP spid="103523" grpId="0" animBg="1"/>
      <p:bldP spid="103535" grpId="0" animBg="1"/>
      <p:bldP spid="103547" grpId="0" animBg="1"/>
      <p:bldP spid="103542" grpId="0" animBg="1"/>
      <p:bldP spid="103543" grpId="0" animBg="1"/>
      <p:bldP spid="103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C9D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1147763" y="3292475"/>
            <a:ext cx="2057400" cy="80803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052763" y="3276600"/>
            <a:ext cx="381000" cy="457200"/>
          </a:xfrm>
          <a:prstGeom prst="ellipse">
            <a:avLst/>
          </a:prstGeom>
          <a:solidFill>
            <a:srgbClr val="FFF4C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223963" y="3352800"/>
            <a:ext cx="1905000" cy="685800"/>
          </a:xfrm>
          <a:prstGeom prst="ellipse">
            <a:avLst/>
          </a:prstGeom>
          <a:gradFill rotWithShape="1">
            <a:gsLst>
              <a:gs pos="0">
                <a:srgbClr val="FFE0D9"/>
              </a:gs>
              <a:gs pos="100000">
                <a:srgbClr val="FF876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1452563" y="2362200"/>
            <a:ext cx="1447800" cy="6858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 rot="2750552">
            <a:off x="2504282" y="2396331"/>
            <a:ext cx="719138" cy="320675"/>
          </a:xfrm>
          <a:prstGeom prst="ellipse">
            <a:avLst/>
          </a:prstGeom>
          <a:solidFill>
            <a:srgbClr val="FFF5CD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1528763" y="2438400"/>
            <a:ext cx="1295400" cy="533400"/>
          </a:xfrm>
          <a:prstGeom prst="ellipse">
            <a:avLst/>
          </a:prstGeom>
          <a:gradFill rotWithShape="1">
            <a:gsLst>
              <a:gs pos="0">
                <a:srgbClr val="DDDDFF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66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681163" y="1676400"/>
            <a:ext cx="990600" cy="457200"/>
          </a:xfrm>
          <a:prstGeom prst="ellipse">
            <a:avLst/>
          </a:prstGeom>
          <a:noFill/>
          <a:ln w="28575" algn="ctr">
            <a:solidFill>
              <a:srgbClr val="00CC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4243388" y="3581400"/>
            <a:ext cx="42386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latin typeface="Papyrus"/>
              </a:rPr>
              <a:t>Repeat the events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4114800" y="4343400"/>
            <a:ext cx="449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latin typeface="Papyrus"/>
              </a:rPr>
              <a:t>of a previous period</a:t>
            </a: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 rot="10656843">
            <a:off x="1985963" y="4114800"/>
            <a:ext cx="533400" cy="76200"/>
          </a:xfrm>
          <a:prstGeom prst="rect">
            <a:avLst/>
          </a:prstGeom>
        </p:spPr>
        <p:txBody>
          <a:bodyPr vert="wordArtVert"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auto"/>
            <a:r>
              <a:rPr lang="en-US" sz="3600" kern="10">
                <a:ln w="92075">
                  <a:solidFill>
                    <a:srgbClr val="F42E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)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 rot="10632532">
            <a:off x="2012950" y="3048000"/>
            <a:ext cx="466725" cy="76200"/>
          </a:xfrm>
          <a:prstGeom prst="rect">
            <a:avLst/>
          </a:prstGeom>
        </p:spPr>
        <p:txBody>
          <a:bodyPr vert="wordArtVert"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auto"/>
            <a:r>
              <a:rPr lang="en-US" sz="3600" kern="10"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)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 rot="10644066">
            <a:off x="2043113" y="2133600"/>
            <a:ext cx="341312" cy="76200"/>
          </a:xfrm>
          <a:prstGeom prst="rect">
            <a:avLst/>
          </a:prstGeom>
        </p:spPr>
        <p:txBody>
          <a:bodyPr vert="wordArtVert"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auto"/>
            <a:r>
              <a:rPr lang="en-US" sz="3600" kern="10">
                <a:ln w="571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Narrow"/>
              </a:rPr>
              <a:t>)</a:t>
            </a: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2098675" y="2286000"/>
            <a:ext cx="228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26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2022475" y="4283075"/>
            <a:ext cx="381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A''</a:t>
            </a: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2060575" y="3200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A'</a:t>
            </a:r>
          </a:p>
        </p:txBody>
      </p:sp>
      <p:sp>
        <p:nvSpPr>
          <p:cNvPr id="13330" name="Arc 18"/>
          <p:cNvSpPr>
            <a:spLocks/>
          </p:cNvSpPr>
          <p:nvPr/>
        </p:nvSpPr>
        <p:spPr bwMode="auto">
          <a:xfrm rot="349796">
            <a:off x="2444750" y="3444875"/>
            <a:ext cx="1060450" cy="1355725"/>
          </a:xfrm>
          <a:custGeom>
            <a:avLst/>
            <a:gdLst>
              <a:gd name="G0" fmla="+- 0 0 0"/>
              <a:gd name="G1" fmla="+- 19371 0 0"/>
              <a:gd name="G2" fmla="+- 21600 0 0"/>
              <a:gd name="T0" fmla="*/ 9556 w 21600"/>
              <a:gd name="T1" fmla="*/ 0 h 31869"/>
              <a:gd name="T2" fmla="*/ 17617 w 21600"/>
              <a:gd name="T3" fmla="*/ 31869 h 31869"/>
              <a:gd name="T4" fmla="*/ 0 w 21600"/>
              <a:gd name="T5" fmla="*/ 19371 h 31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869" fill="none" extrusionOk="0">
                <a:moveTo>
                  <a:pt x="9556" y="-1"/>
                </a:moveTo>
                <a:cubicBezTo>
                  <a:pt x="16930" y="3637"/>
                  <a:pt x="21600" y="11147"/>
                  <a:pt x="21600" y="19371"/>
                </a:cubicBezTo>
                <a:cubicBezTo>
                  <a:pt x="21600" y="23849"/>
                  <a:pt x="20208" y="28216"/>
                  <a:pt x="17617" y="31869"/>
                </a:cubicBezTo>
              </a:path>
              <a:path w="21600" h="31869" stroke="0" extrusionOk="0">
                <a:moveTo>
                  <a:pt x="9556" y="-1"/>
                </a:moveTo>
                <a:cubicBezTo>
                  <a:pt x="16930" y="3637"/>
                  <a:pt x="21600" y="11147"/>
                  <a:pt x="21600" y="19371"/>
                </a:cubicBezTo>
                <a:cubicBezTo>
                  <a:pt x="21600" y="23849"/>
                  <a:pt x="20208" y="28216"/>
                  <a:pt x="17617" y="31869"/>
                </a:cubicBezTo>
                <a:lnTo>
                  <a:pt x="0" y="19371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1" name="Arc 19"/>
          <p:cNvSpPr>
            <a:spLocks/>
          </p:cNvSpPr>
          <p:nvPr/>
        </p:nvSpPr>
        <p:spPr bwMode="auto">
          <a:xfrm rot="58139656">
            <a:off x="2070100" y="2752725"/>
            <a:ext cx="1531938" cy="731838"/>
          </a:xfrm>
          <a:custGeom>
            <a:avLst/>
            <a:gdLst>
              <a:gd name="G0" fmla="+- 17813 0 0"/>
              <a:gd name="G1" fmla="+- 0 0 0"/>
              <a:gd name="G2" fmla="+- 21600 0 0"/>
              <a:gd name="T0" fmla="*/ 36769 w 36769"/>
              <a:gd name="T1" fmla="*/ 10355 h 21600"/>
              <a:gd name="T2" fmla="*/ 0 w 36769"/>
              <a:gd name="T3" fmla="*/ 12217 h 21600"/>
              <a:gd name="T4" fmla="*/ 17813 w 3676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769" h="21600" fill="none" extrusionOk="0">
                <a:moveTo>
                  <a:pt x="36769" y="10355"/>
                </a:moveTo>
                <a:cubicBezTo>
                  <a:pt x="32982" y="17287"/>
                  <a:pt x="25712" y="21599"/>
                  <a:pt x="17813" y="21600"/>
                </a:cubicBezTo>
                <a:cubicBezTo>
                  <a:pt x="10691" y="21600"/>
                  <a:pt x="4027" y="18089"/>
                  <a:pt x="-1" y="12217"/>
                </a:cubicBezTo>
              </a:path>
              <a:path w="36769" h="21600" stroke="0" extrusionOk="0">
                <a:moveTo>
                  <a:pt x="36769" y="10355"/>
                </a:moveTo>
                <a:cubicBezTo>
                  <a:pt x="32982" y="17287"/>
                  <a:pt x="25712" y="21599"/>
                  <a:pt x="17813" y="21600"/>
                </a:cubicBezTo>
                <a:cubicBezTo>
                  <a:pt x="10691" y="21600"/>
                  <a:pt x="4027" y="18089"/>
                  <a:pt x="-1" y="12217"/>
                </a:cubicBezTo>
                <a:lnTo>
                  <a:pt x="17813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 rot="2750552">
            <a:off x="2498725" y="1697038"/>
            <a:ext cx="331788" cy="290512"/>
          </a:xfrm>
          <a:prstGeom prst="ellipse">
            <a:avLst/>
          </a:prstGeom>
          <a:solidFill>
            <a:srgbClr val="FFF8D9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3" name="Arc 21"/>
          <p:cNvSpPr>
            <a:spLocks/>
          </p:cNvSpPr>
          <p:nvPr/>
        </p:nvSpPr>
        <p:spPr bwMode="auto">
          <a:xfrm rot="-804139">
            <a:off x="2217738" y="1735138"/>
            <a:ext cx="754062" cy="1122362"/>
          </a:xfrm>
          <a:custGeom>
            <a:avLst/>
            <a:gdLst>
              <a:gd name="G0" fmla="+- 0 0 0"/>
              <a:gd name="G1" fmla="+- 17749 0 0"/>
              <a:gd name="G2" fmla="+- 21600 0 0"/>
              <a:gd name="T0" fmla="*/ 12310 w 21600"/>
              <a:gd name="T1" fmla="*/ 0 h 33701"/>
              <a:gd name="T2" fmla="*/ 14564 w 21600"/>
              <a:gd name="T3" fmla="*/ 33701 h 33701"/>
              <a:gd name="T4" fmla="*/ 0 w 21600"/>
              <a:gd name="T5" fmla="*/ 17749 h 3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701" fill="none" extrusionOk="0">
                <a:moveTo>
                  <a:pt x="12309" y="0"/>
                </a:moveTo>
                <a:cubicBezTo>
                  <a:pt x="18128" y="4035"/>
                  <a:pt x="21600" y="10667"/>
                  <a:pt x="21600" y="17749"/>
                </a:cubicBezTo>
                <a:cubicBezTo>
                  <a:pt x="21600" y="23818"/>
                  <a:pt x="19046" y="29608"/>
                  <a:pt x="14563" y="33700"/>
                </a:cubicBezTo>
              </a:path>
              <a:path w="21600" h="33701" stroke="0" extrusionOk="0">
                <a:moveTo>
                  <a:pt x="12309" y="0"/>
                </a:moveTo>
                <a:cubicBezTo>
                  <a:pt x="18128" y="4035"/>
                  <a:pt x="21600" y="10667"/>
                  <a:pt x="21600" y="17749"/>
                </a:cubicBezTo>
                <a:cubicBezTo>
                  <a:pt x="21600" y="23818"/>
                  <a:pt x="19046" y="29608"/>
                  <a:pt x="14563" y="33700"/>
                </a:cubicBezTo>
                <a:lnTo>
                  <a:pt x="0" y="17749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4" name="Arc 22"/>
          <p:cNvSpPr>
            <a:spLocks/>
          </p:cNvSpPr>
          <p:nvPr/>
        </p:nvSpPr>
        <p:spPr bwMode="auto">
          <a:xfrm rot="-23259602">
            <a:off x="1920875" y="1524000"/>
            <a:ext cx="838200" cy="598488"/>
          </a:xfrm>
          <a:custGeom>
            <a:avLst/>
            <a:gdLst>
              <a:gd name="G0" fmla="+- 0 0 0"/>
              <a:gd name="G1" fmla="+- 10180 0 0"/>
              <a:gd name="G2" fmla="+- 21600 0 0"/>
              <a:gd name="T0" fmla="*/ 19051 w 21600"/>
              <a:gd name="T1" fmla="*/ 0 h 26043"/>
              <a:gd name="T2" fmla="*/ 14660 w 21600"/>
              <a:gd name="T3" fmla="*/ 26043 h 26043"/>
              <a:gd name="T4" fmla="*/ 0 w 21600"/>
              <a:gd name="T5" fmla="*/ 10180 h 26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043" fill="none" extrusionOk="0">
                <a:moveTo>
                  <a:pt x="19050" y="0"/>
                </a:moveTo>
                <a:cubicBezTo>
                  <a:pt x="20724" y="3132"/>
                  <a:pt x="21600" y="6628"/>
                  <a:pt x="21600" y="10180"/>
                </a:cubicBezTo>
                <a:cubicBezTo>
                  <a:pt x="21600" y="16204"/>
                  <a:pt x="19084" y="21954"/>
                  <a:pt x="14660" y="26043"/>
                </a:cubicBezTo>
              </a:path>
              <a:path w="21600" h="26043" stroke="0" extrusionOk="0">
                <a:moveTo>
                  <a:pt x="19050" y="0"/>
                </a:moveTo>
                <a:cubicBezTo>
                  <a:pt x="20724" y="3132"/>
                  <a:pt x="21600" y="6628"/>
                  <a:pt x="21600" y="10180"/>
                </a:cubicBezTo>
                <a:cubicBezTo>
                  <a:pt x="21600" y="16204"/>
                  <a:pt x="19084" y="21954"/>
                  <a:pt x="14660" y="26043"/>
                </a:cubicBezTo>
                <a:lnTo>
                  <a:pt x="0" y="10180"/>
                </a:lnTo>
                <a:close/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1757363" y="1752600"/>
            <a:ext cx="838200" cy="304800"/>
          </a:xfrm>
          <a:prstGeom prst="ellipse">
            <a:avLst/>
          </a:prstGeom>
          <a:gradFill rotWithShape="1">
            <a:gsLst>
              <a:gs pos="0">
                <a:srgbClr val="E5FFE5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1679575" y="1076325"/>
            <a:ext cx="1144588" cy="4114800"/>
            <a:chOff x="816" y="678"/>
            <a:chExt cx="721" cy="2592"/>
          </a:xfrm>
        </p:grpSpPr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 rot="302879">
              <a:off x="1122" y="682"/>
              <a:ext cx="415" cy="2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rot="649923">
              <a:off x="816" y="678"/>
              <a:ext cx="380" cy="25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3339" name="Picture 27" descr="479087"/>
          <p:cNvPicPr>
            <a:picLocks noChangeAspect="1" noChangeArrowheads="1"/>
          </p:cNvPicPr>
          <p:nvPr/>
        </p:nvPicPr>
        <p:blipFill>
          <a:blip r:embed="rId3"/>
          <a:srcRect l="5882"/>
          <a:stretch>
            <a:fillRect/>
          </a:stretch>
        </p:blipFill>
        <p:spPr bwMode="auto">
          <a:xfrm>
            <a:off x="304800" y="152400"/>
            <a:ext cx="3886200" cy="762000"/>
          </a:xfrm>
          <a:prstGeom prst="rect">
            <a:avLst/>
          </a:prstGeom>
          <a:noFill/>
        </p:spPr>
      </p:pic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1566863" y="5708650"/>
            <a:ext cx="6053137" cy="692150"/>
            <a:chOff x="987" y="3596"/>
            <a:chExt cx="3813" cy="436"/>
          </a:xfrm>
        </p:grpSpPr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1173" y="3666"/>
              <a:ext cx="36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The principal cause behind these parallels lies in God’s providence of restoration through indemnity.</a:t>
              </a:r>
              <a:endParaRPr lang="en-US" sz="20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>
              <a:off x="987" y="3596"/>
              <a:ext cx="213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43" name="Rectangle 31" descr="479087"/>
          <p:cNvSpPr>
            <a:spLocks noChangeArrowheads="1"/>
          </p:cNvSpPr>
          <p:nvPr/>
        </p:nvSpPr>
        <p:spPr bwMode="auto">
          <a:xfrm>
            <a:off x="422275" y="304800"/>
            <a:ext cx="3649663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rPr>
              <a:t>Parallel Providential Periods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1235075" y="1492250"/>
            <a:ext cx="457200" cy="3667125"/>
            <a:chOff x="1114" y="940"/>
            <a:chExt cx="288" cy="2310"/>
          </a:xfrm>
        </p:grpSpPr>
        <p:sp>
          <p:nvSpPr>
            <p:cNvPr id="105475" name="Line 3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476" name="Line 4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5477" name="Group 5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105478" name="Line 6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479" name="Line 7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480" name="Line 8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481" name="Line 9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482" name="Line 10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483" name="Line 11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484" name="Line 12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5485" name="Group 13"/>
          <p:cNvGrpSpPr>
            <a:grpSpLocks/>
          </p:cNvGrpSpPr>
          <p:nvPr/>
        </p:nvGrpSpPr>
        <p:grpSpPr bwMode="auto">
          <a:xfrm>
            <a:off x="457200" y="2551113"/>
            <a:ext cx="1066800" cy="325437"/>
            <a:chOff x="1056" y="1511"/>
            <a:chExt cx="672" cy="205"/>
          </a:xfrm>
        </p:grpSpPr>
        <p:sp>
          <p:nvSpPr>
            <p:cNvPr id="105486" name="Oval 14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7" name="Text Box 15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105488" name="Group 16"/>
          <p:cNvGrpSpPr>
            <a:grpSpLocks/>
          </p:cNvGrpSpPr>
          <p:nvPr/>
        </p:nvGrpSpPr>
        <p:grpSpPr bwMode="auto">
          <a:xfrm>
            <a:off x="457200" y="1935163"/>
            <a:ext cx="1066800" cy="350837"/>
            <a:chOff x="1056" y="1123"/>
            <a:chExt cx="672" cy="221"/>
          </a:xfrm>
        </p:grpSpPr>
        <p:sp>
          <p:nvSpPr>
            <p:cNvPr id="105489" name="Oval 17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Text Box 18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105491" name="Group 19"/>
          <p:cNvGrpSpPr>
            <a:grpSpLocks/>
          </p:cNvGrpSpPr>
          <p:nvPr/>
        </p:nvGrpSpPr>
        <p:grpSpPr bwMode="auto">
          <a:xfrm>
            <a:off x="457200" y="1325563"/>
            <a:ext cx="1066800" cy="350837"/>
            <a:chOff x="1056" y="739"/>
            <a:chExt cx="672" cy="221"/>
          </a:xfrm>
        </p:grpSpPr>
        <p:sp>
          <p:nvSpPr>
            <p:cNvPr id="105492" name="Oval 20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3" name="Text Box 21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105494" name="Group 22"/>
          <p:cNvGrpSpPr>
            <a:grpSpLocks/>
          </p:cNvGrpSpPr>
          <p:nvPr/>
        </p:nvGrpSpPr>
        <p:grpSpPr bwMode="auto">
          <a:xfrm>
            <a:off x="457200" y="4983163"/>
            <a:ext cx="1066800" cy="350837"/>
            <a:chOff x="1056" y="3043"/>
            <a:chExt cx="672" cy="221"/>
          </a:xfrm>
        </p:grpSpPr>
        <p:sp>
          <p:nvSpPr>
            <p:cNvPr id="105495" name="Oval 23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6" name="Text Box 24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sp>
        <p:nvSpPr>
          <p:cNvPr id="105500" name="Line 28"/>
          <p:cNvSpPr>
            <a:spLocks noChangeShapeType="1"/>
          </p:cNvSpPr>
          <p:nvPr/>
        </p:nvSpPr>
        <p:spPr bwMode="auto">
          <a:xfrm>
            <a:off x="3162300" y="2103438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>
            <a:off x="3465513" y="2667000"/>
            <a:ext cx="0" cy="2484438"/>
          </a:xfrm>
          <a:prstGeom prst="line">
            <a:avLst/>
          </a:prstGeom>
          <a:noFill/>
          <a:ln w="28575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>
            <a:off x="3465513" y="1554163"/>
            <a:ext cx="1587" cy="119856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635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3314700" y="33528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>
            <a:off x="3314700" y="39624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>
            <a:off x="31623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>
            <a:off x="3162300" y="27320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07" name="Line 35"/>
          <p:cNvSpPr>
            <a:spLocks noChangeShapeType="1"/>
          </p:cNvSpPr>
          <p:nvPr/>
        </p:nvSpPr>
        <p:spPr bwMode="auto">
          <a:xfrm>
            <a:off x="3162300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5508" name="Group 36"/>
          <p:cNvGrpSpPr>
            <a:grpSpLocks/>
          </p:cNvGrpSpPr>
          <p:nvPr/>
        </p:nvGrpSpPr>
        <p:grpSpPr bwMode="auto">
          <a:xfrm>
            <a:off x="2400300" y="1935163"/>
            <a:ext cx="1066800" cy="336550"/>
            <a:chOff x="2377" y="1219"/>
            <a:chExt cx="672" cy="212"/>
          </a:xfrm>
        </p:grpSpPr>
        <p:sp>
          <p:nvSpPr>
            <p:cNvPr id="105509" name="Oval 37"/>
            <p:cNvSpPr>
              <a:spLocks noChangeArrowheads="1"/>
            </p:cNvSpPr>
            <p:nvPr/>
          </p:nvSpPr>
          <p:spPr bwMode="auto">
            <a:xfrm>
              <a:off x="2450" y="1223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0" name="Text Box 38"/>
            <p:cNvSpPr txBox="1">
              <a:spLocks noChangeArrowheads="1"/>
            </p:cNvSpPr>
            <p:nvPr/>
          </p:nvSpPr>
          <p:spPr bwMode="auto">
            <a:xfrm>
              <a:off x="2377" y="1219"/>
              <a:ext cx="672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66"/>
                  </a:solidFill>
                </a:rPr>
                <a:t>Moses</a:t>
              </a:r>
            </a:p>
          </p:txBody>
        </p:sp>
      </p:grpSp>
      <p:grpSp>
        <p:nvGrpSpPr>
          <p:cNvPr id="105511" name="Group 39"/>
          <p:cNvGrpSpPr>
            <a:grpSpLocks/>
          </p:cNvGrpSpPr>
          <p:nvPr/>
        </p:nvGrpSpPr>
        <p:grpSpPr bwMode="auto">
          <a:xfrm>
            <a:off x="2400300" y="4983163"/>
            <a:ext cx="1066800" cy="350837"/>
            <a:chOff x="1056" y="3043"/>
            <a:chExt cx="672" cy="221"/>
          </a:xfrm>
        </p:grpSpPr>
        <p:sp>
          <p:nvSpPr>
            <p:cNvPr id="105512" name="Oval 40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3" name="Text Box 41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Jesus</a:t>
              </a:r>
            </a:p>
          </p:txBody>
        </p:sp>
      </p:grpSp>
      <p:grpSp>
        <p:nvGrpSpPr>
          <p:cNvPr id="105514" name="Group 42"/>
          <p:cNvGrpSpPr>
            <a:grpSpLocks/>
          </p:cNvGrpSpPr>
          <p:nvPr/>
        </p:nvGrpSpPr>
        <p:grpSpPr bwMode="auto">
          <a:xfrm>
            <a:off x="2400300" y="4398963"/>
            <a:ext cx="1066800" cy="325437"/>
            <a:chOff x="1056" y="1511"/>
            <a:chExt cx="672" cy="205"/>
          </a:xfrm>
        </p:grpSpPr>
        <p:sp>
          <p:nvSpPr>
            <p:cNvPr id="105515" name="Oval 43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6" name="Text Box 44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Malachi</a:t>
              </a:r>
            </a:p>
          </p:txBody>
        </p:sp>
      </p:grpSp>
      <p:grpSp>
        <p:nvGrpSpPr>
          <p:cNvPr id="105517" name="Group 45"/>
          <p:cNvGrpSpPr>
            <a:grpSpLocks/>
          </p:cNvGrpSpPr>
          <p:nvPr/>
        </p:nvGrpSpPr>
        <p:grpSpPr bwMode="auto">
          <a:xfrm>
            <a:off x="2400300" y="1325563"/>
            <a:ext cx="1219200" cy="350837"/>
            <a:chOff x="1488" y="816"/>
            <a:chExt cx="768" cy="221"/>
          </a:xfrm>
        </p:grpSpPr>
        <p:sp>
          <p:nvSpPr>
            <p:cNvPr id="105518" name="Line 46"/>
            <p:cNvSpPr>
              <a:spLocks noChangeShapeType="1"/>
            </p:cNvSpPr>
            <p:nvPr/>
          </p:nvSpPr>
          <p:spPr bwMode="auto">
            <a:xfrm>
              <a:off x="1968" y="927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5519" name="Group 47"/>
            <p:cNvGrpSpPr>
              <a:grpSpLocks/>
            </p:cNvGrpSpPr>
            <p:nvPr/>
          </p:nvGrpSpPr>
          <p:grpSpPr bwMode="auto">
            <a:xfrm>
              <a:off x="1488" y="816"/>
              <a:ext cx="672" cy="221"/>
              <a:chOff x="1582" y="835"/>
              <a:chExt cx="672" cy="221"/>
            </a:xfrm>
          </p:grpSpPr>
          <p:sp>
            <p:nvSpPr>
              <p:cNvPr id="105520" name="Oval 48"/>
              <p:cNvSpPr>
                <a:spLocks noChangeArrowheads="1"/>
              </p:cNvSpPr>
              <p:nvPr/>
            </p:nvSpPr>
            <p:spPr bwMode="auto">
              <a:xfrm>
                <a:off x="1655" y="84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21" name="Text Box 49"/>
              <p:cNvSpPr txBox="1">
                <a:spLocks noChangeArrowheads="1"/>
              </p:cNvSpPr>
              <p:nvPr/>
            </p:nvSpPr>
            <p:spPr bwMode="auto">
              <a:xfrm>
                <a:off x="1582" y="835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Jacob</a:t>
                </a:r>
              </a:p>
            </p:txBody>
          </p:sp>
        </p:grpSp>
      </p:grpSp>
      <p:grpSp>
        <p:nvGrpSpPr>
          <p:cNvPr id="105522" name="Group 50"/>
          <p:cNvGrpSpPr>
            <a:grpSpLocks/>
          </p:cNvGrpSpPr>
          <p:nvPr/>
        </p:nvGrpSpPr>
        <p:grpSpPr bwMode="auto">
          <a:xfrm>
            <a:off x="2400300" y="2544763"/>
            <a:ext cx="1066800" cy="350837"/>
            <a:chOff x="2304" y="1603"/>
            <a:chExt cx="672" cy="221"/>
          </a:xfrm>
        </p:grpSpPr>
        <p:sp>
          <p:nvSpPr>
            <p:cNvPr id="105523" name="Oval 51"/>
            <p:cNvSpPr>
              <a:spLocks noChangeArrowheads="1"/>
            </p:cNvSpPr>
            <p:nvPr/>
          </p:nvSpPr>
          <p:spPr bwMode="auto">
            <a:xfrm>
              <a:off x="2377" y="16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4" name="Text Box 52"/>
            <p:cNvSpPr txBox="1">
              <a:spLocks noChangeArrowheads="1"/>
            </p:cNvSpPr>
            <p:nvPr/>
          </p:nvSpPr>
          <p:spPr bwMode="auto">
            <a:xfrm>
              <a:off x="2304" y="160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Saul</a:t>
              </a:r>
            </a:p>
          </p:txBody>
        </p:sp>
      </p:grpSp>
      <p:sp>
        <p:nvSpPr>
          <p:cNvPr id="105525" name="WordArt 53"/>
          <p:cNvSpPr>
            <a:spLocks noChangeArrowheads="1" noChangeShapeType="1" noTextEdit="1"/>
          </p:cNvSpPr>
          <p:nvPr/>
        </p:nvSpPr>
        <p:spPr bwMode="auto">
          <a:xfrm>
            <a:off x="3086100" y="29765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105526" name="WordArt 54"/>
          <p:cNvSpPr>
            <a:spLocks noChangeArrowheads="1" noChangeShapeType="1" noTextEdit="1"/>
          </p:cNvSpPr>
          <p:nvPr/>
        </p:nvSpPr>
        <p:spPr bwMode="auto">
          <a:xfrm>
            <a:off x="3086100" y="23622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5527" name="WordArt 55"/>
          <p:cNvSpPr>
            <a:spLocks noChangeArrowheads="1" noChangeShapeType="1" noTextEdit="1"/>
          </p:cNvSpPr>
          <p:nvPr/>
        </p:nvSpPr>
        <p:spPr bwMode="auto">
          <a:xfrm>
            <a:off x="3086100" y="35925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5528" name="WordArt 56"/>
          <p:cNvSpPr>
            <a:spLocks noChangeArrowheads="1" noChangeShapeType="1" noTextEdit="1"/>
          </p:cNvSpPr>
          <p:nvPr/>
        </p:nvSpPr>
        <p:spPr bwMode="auto">
          <a:xfrm>
            <a:off x="3086100" y="4800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5529" name="WordArt 57"/>
          <p:cNvSpPr>
            <a:spLocks noChangeArrowheads="1" noChangeShapeType="1" noTextEdit="1"/>
          </p:cNvSpPr>
          <p:nvPr/>
        </p:nvSpPr>
        <p:spPr bwMode="auto">
          <a:xfrm>
            <a:off x="3086100" y="1752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5530" name="WordArt 58"/>
          <p:cNvSpPr>
            <a:spLocks noChangeArrowheads="1" noChangeShapeType="1" noTextEdit="1"/>
          </p:cNvSpPr>
          <p:nvPr/>
        </p:nvSpPr>
        <p:spPr bwMode="auto">
          <a:xfrm>
            <a:off x="3092450" y="41814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sp>
        <p:nvSpPr>
          <p:cNvPr id="105531" name="Text Box 59"/>
          <p:cNvSpPr txBox="1">
            <a:spLocks noChangeArrowheads="1"/>
          </p:cNvSpPr>
          <p:nvPr/>
        </p:nvSpPr>
        <p:spPr bwMode="auto">
          <a:xfrm>
            <a:off x="5638800" y="16144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Roman Persecution</a:t>
            </a:r>
          </a:p>
        </p:txBody>
      </p:sp>
      <p:sp>
        <p:nvSpPr>
          <p:cNvPr id="105532" name="Text Box 60"/>
          <p:cNvSpPr txBox="1">
            <a:spLocks noChangeArrowheads="1"/>
          </p:cNvSpPr>
          <p:nvPr/>
        </p:nvSpPr>
        <p:spPr bwMode="auto">
          <a:xfrm>
            <a:off x="5638800" y="2224088"/>
            <a:ext cx="2514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Regional Leadership</a:t>
            </a:r>
          </a:p>
        </p:txBody>
      </p:sp>
      <p:sp>
        <p:nvSpPr>
          <p:cNvPr id="105533" name="Text Box 61"/>
          <p:cNvSpPr txBox="1">
            <a:spLocks noChangeArrowheads="1"/>
          </p:cNvSpPr>
          <p:nvPr/>
        </p:nvSpPr>
        <p:spPr bwMode="auto">
          <a:xfrm>
            <a:off x="5638800" y="2849563"/>
            <a:ext cx="2057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Christian Empire</a:t>
            </a:r>
          </a:p>
        </p:txBody>
      </p:sp>
      <p:sp>
        <p:nvSpPr>
          <p:cNvPr id="105534" name="Text Box 62"/>
          <p:cNvSpPr txBox="1">
            <a:spLocks noChangeArrowheads="1"/>
          </p:cNvSpPr>
          <p:nvPr/>
        </p:nvSpPr>
        <p:spPr bwMode="auto">
          <a:xfrm>
            <a:off x="5638800" y="3443288"/>
            <a:ext cx="2133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Divided Kingdom</a:t>
            </a:r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5181600" y="2111375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37" name="Line 65"/>
          <p:cNvSpPr>
            <a:spLocks noChangeShapeType="1"/>
          </p:cNvSpPr>
          <p:nvPr/>
        </p:nvSpPr>
        <p:spPr bwMode="auto">
          <a:xfrm>
            <a:off x="5181600" y="1490663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38" name="WordArt 66"/>
          <p:cNvSpPr>
            <a:spLocks noChangeArrowheads="1" noChangeShapeType="1" noTextEdit="1"/>
          </p:cNvSpPr>
          <p:nvPr/>
        </p:nvSpPr>
        <p:spPr bwMode="auto">
          <a:xfrm>
            <a:off x="5068888" y="1754188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>
            <a:off x="54102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40" name="WordArt 68"/>
          <p:cNvSpPr>
            <a:spLocks noChangeArrowheads="1" noChangeShapeType="1" noTextEdit="1"/>
          </p:cNvSpPr>
          <p:nvPr/>
        </p:nvSpPr>
        <p:spPr bwMode="auto">
          <a:xfrm>
            <a:off x="5068888" y="23479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5541" name="Line 69"/>
          <p:cNvSpPr>
            <a:spLocks noChangeShapeType="1"/>
          </p:cNvSpPr>
          <p:nvPr/>
        </p:nvSpPr>
        <p:spPr bwMode="auto">
          <a:xfrm>
            <a:off x="5181600" y="27209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>
            <a:off x="54102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>
            <a:off x="5410200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44" name="Line 72"/>
          <p:cNvSpPr>
            <a:spLocks noChangeShapeType="1"/>
          </p:cNvSpPr>
          <p:nvPr/>
        </p:nvSpPr>
        <p:spPr bwMode="auto">
          <a:xfrm>
            <a:off x="5410200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45" name="Line 73"/>
          <p:cNvSpPr>
            <a:spLocks noChangeShapeType="1"/>
          </p:cNvSpPr>
          <p:nvPr/>
        </p:nvSpPr>
        <p:spPr bwMode="auto">
          <a:xfrm>
            <a:off x="5410200" y="39624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381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46" name="WordArt 74"/>
          <p:cNvSpPr>
            <a:spLocks noChangeArrowheads="1" noChangeShapeType="1" noTextEdit="1"/>
          </p:cNvSpPr>
          <p:nvPr/>
        </p:nvSpPr>
        <p:spPr bwMode="auto">
          <a:xfrm>
            <a:off x="5068888" y="2962275"/>
            <a:ext cx="271462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105547" name="Line 75"/>
          <p:cNvSpPr>
            <a:spLocks noChangeShapeType="1"/>
          </p:cNvSpPr>
          <p:nvPr/>
        </p:nvSpPr>
        <p:spPr bwMode="auto">
          <a:xfrm>
            <a:off x="5181600" y="33305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48" name="Line 76"/>
          <p:cNvSpPr>
            <a:spLocks noChangeShapeType="1"/>
          </p:cNvSpPr>
          <p:nvPr/>
        </p:nvSpPr>
        <p:spPr bwMode="auto">
          <a:xfrm>
            <a:off x="5181600" y="39401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49" name="WordArt 77"/>
          <p:cNvSpPr>
            <a:spLocks noChangeArrowheads="1" noChangeShapeType="1" noTextEdit="1"/>
          </p:cNvSpPr>
          <p:nvPr/>
        </p:nvSpPr>
        <p:spPr bwMode="auto">
          <a:xfrm>
            <a:off x="5068888" y="35671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5550" name="WordArt 78"/>
          <p:cNvSpPr>
            <a:spLocks noChangeArrowheads="1" noChangeShapeType="1" noTextEdit="1"/>
          </p:cNvSpPr>
          <p:nvPr/>
        </p:nvSpPr>
        <p:spPr bwMode="auto">
          <a:xfrm>
            <a:off x="5075238" y="418306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sp>
        <p:nvSpPr>
          <p:cNvPr id="105551" name="Line 79"/>
          <p:cNvSpPr>
            <a:spLocks noChangeShapeType="1"/>
          </p:cNvSpPr>
          <p:nvPr/>
        </p:nvSpPr>
        <p:spPr bwMode="auto">
          <a:xfrm>
            <a:off x="51816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5552" name="Group 80"/>
          <p:cNvGrpSpPr>
            <a:grpSpLocks/>
          </p:cNvGrpSpPr>
          <p:nvPr/>
        </p:nvGrpSpPr>
        <p:grpSpPr bwMode="auto">
          <a:xfrm>
            <a:off x="4379913" y="2530475"/>
            <a:ext cx="835025" cy="368300"/>
            <a:chOff x="2686" y="1594"/>
            <a:chExt cx="526" cy="232"/>
          </a:xfrm>
        </p:grpSpPr>
        <p:sp>
          <p:nvSpPr>
            <p:cNvPr id="105553" name="Oval 81"/>
            <p:cNvSpPr>
              <a:spLocks noChangeArrowheads="1"/>
            </p:cNvSpPr>
            <p:nvPr/>
          </p:nvSpPr>
          <p:spPr bwMode="auto">
            <a:xfrm>
              <a:off x="2686" y="1594"/>
              <a:ext cx="526" cy="23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54" name="Text Box 82"/>
            <p:cNvSpPr txBox="1">
              <a:spLocks noChangeArrowheads="1"/>
            </p:cNvSpPr>
            <p:nvPr/>
          </p:nvSpPr>
          <p:spPr bwMode="auto">
            <a:xfrm>
              <a:off x="2710" y="1616"/>
              <a:ext cx="480" cy="2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Charle-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magne</a:t>
              </a:r>
            </a:p>
          </p:txBody>
        </p:sp>
      </p:grpSp>
      <p:grpSp>
        <p:nvGrpSpPr>
          <p:cNvPr id="105555" name="Group 83"/>
          <p:cNvGrpSpPr>
            <a:grpSpLocks/>
          </p:cNvGrpSpPr>
          <p:nvPr/>
        </p:nvGrpSpPr>
        <p:grpSpPr bwMode="auto">
          <a:xfrm>
            <a:off x="4189413" y="1960563"/>
            <a:ext cx="1066800" cy="325437"/>
            <a:chOff x="2566" y="1235"/>
            <a:chExt cx="672" cy="205"/>
          </a:xfrm>
        </p:grpSpPr>
        <p:sp>
          <p:nvSpPr>
            <p:cNvPr id="105556" name="Oval 84"/>
            <p:cNvSpPr>
              <a:spLocks noChangeArrowheads="1"/>
            </p:cNvSpPr>
            <p:nvPr/>
          </p:nvSpPr>
          <p:spPr bwMode="auto">
            <a:xfrm>
              <a:off x="2578" y="1235"/>
              <a:ext cx="647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57" name="Text Box 85"/>
            <p:cNvSpPr txBox="1">
              <a:spLocks noChangeArrowheads="1"/>
            </p:cNvSpPr>
            <p:nvPr/>
          </p:nvSpPr>
          <p:spPr bwMode="auto">
            <a:xfrm>
              <a:off x="2566" y="1242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66"/>
                  </a:solidFill>
                </a:rPr>
                <a:t>Augustine</a:t>
              </a:r>
            </a:p>
          </p:txBody>
        </p:sp>
      </p:grpSp>
      <p:grpSp>
        <p:nvGrpSpPr>
          <p:cNvPr id="105558" name="Group 86"/>
          <p:cNvGrpSpPr>
            <a:grpSpLocks/>
          </p:cNvGrpSpPr>
          <p:nvPr/>
        </p:nvGrpSpPr>
        <p:grpSpPr bwMode="auto">
          <a:xfrm>
            <a:off x="4303713" y="1325563"/>
            <a:ext cx="1066800" cy="350837"/>
            <a:chOff x="2638" y="816"/>
            <a:chExt cx="672" cy="221"/>
          </a:xfrm>
        </p:grpSpPr>
        <p:sp>
          <p:nvSpPr>
            <p:cNvPr id="105559" name="Oval 87"/>
            <p:cNvSpPr>
              <a:spLocks noChangeArrowheads="1"/>
            </p:cNvSpPr>
            <p:nvPr/>
          </p:nvSpPr>
          <p:spPr bwMode="auto">
            <a:xfrm>
              <a:off x="2711" y="824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60" name="Text Box 88"/>
            <p:cNvSpPr txBox="1">
              <a:spLocks noChangeArrowheads="1"/>
            </p:cNvSpPr>
            <p:nvPr/>
          </p:nvSpPr>
          <p:spPr bwMode="auto">
            <a:xfrm>
              <a:off x="2638" y="816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Jesus</a:t>
              </a:r>
            </a:p>
          </p:txBody>
        </p:sp>
      </p:grpSp>
      <p:grpSp>
        <p:nvGrpSpPr>
          <p:cNvPr id="105561" name="Group 89"/>
          <p:cNvGrpSpPr>
            <a:grpSpLocks/>
          </p:cNvGrpSpPr>
          <p:nvPr/>
        </p:nvGrpSpPr>
        <p:grpSpPr bwMode="auto">
          <a:xfrm>
            <a:off x="495300" y="0"/>
            <a:ext cx="1943100" cy="6858000"/>
            <a:chOff x="312" y="0"/>
            <a:chExt cx="1224" cy="4320"/>
          </a:xfrm>
        </p:grpSpPr>
        <p:sp>
          <p:nvSpPr>
            <p:cNvPr id="105562" name="Rectangle 90"/>
            <p:cNvSpPr>
              <a:spLocks noChangeArrowheads="1"/>
            </p:cNvSpPr>
            <p:nvPr/>
          </p:nvSpPr>
          <p:spPr bwMode="auto">
            <a:xfrm>
              <a:off x="336" y="0"/>
              <a:ext cx="120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EC9D"/>
                </a:gs>
                <a:gs pos="100000">
                  <a:schemeClr val="bg1"/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05563" name="Picture 91" descr="Captive - The people of Naphtali carried into captivity by the Assyrians"/>
            <p:cNvPicPr>
              <a:picLocks noChangeAspect="1" noChangeArrowheads="1"/>
            </p:cNvPicPr>
            <p:nvPr/>
          </p:nvPicPr>
          <p:blipFill>
            <a:blip r:embed="rId3">
              <a:lum bright="18000" contrast="18000"/>
            </a:blip>
            <a:srcRect l="1492" t="1782" r="5229" b="2367"/>
            <a:stretch>
              <a:fillRect/>
            </a:stretch>
          </p:blipFill>
          <p:spPr bwMode="auto">
            <a:xfrm>
              <a:off x="312" y="1440"/>
              <a:ext cx="1224" cy="10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5564" name="Picture 92" descr="Foundation - The Jewish people rejoicing on their return from captivity, and on their laying the foundation of the second temple"/>
            <p:cNvPicPr>
              <a:picLocks noChangeAspect="1" noChangeArrowheads="1"/>
            </p:cNvPicPr>
            <p:nvPr/>
          </p:nvPicPr>
          <p:blipFill>
            <a:blip r:embed="rId4"/>
            <a:srcRect l="-72" t="-4114" r="9262"/>
            <a:stretch>
              <a:fillRect/>
            </a:stretch>
          </p:blipFill>
          <p:spPr bwMode="auto">
            <a:xfrm>
              <a:off x="312" y="2489"/>
              <a:ext cx="1224" cy="101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5565" name="Group 93"/>
          <p:cNvGrpSpPr>
            <a:grpSpLocks/>
          </p:cNvGrpSpPr>
          <p:nvPr/>
        </p:nvGrpSpPr>
        <p:grpSpPr bwMode="auto">
          <a:xfrm>
            <a:off x="2219325" y="304800"/>
            <a:ext cx="1752600" cy="762000"/>
            <a:chOff x="1350" y="192"/>
            <a:chExt cx="1104" cy="480"/>
          </a:xfrm>
        </p:grpSpPr>
        <p:sp>
          <p:nvSpPr>
            <p:cNvPr id="105566" name="AutoShape 94"/>
            <p:cNvSpPr>
              <a:spLocks noChangeArrowheads="1"/>
            </p:cNvSpPr>
            <p:nvPr/>
          </p:nvSpPr>
          <p:spPr bwMode="auto">
            <a:xfrm>
              <a:off x="1350" y="192"/>
              <a:ext cx="110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67" name="Text Box 95"/>
            <p:cNvSpPr txBox="1">
              <a:spLocks noChangeArrowheads="1"/>
            </p:cNvSpPr>
            <p:nvPr/>
          </p:nvSpPr>
          <p:spPr bwMode="auto">
            <a:xfrm>
              <a:off x="1350" y="259"/>
              <a:ext cx="1104" cy="3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105568" name="Group 96"/>
          <p:cNvGrpSpPr>
            <a:grpSpLocks/>
          </p:cNvGrpSpPr>
          <p:nvPr/>
        </p:nvGrpSpPr>
        <p:grpSpPr bwMode="auto">
          <a:xfrm>
            <a:off x="304800" y="304800"/>
            <a:ext cx="1828800" cy="762000"/>
            <a:chOff x="144" y="192"/>
            <a:chExt cx="1152" cy="480"/>
          </a:xfrm>
        </p:grpSpPr>
        <p:sp>
          <p:nvSpPr>
            <p:cNvPr id="105569" name="AutoShape 97"/>
            <p:cNvSpPr>
              <a:spLocks noChangeArrowheads="1"/>
            </p:cNvSpPr>
            <p:nvPr/>
          </p:nvSpPr>
          <p:spPr bwMode="auto">
            <a:xfrm>
              <a:off x="144" y="192"/>
              <a:ext cx="114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0" name="Text Box 98"/>
            <p:cNvSpPr txBox="1">
              <a:spLocks noChangeArrowheads="1"/>
            </p:cNvSpPr>
            <p:nvPr/>
          </p:nvSpPr>
          <p:spPr bwMode="auto">
            <a:xfrm>
              <a:off x="144" y="202"/>
              <a:ext cx="1152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sp>
        <p:nvSpPr>
          <p:cNvPr id="105571" name="Rectangle 99"/>
          <p:cNvSpPr>
            <a:spLocks noChangeArrowheads="1"/>
          </p:cNvSpPr>
          <p:nvPr/>
        </p:nvSpPr>
        <p:spPr bwMode="auto">
          <a:xfrm>
            <a:off x="0" y="0"/>
            <a:ext cx="40386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94000"/>
                </a:schemeClr>
              </a:gs>
              <a:gs pos="50000">
                <a:srgbClr val="FFEC9D">
                  <a:alpha val="94000"/>
                </a:srgbClr>
              </a:gs>
              <a:gs pos="100000">
                <a:schemeClr val="bg1">
                  <a:alpha val="94000"/>
                </a:schemeClr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5572" name="Picture 100" descr="Luther posts his 95 Theses"/>
          <p:cNvPicPr>
            <a:picLocks noChangeAspect="1" noChangeArrowheads="1"/>
          </p:cNvPicPr>
          <p:nvPr/>
        </p:nvPicPr>
        <p:blipFill>
          <a:blip r:embed="rId5"/>
          <a:srcRect l="3354" t="1724" r="2725"/>
          <a:stretch>
            <a:fillRect/>
          </a:stretch>
        </p:blipFill>
        <p:spPr bwMode="auto">
          <a:xfrm>
            <a:off x="1943100" y="1143000"/>
            <a:ext cx="2019300" cy="4419600"/>
          </a:xfrm>
          <a:prstGeom prst="rect">
            <a:avLst/>
          </a:prstGeom>
          <a:noFill/>
        </p:spPr>
      </p:pic>
      <p:sp>
        <p:nvSpPr>
          <p:cNvPr id="105576" name="Rectangle 104"/>
          <p:cNvSpPr>
            <a:spLocks noChangeArrowheads="1"/>
          </p:cNvSpPr>
          <p:nvPr/>
        </p:nvSpPr>
        <p:spPr bwMode="auto">
          <a:xfrm>
            <a:off x="5638800" y="0"/>
            <a:ext cx="3505200" cy="6858000"/>
          </a:xfrm>
          <a:prstGeom prst="rect">
            <a:avLst/>
          </a:prstGeom>
          <a:gradFill rotWithShape="1">
            <a:gsLst>
              <a:gs pos="0">
                <a:srgbClr val="FFFFFF">
                  <a:alpha val="94000"/>
                </a:srgbClr>
              </a:gs>
              <a:gs pos="50000">
                <a:srgbClr val="FFEC9D">
                  <a:alpha val="94000"/>
                </a:srgbClr>
              </a:gs>
              <a:gs pos="100000">
                <a:srgbClr val="FFFFFF">
                  <a:alpha val="94000"/>
                </a:srgbClr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535" name="Text Box 63"/>
          <p:cNvSpPr txBox="1">
            <a:spLocks noChangeArrowheads="1"/>
          </p:cNvSpPr>
          <p:nvPr/>
        </p:nvSpPr>
        <p:spPr bwMode="auto">
          <a:xfrm>
            <a:off x="5638800" y="4052888"/>
            <a:ext cx="2590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Papal exile and return</a:t>
            </a:r>
          </a:p>
        </p:txBody>
      </p:sp>
      <p:sp>
        <p:nvSpPr>
          <p:cNvPr id="105573" name="Rectangle 101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4" name="Text Box 102"/>
          <p:cNvSpPr txBox="1">
            <a:spLocks noChangeArrowheads="1"/>
          </p:cNvSpPr>
          <p:nvPr/>
        </p:nvSpPr>
        <p:spPr bwMode="auto">
          <a:xfrm>
            <a:off x="1784350" y="5791200"/>
            <a:ext cx="5835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Its purpose was to restore the </a:t>
            </a:r>
            <a:r>
              <a:rPr lang="en-US" sz="2000" b="1" u="sng">
                <a:solidFill>
                  <a:schemeClr val="bg1"/>
                </a:solidFill>
                <a:latin typeface="Arial Narrow" pitchFamily="34" charset="0"/>
              </a:rPr>
              <a:t>210-year</a:t>
            </a: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 period of Israel’s exile and return through parallel indemnity conditions.</a:t>
            </a:r>
            <a:endParaRPr lang="en-US" sz="2000" u="sng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5577" name="AutoShape 105" descr="Avignon papal palace"/>
          <p:cNvSpPr>
            <a:spLocks noChangeArrowheads="1"/>
          </p:cNvSpPr>
          <p:nvPr/>
        </p:nvSpPr>
        <p:spPr bwMode="auto">
          <a:xfrm rot="-361844">
            <a:off x="5867400" y="2435225"/>
            <a:ext cx="1525588" cy="1525588"/>
          </a:xfrm>
          <a:prstGeom prst="flowChartDocument">
            <a:avLst/>
          </a:prstGeom>
          <a:blipFill dpi="0" rotWithShape="1">
            <a:blip r:embed="rId6" cstate="print"/>
            <a:srcRect/>
            <a:stretch>
              <a:fillRect r="-33333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8" name="AutoShape 106" descr="St"/>
          <p:cNvSpPr>
            <a:spLocks noChangeArrowheads="1"/>
          </p:cNvSpPr>
          <p:nvPr/>
        </p:nvSpPr>
        <p:spPr bwMode="auto">
          <a:xfrm rot="254794">
            <a:off x="7235825" y="2435225"/>
            <a:ext cx="1527175" cy="1527175"/>
          </a:xfrm>
          <a:prstGeom prst="flowChartManualInput">
            <a:avLst/>
          </a:prstGeom>
          <a:blipFill dpi="0" rotWithShape="1">
            <a:blip r:embed="rId7"/>
            <a:srcRect/>
            <a:stretch>
              <a:fillRect b="-17857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79" name="Oval 107" descr="Pope Clement V - 1305–1314"/>
          <p:cNvSpPr>
            <a:spLocks noChangeArrowheads="1"/>
          </p:cNvSpPr>
          <p:nvPr/>
        </p:nvSpPr>
        <p:spPr bwMode="auto">
          <a:xfrm>
            <a:off x="6540500" y="1941513"/>
            <a:ext cx="1163638" cy="1160462"/>
          </a:xfrm>
          <a:prstGeom prst="ellipse">
            <a:avLst/>
          </a:prstGeom>
          <a:blipFill dpi="0" rotWithShape="1">
            <a:blip r:embed="rId8"/>
            <a:srcRect/>
            <a:stretch>
              <a:fillRect b="-4308"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97" name="Group 25"/>
          <p:cNvGrpSpPr>
            <a:grpSpLocks/>
          </p:cNvGrpSpPr>
          <p:nvPr/>
        </p:nvGrpSpPr>
        <p:grpSpPr bwMode="auto">
          <a:xfrm>
            <a:off x="4038600" y="304800"/>
            <a:ext cx="1981200" cy="762000"/>
            <a:chOff x="2496" y="192"/>
            <a:chExt cx="1248" cy="480"/>
          </a:xfrm>
        </p:grpSpPr>
        <p:sp>
          <p:nvSpPr>
            <p:cNvPr id="105498" name="AutoShape 26"/>
            <p:cNvSpPr>
              <a:spLocks noChangeArrowheads="1"/>
            </p:cNvSpPr>
            <p:nvPr/>
          </p:nvSpPr>
          <p:spPr bwMode="auto">
            <a:xfrm>
              <a:off x="2520" y="192"/>
              <a:ext cx="120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9" name="Text Box 27"/>
            <p:cNvSpPr txBox="1">
              <a:spLocks noChangeArrowheads="1"/>
            </p:cNvSpPr>
            <p:nvPr/>
          </p:nvSpPr>
          <p:spPr bwMode="auto">
            <a:xfrm>
              <a:off x="2496" y="202"/>
              <a:ext cx="124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Prolongation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5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5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5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5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0553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" presetClass="emph" presetSubtype="2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30" grpId="0" animBg="1"/>
      <p:bldP spid="105530" grpId="1" animBg="1"/>
      <p:bldP spid="105571" grpId="0" animBg="1"/>
      <p:bldP spid="105576" grpId="0" animBg="1"/>
      <p:bldP spid="105574" grpId="0"/>
      <p:bldP spid="105577" grpId="0" animBg="1"/>
      <p:bldP spid="105578" grpId="0" animBg="1"/>
      <p:bldP spid="10557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Martin Luther"/>
          <p:cNvPicPr>
            <a:picLocks noChangeAspect="1" noChangeArrowheads="1"/>
          </p:cNvPicPr>
          <p:nvPr/>
        </p:nvPicPr>
        <p:blipFill>
          <a:blip r:embed="rId3" cstate="print"/>
          <a:srcRect l="5649" r="5760" b="4347"/>
          <a:stretch>
            <a:fillRect/>
          </a:stretch>
        </p:blipFill>
        <p:spPr bwMode="auto">
          <a:xfrm>
            <a:off x="3695700" y="3276600"/>
            <a:ext cx="1714500" cy="2286000"/>
          </a:xfrm>
          <a:prstGeom prst="rect">
            <a:avLst/>
          </a:prstGeom>
          <a:noFill/>
        </p:spPr>
      </p:pic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4038600" y="304800"/>
            <a:ext cx="1981200" cy="762000"/>
            <a:chOff x="2496" y="192"/>
            <a:chExt cx="1248" cy="480"/>
          </a:xfrm>
        </p:grpSpPr>
        <p:sp>
          <p:nvSpPr>
            <p:cNvPr id="107524" name="AutoShape 4"/>
            <p:cNvSpPr>
              <a:spLocks noChangeArrowheads="1"/>
            </p:cNvSpPr>
            <p:nvPr/>
          </p:nvSpPr>
          <p:spPr bwMode="auto">
            <a:xfrm>
              <a:off x="2520" y="192"/>
              <a:ext cx="120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25" name="Text Box 5"/>
            <p:cNvSpPr txBox="1">
              <a:spLocks noChangeArrowheads="1"/>
            </p:cNvSpPr>
            <p:nvPr/>
          </p:nvSpPr>
          <p:spPr bwMode="auto">
            <a:xfrm>
              <a:off x="2496" y="202"/>
              <a:ext cx="124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Prolongation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3162300" y="2103438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3465513" y="2667000"/>
            <a:ext cx="0" cy="2484438"/>
          </a:xfrm>
          <a:prstGeom prst="line">
            <a:avLst/>
          </a:prstGeom>
          <a:noFill/>
          <a:ln w="28575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3465513" y="1554163"/>
            <a:ext cx="1587" cy="119856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635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3314700" y="33528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3314700" y="39624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31623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3162300" y="27320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3162300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7534" name="Group 14"/>
          <p:cNvGrpSpPr>
            <a:grpSpLocks/>
          </p:cNvGrpSpPr>
          <p:nvPr/>
        </p:nvGrpSpPr>
        <p:grpSpPr bwMode="auto">
          <a:xfrm>
            <a:off x="2400300" y="1935163"/>
            <a:ext cx="1066800" cy="336550"/>
            <a:chOff x="2377" y="1219"/>
            <a:chExt cx="672" cy="212"/>
          </a:xfrm>
        </p:grpSpPr>
        <p:sp>
          <p:nvSpPr>
            <p:cNvPr id="107535" name="Oval 15"/>
            <p:cNvSpPr>
              <a:spLocks noChangeArrowheads="1"/>
            </p:cNvSpPr>
            <p:nvPr/>
          </p:nvSpPr>
          <p:spPr bwMode="auto">
            <a:xfrm>
              <a:off x="2450" y="1223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6" name="Text Box 16"/>
            <p:cNvSpPr txBox="1">
              <a:spLocks noChangeArrowheads="1"/>
            </p:cNvSpPr>
            <p:nvPr/>
          </p:nvSpPr>
          <p:spPr bwMode="auto">
            <a:xfrm>
              <a:off x="2377" y="1219"/>
              <a:ext cx="672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66"/>
                  </a:solidFill>
                </a:rPr>
                <a:t>Moses</a:t>
              </a:r>
            </a:p>
          </p:txBody>
        </p:sp>
      </p:grpSp>
      <p:grpSp>
        <p:nvGrpSpPr>
          <p:cNvPr id="107537" name="Group 17"/>
          <p:cNvGrpSpPr>
            <a:grpSpLocks/>
          </p:cNvGrpSpPr>
          <p:nvPr/>
        </p:nvGrpSpPr>
        <p:grpSpPr bwMode="auto">
          <a:xfrm>
            <a:off x="2400300" y="4983163"/>
            <a:ext cx="1066800" cy="350837"/>
            <a:chOff x="1056" y="3043"/>
            <a:chExt cx="672" cy="221"/>
          </a:xfrm>
        </p:grpSpPr>
        <p:sp>
          <p:nvSpPr>
            <p:cNvPr id="107538" name="Oval 18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9" name="Text Box 19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Jesus</a:t>
              </a:r>
            </a:p>
          </p:txBody>
        </p:sp>
      </p:grpSp>
      <p:grpSp>
        <p:nvGrpSpPr>
          <p:cNvPr id="107540" name="Group 20"/>
          <p:cNvGrpSpPr>
            <a:grpSpLocks/>
          </p:cNvGrpSpPr>
          <p:nvPr/>
        </p:nvGrpSpPr>
        <p:grpSpPr bwMode="auto">
          <a:xfrm>
            <a:off x="2400300" y="4398963"/>
            <a:ext cx="1066800" cy="325437"/>
            <a:chOff x="1056" y="1511"/>
            <a:chExt cx="672" cy="205"/>
          </a:xfrm>
        </p:grpSpPr>
        <p:sp>
          <p:nvSpPr>
            <p:cNvPr id="107541" name="Oval 21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2" name="Text Box 22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Malachi</a:t>
              </a:r>
            </a:p>
          </p:txBody>
        </p:sp>
      </p:grpSp>
      <p:grpSp>
        <p:nvGrpSpPr>
          <p:cNvPr id="107543" name="Group 23"/>
          <p:cNvGrpSpPr>
            <a:grpSpLocks/>
          </p:cNvGrpSpPr>
          <p:nvPr/>
        </p:nvGrpSpPr>
        <p:grpSpPr bwMode="auto">
          <a:xfrm>
            <a:off x="2400300" y="1325563"/>
            <a:ext cx="1219200" cy="350837"/>
            <a:chOff x="1488" y="816"/>
            <a:chExt cx="768" cy="221"/>
          </a:xfrm>
        </p:grpSpPr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968" y="927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7545" name="Group 25"/>
            <p:cNvGrpSpPr>
              <a:grpSpLocks/>
            </p:cNvGrpSpPr>
            <p:nvPr/>
          </p:nvGrpSpPr>
          <p:grpSpPr bwMode="auto">
            <a:xfrm>
              <a:off x="1488" y="816"/>
              <a:ext cx="672" cy="221"/>
              <a:chOff x="1582" y="835"/>
              <a:chExt cx="672" cy="221"/>
            </a:xfrm>
          </p:grpSpPr>
          <p:sp>
            <p:nvSpPr>
              <p:cNvPr id="107546" name="Oval 26"/>
              <p:cNvSpPr>
                <a:spLocks noChangeArrowheads="1"/>
              </p:cNvSpPr>
              <p:nvPr/>
            </p:nvSpPr>
            <p:spPr bwMode="auto">
              <a:xfrm>
                <a:off x="1655" y="84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47" name="Text Box 27"/>
              <p:cNvSpPr txBox="1">
                <a:spLocks noChangeArrowheads="1"/>
              </p:cNvSpPr>
              <p:nvPr/>
            </p:nvSpPr>
            <p:spPr bwMode="auto">
              <a:xfrm>
                <a:off x="1582" y="835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Jacob</a:t>
                </a:r>
              </a:p>
            </p:txBody>
          </p:sp>
        </p:grpSp>
      </p:grpSp>
      <p:grpSp>
        <p:nvGrpSpPr>
          <p:cNvPr id="107548" name="Group 28"/>
          <p:cNvGrpSpPr>
            <a:grpSpLocks/>
          </p:cNvGrpSpPr>
          <p:nvPr/>
        </p:nvGrpSpPr>
        <p:grpSpPr bwMode="auto">
          <a:xfrm>
            <a:off x="2400300" y="2544763"/>
            <a:ext cx="1066800" cy="350837"/>
            <a:chOff x="2304" y="1603"/>
            <a:chExt cx="672" cy="221"/>
          </a:xfrm>
        </p:grpSpPr>
        <p:sp>
          <p:nvSpPr>
            <p:cNvPr id="107549" name="Oval 29"/>
            <p:cNvSpPr>
              <a:spLocks noChangeArrowheads="1"/>
            </p:cNvSpPr>
            <p:nvPr/>
          </p:nvSpPr>
          <p:spPr bwMode="auto">
            <a:xfrm>
              <a:off x="2377" y="16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0" name="Text Box 30"/>
            <p:cNvSpPr txBox="1">
              <a:spLocks noChangeArrowheads="1"/>
            </p:cNvSpPr>
            <p:nvPr/>
          </p:nvSpPr>
          <p:spPr bwMode="auto">
            <a:xfrm>
              <a:off x="2304" y="160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Saul</a:t>
              </a:r>
            </a:p>
          </p:txBody>
        </p:sp>
      </p:grpSp>
      <p:sp>
        <p:nvSpPr>
          <p:cNvPr id="107551" name="WordArt 31"/>
          <p:cNvSpPr>
            <a:spLocks noChangeArrowheads="1" noChangeShapeType="1" noTextEdit="1"/>
          </p:cNvSpPr>
          <p:nvPr/>
        </p:nvSpPr>
        <p:spPr bwMode="auto">
          <a:xfrm>
            <a:off x="3086100" y="29765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107552" name="WordArt 32"/>
          <p:cNvSpPr>
            <a:spLocks noChangeArrowheads="1" noChangeShapeType="1" noTextEdit="1"/>
          </p:cNvSpPr>
          <p:nvPr/>
        </p:nvSpPr>
        <p:spPr bwMode="auto">
          <a:xfrm>
            <a:off x="3086100" y="23622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7553" name="WordArt 33"/>
          <p:cNvSpPr>
            <a:spLocks noChangeArrowheads="1" noChangeShapeType="1" noTextEdit="1"/>
          </p:cNvSpPr>
          <p:nvPr/>
        </p:nvSpPr>
        <p:spPr bwMode="auto">
          <a:xfrm>
            <a:off x="3086100" y="35925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7554" name="WordArt 34"/>
          <p:cNvSpPr>
            <a:spLocks noChangeArrowheads="1" noChangeShapeType="1" noTextEdit="1"/>
          </p:cNvSpPr>
          <p:nvPr/>
        </p:nvSpPr>
        <p:spPr bwMode="auto">
          <a:xfrm>
            <a:off x="3086100" y="4800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7555" name="WordArt 35"/>
          <p:cNvSpPr>
            <a:spLocks noChangeArrowheads="1" noChangeShapeType="1" noTextEdit="1"/>
          </p:cNvSpPr>
          <p:nvPr/>
        </p:nvSpPr>
        <p:spPr bwMode="auto">
          <a:xfrm>
            <a:off x="3086100" y="1752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7556" name="WordArt 36"/>
          <p:cNvSpPr>
            <a:spLocks noChangeArrowheads="1" noChangeShapeType="1" noTextEdit="1"/>
          </p:cNvSpPr>
          <p:nvPr/>
        </p:nvSpPr>
        <p:spPr bwMode="auto">
          <a:xfrm>
            <a:off x="3092450" y="41814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5638800" y="16144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Roman Persecution</a:t>
            </a: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5638800" y="2224088"/>
            <a:ext cx="2514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Regional Leadership</a:t>
            </a:r>
          </a:p>
        </p:txBody>
      </p:sp>
      <p:sp>
        <p:nvSpPr>
          <p:cNvPr id="107559" name="Text Box 39"/>
          <p:cNvSpPr txBox="1">
            <a:spLocks noChangeArrowheads="1"/>
          </p:cNvSpPr>
          <p:nvPr/>
        </p:nvSpPr>
        <p:spPr bwMode="auto">
          <a:xfrm>
            <a:off x="5638800" y="2849563"/>
            <a:ext cx="2057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Christian Empire</a:t>
            </a:r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>
            <a:off x="5181600" y="2111375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61" name="Line 41"/>
          <p:cNvSpPr>
            <a:spLocks noChangeShapeType="1"/>
          </p:cNvSpPr>
          <p:nvPr/>
        </p:nvSpPr>
        <p:spPr bwMode="auto">
          <a:xfrm>
            <a:off x="5181600" y="1490663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62" name="WordArt 42"/>
          <p:cNvSpPr>
            <a:spLocks noChangeArrowheads="1" noChangeShapeType="1" noTextEdit="1"/>
          </p:cNvSpPr>
          <p:nvPr/>
        </p:nvSpPr>
        <p:spPr bwMode="auto">
          <a:xfrm>
            <a:off x="5068888" y="1754188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7563" name="Line 43"/>
          <p:cNvSpPr>
            <a:spLocks noChangeShapeType="1"/>
          </p:cNvSpPr>
          <p:nvPr/>
        </p:nvSpPr>
        <p:spPr bwMode="auto">
          <a:xfrm>
            <a:off x="54102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64" name="WordArt 44"/>
          <p:cNvSpPr>
            <a:spLocks noChangeArrowheads="1" noChangeShapeType="1" noTextEdit="1"/>
          </p:cNvSpPr>
          <p:nvPr/>
        </p:nvSpPr>
        <p:spPr bwMode="auto">
          <a:xfrm>
            <a:off x="5068888" y="23479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7565" name="Line 45"/>
          <p:cNvSpPr>
            <a:spLocks noChangeShapeType="1"/>
          </p:cNvSpPr>
          <p:nvPr/>
        </p:nvSpPr>
        <p:spPr bwMode="auto">
          <a:xfrm>
            <a:off x="5181600" y="27209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66" name="Line 46"/>
          <p:cNvSpPr>
            <a:spLocks noChangeShapeType="1"/>
          </p:cNvSpPr>
          <p:nvPr/>
        </p:nvSpPr>
        <p:spPr bwMode="auto">
          <a:xfrm>
            <a:off x="54102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67" name="Line 47"/>
          <p:cNvSpPr>
            <a:spLocks noChangeShapeType="1"/>
          </p:cNvSpPr>
          <p:nvPr/>
        </p:nvSpPr>
        <p:spPr bwMode="auto">
          <a:xfrm>
            <a:off x="5410200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68" name="Line 48"/>
          <p:cNvSpPr>
            <a:spLocks noChangeShapeType="1"/>
          </p:cNvSpPr>
          <p:nvPr/>
        </p:nvSpPr>
        <p:spPr bwMode="auto">
          <a:xfrm>
            <a:off x="5410200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69" name="Line 49"/>
          <p:cNvSpPr>
            <a:spLocks noChangeShapeType="1"/>
          </p:cNvSpPr>
          <p:nvPr/>
        </p:nvSpPr>
        <p:spPr bwMode="auto">
          <a:xfrm>
            <a:off x="5410200" y="39624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381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70" name="Line 50"/>
          <p:cNvSpPr>
            <a:spLocks noChangeShapeType="1"/>
          </p:cNvSpPr>
          <p:nvPr/>
        </p:nvSpPr>
        <p:spPr bwMode="auto">
          <a:xfrm>
            <a:off x="5410200" y="45720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71" name="WordArt 51"/>
          <p:cNvSpPr>
            <a:spLocks noChangeArrowheads="1" noChangeShapeType="1" noTextEdit="1"/>
          </p:cNvSpPr>
          <p:nvPr/>
        </p:nvSpPr>
        <p:spPr bwMode="auto">
          <a:xfrm>
            <a:off x="5068888" y="2962275"/>
            <a:ext cx="271462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107572" name="Line 52"/>
          <p:cNvSpPr>
            <a:spLocks noChangeShapeType="1"/>
          </p:cNvSpPr>
          <p:nvPr/>
        </p:nvSpPr>
        <p:spPr bwMode="auto">
          <a:xfrm>
            <a:off x="5181600" y="33305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73" name="Line 53"/>
          <p:cNvSpPr>
            <a:spLocks noChangeShapeType="1"/>
          </p:cNvSpPr>
          <p:nvPr/>
        </p:nvSpPr>
        <p:spPr bwMode="auto">
          <a:xfrm>
            <a:off x="5181600" y="39401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74" name="WordArt 54"/>
          <p:cNvSpPr>
            <a:spLocks noChangeArrowheads="1" noChangeShapeType="1" noTextEdit="1"/>
          </p:cNvSpPr>
          <p:nvPr/>
        </p:nvSpPr>
        <p:spPr bwMode="auto">
          <a:xfrm>
            <a:off x="5068888" y="35671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7575" name="WordArt 55"/>
          <p:cNvSpPr>
            <a:spLocks noChangeArrowheads="1" noChangeShapeType="1" noTextEdit="1"/>
          </p:cNvSpPr>
          <p:nvPr/>
        </p:nvSpPr>
        <p:spPr bwMode="auto">
          <a:xfrm>
            <a:off x="5075238" y="418306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sp>
        <p:nvSpPr>
          <p:cNvPr id="107576" name="Line 56"/>
          <p:cNvSpPr>
            <a:spLocks noChangeShapeType="1"/>
          </p:cNvSpPr>
          <p:nvPr/>
        </p:nvSpPr>
        <p:spPr bwMode="auto">
          <a:xfrm>
            <a:off x="51816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577" name="Line 57"/>
          <p:cNvSpPr>
            <a:spLocks noChangeShapeType="1"/>
          </p:cNvSpPr>
          <p:nvPr/>
        </p:nvSpPr>
        <p:spPr bwMode="auto">
          <a:xfrm>
            <a:off x="5181600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7578" name="Group 58"/>
          <p:cNvGrpSpPr>
            <a:grpSpLocks/>
          </p:cNvGrpSpPr>
          <p:nvPr/>
        </p:nvGrpSpPr>
        <p:grpSpPr bwMode="auto">
          <a:xfrm>
            <a:off x="4379913" y="2530475"/>
            <a:ext cx="835025" cy="368300"/>
            <a:chOff x="2686" y="1594"/>
            <a:chExt cx="526" cy="232"/>
          </a:xfrm>
        </p:grpSpPr>
        <p:sp>
          <p:nvSpPr>
            <p:cNvPr id="107579" name="Oval 59"/>
            <p:cNvSpPr>
              <a:spLocks noChangeArrowheads="1"/>
            </p:cNvSpPr>
            <p:nvPr/>
          </p:nvSpPr>
          <p:spPr bwMode="auto">
            <a:xfrm>
              <a:off x="2686" y="1594"/>
              <a:ext cx="526" cy="23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0" name="Text Box 60"/>
            <p:cNvSpPr txBox="1">
              <a:spLocks noChangeArrowheads="1"/>
            </p:cNvSpPr>
            <p:nvPr/>
          </p:nvSpPr>
          <p:spPr bwMode="auto">
            <a:xfrm>
              <a:off x="2710" y="1616"/>
              <a:ext cx="480" cy="2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Charle-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magne</a:t>
              </a:r>
            </a:p>
          </p:txBody>
        </p:sp>
      </p:grpSp>
      <p:grpSp>
        <p:nvGrpSpPr>
          <p:cNvPr id="107581" name="Group 61"/>
          <p:cNvGrpSpPr>
            <a:grpSpLocks/>
          </p:cNvGrpSpPr>
          <p:nvPr/>
        </p:nvGrpSpPr>
        <p:grpSpPr bwMode="auto">
          <a:xfrm>
            <a:off x="4189413" y="1960563"/>
            <a:ext cx="1066800" cy="325437"/>
            <a:chOff x="2566" y="1235"/>
            <a:chExt cx="672" cy="205"/>
          </a:xfrm>
        </p:grpSpPr>
        <p:sp>
          <p:nvSpPr>
            <p:cNvPr id="107582" name="Oval 62"/>
            <p:cNvSpPr>
              <a:spLocks noChangeArrowheads="1"/>
            </p:cNvSpPr>
            <p:nvPr/>
          </p:nvSpPr>
          <p:spPr bwMode="auto">
            <a:xfrm>
              <a:off x="2578" y="1235"/>
              <a:ext cx="647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3" name="Text Box 63"/>
            <p:cNvSpPr txBox="1">
              <a:spLocks noChangeArrowheads="1"/>
            </p:cNvSpPr>
            <p:nvPr/>
          </p:nvSpPr>
          <p:spPr bwMode="auto">
            <a:xfrm>
              <a:off x="2566" y="1242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66"/>
                  </a:solidFill>
                </a:rPr>
                <a:t>Augustine</a:t>
              </a:r>
            </a:p>
          </p:txBody>
        </p:sp>
      </p:grpSp>
      <p:grpSp>
        <p:nvGrpSpPr>
          <p:cNvPr id="107584" name="Group 64"/>
          <p:cNvGrpSpPr>
            <a:grpSpLocks/>
          </p:cNvGrpSpPr>
          <p:nvPr/>
        </p:nvGrpSpPr>
        <p:grpSpPr bwMode="auto">
          <a:xfrm>
            <a:off x="4303713" y="1325563"/>
            <a:ext cx="1066800" cy="350837"/>
            <a:chOff x="2638" y="816"/>
            <a:chExt cx="672" cy="221"/>
          </a:xfrm>
        </p:grpSpPr>
        <p:sp>
          <p:nvSpPr>
            <p:cNvPr id="107585" name="Oval 65"/>
            <p:cNvSpPr>
              <a:spLocks noChangeArrowheads="1"/>
            </p:cNvSpPr>
            <p:nvPr/>
          </p:nvSpPr>
          <p:spPr bwMode="auto">
            <a:xfrm>
              <a:off x="2711" y="824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6" name="Text Box 66"/>
            <p:cNvSpPr txBox="1">
              <a:spLocks noChangeArrowheads="1"/>
            </p:cNvSpPr>
            <p:nvPr/>
          </p:nvSpPr>
          <p:spPr bwMode="auto">
            <a:xfrm>
              <a:off x="2638" y="816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Jesus</a:t>
              </a:r>
            </a:p>
          </p:txBody>
        </p:sp>
      </p:grpSp>
      <p:grpSp>
        <p:nvGrpSpPr>
          <p:cNvPr id="107587" name="Group 67"/>
          <p:cNvGrpSpPr>
            <a:grpSpLocks/>
          </p:cNvGrpSpPr>
          <p:nvPr/>
        </p:nvGrpSpPr>
        <p:grpSpPr bwMode="auto">
          <a:xfrm>
            <a:off x="1235075" y="1492250"/>
            <a:ext cx="457200" cy="3667125"/>
            <a:chOff x="1114" y="940"/>
            <a:chExt cx="288" cy="2310"/>
          </a:xfrm>
        </p:grpSpPr>
        <p:sp>
          <p:nvSpPr>
            <p:cNvPr id="107588" name="Line 68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7589" name="Line 69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7590" name="Group 70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107591" name="Line 71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592" name="Line 72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593" name="Line 73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594" name="Line 74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595" name="Line 75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596" name="Line 76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597" name="Line 77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7598" name="Group 78"/>
          <p:cNvGrpSpPr>
            <a:grpSpLocks/>
          </p:cNvGrpSpPr>
          <p:nvPr/>
        </p:nvGrpSpPr>
        <p:grpSpPr bwMode="auto">
          <a:xfrm>
            <a:off x="457200" y="2551113"/>
            <a:ext cx="1066800" cy="325437"/>
            <a:chOff x="1056" y="1511"/>
            <a:chExt cx="672" cy="205"/>
          </a:xfrm>
        </p:grpSpPr>
        <p:sp>
          <p:nvSpPr>
            <p:cNvPr id="107599" name="Oval 79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107601" name="Group 81"/>
          <p:cNvGrpSpPr>
            <a:grpSpLocks/>
          </p:cNvGrpSpPr>
          <p:nvPr/>
        </p:nvGrpSpPr>
        <p:grpSpPr bwMode="auto">
          <a:xfrm>
            <a:off x="457200" y="1935163"/>
            <a:ext cx="1066800" cy="350837"/>
            <a:chOff x="1056" y="1123"/>
            <a:chExt cx="672" cy="221"/>
          </a:xfrm>
        </p:grpSpPr>
        <p:sp>
          <p:nvSpPr>
            <p:cNvPr id="107602" name="Oval 82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3" name="Text Box 83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107604" name="Group 84"/>
          <p:cNvGrpSpPr>
            <a:grpSpLocks/>
          </p:cNvGrpSpPr>
          <p:nvPr/>
        </p:nvGrpSpPr>
        <p:grpSpPr bwMode="auto">
          <a:xfrm>
            <a:off x="457200" y="1325563"/>
            <a:ext cx="1066800" cy="350837"/>
            <a:chOff x="1056" y="739"/>
            <a:chExt cx="672" cy="221"/>
          </a:xfrm>
        </p:grpSpPr>
        <p:sp>
          <p:nvSpPr>
            <p:cNvPr id="107605" name="Oval 85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6" name="Text Box 86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107607" name="Group 87"/>
          <p:cNvGrpSpPr>
            <a:grpSpLocks/>
          </p:cNvGrpSpPr>
          <p:nvPr/>
        </p:nvGrpSpPr>
        <p:grpSpPr bwMode="auto">
          <a:xfrm>
            <a:off x="457200" y="4983163"/>
            <a:ext cx="1066800" cy="350837"/>
            <a:chOff x="1056" y="3043"/>
            <a:chExt cx="672" cy="221"/>
          </a:xfrm>
        </p:grpSpPr>
        <p:sp>
          <p:nvSpPr>
            <p:cNvPr id="107608" name="Oval 88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9" name="Text Box 89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sp>
        <p:nvSpPr>
          <p:cNvPr id="107610" name="Text Box 90"/>
          <p:cNvSpPr txBox="1">
            <a:spLocks noChangeArrowheads="1"/>
          </p:cNvSpPr>
          <p:nvPr/>
        </p:nvSpPr>
        <p:spPr bwMode="auto">
          <a:xfrm>
            <a:off x="5638800" y="3443288"/>
            <a:ext cx="2133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Divided Kingdom</a:t>
            </a:r>
          </a:p>
        </p:txBody>
      </p:sp>
      <p:sp>
        <p:nvSpPr>
          <p:cNvPr id="107611" name="Text Box 91"/>
          <p:cNvSpPr txBox="1">
            <a:spLocks noChangeArrowheads="1"/>
          </p:cNvSpPr>
          <p:nvPr/>
        </p:nvSpPr>
        <p:spPr bwMode="auto">
          <a:xfrm>
            <a:off x="5638800" y="4052888"/>
            <a:ext cx="2590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Papal exile and return</a:t>
            </a:r>
          </a:p>
        </p:txBody>
      </p:sp>
      <p:sp>
        <p:nvSpPr>
          <p:cNvPr id="107612" name="Rectangle 92"/>
          <p:cNvSpPr>
            <a:spLocks noChangeArrowheads="1"/>
          </p:cNvSpPr>
          <p:nvPr/>
        </p:nvSpPr>
        <p:spPr bwMode="auto">
          <a:xfrm>
            <a:off x="5715000" y="4648200"/>
            <a:ext cx="2133600" cy="457200"/>
          </a:xfrm>
          <a:prstGeom prst="rect">
            <a:avLst/>
          </a:prstGeom>
          <a:solidFill>
            <a:srgbClr val="FFFFE9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613" name="Text Box 93"/>
          <p:cNvSpPr txBox="1">
            <a:spLocks noChangeArrowheads="1"/>
          </p:cNvSpPr>
          <p:nvPr/>
        </p:nvSpPr>
        <p:spPr bwMode="auto">
          <a:xfrm>
            <a:off x="5638800" y="4648200"/>
            <a:ext cx="2286000" cy="5048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b="1">
                <a:solidFill>
                  <a:srgbClr val="000099"/>
                </a:solidFill>
              </a:rPr>
              <a:t>Preparation for the</a:t>
            </a:r>
          </a:p>
          <a:p>
            <a:pPr eaLnBrk="0" hangingPunct="0">
              <a:lnSpc>
                <a:spcPct val="75000"/>
              </a:lnSpc>
            </a:pPr>
            <a:r>
              <a:rPr lang="en-US" b="1">
                <a:solidFill>
                  <a:srgbClr val="000099"/>
                </a:solidFill>
              </a:rPr>
              <a:t>second advent</a:t>
            </a:r>
          </a:p>
        </p:txBody>
      </p:sp>
      <p:sp>
        <p:nvSpPr>
          <p:cNvPr id="107614" name="Rectangle 94"/>
          <p:cNvSpPr>
            <a:spLocks noChangeArrowheads="1"/>
          </p:cNvSpPr>
          <p:nvPr/>
        </p:nvSpPr>
        <p:spPr bwMode="auto">
          <a:xfrm>
            <a:off x="5032375" y="4794250"/>
            <a:ext cx="304800" cy="152400"/>
          </a:xfrm>
          <a:prstGeom prst="rect">
            <a:avLst/>
          </a:prstGeom>
          <a:solidFill>
            <a:srgbClr val="CCCCFF">
              <a:alpha val="5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615" name="WordArt 95"/>
          <p:cNvSpPr>
            <a:spLocks noChangeArrowheads="1" noChangeShapeType="1" noTextEdit="1"/>
          </p:cNvSpPr>
          <p:nvPr/>
        </p:nvSpPr>
        <p:spPr bwMode="auto">
          <a:xfrm>
            <a:off x="5049838" y="47990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grpSp>
        <p:nvGrpSpPr>
          <p:cNvPr id="107616" name="Group 96"/>
          <p:cNvGrpSpPr>
            <a:grpSpLocks/>
          </p:cNvGrpSpPr>
          <p:nvPr/>
        </p:nvGrpSpPr>
        <p:grpSpPr bwMode="auto">
          <a:xfrm>
            <a:off x="4154488" y="4953000"/>
            <a:ext cx="1063625" cy="428625"/>
            <a:chOff x="3746" y="3144"/>
            <a:chExt cx="670" cy="270"/>
          </a:xfrm>
        </p:grpSpPr>
        <p:sp>
          <p:nvSpPr>
            <p:cNvPr id="107617" name="Oval 97"/>
            <p:cNvSpPr>
              <a:spLocks noChangeArrowheads="1"/>
            </p:cNvSpPr>
            <p:nvPr/>
          </p:nvSpPr>
          <p:spPr bwMode="auto">
            <a:xfrm>
              <a:off x="3746" y="3144"/>
              <a:ext cx="670" cy="26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18" name="Text Box 98"/>
            <p:cNvSpPr txBox="1">
              <a:spLocks noChangeArrowheads="1"/>
            </p:cNvSpPr>
            <p:nvPr/>
          </p:nvSpPr>
          <p:spPr bwMode="auto">
            <a:xfrm>
              <a:off x="3776" y="3168"/>
              <a:ext cx="611" cy="2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Returning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Messiah</a:t>
              </a:r>
            </a:p>
          </p:txBody>
        </p:sp>
      </p:grpSp>
      <p:grpSp>
        <p:nvGrpSpPr>
          <p:cNvPr id="107619" name="Group 99"/>
          <p:cNvGrpSpPr>
            <a:grpSpLocks/>
          </p:cNvGrpSpPr>
          <p:nvPr/>
        </p:nvGrpSpPr>
        <p:grpSpPr bwMode="auto">
          <a:xfrm>
            <a:off x="4262438" y="4398963"/>
            <a:ext cx="1066800" cy="325437"/>
            <a:chOff x="1056" y="1511"/>
            <a:chExt cx="672" cy="205"/>
          </a:xfrm>
        </p:grpSpPr>
        <p:sp>
          <p:nvSpPr>
            <p:cNvPr id="107620" name="Oval 100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21" name="Text Box 101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Luther</a:t>
              </a:r>
            </a:p>
          </p:txBody>
        </p:sp>
      </p:grpSp>
      <p:pic>
        <p:nvPicPr>
          <p:cNvPr id="107622" name="Picture 102" descr="479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143000"/>
            <a:ext cx="2946400" cy="4419600"/>
          </a:xfrm>
          <a:prstGeom prst="rect">
            <a:avLst/>
          </a:prstGeom>
          <a:noFill/>
        </p:spPr>
      </p:pic>
      <p:grpSp>
        <p:nvGrpSpPr>
          <p:cNvPr id="107623" name="Group 103"/>
          <p:cNvGrpSpPr>
            <a:grpSpLocks/>
          </p:cNvGrpSpPr>
          <p:nvPr/>
        </p:nvGrpSpPr>
        <p:grpSpPr bwMode="auto">
          <a:xfrm>
            <a:off x="495300" y="0"/>
            <a:ext cx="1943100" cy="6858000"/>
            <a:chOff x="312" y="0"/>
            <a:chExt cx="1224" cy="4320"/>
          </a:xfrm>
        </p:grpSpPr>
        <p:sp>
          <p:nvSpPr>
            <p:cNvPr id="107624" name="Rectangle 104"/>
            <p:cNvSpPr>
              <a:spLocks noChangeArrowheads="1"/>
            </p:cNvSpPr>
            <p:nvPr/>
          </p:nvSpPr>
          <p:spPr bwMode="auto">
            <a:xfrm>
              <a:off x="336" y="0"/>
              <a:ext cx="120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ED9F"/>
                </a:gs>
                <a:gs pos="100000">
                  <a:schemeClr val="bg1"/>
                </a:gs>
              </a:gsLst>
              <a:lin ang="540000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07625" name="Picture 105" descr="Captive - The people of Naphtali carried into captivity by the Assyrians"/>
            <p:cNvPicPr>
              <a:picLocks noChangeAspect="1" noChangeArrowheads="1"/>
            </p:cNvPicPr>
            <p:nvPr/>
          </p:nvPicPr>
          <p:blipFill>
            <a:blip r:embed="rId5">
              <a:lum bright="18000" contrast="18000"/>
            </a:blip>
            <a:srcRect l="1492" t="1782" r="5229" b="2367"/>
            <a:stretch>
              <a:fillRect/>
            </a:stretch>
          </p:blipFill>
          <p:spPr bwMode="auto">
            <a:xfrm>
              <a:off x="312" y="1440"/>
              <a:ext cx="1224" cy="10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7626" name="Picture 106" descr="Foundation - The Jewish people rejoicing on their return from captivity, and on their laying the foundation of the second temple"/>
            <p:cNvPicPr>
              <a:picLocks noChangeAspect="1" noChangeArrowheads="1"/>
            </p:cNvPicPr>
            <p:nvPr/>
          </p:nvPicPr>
          <p:blipFill>
            <a:blip r:embed="rId6"/>
            <a:srcRect l="-72" t="-4114" r="9262"/>
            <a:stretch>
              <a:fillRect/>
            </a:stretch>
          </p:blipFill>
          <p:spPr bwMode="auto">
            <a:xfrm>
              <a:off x="312" y="2489"/>
              <a:ext cx="1224" cy="1015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07627" name="Picture 107" descr="45 Preachers of the reformation"/>
          <p:cNvPicPr>
            <a:picLocks noChangeAspect="1" noChangeArrowheads="1"/>
          </p:cNvPicPr>
          <p:nvPr/>
        </p:nvPicPr>
        <p:blipFill>
          <a:blip r:embed="rId7">
            <a:lum bright="12000" contrast="6000"/>
          </a:blip>
          <a:srcRect l="3279" t="-66887" r="13115" b="-36887"/>
          <a:stretch>
            <a:fillRect/>
          </a:stretch>
        </p:blipFill>
        <p:spPr bwMode="auto">
          <a:xfrm>
            <a:off x="0" y="0"/>
            <a:ext cx="37338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EC9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grpSp>
        <p:nvGrpSpPr>
          <p:cNvPr id="107628" name="Group 108"/>
          <p:cNvGrpSpPr>
            <a:grpSpLocks/>
          </p:cNvGrpSpPr>
          <p:nvPr/>
        </p:nvGrpSpPr>
        <p:grpSpPr bwMode="auto">
          <a:xfrm>
            <a:off x="304800" y="304800"/>
            <a:ext cx="1828800" cy="762000"/>
            <a:chOff x="144" y="192"/>
            <a:chExt cx="1152" cy="480"/>
          </a:xfrm>
        </p:grpSpPr>
        <p:sp>
          <p:nvSpPr>
            <p:cNvPr id="107629" name="AutoShape 109"/>
            <p:cNvSpPr>
              <a:spLocks noChangeArrowheads="1"/>
            </p:cNvSpPr>
            <p:nvPr/>
          </p:nvSpPr>
          <p:spPr bwMode="auto">
            <a:xfrm>
              <a:off x="144" y="192"/>
              <a:ext cx="114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30" name="Text Box 110"/>
            <p:cNvSpPr txBox="1">
              <a:spLocks noChangeArrowheads="1"/>
            </p:cNvSpPr>
            <p:nvPr/>
          </p:nvSpPr>
          <p:spPr bwMode="auto">
            <a:xfrm>
              <a:off x="144" y="202"/>
              <a:ext cx="1152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grpSp>
        <p:nvGrpSpPr>
          <p:cNvPr id="107631" name="Group 111"/>
          <p:cNvGrpSpPr>
            <a:grpSpLocks/>
          </p:cNvGrpSpPr>
          <p:nvPr/>
        </p:nvGrpSpPr>
        <p:grpSpPr bwMode="auto">
          <a:xfrm>
            <a:off x="2219325" y="304800"/>
            <a:ext cx="1752600" cy="762000"/>
            <a:chOff x="1350" y="192"/>
            <a:chExt cx="1104" cy="480"/>
          </a:xfrm>
        </p:grpSpPr>
        <p:sp>
          <p:nvSpPr>
            <p:cNvPr id="107632" name="AutoShape 112"/>
            <p:cNvSpPr>
              <a:spLocks noChangeArrowheads="1"/>
            </p:cNvSpPr>
            <p:nvPr/>
          </p:nvSpPr>
          <p:spPr bwMode="auto">
            <a:xfrm>
              <a:off x="1350" y="192"/>
              <a:ext cx="110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33" name="Text Box 113"/>
            <p:cNvSpPr txBox="1">
              <a:spLocks noChangeArrowheads="1"/>
            </p:cNvSpPr>
            <p:nvPr/>
          </p:nvSpPr>
          <p:spPr bwMode="auto">
            <a:xfrm>
              <a:off x="1350" y="259"/>
              <a:ext cx="1104" cy="3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sp>
        <p:nvSpPr>
          <p:cNvPr id="107634" name="Rectangle 114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635" name="Group 115"/>
          <p:cNvGrpSpPr>
            <a:grpSpLocks/>
          </p:cNvGrpSpPr>
          <p:nvPr/>
        </p:nvGrpSpPr>
        <p:grpSpPr bwMode="auto">
          <a:xfrm>
            <a:off x="685800" y="5638800"/>
            <a:ext cx="7772400" cy="938213"/>
            <a:chOff x="432" y="3548"/>
            <a:chExt cx="4896" cy="591"/>
          </a:xfrm>
        </p:grpSpPr>
        <p:sp>
          <p:nvSpPr>
            <p:cNvPr id="107636" name="Text Box 116"/>
            <p:cNvSpPr txBox="1">
              <a:spLocks noChangeArrowheads="1"/>
            </p:cNvSpPr>
            <p:nvPr/>
          </p:nvSpPr>
          <p:spPr bwMode="auto">
            <a:xfrm>
              <a:off x="660" y="3586"/>
              <a:ext cx="4668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400-year period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of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preparation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for the second advent of the Messiah began in </a:t>
              </a:r>
              <a:r>
                <a:rPr lang="en-US" sz="2000" b="1" dirty="0">
                  <a:solidFill>
                    <a:srgbClr val="FFFF66"/>
                  </a:solidFill>
                  <a:latin typeface="Arial Narrow" pitchFamily="34" charset="0"/>
                </a:rPr>
                <a:t>1517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with Martin Luther and the Protestant Reformation and has lasted until the eve of the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Second Advent of Christ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on the earth.</a:t>
              </a:r>
              <a:endParaRPr lang="en-US" sz="20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7637" name="Text Box 117"/>
            <p:cNvSpPr txBox="1">
              <a:spLocks noChangeArrowheads="1"/>
            </p:cNvSpPr>
            <p:nvPr/>
          </p:nvSpPr>
          <p:spPr bwMode="auto">
            <a:xfrm>
              <a:off x="432" y="3548"/>
              <a:ext cx="20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2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7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7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7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7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70" grpId="0" animBg="1"/>
      <p:bldP spid="107577" grpId="0" animBg="1"/>
      <p:bldP spid="107612" grpId="0" animBg="1"/>
      <p:bldP spid="107613" grpId="0"/>
      <p:bldP spid="107614" grpId="0" animBg="1"/>
      <p:bldP spid="1076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5638800" y="1614488"/>
            <a:ext cx="2438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Roman Persecution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638800" y="2224088"/>
            <a:ext cx="2514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66"/>
                </a:solidFill>
              </a:rPr>
              <a:t>Regional Leadership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638800" y="2849563"/>
            <a:ext cx="20574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Christian Empire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638800" y="4052888"/>
            <a:ext cx="25908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Papal exile and return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638800" y="3443288"/>
            <a:ext cx="21336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</a:rPr>
              <a:t>Divided Kingdom</a:t>
            </a:r>
          </a:p>
        </p:txBody>
      </p:sp>
      <p:pic>
        <p:nvPicPr>
          <p:cNvPr id="109575" name="Picture 7" descr="Martin Luther"/>
          <p:cNvPicPr>
            <a:picLocks noChangeAspect="1" noChangeArrowheads="1"/>
          </p:cNvPicPr>
          <p:nvPr/>
        </p:nvPicPr>
        <p:blipFill>
          <a:blip r:embed="rId3" cstate="print"/>
          <a:srcRect l="5649" r="5760" b="4347"/>
          <a:stretch>
            <a:fillRect/>
          </a:stretch>
        </p:blipFill>
        <p:spPr bwMode="auto">
          <a:xfrm>
            <a:off x="3695700" y="3276600"/>
            <a:ext cx="1714500" cy="2286000"/>
          </a:xfrm>
          <a:prstGeom prst="rect">
            <a:avLst/>
          </a:prstGeom>
          <a:noFill/>
        </p:spPr>
      </p:pic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3162300" y="2103438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3465513" y="2667000"/>
            <a:ext cx="0" cy="2484438"/>
          </a:xfrm>
          <a:prstGeom prst="line">
            <a:avLst/>
          </a:prstGeom>
          <a:noFill/>
          <a:ln w="28575">
            <a:solidFill>
              <a:srgbClr val="5400A8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3465513" y="1554163"/>
            <a:ext cx="1587" cy="119856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635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3314700" y="33528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3314700" y="3962400"/>
            <a:ext cx="3048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3162300" y="27320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9582" name="Group 14"/>
          <p:cNvGrpSpPr>
            <a:grpSpLocks/>
          </p:cNvGrpSpPr>
          <p:nvPr/>
        </p:nvGrpSpPr>
        <p:grpSpPr bwMode="auto">
          <a:xfrm>
            <a:off x="2400300" y="1935163"/>
            <a:ext cx="1066800" cy="336550"/>
            <a:chOff x="2377" y="1219"/>
            <a:chExt cx="672" cy="212"/>
          </a:xfrm>
        </p:grpSpPr>
        <p:sp>
          <p:nvSpPr>
            <p:cNvPr id="109583" name="Oval 15"/>
            <p:cNvSpPr>
              <a:spLocks noChangeArrowheads="1"/>
            </p:cNvSpPr>
            <p:nvPr/>
          </p:nvSpPr>
          <p:spPr bwMode="auto">
            <a:xfrm>
              <a:off x="2450" y="1223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4" name="Text Box 16"/>
            <p:cNvSpPr txBox="1">
              <a:spLocks noChangeArrowheads="1"/>
            </p:cNvSpPr>
            <p:nvPr/>
          </p:nvSpPr>
          <p:spPr bwMode="auto">
            <a:xfrm>
              <a:off x="2377" y="1219"/>
              <a:ext cx="672" cy="2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66"/>
                  </a:solidFill>
                </a:rPr>
                <a:t>Moses</a:t>
              </a:r>
            </a:p>
          </p:txBody>
        </p:sp>
      </p:grpSp>
      <p:grpSp>
        <p:nvGrpSpPr>
          <p:cNvPr id="109585" name="Group 17"/>
          <p:cNvGrpSpPr>
            <a:grpSpLocks/>
          </p:cNvGrpSpPr>
          <p:nvPr/>
        </p:nvGrpSpPr>
        <p:grpSpPr bwMode="auto">
          <a:xfrm>
            <a:off x="2400300" y="1325563"/>
            <a:ext cx="1219200" cy="350837"/>
            <a:chOff x="1488" y="816"/>
            <a:chExt cx="768" cy="221"/>
          </a:xfrm>
        </p:grpSpPr>
        <p:sp>
          <p:nvSpPr>
            <p:cNvPr id="109586" name="Line 18"/>
            <p:cNvSpPr>
              <a:spLocks noChangeShapeType="1"/>
            </p:cNvSpPr>
            <p:nvPr/>
          </p:nvSpPr>
          <p:spPr bwMode="auto">
            <a:xfrm>
              <a:off x="1968" y="927"/>
              <a:ext cx="2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9587" name="Group 19"/>
            <p:cNvGrpSpPr>
              <a:grpSpLocks/>
            </p:cNvGrpSpPr>
            <p:nvPr/>
          </p:nvGrpSpPr>
          <p:grpSpPr bwMode="auto">
            <a:xfrm>
              <a:off x="1488" y="816"/>
              <a:ext cx="672" cy="221"/>
              <a:chOff x="1582" y="835"/>
              <a:chExt cx="672" cy="221"/>
            </a:xfrm>
          </p:grpSpPr>
          <p:sp>
            <p:nvSpPr>
              <p:cNvPr id="109588" name="Oval 20"/>
              <p:cNvSpPr>
                <a:spLocks noChangeArrowheads="1"/>
              </p:cNvSpPr>
              <p:nvPr/>
            </p:nvSpPr>
            <p:spPr bwMode="auto">
              <a:xfrm>
                <a:off x="1655" y="843"/>
                <a:ext cx="526" cy="205"/>
              </a:xfrm>
              <a:prstGeom prst="ellipse">
                <a:avLst/>
              </a:prstGeom>
              <a:gradFill rotWithShape="0">
                <a:gsLst>
                  <a:gs pos="0">
                    <a:srgbClr val="E9F7FF"/>
                  </a:gs>
                  <a:gs pos="100000">
                    <a:srgbClr val="C5C5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89" name="Text Box 21"/>
              <p:cNvSpPr txBox="1">
                <a:spLocks noChangeArrowheads="1"/>
              </p:cNvSpPr>
              <p:nvPr/>
            </p:nvSpPr>
            <p:spPr bwMode="auto">
              <a:xfrm>
                <a:off x="1582" y="835"/>
                <a:ext cx="672" cy="2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660033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700" b="1">
                    <a:solidFill>
                      <a:srgbClr val="000066"/>
                    </a:solidFill>
                  </a:rPr>
                  <a:t>Jacob</a:t>
                </a:r>
              </a:p>
            </p:txBody>
          </p:sp>
        </p:grpSp>
      </p:grpSp>
      <p:grpSp>
        <p:nvGrpSpPr>
          <p:cNvPr id="109590" name="Group 22"/>
          <p:cNvGrpSpPr>
            <a:grpSpLocks/>
          </p:cNvGrpSpPr>
          <p:nvPr/>
        </p:nvGrpSpPr>
        <p:grpSpPr bwMode="auto">
          <a:xfrm>
            <a:off x="2400300" y="2544763"/>
            <a:ext cx="1066800" cy="350837"/>
            <a:chOff x="2304" y="1603"/>
            <a:chExt cx="672" cy="221"/>
          </a:xfrm>
        </p:grpSpPr>
        <p:sp>
          <p:nvSpPr>
            <p:cNvPr id="109591" name="Oval 23"/>
            <p:cNvSpPr>
              <a:spLocks noChangeArrowheads="1"/>
            </p:cNvSpPr>
            <p:nvPr/>
          </p:nvSpPr>
          <p:spPr bwMode="auto">
            <a:xfrm>
              <a:off x="2377" y="16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2" name="Text Box 24"/>
            <p:cNvSpPr txBox="1">
              <a:spLocks noChangeArrowheads="1"/>
            </p:cNvSpPr>
            <p:nvPr/>
          </p:nvSpPr>
          <p:spPr bwMode="auto">
            <a:xfrm>
              <a:off x="2304" y="160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Saul</a:t>
              </a:r>
            </a:p>
          </p:txBody>
        </p:sp>
      </p:grpSp>
      <p:sp>
        <p:nvSpPr>
          <p:cNvPr id="109593" name="WordArt 25"/>
          <p:cNvSpPr>
            <a:spLocks noChangeArrowheads="1" noChangeShapeType="1" noTextEdit="1"/>
          </p:cNvSpPr>
          <p:nvPr/>
        </p:nvSpPr>
        <p:spPr bwMode="auto">
          <a:xfrm>
            <a:off x="3086100" y="297656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109594" name="WordArt 26"/>
          <p:cNvSpPr>
            <a:spLocks noChangeArrowheads="1" noChangeShapeType="1" noTextEdit="1"/>
          </p:cNvSpPr>
          <p:nvPr/>
        </p:nvSpPr>
        <p:spPr bwMode="auto">
          <a:xfrm>
            <a:off x="3086100" y="23622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9595" name="WordArt 27"/>
          <p:cNvSpPr>
            <a:spLocks noChangeArrowheads="1" noChangeShapeType="1" noTextEdit="1"/>
          </p:cNvSpPr>
          <p:nvPr/>
        </p:nvSpPr>
        <p:spPr bwMode="auto">
          <a:xfrm>
            <a:off x="3086100" y="3592513"/>
            <a:ext cx="271463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9596" name="WordArt 28"/>
          <p:cNvSpPr>
            <a:spLocks noChangeArrowheads="1" noChangeShapeType="1" noTextEdit="1"/>
          </p:cNvSpPr>
          <p:nvPr/>
        </p:nvSpPr>
        <p:spPr bwMode="auto">
          <a:xfrm>
            <a:off x="3086100" y="1752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9597" name="WordArt 29"/>
          <p:cNvSpPr>
            <a:spLocks noChangeArrowheads="1" noChangeShapeType="1" noTextEdit="1"/>
          </p:cNvSpPr>
          <p:nvPr/>
        </p:nvSpPr>
        <p:spPr bwMode="auto">
          <a:xfrm>
            <a:off x="3092450" y="4181475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sp>
        <p:nvSpPr>
          <p:cNvPr id="109598" name="Line 30"/>
          <p:cNvSpPr>
            <a:spLocks noChangeShapeType="1"/>
          </p:cNvSpPr>
          <p:nvPr/>
        </p:nvSpPr>
        <p:spPr bwMode="auto">
          <a:xfrm>
            <a:off x="5181600" y="2111375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599" name="Line 31"/>
          <p:cNvSpPr>
            <a:spLocks noChangeShapeType="1"/>
          </p:cNvSpPr>
          <p:nvPr/>
        </p:nvSpPr>
        <p:spPr bwMode="auto">
          <a:xfrm>
            <a:off x="5181600" y="1490663"/>
            <a:ext cx="457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00" name="WordArt 32"/>
          <p:cNvSpPr>
            <a:spLocks noChangeArrowheads="1" noChangeShapeType="1" noTextEdit="1"/>
          </p:cNvSpPr>
          <p:nvPr/>
        </p:nvSpPr>
        <p:spPr bwMode="auto">
          <a:xfrm>
            <a:off x="5068888" y="1754188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>
            <a:off x="5410200" y="15240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02" name="WordArt 34"/>
          <p:cNvSpPr>
            <a:spLocks noChangeArrowheads="1" noChangeShapeType="1" noTextEdit="1"/>
          </p:cNvSpPr>
          <p:nvPr/>
        </p:nvSpPr>
        <p:spPr bwMode="auto">
          <a:xfrm>
            <a:off x="5068888" y="23479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>
            <a:off x="5181600" y="27209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>
            <a:off x="5410200" y="2133600"/>
            <a:ext cx="0" cy="6096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05" name="Line 37"/>
          <p:cNvSpPr>
            <a:spLocks noChangeShapeType="1"/>
          </p:cNvSpPr>
          <p:nvPr/>
        </p:nvSpPr>
        <p:spPr bwMode="auto">
          <a:xfrm>
            <a:off x="5410200" y="27432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06" name="Line 38"/>
          <p:cNvSpPr>
            <a:spLocks noChangeShapeType="1"/>
          </p:cNvSpPr>
          <p:nvPr/>
        </p:nvSpPr>
        <p:spPr bwMode="auto">
          <a:xfrm>
            <a:off x="5410200" y="33528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127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07" name="Line 39"/>
          <p:cNvSpPr>
            <a:spLocks noChangeShapeType="1"/>
          </p:cNvSpPr>
          <p:nvPr/>
        </p:nvSpPr>
        <p:spPr bwMode="auto">
          <a:xfrm>
            <a:off x="5410200" y="39624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381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08" name="Line 40"/>
          <p:cNvSpPr>
            <a:spLocks noChangeShapeType="1"/>
          </p:cNvSpPr>
          <p:nvPr/>
        </p:nvSpPr>
        <p:spPr bwMode="auto">
          <a:xfrm>
            <a:off x="5410200" y="4572000"/>
            <a:ext cx="0" cy="60960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>
            <a:outerShdw dist="50800" dir="162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09" name="WordArt 41"/>
          <p:cNvSpPr>
            <a:spLocks noChangeArrowheads="1" noChangeShapeType="1" noTextEdit="1"/>
          </p:cNvSpPr>
          <p:nvPr/>
        </p:nvSpPr>
        <p:spPr bwMode="auto">
          <a:xfrm>
            <a:off x="5068888" y="2962275"/>
            <a:ext cx="271462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120</a:t>
            </a:r>
          </a:p>
        </p:txBody>
      </p:sp>
      <p:sp>
        <p:nvSpPr>
          <p:cNvPr id="109610" name="Line 42"/>
          <p:cNvSpPr>
            <a:spLocks noChangeShapeType="1"/>
          </p:cNvSpPr>
          <p:nvPr/>
        </p:nvSpPr>
        <p:spPr bwMode="auto">
          <a:xfrm>
            <a:off x="5181600" y="33305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11" name="Line 43"/>
          <p:cNvSpPr>
            <a:spLocks noChangeShapeType="1"/>
          </p:cNvSpPr>
          <p:nvPr/>
        </p:nvSpPr>
        <p:spPr bwMode="auto">
          <a:xfrm>
            <a:off x="5181600" y="39401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12" name="WordArt 44"/>
          <p:cNvSpPr>
            <a:spLocks noChangeArrowheads="1" noChangeShapeType="1" noTextEdit="1"/>
          </p:cNvSpPr>
          <p:nvPr/>
        </p:nvSpPr>
        <p:spPr bwMode="auto">
          <a:xfrm>
            <a:off x="5068888" y="35671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9613" name="WordArt 45"/>
          <p:cNvSpPr>
            <a:spLocks noChangeArrowheads="1" noChangeShapeType="1" noTextEdit="1"/>
          </p:cNvSpPr>
          <p:nvPr/>
        </p:nvSpPr>
        <p:spPr bwMode="auto">
          <a:xfrm>
            <a:off x="5075238" y="418306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210</a:t>
            </a:r>
          </a:p>
        </p:txBody>
      </p:sp>
      <p:sp>
        <p:nvSpPr>
          <p:cNvPr id="109614" name="Line 46"/>
          <p:cNvSpPr>
            <a:spLocks noChangeShapeType="1"/>
          </p:cNvSpPr>
          <p:nvPr/>
        </p:nvSpPr>
        <p:spPr bwMode="auto">
          <a:xfrm>
            <a:off x="51816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15" name="Line 47"/>
          <p:cNvSpPr>
            <a:spLocks noChangeShapeType="1"/>
          </p:cNvSpPr>
          <p:nvPr/>
        </p:nvSpPr>
        <p:spPr bwMode="auto">
          <a:xfrm>
            <a:off x="5181600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9616" name="Group 48"/>
          <p:cNvGrpSpPr>
            <a:grpSpLocks/>
          </p:cNvGrpSpPr>
          <p:nvPr/>
        </p:nvGrpSpPr>
        <p:grpSpPr bwMode="auto">
          <a:xfrm>
            <a:off x="4379913" y="2530475"/>
            <a:ext cx="835025" cy="368300"/>
            <a:chOff x="2686" y="1594"/>
            <a:chExt cx="526" cy="232"/>
          </a:xfrm>
        </p:grpSpPr>
        <p:sp>
          <p:nvSpPr>
            <p:cNvPr id="109617" name="Oval 49"/>
            <p:cNvSpPr>
              <a:spLocks noChangeArrowheads="1"/>
            </p:cNvSpPr>
            <p:nvPr/>
          </p:nvSpPr>
          <p:spPr bwMode="auto">
            <a:xfrm>
              <a:off x="2686" y="1594"/>
              <a:ext cx="526" cy="23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8" name="Text Box 50"/>
            <p:cNvSpPr txBox="1">
              <a:spLocks noChangeArrowheads="1"/>
            </p:cNvSpPr>
            <p:nvPr/>
          </p:nvSpPr>
          <p:spPr bwMode="auto">
            <a:xfrm>
              <a:off x="2710" y="1616"/>
              <a:ext cx="480" cy="2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Charle-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magne</a:t>
              </a:r>
            </a:p>
          </p:txBody>
        </p:sp>
      </p:grpSp>
      <p:grpSp>
        <p:nvGrpSpPr>
          <p:cNvPr id="109619" name="Group 51"/>
          <p:cNvGrpSpPr>
            <a:grpSpLocks/>
          </p:cNvGrpSpPr>
          <p:nvPr/>
        </p:nvGrpSpPr>
        <p:grpSpPr bwMode="auto">
          <a:xfrm>
            <a:off x="4189413" y="1960563"/>
            <a:ext cx="1066800" cy="325437"/>
            <a:chOff x="2566" y="1235"/>
            <a:chExt cx="672" cy="205"/>
          </a:xfrm>
        </p:grpSpPr>
        <p:sp>
          <p:nvSpPr>
            <p:cNvPr id="109620" name="Oval 52"/>
            <p:cNvSpPr>
              <a:spLocks noChangeArrowheads="1"/>
            </p:cNvSpPr>
            <p:nvPr/>
          </p:nvSpPr>
          <p:spPr bwMode="auto">
            <a:xfrm>
              <a:off x="2578" y="1235"/>
              <a:ext cx="647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1" name="Text Box 53"/>
            <p:cNvSpPr txBox="1">
              <a:spLocks noChangeArrowheads="1"/>
            </p:cNvSpPr>
            <p:nvPr/>
          </p:nvSpPr>
          <p:spPr bwMode="auto">
            <a:xfrm>
              <a:off x="2566" y="1242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66"/>
                  </a:solidFill>
                </a:rPr>
                <a:t>Augustine</a:t>
              </a:r>
            </a:p>
          </p:txBody>
        </p:sp>
      </p:grpSp>
      <p:grpSp>
        <p:nvGrpSpPr>
          <p:cNvPr id="109622" name="Group 54"/>
          <p:cNvGrpSpPr>
            <a:grpSpLocks/>
          </p:cNvGrpSpPr>
          <p:nvPr/>
        </p:nvGrpSpPr>
        <p:grpSpPr bwMode="auto">
          <a:xfrm>
            <a:off x="4303713" y="1325563"/>
            <a:ext cx="1066800" cy="350837"/>
            <a:chOff x="2638" y="816"/>
            <a:chExt cx="672" cy="221"/>
          </a:xfrm>
        </p:grpSpPr>
        <p:sp>
          <p:nvSpPr>
            <p:cNvPr id="109623" name="Oval 55"/>
            <p:cNvSpPr>
              <a:spLocks noChangeArrowheads="1"/>
            </p:cNvSpPr>
            <p:nvPr/>
          </p:nvSpPr>
          <p:spPr bwMode="auto">
            <a:xfrm>
              <a:off x="2711" y="824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4" name="Text Box 56"/>
            <p:cNvSpPr txBox="1">
              <a:spLocks noChangeArrowheads="1"/>
            </p:cNvSpPr>
            <p:nvPr/>
          </p:nvSpPr>
          <p:spPr bwMode="auto">
            <a:xfrm>
              <a:off x="2638" y="816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Jesus</a:t>
              </a:r>
            </a:p>
          </p:txBody>
        </p:sp>
      </p:grpSp>
      <p:grpSp>
        <p:nvGrpSpPr>
          <p:cNvPr id="109625" name="Group 57"/>
          <p:cNvGrpSpPr>
            <a:grpSpLocks/>
          </p:cNvGrpSpPr>
          <p:nvPr/>
        </p:nvGrpSpPr>
        <p:grpSpPr bwMode="auto">
          <a:xfrm>
            <a:off x="4038600" y="304800"/>
            <a:ext cx="1981200" cy="762000"/>
            <a:chOff x="2496" y="192"/>
            <a:chExt cx="1248" cy="480"/>
          </a:xfrm>
        </p:grpSpPr>
        <p:sp>
          <p:nvSpPr>
            <p:cNvPr id="109626" name="AutoShape 58"/>
            <p:cNvSpPr>
              <a:spLocks noChangeArrowheads="1"/>
            </p:cNvSpPr>
            <p:nvPr/>
          </p:nvSpPr>
          <p:spPr bwMode="auto">
            <a:xfrm>
              <a:off x="2520" y="192"/>
              <a:ext cx="120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7" name="Text Box 59"/>
            <p:cNvSpPr txBox="1">
              <a:spLocks noChangeArrowheads="1"/>
            </p:cNvSpPr>
            <p:nvPr/>
          </p:nvSpPr>
          <p:spPr bwMode="auto">
            <a:xfrm>
              <a:off x="2496" y="202"/>
              <a:ext cx="1248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Prolongation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grpSp>
        <p:nvGrpSpPr>
          <p:cNvPr id="109628" name="Group 60"/>
          <p:cNvGrpSpPr>
            <a:grpSpLocks/>
          </p:cNvGrpSpPr>
          <p:nvPr/>
        </p:nvGrpSpPr>
        <p:grpSpPr bwMode="auto">
          <a:xfrm>
            <a:off x="1235075" y="1492250"/>
            <a:ext cx="457200" cy="3667125"/>
            <a:chOff x="1114" y="940"/>
            <a:chExt cx="288" cy="2310"/>
          </a:xfrm>
        </p:grpSpPr>
        <p:sp>
          <p:nvSpPr>
            <p:cNvPr id="109629" name="Line 61"/>
            <p:cNvSpPr>
              <a:spLocks noChangeShapeType="1"/>
            </p:cNvSpPr>
            <p:nvPr/>
          </p:nvSpPr>
          <p:spPr bwMode="auto">
            <a:xfrm>
              <a:off x="1305" y="1680"/>
              <a:ext cx="0" cy="1565"/>
            </a:xfrm>
            <a:prstGeom prst="line">
              <a:avLst/>
            </a:prstGeom>
            <a:noFill/>
            <a:ln w="28575">
              <a:solidFill>
                <a:srgbClr val="5400A8"/>
              </a:solidFill>
              <a:round/>
              <a:headEnd/>
              <a:tailEnd/>
            </a:ln>
            <a:effectLst>
              <a:outerShdw dist="76200" dir="16200000" algn="ctr" rotWithShape="0">
                <a:srgbClr val="6600CC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9630" name="Line 62"/>
            <p:cNvSpPr>
              <a:spLocks noChangeShapeType="1"/>
            </p:cNvSpPr>
            <p:nvPr/>
          </p:nvSpPr>
          <p:spPr bwMode="auto">
            <a:xfrm>
              <a:off x="1305" y="979"/>
              <a:ext cx="1" cy="75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>
              <a:outerShdw dist="63500" dir="16200000" algn="ctr" rotWithShape="0">
                <a:srgbClr val="000066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9631" name="Group 63"/>
            <p:cNvGrpSpPr>
              <a:grpSpLocks/>
            </p:cNvGrpSpPr>
            <p:nvPr/>
          </p:nvGrpSpPr>
          <p:grpSpPr bwMode="auto">
            <a:xfrm>
              <a:off x="1114" y="940"/>
              <a:ext cx="288" cy="2310"/>
              <a:chOff x="1114" y="940"/>
              <a:chExt cx="288" cy="2310"/>
            </a:xfrm>
          </p:grpSpPr>
          <p:sp>
            <p:nvSpPr>
              <p:cNvPr id="109632" name="Line 64"/>
              <p:cNvSpPr>
                <a:spLocks noChangeShapeType="1"/>
              </p:cNvSpPr>
              <p:nvPr/>
            </p:nvSpPr>
            <p:spPr bwMode="auto">
              <a:xfrm>
                <a:off x="1114" y="94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633" name="Line 65"/>
              <p:cNvSpPr>
                <a:spLocks noChangeShapeType="1"/>
              </p:cNvSpPr>
              <p:nvPr/>
            </p:nvSpPr>
            <p:spPr bwMode="auto">
              <a:xfrm>
                <a:off x="1114" y="13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634" name="Line 66"/>
              <p:cNvSpPr>
                <a:spLocks noChangeShapeType="1"/>
              </p:cNvSpPr>
              <p:nvPr/>
            </p:nvSpPr>
            <p:spPr bwMode="auto">
              <a:xfrm>
                <a:off x="1210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635" name="Line 67"/>
              <p:cNvSpPr>
                <a:spLocks noChangeShapeType="1"/>
              </p:cNvSpPr>
              <p:nvPr/>
            </p:nvSpPr>
            <p:spPr bwMode="auto">
              <a:xfrm>
                <a:off x="1210" y="249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636" name="Line 68"/>
              <p:cNvSpPr>
                <a:spLocks noChangeShapeType="1"/>
              </p:cNvSpPr>
              <p:nvPr/>
            </p:nvSpPr>
            <p:spPr bwMode="auto">
              <a:xfrm>
                <a:off x="1114" y="171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637" name="Line 69"/>
              <p:cNvSpPr>
                <a:spLocks noChangeShapeType="1"/>
              </p:cNvSpPr>
              <p:nvPr/>
            </p:nvSpPr>
            <p:spPr bwMode="auto">
              <a:xfrm>
                <a:off x="1114" y="325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638" name="Line 70"/>
              <p:cNvSpPr>
                <a:spLocks noChangeShapeType="1"/>
              </p:cNvSpPr>
              <p:nvPr/>
            </p:nvSpPr>
            <p:spPr bwMode="auto">
              <a:xfrm>
                <a:off x="1210" y="288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5600AC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639" name="Group 71"/>
          <p:cNvGrpSpPr>
            <a:grpSpLocks/>
          </p:cNvGrpSpPr>
          <p:nvPr/>
        </p:nvGrpSpPr>
        <p:grpSpPr bwMode="auto">
          <a:xfrm>
            <a:off x="457200" y="2551113"/>
            <a:ext cx="1066800" cy="325437"/>
            <a:chOff x="1056" y="1511"/>
            <a:chExt cx="672" cy="205"/>
          </a:xfrm>
        </p:grpSpPr>
        <p:sp>
          <p:nvSpPr>
            <p:cNvPr id="109640" name="Oval 72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41" name="Text Box 73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300" b="1">
                  <a:solidFill>
                    <a:srgbClr val="5D00BA"/>
                  </a:solidFill>
                </a:rPr>
                <a:t>Abraham</a:t>
              </a:r>
            </a:p>
          </p:txBody>
        </p:sp>
      </p:grpSp>
      <p:grpSp>
        <p:nvGrpSpPr>
          <p:cNvPr id="109642" name="Group 74"/>
          <p:cNvGrpSpPr>
            <a:grpSpLocks/>
          </p:cNvGrpSpPr>
          <p:nvPr/>
        </p:nvGrpSpPr>
        <p:grpSpPr bwMode="auto">
          <a:xfrm>
            <a:off x="457200" y="1935163"/>
            <a:ext cx="1066800" cy="350837"/>
            <a:chOff x="1056" y="1123"/>
            <a:chExt cx="672" cy="221"/>
          </a:xfrm>
        </p:grpSpPr>
        <p:sp>
          <p:nvSpPr>
            <p:cNvPr id="109643" name="Oval 75"/>
            <p:cNvSpPr>
              <a:spLocks noChangeArrowheads="1"/>
            </p:cNvSpPr>
            <p:nvPr/>
          </p:nvSpPr>
          <p:spPr bwMode="auto">
            <a:xfrm>
              <a:off x="1129" y="1131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44" name="Text Box 76"/>
            <p:cNvSpPr txBox="1">
              <a:spLocks noChangeArrowheads="1"/>
            </p:cNvSpPr>
            <p:nvPr/>
          </p:nvSpPr>
          <p:spPr bwMode="auto">
            <a:xfrm>
              <a:off x="1056" y="112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Noah</a:t>
              </a:r>
            </a:p>
          </p:txBody>
        </p:sp>
      </p:grpSp>
      <p:grpSp>
        <p:nvGrpSpPr>
          <p:cNvPr id="109645" name="Group 77"/>
          <p:cNvGrpSpPr>
            <a:grpSpLocks/>
          </p:cNvGrpSpPr>
          <p:nvPr/>
        </p:nvGrpSpPr>
        <p:grpSpPr bwMode="auto">
          <a:xfrm>
            <a:off x="457200" y="1325563"/>
            <a:ext cx="1066800" cy="350837"/>
            <a:chOff x="1056" y="739"/>
            <a:chExt cx="672" cy="221"/>
          </a:xfrm>
        </p:grpSpPr>
        <p:sp>
          <p:nvSpPr>
            <p:cNvPr id="109646" name="Oval 78"/>
            <p:cNvSpPr>
              <a:spLocks noChangeArrowheads="1"/>
            </p:cNvSpPr>
            <p:nvPr/>
          </p:nvSpPr>
          <p:spPr bwMode="auto">
            <a:xfrm>
              <a:off x="1129" y="747"/>
              <a:ext cx="526" cy="205"/>
            </a:xfrm>
            <a:prstGeom prst="ellipse">
              <a:avLst/>
            </a:prstGeom>
            <a:gradFill rotWithShape="0">
              <a:gsLst>
                <a:gs pos="0">
                  <a:srgbClr val="E9F7FF"/>
                </a:gs>
                <a:gs pos="100000">
                  <a:srgbClr val="C5C5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47" name="Text Box 79"/>
            <p:cNvSpPr txBox="1">
              <a:spLocks noChangeArrowheads="1"/>
            </p:cNvSpPr>
            <p:nvPr/>
          </p:nvSpPr>
          <p:spPr bwMode="auto">
            <a:xfrm>
              <a:off x="1056" y="739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000066"/>
                  </a:solidFill>
                </a:rPr>
                <a:t>Adam</a:t>
              </a:r>
            </a:p>
          </p:txBody>
        </p:sp>
      </p:grpSp>
      <p:grpSp>
        <p:nvGrpSpPr>
          <p:cNvPr id="109648" name="Group 80"/>
          <p:cNvGrpSpPr>
            <a:grpSpLocks/>
          </p:cNvGrpSpPr>
          <p:nvPr/>
        </p:nvGrpSpPr>
        <p:grpSpPr bwMode="auto">
          <a:xfrm>
            <a:off x="457200" y="4983163"/>
            <a:ext cx="1066800" cy="350837"/>
            <a:chOff x="1056" y="3043"/>
            <a:chExt cx="672" cy="221"/>
          </a:xfrm>
        </p:grpSpPr>
        <p:sp>
          <p:nvSpPr>
            <p:cNvPr id="109649" name="Oval 81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50" name="Text Box 82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Jacob</a:t>
              </a:r>
            </a:p>
          </p:txBody>
        </p:sp>
      </p:grpSp>
      <p:grpSp>
        <p:nvGrpSpPr>
          <p:cNvPr id="109651" name="Group 83"/>
          <p:cNvGrpSpPr>
            <a:grpSpLocks/>
          </p:cNvGrpSpPr>
          <p:nvPr/>
        </p:nvGrpSpPr>
        <p:grpSpPr bwMode="auto">
          <a:xfrm>
            <a:off x="4262438" y="4398963"/>
            <a:ext cx="1066800" cy="325437"/>
            <a:chOff x="1056" y="1511"/>
            <a:chExt cx="672" cy="205"/>
          </a:xfrm>
        </p:grpSpPr>
        <p:sp>
          <p:nvSpPr>
            <p:cNvPr id="109652" name="Oval 84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53" name="Text Box 85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Luther</a:t>
              </a:r>
            </a:p>
          </p:txBody>
        </p:sp>
      </p:grpSp>
      <p:grpSp>
        <p:nvGrpSpPr>
          <p:cNvPr id="109654" name="Group 86"/>
          <p:cNvGrpSpPr>
            <a:grpSpLocks/>
          </p:cNvGrpSpPr>
          <p:nvPr/>
        </p:nvGrpSpPr>
        <p:grpSpPr bwMode="auto">
          <a:xfrm>
            <a:off x="4154488" y="4953000"/>
            <a:ext cx="1063625" cy="428625"/>
            <a:chOff x="3746" y="3144"/>
            <a:chExt cx="670" cy="270"/>
          </a:xfrm>
        </p:grpSpPr>
        <p:sp>
          <p:nvSpPr>
            <p:cNvPr id="109655" name="Oval 87"/>
            <p:cNvSpPr>
              <a:spLocks noChangeArrowheads="1"/>
            </p:cNvSpPr>
            <p:nvPr/>
          </p:nvSpPr>
          <p:spPr bwMode="auto">
            <a:xfrm>
              <a:off x="3746" y="3144"/>
              <a:ext cx="670" cy="26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56" name="Text Box 88"/>
            <p:cNvSpPr txBox="1">
              <a:spLocks noChangeArrowheads="1"/>
            </p:cNvSpPr>
            <p:nvPr/>
          </p:nvSpPr>
          <p:spPr bwMode="auto">
            <a:xfrm>
              <a:off x="3776" y="3168"/>
              <a:ext cx="611" cy="2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Returning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1300" b="1">
                  <a:solidFill>
                    <a:srgbClr val="5D00BA"/>
                  </a:solidFill>
                </a:rPr>
                <a:t>Messiah</a:t>
              </a:r>
            </a:p>
          </p:txBody>
        </p:sp>
      </p:grpSp>
      <p:sp>
        <p:nvSpPr>
          <p:cNvPr id="109657" name="Rectangle 89"/>
          <p:cNvSpPr>
            <a:spLocks noChangeArrowheads="1"/>
          </p:cNvSpPr>
          <p:nvPr/>
        </p:nvSpPr>
        <p:spPr bwMode="auto">
          <a:xfrm>
            <a:off x="5032375" y="4794250"/>
            <a:ext cx="304800" cy="152400"/>
          </a:xfrm>
          <a:prstGeom prst="rect">
            <a:avLst/>
          </a:prstGeom>
          <a:solidFill>
            <a:srgbClr val="CCCCFF">
              <a:alpha val="5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658" name="WordArt 90"/>
          <p:cNvSpPr>
            <a:spLocks noChangeArrowheads="1" noChangeShapeType="1" noTextEdit="1"/>
          </p:cNvSpPr>
          <p:nvPr/>
        </p:nvSpPr>
        <p:spPr bwMode="auto">
          <a:xfrm>
            <a:off x="5049838" y="4799013"/>
            <a:ext cx="271462" cy="14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109659" name="Rectangle 91"/>
          <p:cNvSpPr>
            <a:spLocks noChangeArrowheads="1"/>
          </p:cNvSpPr>
          <p:nvPr/>
        </p:nvSpPr>
        <p:spPr bwMode="auto">
          <a:xfrm>
            <a:off x="5715000" y="4648200"/>
            <a:ext cx="2133600" cy="457200"/>
          </a:xfrm>
          <a:prstGeom prst="rect">
            <a:avLst/>
          </a:prstGeom>
          <a:solidFill>
            <a:srgbClr val="FFFFE9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660" name="Text Box 92"/>
          <p:cNvSpPr txBox="1">
            <a:spLocks noChangeArrowheads="1"/>
          </p:cNvSpPr>
          <p:nvPr/>
        </p:nvSpPr>
        <p:spPr bwMode="auto">
          <a:xfrm>
            <a:off x="5638800" y="4648200"/>
            <a:ext cx="2286000" cy="5048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b="1">
                <a:solidFill>
                  <a:srgbClr val="000099"/>
                </a:solidFill>
              </a:rPr>
              <a:t>Preparation for the</a:t>
            </a:r>
          </a:p>
          <a:p>
            <a:pPr eaLnBrk="0" hangingPunct="0">
              <a:lnSpc>
                <a:spcPct val="75000"/>
              </a:lnSpc>
            </a:pPr>
            <a:r>
              <a:rPr lang="en-US" b="1">
                <a:solidFill>
                  <a:srgbClr val="000099"/>
                </a:solidFill>
              </a:rPr>
              <a:t>second advent</a:t>
            </a:r>
          </a:p>
        </p:txBody>
      </p:sp>
      <p:sp>
        <p:nvSpPr>
          <p:cNvPr id="109661" name="Line 93"/>
          <p:cNvSpPr>
            <a:spLocks noChangeShapeType="1"/>
          </p:cNvSpPr>
          <p:nvPr/>
        </p:nvSpPr>
        <p:spPr bwMode="auto">
          <a:xfrm>
            <a:off x="3162300" y="4560888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662" name="Line 94"/>
          <p:cNvSpPr>
            <a:spLocks noChangeShapeType="1"/>
          </p:cNvSpPr>
          <p:nvPr/>
        </p:nvSpPr>
        <p:spPr bwMode="auto">
          <a:xfrm>
            <a:off x="3162300" y="5159375"/>
            <a:ext cx="457200" cy="0"/>
          </a:xfrm>
          <a:prstGeom prst="line">
            <a:avLst/>
          </a:prstGeom>
          <a:noFill/>
          <a:ln w="28575">
            <a:solidFill>
              <a:srgbClr val="5600A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9663" name="Group 95"/>
          <p:cNvGrpSpPr>
            <a:grpSpLocks/>
          </p:cNvGrpSpPr>
          <p:nvPr/>
        </p:nvGrpSpPr>
        <p:grpSpPr bwMode="auto">
          <a:xfrm>
            <a:off x="2400300" y="4983163"/>
            <a:ext cx="1066800" cy="350837"/>
            <a:chOff x="1056" y="3043"/>
            <a:chExt cx="672" cy="221"/>
          </a:xfrm>
        </p:grpSpPr>
        <p:sp>
          <p:nvSpPr>
            <p:cNvPr id="109664" name="Oval 96"/>
            <p:cNvSpPr>
              <a:spLocks noChangeArrowheads="1"/>
            </p:cNvSpPr>
            <p:nvPr/>
          </p:nvSpPr>
          <p:spPr bwMode="auto">
            <a:xfrm>
              <a:off x="1129" y="305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65" name="Text Box 97"/>
            <p:cNvSpPr txBox="1">
              <a:spLocks noChangeArrowheads="1"/>
            </p:cNvSpPr>
            <p:nvPr/>
          </p:nvSpPr>
          <p:spPr bwMode="auto">
            <a:xfrm>
              <a:off x="1056" y="3043"/>
              <a:ext cx="672" cy="2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700" b="1">
                  <a:solidFill>
                    <a:srgbClr val="5D00BA"/>
                  </a:solidFill>
                </a:rPr>
                <a:t>Jesus</a:t>
              </a:r>
            </a:p>
          </p:txBody>
        </p:sp>
      </p:grpSp>
      <p:grpSp>
        <p:nvGrpSpPr>
          <p:cNvPr id="109666" name="Group 98"/>
          <p:cNvGrpSpPr>
            <a:grpSpLocks/>
          </p:cNvGrpSpPr>
          <p:nvPr/>
        </p:nvGrpSpPr>
        <p:grpSpPr bwMode="auto">
          <a:xfrm>
            <a:off x="2400300" y="4398963"/>
            <a:ext cx="1066800" cy="325437"/>
            <a:chOff x="1056" y="1511"/>
            <a:chExt cx="672" cy="205"/>
          </a:xfrm>
        </p:grpSpPr>
        <p:sp>
          <p:nvSpPr>
            <p:cNvPr id="109667" name="Oval 99"/>
            <p:cNvSpPr>
              <a:spLocks noChangeArrowheads="1"/>
            </p:cNvSpPr>
            <p:nvPr/>
          </p:nvSpPr>
          <p:spPr bwMode="auto">
            <a:xfrm>
              <a:off x="1129" y="1511"/>
              <a:ext cx="526" cy="2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68" name="Text Box 100"/>
            <p:cNvSpPr txBox="1">
              <a:spLocks noChangeArrowheads="1"/>
            </p:cNvSpPr>
            <p:nvPr/>
          </p:nvSpPr>
          <p:spPr bwMode="auto">
            <a:xfrm>
              <a:off x="1056" y="1517"/>
              <a:ext cx="672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rgbClr val="6600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5D00BA"/>
                  </a:solidFill>
                </a:rPr>
                <a:t>Malachi</a:t>
              </a:r>
            </a:p>
          </p:txBody>
        </p:sp>
      </p:grpSp>
      <p:sp>
        <p:nvSpPr>
          <p:cNvPr id="109669" name="WordArt 101"/>
          <p:cNvSpPr>
            <a:spLocks noChangeArrowheads="1" noChangeShapeType="1" noTextEdit="1"/>
          </p:cNvSpPr>
          <p:nvPr/>
        </p:nvSpPr>
        <p:spPr bwMode="auto">
          <a:xfrm>
            <a:off x="3086100" y="4800600"/>
            <a:ext cx="271463" cy="14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5400A8"/>
                </a:solidFill>
                <a:latin typeface="Arial"/>
                <a:cs typeface="Arial"/>
              </a:rPr>
              <a:t>400</a:t>
            </a:r>
          </a:p>
        </p:txBody>
      </p:sp>
      <p:pic>
        <p:nvPicPr>
          <p:cNvPr id="109670" name="Picture 102" descr="479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143000"/>
            <a:ext cx="2946400" cy="4419600"/>
          </a:xfrm>
          <a:prstGeom prst="rect">
            <a:avLst/>
          </a:prstGeom>
          <a:noFill/>
        </p:spPr>
      </p:pic>
      <p:pic>
        <p:nvPicPr>
          <p:cNvPr id="109671" name="Picture 103" descr="45 Preachers of the reformation"/>
          <p:cNvPicPr>
            <a:picLocks noChangeAspect="1" noChangeArrowheads="1"/>
          </p:cNvPicPr>
          <p:nvPr/>
        </p:nvPicPr>
        <p:blipFill>
          <a:blip r:embed="rId5">
            <a:lum bright="12000" contrast="6000"/>
          </a:blip>
          <a:srcRect l="3279" t="-66887" r="13115" b="-36887"/>
          <a:stretch>
            <a:fillRect/>
          </a:stretch>
        </p:blipFill>
        <p:spPr bwMode="auto">
          <a:xfrm>
            <a:off x="0" y="0"/>
            <a:ext cx="37338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EC9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109672" name="Picture 104" descr="Jesus calls Levi (Matthew), the tax collector - by William Hole"/>
          <p:cNvPicPr>
            <a:picLocks noChangeAspect="1" noChangeArrowheads="1"/>
          </p:cNvPicPr>
          <p:nvPr/>
        </p:nvPicPr>
        <p:blipFill>
          <a:blip r:embed="rId6"/>
          <a:srcRect l="24521" r="29501"/>
          <a:stretch>
            <a:fillRect/>
          </a:stretch>
        </p:blipFill>
        <p:spPr bwMode="auto">
          <a:xfrm>
            <a:off x="0" y="1143000"/>
            <a:ext cx="2286000" cy="4572000"/>
          </a:xfrm>
          <a:prstGeom prst="rect">
            <a:avLst/>
          </a:prstGeom>
          <a:noFill/>
        </p:spPr>
      </p:pic>
      <p:sp>
        <p:nvSpPr>
          <p:cNvPr id="109673" name="Rectangle 105"/>
          <p:cNvSpPr>
            <a:spLocks noChangeArrowheads="1"/>
          </p:cNvSpPr>
          <p:nvPr/>
        </p:nvSpPr>
        <p:spPr bwMode="auto">
          <a:xfrm>
            <a:off x="0" y="55626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674" name="Text Box 106"/>
          <p:cNvSpPr txBox="1">
            <a:spLocks noChangeArrowheads="1"/>
          </p:cNvSpPr>
          <p:nvPr/>
        </p:nvSpPr>
        <p:spPr bwMode="auto">
          <a:xfrm>
            <a:off x="1219200" y="5776913"/>
            <a:ext cx="69786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Its purpose has been to restore the </a:t>
            </a:r>
            <a:r>
              <a:rPr lang="en-US" sz="2000" b="1" u="sng" dirty="0">
                <a:solidFill>
                  <a:schemeClr val="bg1"/>
                </a:solidFill>
                <a:latin typeface="Arial Narrow" pitchFamily="34" charset="0"/>
              </a:rPr>
              <a:t>400-year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 period of preparation for the </a:t>
            </a:r>
            <a:r>
              <a:rPr lang="en-US" sz="2000" b="1" dirty="0">
                <a:solidFill>
                  <a:srgbClr val="FFFF66"/>
                </a:solidFill>
                <a:latin typeface="Arial Narrow" pitchFamily="34" charset="0"/>
              </a:rPr>
              <a:t>advent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 of the Messiah through parallel indemnity conditions </a:t>
            </a: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(p. 310)</a:t>
            </a:r>
            <a:r>
              <a:rPr lang="en-US" sz="16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16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09675" name="Group 107"/>
          <p:cNvGrpSpPr>
            <a:grpSpLocks/>
          </p:cNvGrpSpPr>
          <p:nvPr/>
        </p:nvGrpSpPr>
        <p:grpSpPr bwMode="auto">
          <a:xfrm>
            <a:off x="304800" y="304800"/>
            <a:ext cx="1828800" cy="762000"/>
            <a:chOff x="144" y="192"/>
            <a:chExt cx="1152" cy="480"/>
          </a:xfrm>
        </p:grpSpPr>
        <p:sp>
          <p:nvSpPr>
            <p:cNvPr id="109676" name="AutoShape 108"/>
            <p:cNvSpPr>
              <a:spLocks noChangeArrowheads="1"/>
            </p:cNvSpPr>
            <p:nvPr/>
          </p:nvSpPr>
          <p:spPr bwMode="auto">
            <a:xfrm>
              <a:off x="144" y="192"/>
              <a:ext cx="1140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77" name="Text Box 109"/>
            <p:cNvSpPr txBox="1">
              <a:spLocks noChangeArrowheads="1"/>
            </p:cNvSpPr>
            <p:nvPr/>
          </p:nvSpPr>
          <p:spPr bwMode="auto">
            <a:xfrm>
              <a:off x="144" y="202"/>
              <a:ext cx="1152" cy="4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Foundation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for Restoration</a:t>
              </a:r>
            </a:p>
          </p:txBody>
        </p:sp>
      </p:grpSp>
      <p:grpSp>
        <p:nvGrpSpPr>
          <p:cNvPr id="109678" name="Group 110"/>
          <p:cNvGrpSpPr>
            <a:grpSpLocks/>
          </p:cNvGrpSpPr>
          <p:nvPr/>
        </p:nvGrpSpPr>
        <p:grpSpPr bwMode="auto">
          <a:xfrm>
            <a:off x="2219325" y="304800"/>
            <a:ext cx="1752600" cy="762000"/>
            <a:chOff x="1350" y="192"/>
            <a:chExt cx="1104" cy="480"/>
          </a:xfrm>
        </p:grpSpPr>
        <p:sp>
          <p:nvSpPr>
            <p:cNvPr id="109679" name="AutoShape 111"/>
            <p:cNvSpPr>
              <a:spLocks noChangeArrowheads="1"/>
            </p:cNvSpPr>
            <p:nvPr/>
          </p:nvSpPr>
          <p:spPr bwMode="auto">
            <a:xfrm>
              <a:off x="1350" y="192"/>
              <a:ext cx="110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800080"/>
                </a:gs>
              </a:gsLst>
              <a:lin ang="27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80" name="Text Box 112"/>
            <p:cNvSpPr txBox="1">
              <a:spLocks noChangeArrowheads="1"/>
            </p:cNvSpPr>
            <p:nvPr/>
          </p:nvSpPr>
          <p:spPr bwMode="auto">
            <a:xfrm>
              <a:off x="1350" y="259"/>
              <a:ext cx="1104" cy="34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Age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000" b="1">
                  <a:solidFill>
                    <a:schemeClr val="bg1"/>
                  </a:solidFill>
                  <a:latin typeface="Perpetua" pitchFamily="18" charset="0"/>
                </a:rPr>
                <a:t>of Restoration</a:t>
              </a:r>
            </a:p>
          </p:txBody>
        </p:sp>
      </p:grpSp>
      <p:sp>
        <p:nvSpPr>
          <p:cNvPr id="109681" name="WordArt 113"/>
          <p:cNvSpPr>
            <a:spLocks noChangeArrowheads="1" noChangeShapeType="1" noTextEdit="1"/>
          </p:cNvSpPr>
          <p:nvPr/>
        </p:nvSpPr>
        <p:spPr bwMode="auto">
          <a:xfrm>
            <a:off x="152400" y="5181600"/>
            <a:ext cx="1981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17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Papyrus"/>
              </a:rPr>
              <a:t>Jesus calls Levi, the tax collector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9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9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096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57" grpId="0" animBg="1"/>
      <p:bldP spid="109669" grpId="0" animBg="1"/>
      <p:bldP spid="109674" grpId="0"/>
      <p:bldP spid="10968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581150" y="788988"/>
            <a:ext cx="59055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Eurostile" pitchFamily="34" charset="0"/>
              </a:rPr>
              <a:t>For more information visit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533400" y="1550988"/>
            <a:ext cx="8001000" cy="7286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>
                <a:solidFill>
                  <a:srgbClr val="FFEA91"/>
                </a:solidFill>
                <a:latin typeface="Arial Narrow" pitchFamily="34" charset="0"/>
              </a:rPr>
              <a:t>http://www.unificationstudy.com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971800" y="2770188"/>
            <a:ext cx="31242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Eurostile" pitchFamily="34" charset="0"/>
              </a:rPr>
              <a:t>Pictures from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219200" y="3608388"/>
            <a:ext cx="66294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www.biblepicturegallery.com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1447800" y="4240213"/>
            <a:ext cx="61722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www.classroomclipart.com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1676400" y="4854575"/>
            <a:ext cx="57150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http://karenswhimsy.com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019300" y="5464175"/>
            <a:ext cx="50292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Arial Rounded MT Bold" pitchFamily="34" charset="0"/>
              </a:rPr>
              <a:t>http://en.wikipedia.org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4" name="Picture 12" descr="479012"/>
          <p:cNvPicPr>
            <a:picLocks noChangeAspect="1" noChangeArrowheads="1"/>
          </p:cNvPicPr>
          <p:nvPr/>
        </p:nvPicPr>
        <p:blipFill>
          <a:blip r:embed="rId3"/>
          <a:srcRect l="2563"/>
          <a:stretch>
            <a:fillRect/>
          </a:stretch>
        </p:blipFill>
        <p:spPr bwMode="auto">
          <a:xfrm>
            <a:off x="609600" y="838200"/>
            <a:ext cx="2895600" cy="4648200"/>
          </a:xfrm>
          <a:prstGeom prst="rect">
            <a:avLst/>
          </a:prstGeom>
          <a:noFill/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04800" y="30163"/>
            <a:ext cx="708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u="sng" dirty="0">
                <a:solidFill>
                  <a:srgbClr val="000099"/>
                </a:solidFill>
                <a:latin typeface="Fette Engschrift" pitchFamily="2" charset="0"/>
              </a:rPr>
              <a:t>(1) Factors determining the parallel providential periods</a:t>
            </a:r>
          </a:p>
        </p:txBody>
      </p:sp>
      <p:grpSp>
        <p:nvGrpSpPr>
          <p:cNvPr id="131076" name="Group 4"/>
          <p:cNvGrpSpPr>
            <a:grpSpLocks/>
          </p:cNvGrpSpPr>
          <p:nvPr/>
        </p:nvGrpSpPr>
        <p:grpSpPr bwMode="auto">
          <a:xfrm>
            <a:off x="838200" y="838200"/>
            <a:ext cx="5486400" cy="708025"/>
            <a:chOff x="288" y="480"/>
            <a:chExt cx="3456" cy="446"/>
          </a:xfrm>
        </p:grpSpPr>
        <p:sp>
          <p:nvSpPr>
            <p:cNvPr id="131077" name="Rectangle 5" descr="479031"/>
            <p:cNvSpPr>
              <a:spLocks noChangeArrowheads="1"/>
            </p:cNvSpPr>
            <p:nvPr/>
          </p:nvSpPr>
          <p:spPr bwMode="auto">
            <a:xfrm>
              <a:off x="288" y="480"/>
              <a:ext cx="3456" cy="446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 b="-416592"/>
              </a:stretch>
            </a:blip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78" name="Text Box 6"/>
            <p:cNvSpPr txBox="1">
              <a:spLocks noChangeArrowheads="1"/>
            </p:cNvSpPr>
            <p:nvPr/>
          </p:nvSpPr>
          <p:spPr bwMode="auto">
            <a:xfrm>
              <a:off x="336" y="501"/>
              <a:ext cx="336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Foundation for the Messiah</a:t>
              </a:r>
              <a:endPara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080" name="Group 8"/>
          <p:cNvGrpSpPr>
            <a:grpSpLocks/>
          </p:cNvGrpSpPr>
          <p:nvPr/>
        </p:nvGrpSpPr>
        <p:grpSpPr bwMode="auto">
          <a:xfrm>
            <a:off x="1566863" y="5638800"/>
            <a:ext cx="6053137" cy="884238"/>
            <a:chOff x="987" y="3571"/>
            <a:chExt cx="3813" cy="557"/>
          </a:xfrm>
        </p:grpSpPr>
        <p:sp>
          <p:nvSpPr>
            <p:cNvPr id="131081" name="Text Box 9"/>
            <p:cNvSpPr txBox="1">
              <a:spLocks noChangeArrowheads="1"/>
            </p:cNvSpPr>
            <p:nvPr/>
          </p:nvSpPr>
          <p:spPr bwMode="auto">
            <a:xfrm>
              <a:off x="1200" y="3613"/>
              <a:ext cx="3600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Parallel providential periods recur because of repeated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dispensations to restore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foundation for the Messiah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600">
                  <a:solidFill>
                    <a:schemeClr val="bg1"/>
                  </a:solidFill>
                  <a:latin typeface="Arial Narrow" pitchFamily="34" charset="0"/>
                </a:rPr>
                <a:t>(p. 290).</a:t>
              </a:r>
            </a:p>
          </p:txBody>
        </p:sp>
        <p:sp>
          <p:nvSpPr>
            <p:cNvPr id="131082" name="Text Box 10"/>
            <p:cNvSpPr txBox="1">
              <a:spLocks noChangeArrowheads="1"/>
            </p:cNvSpPr>
            <p:nvPr/>
          </p:nvSpPr>
          <p:spPr bwMode="auto">
            <a:xfrm>
              <a:off x="987" y="3571"/>
              <a:ext cx="21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479012"/>
          <p:cNvPicPr>
            <a:picLocks noChangeAspect="1" noChangeArrowheads="1"/>
          </p:cNvPicPr>
          <p:nvPr/>
        </p:nvPicPr>
        <p:blipFill>
          <a:blip r:embed="rId3"/>
          <a:srcRect l="2563"/>
          <a:stretch>
            <a:fillRect/>
          </a:stretch>
        </p:blipFill>
        <p:spPr bwMode="auto">
          <a:xfrm>
            <a:off x="609600" y="838200"/>
            <a:ext cx="2895600" cy="46482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30163"/>
            <a:ext cx="708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u="sng">
                <a:solidFill>
                  <a:srgbClr val="000099"/>
                </a:solidFill>
                <a:latin typeface="Fette Engschrift" pitchFamily="2" charset="0"/>
              </a:rPr>
              <a:t>(1) Factors determining the parallel providential periods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528763" y="5715000"/>
            <a:ext cx="6167437" cy="685800"/>
            <a:chOff x="576" y="3600"/>
            <a:chExt cx="3885" cy="432"/>
          </a:xfrm>
        </p:grpSpPr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816" y="3648"/>
              <a:ext cx="364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Accordingly, the factors which determine the formation of parallel providential periods are:</a:t>
              </a:r>
              <a:endParaRPr lang="en-US" sz="20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576" y="3600"/>
              <a:ext cx="24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838200" y="838200"/>
            <a:ext cx="5486400" cy="708025"/>
            <a:chOff x="288" y="480"/>
            <a:chExt cx="3456" cy="446"/>
          </a:xfrm>
        </p:grpSpPr>
        <p:sp>
          <p:nvSpPr>
            <p:cNvPr id="17417" name="Rectangle 9" descr="479031"/>
            <p:cNvSpPr>
              <a:spLocks noChangeArrowheads="1"/>
            </p:cNvSpPr>
            <p:nvPr/>
          </p:nvSpPr>
          <p:spPr bwMode="auto">
            <a:xfrm>
              <a:off x="288" y="480"/>
              <a:ext cx="3456" cy="446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 b="-416592"/>
              </a:stretch>
            </a:blip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336" y="501"/>
              <a:ext cx="336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Foundation for the Messiah</a:t>
              </a:r>
              <a:endPara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 descr="295078"/>
          <p:cNvSpPr>
            <a:spLocks noChangeArrowheads="1"/>
          </p:cNvSpPr>
          <p:nvPr/>
        </p:nvSpPr>
        <p:spPr bwMode="auto">
          <a:xfrm>
            <a:off x="3810000" y="1981200"/>
            <a:ext cx="4724400" cy="3276600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lum bright="30000" contrast="-30000"/>
            </a:blip>
            <a:srcRect/>
            <a:stretch>
              <a:fillRect/>
            </a:stretch>
          </a:blipFill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930775" y="3359150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Arial Black" pitchFamily="34" charset="0"/>
              </a:rPr>
              <a:t>Central figure</a:t>
            </a:r>
            <a:endParaRPr lang="en-US" sz="2400" b="1" u="sng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930775" y="4502150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Arial Black" pitchFamily="34" charset="0"/>
              </a:rPr>
              <a:t>Numerical period</a:t>
            </a:r>
            <a:endParaRPr lang="en-US" sz="2400" b="1" u="sng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930775" y="3968750"/>
            <a:ext cx="39084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2400">
                <a:solidFill>
                  <a:srgbClr val="000099"/>
                </a:solidFill>
                <a:latin typeface="Arial Black" pitchFamily="34" charset="0"/>
              </a:rPr>
              <a:t>Object for condition</a:t>
            </a:r>
            <a:endParaRPr lang="en-US" sz="2400" b="1" u="sng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4702175" y="36068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4702175" y="47498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4473575" y="3606800"/>
            <a:ext cx="228600" cy="1219200"/>
            <a:chOff x="2818" y="2272"/>
            <a:chExt cx="144" cy="768"/>
          </a:xfrm>
        </p:grpSpPr>
        <p:sp>
          <p:nvSpPr>
            <p:cNvPr id="19468" name="WordArt 12"/>
            <p:cNvSpPr>
              <a:spLocks noChangeArrowheads="1" noChangeShapeType="1" noTextEdit="1"/>
            </p:cNvSpPr>
            <p:nvPr/>
          </p:nvSpPr>
          <p:spPr bwMode="auto">
            <a:xfrm rot="-5400000">
              <a:off x="2554" y="2632"/>
              <a:ext cx="76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1946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818" y="2632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4702175" y="41783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4038600" y="4005263"/>
            <a:ext cx="358775" cy="381000"/>
          </a:xfrm>
          <a:prstGeom prst="ellipse">
            <a:avLst/>
          </a:prstGeom>
          <a:solidFill>
            <a:srgbClr val="FFF8D9"/>
          </a:solidFill>
          <a:ln w="63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0099"/>
                </a:solidFill>
                <a:latin typeface="Impact" pitchFamily="34" charset="0"/>
              </a:rPr>
              <a:t>1</a:t>
            </a:r>
          </a:p>
        </p:txBody>
      </p:sp>
      <p:pic>
        <p:nvPicPr>
          <p:cNvPr id="19486" name="Picture 30" descr="479012"/>
          <p:cNvPicPr>
            <a:picLocks noChangeAspect="1" noChangeArrowheads="1"/>
          </p:cNvPicPr>
          <p:nvPr/>
        </p:nvPicPr>
        <p:blipFill>
          <a:blip r:embed="rId4"/>
          <a:srcRect l="2563"/>
          <a:stretch>
            <a:fillRect/>
          </a:stretch>
        </p:blipFill>
        <p:spPr bwMode="auto">
          <a:xfrm>
            <a:off x="609600" y="838200"/>
            <a:ext cx="2895600" cy="46482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4800" y="30163"/>
            <a:ext cx="708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u="sng">
                <a:solidFill>
                  <a:srgbClr val="000099"/>
                </a:solidFill>
                <a:latin typeface="Fette Engschrift" pitchFamily="2" charset="0"/>
              </a:rPr>
              <a:t>(1) Factors determining the parallel providential periods</a:t>
            </a:r>
          </a:p>
        </p:txBody>
      </p: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838200" y="3738563"/>
            <a:ext cx="2438400" cy="938212"/>
            <a:chOff x="528" y="2389"/>
            <a:chExt cx="1536" cy="591"/>
          </a:xfrm>
        </p:grpSpPr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528" y="2389"/>
              <a:ext cx="1536" cy="575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DC45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588" y="2430"/>
              <a:ext cx="1416" cy="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Foundation of Faith</a:t>
              </a:r>
            </a:p>
          </p:txBody>
        </p:sp>
      </p:grp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685800" y="5600700"/>
            <a:ext cx="7696200" cy="1004888"/>
            <a:chOff x="288" y="3528"/>
            <a:chExt cx="4848" cy="633"/>
          </a:xfrm>
        </p:grpSpPr>
        <p:sp>
          <p:nvSpPr>
            <p:cNvPr id="19479" name="Text Box 23"/>
            <p:cNvSpPr txBox="1">
              <a:spLocks noChangeArrowheads="1"/>
            </p:cNvSpPr>
            <p:nvPr/>
          </p:nvSpPr>
          <p:spPr bwMode="auto">
            <a:xfrm>
              <a:off x="528" y="3566"/>
              <a:ext cx="4608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First, the three conditions necessary for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foundation of faith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(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central figure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,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object for the condition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, and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numerical period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of indemnity).</a:t>
              </a:r>
              <a:endParaRPr lang="en-US" sz="22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480" name="Text Box 24"/>
            <p:cNvSpPr txBox="1">
              <a:spLocks noChangeArrowheads="1"/>
            </p:cNvSpPr>
            <p:nvPr/>
          </p:nvSpPr>
          <p:spPr bwMode="auto">
            <a:xfrm>
              <a:off x="288" y="3528"/>
              <a:ext cx="21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838200" y="838200"/>
            <a:ext cx="5486400" cy="708025"/>
            <a:chOff x="288" y="480"/>
            <a:chExt cx="3456" cy="446"/>
          </a:xfrm>
        </p:grpSpPr>
        <p:sp>
          <p:nvSpPr>
            <p:cNvPr id="19482" name="Rectangle 26" descr="479031"/>
            <p:cNvSpPr>
              <a:spLocks noChangeArrowheads="1"/>
            </p:cNvSpPr>
            <p:nvPr/>
          </p:nvSpPr>
          <p:spPr bwMode="auto">
            <a:xfrm>
              <a:off x="288" y="480"/>
              <a:ext cx="3456" cy="446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 b="-416592"/>
              </a:stretch>
            </a:blip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Text Box 27"/>
            <p:cNvSpPr txBox="1">
              <a:spLocks noChangeArrowheads="1"/>
            </p:cNvSpPr>
            <p:nvPr/>
          </p:nvSpPr>
          <p:spPr bwMode="auto">
            <a:xfrm>
              <a:off x="336" y="501"/>
              <a:ext cx="336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Foundation for the Messiah</a:t>
              </a:r>
              <a:endPara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9490" name="WordArt 34"/>
          <p:cNvSpPr>
            <a:spLocks noChangeArrowheads="1" noChangeShapeType="1" noTextEdit="1"/>
          </p:cNvSpPr>
          <p:nvPr/>
        </p:nvSpPr>
        <p:spPr bwMode="auto">
          <a:xfrm>
            <a:off x="3352800" y="4173538"/>
            <a:ext cx="609600" cy="93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2" grpId="0"/>
      <p:bldP spid="19463" grpId="0"/>
      <p:bldP spid="19464" grpId="0"/>
      <p:bldP spid="19465" grpId="0" animBg="1"/>
      <p:bldP spid="19466" grpId="0" animBg="1"/>
      <p:bldP spid="19470" grpId="0" animBg="1"/>
      <p:bldP spid="19474" grpId="0" animBg="1"/>
      <p:bldP spid="194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EC9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3" descr="295078"/>
          <p:cNvSpPr>
            <a:spLocks noChangeArrowheads="1"/>
          </p:cNvSpPr>
          <p:nvPr/>
        </p:nvSpPr>
        <p:spPr bwMode="auto">
          <a:xfrm>
            <a:off x="3810000" y="1981200"/>
            <a:ext cx="4724400" cy="3276600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lum bright="30000" contrast="-30000"/>
            </a:blip>
            <a:srcRect/>
            <a:stretch>
              <a:fillRect/>
            </a:stretch>
          </a:blipFill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419600" y="2428875"/>
            <a:ext cx="3886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200" dirty="0">
                <a:solidFill>
                  <a:srgbClr val="660033"/>
                </a:solidFill>
                <a:latin typeface="Arial Black" pitchFamily="34" charset="0"/>
              </a:rPr>
              <a:t>Indemnity</a:t>
            </a:r>
            <a:r>
              <a:rPr lang="en-US" sz="2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2200" dirty="0">
                <a:solidFill>
                  <a:srgbClr val="660033"/>
                </a:solidFill>
                <a:latin typeface="Arial Black" pitchFamily="34" charset="0"/>
              </a:rPr>
              <a:t>condition</a:t>
            </a:r>
          </a:p>
          <a:p>
            <a:pPr eaLnBrk="0" hangingPunct="0">
              <a:lnSpc>
                <a:spcPct val="85000"/>
              </a:lnSpc>
            </a:pPr>
            <a:r>
              <a:rPr lang="en-US" sz="2200" dirty="0">
                <a:solidFill>
                  <a:srgbClr val="660033"/>
                </a:solidFill>
                <a:latin typeface="Arial Black" pitchFamily="34" charset="0"/>
              </a:rPr>
              <a:t>to</a:t>
            </a:r>
            <a:r>
              <a:rPr lang="en-US" sz="2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2200" dirty="0">
                <a:solidFill>
                  <a:srgbClr val="660033"/>
                </a:solidFill>
                <a:latin typeface="Arial Black" pitchFamily="34" charset="0"/>
              </a:rPr>
              <a:t>remove</a:t>
            </a:r>
            <a:r>
              <a:rPr lang="en-US" sz="2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2200" dirty="0">
                <a:solidFill>
                  <a:srgbClr val="660033"/>
                </a:solidFill>
                <a:latin typeface="Arial Black" pitchFamily="34" charset="0"/>
              </a:rPr>
              <a:t>fallen</a:t>
            </a:r>
            <a:r>
              <a:rPr lang="en-US" sz="22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2200" dirty="0">
                <a:solidFill>
                  <a:srgbClr val="660033"/>
                </a:solidFill>
                <a:latin typeface="Arial Black" pitchFamily="34" charset="0"/>
              </a:rPr>
              <a:t>nature</a:t>
            </a:r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4473575" y="3606800"/>
            <a:ext cx="457200" cy="1219200"/>
            <a:chOff x="1824" y="2255"/>
            <a:chExt cx="288" cy="768"/>
          </a:xfrm>
        </p:grpSpPr>
        <p:sp>
          <p:nvSpPr>
            <p:cNvPr id="21515" name="WordArt 11"/>
            <p:cNvSpPr>
              <a:spLocks noChangeArrowheads="1" noChangeShapeType="1" noTextEdit="1"/>
            </p:cNvSpPr>
            <p:nvPr/>
          </p:nvSpPr>
          <p:spPr bwMode="auto">
            <a:xfrm rot="-5400000">
              <a:off x="1560" y="2615"/>
              <a:ext cx="76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151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968" y="2255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15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968" y="2975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15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824" y="2615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151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68" y="2615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4038600" y="4005263"/>
            <a:ext cx="358775" cy="381000"/>
          </a:xfrm>
          <a:prstGeom prst="ellipse">
            <a:avLst/>
          </a:prstGeom>
          <a:solidFill>
            <a:srgbClr val="FFF8D9"/>
          </a:solidFill>
          <a:ln w="63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0099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4038600" y="2451100"/>
            <a:ext cx="358775" cy="381000"/>
          </a:xfrm>
          <a:prstGeom prst="ellipse">
            <a:avLst/>
          </a:prstGeom>
          <a:solidFill>
            <a:srgbClr val="FFF8D9"/>
          </a:solidFill>
          <a:ln w="63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660033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4930775" y="3359150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Arial Black" pitchFamily="34" charset="0"/>
              </a:rPr>
              <a:t>Central figure</a:t>
            </a:r>
            <a:endParaRPr lang="en-US" sz="2400" b="1" u="sng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930775" y="4502150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Arial Black" pitchFamily="34" charset="0"/>
              </a:rPr>
              <a:t>Numerical period</a:t>
            </a:r>
            <a:endParaRPr lang="en-US" sz="2400" b="1" u="sng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4930775" y="3968750"/>
            <a:ext cx="39084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2400">
                <a:solidFill>
                  <a:srgbClr val="000099"/>
                </a:solidFill>
                <a:latin typeface="Arial Black" pitchFamily="34" charset="0"/>
              </a:rPr>
              <a:t>Object for condition</a:t>
            </a:r>
            <a:endParaRPr lang="en-US" sz="2400" b="1" u="sng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21547" name="Picture 43" descr="479012"/>
          <p:cNvPicPr>
            <a:picLocks noChangeAspect="1" noChangeArrowheads="1"/>
          </p:cNvPicPr>
          <p:nvPr/>
        </p:nvPicPr>
        <p:blipFill>
          <a:blip r:embed="rId4"/>
          <a:srcRect l="2563"/>
          <a:stretch>
            <a:fillRect/>
          </a:stretch>
        </p:blipFill>
        <p:spPr bwMode="auto">
          <a:xfrm>
            <a:off x="609600" y="838200"/>
            <a:ext cx="2895600" cy="464820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30163"/>
            <a:ext cx="708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u="sng">
                <a:solidFill>
                  <a:srgbClr val="000099"/>
                </a:solidFill>
                <a:latin typeface="Fette Engschrift" pitchFamily="2" charset="0"/>
              </a:rPr>
              <a:t>(1) Factors determining the parallel providential periods</a:t>
            </a: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2000250" y="1622425"/>
            <a:ext cx="133350" cy="457200"/>
            <a:chOff x="840" y="864"/>
            <a:chExt cx="72" cy="240"/>
          </a:xfrm>
        </p:grpSpPr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840" y="864"/>
              <a:ext cx="0" cy="240"/>
            </a:xfrm>
            <a:prstGeom prst="line">
              <a:avLst/>
            </a:prstGeom>
            <a:noFill/>
            <a:ln w="88900">
              <a:solidFill>
                <a:schemeClr val="bg1"/>
              </a:solidFill>
              <a:round/>
              <a:headEnd/>
              <a:tailEnd/>
            </a:ln>
            <a:effectLst>
              <a:outerShdw dist="40161" dir="1106097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912" y="864"/>
              <a:ext cx="0" cy="240"/>
            </a:xfrm>
            <a:prstGeom prst="line">
              <a:avLst/>
            </a:prstGeom>
            <a:noFill/>
            <a:ln w="88900">
              <a:solidFill>
                <a:schemeClr val="bg1"/>
              </a:solidFill>
              <a:round/>
              <a:headEnd/>
              <a:tailEnd/>
            </a:ln>
            <a:effectLst>
              <a:outerShdw dist="40161" dir="1106097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1268413" y="5735638"/>
            <a:ext cx="6580187" cy="665162"/>
            <a:chOff x="480" y="3571"/>
            <a:chExt cx="4145" cy="419"/>
          </a:xfrm>
        </p:grpSpPr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672" y="3606"/>
              <a:ext cx="395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Second,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indemnity condition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 to remove the fallen nature, which is necessary to restore the </a:t>
              </a:r>
              <a:r>
                <a:rPr lang="en-US" sz="2000" b="1" u="sng">
                  <a:solidFill>
                    <a:schemeClr val="bg1"/>
                  </a:solidFill>
                  <a:latin typeface="Arial Narrow" pitchFamily="34" charset="0"/>
                </a:rPr>
                <a:t>foundation of substance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480" y="3571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1866900" y="3222625"/>
            <a:ext cx="419100" cy="419100"/>
            <a:chOff x="768" y="2064"/>
            <a:chExt cx="288" cy="288"/>
          </a:xfrm>
        </p:grpSpPr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chemeClr val="bg1"/>
              </a:solidFill>
              <a:round/>
              <a:headEnd/>
              <a:tailEnd/>
            </a:ln>
            <a:effectLst>
              <a:outerShdw dist="381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chemeClr val="bg1"/>
              </a:solidFill>
              <a:round/>
              <a:headEnd/>
              <a:tailEnd/>
            </a:ln>
            <a:effectLst>
              <a:outerShdw dist="381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8" name="Group 24"/>
          <p:cNvGrpSpPr>
            <a:grpSpLocks/>
          </p:cNvGrpSpPr>
          <p:nvPr/>
        </p:nvGrpSpPr>
        <p:grpSpPr bwMode="auto">
          <a:xfrm>
            <a:off x="838200" y="2178050"/>
            <a:ext cx="2438400" cy="925513"/>
            <a:chOff x="528" y="1406"/>
            <a:chExt cx="1536" cy="583"/>
          </a:xfrm>
        </p:grpSpPr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528" y="1406"/>
              <a:ext cx="1536" cy="575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DDDD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Text Box 26"/>
            <p:cNvSpPr txBox="1">
              <a:spLocks noChangeArrowheads="1"/>
            </p:cNvSpPr>
            <p:nvPr/>
          </p:nvSpPr>
          <p:spPr bwMode="auto">
            <a:xfrm>
              <a:off x="540" y="1439"/>
              <a:ext cx="1512" cy="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200">
                  <a:solidFill>
                    <a:srgbClr val="660033"/>
                  </a:solidFill>
                  <a:latin typeface="Impact" pitchFamily="34" charset="0"/>
                </a:rPr>
                <a:t>Foundation of Substance</a:t>
              </a:r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838200" y="838200"/>
            <a:ext cx="5486400" cy="708025"/>
            <a:chOff x="288" y="480"/>
            <a:chExt cx="3456" cy="446"/>
          </a:xfrm>
        </p:grpSpPr>
        <p:sp>
          <p:nvSpPr>
            <p:cNvPr id="21538" name="Rectangle 34" descr="479031"/>
            <p:cNvSpPr>
              <a:spLocks noChangeArrowheads="1"/>
            </p:cNvSpPr>
            <p:nvPr/>
          </p:nvSpPr>
          <p:spPr bwMode="auto">
            <a:xfrm>
              <a:off x="288" y="480"/>
              <a:ext cx="3456" cy="446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 b="-416592"/>
              </a:stretch>
            </a:blip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Text Box 35"/>
            <p:cNvSpPr txBox="1">
              <a:spLocks noChangeArrowheads="1"/>
            </p:cNvSpPr>
            <p:nvPr/>
          </p:nvSpPr>
          <p:spPr bwMode="auto">
            <a:xfrm>
              <a:off x="336" y="501"/>
              <a:ext cx="336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Foundation for the Messiah</a:t>
              </a:r>
              <a:endPara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1540" name="Group 36"/>
          <p:cNvGrpSpPr>
            <a:grpSpLocks/>
          </p:cNvGrpSpPr>
          <p:nvPr/>
        </p:nvGrpSpPr>
        <p:grpSpPr bwMode="auto">
          <a:xfrm>
            <a:off x="838200" y="3738563"/>
            <a:ext cx="2438400" cy="938212"/>
            <a:chOff x="528" y="2389"/>
            <a:chExt cx="1536" cy="591"/>
          </a:xfrm>
        </p:grpSpPr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528" y="2389"/>
              <a:ext cx="1536" cy="575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DC45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Text Box 38"/>
            <p:cNvSpPr txBox="1">
              <a:spLocks noChangeArrowheads="1"/>
            </p:cNvSpPr>
            <p:nvPr/>
          </p:nvSpPr>
          <p:spPr bwMode="auto">
            <a:xfrm>
              <a:off x="588" y="2430"/>
              <a:ext cx="1416" cy="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Foundation of Faith</a:t>
              </a:r>
            </a:p>
          </p:txBody>
        </p:sp>
      </p:grpSp>
      <p:sp>
        <p:nvSpPr>
          <p:cNvPr id="21532" name="WordArt 28"/>
          <p:cNvSpPr>
            <a:spLocks noChangeArrowheads="1" noChangeShapeType="1" noTextEdit="1"/>
          </p:cNvSpPr>
          <p:nvPr/>
        </p:nvSpPr>
        <p:spPr bwMode="auto">
          <a:xfrm>
            <a:off x="3352800" y="2598738"/>
            <a:ext cx="609600" cy="93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 Black"/>
              </a:rPr>
              <a:t>_</a:t>
            </a:r>
          </a:p>
        </p:txBody>
      </p:sp>
      <p:sp>
        <p:nvSpPr>
          <p:cNvPr id="21553" name="WordArt 49"/>
          <p:cNvSpPr>
            <a:spLocks noChangeArrowheads="1" noChangeShapeType="1" noTextEdit="1"/>
          </p:cNvSpPr>
          <p:nvPr/>
        </p:nvSpPr>
        <p:spPr bwMode="auto">
          <a:xfrm>
            <a:off x="3352800" y="4173538"/>
            <a:ext cx="609600" cy="93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21" grpId="0" animBg="1"/>
      <p:bldP spid="21532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3512</Words>
  <Application>Microsoft PowerPoint</Application>
  <PresentationFormat>On-screen Show (4:3)</PresentationFormat>
  <Paragraphs>1238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Arial Black</vt:lpstr>
      <vt:lpstr>Papyrus</vt:lpstr>
      <vt:lpstr>Arial Narrow</vt:lpstr>
      <vt:lpstr>Times New Roman</vt:lpstr>
      <vt:lpstr>CommonBullets</vt:lpstr>
      <vt:lpstr>Fette Engschrift</vt:lpstr>
      <vt:lpstr>Impact</vt:lpstr>
      <vt:lpstr>Arial Rounded MT Bold</vt:lpstr>
      <vt:lpstr>Latin Wide</vt:lpstr>
      <vt:lpstr>ELEGANCE</vt:lpstr>
      <vt:lpstr>Perpetua</vt:lpstr>
      <vt:lpstr>Eurostile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Eleonore de Watteville</dc:creator>
  <cp:lastModifiedBy>Eleonore</cp:lastModifiedBy>
  <cp:revision>42</cp:revision>
  <dcterms:created xsi:type="dcterms:W3CDTF">2007-10-13T19:56:52Z</dcterms:created>
  <dcterms:modified xsi:type="dcterms:W3CDTF">2008-08-02T09:11:15Z</dcterms:modified>
</cp:coreProperties>
</file>